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0"/>
  </p:notesMasterIdLst>
  <p:sldIdLst>
    <p:sldId id="260" r:id="rId2"/>
    <p:sldId id="267" r:id="rId3"/>
    <p:sldId id="291" r:id="rId4"/>
    <p:sldId id="470" r:id="rId5"/>
    <p:sldId id="349" r:id="rId6"/>
    <p:sldId id="471" r:id="rId7"/>
    <p:sldId id="350" r:id="rId8"/>
    <p:sldId id="351" r:id="rId9"/>
    <p:sldId id="352" r:id="rId10"/>
    <p:sldId id="473" r:id="rId11"/>
    <p:sldId id="353" r:id="rId12"/>
    <p:sldId id="474" r:id="rId13"/>
    <p:sldId id="643" r:id="rId14"/>
    <p:sldId id="354" r:id="rId15"/>
    <p:sldId id="355" r:id="rId16"/>
    <p:sldId id="644" r:id="rId17"/>
    <p:sldId id="475" r:id="rId18"/>
    <p:sldId id="261" r:id="rId19"/>
    <p:sldId id="269" r:id="rId20"/>
    <p:sldId id="319" r:id="rId21"/>
    <p:sldId id="320" r:id="rId22"/>
    <p:sldId id="321" r:id="rId23"/>
    <p:sldId id="356" r:id="rId24"/>
    <p:sldId id="357" r:id="rId25"/>
    <p:sldId id="642" r:id="rId26"/>
    <p:sldId id="645" r:id="rId27"/>
    <p:sldId id="591" r:id="rId28"/>
    <p:sldId id="646" r:id="rId29"/>
    <p:sldId id="647" r:id="rId30"/>
    <p:sldId id="648" r:id="rId31"/>
    <p:sldId id="649" r:id="rId32"/>
    <p:sldId id="650" r:id="rId33"/>
    <p:sldId id="323" r:id="rId34"/>
    <p:sldId id="324" r:id="rId35"/>
    <p:sldId id="325" r:id="rId36"/>
    <p:sldId id="326" r:id="rId37"/>
    <p:sldId id="651" r:id="rId38"/>
    <p:sldId id="365" r:id="rId39"/>
    <p:sldId id="574" r:id="rId40"/>
    <p:sldId id="653" r:id="rId41"/>
    <p:sldId id="654" r:id="rId42"/>
    <p:sldId id="655" r:id="rId43"/>
    <p:sldId id="327" r:id="rId44"/>
    <p:sldId id="328" r:id="rId45"/>
    <p:sldId id="329" r:id="rId46"/>
    <p:sldId id="330" r:id="rId47"/>
    <p:sldId id="575" r:id="rId48"/>
    <p:sldId id="652" r:id="rId49"/>
    <p:sldId id="367" r:id="rId50"/>
    <p:sldId id="368" r:id="rId51"/>
    <p:sldId id="656" r:id="rId52"/>
    <p:sldId id="658" r:id="rId53"/>
    <p:sldId id="659" r:id="rId54"/>
    <p:sldId id="331" r:id="rId55"/>
    <p:sldId id="332" r:id="rId56"/>
    <p:sldId id="333" r:id="rId57"/>
    <p:sldId id="334" r:id="rId58"/>
    <p:sldId id="660" r:id="rId59"/>
    <p:sldId id="370" r:id="rId60"/>
    <p:sldId id="577" r:id="rId61"/>
    <p:sldId id="719" r:id="rId62"/>
    <p:sldId id="720" r:id="rId63"/>
    <p:sldId id="335" r:id="rId64"/>
    <p:sldId id="336" r:id="rId65"/>
    <p:sldId id="337" r:id="rId66"/>
    <p:sldId id="338" r:id="rId67"/>
    <p:sldId id="722" r:id="rId68"/>
    <p:sldId id="372" r:id="rId69"/>
    <p:sldId id="578" r:id="rId70"/>
    <p:sldId id="721" r:id="rId71"/>
    <p:sldId id="605" r:id="rId72"/>
    <p:sldId id="458" r:id="rId73"/>
    <p:sldId id="339" r:id="rId74"/>
    <p:sldId id="340" r:id="rId75"/>
    <p:sldId id="341" r:id="rId76"/>
    <p:sldId id="342" r:id="rId77"/>
    <p:sldId id="723" r:id="rId78"/>
    <p:sldId id="374" r:id="rId79"/>
    <p:sldId id="606" r:id="rId80"/>
    <p:sldId id="343" r:id="rId81"/>
    <p:sldId id="344" r:id="rId82"/>
    <p:sldId id="345" r:id="rId83"/>
    <p:sldId id="346" r:id="rId84"/>
    <p:sldId id="747" r:id="rId85"/>
    <p:sldId id="579" r:id="rId86"/>
    <p:sldId id="459" r:id="rId87"/>
    <p:sldId id="607" r:id="rId88"/>
    <p:sldId id="290" r:id="rId89"/>
  </p:sldIdLst>
  <p:sldSz cx="9144000" cy="5143500" type="screen16x9"/>
  <p:notesSz cx="6858000" cy="9144000"/>
  <p:defaultTextStyle>
    <a:defPPr>
      <a:defRPr lang="zh-CN"/>
    </a:defPPr>
    <a:lvl1pPr marL="0" lvl="0"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1pPr>
    <a:lvl2pPr marL="342900" lvl="1"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2pPr>
    <a:lvl3pPr marL="685800" lvl="2"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3pPr>
    <a:lvl4pPr marL="1028700" lvl="3"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4pPr>
    <a:lvl5pPr marL="1371600" lvl="4"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5pPr>
    <a:lvl6pPr marL="2286000" lvl="5"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6pPr>
    <a:lvl7pPr marL="2743200" lvl="6"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7pPr>
    <a:lvl8pPr marL="3200400" lvl="7"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8pPr>
    <a:lvl9pPr marL="3657600" lvl="8" indent="0" algn="l" defTabSz="685800" rtl="0" eaLnBrk="1" fontAlgn="base" latinLnBrk="0" hangingPunct="1">
      <a:lnSpc>
        <a:spcPct val="100000"/>
      </a:lnSpc>
      <a:spcBef>
        <a:spcPct val="0"/>
      </a:spcBef>
      <a:spcAft>
        <a:spcPct val="0"/>
      </a:spcAft>
      <a:buNone/>
      <a:defRPr sz="1300"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4A6E"/>
    <a:srgbClr val="163856"/>
    <a:srgbClr val="296EA3"/>
    <a:srgbClr val="3187C3"/>
    <a:srgbClr val="5A9DD6"/>
    <a:srgbClr val="83B5E0"/>
    <a:srgbClr val="A6CAE9"/>
    <a:srgbClr val="91BEE3"/>
    <a:srgbClr val="5697D4"/>
    <a:srgbClr val="3990C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3"/>
    <p:restoredTop sz="94660"/>
  </p:normalViewPr>
  <p:slideViewPr>
    <p:cSldViewPr snapToGrid="0" showGuides="1">
      <p:cViewPr varScale="1">
        <p:scale>
          <a:sx n="89" d="100"/>
          <a:sy n="89" d="100"/>
        </p:scale>
        <p:origin x="-972" y="-102"/>
      </p:cViewPr>
      <p:guideLst>
        <p:guide orient="horz" pos="1617"/>
        <p:guide pos="2872"/>
      </p:guideLst>
    </p:cSldViewPr>
  </p:slideViewPr>
  <p:notesTextViewPr>
    <p:cViewPr>
      <p:scale>
        <a:sx n="1" d="1"/>
        <a:sy n="1" d="1"/>
      </p:scale>
      <p:origin x="0" y="0"/>
    </p:cViewPr>
  </p:notesTextViewPr>
  <p:sorterViewPr>
    <p:cViewPr>
      <p:scale>
        <a:sx n="186" d="100"/>
        <a:sy n="186" d="100"/>
      </p:scale>
      <p:origin x="0" y="0"/>
    </p:cViewPr>
  </p:sorterViewPr>
  <p:gridSpacing cx="73733025" cy="7373302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auto"/>
            <a:fld id="{9B6114B6-6EDC-447E-B20D-8184C0EC2F95}" type="datetimeFigureOut">
              <a:rPr lang="zh-CN" altLang="en-US" strike="noStrike" noProof="1" smtClean="0">
                <a:latin typeface="+mn-lt"/>
                <a:ea typeface="+mn-ea"/>
                <a:cs typeface="+mn-cs"/>
              </a:rPr>
              <a:pPr fontAlgn="auto"/>
              <a:t>2018/8/29</a:t>
            </a:fld>
            <a:endParaRPr lang="zh-CN" altLang="en-US" strike="noStrike" noProof="1"/>
          </a:p>
        </p:txBody>
      </p:sp>
      <p:sp>
        <p:nvSpPr>
          <p:cNvPr id="6148"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6149"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lstStyle/>
          <a:p>
            <a:pPr lvl="0"/>
            <a:r>
              <a:rPr lang="zh-CN" altLang="en-US"/>
              <a:t>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auto"/>
            <a:fld id="{264DF707-8859-4E0D-9A22-DA180B778DCB}"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p:cNvSpPr>
          <p:nvPr>
            <p:ph type="sldImg"/>
          </p:nvPr>
        </p:nvSpPr>
        <p:spPr/>
      </p:sp>
      <p:sp>
        <p:nvSpPr>
          <p:cNvPr id="8194" name="备注占位符 2"/>
          <p:cNvSpPr>
            <a:spLocks noGrp="1"/>
          </p:cNvSpPr>
          <p:nvPr>
            <p:ph type="body"/>
          </p:nvPr>
        </p:nvSpPr>
        <p:spPr/>
        <p:txBody>
          <a:bodyPr lIns="91440" tIns="45720" rIns="91440" bIns="45720" anchor="t"/>
          <a:lstStyle/>
          <a:p>
            <a:pPr lvl="0"/>
            <a:endParaRPr lang="zh-CN" altLang="en-US"/>
          </a:p>
        </p:txBody>
      </p:sp>
      <p:sp>
        <p:nvSpPr>
          <p:cNvPr id="8195"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lstStyle/>
          <a:p>
            <a:pPr lvl="0" indent="0" algn="r"/>
            <a:fld id="{9A0DB2DC-4C9A-4742-B13C-FB6460FD3503}" type="slidenum">
              <a:rPr lang="zh-CN" altLang="en-US" sz="1200"/>
              <a:pPr lvl="0" indent="0" algn="r"/>
              <a:t>1</a:t>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幻灯片图像占位符 1"/>
          <p:cNvSpPr>
            <a:spLocks noGrp="1" noRot="1" noChangeAspect="1"/>
          </p:cNvSpPr>
          <p:nvPr>
            <p:ph type="sldImg"/>
          </p:nvPr>
        </p:nvSpPr>
        <p:spPr/>
      </p:sp>
      <p:sp>
        <p:nvSpPr>
          <p:cNvPr id="62466" name="文本占位符 2"/>
          <p:cNvSpPr>
            <a:spLocks noGrp="1"/>
          </p:cNvSpPr>
          <p:nvPr>
            <p:ph type="body"/>
          </p:nvPr>
        </p:nvSpPr>
        <p:spPr/>
        <p:txBody>
          <a:bodyPr lIns="91440" tIns="45720" rIns="91440" bIns="45720" anchor="t"/>
          <a:lstStyle/>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幻灯片图像占位符 1"/>
          <p:cNvSpPr>
            <a:spLocks noGrp="1" noRot="1" noChangeAspect="1"/>
          </p:cNvSpPr>
          <p:nvPr>
            <p:ph type="sldImg"/>
          </p:nvPr>
        </p:nvSpPr>
        <p:spPr/>
      </p:sp>
      <p:sp>
        <p:nvSpPr>
          <p:cNvPr id="70658" name="文本占位符 2"/>
          <p:cNvSpPr>
            <a:spLocks noGrp="1"/>
          </p:cNvSpPr>
          <p:nvPr>
            <p:ph type="body"/>
          </p:nvPr>
        </p:nvSpPr>
        <p:spPr/>
        <p:txBody>
          <a:bodyPr lIns="91440" tIns="45720" rIns="91440" bIns="45720" anchor="t"/>
          <a:lstStyle/>
          <a:p>
            <a:pPr lvl="0"/>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幻灯片图像占位符 1"/>
          <p:cNvSpPr>
            <a:spLocks noGrp="1" noRot="1" noChangeAspect="1"/>
          </p:cNvSpPr>
          <p:nvPr>
            <p:ph type="sldImg"/>
          </p:nvPr>
        </p:nvSpPr>
        <p:spPr/>
      </p:sp>
      <p:sp>
        <p:nvSpPr>
          <p:cNvPr id="78850" name="文本占位符 2"/>
          <p:cNvSpPr>
            <a:spLocks noGrp="1"/>
          </p:cNvSpPr>
          <p:nvPr>
            <p:ph type="body"/>
          </p:nvPr>
        </p:nvSpPr>
        <p:spPr/>
        <p:txBody>
          <a:bodyPr lIns="91440" tIns="45720" rIns="91440" bIns="45720" anchor="t"/>
          <a:lstStyle/>
          <a:p>
            <a:pPr lvl="0"/>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p:sp>
      <p:sp>
        <p:nvSpPr>
          <p:cNvPr id="86018" name="文本占位符 2"/>
          <p:cNvSpPr>
            <a:spLocks noGrp="1"/>
          </p:cNvSpPr>
          <p:nvPr>
            <p:ph type="body"/>
          </p:nvPr>
        </p:nvSpPr>
        <p:spPr/>
        <p:txBody>
          <a:bodyPr lIns="91440" tIns="45720" rIns="91440" bIns="45720" anchor="t"/>
          <a:lstStyle/>
          <a:p>
            <a:pPr lvl="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pPr fontAlgn="auto"/>
            <a:r>
              <a:rPr lang="zh-CN" altLang="en-US" strike="noStrike" noProof="1"/>
              <a:t>单击此处编辑母版标题样式</a:t>
            </a:r>
            <a:endParaRPr lang="en-US" strike="noStrike" noProof="1"/>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auto"/>
            <a:r>
              <a:rPr lang="zh-CN" altLang="en-US" strike="noStrike" noProof="1"/>
              <a:t>单击此处编辑母版副标题样式</a:t>
            </a:r>
            <a:endParaRPr lang="en-US" strike="noStrike" noProof="1"/>
          </a:p>
        </p:txBody>
      </p:sp>
      <p:sp>
        <p:nvSpPr>
          <p:cNvPr id="4" name="日期占位符 3"/>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zh-CN" altLang="en-US" strike="noStrike" noProof="1"/>
              <a:t>单击此处编辑母版标题样式</a:t>
            </a:r>
            <a:endParaRPr lang="en-US" strike="noStrike" noProof="1"/>
          </a:p>
        </p:txBody>
      </p:sp>
      <p:sp>
        <p:nvSpPr>
          <p:cNvPr id="3" name="Vertical Text Placeholder 2"/>
          <p:cNvSpPr>
            <a:spLocks noGrp="1"/>
          </p:cNvSpPr>
          <p:nvPr>
            <p:ph type="body" orient="vert" idx="1"/>
          </p:nvPr>
        </p:nvSpPr>
        <p:spPr/>
        <p:txBody>
          <a:bodyPr vert="eaVert"/>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z="1350" strike="noStrike" noProof="1"/>
              <a:t>第四级</a:t>
            </a:r>
            <a:endParaRPr lang="zh-CN" altLang="en-US" strike="noStrike" noProof="1"/>
          </a:p>
          <a:p>
            <a:pPr lvl="4" fontAlgn="auto"/>
            <a:r>
              <a:rPr lang="zh-CN" altLang="en-US" sz="1350" strike="noStrike" noProof="1"/>
              <a:t>第五级</a:t>
            </a:r>
            <a:endParaRPr lang="en-US" strike="noStrike" noProof="1"/>
          </a:p>
        </p:txBody>
      </p:sp>
      <p:sp>
        <p:nvSpPr>
          <p:cNvPr id="4" name="日期占位符 3"/>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pPr fontAlgn="auto"/>
            <a:r>
              <a:rPr lang="zh-CN" altLang="en-US" strike="noStrike" noProof="1"/>
              <a:t>单击此处编辑母版标题样式</a:t>
            </a:r>
            <a:endParaRPr lang="en-US" strike="noStrike" noProof="1"/>
          </a:p>
        </p:txBody>
      </p:sp>
      <p:sp>
        <p:nvSpPr>
          <p:cNvPr id="3" name="Vertical Text Placeholder 2"/>
          <p:cNvSpPr>
            <a:spLocks noGrp="1"/>
          </p:cNvSpPr>
          <p:nvPr>
            <p:ph type="body" orient="vert" idx="1"/>
          </p:nvPr>
        </p:nvSpPr>
        <p:spPr>
          <a:xfrm>
            <a:off x="628650" y="273844"/>
            <a:ext cx="5800725" cy="4358879"/>
          </a:xfrm>
        </p:spPr>
        <p:txBody>
          <a:bodyPr vert="eaVert"/>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z="1350" strike="noStrike" noProof="1"/>
              <a:t>第四级</a:t>
            </a:r>
            <a:endParaRPr lang="zh-CN" altLang="en-US" strike="noStrike" noProof="1"/>
          </a:p>
          <a:p>
            <a:pPr lvl="4" fontAlgn="auto"/>
            <a:r>
              <a:rPr lang="zh-CN" altLang="en-US" sz="1350" strike="noStrike" noProof="1"/>
              <a:t>第五级</a:t>
            </a:r>
            <a:endParaRPr lang="en-US" strike="noStrike" noProof="1"/>
          </a:p>
        </p:txBody>
      </p:sp>
      <p:sp>
        <p:nvSpPr>
          <p:cNvPr id="4" name="日期占位符 3"/>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F2F2F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4638"/>
          </a:xfrm>
          <a:prstGeom prst="rect">
            <a:avLst/>
          </a:prstGeom>
        </p:spPr>
        <p:txBody>
          <a:bodyPr vert="horz" lIns="91440" tIns="45720" rIns="91440" bIns="45720" rtlCol="0" anchor="ct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3" name="页脚占位符 2"/>
          <p:cNvSpPr>
            <a:spLocks noGrp="1"/>
          </p:cNvSpPr>
          <p:nvPr>
            <p:ph type="ftr" sz="quarter" idx="11"/>
          </p:nvPr>
        </p:nvSpPr>
        <p:spPr>
          <a:xfrm>
            <a:off x="3028950" y="4767263"/>
            <a:ext cx="3086100" cy="274638"/>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6457950" y="4767263"/>
            <a:ext cx="2057400" cy="274638"/>
          </a:xfrm>
          <a:prstGeom prst="rect">
            <a:avLst/>
          </a:prstGeom>
        </p:spPr>
        <p:txBody>
          <a:bodyPr vert="horz" lIns="91440" tIns="45720" rIns="91440" bIns="45720" rtlCol="0" anchor="ct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F2F2F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4638"/>
          </a:xfrm>
          <a:prstGeom prst="rect">
            <a:avLst/>
          </a:prstGeom>
        </p:spPr>
        <p:txBody>
          <a:bodyPr vert="horz" lIns="91440" tIns="45720" rIns="91440" bIns="45720" rtlCol="0" anchor="ct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3" name="页脚占位符 2"/>
          <p:cNvSpPr>
            <a:spLocks noGrp="1"/>
          </p:cNvSpPr>
          <p:nvPr>
            <p:ph type="ftr" sz="quarter" idx="11"/>
          </p:nvPr>
        </p:nvSpPr>
        <p:spPr>
          <a:xfrm>
            <a:off x="3028950" y="4767263"/>
            <a:ext cx="3086100" cy="274638"/>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6457950" y="4767263"/>
            <a:ext cx="2057400" cy="274638"/>
          </a:xfrm>
          <a:prstGeom prst="rect">
            <a:avLst/>
          </a:prstGeom>
        </p:spPr>
        <p:txBody>
          <a:bodyPr vert="horz" lIns="91440" tIns="45720" rIns="91440" bIns="45720" rtlCol="0" anchor="ct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bg>
      <p:bgPr>
        <a:solidFill>
          <a:srgbClr val="F2F2F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4638"/>
          </a:xfrm>
          <a:prstGeom prst="rect">
            <a:avLst/>
          </a:prstGeom>
        </p:spPr>
        <p:txBody>
          <a:bodyPr vert="horz" lIns="91440" tIns="45720" rIns="91440" bIns="45720" rtlCol="0" anchor="ct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3" name="页脚占位符 2"/>
          <p:cNvSpPr>
            <a:spLocks noGrp="1"/>
          </p:cNvSpPr>
          <p:nvPr>
            <p:ph type="ftr" sz="quarter" idx="11"/>
          </p:nvPr>
        </p:nvSpPr>
        <p:spPr>
          <a:xfrm>
            <a:off x="3028950" y="4767263"/>
            <a:ext cx="3086100" cy="274638"/>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6457950" y="4767263"/>
            <a:ext cx="2057400" cy="274638"/>
          </a:xfrm>
          <a:prstGeom prst="rect">
            <a:avLst/>
          </a:prstGeom>
        </p:spPr>
        <p:txBody>
          <a:bodyPr vert="horz" lIns="91440" tIns="45720" rIns="91440" bIns="45720" rtlCol="0" anchor="ct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5122" name="矩形 10"/>
          <p:cNvSpPr/>
          <p:nvPr userDrawn="1"/>
        </p:nvSpPr>
        <p:spPr>
          <a:xfrm>
            <a:off x="6167438" y="4154488"/>
            <a:ext cx="776287" cy="246062"/>
          </a:xfrm>
          <a:prstGeom prst="rect">
            <a:avLst/>
          </a:prstGeom>
          <a:noFill/>
          <a:ln w="9525">
            <a:noFill/>
          </a:ln>
        </p:spPr>
        <p:txBody>
          <a:bodyPr wrap="square" anchor="t">
            <a:spAutoFit/>
          </a:bodyPr>
          <a:lstStyle/>
          <a:p>
            <a:pPr lvl="0" indent="0" defTabSz="914400"/>
            <a:r>
              <a:rPr lang="en-US" altLang="zh-CN" sz="100" dirty="0">
                <a:solidFill>
                  <a:srgbClr val="FFFFFF"/>
                </a:solidFill>
                <a:latin typeface="Calibri" panose="020F0502020204030204"/>
                <a:ea typeface="宋体" panose="02010600030101010101" pitchFamily="2" charset="-122"/>
              </a:rPr>
              <a:t>PPT</a:t>
            </a:r>
            <a:r>
              <a:rPr lang="zh-CN" altLang="en-US" sz="100" dirty="0">
                <a:solidFill>
                  <a:srgbClr val="FFFFFF"/>
                </a:solidFill>
                <a:latin typeface="Calibri" panose="020F0502020204030204"/>
                <a:ea typeface="宋体" panose="02010600030101010101" pitchFamily="2" charset="-122"/>
              </a:rPr>
              <a:t>模板下载：</a:t>
            </a:r>
            <a:r>
              <a:rPr lang="en-US" altLang="zh-CN" sz="100" dirty="0">
                <a:solidFill>
                  <a:srgbClr val="FFFFFF"/>
                </a:solidFill>
                <a:latin typeface="Calibri" panose="020F0502020204030204"/>
                <a:ea typeface="宋体" panose="02010600030101010101" pitchFamily="2" charset="-122"/>
              </a:rPr>
              <a:t>www.1ppt.com/moban/     </a:t>
            </a:r>
            <a:r>
              <a:rPr lang="zh-CN" altLang="en-US" sz="100" dirty="0">
                <a:solidFill>
                  <a:srgbClr val="FFFFFF"/>
                </a:solidFill>
                <a:latin typeface="Calibri" panose="020F0502020204030204"/>
                <a:ea typeface="宋体" panose="02010600030101010101" pitchFamily="2" charset="-122"/>
              </a:rPr>
              <a:t>行业</a:t>
            </a:r>
            <a:r>
              <a:rPr lang="en-US" altLang="zh-CN" sz="100" dirty="0">
                <a:solidFill>
                  <a:srgbClr val="FFFFFF"/>
                </a:solidFill>
                <a:latin typeface="Calibri" panose="020F0502020204030204"/>
                <a:ea typeface="宋体" panose="02010600030101010101" pitchFamily="2" charset="-122"/>
              </a:rPr>
              <a:t>PPT</a:t>
            </a:r>
            <a:r>
              <a:rPr lang="zh-CN" altLang="en-US" sz="100" dirty="0">
                <a:solidFill>
                  <a:srgbClr val="FFFFFF"/>
                </a:solidFill>
                <a:latin typeface="Calibri" panose="020F0502020204030204"/>
                <a:ea typeface="宋体" panose="02010600030101010101" pitchFamily="2" charset="-122"/>
              </a:rPr>
              <a:t>模板：</a:t>
            </a:r>
            <a:r>
              <a:rPr lang="en-US" altLang="zh-CN" sz="100" dirty="0">
                <a:solidFill>
                  <a:srgbClr val="FFFFFF"/>
                </a:solidFill>
                <a:latin typeface="Calibri" panose="020F0502020204030204"/>
                <a:ea typeface="宋体" panose="02010600030101010101" pitchFamily="2" charset="-122"/>
              </a:rPr>
              <a:t>www.1ppt.com/hangye/ </a:t>
            </a:r>
          </a:p>
          <a:p>
            <a:pPr lvl="0" indent="0" defTabSz="914400"/>
            <a:r>
              <a:rPr lang="zh-CN" altLang="en-US" sz="100" dirty="0">
                <a:solidFill>
                  <a:srgbClr val="FFFFFF"/>
                </a:solidFill>
                <a:latin typeface="Calibri" panose="020F0502020204030204"/>
                <a:ea typeface="宋体" panose="02010600030101010101" pitchFamily="2" charset="-122"/>
              </a:rPr>
              <a:t>节日</a:t>
            </a:r>
            <a:r>
              <a:rPr lang="en-US" altLang="zh-CN" sz="100" dirty="0">
                <a:solidFill>
                  <a:srgbClr val="FFFFFF"/>
                </a:solidFill>
                <a:latin typeface="Calibri" panose="020F0502020204030204"/>
                <a:ea typeface="宋体" panose="02010600030101010101" pitchFamily="2" charset="-122"/>
              </a:rPr>
              <a:t>PPT</a:t>
            </a:r>
            <a:r>
              <a:rPr lang="zh-CN" altLang="en-US" sz="100" dirty="0">
                <a:solidFill>
                  <a:srgbClr val="FFFFFF"/>
                </a:solidFill>
                <a:latin typeface="Calibri" panose="020F0502020204030204"/>
                <a:ea typeface="宋体" panose="02010600030101010101" pitchFamily="2" charset="-122"/>
              </a:rPr>
              <a:t>模板：</a:t>
            </a:r>
            <a:r>
              <a:rPr lang="en-US" altLang="zh-CN" sz="100" dirty="0">
                <a:solidFill>
                  <a:srgbClr val="FFFFFF"/>
                </a:solidFill>
                <a:latin typeface="Calibri" panose="020F0502020204030204"/>
                <a:ea typeface="宋体" panose="02010600030101010101" pitchFamily="2" charset="-122"/>
              </a:rPr>
              <a:t>www.1ppt.com/jieri/           PPT</a:t>
            </a:r>
            <a:r>
              <a:rPr lang="zh-CN" altLang="en-US" sz="100" dirty="0">
                <a:solidFill>
                  <a:srgbClr val="FFFFFF"/>
                </a:solidFill>
                <a:latin typeface="Calibri" panose="020F0502020204030204"/>
                <a:ea typeface="宋体" panose="02010600030101010101" pitchFamily="2" charset="-122"/>
              </a:rPr>
              <a:t>素材下载：</a:t>
            </a:r>
            <a:r>
              <a:rPr lang="en-US" altLang="zh-CN" sz="100" dirty="0">
                <a:solidFill>
                  <a:srgbClr val="FFFFFF"/>
                </a:solidFill>
                <a:latin typeface="Calibri" panose="020F0502020204030204"/>
                <a:ea typeface="宋体" panose="02010600030101010101" pitchFamily="2" charset="-122"/>
              </a:rPr>
              <a:t>www.1ppt.com/sucai/</a:t>
            </a:r>
          </a:p>
          <a:p>
            <a:pPr lvl="0" indent="0" defTabSz="914400"/>
            <a:r>
              <a:rPr lang="en-US" altLang="zh-CN" sz="100" dirty="0">
                <a:solidFill>
                  <a:srgbClr val="FFFFFF"/>
                </a:solidFill>
                <a:latin typeface="Calibri" panose="020F0502020204030204"/>
                <a:ea typeface="宋体" panose="02010600030101010101" pitchFamily="2" charset="-122"/>
              </a:rPr>
              <a:t>PPT</a:t>
            </a:r>
            <a:r>
              <a:rPr lang="zh-CN" altLang="en-US" sz="100" dirty="0">
                <a:solidFill>
                  <a:srgbClr val="FFFFFF"/>
                </a:solidFill>
                <a:latin typeface="Calibri" panose="020F0502020204030204"/>
                <a:ea typeface="宋体" panose="02010600030101010101" pitchFamily="2" charset="-122"/>
              </a:rPr>
              <a:t>背景图片：</a:t>
            </a:r>
            <a:r>
              <a:rPr lang="en-US" altLang="zh-CN" sz="100" dirty="0">
                <a:solidFill>
                  <a:srgbClr val="FFFFFF"/>
                </a:solidFill>
                <a:latin typeface="Calibri" panose="020F0502020204030204"/>
                <a:ea typeface="宋体" panose="02010600030101010101" pitchFamily="2" charset="-122"/>
              </a:rPr>
              <a:t>www.1ppt.com/beijing/      PPT</a:t>
            </a:r>
            <a:r>
              <a:rPr lang="zh-CN" altLang="en-US" sz="100" dirty="0">
                <a:solidFill>
                  <a:srgbClr val="FFFFFF"/>
                </a:solidFill>
                <a:latin typeface="Calibri" panose="020F0502020204030204"/>
                <a:ea typeface="宋体" panose="02010600030101010101" pitchFamily="2" charset="-122"/>
              </a:rPr>
              <a:t>图表下载：</a:t>
            </a:r>
            <a:r>
              <a:rPr lang="en-US" altLang="zh-CN" sz="100" dirty="0">
                <a:solidFill>
                  <a:srgbClr val="FFFFFF"/>
                </a:solidFill>
                <a:latin typeface="Calibri" panose="020F0502020204030204"/>
                <a:ea typeface="宋体" panose="02010600030101010101" pitchFamily="2" charset="-122"/>
              </a:rPr>
              <a:t>www.1ppt.com/tubiao/      </a:t>
            </a:r>
          </a:p>
          <a:p>
            <a:pPr lvl="0" indent="0" defTabSz="914400"/>
            <a:r>
              <a:rPr lang="zh-CN" altLang="en-US" sz="100" dirty="0">
                <a:solidFill>
                  <a:srgbClr val="FFFFFF"/>
                </a:solidFill>
                <a:latin typeface="Calibri" panose="020F0502020204030204"/>
                <a:ea typeface="宋体" panose="02010600030101010101" pitchFamily="2" charset="-122"/>
              </a:rPr>
              <a:t>优秀</a:t>
            </a:r>
            <a:r>
              <a:rPr lang="en-US" altLang="zh-CN" sz="100" dirty="0">
                <a:solidFill>
                  <a:srgbClr val="FFFFFF"/>
                </a:solidFill>
                <a:latin typeface="Calibri" panose="020F0502020204030204"/>
                <a:ea typeface="宋体" panose="02010600030101010101" pitchFamily="2" charset="-122"/>
              </a:rPr>
              <a:t>PPT</a:t>
            </a:r>
            <a:r>
              <a:rPr lang="zh-CN" altLang="en-US" sz="100" dirty="0">
                <a:solidFill>
                  <a:srgbClr val="FFFFFF"/>
                </a:solidFill>
                <a:latin typeface="Calibri" panose="020F0502020204030204"/>
                <a:ea typeface="宋体" panose="02010600030101010101" pitchFamily="2" charset="-122"/>
              </a:rPr>
              <a:t>下载：</a:t>
            </a:r>
            <a:r>
              <a:rPr lang="en-US" altLang="zh-CN" sz="100" dirty="0">
                <a:solidFill>
                  <a:srgbClr val="FFFFFF"/>
                </a:solidFill>
                <a:latin typeface="Calibri" panose="020F0502020204030204"/>
                <a:ea typeface="宋体" panose="02010600030101010101" pitchFamily="2" charset="-122"/>
              </a:rPr>
              <a:t>www.1ppt.com/xiazai/        PPT</a:t>
            </a:r>
            <a:r>
              <a:rPr lang="zh-CN" altLang="en-US" sz="100" dirty="0">
                <a:solidFill>
                  <a:srgbClr val="FFFFFF"/>
                </a:solidFill>
                <a:latin typeface="Calibri" panose="020F0502020204030204"/>
                <a:ea typeface="宋体" panose="02010600030101010101" pitchFamily="2" charset="-122"/>
              </a:rPr>
              <a:t>教程： </a:t>
            </a:r>
            <a:r>
              <a:rPr lang="en-US" altLang="zh-CN" sz="100" dirty="0">
                <a:solidFill>
                  <a:srgbClr val="FFFFFF"/>
                </a:solidFill>
                <a:latin typeface="Calibri" panose="020F0502020204030204"/>
                <a:ea typeface="宋体" panose="02010600030101010101" pitchFamily="2" charset="-122"/>
              </a:rPr>
              <a:t>www.1ppt.com/powerpoint/      </a:t>
            </a:r>
          </a:p>
          <a:p>
            <a:pPr lvl="0" indent="0" defTabSz="914400"/>
            <a:r>
              <a:rPr lang="en-US" altLang="zh-CN" sz="100" dirty="0">
                <a:solidFill>
                  <a:srgbClr val="FFFFFF"/>
                </a:solidFill>
                <a:latin typeface="Calibri" panose="020F0502020204030204"/>
                <a:ea typeface="宋体" panose="02010600030101010101" pitchFamily="2" charset="-122"/>
              </a:rPr>
              <a:t>Word</a:t>
            </a:r>
            <a:r>
              <a:rPr lang="zh-CN" altLang="en-US" sz="100" dirty="0">
                <a:solidFill>
                  <a:srgbClr val="FFFFFF"/>
                </a:solidFill>
                <a:latin typeface="Calibri" panose="020F0502020204030204"/>
                <a:ea typeface="宋体" panose="02010600030101010101" pitchFamily="2" charset="-122"/>
              </a:rPr>
              <a:t>教程： </a:t>
            </a:r>
            <a:r>
              <a:rPr lang="en-US" altLang="zh-CN" sz="100" dirty="0">
                <a:solidFill>
                  <a:srgbClr val="FFFFFF"/>
                </a:solidFill>
                <a:latin typeface="Calibri" panose="020F0502020204030204"/>
                <a:ea typeface="宋体" panose="02010600030101010101" pitchFamily="2" charset="-122"/>
              </a:rPr>
              <a:t>www.1ppt.com/word/              Excel</a:t>
            </a:r>
            <a:r>
              <a:rPr lang="zh-CN" altLang="en-US" sz="100" dirty="0">
                <a:solidFill>
                  <a:srgbClr val="FFFFFF"/>
                </a:solidFill>
                <a:latin typeface="Calibri" panose="020F0502020204030204"/>
                <a:ea typeface="宋体" panose="02010600030101010101" pitchFamily="2" charset="-122"/>
              </a:rPr>
              <a:t>教程：</a:t>
            </a:r>
            <a:r>
              <a:rPr lang="en-US" altLang="zh-CN" sz="100" dirty="0">
                <a:solidFill>
                  <a:srgbClr val="FFFFFF"/>
                </a:solidFill>
                <a:latin typeface="Calibri" panose="020F0502020204030204"/>
                <a:ea typeface="宋体" panose="02010600030101010101" pitchFamily="2" charset="-122"/>
              </a:rPr>
              <a:t>www.1ppt.com/excel/  </a:t>
            </a:r>
          </a:p>
          <a:p>
            <a:pPr lvl="0" indent="0" defTabSz="914400"/>
            <a:r>
              <a:rPr lang="zh-CN" altLang="en-US" sz="100" dirty="0">
                <a:solidFill>
                  <a:srgbClr val="FFFFFF"/>
                </a:solidFill>
                <a:latin typeface="Calibri" panose="020F0502020204030204"/>
                <a:ea typeface="宋体" panose="02010600030101010101" pitchFamily="2" charset="-122"/>
              </a:rPr>
              <a:t>资料下载：</a:t>
            </a:r>
            <a:r>
              <a:rPr lang="en-US" altLang="zh-CN" sz="100" dirty="0">
                <a:solidFill>
                  <a:srgbClr val="FFFFFF"/>
                </a:solidFill>
                <a:latin typeface="Calibri" panose="020F0502020204030204"/>
                <a:ea typeface="宋体" panose="02010600030101010101" pitchFamily="2" charset="-122"/>
              </a:rPr>
              <a:t>www.1ppt.com/ziliao/                PPT</a:t>
            </a:r>
            <a:r>
              <a:rPr lang="zh-CN" altLang="en-US" sz="100" dirty="0">
                <a:solidFill>
                  <a:srgbClr val="FFFFFF"/>
                </a:solidFill>
                <a:latin typeface="Calibri" panose="020F0502020204030204"/>
                <a:ea typeface="宋体" panose="02010600030101010101" pitchFamily="2" charset="-122"/>
              </a:rPr>
              <a:t>课件下载：</a:t>
            </a:r>
            <a:r>
              <a:rPr lang="en-US" altLang="zh-CN" sz="100" dirty="0">
                <a:solidFill>
                  <a:srgbClr val="FFFFFF"/>
                </a:solidFill>
                <a:latin typeface="Calibri" panose="020F0502020204030204"/>
                <a:ea typeface="宋体" panose="02010600030101010101" pitchFamily="2" charset="-122"/>
              </a:rPr>
              <a:t>www.1ppt.com/kejian/ </a:t>
            </a:r>
          </a:p>
          <a:p>
            <a:pPr lvl="0" indent="0" defTabSz="914400"/>
            <a:r>
              <a:rPr lang="zh-CN" altLang="en-US" sz="100" dirty="0">
                <a:solidFill>
                  <a:srgbClr val="FFFFFF"/>
                </a:solidFill>
                <a:latin typeface="Calibri" panose="020F0502020204030204"/>
                <a:ea typeface="宋体" panose="02010600030101010101" pitchFamily="2" charset="-122"/>
              </a:rPr>
              <a:t>范文下载：</a:t>
            </a:r>
            <a:r>
              <a:rPr lang="en-US" altLang="zh-CN" sz="100" dirty="0">
                <a:solidFill>
                  <a:srgbClr val="FFFFFF"/>
                </a:solidFill>
                <a:latin typeface="Calibri" panose="020F0502020204030204"/>
                <a:ea typeface="宋体" panose="02010600030101010101" pitchFamily="2" charset="-122"/>
              </a:rPr>
              <a:t>www.1ppt.com/fanwen/             </a:t>
            </a:r>
            <a:r>
              <a:rPr lang="zh-CN" altLang="en-US" sz="100" dirty="0">
                <a:solidFill>
                  <a:srgbClr val="FFFFFF"/>
                </a:solidFill>
                <a:latin typeface="Calibri" panose="020F0502020204030204"/>
                <a:ea typeface="宋体" panose="02010600030101010101" pitchFamily="2" charset="-122"/>
              </a:rPr>
              <a:t>试卷下载：</a:t>
            </a:r>
            <a:r>
              <a:rPr lang="en-US" altLang="zh-CN" sz="100" dirty="0">
                <a:solidFill>
                  <a:srgbClr val="FFFFFF"/>
                </a:solidFill>
                <a:latin typeface="Calibri" panose="020F0502020204030204"/>
                <a:ea typeface="宋体" panose="02010600030101010101" pitchFamily="2" charset="-122"/>
              </a:rPr>
              <a:t>www.1ppt.com/shiti/  </a:t>
            </a:r>
          </a:p>
          <a:p>
            <a:pPr lvl="0" indent="0" defTabSz="914400"/>
            <a:r>
              <a:rPr lang="zh-CN" altLang="en-US" sz="100" dirty="0">
                <a:solidFill>
                  <a:srgbClr val="FFFFFF"/>
                </a:solidFill>
                <a:latin typeface="Calibri" panose="020F0502020204030204"/>
                <a:ea typeface="宋体" panose="02010600030101010101" pitchFamily="2" charset="-122"/>
              </a:rPr>
              <a:t>教案下载：</a:t>
            </a:r>
            <a:r>
              <a:rPr lang="en-US" altLang="zh-CN" sz="100" dirty="0">
                <a:solidFill>
                  <a:srgbClr val="FFFFFF"/>
                </a:solidFill>
                <a:latin typeface="Calibri" panose="020F0502020204030204"/>
                <a:ea typeface="宋体" panose="02010600030101010101" pitchFamily="2" charset="-122"/>
              </a:rPr>
              <a:t>www.1ppt.com/jiaoan/        </a:t>
            </a:r>
          </a:p>
          <a:p>
            <a:pPr lvl="0" indent="0" defTabSz="914400"/>
            <a:r>
              <a:rPr lang="zh-CN" altLang="en-US" sz="100" dirty="0">
                <a:solidFill>
                  <a:srgbClr val="FFFFFF"/>
                </a:solidFill>
                <a:latin typeface="Calibri" panose="020F0502020204030204"/>
                <a:ea typeface="宋体" panose="02010600030101010101" pitchFamily="2" charset="-122"/>
              </a:rPr>
              <a:t>字体下载：</a:t>
            </a:r>
            <a:r>
              <a:rPr lang="en-US" altLang="zh-CN" sz="100" dirty="0">
                <a:solidFill>
                  <a:srgbClr val="FFFFFF"/>
                </a:solidFill>
                <a:latin typeface="Calibri" panose="020F0502020204030204"/>
                <a:ea typeface="宋体" panose="02010600030101010101" pitchFamily="2" charset="-122"/>
              </a:rPr>
              <a:t>www.1ppt.com/ziti/</a:t>
            </a:r>
          </a:p>
          <a:p>
            <a:pPr lvl="0" indent="0" defTabSz="914400"/>
            <a:r>
              <a:rPr lang="en-US" altLang="zh-CN" sz="100" dirty="0">
                <a:solidFill>
                  <a:srgbClr val="FFFFFF"/>
                </a:solidFill>
                <a:latin typeface="Calibri" panose="020F0502020204030204"/>
                <a:ea typeface="宋体" panose="02010600030101010101" pitchFamily="2" charset="-122"/>
              </a:rPr>
              <a:t> </a:t>
            </a:r>
            <a:endParaRPr lang="zh-CN" altLang="en-US" sz="100" dirty="0">
              <a:solidFill>
                <a:srgbClr val="FFFFFF"/>
              </a:solidFill>
              <a:latin typeface="Calibri" panose="020F0502020204030204"/>
              <a:ea typeface="宋体" panose="02010600030101010101" pitchFamily="2" charset="-122"/>
            </a:endParaRPr>
          </a:p>
        </p:txBody>
      </p:sp>
      <p:sp>
        <p:nvSpPr>
          <p:cNvPr id="2" name="Title 1"/>
          <p:cNvSpPr>
            <a:spLocks noGrp="1"/>
          </p:cNvSpPr>
          <p:nvPr>
            <p:ph type="title"/>
          </p:nvPr>
        </p:nvSpPr>
        <p:spPr>
          <a:xfrm>
            <a:off x="629841" y="273844"/>
            <a:ext cx="7886700" cy="994172"/>
          </a:xfrm>
        </p:spPr>
        <p:txBody>
          <a:bodyPr/>
          <a:lstStyle/>
          <a:p>
            <a:pPr fontAlgn="auto"/>
            <a:r>
              <a:rPr lang="zh-CN" altLang="en-US" strike="noStrike" noProof="1"/>
              <a:t>单击此处编辑母版标题样式</a:t>
            </a:r>
            <a:endParaRPr lang="en-US" strike="noStrike" noProof="1"/>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lang="zh-CN" altLang="en-US" strike="noStrike" noProof="1"/>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z="1350" strike="noStrike" noProof="1"/>
              <a:t>第四级</a:t>
            </a:r>
            <a:endParaRPr lang="zh-CN" altLang="en-US" strike="noStrike" noProof="1"/>
          </a:p>
          <a:p>
            <a:pPr lvl="4" fontAlgn="auto"/>
            <a:r>
              <a:rPr lang="zh-CN" altLang="en-US" sz="1350" strike="noStrike" noProof="1"/>
              <a:t>第五级</a:t>
            </a:r>
            <a:endParaRPr lang="en-US" strike="noStrike" noProof="1"/>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lang="zh-CN" altLang="en-US" strike="noStrike" noProof="1"/>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z="1350" strike="noStrike" noProof="1"/>
              <a:t>第四级</a:t>
            </a:r>
            <a:endParaRPr lang="zh-CN" altLang="en-US" strike="noStrike" noProof="1"/>
          </a:p>
          <a:p>
            <a:pPr lvl="4" fontAlgn="auto"/>
            <a:r>
              <a:rPr lang="zh-CN" altLang="en-US" sz="1350" strike="noStrike" noProof="1"/>
              <a:t>第五级</a:t>
            </a:r>
            <a:endParaRPr lang="en-US" strike="noStrike" noProof="1"/>
          </a:p>
        </p:txBody>
      </p:sp>
      <p:sp>
        <p:nvSpPr>
          <p:cNvPr id="7" name="Date Placeholder 6"/>
          <p:cNvSpPr>
            <a:spLocks noGrp="1"/>
          </p:cNvSpPr>
          <p:nvPr>
            <p:ph type="dt" sz="half" idx="10"/>
          </p:nvPr>
        </p:nvSpPr>
        <p:spPr>
          <a:xfrm>
            <a:off x="628650" y="4767263"/>
            <a:ext cx="2057400" cy="274638"/>
          </a:xfrm>
          <a:prstGeom prst="rect">
            <a:avLst/>
          </a:prstGeom>
        </p:spPr>
        <p:txBody>
          <a:bodyPr vert="horz" lIns="91440" tIns="45720" rIns="91440" bIns="45720" rtlCol="0" anchor="ct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8" name="Footer Placeholder 7"/>
          <p:cNvSpPr>
            <a:spLocks noGrp="1"/>
          </p:cNvSpPr>
          <p:nvPr>
            <p:ph type="ftr" sz="quarter" idx="11"/>
          </p:nvPr>
        </p:nvSpPr>
        <p:spPr>
          <a:xfrm>
            <a:off x="3028950" y="4767263"/>
            <a:ext cx="3086100" cy="274638"/>
          </a:xfrm>
          <a:prstGeom prst="rect">
            <a:avLst/>
          </a:prstGeom>
        </p:spPr>
        <p:txBody>
          <a:bodyPr vert="horz" lIns="91440" tIns="45720" rIns="91440" bIns="45720" rtlCol="0" anchor="ctr"/>
          <a:lstStyle/>
          <a:p>
            <a:pPr fontAlgn="auto"/>
            <a:endParaRPr lang="zh-CN" altLang="en-US" strike="noStrike" noProof="1"/>
          </a:p>
        </p:txBody>
      </p:sp>
      <p:sp>
        <p:nvSpPr>
          <p:cNvPr id="9" name="Slide Number Placeholder 8"/>
          <p:cNvSpPr>
            <a:spLocks noGrp="1"/>
          </p:cNvSpPr>
          <p:nvPr>
            <p:ph type="sldNum" sz="quarter" idx="12"/>
          </p:nvPr>
        </p:nvSpPr>
        <p:spPr>
          <a:xfrm>
            <a:off x="6457950" y="4767263"/>
            <a:ext cx="2057400" cy="274638"/>
          </a:xfrm>
          <a:prstGeom prst="rect">
            <a:avLst/>
          </a:prstGeom>
        </p:spPr>
        <p:txBody>
          <a:bodyPr vert="horz" lIns="91440" tIns="45720" rIns="91440" bIns="45720" rtlCol="0" anchor="ct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zh-CN" altLang="en-US" strike="noStrike" noProof="1"/>
              <a:t>单击此处编辑母版标题样式</a:t>
            </a:r>
            <a:endParaRPr lang="en-US" strike="noStrike" noProof="1"/>
          </a:p>
        </p:txBody>
      </p:sp>
      <p:sp>
        <p:nvSpPr>
          <p:cNvPr id="3" name="日期占位符 2"/>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3" name="页脚占位符 2"/>
          <p:cNvSpPr>
            <a:spLocks noGrp="1"/>
          </p:cNvSpPr>
          <p:nvPr>
            <p:ph type="ftr" sz="quarter" idx="11"/>
          </p:nvPr>
        </p:nvSpPr>
        <p:spPr/>
        <p:txBody>
          <a:bodyPr/>
          <a:lstStyle/>
          <a:p>
            <a:pPr fontAlgn="auto"/>
            <a:endParaRPr lang="zh-CN" altLang="en-US" strike="noStrike" noProof="1"/>
          </a:p>
        </p:txBody>
      </p:sp>
      <p:sp>
        <p:nvSpPr>
          <p:cNvPr id="4" name="灯片编号占位符 3"/>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pPr fontAlgn="auto"/>
            <a:r>
              <a:rPr lang="zh-CN" altLang="en-US" strike="noStrike" noProof="1"/>
              <a:t>单击此处编辑母版标题样式</a:t>
            </a:r>
            <a:endParaRPr lang="en-US" strike="noStrike" noProof="1"/>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endParaRPr lang="en-US" strike="noStrike" noProof="1"/>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auto"/>
            <a:r>
              <a:rPr lang="zh-CN" altLang="en-US" strike="noStrike" noProof="1"/>
              <a:t>单击此处编辑母版文本样式</a:t>
            </a:r>
          </a:p>
        </p:txBody>
      </p:sp>
      <p:sp>
        <p:nvSpPr>
          <p:cNvPr id="5" name="日期占位符 4"/>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pPr fontAlgn="auto"/>
            <a:r>
              <a:rPr lang="zh-CN" altLang="en-US" strike="noStrike" noProof="1"/>
              <a:t>单击此处编辑母版标题样式</a:t>
            </a:r>
            <a:endParaRPr lang="en-US" strike="noStrike" noProof="1"/>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auto"/>
            <a:r>
              <a:rPr lang="zh-CN" altLang="en-US" strike="noStrike" noProof="1"/>
              <a:t>单击图标添加图片</a:t>
            </a:r>
            <a:endParaRPr lang="en-US" strike="noStrike" noProof="1"/>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auto"/>
            <a:r>
              <a:rPr lang="zh-CN" altLang="en-US" strike="noStrike" noProof="1"/>
              <a:t>单击此处编辑母版文本样式</a:t>
            </a:r>
          </a:p>
        </p:txBody>
      </p:sp>
      <p:sp>
        <p:nvSpPr>
          <p:cNvPr id="5" name="日期占位符 4"/>
          <p:cNvSpPr>
            <a:spLocks noGrp="1"/>
          </p:cNvSpPr>
          <p:nvPr>
            <p:ph type="dt" sz="half" idx="10"/>
          </p:nvPr>
        </p:nvSpPr>
        <p:spPr/>
        <p:txBody>
          <a:body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274638"/>
            <a:ext cx="7886700" cy="993775"/>
          </a:xfrm>
          <a:prstGeom prst="rect">
            <a:avLst/>
          </a:prstGeom>
          <a:noFill/>
          <a:ln w="9525">
            <a:noFill/>
          </a:ln>
        </p:spPr>
        <p:txBody>
          <a:bodyPr vert="horz" lIns="91440" tIns="45720" rIns="91440" bIns="45720" anchor="ctr"/>
          <a:lstStyle/>
          <a:p>
            <a:pPr lvl="0"/>
            <a:r>
              <a:rPr lang="zh-CN" altLang="en-US"/>
              <a:t>单击此处编辑母版标题样式</a:t>
            </a:r>
            <a:endParaRPr lang="en-US" altLang="zh-CN" dirty="0"/>
          </a:p>
        </p:txBody>
      </p:sp>
      <p:sp>
        <p:nvSpPr>
          <p:cNvPr id="3" name="Text Placeholder 2"/>
          <p:cNvSpPr>
            <a:spLocks noGrp="1"/>
          </p:cNvSpPr>
          <p:nvPr>
            <p:ph type="body" idx="1"/>
          </p:nvPr>
        </p:nvSpPr>
        <p:spPr>
          <a:xfrm>
            <a:off x="628650" y="1370013"/>
            <a:ext cx="7886700" cy="3262313"/>
          </a:xfrm>
          <a:prstGeom prst="rect">
            <a:avLst/>
          </a:prstGeom>
        </p:spPr>
        <p:txBody>
          <a:bodyPr vert="horz" lIns="91440" tIns="45720" rIns="91440" bIns="45720" rtlCol="0">
            <a:normAutofit/>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z="1350" strike="noStrike" noProof="1"/>
              <a:t>第四级</a:t>
            </a:r>
            <a:endParaRPr lang="zh-CN" altLang="en-US" strike="noStrike" noProof="1"/>
          </a:p>
          <a:p>
            <a:pPr lvl="4" fontAlgn="auto"/>
            <a:r>
              <a:rPr lang="zh-CN" altLang="en-US" sz="1350" strike="noStrike" noProof="1"/>
              <a:t>第五级</a:t>
            </a:r>
            <a:endParaRPr lang="en-US" strike="noStrike" noProof="1"/>
          </a:p>
        </p:txBody>
      </p:sp>
      <p:sp>
        <p:nvSpPr>
          <p:cNvPr id="4" name="Date Placeholder 3"/>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fld id="{59CB143D-C435-4951-B49A-F9FD94B99A55}" type="datetimeFigureOut">
              <a:rPr lang="zh-CN" altLang="en-US" strike="noStrike" noProof="1" smtClean="0">
                <a:latin typeface="+mn-lt"/>
                <a:ea typeface="+mn-ea"/>
                <a:cs typeface="+mn-cs"/>
              </a:rPr>
              <a:pPr fontAlgn="auto"/>
              <a:t>2018/8/29</a:t>
            </a:fld>
            <a:endParaRPr lang="zh-CN" altLang="en-US" strike="noStrike" noProof="1"/>
          </a:p>
        </p:txBody>
      </p:sp>
      <p:sp>
        <p:nvSpPr>
          <p:cNvPr id="5" name="Footer Placeholder 4"/>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endParaRPr lang="zh-CN" altLang="en-US" strike="noStrike" noProof="1"/>
          </a:p>
        </p:txBody>
      </p:sp>
      <p:sp>
        <p:nvSpPr>
          <p:cNvPr id="6" name="Slide Number Placeholder 5"/>
          <p:cNvSpPr>
            <a:spLocks noGrp="1"/>
          </p:cNvSpPr>
          <p:nvPr>
            <p:ph type="sldNum" sz="quarter" idx="4"/>
          </p:nvPr>
        </p:nvSpPr>
        <p:spPr>
          <a:xfrm>
            <a:off x="6457950" y="4767263"/>
            <a:ext cx="2057400" cy="274638"/>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fld id="{5E931F87-751E-4A30-9A27-4BFECAB65FD6}"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slide" Target="slide80.xml"/><Relationship Id="rId7" Type="http://schemas.openxmlformats.org/officeDocument/2006/relationships/slide" Target="slide43.xml"/><Relationship Id="rId2" Type="http://schemas.openxmlformats.org/officeDocument/2006/relationships/slide" Target="slide19.xml"/><Relationship Id="rId1" Type="http://schemas.openxmlformats.org/officeDocument/2006/relationships/slideLayout" Target="../slideLayouts/slideLayout2.xml"/><Relationship Id="rId6" Type="http://schemas.openxmlformats.org/officeDocument/2006/relationships/slide" Target="slide54.xml"/><Relationship Id="rId5" Type="http://schemas.openxmlformats.org/officeDocument/2006/relationships/slide" Target="slide63.xml"/><Relationship Id="rId4" Type="http://schemas.openxmlformats.org/officeDocument/2006/relationships/slide" Target="slide7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6.xml"/><Relationship Id="rId1" Type="http://schemas.openxmlformats.org/officeDocument/2006/relationships/slideLayout" Target="../slideLayouts/slideLayout2.xml"/><Relationship Id="rId4" Type="http://schemas.openxmlformats.org/officeDocument/2006/relationships/slide" Target="slide29.xml"/></Relationships>
</file>

<file path=ppt/slides/_rels/slide25.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2.xml"/><Relationship Id="rId4" Type="http://schemas.openxmlformats.org/officeDocument/2006/relationships/slide" Target="slide3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slide" Target="slide5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slide" Target="slide5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6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slide" Target="slide6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59.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slide" Target="slide6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slide" Target="slide71.xml"/><Relationship Id="rId2" Type="http://schemas.openxmlformats.org/officeDocument/2006/relationships/slide" Target="slide70.xml"/><Relationship Id="rId1" Type="http://schemas.openxmlformats.org/officeDocument/2006/relationships/slideLayout" Target="../slideLayouts/slideLayout2.xml"/><Relationship Id="rId4" Type="http://schemas.openxmlformats.org/officeDocument/2006/relationships/slide" Target="slide72.xml"/></Relationships>
</file>

<file path=ppt/slides/_rels/slide69.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slide" Target="slide7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slide" Target="slide7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slide" Target="slide87.xml"/><Relationship Id="rId2" Type="http://schemas.openxmlformats.org/officeDocument/2006/relationships/slide" Target="slide8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slide" Target="slide85.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68" name="矩形 67"/>
          <p:cNvSpPr/>
          <p:nvPr/>
        </p:nvSpPr>
        <p:spPr>
          <a:xfrm>
            <a:off x="1777365" y="1350010"/>
            <a:ext cx="5290820" cy="1445260"/>
          </a:xfrm>
          <a:prstGeom prst="rect">
            <a:avLst/>
          </a:prstGeom>
          <a:noFill/>
          <a:ln w="9525">
            <a:noFill/>
          </a:ln>
        </p:spPr>
        <p:txBody>
          <a:bodyPr wrap="square" anchor="t">
            <a:spAutoFit/>
          </a:bodyPr>
          <a:lstStyle/>
          <a:p>
            <a:r>
              <a:rPr lang="zh-CN" altLang="zh-CN" sz="4400" dirty="0">
                <a:solidFill>
                  <a:srgbClr val="374552"/>
                </a:solidFill>
                <a:latin typeface="+mj-lt"/>
                <a:ea typeface="微软雅黑" panose="020B0503020204020204" pitchFamily="34" charset="-122"/>
                <a:cs typeface="+mj-lt"/>
              </a:rPr>
              <a:t>Chapter </a:t>
            </a:r>
            <a:r>
              <a:rPr lang="zh-CN" altLang="zh-CN" sz="4400" dirty="0">
                <a:solidFill>
                  <a:srgbClr val="374552"/>
                </a:solidFill>
                <a:latin typeface="微软雅黑" panose="020B0503020204020204" pitchFamily="34" charset="-122"/>
                <a:ea typeface="微软雅黑" panose="020B0503020204020204" pitchFamily="34" charset="-122"/>
              </a:rPr>
              <a:t>5</a:t>
            </a:r>
          </a:p>
          <a:p>
            <a:r>
              <a:rPr lang="zh-CN" altLang="zh-CN" sz="4400" dirty="0">
                <a:solidFill>
                  <a:srgbClr val="374552"/>
                </a:solidFill>
                <a:latin typeface="微软雅黑" panose="020B0503020204020204" pitchFamily="34" charset="-122"/>
                <a:ea typeface="微软雅黑" panose="020B0503020204020204" pitchFamily="34" charset="-122"/>
              </a:rPr>
              <a:t>Signing a Contract</a:t>
            </a:r>
          </a:p>
        </p:txBody>
      </p:sp>
      <p:grpSp>
        <p:nvGrpSpPr>
          <p:cNvPr id="70" name="组合 69"/>
          <p:cNvGrpSpPr/>
          <p:nvPr/>
        </p:nvGrpSpPr>
        <p:grpSpPr>
          <a:xfrm>
            <a:off x="1641872" y="4103688"/>
            <a:ext cx="6481759" cy="959644"/>
            <a:chOff x="1312863" y="187325"/>
            <a:chExt cx="8642350" cy="1279525"/>
          </a:xfrm>
          <a:solidFill>
            <a:srgbClr val="8FA4B7">
              <a:alpha val="42000"/>
            </a:srgbClr>
          </a:solidFill>
        </p:grpSpPr>
        <p:sp>
          <p:nvSpPr>
            <p:cNvPr id="71" name="Freeform 5"/>
            <p:cNvSpPr/>
            <p:nvPr/>
          </p:nvSpPr>
          <p:spPr bwMode="auto">
            <a:xfrm>
              <a:off x="1312863" y="307975"/>
              <a:ext cx="2224088" cy="1158875"/>
            </a:xfrm>
            <a:custGeom>
              <a:avLst/>
              <a:gdLst>
                <a:gd name="T0" fmla="*/ 0 w 524"/>
                <a:gd name="T1" fmla="*/ 164 h 271"/>
                <a:gd name="T2" fmla="*/ 256 w 524"/>
                <a:gd name="T3" fmla="*/ 28 h 271"/>
                <a:gd name="T4" fmla="*/ 524 w 524"/>
                <a:gd name="T5" fmla="*/ 104 h 271"/>
                <a:gd name="T6" fmla="*/ 244 w 524"/>
                <a:gd name="T7" fmla="*/ 244 h 271"/>
                <a:gd name="T8" fmla="*/ 0 w 524"/>
                <a:gd name="T9" fmla="*/ 164 h 271"/>
              </a:gdLst>
              <a:ahLst/>
              <a:cxnLst>
                <a:cxn ang="0">
                  <a:pos x="T0" y="T1"/>
                </a:cxn>
                <a:cxn ang="0">
                  <a:pos x="T2" y="T3"/>
                </a:cxn>
                <a:cxn ang="0">
                  <a:pos x="T4" y="T5"/>
                </a:cxn>
                <a:cxn ang="0">
                  <a:pos x="T6" y="T7"/>
                </a:cxn>
                <a:cxn ang="0">
                  <a:pos x="T8" y="T9"/>
                </a:cxn>
              </a:cxnLst>
              <a:rect l="0" t="0" r="r" b="b"/>
              <a:pathLst>
                <a:path w="524" h="271">
                  <a:moveTo>
                    <a:pt x="0" y="164"/>
                  </a:moveTo>
                  <a:cubicBezTo>
                    <a:pt x="80" y="116"/>
                    <a:pt x="164" y="60"/>
                    <a:pt x="256" y="28"/>
                  </a:cubicBezTo>
                  <a:cubicBezTo>
                    <a:pt x="312" y="8"/>
                    <a:pt x="404" y="0"/>
                    <a:pt x="524" y="104"/>
                  </a:cubicBezTo>
                  <a:cubicBezTo>
                    <a:pt x="524" y="104"/>
                    <a:pt x="372" y="216"/>
                    <a:pt x="244" y="244"/>
                  </a:cubicBezTo>
                  <a:cubicBezTo>
                    <a:pt x="120" y="271"/>
                    <a:pt x="28" y="196"/>
                    <a:pt x="0" y="16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72" name="Freeform 6"/>
            <p:cNvSpPr/>
            <p:nvPr/>
          </p:nvSpPr>
          <p:spPr bwMode="auto">
            <a:xfrm>
              <a:off x="3757613" y="307975"/>
              <a:ext cx="1933575" cy="1125538"/>
            </a:xfrm>
            <a:custGeom>
              <a:avLst/>
              <a:gdLst>
                <a:gd name="T0" fmla="*/ 0 w 456"/>
                <a:gd name="T1" fmla="*/ 104 h 263"/>
                <a:gd name="T2" fmla="*/ 256 w 456"/>
                <a:gd name="T3" fmla="*/ 32 h 263"/>
                <a:gd name="T4" fmla="*/ 456 w 456"/>
                <a:gd name="T5" fmla="*/ 188 h 263"/>
                <a:gd name="T6" fmla="*/ 272 w 456"/>
                <a:gd name="T7" fmla="*/ 263 h 263"/>
                <a:gd name="T8" fmla="*/ 0 w 456"/>
                <a:gd name="T9" fmla="*/ 104 h 263"/>
              </a:gdLst>
              <a:ahLst/>
              <a:cxnLst>
                <a:cxn ang="0">
                  <a:pos x="T0" y="T1"/>
                </a:cxn>
                <a:cxn ang="0">
                  <a:pos x="T2" y="T3"/>
                </a:cxn>
                <a:cxn ang="0">
                  <a:pos x="T4" y="T5"/>
                </a:cxn>
                <a:cxn ang="0">
                  <a:pos x="T6" y="T7"/>
                </a:cxn>
                <a:cxn ang="0">
                  <a:pos x="T8" y="T9"/>
                </a:cxn>
              </a:cxnLst>
              <a:rect l="0" t="0" r="r" b="b"/>
              <a:pathLst>
                <a:path w="456" h="263">
                  <a:moveTo>
                    <a:pt x="0" y="104"/>
                  </a:moveTo>
                  <a:cubicBezTo>
                    <a:pt x="0" y="104"/>
                    <a:pt x="160" y="0"/>
                    <a:pt x="256" y="32"/>
                  </a:cubicBezTo>
                  <a:cubicBezTo>
                    <a:pt x="352" y="64"/>
                    <a:pt x="436" y="168"/>
                    <a:pt x="456" y="188"/>
                  </a:cubicBezTo>
                  <a:cubicBezTo>
                    <a:pt x="456" y="188"/>
                    <a:pt x="364" y="263"/>
                    <a:pt x="272" y="263"/>
                  </a:cubicBezTo>
                  <a:cubicBezTo>
                    <a:pt x="188" y="263"/>
                    <a:pt x="56" y="152"/>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73" name="Freeform 7"/>
            <p:cNvSpPr/>
            <p:nvPr/>
          </p:nvSpPr>
          <p:spPr bwMode="auto">
            <a:xfrm>
              <a:off x="5878513" y="855663"/>
              <a:ext cx="1103313" cy="527050"/>
            </a:xfrm>
            <a:custGeom>
              <a:avLst/>
              <a:gdLst>
                <a:gd name="T0" fmla="*/ 0 w 260"/>
                <a:gd name="T1" fmla="*/ 68 h 123"/>
                <a:gd name="T2" fmla="*/ 156 w 260"/>
                <a:gd name="T3" fmla="*/ 0 h 123"/>
                <a:gd name="T4" fmla="*/ 260 w 260"/>
                <a:gd name="T5" fmla="*/ 40 h 123"/>
                <a:gd name="T6" fmla="*/ 136 w 260"/>
                <a:gd name="T7" fmla="*/ 104 h 123"/>
                <a:gd name="T8" fmla="*/ 0 w 260"/>
                <a:gd name="T9" fmla="*/ 68 h 123"/>
              </a:gdLst>
              <a:ahLst/>
              <a:cxnLst>
                <a:cxn ang="0">
                  <a:pos x="T0" y="T1"/>
                </a:cxn>
                <a:cxn ang="0">
                  <a:pos x="T2" y="T3"/>
                </a:cxn>
                <a:cxn ang="0">
                  <a:pos x="T4" y="T5"/>
                </a:cxn>
                <a:cxn ang="0">
                  <a:pos x="T6" y="T7"/>
                </a:cxn>
                <a:cxn ang="0">
                  <a:pos x="T8" y="T9"/>
                </a:cxn>
              </a:cxnLst>
              <a:rect l="0" t="0" r="r" b="b"/>
              <a:pathLst>
                <a:path w="260" h="123">
                  <a:moveTo>
                    <a:pt x="0" y="68"/>
                  </a:moveTo>
                  <a:cubicBezTo>
                    <a:pt x="0" y="68"/>
                    <a:pt x="80" y="0"/>
                    <a:pt x="156" y="0"/>
                  </a:cubicBezTo>
                  <a:cubicBezTo>
                    <a:pt x="232" y="4"/>
                    <a:pt x="248" y="36"/>
                    <a:pt x="260" y="40"/>
                  </a:cubicBezTo>
                  <a:cubicBezTo>
                    <a:pt x="260" y="40"/>
                    <a:pt x="204" y="88"/>
                    <a:pt x="136" y="104"/>
                  </a:cubicBezTo>
                  <a:cubicBezTo>
                    <a:pt x="68" y="123"/>
                    <a:pt x="16" y="84"/>
                    <a:pt x="0" y="68"/>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75" name="Freeform 8"/>
            <p:cNvSpPr/>
            <p:nvPr/>
          </p:nvSpPr>
          <p:spPr bwMode="auto">
            <a:xfrm>
              <a:off x="7134225" y="563563"/>
              <a:ext cx="1123950" cy="685800"/>
            </a:xfrm>
            <a:custGeom>
              <a:avLst/>
              <a:gdLst>
                <a:gd name="T0" fmla="*/ 0 w 265"/>
                <a:gd name="T1" fmla="*/ 104 h 160"/>
                <a:gd name="T2" fmla="*/ 133 w 265"/>
                <a:gd name="T3" fmla="*/ 20 h 160"/>
                <a:gd name="T4" fmla="*/ 265 w 265"/>
                <a:gd name="T5" fmla="*/ 20 h 160"/>
                <a:gd name="T6" fmla="*/ 149 w 265"/>
                <a:gd name="T7" fmla="*/ 144 h 160"/>
                <a:gd name="T8" fmla="*/ 0 w 265"/>
                <a:gd name="T9" fmla="*/ 104 h 160"/>
              </a:gdLst>
              <a:ahLst/>
              <a:cxnLst>
                <a:cxn ang="0">
                  <a:pos x="T0" y="T1"/>
                </a:cxn>
                <a:cxn ang="0">
                  <a:pos x="T2" y="T3"/>
                </a:cxn>
                <a:cxn ang="0">
                  <a:pos x="T4" y="T5"/>
                </a:cxn>
                <a:cxn ang="0">
                  <a:pos x="T6" y="T7"/>
                </a:cxn>
                <a:cxn ang="0">
                  <a:pos x="T8" y="T9"/>
                </a:cxn>
              </a:cxnLst>
              <a:rect l="0" t="0" r="r" b="b"/>
              <a:pathLst>
                <a:path w="265" h="160">
                  <a:moveTo>
                    <a:pt x="0" y="104"/>
                  </a:moveTo>
                  <a:cubicBezTo>
                    <a:pt x="0" y="104"/>
                    <a:pt x="81" y="40"/>
                    <a:pt x="133" y="20"/>
                  </a:cubicBezTo>
                  <a:cubicBezTo>
                    <a:pt x="173" y="4"/>
                    <a:pt x="221" y="0"/>
                    <a:pt x="265" y="20"/>
                  </a:cubicBezTo>
                  <a:cubicBezTo>
                    <a:pt x="265" y="20"/>
                    <a:pt x="209" y="128"/>
                    <a:pt x="149" y="144"/>
                  </a:cubicBezTo>
                  <a:cubicBezTo>
                    <a:pt x="85" y="160"/>
                    <a:pt x="0" y="104"/>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76" name="Freeform 9"/>
            <p:cNvSpPr/>
            <p:nvPr/>
          </p:nvSpPr>
          <p:spPr bwMode="auto">
            <a:xfrm>
              <a:off x="8410575" y="187325"/>
              <a:ext cx="1544638" cy="1044575"/>
            </a:xfrm>
            <a:custGeom>
              <a:avLst/>
              <a:gdLst>
                <a:gd name="T0" fmla="*/ 0 w 364"/>
                <a:gd name="T1" fmla="*/ 96 h 244"/>
                <a:gd name="T2" fmla="*/ 116 w 364"/>
                <a:gd name="T3" fmla="*/ 24 h 244"/>
                <a:gd name="T4" fmla="*/ 364 w 364"/>
                <a:gd name="T5" fmla="*/ 184 h 244"/>
                <a:gd name="T6" fmla="*/ 256 w 364"/>
                <a:gd name="T7" fmla="*/ 224 h 244"/>
                <a:gd name="T8" fmla="*/ 0 w 364"/>
                <a:gd name="T9" fmla="*/ 96 h 244"/>
              </a:gdLst>
              <a:ahLst/>
              <a:cxnLst>
                <a:cxn ang="0">
                  <a:pos x="T0" y="T1"/>
                </a:cxn>
                <a:cxn ang="0">
                  <a:pos x="T2" y="T3"/>
                </a:cxn>
                <a:cxn ang="0">
                  <a:pos x="T4" y="T5"/>
                </a:cxn>
                <a:cxn ang="0">
                  <a:pos x="T6" y="T7"/>
                </a:cxn>
                <a:cxn ang="0">
                  <a:pos x="T8" y="T9"/>
                </a:cxn>
              </a:cxnLst>
              <a:rect l="0" t="0" r="r" b="b"/>
              <a:pathLst>
                <a:path w="364" h="244">
                  <a:moveTo>
                    <a:pt x="0" y="96"/>
                  </a:moveTo>
                  <a:cubicBezTo>
                    <a:pt x="0" y="96"/>
                    <a:pt x="56" y="0"/>
                    <a:pt x="116" y="24"/>
                  </a:cubicBezTo>
                  <a:cubicBezTo>
                    <a:pt x="144" y="24"/>
                    <a:pt x="336" y="200"/>
                    <a:pt x="364" y="184"/>
                  </a:cubicBezTo>
                  <a:cubicBezTo>
                    <a:pt x="364" y="184"/>
                    <a:pt x="324" y="244"/>
                    <a:pt x="256" y="224"/>
                  </a:cubicBezTo>
                  <a:cubicBezTo>
                    <a:pt x="108" y="184"/>
                    <a:pt x="100" y="144"/>
                    <a:pt x="0" y="96"/>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grpSp>
      <p:sp>
        <p:nvSpPr>
          <p:cNvPr id="77" name="任意多边形: 形状 2"/>
          <p:cNvSpPr/>
          <p:nvPr/>
        </p:nvSpPr>
        <p:spPr>
          <a:xfrm>
            <a:off x="26988" y="4130675"/>
            <a:ext cx="9023350" cy="9540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8" name="椭圆 77"/>
          <p:cNvSpPr/>
          <p:nvPr/>
        </p:nvSpPr>
        <p:spPr>
          <a:xfrm>
            <a:off x="1062038" y="47418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9" name="椭圆 78"/>
          <p:cNvSpPr/>
          <p:nvPr/>
        </p:nvSpPr>
        <p:spPr>
          <a:xfrm>
            <a:off x="107950" y="4227513"/>
            <a:ext cx="274638" cy="27463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85" name="椭圆 84"/>
          <p:cNvSpPr/>
          <p:nvPr/>
        </p:nvSpPr>
        <p:spPr>
          <a:xfrm>
            <a:off x="2259013" y="4232275"/>
            <a:ext cx="131763" cy="133350"/>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86" name="椭圆 85"/>
          <p:cNvSpPr/>
          <p:nvPr/>
        </p:nvSpPr>
        <p:spPr>
          <a:xfrm>
            <a:off x="3452813" y="4591050"/>
            <a:ext cx="104775" cy="1047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88" name="椭圆 87"/>
          <p:cNvSpPr/>
          <p:nvPr/>
        </p:nvSpPr>
        <p:spPr>
          <a:xfrm>
            <a:off x="4319588" y="4938713"/>
            <a:ext cx="206375" cy="206375"/>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89" name="椭圆 88"/>
          <p:cNvSpPr/>
          <p:nvPr/>
        </p:nvSpPr>
        <p:spPr>
          <a:xfrm>
            <a:off x="5405438" y="4543425"/>
            <a:ext cx="100013" cy="100013"/>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0" name="椭圆 89"/>
          <p:cNvSpPr/>
          <p:nvPr/>
        </p:nvSpPr>
        <p:spPr>
          <a:xfrm>
            <a:off x="6386513" y="4805363"/>
            <a:ext cx="204788"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1" name="椭圆 90"/>
          <p:cNvSpPr/>
          <p:nvPr/>
        </p:nvSpPr>
        <p:spPr>
          <a:xfrm>
            <a:off x="7138988" y="4062413"/>
            <a:ext cx="147638" cy="147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2" name="椭圆 91"/>
          <p:cNvSpPr/>
          <p:nvPr/>
        </p:nvSpPr>
        <p:spPr>
          <a:xfrm>
            <a:off x="8120063" y="4537075"/>
            <a:ext cx="206375"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3" name="任意多边形: 形状 4"/>
          <p:cNvSpPr/>
          <p:nvPr/>
        </p:nvSpPr>
        <p:spPr>
          <a:xfrm>
            <a:off x="26988" y="2906713"/>
            <a:ext cx="9128125" cy="2143125"/>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4" name="椭圆 93"/>
          <p:cNvSpPr/>
          <p:nvPr/>
        </p:nvSpPr>
        <p:spPr>
          <a:xfrm>
            <a:off x="523875" y="36496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5" name="椭圆 94"/>
          <p:cNvSpPr/>
          <p:nvPr/>
        </p:nvSpPr>
        <p:spPr>
          <a:xfrm>
            <a:off x="1423988" y="4591050"/>
            <a:ext cx="274638" cy="274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6" name="椭圆 95"/>
          <p:cNvSpPr/>
          <p:nvPr/>
        </p:nvSpPr>
        <p:spPr>
          <a:xfrm>
            <a:off x="4119563" y="4167188"/>
            <a:ext cx="133350" cy="133350"/>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7" name="椭圆 96"/>
          <p:cNvSpPr/>
          <p:nvPr/>
        </p:nvSpPr>
        <p:spPr>
          <a:xfrm>
            <a:off x="5367338" y="4938713"/>
            <a:ext cx="133350" cy="133350"/>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8" name="椭圆 97"/>
          <p:cNvSpPr/>
          <p:nvPr/>
        </p:nvSpPr>
        <p:spPr>
          <a:xfrm>
            <a:off x="5883275" y="46656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99" name="椭圆 98"/>
          <p:cNvSpPr/>
          <p:nvPr/>
        </p:nvSpPr>
        <p:spPr>
          <a:xfrm>
            <a:off x="8942388" y="4086225"/>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cxnSp>
        <p:nvCxnSpPr>
          <p:cNvPr id="107" name="直接连接符 106"/>
          <p:cNvCxnSpPr/>
          <p:nvPr/>
        </p:nvCxnSpPr>
        <p:spPr>
          <a:xfrm>
            <a:off x="1590675" y="1028700"/>
            <a:ext cx="59642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1641475" y="3116263"/>
            <a:ext cx="59642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left)">
                                      <p:cBhvr>
                                        <p:cTn id="7" dur="500"/>
                                        <p:tgtEl>
                                          <p:spTgt spid="7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3"/>
                                        </p:tgtEl>
                                        <p:attrNameLst>
                                          <p:attrName>style.visibility</p:attrName>
                                        </p:attrNameLst>
                                      </p:cBhvr>
                                      <p:to>
                                        <p:strVal val="visible"/>
                                      </p:to>
                                    </p:set>
                                    <p:animEffect transition="in" filter="wipe(left)">
                                      <p:cBhvr>
                                        <p:cTn id="10" dur="500"/>
                                        <p:tgtEl>
                                          <p:spTgt spid="93"/>
                                        </p:tgtEl>
                                      </p:cBhvr>
                                    </p:animEffect>
                                  </p:childTnLst>
                                </p:cTn>
                              </p:par>
                              <p:par>
                                <p:cTn id="11" presetID="26" presetClass="entr" presetSubtype="0" fill="hold" grpId="0" nodeType="withEffect">
                                  <p:stCondLst>
                                    <p:cond delay="0"/>
                                  </p:stCondLst>
                                  <p:childTnLst>
                                    <p:set>
                                      <p:cBhvr>
                                        <p:cTn id="12" dur="1" fill="hold">
                                          <p:stCondLst>
                                            <p:cond delay="0"/>
                                          </p:stCondLst>
                                        </p:cTn>
                                        <p:tgtEl>
                                          <p:spTgt spid="78"/>
                                        </p:tgtEl>
                                        <p:attrNameLst>
                                          <p:attrName>style.visibility</p:attrName>
                                        </p:attrNameLst>
                                      </p:cBhvr>
                                      <p:to>
                                        <p:strVal val="visible"/>
                                      </p:to>
                                    </p:set>
                                    <p:animEffect transition="in" filter="wipe(down)">
                                      <p:cBhvr>
                                        <p:cTn id="13" dur="580">
                                          <p:stCondLst>
                                            <p:cond delay="0"/>
                                          </p:stCondLst>
                                        </p:cTn>
                                        <p:tgtEl>
                                          <p:spTgt spid="78"/>
                                        </p:tgtEl>
                                      </p:cBhvr>
                                    </p:animEffect>
                                    <p:anim calcmode="lin" valueType="num">
                                      <p:cBhvr>
                                        <p:cTn id="14" dur="1822" tmFilter="0,0; 0.14,0.36; 0.43,0.73; 0.71,0.91; 1.0,1.0">
                                          <p:stCondLst>
                                            <p:cond delay="0"/>
                                          </p:stCondLst>
                                        </p:cTn>
                                        <p:tgtEl>
                                          <p:spTgt spid="78"/>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78"/>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78"/>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78"/>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78"/>
                                        </p:tgtEl>
                                        <p:attrNameLst>
                                          <p:attrName>ppt_y</p:attrName>
                                        </p:attrNameLst>
                                      </p:cBhvr>
                                      <p:tavLst>
                                        <p:tav tm="0" fmla="#ppt_y-sin(pi*$)/81">
                                          <p:val>
                                            <p:fltVal val="0"/>
                                          </p:val>
                                        </p:tav>
                                        <p:tav tm="100000">
                                          <p:val>
                                            <p:fltVal val="1"/>
                                          </p:val>
                                        </p:tav>
                                      </p:tavLst>
                                    </p:anim>
                                    <p:animScale>
                                      <p:cBhvr>
                                        <p:cTn id="19" dur="26">
                                          <p:stCondLst>
                                            <p:cond delay="650"/>
                                          </p:stCondLst>
                                        </p:cTn>
                                        <p:tgtEl>
                                          <p:spTgt spid="78"/>
                                        </p:tgtEl>
                                      </p:cBhvr>
                                      <p:to x="100000" y="60000"/>
                                    </p:animScale>
                                    <p:animScale>
                                      <p:cBhvr>
                                        <p:cTn id="20" dur="166" decel="50000">
                                          <p:stCondLst>
                                            <p:cond delay="676"/>
                                          </p:stCondLst>
                                        </p:cTn>
                                        <p:tgtEl>
                                          <p:spTgt spid="78"/>
                                        </p:tgtEl>
                                      </p:cBhvr>
                                      <p:to x="100000" y="100000"/>
                                    </p:animScale>
                                    <p:animScale>
                                      <p:cBhvr>
                                        <p:cTn id="21" dur="26">
                                          <p:stCondLst>
                                            <p:cond delay="1312"/>
                                          </p:stCondLst>
                                        </p:cTn>
                                        <p:tgtEl>
                                          <p:spTgt spid="78"/>
                                        </p:tgtEl>
                                      </p:cBhvr>
                                      <p:to x="100000" y="80000"/>
                                    </p:animScale>
                                    <p:animScale>
                                      <p:cBhvr>
                                        <p:cTn id="22" dur="166" decel="50000">
                                          <p:stCondLst>
                                            <p:cond delay="1338"/>
                                          </p:stCondLst>
                                        </p:cTn>
                                        <p:tgtEl>
                                          <p:spTgt spid="78"/>
                                        </p:tgtEl>
                                      </p:cBhvr>
                                      <p:to x="100000" y="100000"/>
                                    </p:animScale>
                                    <p:animScale>
                                      <p:cBhvr>
                                        <p:cTn id="23" dur="26">
                                          <p:stCondLst>
                                            <p:cond delay="1642"/>
                                          </p:stCondLst>
                                        </p:cTn>
                                        <p:tgtEl>
                                          <p:spTgt spid="78"/>
                                        </p:tgtEl>
                                      </p:cBhvr>
                                      <p:to x="100000" y="90000"/>
                                    </p:animScale>
                                    <p:animScale>
                                      <p:cBhvr>
                                        <p:cTn id="24" dur="166" decel="50000">
                                          <p:stCondLst>
                                            <p:cond delay="1668"/>
                                          </p:stCondLst>
                                        </p:cTn>
                                        <p:tgtEl>
                                          <p:spTgt spid="78"/>
                                        </p:tgtEl>
                                      </p:cBhvr>
                                      <p:to x="100000" y="100000"/>
                                    </p:animScale>
                                    <p:animScale>
                                      <p:cBhvr>
                                        <p:cTn id="25" dur="26">
                                          <p:stCondLst>
                                            <p:cond delay="1808"/>
                                          </p:stCondLst>
                                        </p:cTn>
                                        <p:tgtEl>
                                          <p:spTgt spid="78"/>
                                        </p:tgtEl>
                                      </p:cBhvr>
                                      <p:to x="100000" y="95000"/>
                                    </p:animScale>
                                    <p:animScale>
                                      <p:cBhvr>
                                        <p:cTn id="26" dur="166" decel="50000">
                                          <p:stCondLst>
                                            <p:cond delay="1834"/>
                                          </p:stCondLst>
                                        </p:cTn>
                                        <p:tgtEl>
                                          <p:spTgt spid="78"/>
                                        </p:tgtEl>
                                      </p:cBhvr>
                                      <p:to x="100000" y="100000"/>
                                    </p:animScale>
                                  </p:childTnLst>
                                </p:cTn>
                              </p:par>
                              <p:par>
                                <p:cTn id="27" presetID="26" presetClass="entr" presetSubtype="0" fill="hold" grpId="0" nodeType="withEffect">
                                  <p:stCondLst>
                                    <p:cond delay="400"/>
                                  </p:stCondLst>
                                  <p:childTnLst>
                                    <p:set>
                                      <p:cBhvr>
                                        <p:cTn id="28" dur="1" fill="hold">
                                          <p:stCondLst>
                                            <p:cond delay="0"/>
                                          </p:stCondLst>
                                        </p:cTn>
                                        <p:tgtEl>
                                          <p:spTgt spid="79"/>
                                        </p:tgtEl>
                                        <p:attrNameLst>
                                          <p:attrName>style.visibility</p:attrName>
                                        </p:attrNameLst>
                                      </p:cBhvr>
                                      <p:to>
                                        <p:strVal val="visible"/>
                                      </p:to>
                                    </p:set>
                                    <p:animEffect transition="in" filter="wipe(down)">
                                      <p:cBhvr>
                                        <p:cTn id="29" dur="580">
                                          <p:stCondLst>
                                            <p:cond delay="0"/>
                                          </p:stCondLst>
                                        </p:cTn>
                                        <p:tgtEl>
                                          <p:spTgt spid="79"/>
                                        </p:tgtEl>
                                      </p:cBhvr>
                                    </p:animEffect>
                                    <p:anim calcmode="lin" valueType="num">
                                      <p:cBhvr>
                                        <p:cTn id="30" dur="1822"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79"/>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79"/>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79"/>
                                        </p:tgtEl>
                                        <p:attrNameLst>
                                          <p:attrName>ppt_y</p:attrName>
                                        </p:attrNameLst>
                                      </p:cBhvr>
                                      <p:tavLst>
                                        <p:tav tm="0" fmla="#ppt_y-sin(pi*$)/81">
                                          <p:val>
                                            <p:fltVal val="0"/>
                                          </p:val>
                                        </p:tav>
                                        <p:tav tm="100000">
                                          <p:val>
                                            <p:fltVal val="1"/>
                                          </p:val>
                                        </p:tav>
                                      </p:tavLst>
                                    </p:anim>
                                    <p:animScale>
                                      <p:cBhvr>
                                        <p:cTn id="35" dur="26">
                                          <p:stCondLst>
                                            <p:cond delay="650"/>
                                          </p:stCondLst>
                                        </p:cTn>
                                        <p:tgtEl>
                                          <p:spTgt spid="79"/>
                                        </p:tgtEl>
                                      </p:cBhvr>
                                      <p:to x="100000" y="60000"/>
                                    </p:animScale>
                                    <p:animScale>
                                      <p:cBhvr>
                                        <p:cTn id="36" dur="166" decel="50000">
                                          <p:stCondLst>
                                            <p:cond delay="676"/>
                                          </p:stCondLst>
                                        </p:cTn>
                                        <p:tgtEl>
                                          <p:spTgt spid="79"/>
                                        </p:tgtEl>
                                      </p:cBhvr>
                                      <p:to x="100000" y="100000"/>
                                    </p:animScale>
                                    <p:animScale>
                                      <p:cBhvr>
                                        <p:cTn id="37" dur="26">
                                          <p:stCondLst>
                                            <p:cond delay="1312"/>
                                          </p:stCondLst>
                                        </p:cTn>
                                        <p:tgtEl>
                                          <p:spTgt spid="79"/>
                                        </p:tgtEl>
                                      </p:cBhvr>
                                      <p:to x="100000" y="80000"/>
                                    </p:animScale>
                                    <p:animScale>
                                      <p:cBhvr>
                                        <p:cTn id="38" dur="166" decel="50000">
                                          <p:stCondLst>
                                            <p:cond delay="1338"/>
                                          </p:stCondLst>
                                        </p:cTn>
                                        <p:tgtEl>
                                          <p:spTgt spid="79"/>
                                        </p:tgtEl>
                                      </p:cBhvr>
                                      <p:to x="100000" y="100000"/>
                                    </p:animScale>
                                    <p:animScale>
                                      <p:cBhvr>
                                        <p:cTn id="39" dur="26">
                                          <p:stCondLst>
                                            <p:cond delay="1642"/>
                                          </p:stCondLst>
                                        </p:cTn>
                                        <p:tgtEl>
                                          <p:spTgt spid="79"/>
                                        </p:tgtEl>
                                      </p:cBhvr>
                                      <p:to x="100000" y="90000"/>
                                    </p:animScale>
                                    <p:animScale>
                                      <p:cBhvr>
                                        <p:cTn id="40" dur="166" decel="50000">
                                          <p:stCondLst>
                                            <p:cond delay="1668"/>
                                          </p:stCondLst>
                                        </p:cTn>
                                        <p:tgtEl>
                                          <p:spTgt spid="79"/>
                                        </p:tgtEl>
                                      </p:cBhvr>
                                      <p:to x="100000" y="100000"/>
                                    </p:animScale>
                                    <p:animScale>
                                      <p:cBhvr>
                                        <p:cTn id="41" dur="26">
                                          <p:stCondLst>
                                            <p:cond delay="1808"/>
                                          </p:stCondLst>
                                        </p:cTn>
                                        <p:tgtEl>
                                          <p:spTgt spid="79"/>
                                        </p:tgtEl>
                                      </p:cBhvr>
                                      <p:to x="100000" y="95000"/>
                                    </p:animScale>
                                    <p:animScale>
                                      <p:cBhvr>
                                        <p:cTn id="42" dur="166" decel="50000">
                                          <p:stCondLst>
                                            <p:cond delay="1834"/>
                                          </p:stCondLst>
                                        </p:cTn>
                                        <p:tgtEl>
                                          <p:spTgt spid="79"/>
                                        </p:tgtEl>
                                      </p:cBhvr>
                                      <p:to x="100000" y="100000"/>
                                    </p:animScale>
                                  </p:childTnLst>
                                </p:cTn>
                              </p:par>
                              <p:par>
                                <p:cTn id="43" presetID="26" presetClass="entr" presetSubtype="0" fill="hold" grpId="0" nodeType="withEffect">
                                  <p:stCondLst>
                                    <p:cond delay="0"/>
                                  </p:stCondLst>
                                  <p:childTnLst>
                                    <p:set>
                                      <p:cBhvr>
                                        <p:cTn id="44" dur="1" fill="hold">
                                          <p:stCondLst>
                                            <p:cond delay="0"/>
                                          </p:stCondLst>
                                        </p:cTn>
                                        <p:tgtEl>
                                          <p:spTgt spid="94"/>
                                        </p:tgtEl>
                                        <p:attrNameLst>
                                          <p:attrName>style.visibility</p:attrName>
                                        </p:attrNameLst>
                                      </p:cBhvr>
                                      <p:to>
                                        <p:strVal val="visible"/>
                                      </p:to>
                                    </p:set>
                                    <p:animEffect transition="in" filter="wipe(down)">
                                      <p:cBhvr>
                                        <p:cTn id="45" dur="580">
                                          <p:stCondLst>
                                            <p:cond delay="0"/>
                                          </p:stCondLst>
                                        </p:cTn>
                                        <p:tgtEl>
                                          <p:spTgt spid="94"/>
                                        </p:tgtEl>
                                      </p:cBhvr>
                                    </p:animEffect>
                                    <p:anim calcmode="lin" valueType="num">
                                      <p:cBhvr>
                                        <p:cTn id="46"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51" dur="26">
                                          <p:stCondLst>
                                            <p:cond delay="650"/>
                                          </p:stCondLst>
                                        </p:cTn>
                                        <p:tgtEl>
                                          <p:spTgt spid="94"/>
                                        </p:tgtEl>
                                      </p:cBhvr>
                                      <p:to x="100000" y="60000"/>
                                    </p:animScale>
                                    <p:animScale>
                                      <p:cBhvr>
                                        <p:cTn id="52" dur="166" decel="50000">
                                          <p:stCondLst>
                                            <p:cond delay="676"/>
                                          </p:stCondLst>
                                        </p:cTn>
                                        <p:tgtEl>
                                          <p:spTgt spid="94"/>
                                        </p:tgtEl>
                                      </p:cBhvr>
                                      <p:to x="100000" y="100000"/>
                                    </p:animScale>
                                    <p:animScale>
                                      <p:cBhvr>
                                        <p:cTn id="53" dur="26">
                                          <p:stCondLst>
                                            <p:cond delay="1312"/>
                                          </p:stCondLst>
                                        </p:cTn>
                                        <p:tgtEl>
                                          <p:spTgt spid="94"/>
                                        </p:tgtEl>
                                      </p:cBhvr>
                                      <p:to x="100000" y="80000"/>
                                    </p:animScale>
                                    <p:animScale>
                                      <p:cBhvr>
                                        <p:cTn id="54" dur="166" decel="50000">
                                          <p:stCondLst>
                                            <p:cond delay="1338"/>
                                          </p:stCondLst>
                                        </p:cTn>
                                        <p:tgtEl>
                                          <p:spTgt spid="94"/>
                                        </p:tgtEl>
                                      </p:cBhvr>
                                      <p:to x="100000" y="100000"/>
                                    </p:animScale>
                                    <p:animScale>
                                      <p:cBhvr>
                                        <p:cTn id="55" dur="26">
                                          <p:stCondLst>
                                            <p:cond delay="1642"/>
                                          </p:stCondLst>
                                        </p:cTn>
                                        <p:tgtEl>
                                          <p:spTgt spid="94"/>
                                        </p:tgtEl>
                                      </p:cBhvr>
                                      <p:to x="100000" y="90000"/>
                                    </p:animScale>
                                    <p:animScale>
                                      <p:cBhvr>
                                        <p:cTn id="56" dur="166" decel="50000">
                                          <p:stCondLst>
                                            <p:cond delay="1668"/>
                                          </p:stCondLst>
                                        </p:cTn>
                                        <p:tgtEl>
                                          <p:spTgt spid="94"/>
                                        </p:tgtEl>
                                      </p:cBhvr>
                                      <p:to x="100000" y="100000"/>
                                    </p:animScale>
                                    <p:animScale>
                                      <p:cBhvr>
                                        <p:cTn id="57" dur="26">
                                          <p:stCondLst>
                                            <p:cond delay="1808"/>
                                          </p:stCondLst>
                                        </p:cTn>
                                        <p:tgtEl>
                                          <p:spTgt spid="94"/>
                                        </p:tgtEl>
                                      </p:cBhvr>
                                      <p:to x="100000" y="95000"/>
                                    </p:animScale>
                                    <p:animScale>
                                      <p:cBhvr>
                                        <p:cTn id="58" dur="166" decel="50000">
                                          <p:stCondLst>
                                            <p:cond delay="1834"/>
                                          </p:stCondLst>
                                        </p:cTn>
                                        <p:tgtEl>
                                          <p:spTgt spid="94"/>
                                        </p:tgtEl>
                                      </p:cBhvr>
                                      <p:to x="100000" y="100000"/>
                                    </p:animScale>
                                  </p:childTnLst>
                                </p:cTn>
                              </p:par>
                              <p:par>
                                <p:cTn id="59" presetID="26" presetClass="entr" presetSubtype="0" fill="hold" grpId="0" nodeType="withEffect">
                                  <p:stCondLst>
                                    <p:cond delay="300"/>
                                  </p:stCondLst>
                                  <p:childTnLst>
                                    <p:set>
                                      <p:cBhvr>
                                        <p:cTn id="60" dur="1" fill="hold">
                                          <p:stCondLst>
                                            <p:cond delay="0"/>
                                          </p:stCondLst>
                                        </p:cTn>
                                        <p:tgtEl>
                                          <p:spTgt spid="95"/>
                                        </p:tgtEl>
                                        <p:attrNameLst>
                                          <p:attrName>style.visibility</p:attrName>
                                        </p:attrNameLst>
                                      </p:cBhvr>
                                      <p:to>
                                        <p:strVal val="visible"/>
                                      </p:to>
                                    </p:set>
                                    <p:animEffect transition="in" filter="wipe(down)">
                                      <p:cBhvr>
                                        <p:cTn id="61" dur="580">
                                          <p:stCondLst>
                                            <p:cond delay="0"/>
                                          </p:stCondLst>
                                        </p:cTn>
                                        <p:tgtEl>
                                          <p:spTgt spid="95"/>
                                        </p:tgtEl>
                                      </p:cBhvr>
                                    </p:animEffect>
                                    <p:anim calcmode="lin" valueType="num">
                                      <p:cBhvr>
                                        <p:cTn id="6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7" dur="26">
                                          <p:stCondLst>
                                            <p:cond delay="650"/>
                                          </p:stCondLst>
                                        </p:cTn>
                                        <p:tgtEl>
                                          <p:spTgt spid="95"/>
                                        </p:tgtEl>
                                      </p:cBhvr>
                                      <p:to x="100000" y="60000"/>
                                    </p:animScale>
                                    <p:animScale>
                                      <p:cBhvr>
                                        <p:cTn id="68" dur="166" decel="50000">
                                          <p:stCondLst>
                                            <p:cond delay="676"/>
                                          </p:stCondLst>
                                        </p:cTn>
                                        <p:tgtEl>
                                          <p:spTgt spid="95"/>
                                        </p:tgtEl>
                                      </p:cBhvr>
                                      <p:to x="100000" y="100000"/>
                                    </p:animScale>
                                    <p:animScale>
                                      <p:cBhvr>
                                        <p:cTn id="69" dur="26">
                                          <p:stCondLst>
                                            <p:cond delay="1312"/>
                                          </p:stCondLst>
                                        </p:cTn>
                                        <p:tgtEl>
                                          <p:spTgt spid="95"/>
                                        </p:tgtEl>
                                      </p:cBhvr>
                                      <p:to x="100000" y="80000"/>
                                    </p:animScale>
                                    <p:animScale>
                                      <p:cBhvr>
                                        <p:cTn id="70" dur="166" decel="50000">
                                          <p:stCondLst>
                                            <p:cond delay="1338"/>
                                          </p:stCondLst>
                                        </p:cTn>
                                        <p:tgtEl>
                                          <p:spTgt spid="95"/>
                                        </p:tgtEl>
                                      </p:cBhvr>
                                      <p:to x="100000" y="100000"/>
                                    </p:animScale>
                                    <p:animScale>
                                      <p:cBhvr>
                                        <p:cTn id="71" dur="26">
                                          <p:stCondLst>
                                            <p:cond delay="1642"/>
                                          </p:stCondLst>
                                        </p:cTn>
                                        <p:tgtEl>
                                          <p:spTgt spid="95"/>
                                        </p:tgtEl>
                                      </p:cBhvr>
                                      <p:to x="100000" y="90000"/>
                                    </p:animScale>
                                    <p:animScale>
                                      <p:cBhvr>
                                        <p:cTn id="72" dur="166" decel="50000">
                                          <p:stCondLst>
                                            <p:cond delay="1668"/>
                                          </p:stCondLst>
                                        </p:cTn>
                                        <p:tgtEl>
                                          <p:spTgt spid="95"/>
                                        </p:tgtEl>
                                      </p:cBhvr>
                                      <p:to x="100000" y="100000"/>
                                    </p:animScale>
                                    <p:animScale>
                                      <p:cBhvr>
                                        <p:cTn id="73" dur="26">
                                          <p:stCondLst>
                                            <p:cond delay="1808"/>
                                          </p:stCondLst>
                                        </p:cTn>
                                        <p:tgtEl>
                                          <p:spTgt spid="95"/>
                                        </p:tgtEl>
                                      </p:cBhvr>
                                      <p:to x="100000" y="95000"/>
                                    </p:animScale>
                                    <p:animScale>
                                      <p:cBhvr>
                                        <p:cTn id="74" dur="166" decel="50000">
                                          <p:stCondLst>
                                            <p:cond delay="1834"/>
                                          </p:stCondLst>
                                        </p:cTn>
                                        <p:tgtEl>
                                          <p:spTgt spid="95"/>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85"/>
                                        </p:tgtEl>
                                        <p:attrNameLst>
                                          <p:attrName>style.visibility</p:attrName>
                                        </p:attrNameLst>
                                      </p:cBhvr>
                                      <p:to>
                                        <p:strVal val="visible"/>
                                      </p:to>
                                    </p:set>
                                    <p:animEffect transition="in" filter="wipe(down)">
                                      <p:cBhvr>
                                        <p:cTn id="77" dur="580">
                                          <p:stCondLst>
                                            <p:cond delay="0"/>
                                          </p:stCondLst>
                                        </p:cTn>
                                        <p:tgtEl>
                                          <p:spTgt spid="85"/>
                                        </p:tgtEl>
                                      </p:cBhvr>
                                    </p:animEffect>
                                    <p:anim calcmode="lin" valueType="num">
                                      <p:cBhvr>
                                        <p:cTn id="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83" dur="26">
                                          <p:stCondLst>
                                            <p:cond delay="650"/>
                                          </p:stCondLst>
                                        </p:cTn>
                                        <p:tgtEl>
                                          <p:spTgt spid="85"/>
                                        </p:tgtEl>
                                      </p:cBhvr>
                                      <p:to x="100000" y="60000"/>
                                    </p:animScale>
                                    <p:animScale>
                                      <p:cBhvr>
                                        <p:cTn id="84" dur="166" decel="50000">
                                          <p:stCondLst>
                                            <p:cond delay="676"/>
                                          </p:stCondLst>
                                        </p:cTn>
                                        <p:tgtEl>
                                          <p:spTgt spid="85"/>
                                        </p:tgtEl>
                                      </p:cBhvr>
                                      <p:to x="100000" y="100000"/>
                                    </p:animScale>
                                    <p:animScale>
                                      <p:cBhvr>
                                        <p:cTn id="85" dur="26">
                                          <p:stCondLst>
                                            <p:cond delay="1312"/>
                                          </p:stCondLst>
                                        </p:cTn>
                                        <p:tgtEl>
                                          <p:spTgt spid="85"/>
                                        </p:tgtEl>
                                      </p:cBhvr>
                                      <p:to x="100000" y="80000"/>
                                    </p:animScale>
                                    <p:animScale>
                                      <p:cBhvr>
                                        <p:cTn id="86" dur="166" decel="50000">
                                          <p:stCondLst>
                                            <p:cond delay="1338"/>
                                          </p:stCondLst>
                                        </p:cTn>
                                        <p:tgtEl>
                                          <p:spTgt spid="85"/>
                                        </p:tgtEl>
                                      </p:cBhvr>
                                      <p:to x="100000" y="100000"/>
                                    </p:animScale>
                                    <p:animScale>
                                      <p:cBhvr>
                                        <p:cTn id="87" dur="26">
                                          <p:stCondLst>
                                            <p:cond delay="1642"/>
                                          </p:stCondLst>
                                        </p:cTn>
                                        <p:tgtEl>
                                          <p:spTgt spid="85"/>
                                        </p:tgtEl>
                                      </p:cBhvr>
                                      <p:to x="100000" y="90000"/>
                                    </p:animScale>
                                    <p:animScale>
                                      <p:cBhvr>
                                        <p:cTn id="88" dur="166" decel="50000">
                                          <p:stCondLst>
                                            <p:cond delay="1668"/>
                                          </p:stCondLst>
                                        </p:cTn>
                                        <p:tgtEl>
                                          <p:spTgt spid="85"/>
                                        </p:tgtEl>
                                      </p:cBhvr>
                                      <p:to x="100000" y="100000"/>
                                    </p:animScale>
                                    <p:animScale>
                                      <p:cBhvr>
                                        <p:cTn id="89" dur="26">
                                          <p:stCondLst>
                                            <p:cond delay="1808"/>
                                          </p:stCondLst>
                                        </p:cTn>
                                        <p:tgtEl>
                                          <p:spTgt spid="85"/>
                                        </p:tgtEl>
                                      </p:cBhvr>
                                      <p:to x="100000" y="95000"/>
                                    </p:animScale>
                                    <p:animScale>
                                      <p:cBhvr>
                                        <p:cTn id="90" dur="166" decel="50000">
                                          <p:stCondLst>
                                            <p:cond delay="1834"/>
                                          </p:stCondLst>
                                        </p:cTn>
                                        <p:tgtEl>
                                          <p:spTgt spid="85"/>
                                        </p:tgtEl>
                                      </p:cBhvr>
                                      <p:to x="100000" y="100000"/>
                                    </p:animScale>
                                  </p:childTnLst>
                                </p:cTn>
                              </p:par>
                              <p:par>
                                <p:cTn id="91" presetID="26" presetClass="entr" presetSubtype="0" fill="hold" grpId="0" nodeType="withEffect">
                                  <p:stCondLst>
                                    <p:cond delay="300"/>
                                  </p:stCondLst>
                                  <p:childTnLst>
                                    <p:set>
                                      <p:cBhvr>
                                        <p:cTn id="92" dur="1" fill="hold">
                                          <p:stCondLst>
                                            <p:cond delay="0"/>
                                          </p:stCondLst>
                                        </p:cTn>
                                        <p:tgtEl>
                                          <p:spTgt spid="86"/>
                                        </p:tgtEl>
                                        <p:attrNameLst>
                                          <p:attrName>style.visibility</p:attrName>
                                        </p:attrNameLst>
                                      </p:cBhvr>
                                      <p:to>
                                        <p:strVal val="visible"/>
                                      </p:to>
                                    </p:set>
                                    <p:animEffect transition="in" filter="wipe(down)">
                                      <p:cBhvr>
                                        <p:cTn id="93" dur="580">
                                          <p:stCondLst>
                                            <p:cond delay="0"/>
                                          </p:stCondLst>
                                        </p:cTn>
                                        <p:tgtEl>
                                          <p:spTgt spid="86"/>
                                        </p:tgtEl>
                                      </p:cBhvr>
                                    </p:animEffect>
                                    <p:anim calcmode="lin" valueType="num">
                                      <p:cBhvr>
                                        <p:cTn id="94"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99" dur="26">
                                          <p:stCondLst>
                                            <p:cond delay="650"/>
                                          </p:stCondLst>
                                        </p:cTn>
                                        <p:tgtEl>
                                          <p:spTgt spid="86"/>
                                        </p:tgtEl>
                                      </p:cBhvr>
                                      <p:to x="100000" y="60000"/>
                                    </p:animScale>
                                    <p:animScale>
                                      <p:cBhvr>
                                        <p:cTn id="100" dur="166" decel="50000">
                                          <p:stCondLst>
                                            <p:cond delay="676"/>
                                          </p:stCondLst>
                                        </p:cTn>
                                        <p:tgtEl>
                                          <p:spTgt spid="86"/>
                                        </p:tgtEl>
                                      </p:cBhvr>
                                      <p:to x="100000" y="100000"/>
                                    </p:animScale>
                                    <p:animScale>
                                      <p:cBhvr>
                                        <p:cTn id="101" dur="26">
                                          <p:stCondLst>
                                            <p:cond delay="1312"/>
                                          </p:stCondLst>
                                        </p:cTn>
                                        <p:tgtEl>
                                          <p:spTgt spid="86"/>
                                        </p:tgtEl>
                                      </p:cBhvr>
                                      <p:to x="100000" y="80000"/>
                                    </p:animScale>
                                    <p:animScale>
                                      <p:cBhvr>
                                        <p:cTn id="102" dur="166" decel="50000">
                                          <p:stCondLst>
                                            <p:cond delay="1338"/>
                                          </p:stCondLst>
                                        </p:cTn>
                                        <p:tgtEl>
                                          <p:spTgt spid="86"/>
                                        </p:tgtEl>
                                      </p:cBhvr>
                                      <p:to x="100000" y="100000"/>
                                    </p:animScale>
                                    <p:animScale>
                                      <p:cBhvr>
                                        <p:cTn id="103" dur="26">
                                          <p:stCondLst>
                                            <p:cond delay="1642"/>
                                          </p:stCondLst>
                                        </p:cTn>
                                        <p:tgtEl>
                                          <p:spTgt spid="86"/>
                                        </p:tgtEl>
                                      </p:cBhvr>
                                      <p:to x="100000" y="90000"/>
                                    </p:animScale>
                                    <p:animScale>
                                      <p:cBhvr>
                                        <p:cTn id="104" dur="166" decel="50000">
                                          <p:stCondLst>
                                            <p:cond delay="1668"/>
                                          </p:stCondLst>
                                        </p:cTn>
                                        <p:tgtEl>
                                          <p:spTgt spid="86"/>
                                        </p:tgtEl>
                                      </p:cBhvr>
                                      <p:to x="100000" y="100000"/>
                                    </p:animScale>
                                    <p:animScale>
                                      <p:cBhvr>
                                        <p:cTn id="105" dur="26">
                                          <p:stCondLst>
                                            <p:cond delay="1808"/>
                                          </p:stCondLst>
                                        </p:cTn>
                                        <p:tgtEl>
                                          <p:spTgt spid="86"/>
                                        </p:tgtEl>
                                      </p:cBhvr>
                                      <p:to x="100000" y="95000"/>
                                    </p:animScale>
                                    <p:animScale>
                                      <p:cBhvr>
                                        <p:cTn id="106" dur="166" decel="50000">
                                          <p:stCondLst>
                                            <p:cond delay="1834"/>
                                          </p:stCondLst>
                                        </p:cTn>
                                        <p:tgtEl>
                                          <p:spTgt spid="86"/>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88"/>
                                        </p:tgtEl>
                                        <p:attrNameLst>
                                          <p:attrName>style.visibility</p:attrName>
                                        </p:attrNameLst>
                                      </p:cBhvr>
                                      <p:to>
                                        <p:strVal val="visible"/>
                                      </p:to>
                                    </p:set>
                                    <p:animEffect transition="in" filter="wipe(down)">
                                      <p:cBhvr>
                                        <p:cTn id="109" dur="580">
                                          <p:stCondLst>
                                            <p:cond delay="0"/>
                                          </p:stCondLst>
                                        </p:cTn>
                                        <p:tgtEl>
                                          <p:spTgt spid="88"/>
                                        </p:tgtEl>
                                      </p:cBhvr>
                                    </p:animEffect>
                                    <p:anim calcmode="lin" valueType="num">
                                      <p:cBhvr>
                                        <p:cTn id="110"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115" dur="26">
                                          <p:stCondLst>
                                            <p:cond delay="650"/>
                                          </p:stCondLst>
                                        </p:cTn>
                                        <p:tgtEl>
                                          <p:spTgt spid="88"/>
                                        </p:tgtEl>
                                      </p:cBhvr>
                                      <p:to x="100000" y="60000"/>
                                    </p:animScale>
                                    <p:animScale>
                                      <p:cBhvr>
                                        <p:cTn id="116" dur="166" decel="50000">
                                          <p:stCondLst>
                                            <p:cond delay="676"/>
                                          </p:stCondLst>
                                        </p:cTn>
                                        <p:tgtEl>
                                          <p:spTgt spid="88"/>
                                        </p:tgtEl>
                                      </p:cBhvr>
                                      <p:to x="100000" y="100000"/>
                                    </p:animScale>
                                    <p:animScale>
                                      <p:cBhvr>
                                        <p:cTn id="117" dur="26">
                                          <p:stCondLst>
                                            <p:cond delay="1312"/>
                                          </p:stCondLst>
                                        </p:cTn>
                                        <p:tgtEl>
                                          <p:spTgt spid="88"/>
                                        </p:tgtEl>
                                      </p:cBhvr>
                                      <p:to x="100000" y="80000"/>
                                    </p:animScale>
                                    <p:animScale>
                                      <p:cBhvr>
                                        <p:cTn id="118" dur="166" decel="50000">
                                          <p:stCondLst>
                                            <p:cond delay="1338"/>
                                          </p:stCondLst>
                                        </p:cTn>
                                        <p:tgtEl>
                                          <p:spTgt spid="88"/>
                                        </p:tgtEl>
                                      </p:cBhvr>
                                      <p:to x="100000" y="100000"/>
                                    </p:animScale>
                                    <p:animScale>
                                      <p:cBhvr>
                                        <p:cTn id="119" dur="26">
                                          <p:stCondLst>
                                            <p:cond delay="1642"/>
                                          </p:stCondLst>
                                        </p:cTn>
                                        <p:tgtEl>
                                          <p:spTgt spid="88"/>
                                        </p:tgtEl>
                                      </p:cBhvr>
                                      <p:to x="100000" y="90000"/>
                                    </p:animScale>
                                    <p:animScale>
                                      <p:cBhvr>
                                        <p:cTn id="120" dur="166" decel="50000">
                                          <p:stCondLst>
                                            <p:cond delay="1668"/>
                                          </p:stCondLst>
                                        </p:cTn>
                                        <p:tgtEl>
                                          <p:spTgt spid="88"/>
                                        </p:tgtEl>
                                      </p:cBhvr>
                                      <p:to x="100000" y="100000"/>
                                    </p:animScale>
                                    <p:animScale>
                                      <p:cBhvr>
                                        <p:cTn id="121" dur="26">
                                          <p:stCondLst>
                                            <p:cond delay="1808"/>
                                          </p:stCondLst>
                                        </p:cTn>
                                        <p:tgtEl>
                                          <p:spTgt spid="88"/>
                                        </p:tgtEl>
                                      </p:cBhvr>
                                      <p:to x="100000" y="95000"/>
                                    </p:animScale>
                                    <p:animScale>
                                      <p:cBhvr>
                                        <p:cTn id="122" dur="166" decel="50000">
                                          <p:stCondLst>
                                            <p:cond delay="1834"/>
                                          </p:stCondLst>
                                        </p:cTn>
                                        <p:tgtEl>
                                          <p:spTgt spid="88"/>
                                        </p:tgtEl>
                                      </p:cBhvr>
                                      <p:to x="100000" y="100000"/>
                                    </p:animScale>
                                  </p:childTnLst>
                                </p:cTn>
                              </p:par>
                              <p:par>
                                <p:cTn id="123" presetID="26" presetClass="entr" presetSubtype="0" fill="hold" grpId="0" nodeType="withEffect">
                                  <p:stCondLst>
                                    <p:cond delay="300"/>
                                  </p:stCondLst>
                                  <p:childTnLst>
                                    <p:set>
                                      <p:cBhvr>
                                        <p:cTn id="124" dur="1" fill="hold">
                                          <p:stCondLst>
                                            <p:cond delay="0"/>
                                          </p:stCondLst>
                                        </p:cTn>
                                        <p:tgtEl>
                                          <p:spTgt spid="96"/>
                                        </p:tgtEl>
                                        <p:attrNameLst>
                                          <p:attrName>style.visibility</p:attrName>
                                        </p:attrNameLst>
                                      </p:cBhvr>
                                      <p:to>
                                        <p:strVal val="visible"/>
                                      </p:to>
                                    </p:set>
                                    <p:animEffect transition="in" filter="wipe(down)">
                                      <p:cBhvr>
                                        <p:cTn id="125" dur="580">
                                          <p:stCondLst>
                                            <p:cond delay="0"/>
                                          </p:stCondLst>
                                        </p:cTn>
                                        <p:tgtEl>
                                          <p:spTgt spid="96"/>
                                        </p:tgtEl>
                                      </p:cBhvr>
                                    </p:animEffect>
                                    <p:anim calcmode="lin" valueType="num">
                                      <p:cBhvr>
                                        <p:cTn id="12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131" dur="26">
                                          <p:stCondLst>
                                            <p:cond delay="650"/>
                                          </p:stCondLst>
                                        </p:cTn>
                                        <p:tgtEl>
                                          <p:spTgt spid="96"/>
                                        </p:tgtEl>
                                      </p:cBhvr>
                                      <p:to x="100000" y="60000"/>
                                    </p:animScale>
                                    <p:animScale>
                                      <p:cBhvr>
                                        <p:cTn id="132" dur="166" decel="50000">
                                          <p:stCondLst>
                                            <p:cond delay="676"/>
                                          </p:stCondLst>
                                        </p:cTn>
                                        <p:tgtEl>
                                          <p:spTgt spid="96"/>
                                        </p:tgtEl>
                                      </p:cBhvr>
                                      <p:to x="100000" y="100000"/>
                                    </p:animScale>
                                    <p:animScale>
                                      <p:cBhvr>
                                        <p:cTn id="133" dur="26">
                                          <p:stCondLst>
                                            <p:cond delay="1312"/>
                                          </p:stCondLst>
                                        </p:cTn>
                                        <p:tgtEl>
                                          <p:spTgt spid="96"/>
                                        </p:tgtEl>
                                      </p:cBhvr>
                                      <p:to x="100000" y="80000"/>
                                    </p:animScale>
                                    <p:animScale>
                                      <p:cBhvr>
                                        <p:cTn id="134" dur="166" decel="50000">
                                          <p:stCondLst>
                                            <p:cond delay="1338"/>
                                          </p:stCondLst>
                                        </p:cTn>
                                        <p:tgtEl>
                                          <p:spTgt spid="96"/>
                                        </p:tgtEl>
                                      </p:cBhvr>
                                      <p:to x="100000" y="100000"/>
                                    </p:animScale>
                                    <p:animScale>
                                      <p:cBhvr>
                                        <p:cTn id="135" dur="26">
                                          <p:stCondLst>
                                            <p:cond delay="1642"/>
                                          </p:stCondLst>
                                        </p:cTn>
                                        <p:tgtEl>
                                          <p:spTgt spid="96"/>
                                        </p:tgtEl>
                                      </p:cBhvr>
                                      <p:to x="100000" y="90000"/>
                                    </p:animScale>
                                    <p:animScale>
                                      <p:cBhvr>
                                        <p:cTn id="136" dur="166" decel="50000">
                                          <p:stCondLst>
                                            <p:cond delay="1668"/>
                                          </p:stCondLst>
                                        </p:cTn>
                                        <p:tgtEl>
                                          <p:spTgt spid="96"/>
                                        </p:tgtEl>
                                      </p:cBhvr>
                                      <p:to x="100000" y="100000"/>
                                    </p:animScale>
                                    <p:animScale>
                                      <p:cBhvr>
                                        <p:cTn id="137" dur="26">
                                          <p:stCondLst>
                                            <p:cond delay="1808"/>
                                          </p:stCondLst>
                                        </p:cTn>
                                        <p:tgtEl>
                                          <p:spTgt spid="96"/>
                                        </p:tgtEl>
                                      </p:cBhvr>
                                      <p:to x="100000" y="95000"/>
                                    </p:animScale>
                                    <p:animScale>
                                      <p:cBhvr>
                                        <p:cTn id="138" dur="166" decel="50000">
                                          <p:stCondLst>
                                            <p:cond delay="1834"/>
                                          </p:stCondLst>
                                        </p:cTn>
                                        <p:tgtEl>
                                          <p:spTgt spid="96"/>
                                        </p:tgtEl>
                                      </p:cBhvr>
                                      <p:to x="100000" y="100000"/>
                                    </p:animScale>
                                  </p:childTnLst>
                                </p:cTn>
                              </p:par>
                              <p:par>
                                <p:cTn id="139" presetID="26" presetClass="entr" presetSubtype="0" fill="hold" grpId="0" nodeType="withEffect">
                                  <p:stCondLst>
                                    <p:cond delay="0"/>
                                  </p:stCondLst>
                                  <p:childTnLst>
                                    <p:set>
                                      <p:cBhvr>
                                        <p:cTn id="140" dur="1" fill="hold">
                                          <p:stCondLst>
                                            <p:cond delay="0"/>
                                          </p:stCondLst>
                                        </p:cTn>
                                        <p:tgtEl>
                                          <p:spTgt spid="89"/>
                                        </p:tgtEl>
                                        <p:attrNameLst>
                                          <p:attrName>style.visibility</p:attrName>
                                        </p:attrNameLst>
                                      </p:cBhvr>
                                      <p:to>
                                        <p:strVal val="visible"/>
                                      </p:to>
                                    </p:set>
                                    <p:animEffect transition="in" filter="wipe(down)">
                                      <p:cBhvr>
                                        <p:cTn id="141" dur="580">
                                          <p:stCondLst>
                                            <p:cond delay="0"/>
                                          </p:stCondLst>
                                        </p:cTn>
                                        <p:tgtEl>
                                          <p:spTgt spid="89"/>
                                        </p:tgtEl>
                                      </p:cBhvr>
                                    </p:animEffect>
                                    <p:anim calcmode="lin" valueType="num">
                                      <p:cBhvr>
                                        <p:cTn id="142"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147" dur="26">
                                          <p:stCondLst>
                                            <p:cond delay="650"/>
                                          </p:stCondLst>
                                        </p:cTn>
                                        <p:tgtEl>
                                          <p:spTgt spid="89"/>
                                        </p:tgtEl>
                                      </p:cBhvr>
                                      <p:to x="100000" y="60000"/>
                                    </p:animScale>
                                    <p:animScale>
                                      <p:cBhvr>
                                        <p:cTn id="148" dur="166" decel="50000">
                                          <p:stCondLst>
                                            <p:cond delay="676"/>
                                          </p:stCondLst>
                                        </p:cTn>
                                        <p:tgtEl>
                                          <p:spTgt spid="89"/>
                                        </p:tgtEl>
                                      </p:cBhvr>
                                      <p:to x="100000" y="100000"/>
                                    </p:animScale>
                                    <p:animScale>
                                      <p:cBhvr>
                                        <p:cTn id="149" dur="26">
                                          <p:stCondLst>
                                            <p:cond delay="1312"/>
                                          </p:stCondLst>
                                        </p:cTn>
                                        <p:tgtEl>
                                          <p:spTgt spid="89"/>
                                        </p:tgtEl>
                                      </p:cBhvr>
                                      <p:to x="100000" y="80000"/>
                                    </p:animScale>
                                    <p:animScale>
                                      <p:cBhvr>
                                        <p:cTn id="150" dur="166" decel="50000">
                                          <p:stCondLst>
                                            <p:cond delay="1338"/>
                                          </p:stCondLst>
                                        </p:cTn>
                                        <p:tgtEl>
                                          <p:spTgt spid="89"/>
                                        </p:tgtEl>
                                      </p:cBhvr>
                                      <p:to x="100000" y="100000"/>
                                    </p:animScale>
                                    <p:animScale>
                                      <p:cBhvr>
                                        <p:cTn id="151" dur="26">
                                          <p:stCondLst>
                                            <p:cond delay="1642"/>
                                          </p:stCondLst>
                                        </p:cTn>
                                        <p:tgtEl>
                                          <p:spTgt spid="89"/>
                                        </p:tgtEl>
                                      </p:cBhvr>
                                      <p:to x="100000" y="90000"/>
                                    </p:animScale>
                                    <p:animScale>
                                      <p:cBhvr>
                                        <p:cTn id="152" dur="166" decel="50000">
                                          <p:stCondLst>
                                            <p:cond delay="1668"/>
                                          </p:stCondLst>
                                        </p:cTn>
                                        <p:tgtEl>
                                          <p:spTgt spid="89"/>
                                        </p:tgtEl>
                                      </p:cBhvr>
                                      <p:to x="100000" y="100000"/>
                                    </p:animScale>
                                    <p:animScale>
                                      <p:cBhvr>
                                        <p:cTn id="153" dur="26">
                                          <p:stCondLst>
                                            <p:cond delay="1808"/>
                                          </p:stCondLst>
                                        </p:cTn>
                                        <p:tgtEl>
                                          <p:spTgt spid="89"/>
                                        </p:tgtEl>
                                      </p:cBhvr>
                                      <p:to x="100000" y="95000"/>
                                    </p:animScale>
                                    <p:animScale>
                                      <p:cBhvr>
                                        <p:cTn id="154" dur="166" decel="50000">
                                          <p:stCondLst>
                                            <p:cond delay="1834"/>
                                          </p:stCondLst>
                                        </p:cTn>
                                        <p:tgtEl>
                                          <p:spTgt spid="89"/>
                                        </p:tgtEl>
                                      </p:cBhvr>
                                      <p:to x="100000" y="100000"/>
                                    </p:animScale>
                                  </p:childTnLst>
                                </p:cTn>
                              </p:par>
                              <p:par>
                                <p:cTn id="155" presetID="26" presetClass="entr" presetSubtype="0" fill="hold" grpId="0" nodeType="withEffect">
                                  <p:stCondLst>
                                    <p:cond delay="400"/>
                                  </p:stCondLst>
                                  <p:childTnLst>
                                    <p:set>
                                      <p:cBhvr>
                                        <p:cTn id="156" dur="1" fill="hold">
                                          <p:stCondLst>
                                            <p:cond delay="0"/>
                                          </p:stCondLst>
                                        </p:cTn>
                                        <p:tgtEl>
                                          <p:spTgt spid="97"/>
                                        </p:tgtEl>
                                        <p:attrNameLst>
                                          <p:attrName>style.visibility</p:attrName>
                                        </p:attrNameLst>
                                      </p:cBhvr>
                                      <p:to>
                                        <p:strVal val="visible"/>
                                      </p:to>
                                    </p:set>
                                    <p:animEffect transition="in" filter="wipe(down)">
                                      <p:cBhvr>
                                        <p:cTn id="157" dur="580">
                                          <p:stCondLst>
                                            <p:cond delay="0"/>
                                          </p:stCondLst>
                                        </p:cTn>
                                        <p:tgtEl>
                                          <p:spTgt spid="97"/>
                                        </p:tgtEl>
                                      </p:cBhvr>
                                    </p:animEffect>
                                    <p:anim calcmode="lin" valueType="num">
                                      <p:cBhvr>
                                        <p:cTn id="158"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159"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160"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161"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162"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163" dur="26">
                                          <p:stCondLst>
                                            <p:cond delay="650"/>
                                          </p:stCondLst>
                                        </p:cTn>
                                        <p:tgtEl>
                                          <p:spTgt spid="97"/>
                                        </p:tgtEl>
                                      </p:cBhvr>
                                      <p:to x="100000" y="60000"/>
                                    </p:animScale>
                                    <p:animScale>
                                      <p:cBhvr>
                                        <p:cTn id="164" dur="166" decel="50000">
                                          <p:stCondLst>
                                            <p:cond delay="676"/>
                                          </p:stCondLst>
                                        </p:cTn>
                                        <p:tgtEl>
                                          <p:spTgt spid="97"/>
                                        </p:tgtEl>
                                      </p:cBhvr>
                                      <p:to x="100000" y="100000"/>
                                    </p:animScale>
                                    <p:animScale>
                                      <p:cBhvr>
                                        <p:cTn id="165" dur="26">
                                          <p:stCondLst>
                                            <p:cond delay="1312"/>
                                          </p:stCondLst>
                                        </p:cTn>
                                        <p:tgtEl>
                                          <p:spTgt spid="97"/>
                                        </p:tgtEl>
                                      </p:cBhvr>
                                      <p:to x="100000" y="80000"/>
                                    </p:animScale>
                                    <p:animScale>
                                      <p:cBhvr>
                                        <p:cTn id="166" dur="166" decel="50000">
                                          <p:stCondLst>
                                            <p:cond delay="1338"/>
                                          </p:stCondLst>
                                        </p:cTn>
                                        <p:tgtEl>
                                          <p:spTgt spid="97"/>
                                        </p:tgtEl>
                                      </p:cBhvr>
                                      <p:to x="100000" y="100000"/>
                                    </p:animScale>
                                    <p:animScale>
                                      <p:cBhvr>
                                        <p:cTn id="167" dur="26">
                                          <p:stCondLst>
                                            <p:cond delay="1642"/>
                                          </p:stCondLst>
                                        </p:cTn>
                                        <p:tgtEl>
                                          <p:spTgt spid="97"/>
                                        </p:tgtEl>
                                      </p:cBhvr>
                                      <p:to x="100000" y="90000"/>
                                    </p:animScale>
                                    <p:animScale>
                                      <p:cBhvr>
                                        <p:cTn id="168" dur="166" decel="50000">
                                          <p:stCondLst>
                                            <p:cond delay="1668"/>
                                          </p:stCondLst>
                                        </p:cTn>
                                        <p:tgtEl>
                                          <p:spTgt spid="97"/>
                                        </p:tgtEl>
                                      </p:cBhvr>
                                      <p:to x="100000" y="100000"/>
                                    </p:animScale>
                                    <p:animScale>
                                      <p:cBhvr>
                                        <p:cTn id="169" dur="26">
                                          <p:stCondLst>
                                            <p:cond delay="1808"/>
                                          </p:stCondLst>
                                        </p:cTn>
                                        <p:tgtEl>
                                          <p:spTgt spid="97"/>
                                        </p:tgtEl>
                                      </p:cBhvr>
                                      <p:to x="100000" y="95000"/>
                                    </p:animScale>
                                    <p:animScale>
                                      <p:cBhvr>
                                        <p:cTn id="170" dur="166" decel="50000">
                                          <p:stCondLst>
                                            <p:cond delay="1834"/>
                                          </p:stCondLst>
                                        </p:cTn>
                                        <p:tgtEl>
                                          <p:spTgt spid="97"/>
                                        </p:tgtEl>
                                      </p:cBhvr>
                                      <p:to x="100000" y="100000"/>
                                    </p:animScale>
                                  </p:childTnLst>
                                </p:cTn>
                              </p:par>
                              <p:par>
                                <p:cTn id="171" presetID="26" presetClass="entr" presetSubtype="0" fill="hold" grpId="0" nodeType="withEffect">
                                  <p:stCondLst>
                                    <p:cond delay="0"/>
                                  </p:stCondLst>
                                  <p:childTnLst>
                                    <p:set>
                                      <p:cBhvr>
                                        <p:cTn id="172" dur="1" fill="hold">
                                          <p:stCondLst>
                                            <p:cond delay="0"/>
                                          </p:stCondLst>
                                        </p:cTn>
                                        <p:tgtEl>
                                          <p:spTgt spid="98"/>
                                        </p:tgtEl>
                                        <p:attrNameLst>
                                          <p:attrName>style.visibility</p:attrName>
                                        </p:attrNameLst>
                                      </p:cBhvr>
                                      <p:to>
                                        <p:strVal val="visible"/>
                                      </p:to>
                                    </p:set>
                                    <p:animEffect transition="in" filter="wipe(down)">
                                      <p:cBhvr>
                                        <p:cTn id="173" dur="580">
                                          <p:stCondLst>
                                            <p:cond delay="0"/>
                                          </p:stCondLst>
                                        </p:cTn>
                                        <p:tgtEl>
                                          <p:spTgt spid="98"/>
                                        </p:tgtEl>
                                      </p:cBhvr>
                                    </p:animEffect>
                                    <p:anim calcmode="lin" valueType="num">
                                      <p:cBhvr>
                                        <p:cTn id="174" dur="1822" tmFilter="0,0; 0.14,0.36; 0.43,0.73; 0.71,0.91; 1.0,1.0">
                                          <p:stCondLst>
                                            <p:cond delay="0"/>
                                          </p:stCondLst>
                                        </p:cTn>
                                        <p:tgtEl>
                                          <p:spTgt spid="98"/>
                                        </p:tgtEl>
                                        <p:attrNameLst>
                                          <p:attrName>ppt_x</p:attrName>
                                        </p:attrNameLst>
                                      </p:cBhvr>
                                      <p:tavLst>
                                        <p:tav tm="0">
                                          <p:val>
                                            <p:strVal val="#ppt_x-0.25"/>
                                          </p:val>
                                        </p:tav>
                                        <p:tav tm="100000">
                                          <p:val>
                                            <p:strVal val="#ppt_x"/>
                                          </p:val>
                                        </p:tav>
                                      </p:tavLst>
                                    </p:anim>
                                    <p:anim calcmode="lin" valueType="num">
                                      <p:cBhvr>
                                        <p:cTn id="175" dur="664" tmFilter="0.0,0.0; 0.25,0.07; 0.50,0.2; 0.75,0.467; 1.0,1.0">
                                          <p:stCondLst>
                                            <p:cond delay="0"/>
                                          </p:stCondLst>
                                        </p:cTn>
                                        <p:tgtEl>
                                          <p:spTgt spid="98"/>
                                        </p:tgtEl>
                                        <p:attrNameLst>
                                          <p:attrName>ppt_y</p:attrName>
                                        </p:attrNameLst>
                                      </p:cBhvr>
                                      <p:tavLst>
                                        <p:tav tm="0" fmla="#ppt_y-sin(pi*$)/3">
                                          <p:val>
                                            <p:fltVal val="0.5"/>
                                          </p:val>
                                        </p:tav>
                                        <p:tav tm="100000">
                                          <p:val>
                                            <p:fltVal val="1"/>
                                          </p:val>
                                        </p:tav>
                                      </p:tavLst>
                                    </p:anim>
                                    <p:anim calcmode="lin" valueType="num">
                                      <p:cBhvr>
                                        <p:cTn id="176" dur="664" tmFilter="0, 0; 0.125,0.2665; 0.25,0.4; 0.375,0.465; 0.5,0.5;  0.625,0.535; 0.75,0.6; 0.875,0.7335; 1,1">
                                          <p:stCondLst>
                                            <p:cond delay="664"/>
                                          </p:stCondLst>
                                        </p:cTn>
                                        <p:tgtEl>
                                          <p:spTgt spid="98"/>
                                        </p:tgtEl>
                                        <p:attrNameLst>
                                          <p:attrName>ppt_y</p:attrName>
                                        </p:attrNameLst>
                                      </p:cBhvr>
                                      <p:tavLst>
                                        <p:tav tm="0" fmla="#ppt_y-sin(pi*$)/9">
                                          <p:val>
                                            <p:fltVal val="0"/>
                                          </p:val>
                                        </p:tav>
                                        <p:tav tm="100000">
                                          <p:val>
                                            <p:fltVal val="1"/>
                                          </p:val>
                                        </p:tav>
                                      </p:tavLst>
                                    </p:anim>
                                    <p:anim calcmode="lin" valueType="num">
                                      <p:cBhvr>
                                        <p:cTn id="177" dur="332" tmFilter="0, 0; 0.125,0.2665; 0.25,0.4; 0.375,0.465; 0.5,0.5;  0.625,0.535; 0.75,0.6; 0.875,0.7335; 1,1">
                                          <p:stCondLst>
                                            <p:cond delay="1324"/>
                                          </p:stCondLst>
                                        </p:cTn>
                                        <p:tgtEl>
                                          <p:spTgt spid="98"/>
                                        </p:tgtEl>
                                        <p:attrNameLst>
                                          <p:attrName>ppt_y</p:attrName>
                                        </p:attrNameLst>
                                      </p:cBhvr>
                                      <p:tavLst>
                                        <p:tav tm="0" fmla="#ppt_y-sin(pi*$)/27">
                                          <p:val>
                                            <p:fltVal val="0"/>
                                          </p:val>
                                        </p:tav>
                                        <p:tav tm="100000">
                                          <p:val>
                                            <p:fltVal val="1"/>
                                          </p:val>
                                        </p:tav>
                                      </p:tavLst>
                                    </p:anim>
                                    <p:anim calcmode="lin" valueType="num">
                                      <p:cBhvr>
                                        <p:cTn id="178" dur="164" tmFilter="0, 0; 0.125,0.2665; 0.25,0.4; 0.375,0.465; 0.5,0.5;  0.625,0.535; 0.75,0.6; 0.875,0.7335; 1,1">
                                          <p:stCondLst>
                                            <p:cond delay="1656"/>
                                          </p:stCondLst>
                                        </p:cTn>
                                        <p:tgtEl>
                                          <p:spTgt spid="98"/>
                                        </p:tgtEl>
                                        <p:attrNameLst>
                                          <p:attrName>ppt_y</p:attrName>
                                        </p:attrNameLst>
                                      </p:cBhvr>
                                      <p:tavLst>
                                        <p:tav tm="0" fmla="#ppt_y-sin(pi*$)/81">
                                          <p:val>
                                            <p:fltVal val="0"/>
                                          </p:val>
                                        </p:tav>
                                        <p:tav tm="100000">
                                          <p:val>
                                            <p:fltVal val="1"/>
                                          </p:val>
                                        </p:tav>
                                      </p:tavLst>
                                    </p:anim>
                                    <p:animScale>
                                      <p:cBhvr>
                                        <p:cTn id="179" dur="26">
                                          <p:stCondLst>
                                            <p:cond delay="650"/>
                                          </p:stCondLst>
                                        </p:cTn>
                                        <p:tgtEl>
                                          <p:spTgt spid="98"/>
                                        </p:tgtEl>
                                      </p:cBhvr>
                                      <p:to x="100000" y="60000"/>
                                    </p:animScale>
                                    <p:animScale>
                                      <p:cBhvr>
                                        <p:cTn id="180" dur="166" decel="50000">
                                          <p:stCondLst>
                                            <p:cond delay="676"/>
                                          </p:stCondLst>
                                        </p:cTn>
                                        <p:tgtEl>
                                          <p:spTgt spid="98"/>
                                        </p:tgtEl>
                                      </p:cBhvr>
                                      <p:to x="100000" y="100000"/>
                                    </p:animScale>
                                    <p:animScale>
                                      <p:cBhvr>
                                        <p:cTn id="181" dur="26">
                                          <p:stCondLst>
                                            <p:cond delay="1312"/>
                                          </p:stCondLst>
                                        </p:cTn>
                                        <p:tgtEl>
                                          <p:spTgt spid="98"/>
                                        </p:tgtEl>
                                      </p:cBhvr>
                                      <p:to x="100000" y="80000"/>
                                    </p:animScale>
                                    <p:animScale>
                                      <p:cBhvr>
                                        <p:cTn id="182" dur="166" decel="50000">
                                          <p:stCondLst>
                                            <p:cond delay="1338"/>
                                          </p:stCondLst>
                                        </p:cTn>
                                        <p:tgtEl>
                                          <p:spTgt spid="98"/>
                                        </p:tgtEl>
                                      </p:cBhvr>
                                      <p:to x="100000" y="100000"/>
                                    </p:animScale>
                                    <p:animScale>
                                      <p:cBhvr>
                                        <p:cTn id="183" dur="26">
                                          <p:stCondLst>
                                            <p:cond delay="1642"/>
                                          </p:stCondLst>
                                        </p:cTn>
                                        <p:tgtEl>
                                          <p:spTgt spid="98"/>
                                        </p:tgtEl>
                                      </p:cBhvr>
                                      <p:to x="100000" y="90000"/>
                                    </p:animScale>
                                    <p:animScale>
                                      <p:cBhvr>
                                        <p:cTn id="184" dur="166" decel="50000">
                                          <p:stCondLst>
                                            <p:cond delay="1668"/>
                                          </p:stCondLst>
                                        </p:cTn>
                                        <p:tgtEl>
                                          <p:spTgt spid="98"/>
                                        </p:tgtEl>
                                      </p:cBhvr>
                                      <p:to x="100000" y="100000"/>
                                    </p:animScale>
                                    <p:animScale>
                                      <p:cBhvr>
                                        <p:cTn id="185" dur="26">
                                          <p:stCondLst>
                                            <p:cond delay="1808"/>
                                          </p:stCondLst>
                                        </p:cTn>
                                        <p:tgtEl>
                                          <p:spTgt spid="98"/>
                                        </p:tgtEl>
                                      </p:cBhvr>
                                      <p:to x="100000" y="95000"/>
                                    </p:animScale>
                                    <p:animScale>
                                      <p:cBhvr>
                                        <p:cTn id="186" dur="166" decel="50000">
                                          <p:stCondLst>
                                            <p:cond delay="1834"/>
                                          </p:stCondLst>
                                        </p:cTn>
                                        <p:tgtEl>
                                          <p:spTgt spid="98"/>
                                        </p:tgtEl>
                                      </p:cBhvr>
                                      <p:to x="100000" y="100000"/>
                                    </p:animScale>
                                  </p:childTnLst>
                                </p:cTn>
                              </p:par>
                              <p:par>
                                <p:cTn id="187" presetID="26" presetClass="entr" presetSubtype="0" fill="hold" grpId="0" nodeType="withEffect">
                                  <p:stCondLst>
                                    <p:cond delay="400"/>
                                  </p:stCondLst>
                                  <p:childTnLst>
                                    <p:set>
                                      <p:cBhvr>
                                        <p:cTn id="188" dur="1" fill="hold">
                                          <p:stCondLst>
                                            <p:cond delay="0"/>
                                          </p:stCondLst>
                                        </p:cTn>
                                        <p:tgtEl>
                                          <p:spTgt spid="90"/>
                                        </p:tgtEl>
                                        <p:attrNameLst>
                                          <p:attrName>style.visibility</p:attrName>
                                        </p:attrNameLst>
                                      </p:cBhvr>
                                      <p:to>
                                        <p:strVal val="visible"/>
                                      </p:to>
                                    </p:set>
                                    <p:animEffect transition="in" filter="wipe(down)">
                                      <p:cBhvr>
                                        <p:cTn id="189" dur="580">
                                          <p:stCondLst>
                                            <p:cond delay="0"/>
                                          </p:stCondLst>
                                        </p:cTn>
                                        <p:tgtEl>
                                          <p:spTgt spid="90"/>
                                        </p:tgtEl>
                                      </p:cBhvr>
                                    </p:animEffect>
                                    <p:anim calcmode="lin" valueType="num">
                                      <p:cBhvr>
                                        <p:cTn id="190"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195" dur="26">
                                          <p:stCondLst>
                                            <p:cond delay="650"/>
                                          </p:stCondLst>
                                        </p:cTn>
                                        <p:tgtEl>
                                          <p:spTgt spid="90"/>
                                        </p:tgtEl>
                                      </p:cBhvr>
                                      <p:to x="100000" y="60000"/>
                                    </p:animScale>
                                    <p:animScale>
                                      <p:cBhvr>
                                        <p:cTn id="196" dur="166" decel="50000">
                                          <p:stCondLst>
                                            <p:cond delay="676"/>
                                          </p:stCondLst>
                                        </p:cTn>
                                        <p:tgtEl>
                                          <p:spTgt spid="90"/>
                                        </p:tgtEl>
                                      </p:cBhvr>
                                      <p:to x="100000" y="100000"/>
                                    </p:animScale>
                                    <p:animScale>
                                      <p:cBhvr>
                                        <p:cTn id="197" dur="26">
                                          <p:stCondLst>
                                            <p:cond delay="1312"/>
                                          </p:stCondLst>
                                        </p:cTn>
                                        <p:tgtEl>
                                          <p:spTgt spid="90"/>
                                        </p:tgtEl>
                                      </p:cBhvr>
                                      <p:to x="100000" y="80000"/>
                                    </p:animScale>
                                    <p:animScale>
                                      <p:cBhvr>
                                        <p:cTn id="198" dur="166" decel="50000">
                                          <p:stCondLst>
                                            <p:cond delay="1338"/>
                                          </p:stCondLst>
                                        </p:cTn>
                                        <p:tgtEl>
                                          <p:spTgt spid="90"/>
                                        </p:tgtEl>
                                      </p:cBhvr>
                                      <p:to x="100000" y="100000"/>
                                    </p:animScale>
                                    <p:animScale>
                                      <p:cBhvr>
                                        <p:cTn id="199" dur="26">
                                          <p:stCondLst>
                                            <p:cond delay="1642"/>
                                          </p:stCondLst>
                                        </p:cTn>
                                        <p:tgtEl>
                                          <p:spTgt spid="90"/>
                                        </p:tgtEl>
                                      </p:cBhvr>
                                      <p:to x="100000" y="90000"/>
                                    </p:animScale>
                                    <p:animScale>
                                      <p:cBhvr>
                                        <p:cTn id="200" dur="166" decel="50000">
                                          <p:stCondLst>
                                            <p:cond delay="1668"/>
                                          </p:stCondLst>
                                        </p:cTn>
                                        <p:tgtEl>
                                          <p:spTgt spid="90"/>
                                        </p:tgtEl>
                                      </p:cBhvr>
                                      <p:to x="100000" y="100000"/>
                                    </p:animScale>
                                    <p:animScale>
                                      <p:cBhvr>
                                        <p:cTn id="201" dur="26">
                                          <p:stCondLst>
                                            <p:cond delay="1808"/>
                                          </p:stCondLst>
                                        </p:cTn>
                                        <p:tgtEl>
                                          <p:spTgt spid="90"/>
                                        </p:tgtEl>
                                      </p:cBhvr>
                                      <p:to x="100000" y="95000"/>
                                    </p:animScale>
                                    <p:animScale>
                                      <p:cBhvr>
                                        <p:cTn id="202" dur="166" decel="50000">
                                          <p:stCondLst>
                                            <p:cond delay="1834"/>
                                          </p:stCondLst>
                                        </p:cTn>
                                        <p:tgtEl>
                                          <p:spTgt spid="90"/>
                                        </p:tgtEl>
                                      </p:cBhvr>
                                      <p:to x="100000" y="100000"/>
                                    </p:animScale>
                                  </p:childTnLst>
                                </p:cTn>
                              </p:par>
                              <p:par>
                                <p:cTn id="203" presetID="26" presetClass="entr" presetSubtype="0" fill="hold" grpId="0" nodeType="withEffect">
                                  <p:stCondLst>
                                    <p:cond delay="0"/>
                                  </p:stCondLst>
                                  <p:childTnLst>
                                    <p:set>
                                      <p:cBhvr>
                                        <p:cTn id="204" dur="1" fill="hold">
                                          <p:stCondLst>
                                            <p:cond delay="0"/>
                                          </p:stCondLst>
                                        </p:cTn>
                                        <p:tgtEl>
                                          <p:spTgt spid="91"/>
                                        </p:tgtEl>
                                        <p:attrNameLst>
                                          <p:attrName>style.visibility</p:attrName>
                                        </p:attrNameLst>
                                      </p:cBhvr>
                                      <p:to>
                                        <p:strVal val="visible"/>
                                      </p:to>
                                    </p:set>
                                    <p:animEffect transition="in" filter="wipe(down)">
                                      <p:cBhvr>
                                        <p:cTn id="205" dur="580">
                                          <p:stCondLst>
                                            <p:cond delay="0"/>
                                          </p:stCondLst>
                                        </p:cTn>
                                        <p:tgtEl>
                                          <p:spTgt spid="91"/>
                                        </p:tgtEl>
                                      </p:cBhvr>
                                    </p:animEffect>
                                    <p:anim calcmode="lin" valueType="num">
                                      <p:cBhvr>
                                        <p:cTn id="206"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211" dur="26">
                                          <p:stCondLst>
                                            <p:cond delay="650"/>
                                          </p:stCondLst>
                                        </p:cTn>
                                        <p:tgtEl>
                                          <p:spTgt spid="91"/>
                                        </p:tgtEl>
                                      </p:cBhvr>
                                      <p:to x="100000" y="60000"/>
                                    </p:animScale>
                                    <p:animScale>
                                      <p:cBhvr>
                                        <p:cTn id="212" dur="166" decel="50000">
                                          <p:stCondLst>
                                            <p:cond delay="676"/>
                                          </p:stCondLst>
                                        </p:cTn>
                                        <p:tgtEl>
                                          <p:spTgt spid="91"/>
                                        </p:tgtEl>
                                      </p:cBhvr>
                                      <p:to x="100000" y="100000"/>
                                    </p:animScale>
                                    <p:animScale>
                                      <p:cBhvr>
                                        <p:cTn id="213" dur="26">
                                          <p:stCondLst>
                                            <p:cond delay="1312"/>
                                          </p:stCondLst>
                                        </p:cTn>
                                        <p:tgtEl>
                                          <p:spTgt spid="91"/>
                                        </p:tgtEl>
                                      </p:cBhvr>
                                      <p:to x="100000" y="80000"/>
                                    </p:animScale>
                                    <p:animScale>
                                      <p:cBhvr>
                                        <p:cTn id="214" dur="166" decel="50000">
                                          <p:stCondLst>
                                            <p:cond delay="1338"/>
                                          </p:stCondLst>
                                        </p:cTn>
                                        <p:tgtEl>
                                          <p:spTgt spid="91"/>
                                        </p:tgtEl>
                                      </p:cBhvr>
                                      <p:to x="100000" y="100000"/>
                                    </p:animScale>
                                    <p:animScale>
                                      <p:cBhvr>
                                        <p:cTn id="215" dur="26">
                                          <p:stCondLst>
                                            <p:cond delay="1642"/>
                                          </p:stCondLst>
                                        </p:cTn>
                                        <p:tgtEl>
                                          <p:spTgt spid="91"/>
                                        </p:tgtEl>
                                      </p:cBhvr>
                                      <p:to x="100000" y="90000"/>
                                    </p:animScale>
                                    <p:animScale>
                                      <p:cBhvr>
                                        <p:cTn id="216" dur="166" decel="50000">
                                          <p:stCondLst>
                                            <p:cond delay="1668"/>
                                          </p:stCondLst>
                                        </p:cTn>
                                        <p:tgtEl>
                                          <p:spTgt spid="91"/>
                                        </p:tgtEl>
                                      </p:cBhvr>
                                      <p:to x="100000" y="100000"/>
                                    </p:animScale>
                                    <p:animScale>
                                      <p:cBhvr>
                                        <p:cTn id="217" dur="26">
                                          <p:stCondLst>
                                            <p:cond delay="1808"/>
                                          </p:stCondLst>
                                        </p:cTn>
                                        <p:tgtEl>
                                          <p:spTgt spid="91"/>
                                        </p:tgtEl>
                                      </p:cBhvr>
                                      <p:to x="100000" y="95000"/>
                                    </p:animScale>
                                    <p:animScale>
                                      <p:cBhvr>
                                        <p:cTn id="218" dur="166" decel="50000">
                                          <p:stCondLst>
                                            <p:cond delay="1834"/>
                                          </p:stCondLst>
                                        </p:cTn>
                                        <p:tgtEl>
                                          <p:spTgt spid="91"/>
                                        </p:tgtEl>
                                      </p:cBhvr>
                                      <p:to x="100000" y="100000"/>
                                    </p:animScale>
                                  </p:childTnLst>
                                </p:cTn>
                              </p:par>
                              <p:par>
                                <p:cTn id="219" presetID="26" presetClass="entr" presetSubtype="0" fill="hold" grpId="0" nodeType="withEffect">
                                  <p:stCondLst>
                                    <p:cond delay="400"/>
                                  </p:stCondLst>
                                  <p:childTnLst>
                                    <p:set>
                                      <p:cBhvr>
                                        <p:cTn id="220" dur="1" fill="hold">
                                          <p:stCondLst>
                                            <p:cond delay="0"/>
                                          </p:stCondLst>
                                        </p:cTn>
                                        <p:tgtEl>
                                          <p:spTgt spid="92"/>
                                        </p:tgtEl>
                                        <p:attrNameLst>
                                          <p:attrName>style.visibility</p:attrName>
                                        </p:attrNameLst>
                                      </p:cBhvr>
                                      <p:to>
                                        <p:strVal val="visible"/>
                                      </p:to>
                                    </p:set>
                                    <p:animEffect transition="in" filter="wipe(down)">
                                      <p:cBhvr>
                                        <p:cTn id="221" dur="580">
                                          <p:stCondLst>
                                            <p:cond delay="0"/>
                                          </p:stCondLst>
                                        </p:cTn>
                                        <p:tgtEl>
                                          <p:spTgt spid="92"/>
                                        </p:tgtEl>
                                      </p:cBhvr>
                                    </p:animEffect>
                                    <p:anim calcmode="lin" valueType="num">
                                      <p:cBhvr>
                                        <p:cTn id="222"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227" dur="26">
                                          <p:stCondLst>
                                            <p:cond delay="650"/>
                                          </p:stCondLst>
                                        </p:cTn>
                                        <p:tgtEl>
                                          <p:spTgt spid="92"/>
                                        </p:tgtEl>
                                      </p:cBhvr>
                                      <p:to x="100000" y="60000"/>
                                    </p:animScale>
                                    <p:animScale>
                                      <p:cBhvr>
                                        <p:cTn id="228" dur="166" decel="50000">
                                          <p:stCondLst>
                                            <p:cond delay="676"/>
                                          </p:stCondLst>
                                        </p:cTn>
                                        <p:tgtEl>
                                          <p:spTgt spid="92"/>
                                        </p:tgtEl>
                                      </p:cBhvr>
                                      <p:to x="100000" y="100000"/>
                                    </p:animScale>
                                    <p:animScale>
                                      <p:cBhvr>
                                        <p:cTn id="229" dur="26">
                                          <p:stCondLst>
                                            <p:cond delay="1312"/>
                                          </p:stCondLst>
                                        </p:cTn>
                                        <p:tgtEl>
                                          <p:spTgt spid="92"/>
                                        </p:tgtEl>
                                      </p:cBhvr>
                                      <p:to x="100000" y="80000"/>
                                    </p:animScale>
                                    <p:animScale>
                                      <p:cBhvr>
                                        <p:cTn id="230" dur="166" decel="50000">
                                          <p:stCondLst>
                                            <p:cond delay="1338"/>
                                          </p:stCondLst>
                                        </p:cTn>
                                        <p:tgtEl>
                                          <p:spTgt spid="92"/>
                                        </p:tgtEl>
                                      </p:cBhvr>
                                      <p:to x="100000" y="100000"/>
                                    </p:animScale>
                                    <p:animScale>
                                      <p:cBhvr>
                                        <p:cTn id="231" dur="26">
                                          <p:stCondLst>
                                            <p:cond delay="1642"/>
                                          </p:stCondLst>
                                        </p:cTn>
                                        <p:tgtEl>
                                          <p:spTgt spid="92"/>
                                        </p:tgtEl>
                                      </p:cBhvr>
                                      <p:to x="100000" y="90000"/>
                                    </p:animScale>
                                    <p:animScale>
                                      <p:cBhvr>
                                        <p:cTn id="232" dur="166" decel="50000">
                                          <p:stCondLst>
                                            <p:cond delay="1668"/>
                                          </p:stCondLst>
                                        </p:cTn>
                                        <p:tgtEl>
                                          <p:spTgt spid="92"/>
                                        </p:tgtEl>
                                      </p:cBhvr>
                                      <p:to x="100000" y="100000"/>
                                    </p:animScale>
                                    <p:animScale>
                                      <p:cBhvr>
                                        <p:cTn id="233" dur="26">
                                          <p:stCondLst>
                                            <p:cond delay="1808"/>
                                          </p:stCondLst>
                                        </p:cTn>
                                        <p:tgtEl>
                                          <p:spTgt spid="92"/>
                                        </p:tgtEl>
                                      </p:cBhvr>
                                      <p:to x="100000" y="95000"/>
                                    </p:animScale>
                                    <p:animScale>
                                      <p:cBhvr>
                                        <p:cTn id="234" dur="166" decel="50000">
                                          <p:stCondLst>
                                            <p:cond delay="1834"/>
                                          </p:stCondLst>
                                        </p:cTn>
                                        <p:tgtEl>
                                          <p:spTgt spid="92"/>
                                        </p:tgtEl>
                                      </p:cBhvr>
                                      <p:to x="100000" y="100000"/>
                                    </p:animScale>
                                  </p:childTnLst>
                                </p:cTn>
                              </p:par>
                              <p:par>
                                <p:cTn id="235" presetID="26" presetClass="entr" presetSubtype="0" fill="hold" grpId="0" nodeType="withEffect">
                                  <p:stCondLst>
                                    <p:cond delay="0"/>
                                  </p:stCondLst>
                                  <p:childTnLst>
                                    <p:set>
                                      <p:cBhvr>
                                        <p:cTn id="236" dur="1" fill="hold">
                                          <p:stCondLst>
                                            <p:cond delay="0"/>
                                          </p:stCondLst>
                                        </p:cTn>
                                        <p:tgtEl>
                                          <p:spTgt spid="99"/>
                                        </p:tgtEl>
                                        <p:attrNameLst>
                                          <p:attrName>style.visibility</p:attrName>
                                        </p:attrNameLst>
                                      </p:cBhvr>
                                      <p:to>
                                        <p:strVal val="visible"/>
                                      </p:to>
                                    </p:set>
                                    <p:animEffect transition="in" filter="wipe(down)">
                                      <p:cBhvr>
                                        <p:cTn id="237" dur="580">
                                          <p:stCondLst>
                                            <p:cond delay="0"/>
                                          </p:stCondLst>
                                        </p:cTn>
                                        <p:tgtEl>
                                          <p:spTgt spid="99"/>
                                        </p:tgtEl>
                                      </p:cBhvr>
                                    </p:animEffect>
                                    <p:anim calcmode="lin" valueType="num">
                                      <p:cBhvr>
                                        <p:cTn id="238" dur="1822" tmFilter="0,0; 0.14,0.36; 0.43,0.73; 0.71,0.91; 1.0,1.0">
                                          <p:stCondLst>
                                            <p:cond delay="0"/>
                                          </p:stCondLst>
                                        </p:cTn>
                                        <p:tgtEl>
                                          <p:spTgt spid="99"/>
                                        </p:tgtEl>
                                        <p:attrNameLst>
                                          <p:attrName>ppt_x</p:attrName>
                                        </p:attrNameLst>
                                      </p:cBhvr>
                                      <p:tavLst>
                                        <p:tav tm="0">
                                          <p:val>
                                            <p:strVal val="#ppt_x-0.25"/>
                                          </p:val>
                                        </p:tav>
                                        <p:tav tm="100000">
                                          <p:val>
                                            <p:strVal val="#ppt_x"/>
                                          </p:val>
                                        </p:tav>
                                      </p:tavLst>
                                    </p:anim>
                                    <p:anim calcmode="lin" valueType="num">
                                      <p:cBhvr>
                                        <p:cTn id="239" dur="664" tmFilter="0.0,0.0; 0.25,0.07; 0.50,0.2; 0.75,0.467; 1.0,1.0">
                                          <p:stCondLst>
                                            <p:cond delay="0"/>
                                          </p:stCondLst>
                                        </p:cTn>
                                        <p:tgtEl>
                                          <p:spTgt spid="99"/>
                                        </p:tgtEl>
                                        <p:attrNameLst>
                                          <p:attrName>ppt_y</p:attrName>
                                        </p:attrNameLst>
                                      </p:cBhvr>
                                      <p:tavLst>
                                        <p:tav tm="0" fmla="#ppt_y-sin(pi*$)/3">
                                          <p:val>
                                            <p:fltVal val="0.5"/>
                                          </p:val>
                                        </p:tav>
                                        <p:tav tm="100000">
                                          <p:val>
                                            <p:fltVal val="1"/>
                                          </p:val>
                                        </p:tav>
                                      </p:tavLst>
                                    </p:anim>
                                    <p:anim calcmode="lin" valueType="num">
                                      <p:cBhvr>
                                        <p:cTn id="240" dur="664" tmFilter="0, 0; 0.125,0.2665; 0.25,0.4; 0.375,0.465; 0.5,0.5;  0.625,0.535; 0.75,0.6; 0.875,0.7335; 1,1">
                                          <p:stCondLst>
                                            <p:cond delay="664"/>
                                          </p:stCondLst>
                                        </p:cTn>
                                        <p:tgtEl>
                                          <p:spTgt spid="99"/>
                                        </p:tgtEl>
                                        <p:attrNameLst>
                                          <p:attrName>ppt_y</p:attrName>
                                        </p:attrNameLst>
                                      </p:cBhvr>
                                      <p:tavLst>
                                        <p:tav tm="0" fmla="#ppt_y-sin(pi*$)/9">
                                          <p:val>
                                            <p:fltVal val="0"/>
                                          </p:val>
                                        </p:tav>
                                        <p:tav tm="100000">
                                          <p:val>
                                            <p:fltVal val="1"/>
                                          </p:val>
                                        </p:tav>
                                      </p:tavLst>
                                    </p:anim>
                                    <p:anim calcmode="lin" valueType="num">
                                      <p:cBhvr>
                                        <p:cTn id="241" dur="332" tmFilter="0, 0; 0.125,0.2665; 0.25,0.4; 0.375,0.465; 0.5,0.5;  0.625,0.535; 0.75,0.6; 0.875,0.7335; 1,1">
                                          <p:stCondLst>
                                            <p:cond delay="1324"/>
                                          </p:stCondLst>
                                        </p:cTn>
                                        <p:tgtEl>
                                          <p:spTgt spid="99"/>
                                        </p:tgtEl>
                                        <p:attrNameLst>
                                          <p:attrName>ppt_y</p:attrName>
                                        </p:attrNameLst>
                                      </p:cBhvr>
                                      <p:tavLst>
                                        <p:tav tm="0" fmla="#ppt_y-sin(pi*$)/27">
                                          <p:val>
                                            <p:fltVal val="0"/>
                                          </p:val>
                                        </p:tav>
                                        <p:tav tm="100000">
                                          <p:val>
                                            <p:fltVal val="1"/>
                                          </p:val>
                                        </p:tav>
                                      </p:tavLst>
                                    </p:anim>
                                    <p:anim calcmode="lin" valueType="num">
                                      <p:cBhvr>
                                        <p:cTn id="242" dur="164" tmFilter="0, 0; 0.125,0.2665; 0.25,0.4; 0.375,0.465; 0.5,0.5;  0.625,0.535; 0.75,0.6; 0.875,0.7335; 1,1">
                                          <p:stCondLst>
                                            <p:cond delay="1656"/>
                                          </p:stCondLst>
                                        </p:cTn>
                                        <p:tgtEl>
                                          <p:spTgt spid="99"/>
                                        </p:tgtEl>
                                        <p:attrNameLst>
                                          <p:attrName>ppt_y</p:attrName>
                                        </p:attrNameLst>
                                      </p:cBhvr>
                                      <p:tavLst>
                                        <p:tav tm="0" fmla="#ppt_y-sin(pi*$)/81">
                                          <p:val>
                                            <p:fltVal val="0"/>
                                          </p:val>
                                        </p:tav>
                                        <p:tav tm="100000">
                                          <p:val>
                                            <p:fltVal val="1"/>
                                          </p:val>
                                        </p:tav>
                                      </p:tavLst>
                                    </p:anim>
                                    <p:animScale>
                                      <p:cBhvr>
                                        <p:cTn id="243" dur="26">
                                          <p:stCondLst>
                                            <p:cond delay="650"/>
                                          </p:stCondLst>
                                        </p:cTn>
                                        <p:tgtEl>
                                          <p:spTgt spid="99"/>
                                        </p:tgtEl>
                                      </p:cBhvr>
                                      <p:to x="100000" y="60000"/>
                                    </p:animScale>
                                    <p:animScale>
                                      <p:cBhvr>
                                        <p:cTn id="244" dur="166" decel="50000">
                                          <p:stCondLst>
                                            <p:cond delay="676"/>
                                          </p:stCondLst>
                                        </p:cTn>
                                        <p:tgtEl>
                                          <p:spTgt spid="99"/>
                                        </p:tgtEl>
                                      </p:cBhvr>
                                      <p:to x="100000" y="100000"/>
                                    </p:animScale>
                                    <p:animScale>
                                      <p:cBhvr>
                                        <p:cTn id="245" dur="26">
                                          <p:stCondLst>
                                            <p:cond delay="1312"/>
                                          </p:stCondLst>
                                        </p:cTn>
                                        <p:tgtEl>
                                          <p:spTgt spid="99"/>
                                        </p:tgtEl>
                                      </p:cBhvr>
                                      <p:to x="100000" y="80000"/>
                                    </p:animScale>
                                    <p:animScale>
                                      <p:cBhvr>
                                        <p:cTn id="246" dur="166" decel="50000">
                                          <p:stCondLst>
                                            <p:cond delay="1338"/>
                                          </p:stCondLst>
                                        </p:cTn>
                                        <p:tgtEl>
                                          <p:spTgt spid="99"/>
                                        </p:tgtEl>
                                      </p:cBhvr>
                                      <p:to x="100000" y="100000"/>
                                    </p:animScale>
                                    <p:animScale>
                                      <p:cBhvr>
                                        <p:cTn id="247" dur="26">
                                          <p:stCondLst>
                                            <p:cond delay="1642"/>
                                          </p:stCondLst>
                                        </p:cTn>
                                        <p:tgtEl>
                                          <p:spTgt spid="99"/>
                                        </p:tgtEl>
                                      </p:cBhvr>
                                      <p:to x="100000" y="90000"/>
                                    </p:animScale>
                                    <p:animScale>
                                      <p:cBhvr>
                                        <p:cTn id="248" dur="166" decel="50000">
                                          <p:stCondLst>
                                            <p:cond delay="1668"/>
                                          </p:stCondLst>
                                        </p:cTn>
                                        <p:tgtEl>
                                          <p:spTgt spid="99"/>
                                        </p:tgtEl>
                                      </p:cBhvr>
                                      <p:to x="100000" y="100000"/>
                                    </p:animScale>
                                    <p:animScale>
                                      <p:cBhvr>
                                        <p:cTn id="249" dur="26">
                                          <p:stCondLst>
                                            <p:cond delay="1808"/>
                                          </p:stCondLst>
                                        </p:cTn>
                                        <p:tgtEl>
                                          <p:spTgt spid="99"/>
                                        </p:tgtEl>
                                      </p:cBhvr>
                                      <p:to x="100000" y="95000"/>
                                    </p:animScale>
                                    <p:animScale>
                                      <p:cBhvr>
                                        <p:cTn id="250" dur="166" decel="50000">
                                          <p:stCondLst>
                                            <p:cond delay="1834"/>
                                          </p:stCondLst>
                                        </p:cTn>
                                        <p:tgtEl>
                                          <p:spTgt spid="99"/>
                                        </p:tgtEl>
                                      </p:cBhvr>
                                      <p:to x="100000" y="100000"/>
                                    </p:animScale>
                                  </p:childTnLst>
                                </p:cTn>
                              </p:par>
                              <p:par>
                                <p:cTn id="251" presetID="10" presetClass="entr" presetSubtype="0" fill="hold" nodeType="withEffect">
                                  <p:stCondLst>
                                    <p:cond delay="0"/>
                                  </p:stCondLst>
                                  <p:childTnLst>
                                    <p:set>
                                      <p:cBhvr>
                                        <p:cTn id="252" dur="1" fill="hold">
                                          <p:stCondLst>
                                            <p:cond delay="0"/>
                                          </p:stCondLst>
                                        </p:cTn>
                                        <p:tgtEl>
                                          <p:spTgt spid="70"/>
                                        </p:tgtEl>
                                        <p:attrNameLst>
                                          <p:attrName>style.visibility</p:attrName>
                                        </p:attrNameLst>
                                      </p:cBhvr>
                                      <p:to>
                                        <p:strVal val="visible"/>
                                      </p:to>
                                    </p:set>
                                    <p:animEffect transition="in" filter="fade">
                                      <p:cBhvr>
                                        <p:cTn id="253" dur="2750"/>
                                        <p:tgtEl>
                                          <p:spTgt spid="70"/>
                                        </p:tgtEl>
                                      </p:cBhvr>
                                    </p:animEffect>
                                  </p:childTnLst>
                                </p:cTn>
                              </p:par>
                            </p:childTnLst>
                          </p:cTn>
                        </p:par>
                        <p:par>
                          <p:cTn id="254" fill="hold">
                            <p:stCondLst>
                              <p:cond delay="500"/>
                            </p:stCondLst>
                            <p:childTnLst>
                              <p:par>
                                <p:cTn id="255" presetID="16" presetClass="entr" presetSubtype="21" fill="hold" nodeType="afterEffect">
                                  <p:stCondLst>
                                    <p:cond delay="0"/>
                                  </p:stCondLst>
                                  <p:childTnLst>
                                    <p:set>
                                      <p:cBhvr>
                                        <p:cTn id="256" dur="1" fill="hold">
                                          <p:stCondLst>
                                            <p:cond delay="0"/>
                                          </p:stCondLst>
                                        </p:cTn>
                                        <p:tgtEl>
                                          <p:spTgt spid="107"/>
                                        </p:tgtEl>
                                        <p:attrNameLst>
                                          <p:attrName>style.visibility</p:attrName>
                                        </p:attrNameLst>
                                      </p:cBhvr>
                                      <p:to>
                                        <p:strVal val="visible"/>
                                      </p:to>
                                    </p:set>
                                    <p:animEffect transition="in" filter="barn(inVertical)">
                                      <p:cBhvr>
                                        <p:cTn id="257" dur="500"/>
                                        <p:tgtEl>
                                          <p:spTgt spid="107"/>
                                        </p:tgtEl>
                                      </p:cBhvr>
                                    </p:animEffect>
                                  </p:childTnLst>
                                </p:cTn>
                              </p:par>
                              <p:par>
                                <p:cTn id="258" presetID="16" presetClass="entr" presetSubtype="21" fill="hold" nodeType="withEffect">
                                  <p:stCondLst>
                                    <p:cond delay="0"/>
                                  </p:stCondLst>
                                  <p:childTnLst>
                                    <p:set>
                                      <p:cBhvr>
                                        <p:cTn id="259" dur="1" fill="hold">
                                          <p:stCondLst>
                                            <p:cond delay="0"/>
                                          </p:stCondLst>
                                        </p:cTn>
                                        <p:tgtEl>
                                          <p:spTgt spid="108"/>
                                        </p:tgtEl>
                                        <p:attrNameLst>
                                          <p:attrName>style.visibility</p:attrName>
                                        </p:attrNameLst>
                                      </p:cBhvr>
                                      <p:to>
                                        <p:strVal val="visible"/>
                                      </p:to>
                                    </p:set>
                                    <p:animEffect transition="in" filter="barn(inVertical)">
                                      <p:cBhvr>
                                        <p:cTn id="260" dur="500"/>
                                        <p:tgtEl>
                                          <p:spTgt spid="108"/>
                                        </p:tgtEl>
                                      </p:cBhvr>
                                    </p:animEffect>
                                  </p:childTnLst>
                                </p:cTn>
                              </p:par>
                            </p:childTnLst>
                          </p:cTn>
                        </p:par>
                        <p:par>
                          <p:cTn id="261" fill="hold">
                            <p:stCondLst>
                              <p:cond delay="1000"/>
                            </p:stCondLst>
                            <p:childTnLst>
                              <p:par>
                                <p:cTn id="262" presetID="23" presetClass="entr" presetSubtype="32" fill="hold" grpId="0" nodeType="afterEffect">
                                  <p:stCondLst>
                                    <p:cond delay="0"/>
                                  </p:stCondLst>
                                  <p:iterate type="lt">
                                    <p:tmPct val="10000"/>
                                  </p:iterate>
                                  <p:childTnLst>
                                    <p:set>
                                      <p:cBhvr>
                                        <p:cTn id="263" dur="1" fill="hold">
                                          <p:stCondLst>
                                            <p:cond delay="0"/>
                                          </p:stCondLst>
                                        </p:cTn>
                                        <p:tgtEl>
                                          <p:spTgt spid="68"/>
                                        </p:tgtEl>
                                        <p:attrNameLst>
                                          <p:attrName>style.visibility</p:attrName>
                                        </p:attrNameLst>
                                      </p:cBhvr>
                                      <p:to>
                                        <p:strVal val="visible"/>
                                      </p:to>
                                    </p:set>
                                    <p:anim calcmode="lin" valueType="num">
                                      <p:cBhvr>
                                        <p:cTn id="264" dur="500" fill="hold"/>
                                        <p:tgtEl>
                                          <p:spTgt spid="68"/>
                                        </p:tgtEl>
                                        <p:attrNameLst>
                                          <p:attrName>ppt_w</p:attrName>
                                        </p:attrNameLst>
                                      </p:cBhvr>
                                      <p:tavLst>
                                        <p:tav tm="0">
                                          <p:val>
                                            <p:strVal val="4*#ppt_w"/>
                                          </p:val>
                                        </p:tav>
                                        <p:tav tm="100000">
                                          <p:val>
                                            <p:strVal val="#ppt_w"/>
                                          </p:val>
                                        </p:tav>
                                      </p:tavLst>
                                    </p:anim>
                                    <p:anim calcmode="lin" valueType="num">
                                      <p:cBhvr>
                                        <p:cTn id="265" dur="500" fill="hold"/>
                                        <p:tgtEl>
                                          <p:spTgt spid="6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bldLvl="0" animBg="1"/>
      <p:bldP spid="77" grpId="0" animBg="1"/>
      <p:bldP spid="78" grpId="0" animBg="1"/>
      <p:bldP spid="79" grpId="0" animBg="1"/>
      <p:bldP spid="85" grpId="0" animBg="1"/>
      <p:bldP spid="86"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25">
          <a:fgClr>
            <a:schemeClr val="bg2"/>
          </a:fgClr>
          <a:bgClr>
            <a:schemeClr val="bg1"/>
          </a:bgClr>
        </a:pattFill>
        <a:effectLst/>
      </p:bgPr>
    </p:bg>
    <p:spTree>
      <p:nvGrpSpPr>
        <p:cNvPr id="1" name=""/>
        <p:cNvGrpSpPr/>
        <p:nvPr/>
      </p:nvGrpSpPr>
      <p:grpSpPr>
        <a:xfrm>
          <a:off x="0" y="0"/>
          <a:ext cx="0" cy="0"/>
          <a:chOff x="0" y="0"/>
          <a:chExt cx="0" cy="0"/>
        </a:xfrm>
      </p:grpSpPr>
      <p:sp>
        <p:nvSpPr>
          <p:cNvPr id="4" name="文本框 3"/>
          <p:cNvSpPr txBox="1"/>
          <p:nvPr/>
        </p:nvSpPr>
        <p:spPr>
          <a:xfrm>
            <a:off x="166688" y="1323975"/>
            <a:ext cx="8769350" cy="3408363"/>
          </a:xfrm>
          <a:prstGeom prst="rect">
            <a:avLst/>
          </a:prstGeom>
          <a:noFill/>
        </p:spPr>
        <p:txBody>
          <a:bodyPr wrap="square" rtlCol="0">
            <a:spAutoFit/>
          </a:bodyPr>
          <a:lstStyle/>
          <a:p>
            <a:pPr>
              <a:lnSpc>
                <a:spcPct val="110000"/>
              </a:lnSpc>
            </a:pPr>
            <a:r>
              <a:rPr lang="zh-CN" altLang="en-US" sz="2800" noProof="1">
                <a:latin typeface="Arial" panose="020B0604020202020204" pitchFamily="34" charset="0"/>
                <a:ea typeface="微软雅黑" panose="020B0503020204020204" pitchFamily="34" charset="-122"/>
                <a:cs typeface="+mn-cs"/>
              </a:rPr>
              <a:t>② General Terms and Conditions </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Shipping Documents</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Inspection</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Quality/Quantity Discrepancy</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Force Majeure</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Arbitration</a:t>
            </a:r>
            <a:endParaRPr lang="zh-CN" altLang="en-US" sz="2800" noProof="1"/>
          </a:p>
          <a:p>
            <a:pPr marL="285750" indent="-285750">
              <a:lnSpc>
                <a:spcPct val="11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Other Terms</a:t>
            </a:r>
            <a:endParaRPr lang="zh-CN" altLang="en-US" sz="2800" noProof="1"/>
          </a:p>
        </p:txBody>
      </p:sp>
      <p:sp>
        <p:nvSpPr>
          <p:cNvPr id="2" name="文本框 1"/>
          <p:cNvSpPr txBox="1"/>
          <p:nvPr/>
        </p:nvSpPr>
        <p:spPr>
          <a:xfrm>
            <a:off x="166688" y="-266700"/>
            <a:ext cx="8318500" cy="1641475"/>
          </a:xfrm>
          <a:prstGeom prst="rect">
            <a:avLst/>
          </a:prstGeom>
          <a:noFill/>
        </p:spPr>
        <p:txBody>
          <a:bodyPr wrap="square" rtlCol="0">
            <a:spAutoFit/>
          </a:bodyPr>
          <a:lstStyle/>
          <a:p>
            <a:pPr>
              <a:lnSpc>
                <a:spcPct val="90000"/>
              </a:lnSpc>
              <a:buFont typeface="Wingdings" panose="05000000000000000000" charset="0"/>
            </a:pPr>
            <a:endParaRPr lang="zh-CN" altLang="en-US" sz="2800" noProof="1">
              <a:latin typeface="+mn-ea"/>
              <a:ea typeface="+mn-ea"/>
              <a:cs typeface="+mn-ea"/>
            </a:endParaRPr>
          </a:p>
          <a:p>
            <a:pPr marL="342900" indent="-342900">
              <a:lnSpc>
                <a:spcPct val="90000"/>
              </a:lnSpc>
              <a:buFont typeface="Wingdings" panose="05000000000000000000" charset="0"/>
              <a:buChar char="l"/>
            </a:pPr>
            <a:r>
              <a:rPr lang="zh-CN" altLang="en-US" sz="2800" noProof="1">
                <a:latin typeface="+mn-ea"/>
                <a:ea typeface="+mn-ea"/>
                <a:cs typeface="+mn-ea"/>
              </a:rPr>
              <a:t>  Port of Loading/Destination</a:t>
            </a:r>
          </a:p>
          <a:p>
            <a:pPr marL="342900" indent="-342900">
              <a:lnSpc>
                <a:spcPct val="90000"/>
              </a:lnSpc>
              <a:buFont typeface="Wingdings" panose="05000000000000000000" charset="0"/>
              <a:buChar char="l"/>
            </a:pPr>
            <a:r>
              <a:rPr lang="zh-CN" altLang="en-US" sz="2800" noProof="1">
                <a:latin typeface="+mn-ea"/>
                <a:ea typeface="+mn-ea"/>
                <a:cs typeface="+mn-ea"/>
              </a:rPr>
              <a:t>  Shipping Mark</a:t>
            </a:r>
          </a:p>
          <a:p>
            <a:pPr marL="342900" indent="-342900">
              <a:lnSpc>
                <a:spcPct val="90000"/>
              </a:lnSpc>
              <a:buFont typeface="Wingdings" panose="05000000000000000000" charset="0"/>
              <a:buChar char="l"/>
            </a:pPr>
            <a:r>
              <a:rPr lang="zh-CN" altLang="en-US" sz="2800" noProof="1">
                <a:latin typeface="+mn-ea"/>
                <a:ea typeface="+mn-ea"/>
                <a:cs typeface="+mn-ea"/>
              </a:rPr>
              <a:t>  Insurance</a:t>
            </a:r>
          </a:p>
        </p:txBody>
      </p:sp>
      <p:sp>
        <p:nvSpPr>
          <p:cNvPr id="5" name="任意多边形: 形状 4"/>
          <p:cNvSpPr/>
          <p:nvPr/>
        </p:nvSpPr>
        <p:spPr>
          <a:xfrm flipH="1">
            <a:off x="26988" y="2808288"/>
            <a:ext cx="9128125" cy="22415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strips(downRight)">
                                      <p:cBhvr>
                                        <p:cTn id="7" dur="1000"/>
                                        <p:tgtEl>
                                          <p:spTgt spid="4"/>
                                        </p:tgtEl>
                                      </p:cBhvr>
                                    </p:animEffect>
                                  </p:childTnLst>
                                </p:cTn>
                              </p:par>
                            </p:childTnLst>
                          </p:cTn>
                        </p:par>
                        <p:par>
                          <p:cTn id="8" fill="hold">
                            <p:stCondLst>
                              <p:cond delay="1000"/>
                            </p:stCondLst>
                            <p:childTnLst>
                              <p:par>
                                <p:cTn id="9" presetID="18" presetClass="entr" presetSubtype="6" fill="hold" grpId="0" nodeType="afterEffect">
                                  <p:stCondLst>
                                    <p:cond delay="0"/>
                                  </p:stCondLst>
                                  <p:childTnLst>
                                    <p:set>
                                      <p:cBhvr>
                                        <p:cTn id="10" dur="1000" fill="hold">
                                          <p:stCondLst>
                                            <p:cond delay="0"/>
                                          </p:stCondLst>
                                        </p:cTn>
                                        <p:tgtEl>
                                          <p:spTgt spid="2"/>
                                        </p:tgtEl>
                                        <p:attrNameLst>
                                          <p:attrName>style.visibility</p:attrName>
                                        </p:attrNameLst>
                                      </p:cBhvr>
                                      <p:to>
                                        <p:strVal val="visible"/>
                                      </p:to>
                                    </p:set>
                                    <p:animEffect transition="in" filter="strips(downRight)">
                                      <p:cBhvr>
                                        <p:cTn id="11" dur="1000"/>
                                        <p:tgtEl>
                                          <p:spTgt spid="2"/>
                                        </p:tgtEl>
                                      </p:cBhvr>
                                    </p:animEffect>
                                  </p:childTnLst>
                                </p:cTn>
                              </p:par>
                              <p:par>
                                <p:cTn id="12" presetID="22" presetClass="entr" presetSubtype="8" fill="hold" grpId="0" nodeType="withEffect">
                                  <p:stCondLst>
                                    <p:cond delay="0"/>
                                  </p:stCondLst>
                                  <p:childTnLst>
                                    <p:set>
                                      <p:cBhvr>
                                        <p:cTn id="13" dur="1000"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strips(downLeft)">
                                      <p:cBhvr>
                                        <p:cTn id="19" dur="500"/>
                                        <p:tgtEl>
                                          <p:spTgt spid="2">
                                            <p:txEl>
                                              <p:pRg st="1" end="1"/>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strips(downLeft)">
                                      <p:cBhvr>
                                        <p:cTn id="22" dur="500"/>
                                        <p:tgtEl>
                                          <p:spTgt spid="2">
                                            <p:txEl>
                                              <p:pRg st="2" end="2"/>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strips(downLeft)">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diamond(in)">
                                      <p:cBhvr>
                                        <p:cTn id="30" dur="20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strips(downLeft)">
                                      <p:cBhvr>
                                        <p:cTn id="35" dur="500"/>
                                        <p:tgtEl>
                                          <p:spTgt spid="4">
                                            <p:txEl>
                                              <p:pRg st="1" end="1"/>
                                            </p:txEl>
                                          </p:spTgt>
                                        </p:tgtEl>
                                      </p:cBhvr>
                                    </p:animEffect>
                                  </p:childTnLst>
                                </p:cTn>
                              </p:par>
                              <p:par>
                                <p:cTn id="36" presetID="18" presetClass="entr" presetSubtype="12" fill="hold" nodeType="with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Effect transition="in" filter="strips(downLeft)">
                                      <p:cBhvr>
                                        <p:cTn id="38" dur="500"/>
                                        <p:tgtEl>
                                          <p:spTgt spid="4">
                                            <p:txEl>
                                              <p:pRg st="2" end="2"/>
                                            </p:txEl>
                                          </p:spTgt>
                                        </p:tgtEl>
                                      </p:cBhvr>
                                    </p:animEffect>
                                  </p:childTnLst>
                                </p:cTn>
                              </p:par>
                              <p:par>
                                <p:cTn id="39" presetID="18" presetClass="entr" presetSubtype="12"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Effect transition="in" filter="strips(downLeft)">
                                      <p:cBhvr>
                                        <p:cTn id="41" dur="500"/>
                                        <p:tgtEl>
                                          <p:spTgt spid="4">
                                            <p:txEl>
                                              <p:pRg st="3" end="3"/>
                                            </p:txEl>
                                          </p:spTgt>
                                        </p:tgtEl>
                                      </p:cBhvr>
                                    </p:animEffect>
                                  </p:childTnLst>
                                </p:cTn>
                              </p:par>
                              <p:par>
                                <p:cTn id="42" presetID="18" presetClass="entr" presetSubtype="12" fill="hold" nodeType="with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strips(downLeft)">
                                      <p:cBhvr>
                                        <p:cTn id="44" dur="500"/>
                                        <p:tgtEl>
                                          <p:spTgt spid="4">
                                            <p:txEl>
                                              <p:pRg st="4" end="4"/>
                                            </p:txEl>
                                          </p:spTgt>
                                        </p:tgtEl>
                                      </p:cBhvr>
                                    </p:animEffect>
                                  </p:childTnLst>
                                </p:cTn>
                              </p:par>
                              <p:par>
                                <p:cTn id="45" presetID="18" presetClass="entr" presetSubtype="12" fill="hold" nodeType="with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Effect transition="in" filter="strips(downLeft)">
                                      <p:cBhvr>
                                        <p:cTn id="47" dur="500"/>
                                        <p:tgtEl>
                                          <p:spTgt spid="4">
                                            <p:txEl>
                                              <p:pRg st="5" end="5"/>
                                            </p:txEl>
                                          </p:spTgt>
                                        </p:tgtEl>
                                      </p:cBhvr>
                                    </p:animEffect>
                                  </p:childTnLst>
                                </p:cTn>
                              </p:par>
                              <p:par>
                                <p:cTn id="48" presetID="18" presetClass="entr" presetSubtype="12" fill="hold" nodeType="with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strips(downLeft)">
                                      <p:cBhvr>
                                        <p:cTn id="5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3175"/>
            <a:ext cx="8585200" cy="4912995"/>
          </a:xfrm>
          <a:prstGeom prst="rect">
            <a:avLst/>
          </a:prstGeom>
          <a:noFill/>
          <a:ln w="9525">
            <a:noFill/>
          </a:ln>
        </p:spPr>
        <p:txBody>
          <a:bodyPr wrap="square" lIns="91440" tIns="45720" rIns="91440" bIns="45720" anchor="t">
            <a:spAutoFit/>
          </a:bodyPr>
          <a:lstStyle/>
          <a:p>
            <a:pPr>
              <a:lnSpc>
                <a:spcPct val="140000"/>
              </a:lnSpc>
            </a:pPr>
            <a:r>
              <a:rPr lang="en-US" altLang="zh-CN" sz="2000" baseline="0" dirty="0">
                <a:latin typeface="微软雅黑" panose="020B0503020204020204" pitchFamily="34" charset="-122"/>
                <a:ea typeface="微软雅黑" panose="020B0503020204020204" pitchFamily="34" charset="-122"/>
              </a:rPr>
              <a:t> </a:t>
            </a:r>
            <a:r>
              <a:rPr lang="en-US" altLang="zh-CN" sz="2800" baseline="0" dirty="0">
                <a:latin typeface="微软雅黑" panose="020B0503020204020204" pitchFamily="34" charset="-122"/>
                <a:ea typeface="微软雅黑" panose="020B0503020204020204" pitchFamily="34" charset="-122"/>
              </a:rPr>
              <a:t>   </a:t>
            </a:r>
            <a:r>
              <a:rPr lang="zh-CN" altLang="zh-CN" sz="2800" baseline="0" dirty="0">
                <a:latin typeface="微软雅黑" panose="020B0503020204020204" pitchFamily="34" charset="-122"/>
                <a:ea typeface="微软雅黑" panose="020B0503020204020204" pitchFamily="34" charset="-122"/>
              </a:rPr>
              <a:t>After making out a sales contract/confirmation, the seller will send it to the buyer with a short letter</a:t>
            </a:r>
            <a:r>
              <a:rPr lang="zh-CN" altLang="zh-CN" sz="2800" baseline="0" dirty="0">
                <a:solidFill>
                  <a:srgbClr val="FF0000"/>
                </a:solidFill>
                <a:latin typeface="微软雅黑" panose="020B0503020204020204" pitchFamily="34" charset="-122"/>
                <a:ea typeface="微软雅黑" panose="020B0503020204020204" pitchFamily="34" charset="-122"/>
              </a:rPr>
              <a:t> (S/C letter) </a:t>
            </a:r>
            <a:r>
              <a:rPr lang="zh-CN" altLang="zh-CN" sz="2800" baseline="0" dirty="0">
                <a:latin typeface="微软雅黑" panose="020B0503020204020204" pitchFamily="34" charset="-122"/>
                <a:ea typeface="微软雅黑" panose="020B0503020204020204" pitchFamily="34" charset="-122"/>
              </a:rPr>
              <a:t>which often covers the following points:</a:t>
            </a:r>
          </a:p>
          <a:p>
            <a:pPr>
              <a:lnSpc>
                <a:spcPct val="140000"/>
              </a:lnSpc>
            </a:pPr>
            <a:r>
              <a:rPr lang="zh-CN" altLang="zh-CN" sz="2800" baseline="0" dirty="0">
                <a:latin typeface="微软雅黑" panose="020B0503020204020204" pitchFamily="34" charset="-122"/>
                <a:ea typeface="微软雅黑" panose="020B0503020204020204" pitchFamily="34" charset="-122"/>
              </a:rPr>
              <a:t>     (1) </a:t>
            </a:r>
            <a:r>
              <a:rPr lang="zh-CN" altLang="zh-CN" sz="2800" u="sng" baseline="0" dirty="0">
                <a:solidFill>
                  <a:srgbClr val="00B0F0"/>
                </a:solidFill>
                <a:latin typeface="微软雅黑" panose="020B0503020204020204" pitchFamily="34" charset="-122"/>
                <a:ea typeface="微软雅黑" panose="020B0503020204020204" pitchFamily="34" charset="-122"/>
              </a:rPr>
              <a:t>Confirming</a:t>
            </a:r>
            <a:r>
              <a:rPr lang="zh-CN" altLang="zh-CN" sz="2800" baseline="0" dirty="0">
                <a:latin typeface="微软雅黑" panose="020B0503020204020204" pitchFamily="34" charset="-122"/>
                <a:ea typeface="微软雅黑" panose="020B0503020204020204" pitchFamily="34" charset="-122"/>
              </a:rPr>
              <a:t> the order and expressing happiness for the conclusion of business. </a:t>
            </a:r>
          </a:p>
          <a:p>
            <a:pPr>
              <a:lnSpc>
                <a:spcPct val="140000"/>
              </a:lnSpc>
            </a:pPr>
            <a:r>
              <a:rPr lang="zh-CN" altLang="zh-CN" sz="2800" baseline="0" dirty="0">
                <a:latin typeface="微软雅黑" panose="020B0503020204020204" pitchFamily="34" charset="-122"/>
                <a:ea typeface="微软雅黑" panose="020B0503020204020204" pitchFamily="34" charset="-122"/>
              </a:rPr>
              <a:t>     (2) </a:t>
            </a:r>
            <a:r>
              <a:rPr lang="zh-CN" altLang="zh-CN" sz="2800" u="sng" baseline="0" dirty="0">
                <a:solidFill>
                  <a:srgbClr val="00B0F0"/>
                </a:solidFill>
                <a:latin typeface="微软雅黑" panose="020B0503020204020204" pitchFamily="34" charset="-122"/>
                <a:ea typeface="微软雅黑" panose="020B0503020204020204" pitchFamily="34" charset="-122"/>
              </a:rPr>
              <a:t>Requesting</a:t>
            </a:r>
            <a:r>
              <a:rPr lang="zh-CN" altLang="zh-CN" sz="2800" baseline="0" dirty="0">
                <a:latin typeface="微软雅黑" panose="020B0503020204020204" pitchFamily="34" charset="-122"/>
                <a:ea typeface="微软雅黑" panose="020B0503020204020204" pitchFamily="34" charset="-122"/>
              </a:rPr>
              <a:t> the contract be countersigned and returned as soon as possible.</a:t>
            </a:r>
            <a:endParaRPr lang="zh-CN" altLang="en-US" sz="20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box(in)">
                                      <p:cBhvr>
                                        <p:cTn id="12" dur="2000"/>
                                        <p:tgtEl>
                                          <p:spTgt spid="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7">
                                            <p:txEl>
                                              <p:pRg st="1" end="1"/>
                                            </p:txEl>
                                          </p:spTgt>
                                        </p:tgtEl>
                                        <p:attrNameLst>
                                          <p:attrName>style.visibility</p:attrName>
                                        </p:attrNameLst>
                                      </p:cBhvr>
                                      <p:to>
                                        <p:strVal val="visible"/>
                                      </p:to>
                                    </p:set>
                                    <p:anim calcmode="lin" valueType="num">
                                      <p:cBhvr additive="base">
                                        <p:cTn id="17" dur="500" fill="hold"/>
                                        <p:tgtEl>
                                          <p:spTgt spid="3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anim calcmode="lin" valueType="num">
                                      <p:cBhvr additive="base">
                                        <p:cTn id="23"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739140"/>
            <a:ext cx="8585200" cy="3665855"/>
          </a:xfrm>
          <a:prstGeom prst="rect">
            <a:avLst/>
          </a:prstGeom>
          <a:noFill/>
          <a:ln w="9525">
            <a:noFill/>
          </a:ln>
        </p:spPr>
        <p:txBody>
          <a:bodyPr wrap="square" lIns="91440" tIns="45720" rIns="91440" bIns="45720" anchor="t">
            <a:spAutoFit/>
          </a:bodyPr>
          <a:lstStyle/>
          <a:p>
            <a:pPr>
              <a:lnSpc>
                <a:spcPct val="120000"/>
              </a:lnSpc>
            </a:pPr>
            <a:r>
              <a:rPr lang="zh-CN" altLang="zh-CN" sz="2800" baseline="0" dirty="0">
                <a:latin typeface="微软雅黑" panose="020B0503020204020204" pitchFamily="34" charset="-122"/>
                <a:ea typeface="微软雅黑" panose="020B0503020204020204" pitchFamily="34" charset="-122"/>
              </a:rPr>
              <a:t>     (3) </a:t>
            </a:r>
            <a:r>
              <a:rPr lang="zh-CN" altLang="zh-CN" sz="2800" baseline="0" dirty="0">
                <a:solidFill>
                  <a:srgbClr val="00B0F0"/>
                </a:solidFill>
                <a:latin typeface="微软雅黑" panose="020B0503020204020204" pitchFamily="34" charset="-122"/>
                <a:ea typeface="微软雅黑" panose="020B0503020204020204" pitchFamily="34" charset="-122"/>
              </a:rPr>
              <a:t>Stressing</a:t>
            </a:r>
            <a:r>
              <a:rPr lang="zh-CN" altLang="zh-CN" sz="2800" baseline="0" dirty="0">
                <a:latin typeface="微软雅黑" panose="020B0503020204020204" pitchFamily="34" charset="-122"/>
                <a:ea typeface="微软雅黑" panose="020B0503020204020204" pitchFamily="34" charset="-122"/>
              </a:rPr>
              <a:t> some important points concerned by both parties, e.g. issuance of L/C, packing, quality of the goods.</a:t>
            </a:r>
          </a:p>
          <a:p>
            <a:pPr>
              <a:lnSpc>
                <a:spcPct val="120000"/>
              </a:lnSpc>
            </a:pPr>
            <a:r>
              <a:rPr lang="zh-CN" altLang="zh-CN" sz="2800" baseline="0" dirty="0">
                <a:latin typeface="微软雅黑" panose="020B0503020204020204" pitchFamily="34" charset="-122"/>
                <a:ea typeface="微软雅黑" panose="020B0503020204020204" pitchFamily="34" charset="-122"/>
              </a:rPr>
              <a:t>     </a:t>
            </a:r>
          </a:p>
          <a:p>
            <a:pPr>
              <a:lnSpc>
                <a:spcPct val="120000"/>
              </a:lnSpc>
            </a:pPr>
            <a:endParaRPr lang="zh-CN" altLang="zh-CN" sz="2800" baseline="0" dirty="0">
              <a:latin typeface="微软雅黑" panose="020B0503020204020204" pitchFamily="34" charset="-122"/>
              <a:ea typeface="微软雅黑" panose="020B0503020204020204" pitchFamily="34" charset="-122"/>
            </a:endParaRPr>
          </a:p>
          <a:p>
            <a:pPr>
              <a:lnSpc>
                <a:spcPct val="120000"/>
              </a:lnSpc>
            </a:pPr>
            <a:r>
              <a:rPr lang="zh-CN" altLang="zh-CN" sz="2800" baseline="0" dirty="0">
                <a:latin typeface="微软雅黑" panose="020B0503020204020204" pitchFamily="34" charset="-122"/>
                <a:ea typeface="微软雅黑" panose="020B0503020204020204" pitchFamily="34" charset="-122"/>
              </a:rPr>
              <a:t>     (4) </a:t>
            </a:r>
            <a:r>
              <a:rPr lang="zh-CN" altLang="zh-CN" sz="2800" baseline="0" dirty="0">
                <a:solidFill>
                  <a:srgbClr val="00B0F0"/>
                </a:solidFill>
                <a:latin typeface="微软雅黑" panose="020B0503020204020204" pitchFamily="34" charset="-122"/>
                <a:ea typeface="微软雅黑" panose="020B0503020204020204" pitchFamily="34" charset="-122"/>
              </a:rPr>
              <a:t>Expecting</a:t>
            </a:r>
            <a:r>
              <a:rPr lang="zh-CN" altLang="zh-CN" sz="2800" baseline="0" dirty="0">
                <a:latin typeface="微软雅黑" panose="020B0503020204020204" pitchFamily="34" charset="-122"/>
                <a:ea typeface="微软雅黑" panose="020B0503020204020204" pitchFamily="34" charset="-122"/>
              </a:rPr>
              <a:t> a long-term cooperation.</a:t>
            </a:r>
          </a:p>
          <a:p>
            <a:pPr>
              <a:lnSpc>
                <a:spcPct val="110000"/>
              </a:lnSpc>
            </a:pPr>
            <a:r>
              <a:rPr lang="en-US" altLang="zh-CN" sz="2800" dirty="0">
                <a:latin typeface="微软雅黑" panose="020B0503020204020204" pitchFamily="34" charset="-122"/>
                <a:ea typeface="微软雅黑" panose="020B0503020204020204" pitchFamily="34" charset="-122"/>
              </a:rPr>
              <a:t>   </a:t>
            </a:r>
            <a:endParaRPr lang="zh-CN" altLang="en-US" sz="28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checkerboard(across)">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459105"/>
            <a:ext cx="8585200" cy="4225925"/>
          </a:xfrm>
          <a:prstGeom prst="rect">
            <a:avLst/>
          </a:prstGeom>
          <a:noFill/>
          <a:ln w="9525">
            <a:noFill/>
          </a:ln>
        </p:spPr>
        <p:txBody>
          <a:bodyPr wrap="square" lIns="91440" tIns="45720" rIns="91440" bIns="45720" anchor="t">
            <a:spAutoFit/>
          </a:bodyPr>
          <a:lstStyle/>
          <a:p>
            <a:pPr>
              <a:lnSpc>
                <a:spcPct val="120000"/>
              </a:lnSpc>
            </a:pPr>
            <a:r>
              <a:rPr lang="zh-CN" altLang="zh-CN" sz="2800" baseline="0" dirty="0">
                <a:latin typeface="微软雅黑" panose="020B0503020204020204" pitchFamily="34" charset="-122"/>
                <a:ea typeface="微软雅黑" panose="020B0503020204020204" pitchFamily="34" charset="-122"/>
              </a:rPr>
              <a:t>    </a:t>
            </a:r>
            <a:r>
              <a:rPr lang="en-US" altLang="zh-CN" sz="2800" dirty="0">
                <a:latin typeface="微软雅黑" panose="020B0503020204020204" pitchFamily="34" charset="-122"/>
                <a:ea typeface="微软雅黑" panose="020B0503020204020204" pitchFamily="34" charset="-122"/>
              </a:rPr>
              <a:t>    </a:t>
            </a:r>
            <a:r>
              <a:rPr lang="zh-CN" altLang="zh-CN" sz="2800" dirty="0">
                <a:latin typeface="微软雅黑" panose="020B0503020204020204" pitchFamily="34" charset="-122"/>
                <a:ea typeface="微软雅黑" panose="020B0503020204020204" pitchFamily="34" charset="-122"/>
              </a:rPr>
              <a:t>It should be noted that in some trade practices </a:t>
            </a:r>
            <a:r>
              <a:rPr lang="zh-CN" altLang="zh-CN" sz="2800" u="sng" dirty="0">
                <a:solidFill>
                  <a:srgbClr val="0070C0"/>
                </a:solidFill>
                <a:latin typeface="微软雅黑" panose="020B0503020204020204" pitchFamily="34" charset="-122"/>
                <a:ea typeface="微软雅黑" panose="020B0503020204020204" pitchFamily="34" charset="-122"/>
              </a:rPr>
              <a:t>proforma invoice</a:t>
            </a:r>
            <a:r>
              <a:rPr lang="zh-CN" altLang="zh-CN" sz="2800" dirty="0">
                <a:latin typeface="微软雅黑" panose="020B0503020204020204" pitchFamily="34" charset="-122"/>
                <a:ea typeface="微软雅黑" panose="020B0503020204020204" pitchFamily="34" charset="-122"/>
              </a:rPr>
              <a:t> (PI) may also be adopted by the seller and serve in place of a sales contract.</a:t>
            </a:r>
          </a:p>
          <a:p>
            <a:pPr>
              <a:lnSpc>
                <a:spcPct val="120000"/>
              </a:lnSpc>
            </a:pPr>
            <a:endParaRPr lang="zh-CN" altLang="zh-CN" sz="2800" dirty="0">
              <a:latin typeface="微软雅黑" panose="020B0503020204020204" pitchFamily="34" charset="-122"/>
              <a:ea typeface="微软雅黑" panose="020B0503020204020204" pitchFamily="34" charset="-122"/>
            </a:endParaRPr>
          </a:p>
          <a:p>
            <a:pPr>
              <a:lnSpc>
                <a:spcPct val="120000"/>
              </a:lnSpc>
            </a:pPr>
            <a:r>
              <a:rPr lang="zh-CN" altLang="zh-CN" sz="2800" dirty="0">
                <a:latin typeface="微软雅黑" panose="020B0503020204020204" pitchFamily="34" charset="-122"/>
                <a:ea typeface="微软雅黑" panose="020B0503020204020204" pitchFamily="34" charset="-122"/>
              </a:rPr>
              <a:t>        It is an invoice sent for form’s sake, but unlike an ordinary invoice, it has no legal binding between the seller and the buyer.</a:t>
            </a:r>
            <a:endParaRPr lang="zh-CN" altLang="en-US" sz="28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anim calcmode="lin" valueType="num">
                                      <p:cBhvr additive="base">
                                        <p:cTn id="7" dur="500"/>
                                        <p:tgtEl>
                                          <p:spTgt spid="37">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7">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
                                            <p:txEl>
                                              <p:pRg st="2" end="2"/>
                                            </p:txEl>
                                          </p:spTgt>
                                        </p:tgtEl>
                                        <p:attrNameLst>
                                          <p:attrName>style.visibility</p:attrName>
                                        </p:attrNameLst>
                                      </p:cBhvr>
                                      <p:to>
                                        <p:strVal val="visible"/>
                                      </p:to>
                                    </p:set>
                                    <p:anim calcmode="lin" valueType="num">
                                      <p:cBhvr additive="base">
                                        <p:cTn id="13"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1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3175"/>
            <a:ext cx="8585200" cy="4912995"/>
          </a:xfrm>
          <a:prstGeom prst="rect">
            <a:avLst/>
          </a:prstGeom>
          <a:noFill/>
          <a:ln w="9525">
            <a:noFill/>
          </a:ln>
        </p:spPr>
        <p:txBody>
          <a:bodyPr wrap="square" lIns="91440" tIns="45720" rIns="91440" bIns="45720" anchor="t">
            <a:spAutoFit/>
          </a:bodyPr>
          <a:lstStyle/>
          <a:p>
            <a:pPr>
              <a:lnSpc>
                <a:spcPct val="140000"/>
              </a:lnSpc>
            </a:pPr>
            <a:r>
              <a:rPr lang="zh-CN" altLang="en-US" sz="2800" baseline="0" dirty="0">
                <a:latin typeface="微软雅黑" panose="020B0503020204020204" pitchFamily="34" charset="-122"/>
                <a:ea typeface="微软雅黑" panose="020B0503020204020204" pitchFamily="34" charset="-122"/>
              </a:rPr>
              <a:t>    (1) to serve as a formal </a:t>
            </a:r>
            <a:r>
              <a:rPr lang="zh-CN" altLang="en-US" sz="2800" baseline="0" dirty="0">
                <a:solidFill>
                  <a:srgbClr val="0070C0"/>
                </a:solidFill>
                <a:latin typeface="微软雅黑" panose="020B0503020204020204" pitchFamily="34" charset="-122"/>
                <a:ea typeface="微软雅黑" panose="020B0503020204020204" pitchFamily="34" charset="-122"/>
              </a:rPr>
              <a:t>quotation</a:t>
            </a:r>
            <a:r>
              <a:rPr lang="zh-CN" altLang="en-US" sz="2800" baseline="0" dirty="0">
                <a:latin typeface="微软雅黑" panose="020B0503020204020204" pitchFamily="34" charset="-122"/>
                <a:ea typeface="微软雅黑" panose="020B0503020204020204" pitchFamily="34" charset="-122"/>
              </a:rPr>
              <a:t> or as a price reference. </a:t>
            </a:r>
          </a:p>
          <a:p>
            <a:pPr>
              <a:lnSpc>
                <a:spcPct val="140000"/>
              </a:lnSpc>
            </a:pPr>
            <a:r>
              <a:rPr lang="zh-CN" altLang="en-US" sz="2800" baseline="0" dirty="0">
                <a:latin typeface="微软雅黑" panose="020B0503020204020204" pitchFamily="34" charset="-122"/>
                <a:ea typeface="微软雅黑" panose="020B0503020204020204" pitchFamily="34" charset="-122"/>
              </a:rPr>
              <a:t>    (2) to enable the buyer to </a:t>
            </a:r>
            <a:r>
              <a:rPr lang="zh-CN" altLang="en-US" sz="2800" baseline="0" dirty="0">
                <a:solidFill>
                  <a:srgbClr val="0070C0"/>
                </a:solidFill>
                <a:latin typeface="微软雅黑" panose="020B0503020204020204" pitchFamily="34" charset="-122"/>
                <a:ea typeface="微软雅黑" panose="020B0503020204020204" pitchFamily="34" charset="-122"/>
              </a:rPr>
              <a:t>make necessary preliminary arrangements</a:t>
            </a:r>
            <a:r>
              <a:rPr lang="zh-CN" altLang="en-US" sz="2800" baseline="0" dirty="0">
                <a:latin typeface="微软雅黑" panose="020B0503020204020204" pitchFamily="34" charset="-122"/>
                <a:ea typeface="微软雅黑" panose="020B0503020204020204" pitchFamily="34" charset="-122"/>
              </a:rPr>
              <a:t>, such as obtaining an import license for the goods he would like to order.</a:t>
            </a:r>
          </a:p>
          <a:p>
            <a:pPr>
              <a:lnSpc>
                <a:spcPct val="140000"/>
              </a:lnSpc>
            </a:pPr>
            <a:r>
              <a:rPr lang="zh-CN" altLang="en-US" sz="2800" baseline="0" dirty="0">
                <a:latin typeface="微软雅黑" panose="020B0503020204020204" pitchFamily="34" charset="-122"/>
                <a:ea typeface="微软雅黑" panose="020B0503020204020204" pitchFamily="34" charset="-122"/>
              </a:rPr>
              <a:t>    (3) to </a:t>
            </a:r>
            <a:r>
              <a:rPr lang="zh-CN" altLang="en-US" sz="2800" baseline="0" dirty="0">
                <a:solidFill>
                  <a:srgbClr val="0070C0"/>
                </a:solidFill>
                <a:latin typeface="微软雅黑" panose="020B0503020204020204" pitchFamily="34" charset="-122"/>
                <a:ea typeface="微软雅黑" panose="020B0503020204020204" pitchFamily="34" charset="-122"/>
              </a:rPr>
              <a:t>inform</a:t>
            </a:r>
            <a:r>
              <a:rPr lang="zh-CN" altLang="en-US" sz="2800" baseline="0" dirty="0">
                <a:latin typeface="微软雅黑" panose="020B0503020204020204" pitchFamily="34" charset="-122"/>
                <a:ea typeface="微软雅黑" panose="020B0503020204020204" pitchFamily="34" charset="-122"/>
              </a:rPr>
              <a:t> the buyer of the amount payable for goods to be shipped.</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strips(downLeft)">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42240" y="567055"/>
            <a:ext cx="8972550" cy="4009390"/>
          </a:xfrm>
          <a:prstGeom prst="rect">
            <a:avLst/>
          </a:prstGeom>
          <a:noFill/>
          <a:ln w="9525">
            <a:noFill/>
          </a:ln>
        </p:spPr>
        <p:txBody>
          <a:bodyPr wrap="square" lIns="91440" tIns="45720" rIns="91440" bIns="45720" anchor="t">
            <a:spAutoFit/>
          </a:bodyPr>
          <a:lstStyle/>
          <a:p>
            <a:pPr>
              <a:lnSpc>
                <a:spcPct val="130000"/>
              </a:lnSpc>
            </a:pPr>
            <a:r>
              <a:rPr lang="en-US" altLang="zh-CN" sz="2800" baseline="0" dirty="0">
                <a:latin typeface="微软雅黑" panose="020B0503020204020204" pitchFamily="34" charset="-122"/>
                <a:ea typeface="微软雅黑" panose="020B0503020204020204" pitchFamily="34" charset="-122"/>
              </a:rPr>
              <a:t>    </a:t>
            </a:r>
            <a:r>
              <a:rPr lang="zh-CN" altLang="zh-CN" sz="2800" baseline="0" dirty="0">
                <a:latin typeface="微软雅黑" panose="020B0503020204020204" pitchFamily="34" charset="-122"/>
                <a:ea typeface="微软雅黑" panose="020B0503020204020204" pitchFamily="34" charset="-122"/>
              </a:rPr>
              <a:t>However, sometimes it is the buyer who takes the initiative in concluding the business. After negotiation, when the buyer thinks that he can accept all the terms and conditions suggested by the seller, he may send a letter to the seller expressing his readiness to place a </a:t>
            </a:r>
            <a:r>
              <a:rPr lang="zh-CN" altLang="zh-CN" sz="2800" baseline="0" dirty="0">
                <a:solidFill>
                  <a:srgbClr val="FF0000"/>
                </a:solidFill>
                <a:latin typeface="微软雅黑" panose="020B0503020204020204" pitchFamily="34" charset="-122"/>
                <a:ea typeface="微软雅黑" panose="020B0503020204020204" pitchFamily="34" charset="-122"/>
              </a:rPr>
              <a:t>purchase order</a:t>
            </a:r>
            <a:r>
              <a:rPr lang="zh-CN" altLang="zh-CN" sz="2800" baseline="0" dirty="0">
                <a:latin typeface="微软雅黑" panose="020B0503020204020204" pitchFamily="34" charset="-122"/>
                <a:ea typeface="微软雅黑" panose="020B0503020204020204" pitchFamily="34" charset="-122"/>
              </a:rPr>
              <a:t> (PO). </a:t>
            </a:r>
            <a:endParaRPr lang="en-US" altLang="zh-CN" sz="28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85725" y="567055"/>
            <a:ext cx="8972550" cy="4009390"/>
          </a:xfrm>
          <a:prstGeom prst="rect">
            <a:avLst/>
          </a:prstGeom>
          <a:noFill/>
          <a:ln w="9525">
            <a:noFill/>
          </a:ln>
        </p:spPr>
        <p:txBody>
          <a:bodyPr wrap="square" lIns="91440" tIns="45720" rIns="91440" bIns="45720" anchor="t">
            <a:spAutoFit/>
          </a:bodyPr>
          <a:lstStyle/>
          <a:p>
            <a:pPr>
              <a:lnSpc>
                <a:spcPct val="130000"/>
              </a:lnSpc>
            </a:pPr>
            <a:r>
              <a:rPr lang="en-US" altLang="zh-CN" sz="2800" baseline="0" dirty="0">
                <a:latin typeface="微软雅黑" panose="020B0503020204020204" pitchFamily="34" charset="-122"/>
                <a:ea typeface="微软雅黑" panose="020B0503020204020204" pitchFamily="34" charset="-122"/>
              </a:rPr>
              <a:t>   </a:t>
            </a:r>
            <a:r>
              <a:rPr lang="zh-CN" altLang="zh-CN" sz="2800" baseline="0" dirty="0">
                <a:latin typeface="微软雅黑" panose="020B0503020204020204" pitchFamily="34" charset="-122"/>
                <a:ea typeface="微软雅黑" panose="020B0503020204020204" pitchFamily="34" charset="-122"/>
              </a:rPr>
              <a:t>Purchase order is a </a:t>
            </a:r>
            <a:r>
              <a:rPr lang="zh-CN" altLang="zh-CN" sz="2800" u="sng" baseline="0" dirty="0">
                <a:solidFill>
                  <a:srgbClr val="0070C0"/>
                </a:solidFill>
                <a:latin typeface="微软雅黑" panose="020B0503020204020204" pitchFamily="34" charset="-122"/>
                <a:ea typeface="微软雅黑" panose="020B0503020204020204" pitchFamily="34" charset="-122"/>
              </a:rPr>
              <a:t>commercial document</a:t>
            </a:r>
            <a:r>
              <a:rPr lang="zh-CN" altLang="zh-CN" sz="2800" baseline="0" dirty="0">
                <a:latin typeface="微软雅黑" panose="020B0503020204020204" pitchFamily="34" charset="-122"/>
                <a:ea typeface="微软雅黑" panose="020B0503020204020204" pitchFamily="34" charset="-122"/>
              </a:rPr>
              <a:t> which indicates types, quantities, and agreed prices for products or services the seller will provide to </a:t>
            </a:r>
            <a:r>
              <a:rPr lang="zh-CN" altLang="zh-CN" sz="2800" dirty="0">
                <a:latin typeface="微软雅黑" panose="020B0503020204020204" pitchFamily="34" charset="-122"/>
                <a:sym typeface="+mn-ea"/>
              </a:rPr>
              <a:t>the buyer. </a:t>
            </a:r>
          </a:p>
          <a:p>
            <a:pPr>
              <a:lnSpc>
                <a:spcPct val="130000"/>
              </a:lnSpc>
            </a:pPr>
            <a:r>
              <a:rPr lang="zh-CN" altLang="zh-CN" sz="2800" dirty="0">
                <a:latin typeface="微软雅黑" panose="020B0503020204020204" pitchFamily="34" charset="-122"/>
                <a:sym typeface="+mn-ea"/>
              </a:rPr>
              <a:t>   </a:t>
            </a:r>
          </a:p>
          <a:p>
            <a:pPr>
              <a:lnSpc>
                <a:spcPct val="130000"/>
              </a:lnSpc>
            </a:pPr>
            <a:r>
              <a:rPr lang="zh-CN" altLang="zh-CN" sz="2800" dirty="0">
                <a:latin typeface="微软雅黑" panose="020B0503020204020204" pitchFamily="34" charset="-122"/>
                <a:sym typeface="+mn-ea"/>
              </a:rPr>
              <a:t>   Sending a purchase order to a supplier actually constitutes a </a:t>
            </a:r>
            <a:r>
              <a:rPr lang="zh-CN" altLang="zh-CN" sz="2800" u="sng" dirty="0">
                <a:solidFill>
                  <a:srgbClr val="0070C0"/>
                </a:solidFill>
                <a:latin typeface="微软雅黑" panose="020B0503020204020204" pitchFamily="34" charset="-122"/>
                <a:sym typeface="+mn-ea"/>
              </a:rPr>
              <a:t>legal offer</a:t>
            </a:r>
            <a:r>
              <a:rPr lang="zh-CN" altLang="zh-CN" sz="2800" dirty="0">
                <a:latin typeface="微软雅黑" panose="020B0503020204020204" pitchFamily="34" charset="-122"/>
                <a:sym typeface="+mn-ea"/>
              </a:rPr>
              <a:t> to buy products or services. </a:t>
            </a:r>
            <a:endParaRPr lang="en-US" altLang="zh-CN" sz="28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85725" y="286703"/>
            <a:ext cx="8972550" cy="4569460"/>
          </a:xfrm>
          <a:prstGeom prst="rect">
            <a:avLst/>
          </a:prstGeom>
          <a:noFill/>
          <a:ln w="9525">
            <a:noFill/>
          </a:ln>
        </p:spPr>
        <p:txBody>
          <a:bodyPr wrap="square" lIns="91440" tIns="45720" rIns="91440" bIns="45720" anchor="t">
            <a:spAutoFit/>
          </a:bodyPr>
          <a:lstStyle/>
          <a:p>
            <a:pPr>
              <a:lnSpc>
                <a:spcPct val="130000"/>
              </a:lnSpc>
            </a:pPr>
            <a:r>
              <a:rPr lang="en-US" altLang="zh-CN" sz="2800" baseline="0" dirty="0">
                <a:latin typeface="微软雅黑" panose="020B0503020204020204" pitchFamily="34" charset="-122"/>
                <a:ea typeface="微软雅黑" panose="020B0503020204020204" pitchFamily="34" charset="-122"/>
              </a:rPr>
              <a:t>  </a:t>
            </a:r>
            <a:r>
              <a:rPr lang="zh-CN" altLang="zh-CN" sz="2800" baseline="0" dirty="0">
                <a:latin typeface="微软雅黑" panose="020B0503020204020204" pitchFamily="34" charset="-122"/>
                <a:ea typeface="微软雅黑" panose="020B0503020204020204" pitchFamily="34" charset="-122"/>
              </a:rPr>
              <a:t> If accepted, it can be regarded as a simplified contract. </a:t>
            </a:r>
          </a:p>
          <a:p>
            <a:pPr>
              <a:lnSpc>
                <a:spcPct val="130000"/>
              </a:lnSpc>
            </a:pPr>
            <a:endParaRPr lang="zh-CN" altLang="zh-CN" sz="2800" baseline="0" dirty="0">
              <a:latin typeface="微软雅黑" panose="020B0503020204020204" pitchFamily="34" charset="-122"/>
              <a:ea typeface="微软雅黑" panose="020B0503020204020204" pitchFamily="34" charset="-122"/>
            </a:endParaRPr>
          </a:p>
          <a:p>
            <a:pPr>
              <a:lnSpc>
                <a:spcPct val="130000"/>
              </a:lnSpc>
            </a:pPr>
            <a:r>
              <a:rPr lang="zh-CN" altLang="zh-CN" sz="2800" baseline="0" dirty="0">
                <a:latin typeface="微软雅黑" panose="020B0503020204020204" pitchFamily="34" charset="-122"/>
                <a:ea typeface="微软雅黑" panose="020B0503020204020204" pitchFamily="34" charset="-122"/>
              </a:rPr>
              <a:t>   Therefore, a purchase order not only allows the buyer to clearly and explicitly </a:t>
            </a:r>
            <a:r>
              <a:rPr lang="zh-CN" altLang="zh-CN" sz="2800" baseline="0" dirty="0">
                <a:solidFill>
                  <a:srgbClr val="0070C0"/>
                </a:solidFill>
                <a:latin typeface="微软雅黑" panose="020B0503020204020204" pitchFamily="34" charset="-122"/>
                <a:ea typeface="微软雅黑" panose="020B0503020204020204" pitchFamily="34" charset="-122"/>
              </a:rPr>
              <a:t>communicate his intentions</a:t>
            </a:r>
            <a:r>
              <a:rPr lang="zh-CN" altLang="zh-CN" sz="2800" baseline="0" dirty="0">
                <a:latin typeface="微软雅黑" panose="020B0503020204020204" pitchFamily="34" charset="-122"/>
                <a:ea typeface="微软雅黑" panose="020B0503020204020204" pitchFamily="34" charset="-122"/>
              </a:rPr>
              <a:t> to the seller, but also </a:t>
            </a:r>
            <a:r>
              <a:rPr lang="zh-CN" altLang="zh-CN" sz="2800" baseline="0" dirty="0">
                <a:solidFill>
                  <a:srgbClr val="0070C0"/>
                </a:solidFill>
                <a:latin typeface="微软雅黑" panose="020B0503020204020204" pitchFamily="34" charset="-122"/>
                <a:ea typeface="微软雅黑" panose="020B0503020204020204" pitchFamily="34" charset="-122"/>
              </a:rPr>
              <a:t>protects</a:t>
            </a:r>
            <a:r>
              <a:rPr lang="zh-CN" altLang="zh-CN" sz="2800" baseline="0" dirty="0">
                <a:latin typeface="微软雅黑" panose="020B0503020204020204" pitchFamily="34" charset="-122"/>
                <a:ea typeface="微软雅黑" panose="020B0503020204020204" pitchFamily="34" charset="-122"/>
              </a:rPr>
              <a:t> the seller in case the buyer refuses to pay for goods or services</a:t>
            </a:r>
            <a:r>
              <a:rPr lang="en-US" altLang="zh-CN" sz="2800" baseline="0" dirty="0">
                <a:latin typeface="微软雅黑" panose="020B0503020204020204" pitchFamily="34" charset="-122"/>
                <a:ea typeface="微软雅黑" panose="020B0503020204020204" pitchFamily="34" charset="-122"/>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checkerboard(across)">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任意多边形: 形状 4"/>
          <p:cNvSpPr/>
          <p:nvPr/>
        </p:nvSpPr>
        <p:spPr>
          <a:xfrm flipH="1">
            <a:off x="26988" y="2906713"/>
            <a:ext cx="9128125" cy="2143125"/>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grpSp>
        <p:nvGrpSpPr>
          <p:cNvPr id="2" name="组合 1"/>
          <p:cNvGrpSpPr/>
          <p:nvPr/>
        </p:nvGrpSpPr>
        <p:grpSpPr>
          <a:xfrm>
            <a:off x="107950" y="149225"/>
            <a:ext cx="704850" cy="706438"/>
            <a:chOff x="3962042" y="1486770"/>
            <a:chExt cx="879404" cy="881105"/>
          </a:xfrm>
        </p:grpSpPr>
        <p:sp>
          <p:nvSpPr>
            <p:cNvPr id="11" name="任意多边形 10"/>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81"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C</a:t>
              </a:r>
            </a:p>
          </p:txBody>
        </p:sp>
      </p:grpSp>
      <p:grpSp>
        <p:nvGrpSpPr>
          <p:cNvPr id="39" name="组合 38"/>
          <p:cNvGrpSpPr/>
          <p:nvPr/>
        </p:nvGrpSpPr>
        <p:grpSpPr>
          <a:xfrm rot="1800000">
            <a:off x="742950" y="149225"/>
            <a:ext cx="704850" cy="706438"/>
            <a:chOff x="3962042" y="1486770"/>
            <a:chExt cx="879404" cy="881105"/>
          </a:xfrm>
        </p:grpSpPr>
        <p:sp>
          <p:nvSpPr>
            <p:cNvPr id="40" name="任意多边形 39"/>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84"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a</a:t>
              </a:r>
            </a:p>
          </p:txBody>
        </p:sp>
      </p:grpSp>
      <p:grpSp>
        <p:nvGrpSpPr>
          <p:cNvPr id="42" name="组合 41"/>
          <p:cNvGrpSpPr/>
          <p:nvPr/>
        </p:nvGrpSpPr>
        <p:grpSpPr>
          <a:xfrm>
            <a:off x="3751263" y="149225"/>
            <a:ext cx="706437" cy="706438"/>
            <a:chOff x="3962042" y="1486770"/>
            <a:chExt cx="879404" cy="881105"/>
          </a:xfrm>
        </p:grpSpPr>
        <p:sp>
          <p:nvSpPr>
            <p:cNvPr id="43" name="任意多边形 42"/>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87"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t</a:t>
              </a:r>
            </a:p>
          </p:txBody>
        </p:sp>
      </p:grpSp>
      <p:grpSp>
        <p:nvGrpSpPr>
          <p:cNvPr id="45" name="组合 44"/>
          <p:cNvGrpSpPr/>
          <p:nvPr/>
        </p:nvGrpSpPr>
        <p:grpSpPr>
          <a:xfrm>
            <a:off x="2016125" y="149225"/>
            <a:ext cx="704850" cy="706438"/>
            <a:chOff x="3962042" y="1486770"/>
            <a:chExt cx="879404" cy="881105"/>
          </a:xfrm>
        </p:grpSpPr>
        <p:sp>
          <p:nvSpPr>
            <p:cNvPr id="46" name="任意多边形 45"/>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90"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e</a:t>
              </a:r>
            </a:p>
          </p:txBody>
        </p:sp>
      </p:grpSp>
      <p:grpSp>
        <p:nvGrpSpPr>
          <p:cNvPr id="51" name="组合 50"/>
          <p:cNvGrpSpPr/>
          <p:nvPr/>
        </p:nvGrpSpPr>
        <p:grpSpPr>
          <a:xfrm>
            <a:off x="3114675" y="149225"/>
            <a:ext cx="704850" cy="706438"/>
            <a:chOff x="3962042" y="1486770"/>
            <a:chExt cx="879404" cy="881105"/>
          </a:xfrm>
        </p:grpSpPr>
        <p:sp>
          <p:nvSpPr>
            <p:cNvPr id="52" name="任意多边形 51"/>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93"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s</a:t>
              </a:r>
            </a:p>
          </p:txBody>
        </p:sp>
      </p:grpSp>
      <p:grpSp>
        <p:nvGrpSpPr>
          <p:cNvPr id="54" name="组合 53"/>
          <p:cNvGrpSpPr/>
          <p:nvPr/>
        </p:nvGrpSpPr>
        <p:grpSpPr>
          <a:xfrm>
            <a:off x="1377950" y="149225"/>
            <a:ext cx="704850" cy="706438"/>
            <a:chOff x="3962042" y="1486770"/>
            <a:chExt cx="879404" cy="881105"/>
          </a:xfrm>
        </p:grpSpPr>
        <p:sp>
          <p:nvSpPr>
            <p:cNvPr id="55" name="任意多边形 54"/>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96"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s</a:t>
              </a:r>
            </a:p>
          </p:txBody>
        </p:sp>
      </p:grpSp>
      <p:grpSp>
        <p:nvGrpSpPr>
          <p:cNvPr id="57" name="组合 56"/>
          <p:cNvGrpSpPr/>
          <p:nvPr/>
        </p:nvGrpSpPr>
        <p:grpSpPr>
          <a:xfrm>
            <a:off x="5026025" y="149225"/>
            <a:ext cx="704850" cy="706438"/>
            <a:chOff x="3962042" y="1486770"/>
            <a:chExt cx="879404" cy="881105"/>
          </a:xfrm>
        </p:grpSpPr>
        <p:sp>
          <p:nvSpPr>
            <p:cNvPr id="58" name="任意多边形 57"/>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599"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d</a:t>
              </a:r>
            </a:p>
          </p:txBody>
        </p:sp>
      </p:grpSp>
      <p:grpSp>
        <p:nvGrpSpPr>
          <p:cNvPr id="60" name="组合 59"/>
          <p:cNvGrpSpPr/>
          <p:nvPr/>
        </p:nvGrpSpPr>
        <p:grpSpPr>
          <a:xfrm>
            <a:off x="4391025" y="149225"/>
            <a:ext cx="704850" cy="706438"/>
            <a:chOff x="3962042" y="1486770"/>
            <a:chExt cx="879404" cy="881105"/>
          </a:xfrm>
        </p:grpSpPr>
        <p:sp>
          <p:nvSpPr>
            <p:cNvPr id="61" name="任意多边形 60"/>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602"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u</a:t>
              </a:r>
            </a:p>
          </p:txBody>
        </p:sp>
      </p:grpSp>
      <p:grpSp>
        <p:nvGrpSpPr>
          <p:cNvPr id="69" name="组合 68"/>
          <p:cNvGrpSpPr/>
          <p:nvPr/>
        </p:nvGrpSpPr>
        <p:grpSpPr>
          <a:xfrm>
            <a:off x="5664200" y="149225"/>
            <a:ext cx="704850" cy="706438"/>
            <a:chOff x="3962042" y="1486770"/>
            <a:chExt cx="879404" cy="881105"/>
          </a:xfrm>
        </p:grpSpPr>
        <p:sp>
          <p:nvSpPr>
            <p:cNvPr id="70" name="任意多边形 69"/>
            <p:cNvSpPr/>
            <p:nvPr/>
          </p:nvSpPr>
          <p:spPr>
            <a:xfrm rot="1864238">
              <a:off x="3962042" y="1531574"/>
              <a:ext cx="879404" cy="790857"/>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solidFill>
              <a:srgbClr val="577188"/>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bg1"/>
                </a:solidFill>
                <a:cs typeface="+mn-ea"/>
              </a:endParaRPr>
            </a:p>
          </p:txBody>
        </p:sp>
        <p:sp>
          <p:nvSpPr>
            <p:cNvPr id="24605" name="TextBox 6"/>
            <p:cNvSpPr txBox="1"/>
            <p:nvPr/>
          </p:nvSpPr>
          <p:spPr>
            <a:xfrm>
              <a:off x="3997269" y="1486770"/>
              <a:ext cx="808507" cy="881105"/>
            </a:xfrm>
            <a:prstGeom prst="rect">
              <a:avLst/>
            </a:prstGeom>
            <a:noFill/>
            <a:ln w="9525">
              <a:noFill/>
            </a:ln>
          </p:spPr>
          <p:txBody>
            <a:bodyPr wrap="square" lIns="91440" tIns="45720" rIns="91440" bIns="45720" anchor="t">
              <a:spAutoFit/>
            </a:bodyPr>
            <a:lstStyle/>
            <a:p>
              <a:pPr algn="ctr" defTabSz="914400"/>
              <a:r>
                <a:rPr lang="en-US" altLang="zh-CN" sz="4000" baseline="0" dirty="0">
                  <a:solidFill>
                    <a:schemeClr val="bg1"/>
                  </a:solidFill>
                  <a:latin typeface="Impact" panose="020B0806030902050204" pitchFamily="34" charset="0"/>
                  <a:ea typeface="微软雅黑" panose="020B0503020204020204" pitchFamily="34" charset="-122"/>
                </a:rPr>
                <a:t>y</a:t>
              </a:r>
            </a:p>
          </p:txBody>
        </p:sp>
      </p:grpSp>
      <p:sp>
        <p:nvSpPr>
          <p:cNvPr id="3" name="菱形 2"/>
          <p:cNvSpPr/>
          <p:nvPr/>
        </p:nvSpPr>
        <p:spPr>
          <a:xfrm>
            <a:off x="393700" y="1231900"/>
            <a:ext cx="644525" cy="657225"/>
          </a:xfrm>
          <a:prstGeom prst="diamond">
            <a:avLst/>
          </a:prstGeom>
          <a:solidFill>
            <a:srgbClr val="A6C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4" name="文本框 3"/>
          <p:cNvSpPr txBox="1"/>
          <p:nvPr/>
        </p:nvSpPr>
        <p:spPr>
          <a:xfrm>
            <a:off x="1144588" y="13303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2" action="ppaction://hlinksldjump"/>
              </a:rPr>
              <a:t>CASE 1</a:t>
            </a:r>
          </a:p>
        </p:txBody>
      </p:sp>
      <p:sp>
        <p:nvSpPr>
          <p:cNvPr id="5" name="菱形 4"/>
          <p:cNvSpPr/>
          <p:nvPr/>
        </p:nvSpPr>
        <p:spPr>
          <a:xfrm>
            <a:off x="3438525" y="3473450"/>
            <a:ext cx="644525" cy="657225"/>
          </a:xfrm>
          <a:prstGeom prst="diamond">
            <a:avLst/>
          </a:prstGeom>
          <a:solidFill>
            <a:srgbClr val="163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6" name="菱形 5"/>
          <p:cNvSpPr/>
          <p:nvPr/>
        </p:nvSpPr>
        <p:spPr>
          <a:xfrm>
            <a:off x="6481763" y="2400300"/>
            <a:ext cx="644525" cy="657225"/>
          </a:xfrm>
          <a:prstGeom prst="diamond">
            <a:avLst/>
          </a:prstGeom>
          <a:solidFill>
            <a:srgbClr val="1B4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7" name="菱形 6"/>
          <p:cNvSpPr/>
          <p:nvPr/>
        </p:nvSpPr>
        <p:spPr>
          <a:xfrm>
            <a:off x="3438525" y="2400300"/>
            <a:ext cx="644525" cy="657225"/>
          </a:xfrm>
          <a:prstGeom prst="diamond">
            <a:avLst/>
          </a:prstGeom>
          <a:solidFill>
            <a:srgbClr val="296E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8" name="菱形 7"/>
          <p:cNvSpPr/>
          <p:nvPr/>
        </p:nvSpPr>
        <p:spPr>
          <a:xfrm>
            <a:off x="393700" y="2400300"/>
            <a:ext cx="644525" cy="657225"/>
          </a:xfrm>
          <a:prstGeom prst="diamond">
            <a:avLst/>
          </a:prstGeom>
          <a:solidFill>
            <a:srgbClr val="3187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9" name="菱形 8"/>
          <p:cNvSpPr/>
          <p:nvPr/>
        </p:nvSpPr>
        <p:spPr>
          <a:xfrm>
            <a:off x="6481763" y="1231900"/>
            <a:ext cx="644525" cy="657225"/>
          </a:xfrm>
          <a:prstGeom prst="diamond">
            <a:avLst/>
          </a:prstGeom>
          <a:solidFill>
            <a:srgbClr val="5A9D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0" name="菱形 9"/>
          <p:cNvSpPr/>
          <p:nvPr/>
        </p:nvSpPr>
        <p:spPr>
          <a:xfrm>
            <a:off x="3438525" y="1231900"/>
            <a:ext cx="644525" cy="657225"/>
          </a:xfrm>
          <a:prstGeom prst="diamond">
            <a:avLst/>
          </a:prstGeom>
          <a:solidFill>
            <a:srgbClr val="83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2" name="文本框 11"/>
          <p:cNvSpPr txBox="1"/>
          <p:nvPr/>
        </p:nvSpPr>
        <p:spPr>
          <a:xfrm>
            <a:off x="4278313" y="357187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3" action="ppaction://hlinksldjump"/>
              </a:rPr>
              <a:t>CASE 7</a:t>
            </a:r>
          </a:p>
        </p:txBody>
      </p:sp>
      <p:sp>
        <p:nvSpPr>
          <p:cNvPr id="13" name="文本框 12"/>
          <p:cNvSpPr txBox="1"/>
          <p:nvPr/>
        </p:nvSpPr>
        <p:spPr>
          <a:xfrm>
            <a:off x="7267575" y="24987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4" action="ppaction://hlinksldjump"/>
              </a:rPr>
              <a:t>CASE 6</a:t>
            </a:r>
          </a:p>
        </p:txBody>
      </p:sp>
      <p:sp>
        <p:nvSpPr>
          <p:cNvPr id="14" name="文本框 13"/>
          <p:cNvSpPr txBox="1"/>
          <p:nvPr/>
        </p:nvSpPr>
        <p:spPr>
          <a:xfrm>
            <a:off x="4225925" y="24987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5" action="ppaction://hlinksldjump"/>
              </a:rPr>
              <a:t>CASE 5</a:t>
            </a:r>
          </a:p>
        </p:txBody>
      </p:sp>
      <p:sp>
        <p:nvSpPr>
          <p:cNvPr id="15" name="文本框 14"/>
          <p:cNvSpPr txBox="1"/>
          <p:nvPr/>
        </p:nvSpPr>
        <p:spPr>
          <a:xfrm>
            <a:off x="1144588" y="24987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6" action="ppaction://hlinksldjump"/>
              </a:rPr>
              <a:t>CASE 4</a:t>
            </a:r>
          </a:p>
        </p:txBody>
      </p:sp>
      <p:sp>
        <p:nvSpPr>
          <p:cNvPr id="16" name="文本框 15"/>
          <p:cNvSpPr txBox="1"/>
          <p:nvPr/>
        </p:nvSpPr>
        <p:spPr>
          <a:xfrm>
            <a:off x="7267575" y="13303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7" action="ppaction://hlinksldjump"/>
              </a:rPr>
              <a:t>CASE 3</a:t>
            </a:r>
          </a:p>
        </p:txBody>
      </p:sp>
      <p:sp>
        <p:nvSpPr>
          <p:cNvPr id="17" name="文本框 16"/>
          <p:cNvSpPr txBox="1"/>
          <p:nvPr/>
        </p:nvSpPr>
        <p:spPr>
          <a:xfrm>
            <a:off x="4225925" y="1330325"/>
            <a:ext cx="1857375" cy="522288"/>
          </a:xfrm>
          <a:prstGeom prst="rect">
            <a:avLst/>
          </a:prstGeom>
          <a:noFill/>
          <a:ln w="9525">
            <a:noFill/>
          </a:ln>
        </p:spPr>
        <p:txBody>
          <a:bodyPr wrap="square" anchor="t">
            <a:spAutoFit/>
          </a:bodyPr>
          <a:lstStyle/>
          <a:p>
            <a:r>
              <a:rPr lang="en-US" altLang="zh-CN" sz="2800">
                <a:latin typeface="Arial" panose="020B0604020202020204" pitchFamily="34" charset="0"/>
                <a:ea typeface="微软雅黑" panose="020B0503020204020204" pitchFamily="34" charset="-122"/>
                <a:hlinkClick r:id="rId8" action="ppaction://hlinksldjump"/>
              </a:rPr>
              <a:t>CASE 2</a:t>
            </a:r>
          </a:p>
        </p:txBody>
      </p:sp>
      <p:sp>
        <p:nvSpPr>
          <p:cNvPr id="36" name="任意多边形: 形状 2"/>
          <p:cNvSpPr/>
          <p:nvPr/>
        </p:nvSpPr>
        <p:spPr>
          <a:xfrm>
            <a:off x="26988" y="4130675"/>
            <a:ext cx="9117013" cy="9540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49" presetClass="entr" presetSubtype="0" decel="100000" fill="hold" nodeType="withEffect">
                                  <p:stCondLst>
                                    <p:cond delay="0"/>
                                  </p:stCondLst>
                                  <p:childTnLst>
                                    <p:set>
                                      <p:cBhvr>
                                        <p:cTn id="12" dur="1000" fill="hold">
                                          <p:stCondLst>
                                            <p:cond delay="0"/>
                                          </p:stCondLst>
                                        </p:cTn>
                                        <p:tgtEl>
                                          <p:spTgt spid="39"/>
                                        </p:tgtEl>
                                        <p:attrNameLst>
                                          <p:attrName>style.visibility</p:attrName>
                                        </p:attrNameLst>
                                      </p:cBhvr>
                                      <p:to>
                                        <p:strVal val="visible"/>
                                      </p:to>
                                    </p:set>
                                    <p:anim calcmode="lin" valueType="num">
                                      <p:cBhvr>
                                        <p:cTn id="13" dur="1000" fill="hold"/>
                                        <p:tgtEl>
                                          <p:spTgt spid="39"/>
                                        </p:tgtEl>
                                        <p:attrNameLst>
                                          <p:attrName>ppt_w</p:attrName>
                                        </p:attrNameLst>
                                      </p:cBhvr>
                                      <p:tavLst>
                                        <p:tav tm="0">
                                          <p:val>
                                            <p:fltVal val="0"/>
                                          </p:val>
                                        </p:tav>
                                        <p:tav tm="100000">
                                          <p:val>
                                            <p:strVal val="#ppt_w"/>
                                          </p:val>
                                        </p:tav>
                                      </p:tavLst>
                                    </p:anim>
                                    <p:anim calcmode="lin" valueType="num">
                                      <p:cBhvr>
                                        <p:cTn id="14" dur="1000" fill="hold"/>
                                        <p:tgtEl>
                                          <p:spTgt spid="39"/>
                                        </p:tgtEl>
                                        <p:attrNameLst>
                                          <p:attrName>ppt_h</p:attrName>
                                        </p:attrNameLst>
                                      </p:cBhvr>
                                      <p:tavLst>
                                        <p:tav tm="0">
                                          <p:val>
                                            <p:fltVal val="0"/>
                                          </p:val>
                                        </p:tav>
                                        <p:tav tm="100000">
                                          <p:val>
                                            <p:strVal val="#ppt_h"/>
                                          </p:val>
                                        </p:tav>
                                      </p:tavLst>
                                    </p:anim>
                                    <p:anim calcmode="lin" valueType="num">
                                      <p:cBhvr>
                                        <p:cTn id="15" dur="1000" fill="hold"/>
                                        <p:tgtEl>
                                          <p:spTgt spid="39"/>
                                        </p:tgtEl>
                                        <p:attrNameLst>
                                          <p:attrName>style.rotation</p:attrName>
                                        </p:attrNameLst>
                                      </p:cBhvr>
                                      <p:tavLst>
                                        <p:tav tm="0">
                                          <p:val>
                                            <p:fltVal val="360"/>
                                          </p:val>
                                        </p:tav>
                                        <p:tav tm="100000">
                                          <p:val>
                                            <p:fltVal val="0"/>
                                          </p:val>
                                        </p:tav>
                                      </p:tavLst>
                                    </p:anim>
                                    <p:animEffect transition="in" filter="fade">
                                      <p:cBhvr>
                                        <p:cTn id="16" dur="1000"/>
                                        <p:tgtEl>
                                          <p:spTgt spid="39"/>
                                        </p:tgtEl>
                                      </p:cBhvr>
                                    </p:animEffect>
                                  </p:childTnLst>
                                </p:cTn>
                              </p:par>
                              <p:par>
                                <p:cTn id="17" presetID="49" presetClass="entr" presetSubtype="0" decel="100000" fill="hold" nodeType="withEffect">
                                  <p:stCondLst>
                                    <p:cond delay="0"/>
                                  </p:stCondLst>
                                  <p:childTnLst>
                                    <p:set>
                                      <p:cBhvr>
                                        <p:cTn id="18" dur="1000" fill="hold">
                                          <p:stCondLst>
                                            <p:cond delay="0"/>
                                          </p:stCondLst>
                                        </p:cTn>
                                        <p:tgtEl>
                                          <p:spTgt spid="54"/>
                                        </p:tgtEl>
                                        <p:attrNameLst>
                                          <p:attrName>style.visibility</p:attrName>
                                        </p:attrNameLst>
                                      </p:cBhvr>
                                      <p:to>
                                        <p:strVal val="visible"/>
                                      </p:to>
                                    </p:set>
                                    <p:anim calcmode="lin" valueType="num">
                                      <p:cBhvr>
                                        <p:cTn id="19" dur="1000" fill="hold"/>
                                        <p:tgtEl>
                                          <p:spTgt spid="54"/>
                                        </p:tgtEl>
                                        <p:attrNameLst>
                                          <p:attrName>ppt_w</p:attrName>
                                        </p:attrNameLst>
                                      </p:cBhvr>
                                      <p:tavLst>
                                        <p:tav tm="0">
                                          <p:val>
                                            <p:fltVal val="0"/>
                                          </p:val>
                                        </p:tav>
                                        <p:tav tm="100000">
                                          <p:val>
                                            <p:strVal val="#ppt_w"/>
                                          </p:val>
                                        </p:tav>
                                      </p:tavLst>
                                    </p:anim>
                                    <p:anim calcmode="lin" valueType="num">
                                      <p:cBhvr>
                                        <p:cTn id="20" dur="1000" fill="hold"/>
                                        <p:tgtEl>
                                          <p:spTgt spid="54"/>
                                        </p:tgtEl>
                                        <p:attrNameLst>
                                          <p:attrName>ppt_h</p:attrName>
                                        </p:attrNameLst>
                                      </p:cBhvr>
                                      <p:tavLst>
                                        <p:tav tm="0">
                                          <p:val>
                                            <p:fltVal val="0"/>
                                          </p:val>
                                        </p:tav>
                                        <p:tav tm="100000">
                                          <p:val>
                                            <p:strVal val="#ppt_h"/>
                                          </p:val>
                                        </p:tav>
                                      </p:tavLst>
                                    </p:anim>
                                    <p:anim calcmode="lin" valueType="num">
                                      <p:cBhvr>
                                        <p:cTn id="21" dur="1000" fill="hold"/>
                                        <p:tgtEl>
                                          <p:spTgt spid="54"/>
                                        </p:tgtEl>
                                        <p:attrNameLst>
                                          <p:attrName>style.rotation</p:attrName>
                                        </p:attrNameLst>
                                      </p:cBhvr>
                                      <p:tavLst>
                                        <p:tav tm="0">
                                          <p:val>
                                            <p:fltVal val="360"/>
                                          </p:val>
                                        </p:tav>
                                        <p:tav tm="100000">
                                          <p:val>
                                            <p:fltVal val="0"/>
                                          </p:val>
                                        </p:tav>
                                      </p:tavLst>
                                    </p:anim>
                                    <p:animEffect transition="in" filter="fade">
                                      <p:cBhvr>
                                        <p:cTn id="22" dur="1000"/>
                                        <p:tgtEl>
                                          <p:spTgt spid="54"/>
                                        </p:tgtEl>
                                      </p:cBhvr>
                                    </p:animEffect>
                                  </p:childTnLst>
                                </p:cTn>
                              </p:par>
                              <p:par>
                                <p:cTn id="23" presetID="49" presetClass="entr" presetSubtype="0" decel="100000" fill="hold" nodeType="withEffect">
                                  <p:stCondLst>
                                    <p:cond delay="0"/>
                                  </p:stCondLst>
                                  <p:childTnLst>
                                    <p:set>
                                      <p:cBhvr>
                                        <p:cTn id="24" dur="1000" fill="hold">
                                          <p:stCondLst>
                                            <p:cond delay="0"/>
                                          </p:stCondLst>
                                        </p:cTn>
                                        <p:tgtEl>
                                          <p:spTgt spid="45"/>
                                        </p:tgtEl>
                                        <p:attrNameLst>
                                          <p:attrName>style.visibility</p:attrName>
                                        </p:attrNameLst>
                                      </p:cBhvr>
                                      <p:to>
                                        <p:strVal val="visible"/>
                                      </p:to>
                                    </p:set>
                                    <p:anim calcmode="lin" valueType="num">
                                      <p:cBhvr>
                                        <p:cTn id="25" dur="1000" fill="hold"/>
                                        <p:tgtEl>
                                          <p:spTgt spid="45"/>
                                        </p:tgtEl>
                                        <p:attrNameLst>
                                          <p:attrName>ppt_w</p:attrName>
                                        </p:attrNameLst>
                                      </p:cBhvr>
                                      <p:tavLst>
                                        <p:tav tm="0">
                                          <p:val>
                                            <p:fltVal val="0"/>
                                          </p:val>
                                        </p:tav>
                                        <p:tav tm="100000">
                                          <p:val>
                                            <p:strVal val="#ppt_w"/>
                                          </p:val>
                                        </p:tav>
                                      </p:tavLst>
                                    </p:anim>
                                    <p:anim calcmode="lin" valueType="num">
                                      <p:cBhvr>
                                        <p:cTn id="26" dur="1000" fill="hold"/>
                                        <p:tgtEl>
                                          <p:spTgt spid="45"/>
                                        </p:tgtEl>
                                        <p:attrNameLst>
                                          <p:attrName>ppt_h</p:attrName>
                                        </p:attrNameLst>
                                      </p:cBhvr>
                                      <p:tavLst>
                                        <p:tav tm="0">
                                          <p:val>
                                            <p:fltVal val="0"/>
                                          </p:val>
                                        </p:tav>
                                        <p:tav tm="100000">
                                          <p:val>
                                            <p:strVal val="#ppt_h"/>
                                          </p:val>
                                        </p:tav>
                                      </p:tavLst>
                                    </p:anim>
                                    <p:anim calcmode="lin" valueType="num">
                                      <p:cBhvr>
                                        <p:cTn id="27" dur="1000" fill="hold"/>
                                        <p:tgtEl>
                                          <p:spTgt spid="45"/>
                                        </p:tgtEl>
                                        <p:attrNameLst>
                                          <p:attrName>style.rotation</p:attrName>
                                        </p:attrNameLst>
                                      </p:cBhvr>
                                      <p:tavLst>
                                        <p:tav tm="0">
                                          <p:val>
                                            <p:fltVal val="360"/>
                                          </p:val>
                                        </p:tav>
                                        <p:tav tm="100000">
                                          <p:val>
                                            <p:fltVal val="0"/>
                                          </p:val>
                                        </p:tav>
                                      </p:tavLst>
                                    </p:anim>
                                    <p:animEffect transition="in" filter="fade">
                                      <p:cBhvr>
                                        <p:cTn id="28" dur="1000"/>
                                        <p:tgtEl>
                                          <p:spTgt spid="45"/>
                                        </p:tgtEl>
                                      </p:cBhvr>
                                    </p:animEffect>
                                  </p:childTnLst>
                                </p:cTn>
                              </p:par>
                              <p:par>
                                <p:cTn id="29" presetID="49" presetClass="entr" presetSubtype="0" decel="100000" fill="hold" nodeType="withEffect">
                                  <p:stCondLst>
                                    <p:cond delay="0"/>
                                  </p:stCondLst>
                                  <p:childTnLst>
                                    <p:set>
                                      <p:cBhvr>
                                        <p:cTn id="30" dur="1000" fill="hold">
                                          <p:stCondLst>
                                            <p:cond delay="0"/>
                                          </p:stCondLst>
                                        </p:cTn>
                                        <p:tgtEl>
                                          <p:spTgt spid="51"/>
                                        </p:tgtEl>
                                        <p:attrNameLst>
                                          <p:attrName>style.visibility</p:attrName>
                                        </p:attrNameLst>
                                      </p:cBhvr>
                                      <p:to>
                                        <p:strVal val="visible"/>
                                      </p:to>
                                    </p:set>
                                    <p:anim calcmode="lin" valueType="num">
                                      <p:cBhvr>
                                        <p:cTn id="31" dur="1000" fill="hold"/>
                                        <p:tgtEl>
                                          <p:spTgt spid="51"/>
                                        </p:tgtEl>
                                        <p:attrNameLst>
                                          <p:attrName>ppt_w</p:attrName>
                                        </p:attrNameLst>
                                      </p:cBhvr>
                                      <p:tavLst>
                                        <p:tav tm="0">
                                          <p:val>
                                            <p:fltVal val="0"/>
                                          </p:val>
                                        </p:tav>
                                        <p:tav tm="100000">
                                          <p:val>
                                            <p:strVal val="#ppt_w"/>
                                          </p:val>
                                        </p:tav>
                                      </p:tavLst>
                                    </p:anim>
                                    <p:anim calcmode="lin" valueType="num">
                                      <p:cBhvr>
                                        <p:cTn id="32" dur="1000" fill="hold"/>
                                        <p:tgtEl>
                                          <p:spTgt spid="51"/>
                                        </p:tgtEl>
                                        <p:attrNameLst>
                                          <p:attrName>ppt_h</p:attrName>
                                        </p:attrNameLst>
                                      </p:cBhvr>
                                      <p:tavLst>
                                        <p:tav tm="0">
                                          <p:val>
                                            <p:fltVal val="0"/>
                                          </p:val>
                                        </p:tav>
                                        <p:tav tm="100000">
                                          <p:val>
                                            <p:strVal val="#ppt_h"/>
                                          </p:val>
                                        </p:tav>
                                      </p:tavLst>
                                    </p:anim>
                                    <p:anim calcmode="lin" valueType="num">
                                      <p:cBhvr>
                                        <p:cTn id="33" dur="1000" fill="hold"/>
                                        <p:tgtEl>
                                          <p:spTgt spid="51"/>
                                        </p:tgtEl>
                                        <p:attrNameLst>
                                          <p:attrName>style.rotation</p:attrName>
                                        </p:attrNameLst>
                                      </p:cBhvr>
                                      <p:tavLst>
                                        <p:tav tm="0">
                                          <p:val>
                                            <p:fltVal val="360"/>
                                          </p:val>
                                        </p:tav>
                                        <p:tav tm="100000">
                                          <p:val>
                                            <p:fltVal val="0"/>
                                          </p:val>
                                        </p:tav>
                                      </p:tavLst>
                                    </p:anim>
                                    <p:animEffect transition="in" filter="fade">
                                      <p:cBhvr>
                                        <p:cTn id="34" dur="1000"/>
                                        <p:tgtEl>
                                          <p:spTgt spid="51"/>
                                        </p:tgtEl>
                                      </p:cBhvr>
                                    </p:animEffect>
                                  </p:childTnLst>
                                </p:cTn>
                              </p:par>
                              <p:par>
                                <p:cTn id="35" presetID="49" presetClass="entr" presetSubtype="0" decel="100000" fill="hold" nodeType="withEffect">
                                  <p:stCondLst>
                                    <p:cond delay="0"/>
                                  </p:stCondLst>
                                  <p:childTnLst>
                                    <p:set>
                                      <p:cBhvr>
                                        <p:cTn id="36" dur="1000" fill="hold">
                                          <p:stCondLst>
                                            <p:cond delay="0"/>
                                          </p:stCondLst>
                                        </p:cTn>
                                        <p:tgtEl>
                                          <p:spTgt spid="42"/>
                                        </p:tgtEl>
                                        <p:attrNameLst>
                                          <p:attrName>style.visibility</p:attrName>
                                        </p:attrNameLst>
                                      </p:cBhvr>
                                      <p:to>
                                        <p:strVal val="visible"/>
                                      </p:to>
                                    </p:set>
                                    <p:anim calcmode="lin" valueType="num">
                                      <p:cBhvr>
                                        <p:cTn id="37" dur="1000" fill="hold"/>
                                        <p:tgtEl>
                                          <p:spTgt spid="42"/>
                                        </p:tgtEl>
                                        <p:attrNameLst>
                                          <p:attrName>ppt_w</p:attrName>
                                        </p:attrNameLst>
                                      </p:cBhvr>
                                      <p:tavLst>
                                        <p:tav tm="0">
                                          <p:val>
                                            <p:fltVal val="0"/>
                                          </p:val>
                                        </p:tav>
                                        <p:tav tm="100000">
                                          <p:val>
                                            <p:strVal val="#ppt_w"/>
                                          </p:val>
                                        </p:tav>
                                      </p:tavLst>
                                    </p:anim>
                                    <p:anim calcmode="lin" valueType="num">
                                      <p:cBhvr>
                                        <p:cTn id="38" dur="1000" fill="hold"/>
                                        <p:tgtEl>
                                          <p:spTgt spid="42"/>
                                        </p:tgtEl>
                                        <p:attrNameLst>
                                          <p:attrName>ppt_h</p:attrName>
                                        </p:attrNameLst>
                                      </p:cBhvr>
                                      <p:tavLst>
                                        <p:tav tm="0">
                                          <p:val>
                                            <p:fltVal val="0"/>
                                          </p:val>
                                        </p:tav>
                                        <p:tav tm="100000">
                                          <p:val>
                                            <p:strVal val="#ppt_h"/>
                                          </p:val>
                                        </p:tav>
                                      </p:tavLst>
                                    </p:anim>
                                    <p:anim calcmode="lin" valueType="num">
                                      <p:cBhvr>
                                        <p:cTn id="39" dur="1000" fill="hold"/>
                                        <p:tgtEl>
                                          <p:spTgt spid="42"/>
                                        </p:tgtEl>
                                        <p:attrNameLst>
                                          <p:attrName>style.rotation</p:attrName>
                                        </p:attrNameLst>
                                      </p:cBhvr>
                                      <p:tavLst>
                                        <p:tav tm="0">
                                          <p:val>
                                            <p:fltVal val="360"/>
                                          </p:val>
                                        </p:tav>
                                        <p:tav tm="100000">
                                          <p:val>
                                            <p:fltVal val="0"/>
                                          </p:val>
                                        </p:tav>
                                      </p:tavLst>
                                    </p:anim>
                                    <p:animEffect transition="in" filter="fade">
                                      <p:cBhvr>
                                        <p:cTn id="40" dur="1000"/>
                                        <p:tgtEl>
                                          <p:spTgt spid="42"/>
                                        </p:tgtEl>
                                      </p:cBhvr>
                                    </p:animEffect>
                                  </p:childTnLst>
                                </p:cTn>
                              </p:par>
                              <p:par>
                                <p:cTn id="41" presetID="49" presetClass="entr" presetSubtype="0" decel="100000" fill="hold" nodeType="withEffect">
                                  <p:stCondLst>
                                    <p:cond delay="0"/>
                                  </p:stCondLst>
                                  <p:childTnLst>
                                    <p:set>
                                      <p:cBhvr>
                                        <p:cTn id="42" dur="1000" fill="hold">
                                          <p:stCondLst>
                                            <p:cond delay="0"/>
                                          </p:stCondLst>
                                        </p:cTn>
                                        <p:tgtEl>
                                          <p:spTgt spid="60"/>
                                        </p:tgtEl>
                                        <p:attrNameLst>
                                          <p:attrName>style.visibility</p:attrName>
                                        </p:attrNameLst>
                                      </p:cBhvr>
                                      <p:to>
                                        <p:strVal val="visible"/>
                                      </p:to>
                                    </p:set>
                                    <p:anim calcmode="lin" valueType="num">
                                      <p:cBhvr>
                                        <p:cTn id="43" dur="1000" fill="hold"/>
                                        <p:tgtEl>
                                          <p:spTgt spid="60"/>
                                        </p:tgtEl>
                                        <p:attrNameLst>
                                          <p:attrName>ppt_w</p:attrName>
                                        </p:attrNameLst>
                                      </p:cBhvr>
                                      <p:tavLst>
                                        <p:tav tm="0">
                                          <p:val>
                                            <p:fltVal val="0"/>
                                          </p:val>
                                        </p:tav>
                                        <p:tav tm="100000">
                                          <p:val>
                                            <p:strVal val="#ppt_w"/>
                                          </p:val>
                                        </p:tav>
                                      </p:tavLst>
                                    </p:anim>
                                    <p:anim calcmode="lin" valueType="num">
                                      <p:cBhvr>
                                        <p:cTn id="44" dur="1000" fill="hold"/>
                                        <p:tgtEl>
                                          <p:spTgt spid="60"/>
                                        </p:tgtEl>
                                        <p:attrNameLst>
                                          <p:attrName>ppt_h</p:attrName>
                                        </p:attrNameLst>
                                      </p:cBhvr>
                                      <p:tavLst>
                                        <p:tav tm="0">
                                          <p:val>
                                            <p:fltVal val="0"/>
                                          </p:val>
                                        </p:tav>
                                        <p:tav tm="100000">
                                          <p:val>
                                            <p:strVal val="#ppt_h"/>
                                          </p:val>
                                        </p:tav>
                                      </p:tavLst>
                                    </p:anim>
                                    <p:anim calcmode="lin" valueType="num">
                                      <p:cBhvr>
                                        <p:cTn id="45" dur="1000" fill="hold"/>
                                        <p:tgtEl>
                                          <p:spTgt spid="60"/>
                                        </p:tgtEl>
                                        <p:attrNameLst>
                                          <p:attrName>style.rotation</p:attrName>
                                        </p:attrNameLst>
                                      </p:cBhvr>
                                      <p:tavLst>
                                        <p:tav tm="0">
                                          <p:val>
                                            <p:fltVal val="360"/>
                                          </p:val>
                                        </p:tav>
                                        <p:tav tm="100000">
                                          <p:val>
                                            <p:fltVal val="0"/>
                                          </p:val>
                                        </p:tav>
                                      </p:tavLst>
                                    </p:anim>
                                    <p:animEffect transition="in" filter="fade">
                                      <p:cBhvr>
                                        <p:cTn id="46" dur="1000"/>
                                        <p:tgtEl>
                                          <p:spTgt spid="60"/>
                                        </p:tgtEl>
                                      </p:cBhvr>
                                    </p:animEffect>
                                  </p:childTnLst>
                                </p:cTn>
                              </p:par>
                              <p:par>
                                <p:cTn id="47" presetID="49" presetClass="entr" presetSubtype="0" decel="100000" fill="hold" nodeType="withEffect">
                                  <p:stCondLst>
                                    <p:cond delay="0"/>
                                  </p:stCondLst>
                                  <p:childTnLst>
                                    <p:set>
                                      <p:cBhvr>
                                        <p:cTn id="48" dur="1000" fill="hold">
                                          <p:stCondLst>
                                            <p:cond delay="0"/>
                                          </p:stCondLst>
                                        </p:cTn>
                                        <p:tgtEl>
                                          <p:spTgt spid="57"/>
                                        </p:tgtEl>
                                        <p:attrNameLst>
                                          <p:attrName>style.visibility</p:attrName>
                                        </p:attrNameLst>
                                      </p:cBhvr>
                                      <p:to>
                                        <p:strVal val="visible"/>
                                      </p:to>
                                    </p:set>
                                    <p:anim calcmode="lin" valueType="num">
                                      <p:cBhvr>
                                        <p:cTn id="49" dur="1000" fill="hold"/>
                                        <p:tgtEl>
                                          <p:spTgt spid="57"/>
                                        </p:tgtEl>
                                        <p:attrNameLst>
                                          <p:attrName>ppt_w</p:attrName>
                                        </p:attrNameLst>
                                      </p:cBhvr>
                                      <p:tavLst>
                                        <p:tav tm="0">
                                          <p:val>
                                            <p:fltVal val="0"/>
                                          </p:val>
                                        </p:tav>
                                        <p:tav tm="100000">
                                          <p:val>
                                            <p:strVal val="#ppt_w"/>
                                          </p:val>
                                        </p:tav>
                                      </p:tavLst>
                                    </p:anim>
                                    <p:anim calcmode="lin" valueType="num">
                                      <p:cBhvr>
                                        <p:cTn id="50" dur="1000" fill="hold"/>
                                        <p:tgtEl>
                                          <p:spTgt spid="57"/>
                                        </p:tgtEl>
                                        <p:attrNameLst>
                                          <p:attrName>ppt_h</p:attrName>
                                        </p:attrNameLst>
                                      </p:cBhvr>
                                      <p:tavLst>
                                        <p:tav tm="0">
                                          <p:val>
                                            <p:fltVal val="0"/>
                                          </p:val>
                                        </p:tav>
                                        <p:tav tm="100000">
                                          <p:val>
                                            <p:strVal val="#ppt_h"/>
                                          </p:val>
                                        </p:tav>
                                      </p:tavLst>
                                    </p:anim>
                                    <p:anim calcmode="lin" valueType="num">
                                      <p:cBhvr>
                                        <p:cTn id="51" dur="1000" fill="hold"/>
                                        <p:tgtEl>
                                          <p:spTgt spid="57"/>
                                        </p:tgtEl>
                                        <p:attrNameLst>
                                          <p:attrName>style.rotation</p:attrName>
                                        </p:attrNameLst>
                                      </p:cBhvr>
                                      <p:tavLst>
                                        <p:tav tm="0">
                                          <p:val>
                                            <p:fltVal val="360"/>
                                          </p:val>
                                        </p:tav>
                                        <p:tav tm="100000">
                                          <p:val>
                                            <p:fltVal val="0"/>
                                          </p:val>
                                        </p:tav>
                                      </p:tavLst>
                                    </p:anim>
                                    <p:animEffect transition="in" filter="fade">
                                      <p:cBhvr>
                                        <p:cTn id="52" dur="1000"/>
                                        <p:tgtEl>
                                          <p:spTgt spid="57"/>
                                        </p:tgtEl>
                                      </p:cBhvr>
                                    </p:animEffect>
                                  </p:childTnLst>
                                </p:cTn>
                              </p:par>
                              <p:par>
                                <p:cTn id="53" presetID="49" presetClass="entr" presetSubtype="0" decel="100000" fill="hold" nodeType="withEffect">
                                  <p:stCondLst>
                                    <p:cond delay="0"/>
                                  </p:stCondLst>
                                  <p:childTnLst>
                                    <p:set>
                                      <p:cBhvr>
                                        <p:cTn id="54" dur="1000" fill="hold">
                                          <p:stCondLst>
                                            <p:cond delay="0"/>
                                          </p:stCondLst>
                                        </p:cTn>
                                        <p:tgtEl>
                                          <p:spTgt spid="69"/>
                                        </p:tgtEl>
                                        <p:attrNameLst>
                                          <p:attrName>style.visibility</p:attrName>
                                        </p:attrNameLst>
                                      </p:cBhvr>
                                      <p:to>
                                        <p:strVal val="visible"/>
                                      </p:to>
                                    </p:set>
                                    <p:anim calcmode="lin" valueType="num">
                                      <p:cBhvr>
                                        <p:cTn id="55" dur="1000" fill="hold"/>
                                        <p:tgtEl>
                                          <p:spTgt spid="69"/>
                                        </p:tgtEl>
                                        <p:attrNameLst>
                                          <p:attrName>ppt_w</p:attrName>
                                        </p:attrNameLst>
                                      </p:cBhvr>
                                      <p:tavLst>
                                        <p:tav tm="0">
                                          <p:val>
                                            <p:fltVal val="0"/>
                                          </p:val>
                                        </p:tav>
                                        <p:tav tm="100000">
                                          <p:val>
                                            <p:strVal val="#ppt_w"/>
                                          </p:val>
                                        </p:tav>
                                      </p:tavLst>
                                    </p:anim>
                                    <p:anim calcmode="lin" valueType="num">
                                      <p:cBhvr>
                                        <p:cTn id="56" dur="1000" fill="hold"/>
                                        <p:tgtEl>
                                          <p:spTgt spid="69"/>
                                        </p:tgtEl>
                                        <p:attrNameLst>
                                          <p:attrName>ppt_h</p:attrName>
                                        </p:attrNameLst>
                                      </p:cBhvr>
                                      <p:tavLst>
                                        <p:tav tm="0">
                                          <p:val>
                                            <p:fltVal val="0"/>
                                          </p:val>
                                        </p:tav>
                                        <p:tav tm="100000">
                                          <p:val>
                                            <p:strVal val="#ppt_h"/>
                                          </p:val>
                                        </p:tav>
                                      </p:tavLst>
                                    </p:anim>
                                    <p:anim calcmode="lin" valueType="num">
                                      <p:cBhvr>
                                        <p:cTn id="57" dur="1000" fill="hold"/>
                                        <p:tgtEl>
                                          <p:spTgt spid="69"/>
                                        </p:tgtEl>
                                        <p:attrNameLst>
                                          <p:attrName>style.rotation</p:attrName>
                                        </p:attrNameLst>
                                      </p:cBhvr>
                                      <p:tavLst>
                                        <p:tav tm="0">
                                          <p:val>
                                            <p:fltVal val="360"/>
                                          </p:val>
                                        </p:tav>
                                        <p:tav tm="100000">
                                          <p:val>
                                            <p:fltVal val="0"/>
                                          </p:val>
                                        </p:tav>
                                      </p:tavLst>
                                    </p:anim>
                                    <p:animEffect transition="in" filter="fade">
                                      <p:cBhvr>
                                        <p:cTn id="58" dur="1000"/>
                                        <p:tgtEl>
                                          <p:spTgt spid="69"/>
                                        </p:tgtEl>
                                      </p:cBhvr>
                                    </p:animEffect>
                                  </p:childTnLst>
                                </p:cTn>
                              </p:par>
                              <p:par>
                                <p:cTn id="59" presetID="22" presetClass="entr" presetSubtype="8" fill="hold" grpId="0" nodeType="withEffect">
                                  <p:stCondLst>
                                    <p:cond delay="0"/>
                                  </p:stCondLst>
                                  <p:childTnLst>
                                    <p:set>
                                      <p:cBhvr>
                                        <p:cTn id="60" dur="1000" fill="hold">
                                          <p:stCondLst>
                                            <p:cond delay="0"/>
                                          </p:stCondLst>
                                        </p:cTn>
                                        <p:tgtEl>
                                          <p:spTgt spid="37"/>
                                        </p:tgtEl>
                                        <p:attrNameLst>
                                          <p:attrName>style.visibility</p:attrName>
                                        </p:attrNameLst>
                                      </p:cBhvr>
                                      <p:to>
                                        <p:strVal val="visible"/>
                                      </p:to>
                                    </p:set>
                                    <p:animEffect transition="in" filter="wipe(left)">
                                      <p:cBhvr>
                                        <p:cTn id="61" dur="1000"/>
                                        <p:tgtEl>
                                          <p:spTgt spid="37"/>
                                        </p:tgtEl>
                                      </p:cBhvr>
                                    </p:animEffect>
                                  </p:childTnLst>
                                </p:cTn>
                              </p:par>
                              <p:par>
                                <p:cTn id="62" presetID="22" presetClass="entr" presetSubtype="8" fill="hold" grpId="0" nodeType="withEffect">
                                  <p:stCondLst>
                                    <p:cond delay="0"/>
                                  </p:stCondLst>
                                  <p:childTnLst>
                                    <p:set>
                                      <p:cBhvr>
                                        <p:cTn id="63" dur="1000" fill="hold">
                                          <p:stCondLst>
                                            <p:cond delay="0"/>
                                          </p:stCondLst>
                                        </p:cTn>
                                        <p:tgtEl>
                                          <p:spTgt spid="36"/>
                                        </p:tgtEl>
                                        <p:attrNameLst>
                                          <p:attrName>style.visibility</p:attrName>
                                        </p:attrNameLst>
                                      </p:cBhvr>
                                      <p:to>
                                        <p:strVal val="visible"/>
                                      </p:to>
                                    </p:set>
                                    <p:animEffect transition="in" filter="wipe(left)">
                                      <p:cBhvr>
                                        <p:cTn id="64" dur="1000"/>
                                        <p:tgtEl>
                                          <p:spTgt spid="36"/>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iterate type="lt">
                                    <p:tmPct val="10000"/>
                                  </p:iterate>
                                  <p:childTnLst>
                                    <p:set>
                                      <p:cBhvr>
                                        <p:cTn id="68" dur="1000" fill="hold">
                                          <p:stCondLst>
                                            <p:cond delay="0"/>
                                          </p:stCondLst>
                                        </p:cTn>
                                        <p:tgtEl>
                                          <p:spTgt spid="3"/>
                                        </p:tgtEl>
                                        <p:attrNameLst>
                                          <p:attrName>style.visibility</p:attrName>
                                        </p:attrNameLst>
                                      </p:cBhvr>
                                      <p:to>
                                        <p:strVal val="visible"/>
                                      </p:to>
                                    </p:set>
                                    <p:animEffect transition="in" filter="dissolve">
                                      <p:cBhvr>
                                        <p:cTn id="69" dur="1000"/>
                                        <p:tgtEl>
                                          <p:spTgt spid="3"/>
                                        </p:tgtEl>
                                      </p:cBhvr>
                                    </p:animEffect>
                                  </p:childTnLst>
                                </p:cTn>
                              </p:par>
                              <p:par>
                                <p:cTn id="70" presetID="9" presetClass="entr" presetSubtype="0" fill="hold" grpId="0" nodeType="withEffect">
                                  <p:stCondLst>
                                    <p:cond delay="0"/>
                                  </p:stCondLst>
                                  <p:iterate type="lt">
                                    <p:tmPct val="10000"/>
                                  </p:iterate>
                                  <p:childTnLst>
                                    <p:set>
                                      <p:cBhvr>
                                        <p:cTn id="71" dur="1000" fill="hold">
                                          <p:stCondLst>
                                            <p:cond delay="0"/>
                                          </p:stCondLst>
                                        </p:cTn>
                                        <p:tgtEl>
                                          <p:spTgt spid="4"/>
                                        </p:tgtEl>
                                        <p:attrNameLst>
                                          <p:attrName>style.visibility</p:attrName>
                                        </p:attrNameLst>
                                      </p:cBhvr>
                                      <p:to>
                                        <p:strVal val="visible"/>
                                      </p:to>
                                    </p:set>
                                    <p:animEffect transition="in" filter="dissolve">
                                      <p:cBhvr>
                                        <p:cTn id="72" dur="1000"/>
                                        <p:tgtEl>
                                          <p:spTgt spid="4"/>
                                        </p:tgtEl>
                                      </p:cBhvr>
                                    </p:animEffect>
                                  </p:childTnLst>
                                </p:cTn>
                              </p:par>
                              <p:par>
                                <p:cTn id="73" presetID="9" presetClass="entr" presetSubtype="0" fill="hold" grpId="0" nodeType="withEffect">
                                  <p:stCondLst>
                                    <p:cond delay="0"/>
                                  </p:stCondLst>
                                  <p:iterate type="lt">
                                    <p:tmPct val="10000"/>
                                  </p:iterate>
                                  <p:childTnLst>
                                    <p:set>
                                      <p:cBhvr>
                                        <p:cTn id="74" dur="1000" fill="hold">
                                          <p:stCondLst>
                                            <p:cond delay="0"/>
                                          </p:stCondLst>
                                        </p:cTn>
                                        <p:tgtEl>
                                          <p:spTgt spid="10"/>
                                        </p:tgtEl>
                                        <p:attrNameLst>
                                          <p:attrName>style.visibility</p:attrName>
                                        </p:attrNameLst>
                                      </p:cBhvr>
                                      <p:to>
                                        <p:strVal val="visible"/>
                                      </p:to>
                                    </p:set>
                                    <p:animEffect transition="in" filter="dissolve">
                                      <p:cBhvr>
                                        <p:cTn id="75" dur="1000"/>
                                        <p:tgtEl>
                                          <p:spTgt spid="10"/>
                                        </p:tgtEl>
                                      </p:cBhvr>
                                    </p:animEffect>
                                  </p:childTnLst>
                                </p:cTn>
                              </p:par>
                              <p:par>
                                <p:cTn id="76" presetID="9" presetClass="entr" presetSubtype="0" fill="hold" grpId="0" nodeType="withEffect">
                                  <p:stCondLst>
                                    <p:cond delay="0"/>
                                  </p:stCondLst>
                                  <p:iterate type="lt">
                                    <p:tmPct val="10000"/>
                                  </p:iterate>
                                  <p:childTnLst>
                                    <p:set>
                                      <p:cBhvr>
                                        <p:cTn id="77" dur="1000" fill="hold">
                                          <p:stCondLst>
                                            <p:cond delay="0"/>
                                          </p:stCondLst>
                                        </p:cTn>
                                        <p:tgtEl>
                                          <p:spTgt spid="17"/>
                                        </p:tgtEl>
                                        <p:attrNameLst>
                                          <p:attrName>style.visibility</p:attrName>
                                        </p:attrNameLst>
                                      </p:cBhvr>
                                      <p:to>
                                        <p:strVal val="visible"/>
                                      </p:to>
                                    </p:set>
                                    <p:animEffect transition="in" filter="dissolve">
                                      <p:cBhvr>
                                        <p:cTn id="78" dur="1000"/>
                                        <p:tgtEl>
                                          <p:spTgt spid="17"/>
                                        </p:tgtEl>
                                      </p:cBhvr>
                                    </p:animEffect>
                                  </p:childTnLst>
                                </p:cTn>
                              </p:par>
                              <p:par>
                                <p:cTn id="79" presetID="9" presetClass="entr" presetSubtype="0" fill="hold" grpId="0" nodeType="withEffect">
                                  <p:stCondLst>
                                    <p:cond delay="0"/>
                                  </p:stCondLst>
                                  <p:iterate type="lt">
                                    <p:tmPct val="10000"/>
                                  </p:iterate>
                                  <p:childTnLst>
                                    <p:set>
                                      <p:cBhvr>
                                        <p:cTn id="80" dur="1000" fill="hold">
                                          <p:stCondLst>
                                            <p:cond delay="0"/>
                                          </p:stCondLst>
                                        </p:cTn>
                                        <p:tgtEl>
                                          <p:spTgt spid="9"/>
                                        </p:tgtEl>
                                        <p:attrNameLst>
                                          <p:attrName>style.visibility</p:attrName>
                                        </p:attrNameLst>
                                      </p:cBhvr>
                                      <p:to>
                                        <p:strVal val="visible"/>
                                      </p:to>
                                    </p:set>
                                    <p:animEffect transition="in" filter="dissolve">
                                      <p:cBhvr>
                                        <p:cTn id="81" dur="1000"/>
                                        <p:tgtEl>
                                          <p:spTgt spid="9"/>
                                        </p:tgtEl>
                                      </p:cBhvr>
                                    </p:animEffect>
                                  </p:childTnLst>
                                </p:cTn>
                              </p:par>
                              <p:par>
                                <p:cTn id="82" presetID="9" presetClass="entr" presetSubtype="0" fill="hold" grpId="0" nodeType="withEffect">
                                  <p:stCondLst>
                                    <p:cond delay="0"/>
                                  </p:stCondLst>
                                  <p:iterate type="lt">
                                    <p:tmPct val="10000"/>
                                  </p:iterate>
                                  <p:childTnLst>
                                    <p:set>
                                      <p:cBhvr>
                                        <p:cTn id="83" dur="1000" fill="hold">
                                          <p:stCondLst>
                                            <p:cond delay="0"/>
                                          </p:stCondLst>
                                        </p:cTn>
                                        <p:tgtEl>
                                          <p:spTgt spid="16"/>
                                        </p:tgtEl>
                                        <p:attrNameLst>
                                          <p:attrName>style.visibility</p:attrName>
                                        </p:attrNameLst>
                                      </p:cBhvr>
                                      <p:to>
                                        <p:strVal val="visible"/>
                                      </p:to>
                                    </p:set>
                                    <p:animEffect transition="in" filter="dissolve">
                                      <p:cBhvr>
                                        <p:cTn id="84" dur="1000"/>
                                        <p:tgtEl>
                                          <p:spTgt spid="16"/>
                                        </p:tgtEl>
                                      </p:cBhvr>
                                    </p:animEffect>
                                  </p:childTnLst>
                                </p:cTn>
                              </p:par>
                              <p:par>
                                <p:cTn id="85" presetID="9" presetClass="entr" presetSubtype="0" fill="hold" grpId="0" nodeType="withEffect">
                                  <p:stCondLst>
                                    <p:cond delay="0"/>
                                  </p:stCondLst>
                                  <p:iterate type="lt">
                                    <p:tmPct val="10000"/>
                                  </p:iterate>
                                  <p:childTnLst>
                                    <p:set>
                                      <p:cBhvr>
                                        <p:cTn id="86" dur="1000" fill="hold">
                                          <p:stCondLst>
                                            <p:cond delay="0"/>
                                          </p:stCondLst>
                                        </p:cTn>
                                        <p:tgtEl>
                                          <p:spTgt spid="8"/>
                                        </p:tgtEl>
                                        <p:attrNameLst>
                                          <p:attrName>style.visibility</p:attrName>
                                        </p:attrNameLst>
                                      </p:cBhvr>
                                      <p:to>
                                        <p:strVal val="visible"/>
                                      </p:to>
                                    </p:set>
                                    <p:animEffect transition="in" filter="dissolve">
                                      <p:cBhvr>
                                        <p:cTn id="87" dur="1000"/>
                                        <p:tgtEl>
                                          <p:spTgt spid="8"/>
                                        </p:tgtEl>
                                      </p:cBhvr>
                                    </p:animEffect>
                                  </p:childTnLst>
                                </p:cTn>
                              </p:par>
                              <p:par>
                                <p:cTn id="88" presetID="9" presetClass="entr" presetSubtype="0" fill="hold" grpId="0" nodeType="withEffect">
                                  <p:stCondLst>
                                    <p:cond delay="0"/>
                                  </p:stCondLst>
                                  <p:iterate type="lt">
                                    <p:tmPct val="10000"/>
                                  </p:iterate>
                                  <p:childTnLst>
                                    <p:set>
                                      <p:cBhvr>
                                        <p:cTn id="89" dur="1000" fill="hold">
                                          <p:stCondLst>
                                            <p:cond delay="0"/>
                                          </p:stCondLst>
                                        </p:cTn>
                                        <p:tgtEl>
                                          <p:spTgt spid="15"/>
                                        </p:tgtEl>
                                        <p:attrNameLst>
                                          <p:attrName>style.visibility</p:attrName>
                                        </p:attrNameLst>
                                      </p:cBhvr>
                                      <p:to>
                                        <p:strVal val="visible"/>
                                      </p:to>
                                    </p:set>
                                    <p:animEffect transition="in" filter="dissolve">
                                      <p:cBhvr>
                                        <p:cTn id="90" dur="1000"/>
                                        <p:tgtEl>
                                          <p:spTgt spid="15"/>
                                        </p:tgtEl>
                                      </p:cBhvr>
                                    </p:animEffect>
                                  </p:childTnLst>
                                </p:cTn>
                              </p:par>
                              <p:par>
                                <p:cTn id="91" presetID="9" presetClass="entr" presetSubtype="0" fill="hold" grpId="0" nodeType="withEffect">
                                  <p:stCondLst>
                                    <p:cond delay="0"/>
                                  </p:stCondLst>
                                  <p:iterate type="lt">
                                    <p:tmPct val="10000"/>
                                  </p:iterate>
                                  <p:childTnLst>
                                    <p:set>
                                      <p:cBhvr>
                                        <p:cTn id="92" dur="1000" fill="hold">
                                          <p:stCondLst>
                                            <p:cond delay="0"/>
                                          </p:stCondLst>
                                        </p:cTn>
                                        <p:tgtEl>
                                          <p:spTgt spid="7"/>
                                        </p:tgtEl>
                                        <p:attrNameLst>
                                          <p:attrName>style.visibility</p:attrName>
                                        </p:attrNameLst>
                                      </p:cBhvr>
                                      <p:to>
                                        <p:strVal val="visible"/>
                                      </p:to>
                                    </p:set>
                                    <p:animEffect transition="in" filter="dissolve">
                                      <p:cBhvr>
                                        <p:cTn id="93" dur="1000"/>
                                        <p:tgtEl>
                                          <p:spTgt spid="7"/>
                                        </p:tgtEl>
                                      </p:cBhvr>
                                    </p:animEffect>
                                  </p:childTnLst>
                                </p:cTn>
                              </p:par>
                              <p:par>
                                <p:cTn id="94" presetID="9" presetClass="entr" presetSubtype="0" fill="hold" grpId="0" nodeType="withEffect">
                                  <p:stCondLst>
                                    <p:cond delay="0"/>
                                  </p:stCondLst>
                                  <p:iterate type="lt">
                                    <p:tmPct val="10000"/>
                                  </p:iterate>
                                  <p:childTnLst>
                                    <p:set>
                                      <p:cBhvr>
                                        <p:cTn id="95" dur="1000" fill="hold">
                                          <p:stCondLst>
                                            <p:cond delay="0"/>
                                          </p:stCondLst>
                                        </p:cTn>
                                        <p:tgtEl>
                                          <p:spTgt spid="14"/>
                                        </p:tgtEl>
                                        <p:attrNameLst>
                                          <p:attrName>style.visibility</p:attrName>
                                        </p:attrNameLst>
                                      </p:cBhvr>
                                      <p:to>
                                        <p:strVal val="visible"/>
                                      </p:to>
                                    </p:set>
                                    <p:animEffect transition="in" filter="dissolve">
                                      <p:cBhvr>
                                        <p:cTn id="96" dur="1000"/>
                                        <p:tgtEl>
                                          <p:spTgt spid="14"/>
                                        </p:tgtEl>
                                      </p:cBhvr>
                                    </p:animEffect>
                                  </p:childTnLst>
                                </p:cTn>
                              </p:par>
                              <p:par>
                                <p:cTn id="97" presetID="9" presetClass="entr" presetSubtype="0" fill="hold" grpId="0" nodeType="withEffect">
                                  <p:stCondLst>
                                    <p:cond delay="0"/>
                                  </p:stCondLst>
                                  <p:iterate type="lt">
                                    <p:tmPct val="10000"/>
                                  </p:iterate>
                                  <p:childTnLst>
                                    <p:set>
                                      <p:cBhvr>
                                        <p:cTn id="98" dur="1000" fill="hold">
                                          <p:stCondLst>
                                            <p:cond delay="0"/>
                                          </p:stCondLst>
                                        </p:cTn>
                                        <p:tgtEl>
                                          <p:spTgt spid="6"/>
                                        </p:tgtEl>
                                        <p:attrNameLst>
                                          <p:attrName>style.visibility</p:attrName>
                                        </p:attrNameLst>
                                      </p:cBhvr>
                                      <p:to>
                                        <p:strVal val="visible"/>
                                      </p:to>
                                    </p:set>
                                    <p:animEffect transition="in" filter="dissolve">
                                      <p:cBhvr>
                                        <p:cTn id="99" dur="1000"/>
                                        <p:tgtEl>
                                          <p:spTgt spid="6"/>
                                        </p:tgtEl>
                                      </p:cBhvr>
                                    </p:animEffect>
                                  </p:childTnLst>
                                </p:cTn>
                              </p:par>
                              <p:par>
                                <p:cTn id="100" presetID="9" presetClass="entr" presetSubtype="0" fill="hold" grpId="0" nodeType="withEffect">
                                  <p:stCondLst>
                                    <p:cond delay="0"/>
                                  </p:stCondLst>
                                  <p:iterate type="lt">
                                    <p:tmPct val="10000"/>
                                  </p:iterate>
                                  <p:childTnLst>
                                    <p:set>
                                      <p:cBhvr>
                                        <p:cTn id="101" dur="1000" fill="hold">
                                          <p:stCondLst>
                                            <p:cond delay="0"/>
                                          </p:stCondLst>
                                        </p:cTn>
                                        <p:tgtEl>
                                          <p:spTgt spid="13"/>
                                        </p:tgtEl>
                                        <p:attrNameLst>
                                          <p:attrName>style.visibility</p:attrName>
                                        </p:attrNameLst>
                                      </p:cBhvr>
                                      <p:to>
                                        <p:strVal val="visible"/>
                                      </p:to>
                                    </p:set>
                                    <p:animEffect transition="in" filter="dissolve">
                                      <p:cBhvr>
                                        <p:cTn id="102" dur="1000"/>
                                        <p:tgtEl>
                                          <p:spTgt spid="13"/>
                                        </p:tgtEl>
                                      </p:cBhvr>
                                    </p:animEffect>
                                  </p:childTnLst>
                                </p:cTn>
                              </p:par>
                              <p:par>
                                <p:cTn id="103" presetID="9" presetClass="entr" presetSubtype="0" fill="hold" grpId="0" nodeType="withEffect">
                                  <p:stCondLst>
                                    <p:cond delay="0"/>
                                  </p:stCondLst>
                                  <p:iterate type="lt">
                                    <p:tmPct val="10000"/>
                                  </p:iterate>
                                  <p:childTnLst>
                                    <p:set>
                                      <p:cBhvr>
                                        <p:cTn id="104" dur="1000" fill="hold">
                                          <p:stCondLst>
                                            <p:cond delay="0"/>
                                          </p:stCondLst>
                                        </p:cTn>
                                        <p:tgtEl>
                                          <p:spTgt spid="5"/>
                                        </p:tgtEl>
                                        <p:attrNameLst>
                                          <p:attrName>style.visibility</p:attrName>
                                        </p:attrNameLst>
                                      </p:cBhvr>
                                      <p:to>
                                        <p:strVal val="visible"/>
                                      </p:to>
                                    </p:set>
                                    <p:animEffect transition="in" filter="dissolve">
                                      <p:cBhvr>
                                        <p:cTn id="105" dur="1000"/>
                                        <p:tgtEl>
                                          <p:spTgt spid="5"/>
                                        </p:tgtEl>
                                      </p:cBhvr>
                                    </p:animEffect>
                                  </p:childTnLst>
                                </p:cTn>
                              </p:par>
                              <p:par>
                                <p:cTn id="106" presetID="9" presetClass="entr" presetSubtype="0" fill="hold" grpId="0" nodeType="withEffect">
                                  <p:stCondLst>
                                    <p:cond delay="0"/>
                                  </p:stCondLst>
                                  <p:iterate type="lt">
                                    <p:tmPct val="10000"/>
                                  </p:iterate>
                                  <p:childTnLst>
                                    <p:set>
                                      <p:cBhvr>
                                        <p:cTn id="107" dur="1000" fill="hold">
                                          <p:stCondLst>
                                            <p:cond delay="0"/>
                                          </p:stCondLst>
                                        </p:cTn>
                                        <p:tgtEl>
                                          <p:spTgt spid="12"/>
                                        </p:tgtEl>
                                        <p:attrNameLst>
                                          <p:attrName>style.visibility</p:attrName>
                                        </p:attrNameLst>
                                      </p:cBhvr>
                                      <p:to>
                                        <p:strVal val="visible"/>
                                      </p:to>
                                    </p:set>
                                    <p:animEffect transition="in" filter="dissolve">
                                      <p:cBhvr>
                                        <p:cTn id="10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3" grpId="0" animBg="1"/>
      <p:bldP spid="4" grpId="0"/>
      <p:bldP spid="5" grpId="0" animBg="1"/>
      <p:bldP spid="6" grpId="0" animBg="1"/>
      <p:bldP spid="7" grpId="0" animBg="1"/>
      <p:bldP spid="8" grpId="0" animBg="1"/>
      <p:bldP spid="9" grpId="0" animBg="1"/>
      <p:bldP spid="10" grpId="0" animBg="1"/>
      <p:bldP spid="12" grpId="0"/>
      <p:bldP spid="13" grpId="0"/>
      <p:bldP spid="14" grpId="0"/>
      <p:bldP spid="15" grpId="0"/>
      <p:bldP spid="16" grpId="0"/>
      <p:bldP spid="17" grpId="0"/>
      <p:bldP spid="36"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A6C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1</a:t>
            </a:r>
          </a:p>
        </p:txBody>
      </p:sp>
      <p:sp>
        <p:nvSpPr>
          <p:cNvPr id="25603" name="文本框 3"/>
          <p:cNvSpPr txBox="1"/>
          <p:nvPr/>
        </p:nvSpPr>
        <p:spPr>
          <a:xfrm>
            <a:off x="525463" y="1501775"/>
            <a:ext cx="7929562" cy="2159000"/>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宁波飞扬家电有限公司接受了加拿大阿斯顿公司关于2000台全自动洗衣机的还盘后，发去签约函和销售合同，要求对方尽快签返，并期盼今后有更多的合作。</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2540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25603"/>
                                        </p:tgtEl>
                                        <p:attrNameLst>
                                          <p:attrName>style.visibility</p:attrName>
                                        </p:attrNameLst>
                                      </p:cBhvr>
                                      <p:to>
                                        <p:strVal val="visible"/>
                                      </p:to>
                                    </p:set>
                                    <p:animEffect transition="in" filter="wheel(1)">
                                      <p:cBhvr>
                                        <p:cTn id="21" dur="20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603" grpId="0"/>
      <p:bldP spid="5" grpId="0" bldLvl="0" animBg="1"/>
      <p:bldP spid="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14" name="文本框 13"/>
          <p:cNvSpPr txBox="1"/>
          <p:nvPr/>
        </p:nvSpPr>
        <p:spPr>
          <a:xfrm>
            <a:off x="179388" y="107315"/>
            <a:ext cx="771525" cy="1200150"/>
          </a:xfrm>
          <a:prstGeom prst="rect">
            <a:avLst/>
          </a:prstGeom>
          <a:noFill/>
          <a:ln w="9525">
            <a:noFill/>
          </a:ln>
        </p:spPr>
        <p:txBody>
          <a:bodyPr wrap="none" anchor="t">
            <a:spAutoFit/>
          </a:bodyPr>
          <a:lstStyle/>
          <a:p>
            <a:r>
              <a:rPr lang="en-US" altLang="zh-CN" sz="7200" dirty="0">
                <a:solidFill>
                  <a:srgbClr val="577188"/>
                </a:solidFill>
                <a:latin typeface="Malgun Gothic" panose="020B0503020000020004" pitchFamily="34" charset="-127"/>
                <a:ea typeface="Malgun Gothic" panose="020B0503020000020004" pitchFamily="34" charset="-127"/>
              </a:rPr>
              <a:t>C</a:t>
            </a:r>
            <a:endParaRPr lang="zh-CN" altLang="en-US" sz="7200" dirty="0">
              <a:solidFill>
                <a:srgbClr val="577188"/>
              </a:solidFill>
              <a:latin typeface="Malgun Gothic" panose="020B0503020000020004" pitchFamily="34" charset="-127"/>
              <a:ea typeface="微软雅黑" panose="020B0503020204020204" pitchFamily="34" charset="-122"/>
            </a:endParaRPr>
          </a:p>
        </p:txBody>
      </p:sp>
      <p:sp>
        <p:nvSpPr>
          <p:cNvPr id="15" name="文本框 14"/>
          <p:cNvSpPr txBox="1"/>
          <p:nvPr/>
        </p:nvSpPr>
        <p:spPr>
          <a:xfrm>
            <a:off x="722313" y="718503"/>
            <a:ext cx="1393825" cy="522287"/>
          </a:xfrm>
          <a:prstGeom prst="rect">
            <a:avLst/>
          </a:prstGeom>
          <a:noFill/>
          <a:ln w="9525">
            <a:noFill/>
          </a:ln>
        </p:spPr>
        <p:txBody>
          <a:bodyPr wrap="none" anchor="t">
            <a:spAutoFit/>
          </a:bodyPr>
          <a:lstStyle/>
          <a:p>
            <a:r>
              <a:rPr lang="en-US" altLang="zh-CN" sz="2800" dirty="0">
                <a:solidFill>
                  <a:srgbClr val="577188"/>
                </a:solidFill>
                <a:latin typeface="Malgun Gothic" panose="020B0503020000020004" pitchFamily="34" charset="-127"/>
                <a:ea typeface="Malgun Gothic" panose="020B0503020000020004" pitchFamily="34" charset="-127"/>
              </a:rPr>
              <a:t>ontents</a:t>
            </a:r>
          </a:p>
        </p:txBody>
      </p:sp>
      <p:sp>
        <p:nvSpPr>
          <p:cNvPr id="24" name="TextBox 6"/>
          <p:cNvSpPr txBox="1"/>
          <p:nvPr/>
        </p:nvSpPr>
        <p:spPr>
          <a:xfrm>
            <a:off x="3578860" y="784860"/>
            <a:ext cx="3043238" cy="521970"/>
          </a:xfrm>
          <a:prstGeom prst="rect">
            <a:avLst/>
          </a:prstGeom>
          <a:noFill/>
          <a:ln w="9525">
            <a:noFill/>
          </a:ln>
        </p:spPr>
        <p:txBody>
          <a:bodyPr wrap="square" lIns="91440" tIns="45720" rIns="91440" bIns="45720" anchor="t">
            <a:spAutoFit/>
          </a:bodyPr>
          <a:lstStyle/>
          <a:p>
            <a:pPr algn="ctr" defTabSz="914400"/>
            <a:r>
              <a:rPr lang="zh-CN" altLang="en-US" sz="2800" dirty="0">
                <a:solidFill>
                  <a:srgbClr val="595959"/>
                </a:solidFill>
                <a:latin typeface="+mj-lt"/>
                <a:ea typeface="微软雅黑" panose="020B0503020204020204" pitchFamily="34" charset="-122"/>
                <a:cs typeface="+mj-lt"/>
              </a:rPr>
              <a:t>Learning Aims</a:t>
            </a:r>
          </a:p>
        </p:txBody>
      </p:sp>
      <p:grpSp>
        <p:nvGrpSpPr>
          <p:cNvPr id="3" name="组合 2"/>
          <p:cNvGrpSpPr/>
          <p:nvPr/>
        </p:nvGrpSpPr>
        <p:grpSpPr>
          <a:xfrm>
            <a:off x="2913698" y="851535"/>
            <a:ext cx="566737" cy="401638"/>
            <a:chOff x="1489166" y="2322031"/>
            <a:chExt cx="566993" cy="401083"/>
          </a:xfrm>
        </p:grpSpPr>
        <p:sp>
          <p:nvSpPr>
            <p:cNvPr id="8" name="任意多边形 7"/>
            <p:cNvSpPr>
              <a:spLocks noChangeAspect="1"/>
            </p:cNvSpPr>
            <p:nvPr/>
          </p:nvSpPr>
          <p:spPr>
            <a:xfrm>
              <a:off x="1563012" y="2322031"/>
              <a:ext cx="432000" cy="388503"/>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noFill/>
            <a:ln w="2540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9223" name="TextBox 6"/>
            <p:cNvSpPr txBox="1"/>
            <p:nvPr/>
          </p:nvSpPr>
          <p:spPr>
            <a:xfrm>
              <a:off x="1489166" y="2323004"/>
              <a:ext cx="566993" cy="400110"/>
            </a:xfrm>
            <a:prstGeom prst="rect">
              <a:avLst/>
            </a:prstGeom>
            <a:noFill/>
            <a:ln w="9525">
              <a:noFill/>
            </a:ln>
          </p:spPr>
          <p:txBody>
            <a:bodyPr wrap="square" lIns="91440" tIns="45720" rIns="91440" bIns="45720" anchor="t">
              <a:spAutoFit/>
            </a:bodyPr>
            <a:lstStyle/>
            <a:p>
              <a:pPr algn="ctr" defTabSz="914400"/>
              <a:r>
                <a:rPr lang="en-US" altLang="zh-CN" sz="2000" baseline="0" dirty="0">
                  <a:solidFill>
                    <a:srgbClr val="808080"/>
                  </a:solidFill>
                  <a:latin typeface="Impact" panose="020B0806030902050204" pitchFamily="34" charset="0"/>
                  <a:ea typeface="微软雅黑" panose="020B0503020204020204" pitchFamily="34" charset="-122"/>
                </a:rPr>
                <a:t>01</a:t>
              </a:r>
              <a:endParaRPr lang="zh-CN" altLang="zh-CN" sz="1800" baseline="0" dirty="0">
                <a:solidFill>
                  <a:srgbClr val="808080"/>
                </a:solidFill>
                <a:latin typeface="Impact" panose="020B0806030902050204" pitchFamily="34" charset="0"/>
                <a:ea typeface="宋体" panose="02010600030101010101" pitchFamily="2" charset="-122"/>
              </a:endParaRPr>
            </a:p>
          </p:txBody>
        </p:sp>
      </p:grpSp>
      <p:sp>
        <p:nvSpPr>
          <p:cNvPr id="27" name="TextBox 6"/>
          <p:cNvSpPr txBox="1"/>
          <p:nvPr/>
        </p:nvSpPr>
        <p:spPr>
          <a:xfrm>
            <a:off x="3368675" y="1900555"/>
            <a:ext cx="5223510" cy="521970"/>
          </a:xfrm>
          <a:prstGeom prst="rect">
            <a:avLst/>
          </a:prstGeom>
          <a:noFill/>
          <a:ln w="9525">
            <a:noFill/>
          </a:ln>
        </p:spPr>
        <p:txBody>
          <a:bodyPr wrap="square" lIns="91440" tIns="45720" rIns="91440" bIns="45720" anchor="t">
            <a:spAutoFit/>
          </a:bodyPr>
          <a:lstStyle/>
          <a:p>
            <a:pPr algn="ctr" defTabSz="914400"/>
            <a:r>
              <a:rPr lang="zh-CN" altLang="en-US" sz="2800" dirty="0">
                <a:solidFill>
                  <a:srgbClr val="595959"/>
                </a:solidFill>
                <a:latin typeface="+mj-lt"/>
                <a:ea typeface="微软雅黑" panose="020B0503020204020204" pitchFamily="34" charset="-122"/>
                <a:cs typeface="+mj-lt"/>
              </a:rPr>
              <a:t>Background </a:t>
            </a:r>
            <a:r>
              <a:rPr lang="zh-CN" altLang="en-US" sz="2800" dirty="0">
                <a:solidFill>
                  <a:srgbClr val="595959"/>
                </a:solidFill>
                <a:latin typeface="微软雅黑" panose="020B0503020204020204" pitchFamily="34" charset="-122"/>
                <a:ea typeface="微软雅黑" panose="020B0503020204020204" pitchFamily="34" charset="-122"/>
              </a:rPr>
              <a:t>Information</a:t>
            </a:r>
          </a:p>
        </p:txBody>
      </p:sp>
      <p:grpSp>
        <p:nvGrpSpPr>
          <p:cNvPr id="5" name="组合 4"/>
          <p:cNvGrpSpPr/>
          <p:nvPr/>
        </p:nvGrpSpPr>
        <p:grpSpPr>
          <a:xfrm>
            <a:off x="2913698" y="1959610"/>
            <a:ext cx="566737" cy="401638"/>
            <a:chOff x="4985331" y="2322031"/>
            <a:chExt cx="566993" cy="401083"/>
          </a:xfrm>
        </p:grpSpPr>
        <p:sp>
          <p:nvSpPr>
            <p:cNvPr id="26" name="任意多边形 25"/>
            <p:cNvSpPr>
              <a:spLocks noChangeAspect="1"/>
            </p:cNvSpPr>
            <p:nvPr/>
          </p:nvSpPr>
          <p:spPr>
            <a:xfrm>
              <a:off x="5059177" y="2322031"/>
              <a:ext cx="432000" cy="388503"/>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noFill/>
            <a:ln w="2540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9227" name="TextBox 6"/>
            <p:cNvSpPr txBox="1"/>
            <p:nvPr/>
          </p:nvSpPr>
          <p:spPr>
            <a:xfrm>
              <a:off x="4985331" y="2323004"/>
              <a:ext cx="566993" cy="400110"/>
            </a:xfrm>
            <a:prstGeom prst="rect">
              <a:avLst/>
            </a:prstGeom>
            <a:noFill/>
            <a:ln w="9525">
              <a:noFill/>
            </a:ln>
          </p:spPr>
          <p:txBody>
            <a:bodyPr wrap="square" lIns="91440" tIns="45720" rIns="91440" bIns="45720" anchor="t">
              <a:spAutoFit/>
            </a:bodyPr>
            <a:lstStyle/>
            <a:p>
              <a:pPr algn="ctr" defTabSz="914400"/>
              <a:r>
                <a:rPr lang="en-US" altLang="zh-CN" sz="2000" baseline="0" dirty="0">
                  <a:solidFill>
                    <a:srgbClr val="808080"/>
                  </a:solidFill>
                  <a:latin typeface="Impact" panose="020B0806030902050204" pitchFamily="34" charset="0"/>
                  <a:ea typeface="微软雅黑" panose="020B0503020204020204" pitchFamily="34" charset="-122"/>
                </a:rPr>
                <a:t>02</a:t>
              </a:r>
              <a:endParaRPr lang="zh-CN" altLang="zh-CN" sz="1800" baseline="0" dirty="0">
                <a:solidFill>
                  <a:srgbClr val="808080"/>
                </a:solidFill>
                <a:latin typeface="Impact" panose="020B0806030902050204" pitchFamily="34" charset="0"/>
                <a:ea typeface="宋体" panose="02010600030101010101" pitchFamily="2" charset="-122"/>
              </a:endParaRPr>
            </a:p>
          </p:txBody>
        </p:sp>
      </p:grpSp>
      <p:sp>
        <p:nvSpPr>
          <p:cNvPr id="33" name="TextBox 6"/>
          <p:cNvSpPr txBox="1"/>
          <p:nvPr/>
        </p:nvSpPr>
        <p:spPr>
          <a:xfrm>
            <a:off x="3762375" y="3018790"/>
            <a:ext cx="2251075" cy="521970"/>
          </a:xfrm>
          <a:prstGeom prst="rect">
            <a:avLst/>
          </a:prstGeom>
          <a:noFill/>
          <a:ln w="9525">
            <a:noFill/>
          </a:ln>
        </p:spPr>
        <p:txBody>
          <a:bodyPr wrap="square" lIns="91440" tIns="45720" rIns="91440" bIns="45720" anchor="t">
            <a:spAutoFit/>
          </a:bodyPr>
          <a:lstStyle/>
          <a:p>
            <a:pPr algn="ctr" defTabSz="914400"/>
            <a:r>
              <a:rPr lang="zh-CN" altLang="en-US" sz="2800" dirty="0">
                <a:solidFill>
                  <a:srgbClr val="595959"/>
                </a:solidFill>
                <a:latin typeface="+mj-lt"/>
                <a:ea typeface="微软雅黑" panose="020B0503020204020204" pitchFamily="34" charset="-122"/>
                <a:cs typeface="+mj-lt"/>
              </a:rPr>
              <a:t>Case </a:t>
            </a:r>
            <a:r>
              <a:rPr lang="zh-CN" altLang="en-US" sz="2800" dirty="0">
                <a:solidFill>
                  <a:srgbClr val="595959"/>
                </a:solidFill>
                <a:latin typeface="微软雅黑" panose="020B0503020204020204" pitchFamily="34" charset="-122"/>
                <a:ea typeface="微软雅黑" panose="020B0503020204020204" pitchFamily="34" charset="-122"/>
              </a:rPr>
              <a:t>Study</a:t>
            </a:r>
          </a:p>
        </p:txBody>
      </p:sp>
      <p:grpSp>
        <p:nvGrpSpPr>
          <p:cNvPr id="4" name="组合 3"/>
          <p:cNvGrpSpPr/>
          <p:nvPr/>
        </p:nvGrpSpPr>
        <p:grpSpPr>
          <a:xfrm>
            <a:off x="2913698" y="3086735"/>
            <a:ext cx="566737" cy="400050"/>
            <a:chOff x="1489166" y="3324906"/>
            <a:chExt cx="566993" cy="401083"/>
          </a:xfrm>
        </p:grpSpPr>
        <p:sp>
          <p:nvSpPr>
            <p:cNvPr id="32" name="任意多边形 31"/>
            <p:cNvSpPr>
              <a:spLocks noChangeAspect="1"/>
            </p:cNvSpPr>
            <p:nvPr/>
          </p:nvSpPr>
          <p:spPr>
            <a:xfrm>
              <a:off x="1563012" y="3324906"/>
              <a:ext cx="432000" cy="388503"/>
            </a:xfrm>
            <a:custGeom>
              <a:avLst/>
              <a:gdLst>
                <a:gd name="connsiteX0" fmla="*/ 531453 w 2150426"/>
                <a:gd name="connsiteY0" fmla="*/ 1894557 h 1933898"/>
                <a:gd name="connsiteX1" fmla="*/ 523901 w 2150426"/>
                <a:gd name="connsiteY1" fmla="*/ 1888327 h 1933898"/>
                <a:gd name="connsiteX2" fmla="*/ 505804 w 2150426"/>
                <a:gd name="connsiteY2" fmla="*/ 1878396 h 1933898"/>
                <a:gd name="connsiteX3" fmla="*/ 445296 w 2150426"/>
                <a:gd name="connsiteY3" fmla="*/ 1809798 h 1933898"/>
                <a:gd name="connsiteX4" fmla="*/ 30326 w 2150426"/>
                <a:gd name="connsiteY4" fmla="*/ 1091048 h 1933898"/>
                <a:gd name="connsiteX5" fmla="*/ 1172 w 2150426"/>
                <a:gd name="connsiteY5" fmla="*/ 1004348 h 1933898"/>
                <a:gd name="connsiteX6" fmla="*/ 444 w 2150426"/>
                <a:gd name="connsiteY6" fmla="*/ 976700 h 1933898"/>
                <a:gd name="connsiteX7" fmla="*/ 0 w 2150426"/>
                <a:gd name="connsiteY7" fmla="*/ 974054 h 1933898"/>
                <a:gd name="connsiteX8" fmla="*/ 187 w 2150426"/>
                <a:gd name="connsiteY8" fmla="*/ 966943 h 1933898"/>
                <a:gd name="connsiteX9" fmla="*/ 0 w 2150426"/>
                <a:gd name="connsiteY9" fmla="*/ 959843 h 1933898"/>
                <a:gd name="connsiteX10" fmla="*/ 444 w 2150426"/>
                <a:gd name="connsiteY10" fmla="*/ 957201 h 1933898"/>
                <a:gd name="connsiteX11" fmla="*/ 1172 w 2150426"/>
                <a:gd name="connsiteY11" fmla="*/ 929549 h 1933898"/>
                <a:gd name="connsiteX12" fmla="*/ 30326 w 2150426"/>
                <a:gd name="connsiteY12" fmla="*/ 842849 h 1933898"/>
                <a:gd name="connsiteX13" fmla="*/ 445296 w 2150426"/>
                <a:gd name="connsiteY13" fmla="*/ 124100 h 1933898"/>
                <a:gd name="connsiteX14" fmla="*/ 505804 w 2150426"/>
                <a:gd name="connsiteY14" fmla="*/ 55501 h 1933898"/>
                <a:gd name="connsiteX15" fmla="*/ 529387 w 2150426"/>
                <a:gd name="connsiteY15" fmla="*/ 41045 h 1933898"/>
                <a:gd name="connsiteX16" fmla="*/ 531453 w 2150426"/>
                <a:gd name="connsiteY16" fmla="*/ 39340 h 1933898"/>
                <a:gd name="connsiteX17" fmla="*/ 537695 w 2150426"/>
                <a:gd name="connsiteY17" fmla="*/ 35952 h 1933898"/>
                <a:gd name="connsiteX18" fmla="*/ 543760 w 2150426"/>
                <a:gd name="connsiteY18" fmla="*/ 32234 h 1933898"/>
                <a:gd name="connsiteX19" fmla="*/ 546274 w 2150426"/>
                <a:gd name="connsiteY19" fmla="*/ 31296 h 1933898"/>
                <a:gd name="connsiteX20" fmla="*/ 570581 w 2150426"/>
                <a:gd name="connsiteY20" fmla="*/ 18102 h 1933898"/>
                <a:gd name="connsiteX21" fmla="*/ 660243 w 2150426"/>
                <a:gd name="connsiteY21" fmla="*/ 0 h 1933898"/>
                <a:gd name="connsiteX22" fmla="*/ 1490183 w 2150426"/>
                <a:gd name="connsiteY22" fmla="*/ 0 h 1933898"/>
                <a:gd name="connsiteX23" fmla="*/ 1579845 w 2150426"/>
                <a:gd name="connsiteY23" fmla="*/ 18102 h 1933898"/>
                <a:gd name="connsiteX24" fmla="*/ 1604154 w 2150426"/>
                <a:gd name="connsiteY24" fmla="*/ 31297 h 1933898"/>
                <a:gd name="connsiteX25" fmla="*/ 1606666 w 2150426"/>
                <a:gd name="connsiteY25" fmla="*/ 32234 h 1933898"/>
                <a:gd name="connsiteX26" fmla="*/ 1612726 w 2150426"/>
                <a:gd name="connsiteY26" fmla="*/ 35949 h 1933898"/>
                <a:gd name="connsiteX27" fmla="*/ 1618973 w 2150426"/>
                <a:gd name="connsiteY27" fmla="*/ 39340 h 1933898"/>
                <a:gd name="connsiteX28" fmla="*/ 1621041 w 2150426"/>
                <a:gd name="connsiteY28" fmla="*/ 41046 h 1933898"/>
                <a:gd name="connsiteX29" fmla="*/ 1644623 w 2150426"/>
                <a:gd name="connsiteY29" fmla="*/ 55501 h 1933898"/>
                <a:gd name="connsiteX30" fmla="*/ 1705130 w 2150426"/>
                <a:gd name="connsiteY30" fmla="*/ 124100 h 1933898"/>
                <a:gd name="connsiteX31" fmla="*/ 2120100 w 2150426"/>
                <a:gd name="connsiteY31" fmla="*/ 842849 h 1933898"/>
                <a:gd name="connsiteX32" fmla="*/ 2149255 w 2150426"/>
                <a:gd name="connsiteY32" fmla="*/ 929550 h 1933898"/>
                <a:gd name="connsiteX33" fmla="*/ 2149982 w 2150426"/>
                <a:gd name="connsiteY33" fmla="*/ 957198 h 1933898"/>
                <a:gd name="connsiteX34" fmla="*/ 2150426 w 2150426"/>
                <a:gd name="connsiteY34" fmla="*/ 959843 h 1933898"/>
                <a:gd name="connsiteX35" fmla="*/ 2150239 w 2150426"/>
                <a:gd name="connsiteY35" fmla="*/ 966953 h 1933898"/>
                <a:gd name="connsiteX36" fmla="*/ 2150426 w 2150426"/>
                <a:gd name="connsiteY36" fmla="*/ 974055 h 1933898"/>
                <a:gd name="connsiteX37" fmla="*/ 2149983 w 2150426"/>
                <a:gd name="connsiteY37" fmla="*/ 976697 h 1933898"/>
                <a:gd name="connsiteX38" fmla="*/ 2149255 w 2150426"/>
                <a:gd name="connsiteY38" fmla="*/ 1004348 h 1933898"/>
                <a:gd name="connsiteX39" fmla="*/ 2120101 w 2150426"/>
                <a:gd name="connsiteY39" fmla="*/ 1091049 h 1933898"/>
                <a:gd name="connsiteX40" fmla="*/ 1705131 w 2150426"/>
                <a:gd name="connsiteY40" fmla="*/ 1809798 h 1933898"/>
                <a:gd name="connsiteX41" fmla="*/ 1644623 w 2150426"/>
                <a:gd name="connsiteY41" fmla="*/ 1878396 h 1933898"/>
                <a:gd name="connsiteX42" fmla="*/ 1621040 w 2150426"/>
                <a:gd name="connsiteY42" fmla="*/ 1892852 h 1933898"/>
                <a:gd name="connsiteX43" fmla="*/ 1618973 w 2150426"/>
                <a:gd name="connsiteY43" fmla="*/ 1894557 h 1933898"/>
                <a:gd name="connsiteX44" fmla="*/ 1612730 w 2150426"/>
                <a:gd name="connsiteY44" fmla="*/ 1897947 h 1933898"/>
                <a:gd name="connsiteX45" fmla="*/ 1606666 w 2150426"/>
                <a:gd name="connsiteY45" fmla="*/ 1901663 h 1933898"/>
                <a:gd name="connsiteX46" fmla="*/ 1604153 w 2150426"/>
                <a:gd name="connsiteY46" fmla="*/ 1902602 h 1933898"/>
                <a:gd name="connsiteX47" fmla="*/ 1579845 w 2150426"/>
                <a:gd name="connsiteY47" fmla="*/ 1915796 h 1933898"/>
                <a:gd name="connsiteX48" fmla="*/ 1490183 w 2150426"/>
                <a:gd name="connsiteY48" fmla="*/ 1933897 h 1933898"/>
                <a:gd name="connsiteX49" fmla="*/ 660243 w 2150426"/>
                <a:gd name="connsiteY49" fmla="*/ 1933898 h 1933898"/>
                <a:gd name="connsiteX50" fmla="*/ 531453 w 2150426"/>
                <a:gd name="connsiteY50" fmla="*/ 1894557 h 193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150426" h="1933898">
                  <a:moveTo>
                    <a:pt x="531453" y="1894557"/>
                  </a:moveTo>
                  <a:lnTo>
                    <a:pt x="523901" y="1888327"/>
                  </a:lnTo>
                  <a:lnTo>
                    <a:pt x="505804" y="1878396"/>
                  </a:lnTo>
                  <a:cubicBezTo>
                    <a:pt x="481930" y="1860358"/>
                    <a:pt x="461198" y="1837341"/>
                    <a:pt x="445296" y="1809798"/>
                  </a:cubicBezTo>
                  <a:lnTo>
                    <a:pt x="30326" y="1091048"/>
                  </a:lnTo>
                  <a:cubicBezTo>
                    <a:pt x="14424" y="1063505"/>
                    <a:pt x="4856" y="1034042"/>
                    <a:pt x="1172" y="1004348"/>
                  </a:cubicBezTo>
                  <a:lnTo>
                    <a:pt x="444" y="976700"/>
                  </a:lnTo>
                  <a:lnTo>
                    <a:pt x="0" y="974054"/>
                  </a:lnTo>
                  <a:lnTo>
                    <a:pt x="187" y="966943"/>
                  </a:lnTo>
                  <a:lnTo>
                    <a:pt x="0" y="959843"/>
                  </a:lnTo>
                  <a:lnTo>
                    <a:pt x="444" y="957201"/>
                  </a:lnTo>
                  <a:lnTo>
                    <a:pt x="1172" y="929549"/>
                  </a:lnTo>
                  <a:cubicBezTo>
                    <a:pt x="4856" y="899855"/>
                    <a:pt x="14423" y="870392"/>
                    <a:pt x="30326" y="842849"/>
                  </a:cubicBezTo>
                  <a:lnTo>
                    <a:pt x="445296" y="124100"/>
                  </a:lnTo>
                  <a:cubicBezTo>
                    <a:pt x="461198" y="96556"/>
                    <a:pt x="481929" y="73539"/>
                    <a:pt x="505804" y="55501"/>
                  </a:cubicBezTo>
                  <a:lnTo>
                    <a:pt x="529387" y="41045"/>
                  </a:lnTo>
                  <a:lnTo>
                    <a:pt x="531453" y="39340"/>
                  </a:lnTo>
                  <a:lnTo>
                    <a:pt x="537695" y="35952"/>
                  </a:lnTo>
                  <a:lnTo>
                    <a:pt x="543760" y="32234"/>
                  </a:lnTo>
                  <a:lnTo>
                    <a:pt x="546274" y="31296"/>
                  </a:lnTo>
                  <a:lnTo>
                    <a:pt x="570581" y="18102"/>
                  </a:lnTo>
                  <a:cubicBezTo>
                    <a:pt x="598139" y="6446"/>
                    <a:pt x="628439" y="0"/>
                    <a:pt x="660243" y="0"/>
                  </a:cubicBezTo>
                  <a:lnTo>
                    <a:pt x="1490183" y="0"/>
                  </a:lnTo>
                  <a:cubicBezTo>
                    <a:pt x="1521987" y="0"/>
                    <a:pt x="1552286" y="6446"/>
                    <a:pt x="1579845" y="18102"/>
                  </a:cubicBezTo>
                  <a:lnTo>
                    <a:pt x="1604154" y="31297"/>
                  </a:lnTo>
                  <a:lnTo>
                    <a:pt x="1606666" y="32234"/>
                  </a:lnTo>
                  <a:lnTo>
                    <a:pt x="1612726" y="35949"/>
                  </a:lnTo>
                  <a:lnTo>
                    <a:pt x="1618973" y="39340"/>
                  </a:lnTo>
                  <a:lnTo>
                    <a:pt x="1621041" y="41046"/>
                  </a:lnTo>
                  <a:lnTo>
                    <a:pt x="1644623" y="55501"/>
                  </a:lnTo>
                  <a:cubicBezTo>
                    <a:pt x="1668496" y="73539"/>
                    <a:pt x="1689228" y="96557"/>
                    <a:pt x="1705130" y="124100"/>
                  </a:cubicBezTo>
                  <a:lnTo>
                    <a:pt x="2120100" y="842849"/>
                  </a:lnTo>
                  <a:cubicBezTo>
                    <a:pt x="2136003" y="870393"/>
                    <a:pt x="2145570" y="899855"/>
                    <a:pt x="2149255" y="929550"/>
                  </a:cubicBezTo>
                  <a:lnTo>
                    <a:pt x="2149982" y="957198"/>
                  </a:lnTo>
                  <a:lnTo>
                    <a:pt x="2150426" y="959843"/>
                  </a:lnTo>
                  <a:lnTo>
                    <a:pt x="2150239" y="966953"/>
                  </a:lnTo>
                  <a:lnTo>
                    <a:pt x="2150426" y="974055"/>
                  </a:lnTo>
                  <a:lnTo>
                    <a:pt x="2149983" y="976697"/>
                  </a:lnTo>
                  <a:lnTo>
                    <a:pt x="2149255" y="1004348"/>
                  </a:lnTo>
                  <a:cubicBezTo>
                    <a:pt x="2145570" y="1034043"/>
                    <a:pt x="2136003" y="1063505"/>
                    <a:pt x="2120101" y="1091049"/>
                  </a:cubicBezTo>
                  <a:lnTo>
                    <a:pt x="1705131" y="1809798"/>
                  </a:lnTo>
                  <a:cubicBezTo>
                    <a:pt x="1689228" y="1837341"/>
                    <a:pt x="1668497" y="1860358"/>
                    <a:pt x="1644623" y="1878396"/>
                  </a:cubicBezTo>
                  <a:lnTo>
                    <a:pt x="1621040" y="1892852"/>
                  </a:lnTo>
                  <a:lnTo>
                    <a:pt x="1618973" y="1894557"/>
                  </a:lnTo>
                  <a:lnTo>
                    <a:pt x="1612730" y="1897947"/>
                  </a:lnTo>
                  <a:lnTo>
                    <a:pt x="1606666" y="1901663"/>
                  </a:lnTo>
                  <a:lnTo>
                    <a:pt x="1604153" y="1902602"/>
                  </a:lnTo>
                  <a:lnTo>
                    <a:pt x="1579845" y="1915796"/>
                  </a:lnTo>
                  <a:cubicBezTo>
                    <a:pt x="1552287" y="1927452"/>
                    <a:pt x="1521988" y="1933897"/>
                    <a:pt x="1490183" y="1933897"/>
                  </a:cubicBezTo>
                  <a:lnTo>
                    <a:pt x="660243" y="1933898"/>
                  </a:lnTo>
                  <a:cubicBezTo>
                    <a:pt x="612537" y="1933898"/>
                    <a:pt x="568217" y="1919395"/>
                    <a:pt x="531453" y="1894557"/>
                  </a:cubicBezTo>
                  <a:close/>
                </a:path>
              </a:pathLst>
            </a:custGeom>
            <a:noFill/>
            <a:ln w="2540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9234" name="TextBox 6"/>
            <p:cNvSpPr txBox="1"/>
            <p:nvPr/>
          </p:nvSpPr>
          <p:spPr>
            <a:xfrm>
              <a:off x="1489166" y="3325879"/>
              <a:ext cx="566993" cy="400110"/>
            </a:xfrm>
            <a:prstGeom prst="rect">
              <a:avLst/>
            </a:prstGeom>
            <a:noFill/>
            <a:ln w="9525">
              <a:noFill/>
            </a:ln>
          </p:spPr>
          <p:txBody>
            <a:bodyPr wrap="square" lIns="91440" tIns="45720" rIns="91440" bIns="45720" anchor="t">
              <a:spAutoFit/>
            </a:bodyPr>
            <a:lstStyle/>
            <a:p>
              <a:pPr algn="ctr" defTabSz="914400"/>
              <a:r>
                <a:rPr lang="en-US" altLang="zh-CN" sz="2000" baseline="0" dirty="0">
                  <a:solidFill>
                    <a:srgbClr val="808080"/>
                  </a:solidFill>
                  <a:latin typeface="Impact" panose="020B0806030902050204" pitchFamily="34" charset="0"/>
                  <a:ea typeface="微软雅黑" panose="020B0503020204020204" pitchFamily="34" charset="-122"/>
                </a:rPr>
                <a:t>03</a:t>
              </a:r>
              <a:endParaRPr lang="zh-CN" altLang="zh-CN" sz="1800" baseline="0" dirty="0">
                <a:solidFill>
                  <a:srgbClr val="808080"/>
                </a:solidFill>
                <a:latin typeface="Impact" panose="020B0806030902050204" pitchFamily="34" charset="0"/>
                <a:ea typeface="宋体" panose="02010600030101010101" pitchFamily="2" charset="-122"/>
              </a:endParaRPr>
            </a:p>
          </p:txBody>
        </p:sp>
      </p:grpSp>
      <p:sp>
        <p:nvSpPr>
          <p:cNvPr id="36" name="任意多边形: 形状 2"/>
          <p:cNvSpPr/>
          <p:nvPr/>
        </p:nvSpPr>
        <p:spPr>
          <a:xfrm>
            <a:off x="26988" y="4130675"/>
            <a:ext cx="9117013" cy="9540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7" name="任意多边形: 形状 4"/>
          <p:cNvSpPr/>
          <p:nvPr/>
        </p:nvSpPr>
        <p:spPr>
          <a:xfrm flipH="1">
            <a:off x="26988" y="2906713"/>
            <a:ext cx="9128125" cy="2143125"/>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par>
                          <p:cTn id="18" fill="hold">
                            <p:stCondLst>
                              <p:cond delay="1000"/>
                            </p:stCondLst>
                            <p:childTnLst>
                              <p:par>
                                <p:cTn id="19" presetID="23" presetClass="entr" presetSubtype="32"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strVal val="4*#ppt_w"/>
                                          </p:val>
                                        </p:tav>
                                        <p:tav tm="100000">
                                          <p:val>
                                            <p:strVal val="#ppt_w"/>
                                          </p:val>
                                        </p:tav>
                                      </p:tavLst>
                                    </p:anim>
                                    <p:anim calcmode="lin" valueType="num">
                                      <p:cBhvr>
                                        <p:cTn id="22" dur="500" fill="hold"/>
                                        <p:tgtEl>
                                          <p:spTgt spid="3"/>
                                        </p:tgtEl>
                                        <p:attrNameLst>
                                          <p:attrName>ppt_h</p:attrName>
                                        </p:attrNameLst>
                                      </p:cBhvr>
                                      <p:tavLst>
                                        <p:tav tm="0">
                                          <p:val>
                                            <p:strVal val="4*#ppt_h"/>
                                          </p:val>
                                        </p:tav>
                                        <p:tav tm="100000">
                                          <p:val>
                                            <p:strVal val="#ppt_h"/>
                                          </p:val>
                                        </p:tav>
                                      </p:tavLst>
                                    </p:anim>
                                  </p:childTnLst>
                                </p:cTn>
                              </p:par>
                              <p:par>
                                <p:cTn id="23" presetID="2" presetClass="entr" presetSubtype="2" fill="hold" grpId="0" nodeType="withEffect">
                                  <p:stCondLst>
                                    <p:cond delay="0"/>
                                  </p:stCondLst>
                                  <p:iterate type="lt">
                                    <p:tmPct val="10000"/>
                                  </p:iterate>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ppt_x</p:attrName>
                                        </p:attrNameLst>
                                      </p:cBhvr>
                                      <p:tavLst>
                                        <p:tav tm="0">
                                          <p:val>
                                            <p:strVal val="1+#ppt_w/2"/>
                                          </p:val>
                                        </p:tav>
                                        <p:tav tm="100000">
                                          <p:val>
                                            <p:strVal val="#ppt_x"/>
                                          </p:val>
                                        </p:tav>
                                      </p:tavLst>
                                    </p:anim>
                                    <p:anim calcmode="lin" valueType="num">
                                      <p:cBhvr>
                                        <p:cTn id="26" dur="500" fill="hold"/>
                                        <p:tgtEl>
                                          <p:spTgt spid="24"/>
                                        </p:tgtEl>
                                        <p:attrNameLst>
                                          <p:attrName>ppt_y</p:attrName>
                                        </p:attrNameLst>
                                      </p:cBhvr>
                                      <p:tavLst>
                                        <p:tav tm="0">
                                          <p:val>
                                            <p:strVal val="#ppt_y"/>
                                          </p:val>
                                        </p:tav>
                                        <p:tav tm="100000">
                                          <p:val>
                                            <p:strVal val="#ppt_y"/>
                                          </p:val>
                                        </p:tav>
                                      </p:tavLst>
                                    </p:anim>
                                  </p:childTnLst>
                                </p:cTn>
                              </p:par>
                            </p:childTnLst>
                          </p:cTn>
                        </p:par>
                        <p:par>
                          <p:cTn id="27" fill="hold">
                            <p:stCondLst>
                              <p:cond delay="1600"/>
                            </p:stCondLst>
                            <p:childTnLst>
                              <p:par>
                                <p:cTn id="28" presetID="23" presetClass="entr" presetSubtype="32"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strVal val="4*#ppt_w"/>
                                          </p:val>
                                        </p:tav>
                                        <p:tav tm="100000">
                                          <p:val>
                                            <p:strVal val="#ppt_w"/>
                                          </p:val>
                                        </p:tav>
                                      </p:tavLst>
                                    </p:anim>
                                    <p:anim calcmode="lin" valueType="num">
                                      <p:cBhvr>
                                        <p:cTn id="31" dur="500" fill="hold"/>
                                        <p:tgtEl>
                                          <p:spTgt spid="5"/>
                                        </p:tgtEl>
                                        <p:attrNameLst>
                                          <p:attrName>ppt_h</p:attrName>
                                        </p:attrNameLst>
                                      </p:cBhvr>
                                      <p:tavLst>
                                        <p:tav tm="0">
                                          <p:val>
                                            <p:strVal val="4*#ppt_h"/>
                                          </p:val>
                                        </p:tav>
                                        <p:tav tm="100000">
                                          <p:val>
                                            <p:strVal val="#ppt_h"/>
                                          </p:val>
                                        </p:tav>
                                      </p:tavLst>
                                    </p:anim>
                                  </p:childTnLst>
                                </p:cTn>
                              </p:par>
                              <p:par>
                                <p:cTn id="32" presetID="2" presetClass="entr" presetSubtype="2" fill="hold" grpId="0" nodeType="withEffect">
                                  <p:stCondLst>
                                    <p:cond delay="0"/>
                                  </p:stCondLst>
                                  <p:iterate type="lt">
                                    <p:tmPct val="10000"/>
                                  </p:iterate>
                                  <p:childTnLst>
                                    <p:set>
                                      <p:cBhvr>
                                        <p:cTn id="33" dur="1" fill="hold">
                                          <p:stCondLst>
                                            <p:cond delay="0"/>
                                          </p:stCondLst>
                                        </p:cTn>
                                        <p:tgtEl>
                                          <p:spTgt spid="27"/>
                                        </p:tgtEl>
                                        <p:attrNameLst>
                                          <p:attrName>style.visibility</p:attrName>
                                        </p:attrNameLst>
                                      </p:cBhvr>
                                      <p:to>
                                        <p:strVal val="visible"/>
                                      </p:to>
                                    </p:set>
                                    <p:anim calcmode="lin" valueType="num">
                                      <p:cBhvr>
                                        <p:cTn id="34" dur="500" fill="hold"/>
                                        <p:tgtEl>
                                          <p:spTgt spid="27"/>
                                        </p:tgtEl>
                                        <p:attrNameLst>
                                          <p:attrName>ppt_x</p:attrName>
                                        </p:attrNameLst>
                                      </p:cBhvr>
                                      <p:tavLst>
                                        <p:tav tm="0">
                                          <p:val>
                                            <p:strVal val="1+#ppt_w/2"/>
                                          </p:val>
                                        </p:tav>
                                        <p:tav tm="100000">
                                          <p:val>
                                            <p:strVal val="#ppt_x"/>
                                          </p:val>
                                        </p:tav>
                                      </p:tavLst>
                                    </p:anim>
                                    <p:anim calcmode="lin" valueType="num">
                                      <p:cBhvr>
                                        <p:cTn id="35" dur="500" fill="hold"/>
                                        <p:tgtEl>
                                          <p:spTgt spid="27"/>
                                        </p:tgtEl>
                                        <p:attrNameLst>
                                          <p:attrName>ppt_y</p:attrName>
                                        </p:attrNameLst>
                                      </p:cBhvr>
                                      <p:tavLst>
                                        <p:tav tm="0">
                                          <p:val>
                                            <p:strVal val="#ppt_y"/>
                                          </p:val>
                                        </p:tav>
                                        <p:tav tm="100000">
                                          <p:val>
                                            <p:strVal val="#ppt_y"/>
                                          </p:val>
                                        </p:tav>
                                      </p:tavLst>
                                    </p:anim>
                                  </p:childTnLst>
                                </p:cTn>
                              </p:par>
                            </p:childTnLst>
                          </p:cTn>
                        </p:par>
                        <p:par>
                          <p:cTn id="36" fill="hold">
                            <p:stCondLst>
                              <p:cond delay="3150"/>
                            </p:stCondLst>
                            <p:childTnLst>
                              <p:par>
                                <p:cTn id="37" presetID="23" presetClass="entr" presetSubtype="32"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p:cTn id="39" dur="500" fill="hold"/>
                                        <p:tgtEl>
                                          <p:spTgt spid="4"/>
                                        </p:tgtEl>
                                        <p:attrNameLst>
                                          <p:attrName>ppt_w</p:attrName>
                                        </p:attrNameLst>
                                      </p:cBhvr>
                                      <p:tavLst>
                                        <p:tav tm="0">
                                          <p:val>
                                            <p:strVal val="4*#ppt_w"/>
                                          </p:val>
                                        </p:tav>
                                        <p:tav tm="100000">
                                          <p:val>
                                            <p:strVal val="#ppt_w"/>
                                          </p:val>
                                        </p:tav>
                                      </p:tavLst>
                                    </p:anim>
                                    <p:anim calcmode="lin" valueType="num">
                                      <p:cBhvr>
                                        <p:cTn id="40" dur="500" fill="hold"/>
                                        <p:tgtEl>
                                          <p:spTgt spid="4"/>
                                        </p:tgtEl>
                                        <p:attrNameLst>
                                          <p:attrName>ppt_h</p:attrName>
                                        </p:attrNameLst>
                                      </p:cBhvr>
                                      <p:tavLst>
                                        <p:tav tm="0">
                                          <p:val>
                                            <p:strVal val="4*#ppt_h"/>
                                          </p:val>
                                        </p:tav>
                                        <p:tav tm="100000">
                                          <p:val>
                                            <p:strVal val="#ppt_h"/>
                                          </p:val>
                                        </p:tav>
                                      </p:tavLst>
                                    </p:anim>
                                  </p:childTnLst>
                                </p:cTn>
                              </p:par>
                              <p:par>
                                <p:cTn id="41" presetID="2" presetClass="entr" presetSubtype="2" fill="hold" grpId="0" nodeType="withEffect">
                                  <p:stCondLst>
                                    <p:cond delay="0"/>
                                  </p:stCondLst>
                                  <p:iterate type="lt">
                                    <p:tmPct val="10000"/>
                                  </p:iterate>
                                  <p:childTnLst>
                                    <p:set>
                                      <p:cBhvr>
                                        <p:cTn id="42" dur="1" fill="hold">
                                          <p:stCondLst>
                                            <p:cond delay="0"/>
                                          </p:stCondLst>
                                        </p:cTn>
                                        <p:tgtEl>
                                          <p:spTgt spid="33"/>
                                        </p:tgtEl>
                                        <p:attrNameLst>
                                          <p:attrName>style.visibility</p:attrName>
                                        </p:attrNameLst>
                                      </p:cBhvr>
                                      <p:to>
                                        <p:strVal val="visible"/>
                                      </p:to>
                                    </p:set>
                                    <p:anim calcmode="lin" valueType="num">
                                      <p:cBhvr>
                                        <p:cTn id="43" dur="500" fill="hold"/>
                                        <p:tgtEl>
                                          <p:spTgt spid="33"/>
                                        </p:tgtEl>
                                        <p:attrNameLst>
                                          <p:attrName>ppt_x</p:attrName>
                                        </p:attrNameLst>
                                      </p:cBhvr>
                                      <p:tavLst>
                                        <p:tav tm="0">
                                          <p:val>
                                            <p:strVal val="1+#ppt_w/2"/>
                                          </p:val>
                                        </p:tav>
                                        <p:tav tm="100000">
                                          <p:val>
                                            <p:strVal val="#ppt_x"/>
                                          </p:val>
                                        </p:tav>
                                      </p:tavLst>
                                    </p:anim>
                                    <p:anim calcmode="lin" valueType="num">
                                      <p:cBhvr>
                                        <p:cTn id="44"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4" grpId="0"/>
      <p:bldP spid="27" grpId="0"/>
      <p:bldP spid="33" grpId="0"/>
      <p:bldP spid="36" grpId="0" animBg="1"/>
      <p:bldP spid="3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2" name="折角形 1"/>
          <p:cNvSpPr/>
          <p:nvPr/>
        </p:nvSpPr>
        <p:spPr>
          <a:xfrm>
            <a:off x="649288" y="95250"/>
            <a:ext cx="3292475" cy="604838"/>
          </a:xfrm>
          <a:prstGeom prst="foldedCorner">
            <a:avLst/>
          </a:prstGeom>
          <a:solidFill>
            <a:srgbClr val="A6C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endParaRPr lang="zh-CN" altLang="en-US" sz="2400" strike="noStrike" noProof="1"/>
          </a:p>
        </p:txBody>
      </p:sp>
      <p:sp>
        <p:nvSpPr>
          <p:cNvPr id="26626" name="文本框 2"/>
          <p:cNvSpPr txBox="1"/>
          <p:nvPr/>
        </p:nvSpPr>
        <p:spPr>
          <a:xfrm>
            <a:off x="434975" y="701675"/>
            <a:ext cx="8628063" cy="3881438"/>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rPr>
              <a:t>1. conclude a transaction with sb.  与某人达成交易</a:t>
            </a:r>
          </a:p>
          <a:p>
            <a:pPr>
              <a:lnSpc>
                <a:spcPct val="110000"/>
              </a:lnSpc>
            </a:pPr>
            <a:r>
              <a:rPr lang="zh-CN" altLang="en-US" sz="2800">
                <a:latin typeface="Arial" panose="020B0604020202020204" pitchFamily="34" charset="0"/>
                <a:ea typeface="微软雅黑" panose="020B0503020204020204" pitchFamily="34" charset="-122"/>
              </a:rPr>
              <a:t>2. full-automatic  全自动的</a:t>
            </a:r>
          </a:p>
          <a:p>
            <a:pPr>
              <a:lnSpc>
                <a:spcPct val="110000"/>
              </a:lnSpc>
            </a:pPr>
            <a:r>
              <a:rPr lang="zh-CN" altLang="en-US" sz="2800">
                <a:latin typeface="Arial" panose="020B0604020202020204" pitchFamily="34" charset="0"/>
                <a:ea typeface="微软雅黑" panose="020B0503020204020204" pitchFamily="34" charset="-122"/>
              </a:rPr>
              <a:t>3. the scanned copy of our sales contract  销售合同的扫描件</a:t>
            </a:r>
          </a:p>
          <a:p>
            <a:pPr>
              <a:lnSpc>
                <a:spcPct val="110000"/>
              </a:lnSpc>
            </a:pPr>
            <a:r>
              <a:rPr lang="zh-CN" altLang="en-US" sz="2800">
                <a:latin typeface="Arial" panose="020B0604020202020204" pitchFamily="34" charset="0"/>
                <a:ea typeface="微软雅黑" panose="020B0503020204020204" pitchFamily="34" charset="-122"/>
              </a:rPr>
              <a:t>4. for one’s file  供……存档</a:t>
            </a:r>
          </a:p>
          <a:p>
            <a:pPr>
              <a:lnSpc>
                <a:spcPct val="110000"/>
              </a:lnSpc>
            </a:pPr>
            <a:r>
              <a:rPr lang="zh-CN" altLang="en-US" sz="2800">
                <a:latin typeface="Arial" panose="020B0604020202020204" pitchFamily="34" charset="0"/>
                <a:ea typeface="微软雅黑" panose="020B0503020204020204" pitchFamily="34" charset="-122"/>
              </a:rPr>
              <a:t>5. execute the order  履行订单</a:t>
            </a:r>
          </a:p>
          <a:p>
            <a:pPr>
              <a:lnSpc>
                <a:spcPct val="110000"/>
              </a:lnSpc>
            </a:pPr>
            <a:r>
              <a:rPr lang="zh-CN" altLang="en-US" sz="2800">
                <a:latin typeface="Arial" panose="020B0604020202020204" pitchFamily="34" charset="0"/>
                <a:ea typeface="微软雅黑" panose="020B0503020204020204" pitchFamily="34" charset="-122"/>
              </a:rPr>
              <a:t>6. conform to  符合</a:t>
            </a:r>
          </a:p>
          <a:p>
            <a:pPr>
              <a:lnSpc>
                <a:spcPct val="110000"/>
              </a:lnSpc>
            </a:pPr>
            <a:r>
              <a:rPr lang="zh-CN" altLang="en-US" sz="2800">
                <a:latin typeface="Arial" panose="020B0604020202020204" pitchFamily="34" charset="0"/>
                <a:ea typeface="微软雅黑" panose="020B0503020204020204" pitchFamily="34" charset="-122"/>
              </a:rPr>
              <a:t>7. S/C stipulations  销售合同条款</a:t>
            </a:r>
          </a:p>
        </p:txBody>
      </p:sp>
      <p:sp>
        <p:nvSpPr>
          <p:cNvPr id="36" name="任意多边形: 形状 2"/>
          <p:cNvSpPr/>
          <p:nvPr/>
        </p:nvSpPr>
        <p:spPr>
          <a:xfrm>
            <a:off x="12700" y="4378325"/>
            <a:ext cx="9118600" cy="752475"/>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2"/>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626">
                                            <p:txEl>
                                              <p:pRg st="0" end="0"/>
                                            </p:txEl>
                                          </p:spTgt>
                                        </p:tgtEl>
                                        <p:attrNameLst>
                                          <p:attrName>style.visibility</p:attrName>
                                        </p:attrNameLst>
                                      </p:cBhvr>
                                      <p:to>
                                        <p:strVal val="visible"/>
                                      </p:to>
                                    </p:set>
                                    <p:anim calcmode="lin" valueType="num">
                                      <p:cBhvr additive="base">
                                        <p:cTn id="19"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6626">
                                            <p:txEl>
                                              <p:pRg st="1" end="1"/>
                                            </p:txEl>
                                          </p:spTgt>
                                        </p:tgtEl>
                                        <p:attrNameLst>
                                          <p:attrName>style.visibility</p:attrName>
                                        </p:attrNameLst>
                                      </p:cBhvr>
                                      <p:to>
                                        <p:strVal val="visible"/>
                                      </p:to>
                                    </p:set>
                                    <p:anim calcmode="lin" valueType="num">
                                      <p:cBhvr additive="base">
                                        <p:cTn id="25"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6626">
                                            <p:txEl>
                                              <p:pRg st="2" end="2"/>
                                            </p:txEl>
                                          </p:spTgt>
                                        </p:tgtEl>
                                        <p:attrNameLst>
                                          <p:attrName>style.visibility</p:attrName>
                                        </p:attrNameLst>
                                      </p:cBhvr>
                                      <p:to>
                                        <p:strVal val="visible"/>
                                      </p:to>
                                    </p:set>
                                    <p:anim calcmode="lin" valueType="num">
                                      <p:cBhvr additive="base">
                                        <p:cTn id="31" dur="500" fill="hold"/>
                                        <p:tgtEl>
                                          <p:spTgt spid="2662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6626">
                                            <p:txEl>
                                              <p:pRg st="3" end="3"/>
                                            </p:txEl>
                                          </p:spTgt>
                                        </p:tgtEl>
                                        <p:attrNameLst>
                                          <p:attrName>style.visibility</p:attrName>
                                        </p:attrNameLst>
                                      </p:cBhvr>
                                      <p:to>
                                        <p:strVal val="visible"/>
                                      </p:to>
                                    </p:set>
                                    <p:anim calcmode="lin" valueType="num">
                                      <p:cBhvr additive="base">
                                        <p:cTn id="37" dur="500" fill="hold"/>
                                        <p:tgtEl>
                                          <p:spTgt spid="2662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626">
                                            <p:txEl>
                                              <p:pRg st="4" end="4"/>
                                            </p:txEl>
                                          </p:spTgt>
                                        </p:tgtEl>
                                        <p:attrNameLst>
                                          <p:attrName>style.visibility</p:attrName>
                                        </p:attrNameLst>
                                      </p:cBhvr>
                                      <p:to>
                                        <p:strVal val="visible"/>
                                      </p:to>
                                    </p:set>
                                    <p:anim calcmode="lin" valueType="num">
                                      <p:cBhvr additive="base">
                                        <p:cTn id="43" dur="500" fill="hold"/>
                                        <p:tgtEl>
                                          <p:spTgt spid="26626">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6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6626">
                                            <p:txEl>
                                              <p:pRg st="5" end="5"/>
                                            </p:txEl>
                                          </p:spTgt>
                                        </p:tgtEl>
                                        <p:attrNameLst>
                                          <p:attrName>style.visibility</p:attrName>
                                        </p:attrNameLst>
                                      </p:cBhvr>
                                      <p:to>
                                        <p:strVal val="visible"/>
                                      </p:to>
                                    </p:set>
                                    <p:anim calcmode="lin" valueType="num">
                                      <p:cBhvr additive="base">
                                        <p:cTn id="49" dur="500" fill="hold"/>
                                        <p:tgtEl>
                                          <p:spTgt spid="26626">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6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6626">
                                            <p:txEl>
                                              <p:pRg st="6" end="6"/>
                                            </p:txEl>
                                          </p:spTgt>
                                        </p:tgtEl>
                                        <p:attrNameLst>
                                          <p:attrName>style.visibility</p:attrName>
                                        </p:attrNameLst>
                                      </p:cBhvr>
                                      <p:to>
                                        <p:strVal val="visible"/>
                                      </p:to>
                                    </p:set>
                                    <p:anim calcmode="lin" valueType="num">
                                      <p:cBhvr additive="base">
                                        <p:cTn id="55" dur="500" fill="hold"/>
                                        <p:tgtEl>
                                          <p:spTgt spid="26626">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662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6"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2" name="折角形 1"/>
          <p:cNvSpPr/>
          <p:nvPr/>
        </p:nvSpPr>
        <p:spPr>
          <a:xfrm>
            <a:off x="661988" y="115888"/>
            <a:ext cx="3292475" cy="604838"/>
          </a:xfrm>
          <a:prstGeom prst="foldedCorner">
            <a:avLst/>
          </a:prstGeom>
          <a:solidFill>
            <a:srgbClr val="A6C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27650" name="文本框 2"/>
          <p:cNvSpPr txBox="1"/>
          <p:nvPr/>
        </p:nvSpPr>
        <p:spPr>
          <a:xfrm>
            <a:off x="95250" y="630238"/>
            <a:ext cx="8953500" cy="4724400"/>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rPr>
              <a:t>1. We are glad to have concluded business with you in the captioned goods.</a:t>
            </a:r>
          </a:p>
          <a:p>
            <a:pPr>
              <a:lnSpc>
                <a:spcPct val="110000"/>
              </a:lnSpc>
            </a:pPr>
            <a:r>
              <a:rPr lang="zh-CN" altLang="en-US" sz="2800">
                <a:latin typeface="Arial" panose="020B0604020202020204" pitchFamily="34" charset="0"/>
                <a:ea typeface="微软雅黑" panose="020B0503020204020204" pitchFamily="34" charset="-122"/>
              </a:rPr>
              <a:t>2. We appreciate your Order No. 235 for 500 sets of sewing machines, and are pleased to accept your terms.</a:t>
            </a:r>
          </a:p>
          <a:p>
            <a:pPr>
              <a:lnSpc>
                <a:spcPct val="110000"/>
              </a:lnSpc>
            </a:pPr>
            <a:r>
              <a:rPr lang="zh-CN" altLang="en-US" sz="2800">
                <a:latin typeface="Arial" panose="020B0604020202020204" pitchFamily="34" charset="0"/>
                <a:ea typeface="微软雅黑" panose="020B0503020204020204" pitchFamily="34" charset="-122"/>
              </a:rPr>
              <a:t>3. Enclosed we are sending you is the scanned version of our S/C No. ZH7452.</a:t>
            </a:r>
          </a:p>
          <a:p>
            <a:pPr>
              <a:lnSpc>
                <a:spcPct val="110000"/>
              </a:lnSpc>
            </a:pPr>
            <a:r>
              <a:rPr lang="zh-CN" altLang="en-US" sz="2800">
                <a:latin typeface="Arial" panose="020B0604020202020204" pitchFamily="34" charset="0"/>
                <a:ea typeface="微软雅黑" panose="020B0503020204020204" pitchFamily="34" charset="-122"/>
              </a:rPr>
              <a:t>4. You are required to sign the sales conformation and fax it back for our file at your earliest convenience.</a:t>
            </a:r>
            <a:r>
              <a:rPr lang="zh-CN" altLang="en-US" sz="2400">
                <a:latin typeface="Arial" panose="020B0604020202020204" pitchFamily="34" charset="0"/>
                <a:ea typeface="微软雅黑" panose="020B0503020204020204" pitchFamily="34" charset="-122"/>
              </a:rPr>
              <a:t> </a:t>
            </a:r>
          </a:p>
          <a:p>
            <a:endParaRPr lang="zh-CN" altLang="en-US" sz="2400">
              <a:latin typeface="Arial" panose="020B0604020202020204" pitchFamily="34" charset="0"/>
              <a:ea typeface="微软雅黑" panose="020B0503020204020204" pitchFamily="34" charset="-122"/>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7650">
                                            <p:txEl>
                                              <p:pRg st="0" end="0"/>
                                            </p:txEl>
                                          </p:spTgt>
                                        </p:tgtEl>
                                        <p:attrNameLst>
                                          <p:attrName>style.visibility</p:attrName>
                                        </p:attrNameLst>
                                      </p:cBhvr>
                                      <p:to>
                                        <p:strVal val="visible"/>
                                      </p:to>
                                    </p:set>
                                    <p:anim calcmode="lin" valueType="num">
                                      <p:cBhvr additive="base">
                                        <p:cTn id="12" dur="500"/>
                                        <p:tgtEl>
                                          <p:spTgt spid="27650">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2765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7650">
                                            <p:txEl>
                                              <p:pRg st="1" end="1"/>
                                            </p:txEl>
                                          </p:spTgt>
                                        </p:tgtEl>
                                        <p:attrNameLst>
                                          <p:attrName>style.visibility</p:attrName>
                                        </p:attrNameLst>
                                      </p:cBhvr>
                                      <p:to>
                                        <p:strVal val="visible"/>
                                      </p:to>
                                    </p:set>
                                    <p:anim calcmode="lin" valueType="num">
                                      <p:cBhvr additive="base">
                                        <p:cTn id="18" dur="500"/>
                                        <p:tgtEl>
                                          <p:spTgt spid="27650">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27650">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27650">
                                            <p:txEl>
                                              <p:pRg st="2" end="2"/>
                                            </p:txEl>
                                          </p:spTgt>
                                        </p:tgtEl>
                                        <p:attrNameLst>
                                          <p:attrName>style.visibility</p:attrName>
                                        </p:attrNameLst>
                                      </p:cBhvr>
                                      <p:to>
                                        <p:strVal val="visible"/>
                                      </p:to>
                                    </p:set>
                                    <p:anim calcmode="lin" valueType="num">
                                      <p:cBhvr additive="base">
                                        <p:cTn id="24" dur="500"/>
                                        <p:tgtEl>
                                          <p:spTgt spid="27650">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27650">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27650">
                                            <p:txEl>
                                              <p:pRg st="3" end="3"/>
                                            </p:txEl>
                                          </p:spTgt>
                                        </p:tgtEl>
                                        <p:attrNameLst>
                                          <p:attrName>style.visibility</p:attrName>
                                        </p:attrNameLst>
                                      </p:cBhvr>
                                      <p:to>
                                        <p:strVal val="visible"/>
                                      </p:to>
                                    </p:set>
                                    <p:anim calcmode="lin" valueType="num">
                                      <p:cBhvr additive="base">
                                        <p:cTn id="30" dur="500"/>
                                        <p:tgtEl>
                                          <p:spTgt spid="27650">
                                            <p:txEl>
                                              <p:pRg st="3" end="3"/>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76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pattFill prst="pct10">
          <a:fgClr>
            <a:srgbClr val="F2F2F2"/>
          </a:fgClr>
          <a:bgClr>
            <a:schemeClr val="bg1"/>
          </a:bgClr>
        </a:pattFill>
        <a:effectLst/>
      </p:bgPr>
    </p:bg>
    <p:spTree>
      <p:nvGrpSpPr>
        <p:cNvPr id="1" name=""/>
        <p:cNvGrpSpPr/>
        <p:nvPr/>
      </p:nvGrpSpPr>
      <p:grpSpPr>
        <a:xfrm>
          <a:off x="0" y="0"/>
          <a:ext cx="0" cy="0"/>
          <a:chOff x="0" y="0"/>
          <a:chExt cx="0" cy="0"/>
        </a:xfrm>
      </p:grpSpPr>
      <p:sp>
        <p:nvSpPr>
          <p:cNvPr id="2" name="折角形 1"/>
          <p:cNvSpPr/>
          <p:nvPr/>
        </p:nvSpPr>
        <p:spPr>
          <a:xfrm>
            <a:off x="661988" y="155575"/>
            <a:ext cx="3292475" cy="604838"/>
          </a:xfrm>
          <a:prstGeom prst="foldedCorner">
            <a:avLst/>
          </a:prstGeom>
          <a:solidFill>
            <a:srgbClr val="A6C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28674" name="文本框 2"/>
          <p:cNvSpPr txBox="1"/>
          <p:nvPr/>
        </p:nvSpPr>
        <p:spPr>
          <a:xfrm>
            <a:off x="123825" y="760413"/>
            <a:ext cx="8896350" cy="4656137"/>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Please see to it that L/C terms should be in exact accordance with the stipulations in our S/C.</a:t>
            </a:r>
            <a:endParaRPr lang="zh-CN" altLang="en-US" sz="2800">
              <a:latin typeface="Arial" panose="020B0604020202020204" pitchFamily="34" charset="0"/>
              <a:ea typeface="微软雅黑" panose="020B0503020204020204" pitchFamily="34" charset="-122"/>
            </a:endParaRP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We assure you that your order will receive our best attention.</a:t>
            </a:r>
            <a:endParaRPr lang="zh-CN" altLang="en-US" sz="2800">
              <a:latin typeface="Arial" panose="020B0604020202020204" pitchFamily="34" charset="0"/>
              <a:ea typeface="微软雅黑" panose="020B0503020204020204" pitchFamily="34" charset="-122"/>
            </a:endParaRP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We believe the first transaction will turn out to be profitable to both of us.</a:t>
            </a:r>
            <a:endParaRPr lang="zh-CN" altLang="en-US" sz="2800">
              <a:latin typeface="Arial" panose="020B0604020202020204" pitchFamily="34" charset="0"/>
              <a:ea typeface="微软雅黑" panose="020B0503020204020204" pitchFamily="34" charset="-122"/>
            </a:endParaRP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Thank you for your cooperation and we are expecting your future orders.</a:t>
            </a:r>
            <a:endParaRPr lang="zh-CN" altLang="en-US" sz="2800">
              <a:latin typeface="Arial" panose="020B0604020202020204" pitchFamily="34" charset="0"/>
              <a:ea typeface="微软雅黑" panose="020B0503020204020204" pitchFamily="34" charset="-122"/>
            </a:endParaRPr>
          </a:p>
          <a:p>
            <a:endParaRPr lang="zh-CN" altLang="en-US" sz="2800">
              <a:latin typeface="Arial" panose="020B0604020202020204" pitchFamily="34" charset="0"/>
              <a:ea typeface="微软雅黑" panose="020B0503020204020204" pitchFamily="34" charset="-122"/>
            </a:endParaRPr>
          </a:p>
        </p:txBody>
      </p:sp>
      <p:sp>
        <p:nvSpPr>
          <p:cNvPr id="37" name="任意多边形: 形状 4"/>
          <p:cNvSpPr/>
          <p:nvPr/>
        </p:nvSpPr>
        <p:spPr>
          <a:xfrm flipH="1">
            <a:off x="26988" y="3257550"/>
            <a:ext cx="9128125" cy="17922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28674">
                                            <p:txEl>
                                              <p:pRg st="0" end="0"/>
                                            </p:txEl>
                                          </p:spTgt>
                                        </p:tgtEl>
                                        <p:attrNameLst>
                                          <p:attrName>style.visibility</p:attrName>
                                        </p:attrNameLst>
                                      </p:cBhvr>
                                      <p:to>
                                        <p:strVal val="visible"/>
                                      </p:to>
                                    </p:set>
                                    <p:anim calcmode="lin" valueType="num">
                                      <p:cBhvr additive="base">
                                        <p:cTn id="17" dur="500"/>
                                        <p:tgtEl>
                                          <p:spTgt spid="28674">
                                            <p:txEl>
                                              <p:pRg st="0" end="0"/>
                                            </p:txEl>
                                          </p:spTgt>
                                        </p:tgtEl>
                                        <p:attrNameLst>
                                          <p:attrName>ppt_y</p:attrName>
                                        </p:attrNameLst>
                                      </p:cBhvr>
                                      <p:tavLst>
                                        <p:tav tm="0">
                                          <p:val>
                                            <p:strVal val="#ppt_y+#ppt_h*1.125000"/>
                                          </p:val>
                                        </p:tav>
                                        <p:tav tm="100000">
                                          <p:val>
                                            <p:strVal val="#ppt_y"/>
                                          </p:val>
                                        </p:tav>
                                      </p:tavLst>
                                    </p:anim>
                                    <p:animEffect transition="in" filter="wipe(up)">
                                      <p:cBhvr>
                                        <p:cTn id="18" dur="500"/>
                                        <p:tgtEl>
                                          <p:spTgt spid="2867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8" fill="hold" nodeType="clickEffect">
                                  <p:stCondLst>
                                    <p:cond delay="0"/>
                                  </p:stCondLst>
                                  <p:childTnLst>
                                    <p:set>
                                      <p:cBhvr>
                                        <p:cTn id="22" dur="1" fill="hold">
                                          <p:stCondLst>
                                            <p:cond delay="0"/>
                                          </p:stCondLst>
                                        </p:cTn>
                                        <p:tgtEl>
                                          <p:spTgt spid="28674">
                                            <p:txEl>
                                              <p:pRg st="1" end="1"/>
                                            </p:txEl>
                                          </p:spTgt>
                                        </p:tgtEl>
                                        <p:attrNameLst>
                                          <p:attrName>style.visibility</p:attrName>
                                        </p:attrNameLst>
                                      </p:cBhvr>
                                      <p:to>
                                        <p:strVal val="visible"/>
                                      </p:to>
                                    </p:set>
                                    <p:anim calcmode="lin" valueType="num">
                                      <p:cBhvr additive="base">
                                        <p:cTn id="23" dur="500"/>
                                        <p:tgtEl>
                                          <p:spTgt spid="28674">
                                            <p:txEl>
                                              <p:pRg st="1" end="1"/>
                                            </p:txEl>
                                          </p:spTgt>
                                        </p:tgtEl>
                                        <p:attrNameLst>
                                          <p:attrName>ppt_x</p:attrName>
                                        </p:attrNameLst>
                                      </p:cBhvr>
                                      <p:tavLst>
                                        <p:tav tm="0">
                                          <p:val>
                                            <p:strVal val="#ppt_x-#ppt_w*1.125000"/>
                                          </p:val>
                                        </p:tav>
                                        <p:tav tm="100000">
                                          <p:val>
                                            <p:strVal val="#ppt_x"/>
                                          </p:val>
                                        </p:tav>
                                      </p:tavLst>
                                    </p:anim>
                                    <p:animEffect transition="in" filter="wipe(right)">
                                      <p:cBhvr>
                                        <p:cTn id="24" dur="500"/>
                                        <p:tgtEl>
                                          <p:spTgt spid="2867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2" fill="hold" nodeType="clickEffect">
                                  <p:stCondLst>
                                    <p:cond delay="0"/>
                                  </p:stCondLst>
                                  <p:childTnLst>
                                    <p:set>
                                      <p:cBhvr>
                                        <p:cTn id="28" dur="1" fill="hold">
                                          <p:stCondLst>
                                            <p:cond delay="0"/>
                                          </p:stCondLst>
                                        </p:cTn>
                                        <p:tgtEl>
                                          <p:spTgt spid="28674">
                                            <p:txEl>
                                              <p:pRg st="2" end="2"/>
                                            </p:txEl>
                                          </p:spTgt>
                                        </p:tgtEl>
                                        <p:attrNameLst>
                                          <p:attrName>style.visibility</p:attrName>
                                        </p:attrNameLst>
                                      </p:cBhvr>
                                      <p:to>
                                        <p:strVal val="visible"/>
                                      </p:to>
                                    </p:set>
                                    <p:anim calcmode="lin" valueType="num">
                                      <p:cBhvr additive="base">
                                        <p:cTn id="29" dur="500"/>
                                        <p:tgtEl>
                                          <p:spTgt spid="28674">
                                            <p:txEl>
                                              <p:pRg st="2" end="2"/>
                                            </p:txEl>
                                          </p:spTgt>
                                        </p:tgtEl>
                                        <p:attrNameLst>
                                          <p:attrName>ppt_x</p:attrName>
                                        </p:attrNameLst>
                                      </p:cBhvr>
                                      <p:tavLst>
                                        <p:tav tm="0">
                                          <p:val>
                                            <p:strVal val="#ppt_x+#ppt_w*1.125000"/>
                                          </p:val>
                                        </p:tav>
                                        <p:tav tm="100000">
                                          <p:val>
                                            <p:strVal val="#ppt_x"/>
                                          </p:val>
                                        </p:tav>
                                      </p:tavLst>
                                    </p:anim>
                                    <p:animEffect transition="in" filter="wipe(left)">
                                      <p:cBhvr>
                                        <p:cTn id="30" dur="500"/>
                                        <p:tgtEl>
                                          <p:spTgt spid="2867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1" fill="hold" nodeType="clickEffect">
                                  <p:stCondLst>
                                    <p:cond delay="0"/>
                                  </p:stCondLst>
                                  <p:childTnLst>
                                    <p:set>
                                      <p:cBhvr>
                                        <p:cTn id="34" dur="1" fill="hold">
                                          <p:stCondLst>
                                            <p:cond delay="0"/>
                                          </p:stCondLst>
                                        </p:cTn>
                                        <p:tgtEl>
                                          <p:spTgt spid="28674">
                                            <p:txEl>
                                              <p:pRg st="3" end="3"/>
                                            </p:txEl>
                                          </p:spTgt>
                                        </p:tgtEl>
                                        <p:attrNameLst>
                                          <p:attrName>style.visibility</p:attrName>
                                        </p:attrNameLst>
                                      </p:cBhvr>
                                      <p:to>
                                        <p:strVal val="visible"/>
                                      </p:to>
                                    </p:set>
                                    <p:anim calcmode="lin" valueType="num">
                                      <p:cBhvr additive="base">
                                        <p:cTn id="35" dur="500"/>
                                        <p:tgtEl>
                                          <p:spTgt spid="28674">
                                            <p:txEl>
                                              <p:pRg st="3" end="3"/>
                                            </p:txEl>
                                          </p:spTgt>
                                        </p:tgtEl>
                                        <p:attrNameLst>
                                          <p:attrName>ppt_y</p:attrName>
                                        </p:attrNameLst>
                                      </p:cBhvr>
                                      <p:tavLst>
                                        <p:tav tm="0">
                                          <p:val>
                                            <p:strVal val="#ppt_y-#ppt_h*1.125000"/>
                                          </p:val>
                                        </p:tav>
                                        <p:tav tm="100000">
                                          <p:val>
                                            <p:strVal val="#ppt_y"/>
                                          </p:val>
                                        </p:tav>
                                      </p:tavLst>
                                    </p:anim>
                                    <p:animEffect transition="in" filter="wipe(down)">
                                      <p:cBhvr>
                                        <p:cTn id="36" dur="500"/>
                                        <p:tgtEl>
                                          <p:spTgt spid="2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7"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2210"/>
            <a:ext cx="8775700" cy="2306955"/>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zh-CN" altLang="en-US" sz="4000">
                <a:solidFill>
                  <a:schemeClr val="accent1"/>
                </a:solidFill>
                <a:effectLst>
                  <a:outerShdw blurRad="38100" dist="25400" dir="5400000" algn="ctr" rotWithShape="0">
                    <a:srgbClr val="6E747A">
                      <a:alpha val="43000"/>
                    </a:srgbClr>
                  </a:outerShdw>
                </a:effectLst>
                <a:sym typeface="+mn-ea"/>
              </a:rPr>
              <a:t>1</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a:t>
            </a:r>
            <a:r>
              <a:rPr lang="zh-CN" altLang="en-US" sz="3200">
                <a:solidFill>
                  <a:schemeClr val="tx1"/>
                </a:solidFill>
                <a:effectLst>
                  <a:outerShdw blurRad="38100" dist="19050" dir="2700000" algn="tl" rotWithShape="0">
                    <a:schemeClr val="dk1">
                      <a:alpha val="40000"/>
                    </a:schemeClr>
                  </a:outerShdw>
                </a:effectLst>
                <a:sym typeface="+mn-ea"/>
              </a:rPr>
              <a:t> </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Sales Contract</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24577" name="文本框 2"/>
          <p:cNvSpPr txBox="1"/>
          <p:nvPr/>
        </p:nvSpPr>
        <p:spPr>
          <a:xfrm>
            <a:off x="276860" y="316865"/>
            <a:ext cx="8589963" cy="4510405"/>
          </a:xfrm>
          <a:prstGeom prst="rect">
            <a:avLst/>
          </a:prstGeom>
          <a:noFill/>
          <a:ln w="9525">
            <a:noFill/>
          </a:ln>
        </p:spPr>
        <p:txBody>
          <a:bodyPr wrap="square" anchor="t">
            <a:spAutoFit/>
          </a:bodyPr>
          <a:lstStyle/>
          <a:p>
            <a:pPr>
              <a:lnSpc>
                <a:spcPct val="120000"/>
              </a:lnSpc>
            </a:pPr>
            <a:r>
              <a:rPr lang="zh-CN" altLang="en-US" sz="2800" noProof="1">
                <a:latin typeface="Arial" panose="020B0604020202020204" pitchFamily="34" charset="0"/>
                <a:ea typeface="微软雅黑" panose="020B0503020204020204" pitchFamily="34" charset="-122"/>
                <a:cs typeface="+mn-cs"/>
              </a:rPr>
              <a:t>Dear Mr. Thomas,</a:t>
            </a:r>
          </a:p>
          <a:p>
            <a:pPr>
              <a:lnSpc>
                <a:spcPct val="120000"/>
              </a:lnSpc>
            </a:pPr>
            <a:endParaRPr lang="zh-CN" altLang="en-US" sz="2800" noProof="1">
              <a:latin typeface="Arial" panose="020B0604020202020204" pitchFamily="34" charset="0"/>
              <a:ea typeface="微软雅黑" panose="020B0503020204020204" pitchFamily="34" charset="-122"/>
            </a:endParaRPr>
          </a:p>
          <a:p>
            <a:r>
              <a:rPr lang="zh-CN" altLang="en-US" sz="2800" noProof="1">
                <a:latin typeface="Arial" panose="020B0604020202020204" pitchFamily="34" charset="0"/>
                <a:ea typeface="微软雅黑" panose="020B0503020204020204" pitchFamily="34" charset="-122"/>
                <a:cs typeface="+mn-cs"/>
              </a:rPr>
              <a:t>We are very pleased to have</a:t>
            </a:r>
            <a:r>
              <a:rPr lang="zh-CN" altLang="en-US" sz="2800" noProof="1">
                <a:solidFill>
                  <a:srgbClr val="0070C0"/>
                </a:solidFill>
                <a:latin typeface="Arial" panose="020B0604020202020204" pitchFamily="34" charset="0"/>
                <a:ea typeface="微软雅黑" panose="020B0503020204020204" pitchFamily="34" charset="-122"/>
                <a:cs typeface="+mn-cs"/>
              </a:rPr>
              <a:t>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concluded with you a transaction</a:t>
            </a:r>
            <a:r>
              <a:rPr lang="zh-CN" altLang="en-US" sz="2800" noProof="1">
                <a:latin typeface="Arial" panose="020B0604020202020204" pitchFamily="34" charset="0"/>
                <a:ea typeface="微软雅黑" panose="020B0503020204020204" pitchFamily="34" charset="-122"/>
                <a:cs typeface="+mn-cs"/>
              </a:rPr>
              <a:t> of 2,000 sets of full-automatic washing machines, and are sending you the scanned copy of our Sales Contract No. FY035.</a:t>
            </a:r>
          </a:p>
          <a:p>
            <a:endParaRPr lang="zh-CN" altLang="en-US" sz="2800" noProof="1">
              <a:latin typeface="Arial" panose="020B0604020202020204" pitchFamily="34" charset="0"/>
              <a:ea typeface="微软雅黑" panose="020B0503020204020204" pitchFamily="34" charset="-122"/>
              <a:cs typeface="+mn-cs"/>
            </a:endParaRPr>
          </a:p>
          <a:p>
            <a:endParaRPr lang="zh-CN" altLang="en-US" sz="2800" noProof="1">
              <a:latin typeface="Arial" panose="020B0604020202020204" pitchFamily="34" charset="0"/>
              <a:ea typeface="微软雅黑" panose="020B0503020204020204" pitchFamily="34" charset="-122"/>
              <a:cs typeface="+mn-cs"/>
            </a:endParaRPr>
          </a:p>
          <a:p>
            <a:r>
              <a:rPr lang="zh-CN" altLang="en-US" sz="2800" noProof="1">
                <a:latin typeface="Arial" panose="020B0604020202020204" pitchFamily="34" charset="0"/>
                <a:ea typeface="微软雅黑" panose="020B0503020204020204" pitchFamily="34" charset="-122"/>
                <a:cs typeface="+mn-cs"/>
              </a:rPr>
              <a:t>Please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countersign</a:t>
            </a:r>
            <a:r>
              <a:rPr lang="zh-CN" altLang="en-US" sz="2800" noProof="1">
                <a:latin typeface="Arial" panose="020B0604020202020204" pitchFamily="34" charset="0"/>
                <a:ea typeface="微软雅黑" panose="020B0503020204020204" pitchFamily="34" charset="-122"/>
                <a:cs typeface="+mn-cs"/>
              </a:rPr>
              <a:t> and </a:t>
            </a:r>
            <a:r>
              <a:rPr lang="zh-CN" altLang="en-US" sz="2800" noProof="1">
                <a:solidFill>
                  <a:schemeClr val="tx1"/>
                </a:solidFill>
                <a:latin typeface="Arial" panose="020B0604020202020204" pitchFamily="34" charset="0"/>
                <a:ea typeface="微软雅黑" panose="020B0503020204020204" pitchFamily="34" charset="-122"/>
                <a:cs typeface="+mn-cs"/>
              </a:rPr>
              <a:t>return one copy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4" action="ppaction://hlinksldjump"/>
              </a:rPr>
              <a:t>for our file</a:t>
            </a:r>
            <a:r>
              <a:rPr lang="zh-CN" altLang="en-US" sz="2800" noProof="1">
                <a:latin typeface="Arial" panose="020B0604020202020204" pitchFamily="34" charset="0"/>
                <a:ea typeface="微软雅黑" panose="020B0503020204020204" pitchFamily="34" charset="-122"/>
                <a:cs typeface="+mn-cs"/>
              </a:rPr>
              <a:t>.</a:t>
            </a:r>
            <a:endParaRPr lang="zh-CN" altLang="en-US" sz="2800" noProof="1">
              <a:latin typeface="Arial" panose="020B0604020202020204" pitchFamily="34" charset="0"/>
              <a:ea typeface="微软雅黑" panose="020B0503020204020204" pitchFamily="34" charset="-122"/>
            </a:endParaRPr>
          </a:p>
          <a:p>
            <a:endParaRPr lang="zh-CN" altLang="en-US" sz="2400" noProof="1">
              <a:latin typeface="Arial" panose="020B0604020202020204" pitchFamily="34" charset="0"/>
              <a:ea typeface="微软雅黑" panose="020B0503020204020204" pitchFamily="34" charset="-122"/>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77">
                                            <p:txEl>
                                              <p:pRg st="0" end="0"/>
                                            </p:txEl>
                                          </p:spTgt>
                                        </p:tgtEl>
                                        <p:attrNameLst>
                                          <p:attrName>style.visibility</p:attrName>
                                        </p:attrNameLst>
                                      </p:cBhvr>
                                      <p:to>
                                        <p:strVal val="visible"/>
                                      </p:to>
                                    </p:set>
                                    <p:anim calcmode="lin" valueType="num">
                                      <p:cBhvr additive="base">
                                        <p:cTn id="7" dur="500" fill="hold"/>
                                        <p:tgtEl>
                                          <p:spTgt spid="245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24577">
                                            <p:txEl>
                                              <p:pRg st="2" end="2"/>
                                            </p:txEl>
                                          </p:spTgt>
                                        </p:tgtEl>
                                        <p:attrNameLst>
                                          <p:attrName>style.visibility</p:attrName>
                                        </p:attrNameLst>
                                      </p:cBhvr>
                                      <p:to>
                                        <p:strVal val="visible"/>
                                      </p:to>
                                    </p:set>
                                    <p:anim calcmode="lin" valueType="num">
                                      <p:cBhvr additive="base">
                                        <p:cTn id="13" dur="500"/>
                                        <p:tgtEl>
                                          <p:spTgt spid="24577">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457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24577">
                                            <p:txEl>
                                              <p:pRg st="5" end="5"/>
                                            </p:txEl>
                                          </p:spTgt>
                                        </p:tgtEl>
                                        <p:attrNameLst>
                                          <p:attrName>style.visibility</p:attrName>
                                        </p:attrNameLst>
                                      </p:cBhvr>
                                      <p:to>
                                        <p:strVal val="visible"/>
                                      </p:to>
                                    </p:set>
                                    <p:anim calcmode="lin" valueType="num">
                                      <p:cBhvr additive="base">
                                        <p:cTn id="19" dur="500"/>
                                        <p:tgtEl>
                                          <p:spTgt spid="24577">
                                            <p:txEl>
                                              <p:pRg st="5" end="5"/>
                                            </p:txEl>
                                          </p:spTgt>
                                        </p:tgtEl>
                                        <p:attrNameLst>
                                          <p:attrName>ppt_y</p:attrName>
                                        </p:attrNameLst>
                                      </p:cBhvr>
                                      <p:tavLst>
                                        <p:tav tm="0">
                                          <p:val>
                                            <p:strVal val="#ppt_y+#ppt_h*1.125000"/>
                                          </p:val>
                                        </p:tav>
                                        <p:tav tm="100000">
                                          <p:val>
                                            <p:strVal val="#ppt_y"/>
                                          </p:val>
                                        </p:tav>
                                      </p:tavLst>
                                    </p:anim>
                                    <p:animEffect transition="in" filter="wipe(up)">
                                      <p:cBhvr>
                                        <p:cTn id="20" dur="500"/>
                                        <p:tgtEl>
                                          <p:spTgt spid="2457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24577" name="文本框 2"/>
          <p:cNvSpPr txBox="1"/>
          <p:nvPr/>
        </p:nvSpPr>
        <p:spPr>
          <a:xfrm>
            <a:off x="276860" y="790575"/>
            <a:ext cx="8589963" cy="3562985"/>
          </a:xfrm>
          <a:prstGeom prst="rect">
            <a:avLst/>
          </a:prstGeom>
          <a:noFill/>
          <a:ln w="9525">
            <a:noFill/>
          </a:ln>
        </p:spPr>
        <p:txBody>
          <a:bodyPr wrap="square" anchor="t">
            <a:spAutoFit/>
          </a:bodyPr>
          <a:lstStyle/>
          <a:p>
            <a:r>
              <a:rPr lang="zh-CN" altLang="en-US" sz="2800" noProof="1">
                <a:latin typeface="Arial" panose="020B0604020202020204" pitchFamily="34" charset="0"/>
                <a:ea typeface="微软雅黑" panose="020B0503020204020204" pitchFamily="34" charset="-122"/>
                <a:cs typeface="+mn-cs"/>
              </a:rPr>
              <a:t>Of course, we will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execute the order</a:t>
            </a:r>
            <a:r>
              <a:rPr lang="zh-CN" altLang="en-US" sz="2800" noProof="1">
                <a:latin typeface="Arial" panose="020B0604020202020204" pitchFamily="34" charset="0"/>
                <a:ea typeface="微软雅黑" panose="020B0503020204020204" pitchFamily="34" charset="-122"/>
                <a:cs typeface="+mn-cs"/>
              </a:rPr>
              <a:t> strictly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conforming to</a:t>
            </a:r>
            <a:r>
              <a:rPr lang="zh-CN" altLang="en-US" sz="2800" noProof="1">
                <a:latin typeface="Arial" panose="020B0604020202020204" pitchFamily="34" charset="0"/>
                <a:ea typeface="微软雅黑" panose="020B0503020204020204" pitchFamily="34" charset="-122"/>
                <a:cs typeface="+mn-cs"/>
              </a:rPr>
              <a:t> the S/C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4" action="ppaction://hlinksldjump"/>
              </a:rPr>
              <a:t>stipulations</a:t>
            </a:r>
            <a:r>
              <a:rPr lang="zh-CN" altLang="en-US" sz="2800" noProof="1">
                <a:latin typeface="Arial" panose="020B0604020202020204" pitchFamily="34" charset="0"/>
                <a:ea typeface="微软雅黑" panose="020B0503020204020204" pitchFamily="34" charset="-122"/>
                <a:cs typeface="+mn-cs"/>
              </a:rPr>
              <a:t>.</a:t>
            </a:r>
            <a:endParaRPr lang="zh-CN" altLang="en-US" sz="2800" noProof="1">
              <a:latin typeface="Arial" panose="020B0604020202020204" pitchFamily="34" charset="0"/>
              <a:ea typeface="微软雅黑" panose="020B0503020204020204" pitchFamily="34" charset="-122"/>
            </a:endParaRPr>
          </a:p>
          <a:p>
            <a:endParaRPr lang="zh-CN" altLang="en-US" sz="2800" noProof="1">
              <a:latin typeface="Arial" panose="020B0604020202020204" pitchFamily="34" charset="0"/>
              <a:ea typeface="微软雅黑" panose="020B0503020204020204" pitchFamily="34" charset="-122"/>
              <a:cs typeface="+mn-cs"/>
            </a:endParaRPr>
          </a:p>
          <a:p>
            <a:r>
              <a:rPr lang="zh-CN" altLang="en-US" sz="2800" noProof="1">
                <a:latin typeface="Arial" panose="020B0604020202020204" pitchFamily="34" charset="0"/>
                <a:ea typeface="微软雅黑" panose="020B0503020204020204" pitchFamily="34" charset="-122"/>
                <a:cs typeface="+mn-cs"/>
              </a:rPr>
              <a:t>Looking forward to receiving your future enquiries and orders.</a:t>
            </a:r>
          </a:p>
          <a:p>
            <a:endParaRPr lang="zh-CN" altLang="en-US" sz="2400" noProof="1">
              <a:latin typeface="Arial" panose="020B0604020202020204" pitchFamily="34" charset="0"/>
              <a:ea typeface="微软雅黑" panose="020B0503020204020204" pitchFamily="34" charset="-122"/>
            </a:endParaRPr>
          </a:p>
          <a:p>
            <a:pPr>
              <a:lnSpc>
                <a:spcPct val="120000"/>
              </a:lnSpc>
            </a:pPr>
            <a:r>
              <a:rPr lang="zh-CN" altLang="en-US" sz="2800">
                <a:sym typeface="+mn-ea"/>
              </a:rPr>
              <a:t>Best regards, </a:t>
            </a:r>
            <a:endParaRPr lang="zh-CN" altLang="en-US" sz="2800">
              <a:latin typeface="Arial" panose="020B0604020202020204" pitchFamily="34" charset="0"/>
              <a:ea typeface="微软雅黑" panose="020B0503020204020204" pitchFamily="34" charset="-122"/>
            </a:endParaRPr>
          </a:p>
          <a:p>
            <a:r>
              <a:rPr lang="zh-CN" altLang="en-US" sz="2800">
                <a:sym typeface="+mn-ea"/>
              </a:rPr>
              <a:t>Zhou Hua</a:t>
            </a:r>
            <a:endParaRPr lang="zh-CN" altLang="en-US" sz="2800" noProof="1">
              <a:latin typeface="Arial" panose="020B0604020202020204" pitchFamily="34" charset="0"/>
              <a:ea typeface="微软雅黑" panose="020B0503020204020204" pitchFamily="34" charset="-122"/>
            </a:endParaRPr>
          </a:p>
        </p:txBody>
      </p:sp>
    </p:spTree>
  </p:cSld>
  <p:clrMapOvr>
    <a:masterClrMapping/>
  </p:clrMapOvr>
  <p:transition>
    <p:cover dir="d"/>
  </p:transition>
</p:sld>
</file>

<file path=ppt/slides/slide26.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5" name="TextBox 6"/>
          <p:cNvSpPr txBox="1">
            <a:spLocks noChangeArrowheads="1"/>
          </p:cNvSpPr>
          <p:nvPr/>
        </p:nvSpPr>
        <p:spPr bwMode="auto">
          <a:xfrm>
            <a:off x="58420" y="17780"/>
            <a:ext cx="5140960" cy="7067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scene3d>
              <a:camera prst="orthographicFront"/>
              <a:lightRig rig="threePt" dir="t"/>
            </a:scene3d>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Notes to Letter </a:t>
            </a:r>
            <a:r>
              <a:rPr lang="en-US" altLang="zh-CN"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1</a:t>
            </a:r>
          </a:p>
        </p:txBody>
      </p:sp>
      <p:sp>
        <p:nvSpPr>
          <p:cNvPr id="37" name="TextBox 6"/>
          <p:cNvSpPr txBox="1"/>
          <p:nvPr/>
        </p:nvSpPr>
        <p:spPr>
          <a:xfrm>
            <a:off x="58419" y="534670"/>
            <a:ext cx="9139556" cy="4569460"/>
          </a:xfrm>
          <a:prstGeom prst="rect">
            <a:avLst/>
          </a:prstGeom>
          <a:noFill/>
          <a:ln w="9525">
            <a:noFill/>
          </a:ln>
        </p:spPr>
        <p:txBody>
          <a:bodyPr wrap="square" lIns="91440" tIns="45720" rIns="91440" bIns="45720" anchor="t">
            <a:spAutoFit/>
          </a:bodyPr>
          <a:lstStyle/>
          <a:p>
            <a:pPr>
              <a:lnSpc>
                <a:spcPct val="130000"/>
              </a:lnSpc>
            </a:pP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1.</a:t>
            </a:r>
            <a:r>
              <a:rPr lang="zh-CN" altLang="en-US" sz="2800"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 </a:t>
            </a:r>
            <a:r>
              <a:rPr lang="zh-CN" altLang="en-US" sz="2800" baseline="0" noProof="1">
                <a:latin typeface="微软雅黑" panose="020B0503020204020204" pitchFamily="34" charset="-122"/>
                <a:ea typeface="微软雅黑" panose="020B0503020204020204" pitchFamily="34" charset="-122"/>
                <a:cs typeface="+mn-cs"/>
              </a:rPr>
              <a:t>conclude a transaction (with sb.)  达成交易</a:t>
            </a:r>
            <a:endParaRPr lang="zh-CN" altLang="en-US" sz="2800" baseline="0" noProof="1">
              <a:latin typeface="微软雅黑" panose="020B0503020204020204" pitchFamily="34" charset="-122"/>
              <a:ea typeface="微软雅黑" panose="020B0503020204020204" pitchFamily="34" charset="-122"/>
            </a:endParaRPr>
          </a:p>
          <a:p>
            <a:pPr>
              <a:lnSpc>
                <a:spcPct val="130000"/>
              </a:lnSpc>
            </a:pPr>
            <a:r>
              <a:rPr lang="zh-CN" altLang="en-US" sz="2800" b="1"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(1)</a:t>
            </a:r>
            <a:r>
              <a:rPr lang="zh-CN" altLang="en-US" sz="2800" baseline="0" noProof="1">
                <a:latin typeface="微软雅黑" panose="020B0503020204020204" pitchFamily="34" charset="-122"/>
                <a:ea typeface="微软雅黑" panose="020B0503020204020204" pitchFamily="34" charset="-122"/>
                <a:cs typeface="+mn-cs"/>
              </a:rPr>
              <a:t>We are pleased to have been able to </a:t>
            </a:r>
            <a:r>
              <a:rPr lang="zh-CN" altLang="en-US" sz="2800" baseline="0" noProof="1">
                <a:solidFill>
                  <a:srgbClr val="0070C0"/>
                </a:solidFill>
                <a:latin typeface="微软雅黑" panose="020B0503020204020204" pitchFamily="34" charset="-122"/>
                <a:ea typeface="微软雅黑" panose="020B0503020204020204" pitchFamily="34" charset="-122"/>
                <a:cs typeface="+mn-cs"/>
              </a:rPr>
              <a:t>conclude an initial transaction</a:t>
            </a:r>
            <a:r>
              <a:rPr lang="zh-CN" altLang="en-US" sz="2800" baseline="0" noProof="1">
                <a:latin typeface="微软雅黑" panose="020B0503020204020204" pitchFamily="34" charset="-122"/>
                <a:ea typeface="微软雅黑" panose="020B0503020204020204" pitchFamily="34" charset="-122"/>
                <a:cs typeface="+mn-cs"/>
              </a:rPr>
              <a:t> with you. </a:t>
            </a:r>
          </a:p>
          <a:p>
            <a:pPr>
              <a:lnSpc>
                <a:spcPct val="130000"/>
              </a:lnSpc>
            </a:pPr>
            <a:r>
              <a:rPr lang="zh-CN" altLang="en-US" sz="2800" baseline="0" noProof="1">
                <a:latin typeface="微软雅黑" panose="020B0503020204020204" pitchFamily="34" charset="-122"/>
                <a:ea typeface="微软雅黑" panose="020B0503020204020204" pitchFamily="34" charset="-122"/>
                <a:cs typeface="+mn-cs"/>
              </a:rPr>
              <a:t>我们很高兴能与你方</a:t>
            </a:r>
            <a:r>
              <a:rPr lang="zh-CN" altLang="en-US" sz="2800" baseline="0" noProof="1">
                <a:solidFill>
                  <a:srgbClr val="0070C0"/>
                </a:solidFill>
                <a:latin typeface="微软雅黑" panose="020B0503020204020204" pitchFamily="34" charset="-122"/>
                <a:ea typeface="微软雅黑" panose="020B0503020204020204" pitchFamily="34" charset="-122"/>
                <a:cs typeface="+mn-cs"/>
              </a:rPr>
              <a:t>达成首笔交易</a:t>
            </a:r>
            <a:r>
              <a:rPr lang="zh-CN" altLang="en-US" sz="2800" baseline="0" noProof="1">
                <a:latin typeface="微软雅黑" panose="020B0503020204020204" pitchFamily="34" charset="-122"/>
                <a:ea typeface="微软雅黑" panose="020B0503020204020204" pitchFamily="34" charset="-122"/>
                <a:cs typeface="+mn-cs"/>
              </a:rPr>
              <a:t>。</a:t>
            </a:r>
            <a:endParaRPr lang="zh-CN" altLang="en-US" sz="2800" baseline="0" noProof="1">
              <a:latin typeface="微软雅黑" panose="020B0503020204020204" pitchFamily="34" charset="-122"/>
              <a:ea typeface="微软雅黑" panose="020B0503020204020204" pitchFamily="34" charset="-122"/>
            </a:endParaRPr>
          </a:p>
          <a:p>
            <a:pPr>
              <a:lnSpc>
                <a:spcPct val="130000"/>
              </a:lnSpc>
            </a:pPr>
            <a:r>
              <a:rPr lang="zh-CN" altLang="en-US" sz="2800"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(2)</a:t>
            </a:r>
            <a:r>
              <a:rPr lang="zh-CN" altLang="en-US" sz="2800" baseline="0" noProof="1">
                <a:latin typeface="微软雅黑" panose="020B0503020204020204" pitchFamily="34" charset="-122"/>
                <a:ea typeface="微软雅黑" panose="020B0503020204020204" pitchFamily="34" charset="-122"/>
                <a:cs typeface="+mn-cs"/>
              </a:rPr>
              <a:t>We regret that the transaction can not be concluded at your bid, as it is far below our cost price. 我们很遗憾无法按你方递价达成交易，因其远低于我们的成本价。</a:t>
            </a:r>
            <a:endParaRPr lang="zh-CN" altLang="en-US" sz="2800" baseline="0"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5">
                                            <p:txEl>
                                              <p:pRg st="0" end="0"/>
                                            </p:txEl>
                                          </p:spTgt>
                                        </p:tgtEl>
                                        <p:attrNameLst>
                                          <p:attrName>style.visibility</p:attrName>
                                        </p:attrNameLst>
                                      </p:cBhvr>
                                      <p:to>
                                        <p:strVal val="visible"/>
                                      </p:to>
                                    </p:set>
                                    <p:anim calcmode="lin" valueType="num">
                                      <p:cBhvr additive="base">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0" end="0"/>
                                            </p:txEl>
                                          </p:spTgt>
                                        </p:tgtEl>
                                        <p:attrNameLst>
                                          <p:attrName>style.visibility</p:attrName>
                                        </p:attrNameLst>
                                      </p:cBhvr>
                                      <p:to>
                                        <p:strVal val="visible"/>
                                      </p:to>
                                    </p:set>
                                    <p:anim calcmode="lin" valueType="num">
                                      <p:cBhvr additive="base">
                                        <p:cTn id="18" dur="500"/>
                                        <p:tgtEl>
                                          <p:spTgt spid="37">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1" end="1"/>
                                            </p:txEl>
                                          </p:spTgt>
                                        </p:tgtEl>
                                        <p:attrNameLst>
                                          <p:attrName>style.visibility</p:attrName>
                                        </p:attrNameLst>
                                      </p:cBhvr>
                                      <p:to>
                                        <p:strVal val="visible"/>
                                      </p:to>
                                    </p:set>
                                    <p:anim calcmode="lin" valueType="num">
                                      <p:cBhvr additive="base">
                                        <p:cTn id="24"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2" end="2"/>
                                            </p:txEl>
                                          </p:spTgt>
                                        </p:tgtEl>
                                        <p:attrNameLst>
                                          <p:attrName>style.visibility</p:attrName>
                                        </p:attrNameLst>
                                      </p:cBhvr>
                                      <p:to>
                                        <p:strVal val="visible"/>
                                      </p:to>
                                    </p:set>
                                    <p:anim calcmode="lin" valueType="num">
                                      <p:cBhvr additive="base">
                                        <p:cTn id="30"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7">
                                            <p:txEl>
                                              <p:pRg st="3" end="3"/>
                                            </p:txEl>
                                          </p:spTgt>
                                        </p:tgtEl>
                                        <p:attrNameLst>
                                          <p:attrName>style.visibility</p:attrName>
                                        </p:attrNameLst>
                                      </p:cBhvr>
                                      <p:to>
                                        <p:strVal val="visible"/>
                                      </p:to>
                                    </p:set>
                                    <p:anim calcmode="lin" valueType="num">
                                      <p:cBhvr additive="base">
                                        <p:cTn id="36" dur="500" fill="hold"/>
                                        <p:tgtEl>
                                          <p:spTgt spid="37">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40" y="458470"/>
            <a:ext cx="9139555" cy="4225925"/>
          </a:xfrm>
          <a:prstGeom prst="rect">
            <a:avLst/>
          </a:prstGeom>
          <a:noFill/>
          <a:ln w="9525">
            <a:noFill/>
          </a:ln>
        </p:spPr>
        <p:txBody>
          <a:bodyPr wrap="square" lIns="91440" tIns="45720" rIns="91440" bIns="45720" anchor="t">
            <a:spAutoFit/>
          </a:bodyPr>
          <a:lstStyle/>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(3)</a:t>
            </a:r>
            <a:r>
              <a:rPr lang="zh-CN" altLang="en-US" sz="2800" baseline="0" noProof="1">
                <a:latin typeface="微软雅黑" panose="020B0503020204020204" pitchFamily="34" charset="-122"/>
                <a:ea typeface="微软雅黑" panose="020B0503020204020204" pitchFamily="34" charset="-122"/>
                <a:cs typeface="+mn-cs"/>
              </a:rPr>
              <a:t>The conclusion of this transaction will mark the beginning of our long friendly relations. 这次交易成功标志着我们长期友好关系的开始。</a:t>
            </a:r>
          </a:p>
          <a:p>
            <a:pPr>
              <a:lnSpc>
                <a:spcPct val="120000"/>
              </a:lnSpc>
            </a:pPr>
            <a:endParaRPr lang="zh-CN" altLang="en-US" sz="2800" baseline="0" noProof="1">
              <a:latin typeface="微软雅黑" panose="020B0503020204020204" pitchFamily="34" charset="-122"/>
              <a:ea typeface="微软雅黑" panose="020B0503020204020204" pitchFamily="34" charset="-122"/>
              <a:cs typeface="+mn-cs"/>
            </a:endParaRP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“与某人达成……交易”还可以表达为：    </a:t>
            </a:r>
            <a:r>
              <a:rPr lang="zh-CN" altLang="en-US" sz="2800" baseline="0" noProof="1">
                <a:solidFill>
                  <a:srgbClr val="0070C0"/>
                </a:solidFill>
                <a:latin typeface="微软雅黑" panose="020B0503020204020204" pitchFamily="34" charset="-122"/>
                <a:ea typeface="微软雅黑" panose="020B0503020204020204" pitchFamily="34" charset="-122"/>
                <a:cs typeface="+mn-cs"/>
              </a:rPr>
              <a:t>transact</a:t>
            </a:r>
            <a:r>
              <a:rPr lang="zh-CN" altLang="en-US" sz="2800" baseline="0" noProof="1">
                <a:latin typeface="微软雅黑" panose="020B0503020204020204" pitchFamily="34" charset="-122"/>
                <a:ea typeface="微软雅黑" panose="020B0503020204020204" pitchFamily="34" charset="-122"/>
                <a:cs typeface="+mn-cs"/>
              </a:rPr>
              <a:t>/conclude business with sb. </a:t>
            </a:r>
            <a:r>
              <a:rPr lang="zh-CN" altLang="en-US" sz="2800" baseline="0" noProof="1">
                <a:latin typeface="微软雅黑" panose="020B0503020204020204" pitchFamily="34" charset="-122"/>
                <a:ea typeface="微软雅黑" panose="020B0503020204020204" pitchFamily="34" charset="-122"/>
                <a:cs typeface="+mn-cs"/>
              </a:rPr>
              <a:t>in </a:t>
            </a:r>
            <a:r>
              <a:rPr lang="zh-CN" altLang="en-US" sz="2800" baseline="0" noProof="1" smtClean="0">
                <a:latin typeface="微软雅黑" panose="020B0503020204020204" pitchFamily="34" charset="-122"/>
                <a:ea typeface="微软雅黑" panose="020B0503020204020204" pitchFamily="34" charset="-122"/>
                <a:cs typeface="+mn-cs"/>
              </a:rPr>
              <a:t>st</a:t>
            </a:r>
            <a:r>
              <a:rPr lang="en-US" altLang="zh-CN" sz="2800" baseline="0" noProof="1" smtClean="0">
                <a:latin typeface="微软雅黑" panose="020B0503020204020204" pitchFamily="34" charset="-122"/>
                <a:ea typeface="微软雅黑" panose="020B0503020204020204" pitchFamily="34" charset="-122"/>
                <a:cs typeface="+mn-cs"/>
              </a:rPr>
              <a:t>h.</a:t>
            </a:r>
            <a:endParaRPr lang="zh-CN" altLang="en-US" sz="2800" baseline="0" noProof="1">
              <a:latin typeface="微软雅黑" panose="020B0503020204020204" pitchFamily="34" charset="-122"/>
              <a:ea typeface="微软雅黑" panose="020B0503020204020204" pitchFamily="34" charset="-122"/>
              <a:cs typeface="+mn-cs"/>
            </a:endParaRP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p:txBody>
      </p:sp>
      <p:sp>
        <p:nvSpPr>
          <p:cNvPr id="2" name="图文框 1">
            <a:hlinkClick r:id="rId2" action="ppaction://hlinksldjump"/>
          </p:cNvPr>
          <p:cNvSpPr/>
          <p:nvPr/>
        </p:nvSpPr>
        <p:spPr>
          <a:xfrm>
            <a:off x="7419340" y="430403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3" end="3"/>
                                            </p:txEl>
                                          </p:spTgt>
                                        </p:tgtEl>
                                        <p:attrNameLst>
                                          <p:attrName>style.visibility</p:attrName>
                                        </p:attrNameLst>
                                      </p:cBhvr>
                                      <p:to>
                                        <p:strVal val="visible"/>
                                      </p:to>
                                    </p:set>
                                    <p:anim calcmode="lin" valueType="num">
                                      <p:cBhvr additive="base">
                                        <p:cTn id="18"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905" y="57150"/>
            <a:ext cx="9139555" cy="4742815"/>
          </a:xfrm>
          <a:prstGeom prst="rect">
            <a:avLst/>
          </a:prstGeom>
          <a:noFill/>
          <a:ln w="9525">
            <a:noFill/>
          </a:ln>
        </p:spPr>
        <p:txBody>
          <a:bodyPr wrap="square" lIns="91440" tIns="45720" rIns="91440" bIns="45720" anchor="t">
            <a:spAutoFit/>
          </a:bodyPr>
          <a:lstStyle/>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  </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2.</a:t>
            </a: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countersign    v. 会签，连署</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 Enclosed you will find our Purchase Contract No. 356 with our signature. Please countersign and return one copy to us.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现附上我们已签署的356号购货合同，请会签并退还一份。</a:t>
            </a:r>
          </a:p>
          <a:p>
            <a:pPr>
              <a:lnSpc>
                <a:spcPct val="120000"/>
              </a:lnSpc>
            </a:pPr>
            <a:r>
              <a:rPr lang="zh-CN" altLang="en-US" sz="2800" dirty="0">
                <a:solidFill>
                  <a:srgbClr val="0070C0"/>
                </a:solidFill>
                <a:latin typeface="微软雅黑" panose="020B0503020204020204" pitchFamily="34" charset="-122"/>
                <a:sym typeface="+mn-ea"/>
              </a:rPr>
              <a:t>      countersignature</a:t>
            </a:r>
            <a:r>
              <a:rPr lang="zh-CN" altLang="en-US" sz="2800" dirty="0">
                <a:latin typeface="微软雅黑" panose="020B0503020204020204" pitchFamily="34" charset="-122"/>
                <a:sym typeface="+mn-ea"/>
              </a:rPr>
              <a:t>   n</a:t>
            </a:r>
            <a:r>
              <a:rPr lang="en-US" altLang="zh-CN" sz="2800" dirty="0">
                <a:latin typeface="微软雅黑" panose="020B0503020204020204" pitchFamily="34" charset="-122"/>
                <a:sym typeface="+mn-ea"/>
              </a:rPr>
              <a:t>.</a:t>
            </a:r>
          </a:p>
          <a:p>
            <a:pPr>
              <a:lnSpc>
                <a:spcPct val="120000"/>
              </a:lnSpc>
            </a:pPr>
            <a:r>
              <a:rPr lang="zh-CN" altLang="en-US" sz="2800" dirty="0">
                <a:latin typeface="微软雅黑" panose="020B0503020204020204" pitchFamily="34" charset="-122"/>
                <a:sym typeface="+mn-ea"/>
              </a:rPr>
              <a:t>   Enclosed you will find our Purchase Contract No. 356 with our signature. Please return one copy with your countersignature to us.</a:t>
            </a:r>
            <a:endParaRPr lang="zh-CN" altLang="en-US" sz="2800" baseline="0" noProof="1">
              <a:latin typeface="微软雅黑" panose="020B0503020204020204" pitchFamily="34" charset="-122"/>
              <a:ea typeface="微软雅黑" panose="020B0503020204020204" pitchFamily="34" charset="-122"/>
            </a:endParaRPr>
          </a:p>
        </p:txBody>
      </p:sp>
      <p:sp>
        <p:nvSpPr>
          <p:cNvPr id="2" name="图文框 1">
            <a:hlinkClick r:id="rId2" action="ppaction://hlinksldjump"/>
          </p:cNvPr>
          <p:cNvSpPr/>
          <p:nvPr/>
        </p:nvSpPr>
        <p:spPr>
          <a:xfrm>
            <a:off x="7904480" y="440817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Effect transition="in" filter="wedge">
                                      <p:cBhvr>
                                        <p:cTn id="18" dur="2000"/>
                                        <p:tgtEl>
                                          <p:spTgt spid="3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anim calcmode="lin" valueType="num">
                                      <p:cBhvr additive="base">
                                        <p:cTn id="23"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7">
                                            <p:txEl>
                                              <p:pRg st="3" end="3"/>
                                            </p:txEl>
                                          </p:spTgt>
                                        </p:tgtEl>
                                        <p:attrNameLst>
                                          <p:attrName>style.visibility</p:attrName>
                                        </p:attrNameLst>
                                      </p:cBhvr>
                                      <p:to>
                                        <p:strVal val="visible"/>
                                      </p:to>
                                    </p:set>
                                    <p:animEffect transition="in" filter="box(in)">
                                      <p:cBhvr>
                                        <p:cTn id="29" dur="2000"/>
                                        <p:tgtEl>
                                          <p:spTgt spid="3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37">
                                            <p:txEl>
                                              <p:pRg st="4" end="4"/>
                                            </p:txEl>
                                          </p:spTgt>
                                        </p:tgtEl>
                                        <p:attrNameLst>
                                          <p:attrName>style.visibility</p:attrName>
                                        </p:attrNameLst>
                                      </p:cBhvr>
                                      <p:to>
                                        <p:strVal val="visible"/>
                                      </p:to>
                                    </p:set>
                                    <p:animEffect transition="in" filter="box(in)">
                                      <p:cBhvr>
                                        <p:cTn id="34" dur="2000"/>
                                        <p:tgtEl>
                                          <p:spTgt spid="3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2540" y="459105"/>
            <a:ext cx="9139554" cy="4225925"/>
          </a:xfrm>
          <a:prstGeom prst="rect">
            <a:avLst/>
          </a:prstGeom>
          <a:noFill/>
          <a:ln w="9525">
            <a:noFill/>
          </a:ln>
        </p:spPr>
        <p:txBody>
          <a:bodyPr wrap="square" lIns="91440" tIns="45720" rIns="91440" bIns="45720" anchor="t">
            <a:spAutoFit/>
          </a:bodyPr>
          <a:lstStyle/>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3.</a:t>
            </a:r>
            <a:r>
              <a:rPr lang="zh-CN" altLang="en-US" sz="2800" noProof="1">
                <a:latin typeface="微软雅黑" panose="020B0503020204020204" pitchFamily="34" charset="-122"/>
                <a:ea typeface="微软雅黑" panose="020B0503020204020204" pitchFamily="34" charset="-122"/>
                <a:cs typeface="+mn-cs"/>
                <a:sym typeface="+mn-ea"/>
              </a:rPr>
              <a:t> for one’s file/ record (s)    供……存档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These documents should be arranged for our file in order to be consulted.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要把这些文件整理好存档以备查阅。</a:t>
            </a: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dirty="0">
                <a:latin typeface="微软雅黑" panose="020B0503020204020204" pitchFamily="34" charset="-122"/>
                <a:sym typeface="+mn-ea"/>
              </a:rPr>
              <a:t>   </a:t>
            </a:r>
            <a:r>
              <a:rPr lang="en-US" altLang="zh-CN" sz="2800" dirty="0">
                <a:latin typeface="微软雅黑" panose="020B0503020204020204" pitchFamily="34" charset="-122"/>
                <a:sym typeface="+mn-ea"/>
              </a:rPr>
              <a:t>(2)</a:t>
            </a:r>
            <a:r>
              <a:rPr lang="zh-CN" altLang="en-US" sz="2800" dirty="0">
                <a:latin typeface="微软雅黑" panose="020B0503020204020204" pitchFamily="34" charset="-122"/>
                <a:sym typeface="+mn-ea"/>
              </a:rPr>
              <a:t>The copy of the invoice is sent to you for your file. </a:t>
            </a:r>
          </a:p>
          <a:p>
            <a:pPr>
              <a:lnSpc>
                <a:spcPct val="120000"/>
              </a:lnSpc>
            </a:pPr>
            <a:r>
              <a:rPr lang="zh-CN" altLang="en-US" sz="2800" dirty="0">
                <a:latin typeface="微软雅黑" panose="020B0503020204020204" pitchFamily="34" charset="-122"/>
                <a:sym typeface="+mn-ea"/>
              </a:rPr>
              <a:t>现将发票副本寄给你方，供你方存档。</a:t>
            </a:r>
            <a:endParaRPr lang="zh-CN" altLang="en-US" sz="2800" baseline="0" noProof="1">
              <a:latin typeface="微软雅黑" panose="020B0503020204020204" pitchFamily="34" charset="-122"/>
              <a:ea typeface="微软雅黑" panose="020B0503020204020204" pitchFamily="34" charset="-122"/>
            </a:endParaRPr>
          </a:p>
        </p:txBody>
      </p:sp>
      <p:sp>
        <p:nvSpPr>
          <p:cNvPr id="2" name="图文框 1">
            <a:hlinkClick r:id="rId2" action="ppaction://hlinksldjump"/>
          </p:cNvPr>
          <p:cNvSpPr/>
          <p:nvPr/>
        </p:nvSpPr>
        <p:spPr>
          <a:xfrm>
            <a:off x="7578725" y="429006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4" end="4"/>
                                            </p:txEl>
                                          </p:spTgt>
                                        </p:tgtEl>
                                        <p:attrNameLst>
                                          <p:attrName>style.visibility</p:attrName>
                                        </p:attrNameLst>
                                      </p:cBhvr>
                                      <p:to>
                                        <p:strVal val="visible"/>
                                      </p:to>
                                    </p:set>
                                    <p:anim calcmode="lin" valueType="num">
                                      <p:cBhvr additive="base">
                                        <p:cTn id="30" dur="500"/>
                                        <p:tgtEl>
                                          <p:spTgt spid="37">
                                            <p:txEl>
                                              <p:pRg st="4" end="4"/>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7">
                                            <p:txEl>
                                              <p:pRg st="5" end="5"/>
                                            </p:txEl>
                                          </p:spTgt>
                                        </p:tgtEl>
                                        <p:attrNameLst>
                                          <p:attrName>style.visibility</p:attrName>
                                        </p:attrNameLst>
                                      </p:cBhvr>
                                      <p:to>
                                        <p:strVal val="visible"/>
                                      </p:to>
                                    </p:set>
                                    <p:anim calcmode="lin" valueType="num">
                                      <p:cBhvr additive="base">
                                        <p:cTn id="36"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additive="base">
                                        <p:cTn id="42" dur="500" fill="hold"/>
                                        <p:tgtEl>
                                          <p:spTgt spid="2"/>
                                        </p:tgtEl>
                                        <p:attrNameLst>
                                          <p:attrName>ppt_x</p:attrName>
                                        </p:attrNameLst>
                                      </p:cBhvr>
                                      <p:tavLst>
                                        <p:tav tm="0">
                                          <p:val>
                                            <p:strVal val="#ppt_x"/>
                                          </p:val>
                                        </p:tav>
                                        <p:tav tm="100000">
                                          <p:val>
                                            <p:strVal val="#ppt_x"/>
                                          </p:val>
                                        </p:tav>
                                      </p:tavLst>
                                    </p:anim>
                                    <p:anim calcmode="lin" valueType="num">
                                      <p:cBhvr additive="base">
                                        <p:cTn id="4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5" name="TextBox 6"/>
          <p:cNvSpPr txBox="1">
            <a:spLocks noChangeArrowheads="1"/>
          </p:cNvSpPr>
          <p:nvPr/>
        </p:nvSpPr>
        <p:spPr bwMode="auto">
          <a:xfrm>
            <a:off x="12700" y="50800"/>
            <a:ext cx="4625975" cy="7067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mj-lt"/>
                <a:ea typeface="微软雅黑" panose="020B0503020204020204" pitchFamily="34" charset="-122"/>
                <a:cs typeface="+mj-lt"/>
                <a:sym typeface="+mn-ea"/>
              </a:rPr>
              <a:t>Learning </a:t>
            </a: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Aims</a:t>
            </a:r>
            <a:endParaRPr kumimoji="0" lang="zh-CN" altLang="en-US" sz="4000" cap="none" normalizeH="0" baseline="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ea"/>
            </a:endParaRPr>
          </a:p>
        </p:txBody>
      </p:sp>
      <p:sp>
        <p:nvSpPr>
          <p:cNvPr id="37" name="TextBox 6"/>
          <p:cNvSpPr txBox="1"/>
          <p:nvPr/>
        </p:nvSpPr>
        <p:spPr>
          <a:xfrm>
            <a:off x="279400" y="763588"/>
            <a:ext cx="8585200" cy="3322955"/>
          </a:xfrm>
          <a:prstGeom prst="rect">
            <a:avLst/>
          </a:prstGeom>
          <a:noFill/>
          <a:ln w="9525">
            <a:noFill/>
          </a:ln>
        </p:spPr>
        <p:txBody>
          <a:bodyPr wrap="square" lIns="91440" tIns="45720" rIns="91440" bIns="45720" anchor="t">
            <a:spAutoFit/>
          </a:bodyPr>
          <a:lstStyle/>
          <a:p>
            <a:pPr>
              <a:lnSpc>
                <a:spcPct val="150000"/>
              </a:lnSpc>
              <a:buBlip>
                <a:blip r:embed="rId2"/>
              </a:buBlip>
            </a:pPr>
            <a:r>
              <a:rPr lang="zh-CN" altLang="en-US" sz="2000" baseline="0" dirty="0">
                <a:latin typeface="微软雅黑" panose="020B0503020204020204" pitchFamily="34" charset="-122"/>
                <a:ea typeface="微软雅黑" panose="020B0503020204020204" pitchFamily="34" charset="-122"/>
              </a:rPr>
              <a:t> </a:t>
            </a:r>
            <a:r>
              <a:rPr lang="en-US" altLang="zh-CN" sz="2800" baseline="0" dirty="0">
                <a:latin typeface="微软雅黑" panose="020B0503020204020204" pitchFamily="34" charset="-122"/>
                <a:ea typeface="微软雅黑" panose="020B0503020204020204" pitchFamily="34" charset="-122"/>
              </a:rPr>
              <a:t>G</a:t>
            </a:r>
            <a:r>
              <a:rPr lang="zh-CN" altLang="en-US" sz="2800" baseline="0" dirty="0">
                <a:latin typeface="微软雅黑" panose="020B0503020204020204" pitchFamily="34" charset="-122"/>
                <a:ea typeface="微软雅黑" panose="020B0503020204020204" pitchFamily="34" charset="-122"/>
              </a:rPr>
              <a:t>et a general idea about the format and main contents of a sales contract/confirmation;</a:t>
            </a:r>
          </a:p>
          <a:p>
            <a:pPr>
              <a:lnSpc>
                <a:spcPct val="150000"/>
              </a:lnSpc>
              <a:buBlip>
                <a:blip r:embed="rId2"/>
              </a:buBlip>
            </a:pPr>
            <a:r>
              <a:rPr lang="zh-CN" altLang="en-US" sz="2800" baseline="0" dirty="0">
                <a:latin typeface="微软雅黑" panose="020B0503020204020204" pitchFamily="34" charset="-122"/>
                <a:ea typeface="微软雅黑" panose="020B0503020204020204" pitchFamily="34" charset="-122"/>
              </a:rPr>
              <a:t> </a:t>
            </a:r>
            <a:r>
              <a:rPr lang="en-US" altLang="zh-CN" sz="2800" baseline="0" dirty="0">
                <a:latin typeface="微软雅黑" panose="020B0503020204020204" pitchFamily="34" charset="-122"/>
                <a:ea typeface="微软雅黑" panose="020B0503020204020204" pitchFamily="34" charset="-122"/>
              </a:rPr>
              <a:t>K</a:t>
            </a:r>
            <a:r>
              <a:rPr lang="zh-CN" altLang="en-US" sz="2800" baseline="0" dirty="0">
                <a:latin typeface="微软雅黑" panose="020B0503020204020204" pitchFamily="34" charset="-122"/>
                <a:ea typeface="微软雅黑" panose="020B0503020204020204" pitchFamily="34" charset="-122"/>
              </a:rPr>
              <a:t>now the structure and some useful expressions of a S/C letter;</a:t>
            </a:r>
          </a:p>
          <a:p>
            <a:pPr>
              <a:lnSpc>
                <a:spcPct val="150000"/>
              </a:lnSpc>
            </a:pPr>
            <a:endParaRPr lang="zh-CN" altLang="en-US" sz="2800" baseline="0" dirty="0">
              <a:latin typeface="微软雅黑" panose="020B0503020204020204" pitchFamily="34" charset="-122"/>
              <a:ea typeface="微软雅黑" panose="020B0503020204020204" pitchFamily="34" charset="-122"/>
            </a:endParaRPr>
          </a:p>
        </p:txBody>
      </p:sp>
      <p:grpSp>
        <p:nvGrpSpPr>
          <p:cNvPr id="11" name="组合 10"/>
          <p:cNvGrpSpPr/>
          <p:nvPr/>
        </p:nvGrpSpPr>
        <p:grpSpPr>
          <a:xfrm>
            <a:off x="1642110" y="4229100"/>
            <a:ext cx="6482080" cy="834390"/>
            <a:chOff x="1312863" y="187325"/>
            <a:chExt cx="8642350" cy="1279525"/>
          </a:xfrm>
          <a:solidFill>
            <a:srgbClr val="8FA4B7">
              <a:alpha val="42000"/>
            </a:srgbClr>
          </a:solidFill>
        </p:grpSpPr>
        <p:sp>
          <p:nvSpPr>
            <p:cNvPr id="12" name="Freeform 5"/>
            <p:cNvSpPr/>
            <p:nvPr/>
          </p:nvSpPr>
          <p:spPr bwMode="auto">
            <a:xfrm>
              <a:off x="1312863" y="307975"/>
              <a:ext cx="2224088" cy="1158875"/>
            </a:xfrm>
            <a:custGeom>
              <a:avLst/>
              <a:gdLst>
                <a:gd name="T0" fmla="*/ 0 w 524"/>
                <a:gd name="T1" fmla="*/ 164 h 271"/>
                <a:gd name="T2" fmla="*/ 256 w 524"/>
                <a:gd name="T3" fmla="*/ 28 h 271"/>
                <a:gd name="T4" fmla="*/ 524 w 524"/>
                <a:gd name="T5" fmla="*/ 104 h 271"/>
                <a:gd name="T6" fmla="*/ 244 w 524"/>
                <a:gd name="T7" fmla="*/ 244 h 271"/>
                <a:gd name="T8" fmla="*/ 0 w 524"/>
                <a:gd name="T9" fmla="*/ 164 h 271"/>
              </a:gdLst>
              <a:ahLst/>
              <a:cxnLst>
                <a:cxn ang="0">
                  <a:pos x="T0" y="T1"/>
                </a:cxn>
                <a:cxn ang="0">
                  <a:pos x="T2" y="T3"/>
                </a:cxn>
                <a:cxn ang="0">
                  <a:pos x="T4" y="T5"/>
                </a:cxn>
                <a:cxn ang="0">
                  <a:pos x="T6" y="T7"/>
                </a:cxn>
                <a:cxn ang="0">
                  <a:pos x="T8" y="T9"/>
                </a:cxn>
              </a:cxnLst>
              <a:rect l="0" t="0" r="r" b="b"/>
              <a:pathLst>
                <a:path w="524" h="271">
                  <a:moveTo>
                    <a:pt x="0" y="164"/>
                  </a:moveTo>
                  <a:cubicBezTo>
                    <a:pt x="80" y="116"/>
                    <a:pt x="164" y="60"/>
                    <a:pt x="256" y="28"/>
                  </a:cubicBezTo>
                  <a:cubicBezTo>
                    <a:pt x="312" y="8"/>
                    <a:pt x="404" y="0"/>
                    <a:pt x="524" y="104"/>
                  </a:cubicBezTo>
                  <a:cubicBezTo>
                    <a:pt x="524" y="104"/>
                    <a:pt x="372" y="216"/>
                    <a:pt x="244" y="244"/>
                  </a:cubicBezTo>
                  <a:cubicBezTo>
                    <a:pt x="120" y="271"/>
                    <a:pt x="28" y="196"/>
                    <a:pt x="0" y="16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4" name="Freeform 6"/>
            <p:cNvSpPr/>
            <p:nvPr/>
          </p:nvSpPr>
          <p:spPr bwMode="auto">
            <a:xfrm>
              <a:off x="3757613" y="307975"/>
              <a:ext cx="1933575" cy="1125538"/>
            </a:xfrm>
            <a:custGeom>
              <a:avLst/>
              <a:gdLst>
                <a:gd name="T0" fmla="*/ 0 w 456"/>
                <a:gd name="T1" fmla="*/ 104 h 263"/>
                <a:gd name="T2" fmla="*/ 256 w 456"/>
                <a:gd name="T3" fmla="*/ 32 h 263"/>
                <a:gd name="T4" fmla="*/ 456 w 456"/>
                <a:gd name="T5" fmla="*/ 188 h 263"/>
                <a:gd name="T6" fmla="*/ 272 w 456"/>
                <a:gd name="T7" fmla="*/ 263 h 263"/>
                <a:gd name="T8" fmla="*/ 0 w 456"/>
                <a:gd name="T9" fmla="*/ 104 h 263"/>
              </a:gdLst>
              <a:ahLst/>
              <a:cxnLst>
                <a:cxn ang="0">
                  <a:pos x="T0" y="T1"/>
                </a:cxn>
                <a:cxn ang="0">
                  <a:pos x="T2" y="T3"/>
                </a:cxn>
                <a:cxn ang="0">
                  <a:pos x="T4" y="T5"/>
                </a:cxn>
                <a:cxn ang="0">
                  <a:pos x="T6" y="T7"/>
                </a:cxn>
                <a:cxn ang="0">
                  <a:pos x="T8" y="T9"/>
                </a:cxn>
              </a:cxnLst>
              <a:rect l="0" t="0" r="r" b="b"/>
              <a:pathLst>
                <a:path w="456" h="263">
                  <a:moveTo>
                    <a:pt x="0" y="104"/>
                  </a:moveTo>
                  <a:cubicBezTo>
                    <a:pt x="0" y="104"/>
                    <a:pt x="160" y="0"/>
                    <a:pt x="256" y="32"/>
                  </a:cubicBezTo>
                  <a:cubicBezTo>
                    <a:pt x="352" y="64"/>
                    <a:pt x="436" y="168"/>
                    <a:pt x="456" y="188"/>
                  </a:cubicBezTo>
                  <a:cubicBezTo>
                    <a:pt x="456" y="188"/>
                    <a:pt x="364" y="263"/>
                    <a:pt x="272" y="263"/>
                  </a:cubicBezTo>
                  <a:cubicBezTo>
                    <a:pt x="188" y="263"/>
                    <a:pt x="56" y="152"/>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5" name="Freeform 7"/>
            <p:cNvSpPr/>
            <p:nvPr/>
          </p:nvSpPr>
          <p:spPr bwMode="auto">
            <a:xfrm>
              <a:off x="5878513" y="855663"/>
              <a:ext cx="1103313" cy="527050"/>
            </a:xfrm>
            <a:custGeom>
              <a:avLst/>
              <a:gdLst>
                <a:gd name="T0" fmla="*/ 0 w 260"/>
                <a:gd name="T1" fmla="*/ 68 h 123"/>
                <a:gd name="T2" fmla="*/ 156 w 260"/>
                <a:gd name="T3" fmla="*/ 0 h 123"/>
                <a:gd name="T4" fmla="*/ 260 w 260"/>
                <a:gd name="T5" fmla="*/ 40 h 123"/>
                <a:gd name="T6" fmla="*/ 136 w 260"/>
                <a:gd name="T7" fmla="*/ 104 h 123"/>
                <a:gd name="T8" fmla="*/ 0 w 260"/>
                <a:gd name="T9" fmla="*/ 68 h 123"/>
              </a:gdLst>
              <a:ahLst/>
              <a:cxnLst>
                <a:cxn ang="0">
                  <a:pos x="T0" y="T1"/>
                </a:cxn>
                <a:cxn ang="0">
                  <a:pos x="T2" y="T3"/>
                </a:cxn>
                <a:cxn ang="0">
                  <a:pos x="T4" y="T5"/>
                </a:cxn>
                <a:cxn ang="0">
                  <a:pos x="T6" y="T7"/>
                </a:cxn>
                <a:cxn ang="0">
                  <a:pos x="T8" y="T9"/>
                </a:cxn>
              </a:cxnLst>
              <a:rect l="0" t="0" r="r" b="b"/>
              <a:pathLst>
                <a:path w="260" h="123">
                  <a:moveTo>
                    <a:pt x="0" y="68"/>
                  </a:moveTo>
                  <a:cubicBezTo>
                    <a:pt x="0" y="68"/>
                    <a:pt x="80" y="0"/>
                    <a:pt x="156" y="0"/>
                  </a:cubicBezTo>
                  <a:cubicBezTo>
                    <a:pt x="232" y="4"/>
                    <a:pt x="248" y="36"/>
                    <a:pt x="260" y="40"/>
                  </a:cubicBezTo>
                  <a:cubicBezTo>
                    <a:pt x="260" y="40"/>
                    <a:pt x="204" y="88"/>
                    <a:pt x="136" y="104"/>
                  </a:cubicBezTo>
                  <a:cubicBezTo>
                    <a:pt x="68" y="123"/>
                    <a:pt x="16" y="84"/>
                    <a:pt x="0" y="68"/>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6" name="Freeform 8"/>
            <p:cNvSpPr/>
            <p:nvPr/>
          </p:nvSpPr>
          <p:spPr bwMode="auto">
            <a:xfrm>
              <a:off x="7134225" y="563563"/>
              <a:ext cx="1123950" cy="685800"/>
            </a:xfrm>
            <a:custGeom>
              <a:avLst/>
              <a:gdLst>
                <a:gd name="T0" fmla="*/ 0 w 265"/>
                <a:gd name="T1" fmla="*/ 104 h 160"/>
                <a:gd name="T2" fmla="*/ 133 w 265"/>
                <a:gd name="T3" fmla="*/ 20 h 160"/>
                <a:gd name="T4" fmla="*/ 265 w 265"/>
                <a:gd name="T5" fmla="*/ 20 h 160"/>
                <a:gd name="T6" fmla="*/ 149 w 265"/>
                <a:gd name="T7" fmla="*/ 144 h 160"/>
                <a:gd name="T8" fmla="*/ 0 w 265"/>
                <a:gd name="T9" fmla="*/ 104 h 160"/>
              </a:gdLst>
              <a:ahLst/>
              <a:cxnLst>
                <a:cxn ang="0">
                  <a:pos x="T0" y="T1"/>
                </a:cxn>
                <a:cxn ang="0">
                  <a:pos x="T2" y="T3"/>
                </a:cxn>
                <a:cxn ang="0">
                  <a:pos x="T4" y="T5"/>
                </a:cxn>
                <a:cxn ang="0">
                  <a:pos x="T6" y="T7"/>
                </a:cxn>
                <a:cxn ang="0">
                  <a:pos x="T8" y="T9"/>
                </a:cxn>
              </a:cxnLst>
              <a:rect l="0" t="0" r="r" b="b"/>
              <a:pathLst>
                <a:path w="265" h="160">
                  <a:moveTo>
                    <a:pt x="0" y="104"/>
                  </a:moveTo>
                  <a:cubicBezTo>
                    <a:pt x="0" y="104"/>
                    <a:pt x="81" y="40"/>
                    <a:pt x="133" y="20"/>
                  </a:cubicBezTo>
                  <a:cubicBezTo>
                    <a:pt x="173" y="4"/>
                    <a:pt x="221" y="0"/>
                    <a:pt x="265" y="20"/>
                  </a:cubicBezTo>
                  <a:cubicBezTo>
                    <a:pt x="265" y="20"/>
                    <a:pt x="209" y="128"/>
                    <a:pt x="149" y="144"/>
                  </a:cubicBezTo>
                  <a:cubicBezTo>
                    <a:pt x="85" y="160"/>
                    <a:pt x="0" y="104"/>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7" name="Freeform 9"/>
            <p:cNvSpPr/>
            <p:nvPr/>
          </p:nvSpPr>
          <p:spPr bwMode="auto">
            <a:xfrm>
              <a:off x="8410575" y="187325"/>
              <a:ext cx="1544638" cy="1044575"/>
            </a:xfrm>
            <a:custGeom>
              <a:avLst/>
              <a:gdLst>
                <a:gd name="T0" fmla="*/ 0 w 364"/>
                <a:gd name="T1" fmla="*/ 96 h 244"/>
                <a:gd name="T2" fmla="*/ 116 w 364"/>
                <a:gd name="T3" fmla="*/ 24 h 244"/>
                <a:gd name="T4" fmla="*/ 364 w 364"/>
                <a:gd name="T5" fmla="*/ 184 h 244"/>
                <a:gd name="T6" fmla="*/ 256 w 364"/>
                <a:gd name="T7" fmla="*/ 224 h 244"/>
                <a:gd name="T8" fmla="*/ 0 w 364"/>
                <a:gd name="T9" fmla="*/ 96 h 244"/>
              </a:gdLst>
              <a:ahLst/>
              <a:cxnLst>
                <a:cxn ang="0">
                  <a:pos x="T0" y="T1"/>
                </a:cxn>
                <a:cxn ang="0">
                  <a:pos x="T2" y="T3"/>
                </a:cxn>
                <a:cxn ang="0">
                  <a:pos x="T4" y="T5"/>
                </a:cxn>
                <a:cxn ang="0">
                  <a:pos x="T6" y="T7"/>
                </a:cxn>
                <a:cxn ang="0">
                  <a:pos x="T8" y="T9"/>
                </a:cxn>
              </a:cxnLst>
              <a:rect l="0" t="0" r="r" b="b"/>
              <a:pathLst>
                <a:path w="364" h="244">
                  <a:moveTo>
                    <a:pt x="0" y="96"/>
                  </a:moveTo>
                  <a:cubicBezTo>
                    <a:pt x="0" y="96"/>
                    <a:pt x="56" y="0"/>
                    <a:pt x="116" y="24"/>
                  </a:cubicBezTo>
                  <a:cubicBezTo>
                    <a:pt x="144" y="24"/>
                    <a:pt x="336" y="200"/>
                    <a:pt x="364" y="184"/>
                  </a:cubicBezTo>
                  <a:cubicBezTo>
                    <a:pt x="364" y="184"/>
                    <a:pt x="324" y="244"/>
                    <a:pt x="256" y="224"/>
                  </a:cubicBezTo>
                  <a:cubicBezTo>
                    <a:pt x="108" y="184"/>
                    <a:pt x="100" y="144"/>
                    <a:pt x="0" y="96"/>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grpSp>
      <p:sp>
        <p:nvSpPr>
          <p:cNvPr id="18"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19" name="椭圆 18"/>
          <p:cNvSpPr/>
          <p:nvPr/>
        </p:nvSpPr>
        <p:spPr>
          <a:xfrm>
            <a:off x="1062038" y="47418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0" name="椭圆 19"/>
          <p:cNvSpPr/>
          <p:nvPr/>
        </p:nvSpPr>
        <p:spPr>
          <a:xfrm>
            <a:off x="107950" y="4227513"/>
            <a:ext cx="274638" cy="27463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2" name="椭圆 21"/>
          <p:cNvSpPr/>
          <p:nvPr/>
        </p:nvSpPr>
        <p:spPr>
          <a:xfrm>
            <a:off x="3452813" y="4591050"/>
            <a:ext cx="104775" cy="1047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3" name="椭圆 22"/>
          <p:cNvSpPr/>
          <p:nvPr/>
        </p:nvSpPr>
        <p:spPr>
          <a:xfrm>
            <a:off x="4319588" y="4938713"/>
            <a:ext cx="206375" cy="206375"/>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4" name="椭圆 23"/>
          <p:cNvSpPr/>
          <p:nvPr/>
        </p:nvSpPr>
        <p:spPr>
          <a:xfrm>
            <a:off x="5405438" y="4543425"/>
            <a:ext cx="100013" cy="100013"/>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5" name="椭圆 24"/>
          <p:cNvSpPr/>
          <p:nvPr/>
        </p:nvSpPr>
        <p:spPr>
          <a:xfrm>
            <a:off x="6386513" y="4805363"/>
            <a:ext cx="204788"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6" name="椭圆 25"/>
          <p:cNvSpPr/>
          <p:nvPr/>
        </p:nvSpPr>
        <p:spPr>
          <a:xfrm>
            <a:off x="7138988" y="4062413"/>
            <a:ext cx="147638" cy="147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7" name="椭圆 26"/>
          <p:cNvSpPr/>
          <p:nvPr/>
        </p:nvSpPr>
        <p:spPr>
          <a:xfrm>
            <a:off x="8120063" y="4537075"/>
            <a:ext cx="206375"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8" name="任意多边形: 形状 4"/>
          <p:cNvSpPr/>
          <p:nvPr/>
        </p:nvSpPr>
        <p:spPr>
          <a:xfrm>
            <a:off x="2540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9" name="椭圆 28"/>
          <p:cNvSpPr/>
          <p:nvPr/>
        </p:nvSpPr>
        <p:spPr>
          <a:xfrm>
            <a:off x="1116013" y="43608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0" name="椭圆 29"/>
          <p:cNvSpPr/>
          <p:nvPr/>
        </p:nvSpPr>
        <p:spPr>
          <a:xfrm>
            <a:off x="1423988" y="4591050"/>
            <a:ext cx="274638" cy="274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2" name="椭圆 31"/>
          <p:cNvSpPr/>
          <p:nvPr/>
        </p:nvSpPr>
        <p:spPr>
          <a:xfrm>
            <a:off x="5367338" y="4938713"/>
            <a:ext cx="133350" cy="133350"/>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3" name="椭圆 32"/>
          <p:cNvSpPr/>
          <p:nvPr/>
        </p:nvSpPr>
        <p:spPr>
          <a:xfrm>
            <a:off x="5883275" y="46656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4" name="椭圆 33"/>
          <p:cNvSpPr/>
          <p:nvPr/>
        </p:nvSpPr>
        <p:spPr>
          <a:xfrm>
            <a:off x="8942388" y="4086225"/>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left)">
                                      <p:cBhvr>
                                        <p:cTn id="10" dur="500"/>
                                        <p:tgtEl>
                                          <p:spTgt spid="28"/>
                                        </p:tgtEl>
                                      </p:cBhvr>
                                    </p:animEffect>
                                  </p:childTnLst>
                                </p:cTn>
                              </p:par>
                              <p:par>
                                <p:cTn id="11" presetID="26"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down)">
                                      <p:cBhvr>
                                        <p:cTn id="13" dur="580">
                                          <p:stCondLst>
                                            <p:cond delay="0"/>
                                          </p:stCondLst>
                                        </p:cTn>
                                        <p:tgtEl>
                                          <p:spTgt spid="19"/>
                                        </p:tgtEl>
                                      </p:cBhvr>
                                    </p:animEffect>
                                    <p:anim calcmode="lin" valueType="num">
                                      <p:cBhvr>
                                        <p:cTn id="1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9" dur="26">
                                          <p:stCondLst>
                                            <p:cond delay="650"/>
                                          </p:stCondLst>
                                        </p:cTn>
                                        <p:tgtEl>
                                          <p:spTgt spid="19"/>
                                        </p:tgtEl>
                                      </p:cBhvr>
                                      <p:to x="100000" y="60000"/>
                                    </p:animScale>
                                    <p:animScale>
                                      <p:cBhvr>
                                        <p:cTn id="20" dur="166" decel="50000">
                                          <p:stCondLst>
                                            <p:cond delay="676"/>
                                          </p:stCondLst>
                                        </p:cTn>
                                        <p:tgtEl>
                                          <p:spTgt spid="19"/>
                                        </p:tgtEl>
                                      </p:cBhvr>
                                      <p:to x="100000" y="100000"/>
                                    </p:animScale>
                                    <p:animScale>
                                      <p:cBhvr>
                                        <p:cTn id="21" dur="26">
                                          <p:stCondLst>
                                            <p:cond delay="1312"/>
                                          </p:stCondLst>
                                        </p:cTn>
                                        <p:tgtEl>
                                          <p:spTgt spid="19"/>
                                        </p:tgtEl>
                                      </p:cBhvr>
                                      <p:to x="100000" y="80000"/>
                                    </p:animScale>
                                    <p:animScale>
                                      <p:cBhvr>
                                        <p:cTn id="22" dur="166" decel="50000">
                                          <p:stCondLst>
                                            <p:cond delay="1338"/>
                                          </p:stCondLst>
                                        </p:cTn>
                                        <p:tgtEl>
                                          <p:spTgt spid="19"/>
                                        </p:tgtEl>
                                      </p:cBhvr>
                                      <p:to x="100000" y="100000"/>
                                    </p:animScale>
                                    <p:animScale>
                                      <p:cBhvr>
                                        <p:cTn id="23" dur="26">
                                          <p:stCondLst>
                                            <p:cond delay="1642"/>
                                          </p:stCondLst>
                                        </p:cTn>
                                        <p:tgtEl>
                                          <p:spTgt spid="19"/>
                                        </p:tgtEl>
                                      </p:cBhvr>
                                      <p:to x="100000" y="90000"/>
                                    </p:animScale>
                                    <p:animScale>
                                      <p:cBhvr>
                                        <p:cTn id="24" dur="166" decel="50000">
                                          <p:stCondLst>
                                            <p:cond delay="1668"/>
                                          </p:stCondLst>
                                        </p:cTn>
                                        <p:tgtEl>
                                          <p:spTgt spid="19"/>
                                        </p:tgtEl>
                                      </p:cBhvr>
                                      <p:to x="100000" y="100000"/>
                                    </p:animScale>
                                    <p:animScale>
                                      <p:cBhvr>
                                        <p:cTn id="25" dur="26">
                                          <p:stCondLst>
                                            <p:cond delay="1808"/>
                                          </p:stCondLst>
                                        </p:cTn>
                                        <p:tgtEl>
                                          <p:spTgt spid="19"/>
                                        </p:tgtEl>
                                      </p:cBhvr>
                                      <p:to x="100000" y="95000"/>
                                    </p:animScale>
                                    <p:animScale>
                                      <p:cBhvr>
                                        <p:cTn id="26" dur="166" decel="50000">
                                          <p:stCondLst>
                                            <p:cond delay="1834"/>
                                          </p:stCondLst>
                                        </p:cTn>
                                        <p:tgtEl>
                                          <p:spTgt spid="19"/>
                                        </p:tgtEl>
                                      </p:cBhvr>
                                      <p:to x="100000" y="100000"/>
                                    </p:animScale>
                                  </p:childTnLst>
                                </p:cTn>
                              </p:par>
                              <p:par>
                                <p:cTn id="27" presetID="26" presetClass="entr" presetSubtype="0" fill="hold" grpId="0" nodeType="withEffect">
                                  <p:stCondLst>
                                    <p:cond delay="400"/>
                                  </p:stCondLst>
                                  <p:childTnLst>
                                    <p:set>
                                      <p:cBhvr>
                                        <p:cTn id="28" dur="1" fill="hold">
                                          <p:stCondLst>
                                            <p:cond delay="0"/>
                                          </p:stCondLst>
                                        </p:cTn>
                                        <p:tgtEl>
                                          <p:spTgt spid="20"/>
                                        </p:tgtEl>
                                        <p:attrNameLst>
                                          <p:attrName>style.visibility</p:attrName>
                                        </p:attrNameLst>
                                      </p:cBhvr>
                                      <p:to>
                                        <p:strVal val="visible"/>
                                      </p:to>
                                    </p:set>
                                    <p:animEffect transition="in" filter="wipe(down)">
                                      <p:cBhvr>
                                        <p:cTn id="29" dur="580">
                                          <p:stCondLst>
                                            <p:cond delay="0"/>
                                          </p:stCondLst>
                                        </p:cTn>
                                        <p:tgtEl>
                                          <p:spTgt spid="20"/>
                                        </p:tgtEl>
                                      </p:cBhvr>
                                    </p:animEffect>
                                    <p:anim calcmode="lin" valueType="num">
                                      <p:cBhvr>
                                        <p:cTn id="3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35" dur="26">
                                          <p:stCondLst>
                                            <p:cond delay="650"/>
                                          </p:stCondLst>
                                        </p:cTn>
                                        <p:tgtEl>
                                          <p:spTgt spid="20"/>
                                        </p:tgtEl>
                                      </p:cBhvr>
                                      <p:to x="100000" y="60000"/>
                                    </p:animScale>
                                    <p:animScale>
                                      <p:cBhvr>
                                        <p:cTn id="36" dur="166" decel="50000">
                                          <p:stCondLst>
                                            <p:cond delay="676"/>
                                          </p:stCondLst>
                                        </p:cTn>
                                        <p:tgtEl>
                                          <p:spTgt spid="20"/>
                                        </p:tgtEl>
                                      </p:cBhvr>
                                      <p:to x="100000" y="100000"/>
                                    </p:animScale>
                                    <p:animScale>
                                      <p:cBhvr>
                                        <p:cTn id="37" dur="26">
                                          <p:stCondLst>
                                            <p:cond delay="1312"/>
                                          </p:stCondLst>
                                        </p:cTn>
                                        <p:tgtEl>
                                          <p:spTgt spid="20"/>
                                        </p:tgtEl>
                                      </p:cBhvr>
                                      <p:to x="100000" y="80000"/>
                                    </p:animScale>
                                    <p:animScale>
                                      <p:cBhvr>
                                        <p:cTn id="38" dur="166" decel="50000">
                                          <p:stCondLst>
                                            <p:cond delay="1338"/>
                                          </p:stCondLst>
                                        </p:cTn>
                                        <p:tgtEl>
                                          <p:spTgt spid="20"/>
                                        </p:tgtEl>
                                      </p:cBhvr>
                                      <p:to x="100000" y="100000"/>
                                    </p:animScale>
                                    <p:animScale>
                                      <p:cBhvr>
                                        <p:cTn id="39" dur="26">
                                          <p:stCondLst>
                                            <p:cond delay="1642"/>
                                          </p:stCondLst>
                                        </p:cTn>
                                        <p:tgtEl>
                                          <p:spTgt spid="20"/>
                                        </p:tgtEl>
                                      </p:cBhvr>
                                      <p:to x="100000" y="90000"/>
                                    </p:animScale>
                                    <p:animScale>
                                      <p:cBhvr>
                                        <p:cTn id="40" dur="166" decel="50000">
                                          <p:stCondLst>
                                            <p:cond delay="1668"/>
                                          </p:stCondLst>
                                        </p:cTn>
                                        <p:tgtEl>
                                          <p:spTgt spid="20"/>
                                        </p:tgtEl>
                                      </p:cBhvr>
                                      <p:to x="100000" y="100000"/>
                                    </p:animScale>
                                    <p:animScale>
                                      <p:cBhvr>
                                        <p:cTn id="41" dur="26">
                                          <p:stCondLst>
                                            <p:cond delay="1808"/>
                                          </p:stCondLst>
                                        </p:cTn>
                                        <p:tgtEl>
                                          <p:spTgt spid="20"/>
                                        </p:tgtEl>
                                      </p:cBhvr>
                                      <p:to x="100000" y="95000"/>
                                    </p:animScale>
                                    <p:animScale>
                                      <p:cBhvr>
                                        <p:cTn id="42" dur="166" decel="50000">
                                          <p:stCondLst>
                                            <p:cond delay="1834"/>
                                          </p:stCondLst>
                                        </p:cTn>
                                        <p:tgtEl>
                                          <p:spTgt spid="20"/>
                                        </p:tgtEl>
                                      </p:cBhvr>
                                      <p:to x="100000" y="100000"/>
                                    </p:animScale>
                                  </p:childTnLst>
                                </p:cTn>
                              </p:par>
                              <p:par>
                                <p:cTn id="43" presetID="26"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down)">
                                      <p:cBhvr>
                                        <p:cTn id="45" dur="580">
                                          <p:stCondLst>
                                            <p:cond delay="0"/>
                                          </p:stCondLst>
                                        </p:cTn>
                                        <p:tgtEl>
                                          <p:spTgt spid="29"/>
                                        </p:tgtEl>
                                      </p:cBhvr>
                                    </p:animEffect>
                                    <p:anim calcmode="lin" valueType="num">
                                      <p:cBhvr>
                                        <p:cTn id="46"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51" dur="26">
                                          <p:stCondLst>
                                            <p:cond delay="650"/>
                                          </p:stCondLst>
                                        </p:cTn>
                                        <p:tgtEl>
                                          <p:spTgt spid="29"/>
                                        </p:tgtEl>
                                      </p:cBhvr>
                                      <p:to x="100000" y="60000"/>
                                    </p:animScale>
                                    <p:animScale>
                                      <p:cBhvr>
                                        <p:cTn id="52" dur="166" decel="50000">
                                          <p:stCondLst>
                                            <p:cond delay="676"/>
                                          </p:stCondLst>
                                        </p:cTn>
                                        <p:tgtEl>
                                          <p:spTgt spid="29"/>
                                        </p:tgtEl>
                                      </p:cBhvr>
                                      <p:to x="100000" y="100000"/>
                                    </p:animScale>
                                    <p:animScale>
                                      <p:cBhvr>
                                        <p:cTn id="53" dur="26">
                                          <p:stCondLst>
                                            <p:cond delay="1312"/>
                                          </p:stCondLst>
                                        </p:cTn>
                                        <p:tgtEl>
                                          <p:spTgt spid="29"/>
                                        </p:tgtEl>
                                      </p:cBhvr>
                                      <p:to x="100000" y="80000"/>
                                    </p:animScale>
                                    <p:animScale>
                                      <p:cBhvr>
                                        <p:cTn id="54" dur="166" decel="50000">
                                          <p:stCondLst>
                                            <p:cond delay="1338"/>
                                          </p:stCondLst>
                                        </p:cTn>
                                        <p:tgtEl>
                                          <p:spTgt spid="29"/>
                                        </p:tgtEl>
                                      </p:cBhvr>
                                      <p:to x="100000" y="100000"/>
                                    </p:animScale>
                                    <p:animScale>
                                      <p:cBhvr>
                                        <p:cTn id="55" dur="26">
                                          <p:stCondLst>
                                            <p:cond delay="1642"/>
                                          </p:stCondLst>
                                        </p:cTn>
                                        <p:tgtEl>
                                          <p:spTgt spid="29"/>
                                        </p:tgtEl>
                                      </p:cBhvr>
                                      <p:to x="100000" y="90000"/>
                                    </p:animScale>
                                    <p:animScale>
                                      <p:cBhvr>
                                        <p:cTn id="56" dur="166" decel="50000">
                                          <p:stCondLst>
                                            <p:cond delay="1668"/>
                                          </p:stCondLst>
                                        </p:cTn>
                                        <p:tgtEl>
                                          <p:spTgt spid="29"/>
                                        </p:tgtEl>
                                      </p:cBhvr>
                                      <p:to x="100000" y="100000"/>
                                    </p:animScale>
                                    <p:animScale>
                                      <p:cBhvr>
                                        <p:cTn id="57" dur="26">
                                          <p:stCondLst>
                                            <p:cond delay="1808"/>
                                          </p:stCondLst>
                                        </p:cTn>
                                        <p:tgtEl>
                                          <p:spTgt spid="29"/>
                                        </p:tgtEl>
                                      </p:cBhvr>
                                      <p:to x="100000" y="95000"/>
                                    </p:animScale>
                                    <p:animScale>
                                      <p:cBhvr>
                                        <p:cTn id="58" dur="166" decel="50000">
                                          <p:stCondLst>
                                            <p:cond delay="1834"/>
                                          </p:stCondLst>
                                        </p:cTn>
                                        <p:tgtEl>
                                          <p:spTgt spid="29"/>
                                        </p:tgtEl>
                                      </p:cBhvr>
                                      <p:to x="100000" y="100000"/>
                                    </p:animScale>
                                  </p:childTnLst>
                                </p:cTn>
                              </p:par>
                              <p:par>
                                <p:cTn id="59" presetID="26" presetClass="entr" presetSubtype="0" fill="hold" grpId="0" nodeType="withEffect">
                                  <p:stCondLst>
                                    <p:cond delay="300"/>
                                  </p:stCondLst>
                                  <p:childTnLst>
                                    <p:set>
                                      <p:cBhvr>
                                        <p:cTn id="60" dur="1" fill="hold">
                                          <p:stCondLst>
                                            <p:cond delay="0"/>
                                          </p:stCondLst>
                                        </p:cTn>
                                        <p:tgtEl>
                                          <p:spTgt spid="30"/>
                                        </p:tgtEl>
                                        <p:attrNameLst>
                                          <p:attrName>style.visibility</p:attrName>
                                        </p:attrNameLst>
                                      </p:cBhvr>
                                      <p:to>
                                        <p:strVal val="visible"/>
                                      </p:to>
                                    </p:set>
                                    <p:animEffect transition="in" filter="wipe(down)">
                                      <p:cBhvr>
                                        <p:cTn id="61" dur="580">
                                          <p:stCondLst>
                                            <p:cond delay="0"/>
                                          </p:stCondLst>
                                        </p:cTn>
                                        <p:tgtEl>
                                          <p:spTgt spid="30"/>
                                        </p:tgtEl>
                                      </p:cBhvr>
                                    </p:animEffect>
                                    <p:anim calcmode="lin" valueType="num">
                                      <p:cBhvr>
                                        <p:cTn id="62"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67" dur="26">
                                          <p:stCondLst>
                                            <p:cond delay="650"/>
                                          </p:stCondLst>
                                        </p:cTn>
                                        <p:tgtEl>
                                          <p:spTgt spid="30"/>
                                        </p:tgtEl>
                                      </p:cBhvr>
                                      <p:to x="100000" y="60000"/>
                                    </p:animScale>
                                    <p:animScale>
                                      <p:cBhvr>
                                        <p:cTn id="68" dur="166" decel="50000">
                                          <p:stCondLst>
                                            <p:cond delay="676"/>
                                          </p:stCondLst>
                                        </p:cTn>
                                        <p:tgtEl>
                                          <p:spTgt spid="30"/>
                                        </p:tgtEl>
                                      </p:cBhvr>
                                      <p:to x="100000" y="100000"/>
                                    </p:animScale>
                                    <p:animScale>
                                      <p:cBhvr>
                                        <p:cTn id="69" dur="26">
                                          <p:stCondLst>
                                            <p:cond delay="1312"/>
                                          </p:stCondLst>
                                        </p:cTn>
                                        <p:tgtEl>
                                          <p:spTgt spid="30"/>
                                        </p:tgtEl>
                                      </p:cBhvr>
                                      <p:to x="100000" y="80000"/>
                                    </p:animScale>
                                    <p:animScale>
                                      <p:cBhvr>
                                        <p:cTn id="70" dur="166" decel="50000">
                                          <p:stCondLst>
                                            <p:cond delay="1338"/>
                                          </p:stCondLst>
                                        </p:cTn>
                                        <p:tgtEl>
                                          <p:spTgt spid="30"/>
                                        </p:tgtEl>
                                      </p:cBhvr>
                                      <p:to x="100000" y="100000"/>
                                    </p:animScale>
                                    <p:animScale>
                                      <p:cBhvr>
                                        <p:cTn id="71" dur="26">
                                          <p:stCondLst>
                                            <p:cond delay="1642"/>
                                          </p:stCondLst>
                                        </p:cTn>
                                        <p:tgtEl>
                                          <p:spTgt spid="30"/>
                                        </p:tgtEl>
                                      </p:cBhvr>
                                      <p:to x="100000" y="90000"/>
                                    </p:animScale>
                                    <p:animScale>
                                      <p:cBhvr>
                                        <p:cTn id="72" dur="166" decel="50000">
                                          <p:stCondLst>
                                            <p:cond delay="1668"/>
                                          </p:stCondLst>
                                        </p:cTn>
                                        <p:tgtEl>
                                          <p:spTgt spid="30"/>
                                        </p:tgtEl>
                                      </p:cBhvr>
                                      <p:to x="100000" y="100000"/>
                                    </p:animScale>
                                    <p:animScale>
                                      <p:cBhvr>
                                        <p:cTn id="73" dur="26">
                                          <p:stCondLst>
                                            <p:cond delay="1808"/>
                                          </p:stCondLst>
                                        </p:cTn>
                                        <p:tgtEl>
                                          <p:spTgt spid="30"/>
                                        </p:tgtEl>
                                      </p:cBhvr>
                                      <p:to x="100000" y="95000"/>
                                    </p:animScale>
                                    <p:animScale>
                                      <p:cBhvr>
                                        <p:cTn id="74" dur="166" decel="50000">
                                          <p:stCondLst>
                                            <p:cond delay="1834"/>
                                          </p:stCondLst>
                                        </p:cTn>
                                        <p:tgtEl>
                                          <p:spTgt spid="30"/>
                                        </p:tgtEl>
                                      </p:cBhvr>
                                      <p:to x="100000" y="100000"/>
                                    </p:animScale>
                                  </p:childTnLst>
                                </p:cTn>
                              </p:par>
                              <p:par>
                                <p:cTn id="75" presetID="26" presetClass="entr" presetSubtype="0" fill="hold" grpId="0" nodeType="withEffect">
                                  <p:stCondLst>
                                    <p:cond delay="300"/>
                                  </p:stCondLst>
                                  <p:childTnLst>
                                    <p:set>
                                      <p:cBhvr>
                                        <p:cTn id="76" dur="1" fill="hold">
                                          <p:stCondLst>
                                            <p:cond delay="0"/>
                                          </p:stCondLst>
                                        </p:cTn>
                                        <p:tgtEl>
                                          <p:spTgt spid="22"/>
                                        </p:tgtEl>
                                        <p:attrNameLst>
                                          <p:attrName>style.visibility</p:attrName>
                                        </p:attrNameLst>
                                      </p:cBhvr>
                                      <p:to>
                                        <p:strVal val="visible"/>
                                      </p:to>
                                    </p:set>
                                    <p:animEffect transition="in" filter="wipe(down)">
                                      <p:cBhvr>
                                        <p:cTn id="77" dur="580">
                                          <p:stCondLst>
                                            <p:cond delay="0"/>
                                          </p:stCondLst>
                                        </p:cTn>
                                        <p:tgtEl>
                                          <p:spTgt spid="22"/>
                                        </p:tgtEl>
                                      </p:cBhvr>
                                    </p:animEffect>
                                    <p:anim calcmode="lin" valueType="num">
                                      <p:cBhvr>
                                        <p:cTn id="78"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83" dur="26">
                                          <p:stCondLst>
                                            <p:cond delay="650"/>
                                          </p:stCondLst>
                                        </p:cTn>
                                        <p:tgtEl>
                                          <p:spTgt spid="22"/>
                                        </p:tgtEl>
                                      </p:cBhvr>
                                      <p:to x="100000" y="60000"/>
                                    </p:animScale>
                                    <p:animScale>
                                      <p:cBhvr>
                                        <p:cTn id="84" dur="166" decel="50000">
                                          <p:stCondLst>
                                            <p:cond delay="676"/>
                                          </p:stCondLst>
                                        </p:cTn>
                                        <p:tgtEl>
                                          <p:spTgt spid="22"/>
                                        </p:tgtEl>
                                      </p:cBhvr>
                                      <p:to x="100000" y="100000"/>
                                    </p:animScale>
                                    <p:animScale>
                                      <p:cBhvr>
                                        <p:cTn id="85" dur="26">
                                          <p:stCondLst>
                                            <p:cond delay="1312"/>
                                          </p:stCondLst>
                                        </p:cTn>
                                        <p:tgtEl>
                                          <p:spTgt spid="22"/>
                                        </p:tgtEl>
                                      </p:cBhvr>
                                      <p:to x="100000" y="80000"/>
                                    </p:animScale>
                                    <p:animScale>
                                      <p:cBhvr>
                                        <p:cTn id="86" dur="166" decel="50000">
                                          <p:stCondLst>
                                            <p:cond delay="1338"/>
                                          </p:stCondLst>
                                        </p:cTn>
                                        <p:tgtEl>
                                          <p:spTgt spid="22"/>
                                        </p:tgtEl>
                                      </p:cBhvr>
                                      <p:to x="100000" y="100000"/>
                                    </p:animScale>
                                    <p:animScale>
                                      <p:cBhvr>
                                        <p:cTn id="87" dur="26">
                                          <p:stCondLst>
                                            <p:cond delay="1642"/>
                                          </p:stCondLst>
                                        </p:cTn>
                                        <p:tgtEl>
                                          <p:spTgt spid="22"/>
                                        </p:tgtEl>
                                      </p:cBhvr>
                                      <p:to x="100000" y="90000"/>
                                    </p:animScale>
                                    <p:animScale>
                                      <p:cBhvr>
                                        <p:cTn id="88" dur="166" decel="50000">
                                          <p:stCondLst>
                                            <p:cond delay="1668"/>
                                          </p:stCondLst>
                                        </p:cTn>
                                        <p:tgtEl>
                                          <p:spTgt spid="22"/>
                                        </p:tgtEl>
                                      </p:cBhvr>
                                      <p:to x="100000" y="100000"/>
                                    </p:animScale>
                                    <p:animScale>
                                      <p:cBhvr>
                                        <p:cTn id="89" dur="26">
                                          <p:stCondLst>
                                            <p:cond delay="1808"/>
                                          </p:stCondLst>
                                        </p:cTn>
                                        <p:tgtEl>
                                          <p:spTgt spid="22"/>
                                        </p:tgtEl>
                                      </p:cBhvr>
                                      <p:to x="100000" y="95000"/>
                                    </p:animScale>
                                    <p:animScale>
                                      <p:cBhvr>
                                        <p:cTn id="90" dur="166" decel="50000">
                                          <p:stCondLst>
                                            <p:cond delay="1834"/>
                                          </p:stCondLst>
                                        </p:cTn>
                                        <p:tgtEl>
                                          <p:spTgt spid="22"/>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wipe(down)">
                                      <p:cBhvr>
                                        <p:cTn id="93" dur="580">
                                          <p:stCondLst>
                                            <p:cond delay="0"/>
                                          </p:stCondLst>
                                        </p:cTn>
                                        <p:tgtEl>
                                          <p:spTgt spid="23"/>
                                        </p:tgtEl>
                                      </p:cBhvr>
                                    </p:animEffect>
                                    <p:anim calcmode="lin" valueType="num">
                                      <p:cBhvr>
                                        <p:cTn id="94"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99" dur="26">
                                          <p:stCondLst>
                                            <p:cond delay="650"/>
                                          </p:stCondLst>
                                        </p:cTn>
                                        <p:tgtEl>
                                          <p:spTgt spid="23"/>
                                        </p:tgtEl>
                                      </p:cBhvr>
                                      <p:to x="100000" y="60000"/>
                                    </p:animScale>
                                    <p:animScale>
                                      <p:cBhvr>
                                        <p:cTn id="100" dur="166" decel="50000">
                                          <p:stCondLst>
                                            <p:cond delay="676"/>
                                          </p:stCondLst>
                                        </p:cTn>
                                        <p:tgtEl>
                                          <p:spTgt spid="23"/>
                                        </p:tgtEl>
                                      </p:cBhvr>
                                      <p:to x="100000" y="100000"/>
                                    </p:animScale>
                                    <p:animScale>
                                      <p:cBhvr>
                                        <p:cTn id="101" dur="26">
                                          <p:stCondLst>
                                            <p:cond delay="1312"/>
                                          </p:stCondLst>
                                        </p:cTn>
                                        <p:tgtEl>
                                          <p:spTgt spid="23"/>
                                        </p:tgtEl>
                                      </p:cBhvr>
                                      <p:to x="100000" y="80000"/>
                                    </p:animScale>
                                    <p:animScale>
                                      <p:cBhvr>
                                        <p:cTn id="102" dur="166" decel="50000">
                                          <p:stCondLst>
                                            <p:cond delay="1338"/>
                                          </p:stCondLst>
                                        </p:cTn>
                                        <p:tgtEl>
                                          <p:spTgt spid="23"/>
                                        </p:tgtEl>
                                      </p:cBhvr>
                                      <p:to x="100000" y="100000"/>
                                    </p:animScale>
                                    <p:animScale>
                                      <p:cBhvr>
                                        <p:cTn id="103" dur="26">
                                          <p:stCondLst>
                                            <p:cond delay="1642"/>
                                          </p:stCondLst>
                                        </p:cTn>
                                        <p:tgtEl>
                                          <p:spTgt spid="23"/>
                                        </p:tgtEl>
                                      </p:cBhvr>
                                      <p:to x="100000" y="90000"/>
                                    </p:animScale>
                                    <p:animScale>
                                      <p:cBhvr>
                                        <p:cTn id="104" dur="166" decel="50000">
                                          <p:stCondLst>
                                            <p:cond delay="1668"/>
                                          </p:stCondLst>
                                        </p:cTn>
                                        <p:tgtEl>
                                          <p:spTgt spid="23"/>
                                        </p:tgtEl>
                                      </p:cBhvr>
                                      <p:to x="100000" y="100000"/>
                                    </p:animScale>
                                    <p:animScale>
                                      <p:cBhvr>
                                        <p:cTn id="105" dur="26">
                                          <p:stCondLst>
                                            <p:cond delay="1808"/>
                                          </p:stCondLst>
                                        </p:cTn>
                                        <p:tgtEl>
                                          <p:spTgt spid="23"/>
                                        </p:tgtEl>
                                      </p:cBhvr>
                                      <p:to x="100000" y="95000"/>
                                    </p:animScale>
                                    <p:animScale>
                                      <p:cBhvr>
                                        <p:cTn id="106" dur="166" decel="50000">
                                          <p:stCondLst>
                                            <p:cond delay="1834"/>
                                          </p:stCondLst>
                                        </p:cTn>
                                        <p:tgtEl>
                                          <p:spTgt spid="23"/>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24"/>
                                        </p:tgtEl>
                                        <p:attrNameLst>
                                          <p:attrName>style.visibility</p:attrName>
                                        </p:attrNameLst>
                                      </p:cBhvr>
                                      <p:to>
                                        <p:strVal val="visible"/>
                                      </p:to>
                                    </p:set>
                                    <p:animEffect transition="in" filter="wipe(down)">
                                      <p:cBhvr>
                                        <p:cTn id="109" dur="580">
                                          <p:stCondLst>
                                            <p:cond delay="0"/>
                                          </p:stCondLst>
                                        </p:cTn>
                                        <p:tgtEl>
                                          <p:spTgt spid="24"/>
                                        </p:tgtEl>
                                      </p:cBhvr>
                                    </p:animEffect>
                                    <p:anim calcmode="lin" valueType="num">
                                      <p:cBhvr>
                                        <p:cTn id="110"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15" dur="26">
                                          <p:stCondLst>
                                            <p:cond delay="650"/>
                                          </p:stCondLst>
                                        </p:cTn>
                                        <p:tgtEl>
                                          <p:spTgt spid="24"/>
                                        </p:tgtEl>
                                      </p:cBhvr>
                                      <p:to x="100000" y="60000"/>
                                    </p:animScale>
                                    <p:animScale>
                                      <p:cBhvr>
                                        <p:cTn id="116" dur="166" decel="50000">
                                          <p:stCondLst>
                                            <p:cond delay="676"/>
                                          </p:stCondLst>
                                        </p:cTn>
                                        <p:tgtEl>
                                          <p:spTgt spid="24"/>
                                        </p:tgtEl>
                                      </p:cBhvr>
                                      <p:to x="100000" y="100000"/>
                                    </p:animScale>
                                    <p:animScale>
                                      <p:cBhvr>
                                        <p:cTn id="117" dur="26">
                                          <p:stCondLst>
                                            <p:cond delay="1312"/>
                                          </p:stCondLst>
                                        </p:cTn>
                                        <p:tgtEl>
                                          <p:spTgt spid="24"/>
                                        </p:tgtEl>
                                      </p:cBhvr>
                                      <p:to x="100000" y="80000"/>
                                    </p:animScale>
                                    <p:animScale>
                                      <p:cBhvr>
                                        <p:cTn id="118" dur="166" decel="50000">
                                          <p:stCondLst>
                                            <p:cond delay="1338"/>
                                          </p:stCondLst>
                                        </p:cTn>
                                        <p:tgtEl>
                                          <p:spTgt spid="24"/>
                                        </p:tgtEl>
                                      </p:cBhvr>
                                      <p:to x="100000" y="100000"/>
                                    </p:animScale>
                                    <p:animScale>
                                      <p:cBhvr>
                                        <p:cTn id="119" dur="26">
                                          <p:stCondLst>
                                            <p:cond delay="1642"/>
                                          </p:stCondLst>
                                        </p:cTn>
                                        <p:tgtEl>
                                          <p:spTgt spid="24"/>
                                        </p:tgtEl>
                                      </p:cBhvr>
                                      <p:to x="100000" y="90000"/>
                                    </p:animScale>
                                    <p:animScale>
                                      <p:cBhvr>
                                        <p:cTn id="120" dur="166" decel="50000">
                                          <p:stCondLst>
                                            <p:cond delay="1668"/>
                                          </p:stCondLst>
                                        </p:cTn>
                                        <p:tgtEl>
                                          <p:spTgt spid="24"/>
                                        </p:tgtEl>
                                      </p:cBhvr>
                                      <p:to x="100000" y="100000"/>
                                    </p:animScale>
                                    <p:animScale>
                                      <p:cBhvr>
                                        <p:cTn id="121" dur="26">
                                          <p:stCondLst>
                                            <p:cond delay="1808"/>
                                          </p:stCondLst>
                                        </p:cTn>
                                        <p:tgtEl>
                                          <p:spTgt spid="24"/>
                                        </p:tgtEl>
                                      </p:cBhvr>
                                      <p:to x="100000" y="95000"/>
                                    </p:animScale>
                                    <p:animScale>
                                      <p:cBhvr>
                                        <p:cTn id="122" dur="166" decel="50000">
                                          <p:stCondLst>
                                            <p:cond delay="1834"/>
                                          </p:stCondLst>
                                        </p:cTn>
                                        <p:tgtEl>
                                          <p:spTgt spid="24"/>
                                        </p:tgtEl>
                                      </p:cBhvr>
                                      <p:to x="100000" y="100000"/>
                                    </p:animScale>
                                  </p:childTnLst>
                                </p:cTn>
                              </p:par>
                              <p:par>
                                <p:cTn id="123" presetID="26" presetClass="entr" presetSubtype="0" fill="hold" grpId="0" nodeType="withEffect">
                                  <p:stCondLst>
                                    <p:cond delay="400"/>
                                  </p:stCondLst>
                                  <p:childTnLst>
                                    <p:set>
                                      <p:cBhvr>
                                        <p:cTn id="124" dur="1" fill="hold">
                                          <p:stCondLst>
                                            <p:cond delay="0"/>
                                          </p:stCondLst>
                                        </p:cTn>
                                        <p:tgtEl>
                                          <p:spTgt spid="32"/>
                                        </p:tgtEl>
                                        <p:attrNameLst>
                                          <p:attrName>style.visibility</p:attrName>
                                        </p:attrNameLst>
                                      </p:cBhvr>
                                      <p:to>
                                        <p:strVal val="visible"/>
                                      </p:to>
                                    </p:set>
                                    <p:animEffect transition="in" filter="wipe(down)">
                                      <p:cBhvr>
                                        <p:cTn id="125" dur="580">
                                          <p:stCondLst>
                                            <p:cond delay="0"/>
                                          </p:stCondLst>
                                        </p:cTn>
                                        <p:tgtEl>
                                          <p:spTgt spid="32"/>
                                        </p:tgtEl>
                                      </p:cBhvr>
                                    </p:animEffect>
                                    <p:anim calcmode="lin" valueType="num">
                                      <p:cBhvr>
                                        <p:cTn id="126"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31" dur="26">
                                          <p:stCondLst>
                                            <p:cond delay="650"/>
                                          </p:stCondLst>
                                        </p:cTn>
                                        <p:tgtEl>
                                          <p:spTgt spid="32"/>
                                        </p:tgtEl>
                                      </p:cBhvr>
                                      <p:to x="100000" y="60000"/>
                                    </p:animScale>
                                    <p:animScale>
                                      <p:cBhvr>
                                        <p:cTn id="132" dur="166" decel="50000">
                                          <p:stCondLst>
                                            <p:cond delay="676"/>
                                          </p:stCondLst>
                                        </p:cTn>
                                        <p:tgtEl>
                                          <p:spTgt spid="32"/>
                                        </p:tgtEl>
                                      </p:cBhvr>
                                      <p:to x="100000" y="100000"/>
                                    </p:animScale>
                                    <p:animScale>
                                      <p:cBhvr>
                                        <p:cTn id="133" dur="26">
                                          <p:stCondLst>
                                            <p:cond delay="1312"/>
                                          </p:stCondLst>
                                        </p:cTn>
                                        <p:tgtEl>
                                          <p:spTgt spid="32"/>
                                        </p:tgtEl>
                                      </p:cBhvr>
                                      <p:to x="100000" y="80000"/>
                                    </p:animScale>
                                    <p:animScale>
                                      <p:cBhvr>
                                        <p:cTn id="134" dur="166" decel="50000">
                                          <p:stCondLst>
                                            <p:cond delay="1338"/>
                                          </p:stCondLst>
                                        </p:cTn>
                                        <p:tgtEl>
                                          <p:spTgt spid="32"/>
                                        </p:tgtEl>
                                      </p:cBhvr>
                                      <p:to x="100000" y="100000"/>
                                    </p:animScale>
                                    <p:animScale>
                                      <p:cBhvr>
                                        <p:cTn id="135" dur="26">
                                          <p:stCondLst>
                                            <p:cond delay="1642"/>
                                          </p:stCondLst>
                                        </p:cTn>
                                        <p:tgtEl>
                                          <p:spTgt spid="32"/>
                                        </p:tgtEl>
                                      </p:cBhvr>
                                      <p:to x="100000" y="90000"/>
                                    </p:animScale>
                                    <p:animScale>
                                      <p:cBhvr>
                                        <p:cTn id="136" dur="166" decel="50000">
                                          <p:stCondLst>
                                            <p:cond delay="1668"/>
                                          </p:stCondLst>
                                        </p:cTn>
                                        <p:tgtEl>
                                          <p:spTgt spid="32"/>
                                        </p:tgtEl>
                                      </p:cBhvr>
                                      <p:to x="100000" y="100000"/>
                                    </p:animScale>
                                    <p:animScale>
                                      <p:cBhvr>
                                        <p:cTn id="137" dur="26">
                                          <p:stCondLst>
                                            <p:cond delay="1808"/>
                                          </p:stCondLst>
                                        </p:cTn>
                                        <p:tgtEl>
                                          <p:spTgt spid="32"/>
                                        </p:tgtEl>
                                      </p:cBhvr>
                                      <p:to x="100000" y="95000"/>
                                    </p:animScale>
                                    <p:animScale>
                                      <p:cBhvr>
                                        <p:cTn id="138" dur="166" decel="50000">
                                          <p:stCondLst>
                                            <p:cond delay="1834"/>
                                          </p:stCondLst>
                                        </p:cTn>
                                        <p:tgtEl>
                                          <p:spTgt spid="32"/>
                                        </p:tgtEl>
                                      </p:cBhvr>
                                      <p:to x="100000" y="100000"/>
                                    </p:animScale>
                                  </p:childTnLst>
                                </p:cTn>
                              </p:par>
                              <p:par>
                                <p:cTn id="139" presetID="26" presetClass="entr" presetSubtype="0" fill="hold" grpId="0" nodeType="withEffect">
                                  <p:stCondLst>
                                    <p:cond delay="0"/>
                                  </p:stCondLst>
                                  <p:childTnLst>
                                    <p:set>
                                      <p:cBhvr>
                                        <p:cTn id="140" dur="1" fill="hold">
                                          <p:stCondLst>
                                            <p:cond delay="0"/>
                                          </p:stCondLst>
                                        </p:cTn>
                                        <p:tgtEl>
                                          <p:spTgt spid="33"/>
                                        </p:tgtEl>
                                        <p:attrNameLst>
                                          <p:attrName>style.visibility</p:attrName>
                                        </p:attrNameLst>
                                      </p:cBhvr>
                                      <p:to>
                                        <p:strVal val="visible"/>
                                      </p:to>
                                    </p:set>
                                    <p:animEffect transition="in" filter="wipe(down)">
                                      <p:cBhvr>
                                        <p:cTn id="141" dur="580">
                                          <p:stCondLst>
                                            <p:cond delay="0"/>
                                          </p:stCondLst>
                                        </p:cTn>
                                        <p:tgtEl>
                                          <p:spTgt spid="33"/>
                                        </p:tgtEl>
                                      </p:cBhvr>
                                    </p:animEffect>
                                    <p:anim calcmode="lin" valueType="num">
                                      <p:cBhvr>
                                        <p:cTn id="142"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47" dur="26">
                                          <p:stCondLst>
                                            <p:cond delay="650"/>
                                          </p:stCondLst>
                                        </p:cTn>
                                        <p:tgtEl>
                                          <p:spTgt spid="33"/>
                                        </p:tgtEl>
                                      </p:cBhvr>
                                      <p:to x="100000" y="60000"/>
                                    </p:animScale>
                                    <p:animScale>
                                      <p:cBhvr>
                                        <p:cTn id="148" dur="166" decel="50000">
                                          <p:stCondLst>
                                            <p:cond delay="676"/>
                                          </p:stCondLst>
                                        </p:cTn>
                                        <p:tgtEl>
                                          <p:spTgt spid="33"/>
                                        </p:tgtEl>
                                      </p:cBhvr>
                                      <p:to x="100000" y="100000"/>
                                    </p:animScale>
                                    <p:animScale>
                                      <p:cBhvr>
                                        <p:cTn id="149" dur="26">
                                          <p:stCondLst>
                                            <p:cond delay="1312"/>
                                          </p:stCondLst>
                                        </p:cTn>
                                        <p:tgtEl>
                                          <p:spTgt spid="33"/>
                                        </p:tgtEl>
                                      </p:cBhvr>
                                      <p:to x="100000" y="80000"/>
                                    </p:animScale>
                                    <p:animScale>
                                      <p:cBhvr>
                                        <p:cTn id="150" dur="166" decel="50000">
                                          <p:stCondLst>
                                            <p:cond delay="1338"/>
                                          </p:stCondLst>
                                        </p:cTn>
                                        <p:tgtEl>
                                          <p:spTgt spid="33"/>
                                        </p:tgtEl>
                                      </p:cBhvr>
                                      <p:to x="100000" y="100000"/>
                                    </p:animScale>
                                    <p:animScale>
                                      <p:cBhvr>
                                        <p:cTn id="151" dur="26">
                                          <p:stCondLst>
                                            <p:cond delay="1642"/>
                                          </p:stCondLst>
                                        </p:cTn>
                                        <p:tgtEl>
                                          <p:spTgt spid="33"/>
                                        </p:tgtEl>
                                      </p:cBhvr>
                                      <p:to x="100000" y="90000"/>
                                    </p:animScale>
                                    <p:animScale>
                                      <p:cBhvr>
                                        <p:cTn id="152" dur="166" decel="50000">
                                          <p:stCondLst>
                                            <p:cond delay="1668"/>
                                          </p:stCondLst>
                                        </p:cTn>
                                        <p:tgtEl>
                                          <p:spTgt spid="33"/>
                                        </p:tgtEl>
                                      </p:cBhvr>
                                      <p:to x="100000" y="100000"/>
                                    </p:animScale>
                                    <p:animScale>
                                      <p:cBhvr>
                                        <p:cTn id="153" dur="26">
                                          <p:stCondLst>
                                            <p:cond delay="1808"/>
                                          </p:stCondLst>
                                        </p:cTn>
                                        <p:tgtEl>
                                          <p:spTgt spid="33"/>
                                        </p:tgtEl>
                                      </p:cBhvr>
                                      <p:to x="100000" y="95000"/>
                                    </p:animScale>
                                    <p:animScale>
                                      <p:cBhvr>
                                        <p:cTn id="154" dur="166" decel="50000">
                                          <p:stCondLst>
                                            <p:cond delay="1834"/>
                                          </p:stCondLst>
                                        </p:cTn>
                                        <p:tgtEl>
                                          <p:spTgt spid="33"/>
                                        </p:tgtEl>
                                      </p:cBhvr>
                                      <p:to x="100000" y="100000"/>
                                    </p:animScale>
                                  </p:childTnLst>
                                </p:cTn>
                              </p:par>
                              <p:par>
                                <p:cTn id="155" presetID="26" presetClass="entr" presetSubtype="0" fill="hold" grpId="0" nodeType="withEffect">
                                  <p:stCondLst>
                                    <p:cond delay="400"/>
                                  </p:stCondLst>
                                  <p:childTnLst>
                                    <p:set>
                                      <p:cBhvr>
                                        <p:cTn id="156" dur="1" fill="hold">
                                          <p:stCondLst>
                                            <p:cond delay="0"/>
                                          </p:stCondLst>
                                        </p:cTn>
                                        <p:tgtEl>
                                          <p:spTgt spid="25"/>
                                        </p:tgtEl>
                                        <p:attrNameLst>
                                          <p:attrName>style.visibility</p:attrName>
                                        </p:attrNameLst>
                                      </p:cBhvr>
                                      <p:to>
                                        <p:strVal val="visible"/>
                                      </p:to>
                                    </p:set>
                                    <p:animEffect transition="in" filter="wipe(down)">
                                      <p:cBhvr>
                                        <p:cTn id="157" dur="580">
                                          <p:stCondLst>
                                            <p:cond delay="0"/>
                                          </p:stCondLst>
                                        </p:cTn>
                                        <p:tgtEl>
                                          <p:spTgt spid="25"/>
                                        </p:tgtEl>
                                      </p:cBhvr>
                                    </p:animEffect>
                                    <p:anim calcmode="lin" valueType="num">
                                      <p:cBhvr>
                                        <p:cTn id="15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5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6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6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6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63" dur="26">
                                          <p:stCondLst>
                                            <p:cond delay="650"/>
                                          </p:stCondLst>
                                        </p:cTn>
                                        <p:tgtEl>
                                          <p:spTgt spid="25"/>
                                        </p:tgtEl>
                                      </p:cBhvr>
                                      <p:to x="100000" y="60000"/>
                                    </p:animScale>
                                    <p:animScale>
                                      <p:cBhvr>
                                        <p:cTn id="164" dur="166" decel="50000">
                                          <p:stCondLst>
                                            <p:cond delay="676"/>
                                          </p:stCondLst>
                                        </p:cTn>
                                        <p:tgtEl>
                                          <p:spTgt spid="25"/>
                                        </p:tgtEl>
                                      </p:cBhvr>
                                      <p:to x="100000" y="100000"/>
                                    </p:animScale>
                                    <p:animScale>
                                      <p:cBhvr>
                                        <p:cTn id="165" dur="26">
                                          <p:stCondLst>
                                            <p:cond delay="1312"/>
                                          </p:stCondLst>
                                        </p:cTn>
                                        <p:tgtEl>
                                          <p:spTgt spid="25"/>
                                        </p:tgtEl>
                                      </p:cBhvr>
                                      <p:to x="100000" y="80000"/>
                                    </p:animScale>
                                    <p:animScale>
                                      <p:cBhvr>
                                        <p:cTn id="166" dur="166" decel="50000">
                                          <p:stCondLst>
                                            <p:cond delay="1338"/>
                                          </p:stCondLst>
                                        </p:cTn>
                                        <p:tgtEl>
                                          <p:spTgt spid="25"/>
                                        </p:tgtEl>
                                      </p:cBhvr>
                                      <p:to x="100000" y="100000"/>
                                    </p:animScale>
                                    <p:animScale>
                                      <p:cBhvr>
                                        <p:cTn id="167" dur="26">
                                          <p:stCondLst>
                                            <p:cond delay="1642"/>
                                          </p:stCondLst>
                                        </p:cTn>
                                        <p:tgtEl>
                                          <p:spTgt spid="25"/>
                                        </p:tgtEl>
                                      </p:cBhvr>
                                      <p:to x="100000" y="90000"/>
                                    </p:animScale>
                                    <p:animScale>
                                      <p:cBhvr>
                                        <p:cTn id="168" dur="166" decel="50000">
                                          <p:stCondLst>
                                            <p:cond delay="1668"/>
                                          </p:stCondLst>
                                        </p:cTn>
                                        <p:tgtEl>
                                          <p:spTgt spid="25"/>
                                        </p:tgtEl>
                                      </p:cBhvr>
                                      <p:to x="100000" y="100000"/>
                                    </p:animScale>
                                    <p:animScale>
                                      <p:cBhvr>
                                        <p:cTn id="169" dur="26">
                                          <p:stCondLst>
                                            <p:cond delay="1808"/>
                                          </p:stCondLst>
                                        </p:cTn>
                                        <p:tgtEl>
                                          <p:spTgt spid="25"/>
                                        </p:tgtEl>
                                      </p:cBhvr>
                                      <p:to x="100000" y="95000"/>
                                    </p:animScale>
                                    <p:animScale>
                                      <p:cBhvr>
                                        <p:cTn id="170" dur="166" decel="50000">
                                          <p:stCondLst>
                                            <p:cond delay="1834"/>
                                          </p:stCondLst>
                                        </p:cTn>
                                        <p:tgtEl>
                                          <p:spTgt spid="25"/>
                                        </p:tgtEl>
                                      </p:cBhvr>
                                      <p:to x="100000" y="100000"/>
                                    </p:animScale>
                                  </p:childTnLst>
                                </p:cTn>
                              </p:par>
                              <p:par>
                                <p:cTn id="171" presetID="26" presetClass="entr" presetSubtype="0" fill="hold" grpId="0" nodeType="withEffect">
                                  <p:stCondLst>
                                    <p:cond delay="0"/>
                                  </p:stCondLst>
                                  <p:childTnLst>
                                    <p:set>
                                      <p:cBhvr>
                                        <p:cTn id="172" dur="1" fill="hold">
                                          <p:stCondLst>
                                            <p:cond delay="0"/>
                                          </p:stCondLst>
                                        </p:cTn>
                                        <p:tgtEl>
                                          <p:spTgt spid="26"/>
                                        </p:tgtEl>
                                        <p:attrNameLst>
                                          <p:attrName>style.visibility</p:attrName>
                                        </p:attrNameLst>
                                      </p:cBhvr>
                                      <p:to>
                                        <p:strVal val="visible"/>
                                      </p:to>
                                    </p:set>
                                    <p:animEffect transition="in" filter="wipe(down)">
                                      <p:cBhvr>
                                        <p:cTn id="173" dur="580">
                                          <p:stCondLst>
                                            <p:cond delay="0"/>
                                          </p:stCondLst>
                                        </p:cTn>
                                        <p:tgtEl>
                                          <p:spTgt spid="26"/>
                                        </p:tgtEl>
                                      </p:cBhvr>
                                    </p:animEffect>
                                    <p:anim calcmode="lin" valueType="num">
                                      <p:cBhvr>
                                        <p:cTn id="174"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75"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76"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77"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78"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79" dur="26">
                                          <p:stCondLst>
                                            <p:cond delay="650"/>
                                          </p:stCondLst>
                                        </p:cTn>
                                        <p:tgtEl>
                                          <p:spTgt spid="26"/>
                                        </p:tgtEl>
                                      </p:cBhvr>
                                      <p:to x="100000" y="60000"/>
                                    </p:animScale>
                                    <p:animScale>
                                      <p:cBhvr>
                                        <p:cTn id="180" dur="166" decel="50000">
                                          <p:stCondLst>
                                            <p:cond delay="676"/>
                                          </p:stCondLst>
                                        </p:cTn>
                                        <p:tgtEl>
                                          <p:spTgt spid="26"/>
                                        </p:tgtEl>
                                      </p:cBhvr>
                                      <p:to x="100000" y="100000"/>
                                    </p:animScale>
                                    <p:animScale>
                                      <p:cBhvr>
                                        <p:cTn id="181" dur="26">
                                          <p:stCondLst>
                                            <p:cond delay="1312"/>
                                          </p:stCondLst>
                                        </p:cTn>
                                        <p:tgtEl>
                                          <p:spTgt spid="26"/>
                                        </p:tgtEl>
                                      </p:cBhvr>
                                      <p:to x="100000" y="80000"/>
                                    </p:animScale>
                                    <p:animScale>
                                      <p:cBhvr>
                                        <p:cTn id="182" dur="166" decel="50000">
                                          <p:stCondLst>
                                            <p:cond delay="1338"/>
                                          </p:stCondLst>
                                        </p:cTn>
                                        <p:tgtEl>
                                          <p:spTgt spid="26"/>
                                        </p:tgtEl>
                                      </p:cBhvr>
                                      <p:to x="100000" y="100000"/>
                                    </p:animScale>
                                    <p:animScale>
                                      <p:cBhvr>
                                        <p:cTn id="183" dur="26">
                                          <p:stCondLst>
                                            <p:cond delay="1642"/>
                                          </p:stCondLst>
                                        </p:cTn>
                                        <p:tgtEl>
                                          <p:spTgt spid="26"/>
                                        </p:tgtEl>
                                      </p:cBhvr>
                                      <p:to x="100000" y="90000"/>
                                    </p:animScale>
                                    <p:animScale>
                                      <p:cBhvr>
                                        <p:cTn id="184" dur="166" decel="50000">
                                          <p:stCondLst>
                                            <p:cond delay="1668"/>
                                          </p:stCondLst>
                                        </p:cTn>
                                        <p:tgtEl>
                                          <p:spTgt spid="26"/>
                                        </p:tgtEl>
                                      </p:cBhvr>
                                      <p:to x="100000" y="100000"/>
                                    </p:animScale>
                                    <p:animScale>
                                      <p:cBhvr>
                                        <p:cTn id="185" dur="26">
                                          <p:stCondLst>
                                            <p:cond delay="1808"/>
                                          </p:stCondLst>
                                        </p:cTn>
                                        <p:tgtEl>
                                          <p:spTgt spid="26"/>
                                        </p:tgtEl>
                                      </p:cBhvr>
                                      <p:to x="100000" y="95000"/>
                                    </p:animScale>
                                    <p:animScale>
                                      <p:cBhvr>
                                        <p:cTn id="186" dur="166" decel="50000">
                                          <p:stCondLst>
                                            <p:cond delay="1834"/>
                                          </p:stCondLst>
                                        </p:cTn>
                                        <p:tgtEl>
                                          <p:spTgt spid="26"/>
                                        </p:tgtEl>
                                      </p:cBhvr>
                                      <p:to x="100000" y="100000"/>
                                    </p:animScale>
                                  </p:childTnLst>
                                </p:cTn>
                              </p:par>
                              <p:par>
                                <p:cTn id="187" presetID="26" presetClass="entr" presetSubtype="0" fill="hold" grpId="0" nodeType="withEffect">
                                  <p:stCondLst>
                                    <p:cond delay="400"/>
                                  </p:stCondLst>
                                  <p:childTnLst>
                                    <p:set>
                                      <p:cBhvr>
                                        <p:cTn id="188" dur="1" fill="hold">
                                          <p:stCondLst>
                                            <p:cond delay="0"/>
                                          </p:stCondLst>
                                        </p:cTn>
                                        <p:tgtEl>
                                          <p:spTgt spid="27"/>
                                        </p:tgtEl>
                                        <p:attrNameLst>
                                          <p:attrName>style.visibility</p:attrName>
                                        </p:attrNameLst>
                                      </p:cBhvr>
                                      <p:to>
                                        <p:strVal val="visible"/>
                                      </p:to>
                                    </p:set>
                                    <p:animEffect transition="in" filter="wipe(down)">
                                      <p:cBhvr>
                                        <p:cTn id="189" dur="580">
                                          <p:stCondLst>
                                            <p:cond delay="0"/>
                                          </p:stCondLst>
                                        </p:cTn>
                                        <p:tgtEl>
                                          <p:spTgt spid="27"/>
                                        </p:tgtEl>
                                      </p:cBhvr>
                                    </p:animEffect>
                                    <p:anim calcmode="lin" valueType="num">
                                      <p:cBhvr>
                                        <p:cTn id="190"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195" dur="26">
                                          <p:stCondLst>
                                            <p:cond delay="650"/>
                                          </p:stCondLst>
                                        </p:cTn>
                                        <p:tgtEl>
                                          <p:spTgt spid="27"/>
                                        </p:tgtEl>
                                      </p:cBhvr>
                                      <p:to x="100000" y="60000"/>
                                    </p:animScale>
                                    <p:animScale>
                                      <p:cBhvr>
                                        <p:cTn id="196" dur="166" decel="50000">
                                          <p:stCondLst>
                                            <p:cond delay="676"/>
                                          </p:stCondLst>
                                        </p:cTn>
                                        <p:tgtEl>
                                          <p:spTgt spid="27"/>
                                        </p:tgtEl>
                                      </p:cBhvr>
                                      <p:to x="100000" y="100000"/>
                                    </p:animScale>
                                    <p:animScale>
                                      <p:cBhvr>
                                        <p:cTn id="197" dur="26">
                                          <p:stCondLst>
                                            <p:cond delay="1312"/>
                                          </p:stCondLst>
                                        </p:cTn>
                                        <p:tgtEl>
                                          <p:spTgt spid="27"/>
                                        </p:tgtEl>
                                      </p:cBhvr>
                                      <p:to x="100000" y="80000"/>
                                    </p:animScale>
                                    <p:animScale>
                                      <p:cBhvr>
                                        <p:cTn id="198" dur="166" decel="50000">
                                          <p:stCondLst>
                                            <p:cond delay="1338"/>
                                          </p:stCondLst>
                                        </p:cTn>
                                        <p:tgtEl>
                                          <p:spTgt spid="27"/>
                                        </p:tgtEl>
                                      </p:cBhvr>
                                      <p:to x="100000" y="100000"/>
                                    </p:animScale>
                                    <p:animScale>
                                      <p:cBhvr>
                                        <p:cTn id="199" dur="26">
                                          <p:stCondLst>
                                            <p:cond delay="1642"/>
                                          </p:stCondLst>
                                        </p:cTn>
                                        <p:tgtEl>
                                          <p:spTgt spid="27"/>
                                        </p:tgtEl>
                                      </p:cBhvr>
                                      <p:to x="100000" y="90000"/>
                                    </p:animScale>
                                    <p:animScale>
                                      <p:cBhvr>
                                        <p:cTn id="200" dur="166" decel="50000">
                                          <p:stCondLst>
                                            <p:cond delay="1668"/>
                                          </p:stCondLst>
                                        </p:cTn>
                                        <p:tgtEl>
                                          <p:spTgt spid="27"/>
                                        </p:tgtEl>
                                      </p:cBhvr>
                                      <p:to x="100000" y="100000"/>
                                    </p:animScale>
                                    <p:animScale>
                                      <p:cBhvr>
                                        <p:cTn id="201" dur="26">
                                          <p:stCondLst>
                                            <p:cond delay="1808"/>
                                          </p:stCondLst>
                                        </p:cTn>
                                        <p:tgtEl>
                                          <p:spTgt spid="27"/>
                                        </p:tgtEl>
                                      </p:cBhvr>
                                      <p:to x="100000" y="95000"/>
                                    </p:animScale>
                                    <p:animScale>
                                      <p:cBhvr>
                                        <p:cTn id="202" dur="166" decel="50000">
                                          <p:stCondLst>
                                            <p:cond delay="1834"/>
                                          </p:stCondLst>
                                        </p:cTn>
                                        <p:tgtEl>
                                          <p:spTgt spid="27"/>
                                        </p:tgtEl>
                                      </p:cBhvr>
                                      <p:to x="100000" y="100000"/>
                                    </p:animScale>
                                  </p:childTnLst>
                                </p:cTn>
                              </p:par>
                              <p:par>
                                <p:cTn id="203" presetID="26" presetClass="entr" presetSubtype="0" fill="hold" grpId="0" nodeType="withEffect">
                                  <p:stCondLst>
                                    <p:cond delay="0"/>
                                  </p:stCondLst>
                                  <p:childTnLst>
                                    <p:set>
                                      <p:cBhvr>
                                        <p:cTn id="204" dur="1" fill="hold">
                                          <p:stCondLst>
                                            <p:cond delay="0"/>
                                          </p:stCondLst>
                                        </p:cTn>
                                        <p:tgtEl>
                                          <p:spTgt spid="34"/>
                                        </p:tgtEl>
                                        <p:attrNameLst>
                                          <p:attrName>style.visibility</p:attrName>
                                        </p:attrNameLst>
                                      </p:cBhvr>
                                      <p:to>
                                        <p:strVal val="visible"/>
                                      </p:to>
                                    </p:set>
                                    <p:animEffect transition="in" filter="wipe(down)">
                                      <p:cBhvr>
                                        <p:cTn id="205" dur="580">
                                          <p:stCondLst>
                                            <p:cond delay="0"/>
                                          </p:stCondLst>
                                        </p:cTn>
                                        <p:tgtEl>
                                          <p:spTgt spid="34"/>
                                        </p:tgtEl>
                                      </p:cBhvr>
                                    </p:animEffect>
                                    <p:anim calcmode="lin" valueType="num">
                                      <p:cBhvr>
                                        <p:cTn id="206"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211" dur="26">
                                          <p:stCondLst>
                                            <p:cond delay="650"/>
                                          </p:stCondLst>
                                        </p:cTn>
                                        <p:tgtEl>
                                          <p:spTgt spid="34"/>
                                        </p:tgtEl>
                                      </p:cBhvr>
                                      <p:to x="100000" y="60000"/>
                                    </p:animScale>
                                    <p:animScale>
                                      <p:cBhvr>
                                        <p:cTn id="212" dur="166" decel="50000">
                                          <p:stCondLst>
                                            <p:cond delay="676"/>
                                          </p:stCondLst>
                                        </p:cTn>
                                        <p:tgtEl>
                                          <p:spTgt spid="34"/>
                                        </p:tgtEl>
                                      </p:cBhvr>
                                      <p:to x="100000" y="100000"/>
                                    </p:animScale>
                                    <p:animScale>
                                      <p:cBhvr>
                                        <p:cTn id="213" dur="26">
                                          <p:stCondLst>
                                            <p:cond delay="1312"/>
                                          </p:stCondLst>
                                        </p:cTn>
                                        <p:tgtEl>
                                          <p:spTgt spid="34"/>
                                        </p:tgtEl>
                                      </p:cBhvr>
                                      <p:to x="100000" y="80000"/>
                                    </p:animScale>
                                    <p:animScale>
                                      <p:cBhvr>
                                        <p:cTn id="214" dur="166" decel="50000">
                                          <p:stCondLst>
                                            <p:cond delay="1338"/>
                                          </p:stCondLst>
                                        </p:cTn>
                                        <p:tgtEl>
                                          <p:spTgt spid="34"/>
                                        </p:tgtEl>
                                      </p:cBhvr>
                                      <p:to x="100000" y="100000"/>
                                    </p:animScale>
                                    <p:animScale>
                                      <p:cBhvr>
                                        <p:cTn id="215" dur="26">
                                          <p:stCondLst>
                                            <p:cond delay="1642"/>
                                          </p:stCondLst>
                                        </p:cTn>
                                        <p:tgtEl>
                                          <p:spTgt spid="34"/>
                                        </p:tgtEl>
                                      </p:cBhvr>
                                      <p:to x="100000" y="90000"/>
                                    </p:animScale>
                                    <p:animScale>
                                      <p:cBhvr>
                                        <p:cTn id="216" dur="166" decel="50000">
                                          <p:stCondLst>
                                            <p:cond delay="1668"/>
                                          </p:stCondLst>
                                        </p:cTn>
                                        <p:tgtEl>
                                          <p:spTgt spid="34"/>
                                        </p:tgtEl>
                                      </p:cBhvr>
                                      <p:to x="100000" y="100000"/>
                                    </p:animScale>
                                    <p:animScale>
                                      <p:cBhvr>
                                        <p:cTn id="217" dur="26">
                                          <p:stCondLst>
                                            <p:cond delay="1808"/>
                                          </p:stCondLst>
                                        </p:cTn>
                                        <p:tgtEl>
                                          <p:spTgt spid="34"/>
                                        </p:tgtEl>
                                      </p:cBhvr>
                                      <p:to x="100000" y="95000"/>
                                    </p:animScale>
                                    <p:animScale>
                                      <p:cBhvr>
                                        <p:cTn id="218" dur="166" decel="50000">
                                          <p:stCondLst>
                                            <p:cond delay="1834"/>
                                          </p:stCondLst>
                                        </p:cTn>
                                        <p:tgtEl>
                                          <p:spTgt spid="34"/>
                                        </p:tgtEl>
                                      </p:cBhvr>
                                      <p:to x="100000" y="100000"/>
                                    </p:animScale>
                                  </p:childTnLst>
                                </p:cTn>
                              </p:par>
                              <p:par>
                                <p:cTn id="219" presetID="10" presetClass="entr" presetSubtype="0" fill="hold" nodeType="withEffect">
                                  <p:stCondLst>
                                    <p:cond delay="0"/>
                                  </p:stCondLst>
                                  <p:childTnLst>
                                    <p:set>
                                      <p:cBhvr>
                                        <p:cTn id="220" dur="1" fill="hold">
                                          <p:stCondLst>
                                            <p:cond delay="0"/>
                                          </p:stCondLst>
                                        </p:cTn>
                                        <p:tgtEl>
                                          <p:spTgt spid="11"/>
                                        </p:tgtEl>
                                        <p:attrNameLst>
                                          <p:attrName>style.visibility</p:attrName>
                                        </p:attrNameLst>
                                      </p:cBhvr>
                                      <p:to>
                                        <p:strVal val="visible"/>
                                      </p:to>
                                    </p:set>
                                    <p:animEffect transition="in" filter="fade">
                                      <p:cBhvr>
                                        <p:cTn id="221" dur="2250"/>
                                        <p:tgtEl>
                                          <p:spTgt spid="11"/>
                                        </p:tgtEl>
                                      </p:cBhvr>
                                    </p:animEffect>
                                  </p:childTnLst>
                                </p:cTn>
                              </p:par>
                              <p:par>
                                <p:cTn id="222" presetID="10" presetClass="entr" presetSubtype="0" fill="hold" grpId="0" nodeType="withEffect">
                                  <p:stCondLst>
                                    <p:cond delay="0"/>
                                  </p:stCondLst>
                                  <p:childTnLst>
                                    <p:set>
                                      <p:cBhvr>
                                        <p:cTn id="223" dur="1" fill="hold">
                                          <p:stCondLst>
                                            <p:cond delay="0"/>
                                          </p:stCondLst>
                                        </p:cTn>
                                        <p:tgtEl>
                                          <p:spTgt spid="35"/>
                                        </p:tgtEl>
                                        <p:attrNameLst>
                                          <p:attrName>style.visibility</p:attrName>
                                        </p:attrNameLst>
                                      </p:cBhvr>
                                      <p:to>
                                        <p:strVal val="visible"/>
                                      </p:to>
                                    </p:set>
                                    <p:animEffect transition="in" filter="fade">
                                      <p:cBhvr>
                                        <p:cTn id="224" dur="500"/>
                                        <p:tgtEl>
                                          <p:spTgt spid="35"/>
                                        </p:tgtEl>
                                      </p:cBhvr>
                                    </p:animEffect>
                                  </p:childTnLst>
                                </p:cTn>
                              </p:par>
                              <p:par>
                                <p:cTn id="225" presetID="10" presetClass="entr" presetSubtype="0" fill="hold" grpId="0" nodeType="withEffect">
                                  <p:stCondLst>
                                    <p:cond delay="500"/>
                                  </p:stCondLst>
                                  <p:childTnLst>
                                    <p:set>
                                      <p:cBhvr>
                                        <p:cTn id="226" dur="1" fill="hold">
                                          <p:stCondLst>
                                            <p:cond delay="0"/>
                                          </p:stCondLst>
                                        </p:cTn>
                                        <p:tgtEl>
                                          <p:spTgt spid="37"/>
                                        </p:tgtEl>
                                        <p:attrNameLst>
                                          <p:attrName>style.visibility</p:attrName>
                                        </p:attrNameLst>
                                      </p:cBhvr>
                                      <p:to>
                                        <p:strVal val="visible"/>
                                      </p:to>
                                    </p:set>
                                    <p:animEffect transition="in" filter="fade">
                                      <p:cBhvr>
                                        <p:cTn id="227" dur="500"/>
                                        <p:tgtEl>
                                          <p:spTgt spid="37"/>
                                        </p:tgtEl>
                                      </p:cBhvr>
                                    </p:animEffect>
                                  </p:childTnLst>
                                </p:cTn>
                              </p:par>
                            </p:childTnLst>
                          </p:cTn>
                        </p:par>
                      </p:childTnLst>
                    </p:cTn>
                  </p:par>
                  <p:par>
                    <p:cTn id="228" fill="hold">
                      <p:stCondLst>
                        <p:cond delay="indefinite"/>
                      </p:stCondLst>
                      <p:childTnLst>
                        <p:par>
                          <p:cTn id="229" fill="hold">
                            <p:stCondLst>
                              <p:cond delay="0"/>
                            </p:stCondLst>
                            <p:childTnLst>
                              <p:par>
                                <p:cTn id="230" presetID="2" presetClass="entr" presetSubtype="4" fill="hold" nodeType="clickEffect">
                                  <p:stCondLst>
                                    <p:cond delay="0"/>
                                  </p:stCondLst>
                                  <p:childTnLst>
                                    <p:set>
                                      <p:cBhvr>
                                        <p:cTn id="231" dur="1" fill="hold">
                                          <p:stCondLst>
                                            <p:cond delay="0"/>
                                          </p:stCondLst>
                                        </p:cTn>
                                        <p:tgtEl>
                                          <p:spTgt spid="35">
                                            <p:txEl>
                                              <p:pRg st="0" end="0"/>
                                            </p:txEl>
                                          </p:spTgt>
                                        </p:tgtEl>
                                        <p:attrNameLst>
                                          <p:attrName>style.visibility</p:attrName>
                                        </p:attrNameLst>
                                      </p:cBhvr>
                                      <p:to>
                                        <p:strVal val="visible"/>
                                      </p:to>
                                    </p:set>
                                    <p:anim calcmode="lin" valueType="num">
                                      <p:cBhvr additive="base">
                                        <p:cTn id="23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233"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18" presetClass="entr" presetSubtype="12" fill="hold" nodeType="clickEffect">
                                  <p:stCondLst>
                                    <p:cond delay="0"/>
                                  </p:stCondLst>
                                  <p:childTnLst>
                                    <p:set>
                                      <p:cBhvr>
                                        <p:cTn id="237" dur="1" fill="hold">
                                          <p:stCondLst>
                                            <p:cond delay="0"/>
                                          </p:stCondLst>
                                        </p:cTn>
                                        <p:tgtEl>
                                          <p:spTgt spid="37">
                                            <p:txEl>
                                              <p:pRg st="0" end="0"/>
                                            </p:txEl>
                                          </p:spTgt>
                                        </p:tgtEl>
                                        <p:attrNameLst>
                                          <p:attrName>style.visibility</p:attrName>
                                        </p:attrNameLst>
                                      </p:cBhvr>
                                      <p:to>
                                        <p:strVal val="visible"/>
                                      </p:to>
                                    </p:set>
                                    <p:animEffect transition="in" filter="strips(downLeft)">
                                      <p:cBhvr>
                                        <p:cTn id="238" dur="500"/>
                                        <p:tgtEl>
                                          <p:spTgt spid="37">
                                            <p:txEl>
                                              <p:pRg st="0" end="0"/>
                                            </p:txEl>
                                          </p:spTgt>
                                        </p:tgtEl>
                                      </p:cBhvr>
                                    </p:animEffect>
                                  </p:childTnLst>
                                </p:cTn>
                              </p:par>
                            </p:childTnLst>
                          </p:cTn>
                        </p:par>
                      </p:childTnLst>
                    </p:cTn>
                  </p:par>
                  <p:par>
                    <p:cTn id="239" fill="hold">
                      <p:stCondLst>
                        <p:cond delay="indefinite"/>
                      </p:stCondLst>
                      <p:childTnLst>
                        <p:par>
                          <p:cTn id="240" fill="hold">
                            <p:stCondLst>
                              <p:cond delay="0"/>
                            </p:stCondLst>
                            <p:childTnLst>
                              <p:par>
                                <p:cTn id="241" presetID="8" presetClass="entr" presetSubtype="16" fill="hold" nodeType="clickEffect">
                                  <p:stCondLst>
                                    <p:cond delay="0"/>
                                  </p:stCondLst>
                                  <p:childTnLst>
                                    <p:set>
                                      <p:cBhvr>
                                        <p:cTn id="242" dur="1" fill="hold">
                                          <p:stCondLst>
                                            <p:cond delay="0"/>
                                          </p:stCondLst>
                                        </p:cTn>
                                        <p:tgtEl>
                                          <p:spTgt spid="37">
                                            <p:txEl>
                                              <p:pRg st="1" end="1"/>
                                            </p:txEl>
                                          </p:spTgt>
                                        </p:tgtEl>
                                        <p:attrNameLst>
                                          <p:attrName>style.visibility</p:attrName>
                                        </p:attrNameLst>
                                      </p:cBhvr>
                                      <p:to>
                                        <p:strVal val="visible"/>
                                      </p:to>
                                    </p:set>
                                    <p:animEffect transition="in" filter="diamond(in)">
                                      <p:cBhvr>
                                        <p:cTn id="243" dur="2000"/>
                                        <p:tgtEl>
                                          <p:spTgt spid="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18" grpId="0" bldLvl="0" animBg="1"/>
      <p:bldP spid="19" grpId="0" animBg="1"/>
      <p:bldP spid="20" grpId="0" animBg="1"/>
      <p:bldP spid="22" grpId="0" animBg="1"/>
      <p:bldP spid="23" grpId="0" animBg="1"/>
      <p:bldP spid="24" grpId="0" animBg="1"/>
      <p:bldP spid="25" grpId="0" animBg="1"/>
      <p:bldP spid="26" grpId="0" animBg="1"/>
      <p:bldP spid="27" grpId="0" animBg="1"/>
      <p:bldP spid="28" grpId="0" bldLvl="0" animBg="1"/>
      <p:bldP spid="29" grpId="0" bldLvl="0" animBg="1"/>
      <p:bldP spid="30" grpId="0" animBg="1"/>
      <p:bldP spid="32" grpId="0" animBg="1"/>
      <p:bldP spid="33" grpId="0" animBg="1"/>
      <p:bldP spid="3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48260" y="80010"/>
            <a:ext cx="9139555" cy="4742815"/>
          </a:xfrm>
          <a:prstGeom prst="rect">
            <a:avLst/>
          </a:prstGeom>
          <a:noFill/>
          <a:ln w="9525">
            <a:noFill/>
          </a:ln>
        </p:spPr>
        <p:txBody>
          <a:bodyPr wrap="square" lIns="91440" tIns="45720" rIns="91440" bIns="45720" anchor="t">
            <a:spAutoFit/>
          </a:bodyPr>
          <a:lstStyle/>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4.</a:t>
            </a:r>
            <a:r>
              <a:rPr lang="zh-CN" altLang="en-US" sz="2800" noProof="1">
                <a:latin typeface="微软雅黑" panose="020B0503020204020204" pitchFamily="34" charset="-122"/>
                <a:ea typeface="微软雅黑" panose="020B0503020204020204" pitchFamily="34" charset="-122"/>
                <a:cs typeface="+mn-cs"/>
                <a:sym typeface="+mn-ea"/>
              </a:rPr>
              <a:t> execute (fulfill) the order     履行订单</a:t>
            </a: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Please be assured that the order will be executed to your satisfaction.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请放心，订单的履行一定会使你们满意。</a:t>
            </a: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If the order is not executed within the stipulated time, we shall have to cancel it.</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如未能在规定的时间内履行订单，我们将取消订货。</a:t>
            </a:r>
            <a:endParaRPr lang="zh-CN" altLang="en-US" sz="2800" baseline="0" noProof="1">
              <a:latin typeface="微软雅黑" panose="020B0503020204020204" pitchFamily="34" charset="-122"/>
              <a:ea typeface="微软雅黑" panose="020B0503020204020204" pitchFamily="34" charset="-122"/>
            </a:endParaRPr>
          </a:p>
        </p:txBody>
      </p:sp>
      <p:sp>
        <p:nvSpPr>
          <p:cNvPr id="2" name="图文框 1">
            <a:hlinkClick r:id="rId2" action="ppaction://hlinksldjump"/>
          </p:cNvPr>
          <p:cNvSpPr/>
          <p:nvPr/>
        </p:nvSpPr>
        <p:spPr>
          <a:xfrm>
            <a:off x="8105775" y="352044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2" end="2"/>
                                            </p:txEl>
                                          </p:spTgt>
                                        </p:tgtEl>
                                        <p:attrNameLst>
                                          <p:attrName>style.visibility</p:attrName>
                                        </p:attrNameLst>
                                      </p:cBhvr>
                                      <p:to>
                                        <p:strVal val="visible"/>
                                      </p:to>
                                    </p:set>
                                    <p:anim calcmode="lin" valueType="num">
                                      <p:cBhvr additive="base">
                                        <p:cTn id="18"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3" end="3"/>
                                            </p:txEl>
                                          </p:spTgt>
                                        </p:tgtEl>
                                        <p:attrNameLst>
                                          <p:attrName>style.visibility</p:attrName>
                                        </p:attrNameLst>
                                      </p:cBhvr>
                                      <p:to>
                                        <p:strVal val="visible"/>
                                      </p:to>
                                    </p:set>
                                    <p:anim calcmode="lin" valueType="num">
                                      <p:cBhvr additive="base">
                                        <p:cTn id="24"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5" end="5"/>
                                            </p:txEl>
                                          </p:spTgt>
                                        </p:tgtEl>
                                        <p:attrNameLst>
                                          <p:attrName>style.visibility</p:attrName>
                                        </p:attrNameLst>
                                      </p:cBhvr>
                                      <p:to>
                                        <p:strVal val="visible"/>
                                      </p:to>
                                    </p:set>
                                    <p:anim calcmode="lin" valueType="num">
                                      <p:cBhvr additive="base">
                                        <p:cTn id="30"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7">
                                            <p:txEl>
                                              <p:pRg st="6" end="6"/>
                                            </p:txEl>
                                          </p:spTgt>
                                        </p:tgtEl>
                                        <p:attrNameLst>
                                          <p:attrName>style.visibility</p:attrName>
                                        </p:attrNameLst>
                                      </p:cBhvr>
                                      <p:to>
                                        <p:strVal val="visible"/>
                                      </p:to>
                                    </p:set>
                                    <p:anim calcmode="lin" valueType="num">
                                      <p:cBhvr additive="base">
                                        <p:cTn id="36"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additive="base">
                                        <p:cTn id="42" dur="500" fill="hold"/>
                                        <p:tgtEl>
                                          <p:spTgt spid="2"/>
                                        </p:tgtEl>
                                        <p:attrNameLst>
                                          <p:attrName>ppt_x</p:attrName>
                                        </p:attrNameLst>
                                      </p:cBhvr>
                                      <p:tavLst>
                                        <p:tav tm="0">
                                          <p:val>
                                            <p:strVal val="#ppt_x"/>
                                          </p:val>
                                        </p:tav>
                                        <p:tav tm="100000">
                                          <p:val>
                                            <p:strVal val="#ppt_x"/>
                                          </p:val>
                                        </p:tav>
                                      </p:tavLst>
                                    </p:anim>
                                    <p:anim calcmode="lin" valueType="num">
                                      <p:cBhvr additive="base">
                                        <p:cTn id="4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40" y="156210"/>
            <a:ext cx="9139556" cy="4831080"/>
          </a:xfrm>
          <a:prstGeom prst="rect">
            <a:avLst/>
          </a:prstGeom>
          <a:noFill/>
          <a:ln w="9525">
            <a:noFill/>
          </a:ln>
        </p:spPr>
        <p:txBody>
          <a:bodyPr wrap="square" lIns="91440" tIns="45720" rIns="91440" bIns="45720" anchor="t">
            <a:spAutoFit/>
          </a:bodyPr>
          <a:lstStyle/>
          <a:p>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5.</a:t>
            </a: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conform to    （使）一致，（使）符合</a:t>
            </a:r>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It’s necessary to conform the specifications to the requirements.      规格必须与要求相符。 </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We regret to find that the goods do not conform to the original pattern. </a:t>
            </a:r>
          </a:p>
          <a:p>
            <a:r>
              <a:rPr lang="zh-CN" altLang="en-US" sz="2800" noProof="1">
                <a:latin typeface="微软雅黑" panose="020B0503020204020204" pitchFamily="34" charset="-122"/>
                <a:ea typeface="微软雅黑" panose="020B0503020204020204" pitchFamily="34" charset="-122"/>
                <a:cs typeface="+mn-cs"/>
                <a:sym typeface="+mn-ea"/>
              </a:rPr>
              <a:t>我们遗憾地发现货物与原来的款式不符。</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  </a:t>
            </a:r>
            <a:r>
              <a:rPr lang="zh-CN" altLang="en-US" sz="2800" noProof="1">
                <a:solidFill>
                  <a:srgbClr val="0070C0"/>
                </a:solidFill>
                <a:latin typeface="微软雅黑" panose="020B0503020204020204" pitchFamily="34" charset="-122"/>
                <a:ea typeface="微软雅黑" panose="020B0503020204020204" pitchFamily="34" charset="-122"/>
                <a:cs typeface="+mn-cs"/>
                <a:sym typeface="+mn-ea"/>
              </a:rPr>
              <a:t> in conformity with</a:t>
            </a:r>
            <a:r>
              <a:rPr lang="zh-CN" altLang="en-US" sz="2800" noProof="1">
                <a:latin typeface="微软雅黑" panose="020B0503020204020204" pitchFamily="34" charset="-122"/>
                <a:ea typeface="微软雅黑" panose="020B0503020204020204" pitchFamily="34" charset="-122"/>
                <a:cs typeface="+mn-cs"/>
                <a:sym typeface="+mn-ea"/>
              </a:rPr>
              <a:t>      和……一致，依照 </a:t>
            </a:r>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We find with regret that certain points in your L/C are not in conformity with the terms and conditions originally agreed upon. 我们遗憾地发现你方信用证中有一些地方与原来商定的条款不符。</a:t>
            </a:r>
            <a:endParaRPr lang="zh-CN" altLang="en-US" sz="2800" baseline="0" noProof="1">
              <a:latin typeface="微软雅黑" panose="020B0503020204020204" pitchFamily="34" charset="-122"/>
              <a:ea typeface="微软雅黑" panose="020B0503020204020204" pitchFamily="34" charset="-122"/>
            </a:endParaRPr>
          </a:p>
        </p:txBody>
      </p:sp>
      <p:sp>
        <p:nvSpPr>
          <p:cNvPr id="2" name="图文框 1">
            <a:hlinkClick r:id="rId2" action="ppaction://hlinksldjump"/>
          </p:cNvPr>
          <p:cNvSpPr/>
          <p:nvPr/>
        </p:nvSpPr>
        <p:spPr>
          <a:xfrm>
            <a:off x="8181975" y="449961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nodeType="clickEffect">
                                  <p:stCondLst>
                                    <p:cond delay="0"/>
                                  </p:stCondLst>
                                  <p:childTnLst>
                                    <p:set>
                                      <p:cBhvr>
                                        <p:cTn id="29" dur="1" fill="hold">
                                          <p:stCondLst>
                                            <p:cond delay="0"/>
                                          </p:stCondLst>
                                        </p:cTn>
                                        <p:tgtEl>
                                          <p:spTgt spid="37">
                                            <p:txEl>
                                              <p:pRg st="3" end="3"/>
                                            </p:txEl>
                                          </p:spTgt>
                                        </p:tgtEl>
                                        <p:attrNameLst>
                                          <p:attrName>style.visibility</p:attrName>
                                        </p:attrNameLst>
                                      </p:cBhvr>
                                      <p:to>
                                        <p:strVal val="visible"/>
                                      </p:to>
                                    </p:set>
                                    <p:animEffect transition="in" filter="wedge">
                                      <p:cBhvr>
                                        <p:cTn id="30" dur="2000"/>
                                        <p:tgtEl>
                                          <p:spTgt spid="3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7">
                                            <p:txEl>
                                              <p:pRg st="4" end="4"/>
                                            </p:txEl>
                                          </p:spTgt>
                                        </p:tgtEl>
                                        <p:attrNameLst>
                                          <p:attrName>style.visibility</p:attrName>
                                        </p:attrNameLst>
                                      </p:cBhvr>
                                      <p:to>
                                        <p:strVal val="visible"/>
                                      </p:to>
                                    </p:set>
                                    <p:animEffect transition="in" filter="barn(inVertical)">
                                      <p:cBhvr>
                                        <p:cTn id="35" dur="500"/>
                                        <p:tgtEl>
                                          <p:spTgt spid="37">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37">
                                            <p:txEl>
                                              <p:pRg st="5" end="5"/>
                                            </p:txEl>
                                          </p:spTgt>
                                        </p:tgtEl>
                                        <p:attrNameLst>
                                          <p:attrName>style.visibility</p:attrName>
                                        </p:attrNameLst>
                                      </p:cBhvr>
                                      <p:to>
                                        <p:strVal val="visible"/>
                                      </p:to>
                                    </p:set>
                                    <p:animEffect transition="in" filter="strips(downLeft)">
                                      <p:cBhvr>
                                        <p:cTn id="40" dur="500"/>
                                        <p:tgtEl>
                                          <p:spTgt spid="37">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40" y="200025"/>
            <a:ext cx="9139554" cy="4742815"/>
          </a:xfrm>
          <a:prstGeom prst="rect">
            <a:avLst/>
          </a:prstGeom>
          <a:pattFill prst="pct5">
            <a:fgClr>
              <a:srgbClr val="A6CAE9"/>
            </a:fgClr>
            <a:bgClr>
              <a:schemeClr val="bg1"/>
            </a:bgClr>
          </a:pattFill>
          <a:ln w="9525">
            <a:noFill/>
          </a:ln>
        </p:spPr>
        <p:txBody>
          <a:bodyPr wrap="square" lIns="91440" tIns="45720" rIns="91440" bIns="45720" anchor="t">
            <a:spAutoFit/>
          </a:bodyPr>
          <a:lstStyle/>
          <a:p>
            <a:pPr>
              <a:lnSpc>
                <a:spcPct val="120000"/>
              </a:lnSpc>
            </a:pP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6.</a:t>
            </a:r>
            <a:r>
              <a:rPr lang="zh-CN" altLang="en-US" sz="2800" noProof="1">
                <a:latin typeface="微软雅黑" panose="020B0503020204020204" pitchFamily="34" charset="-122"/>
                <a:ea typeface="微软雅黑" panose="020B0503020204020204" pitchFamily="34" charset="-122"/>
                <a:cs typeface="+mn-cs"/>
                <a:sym typeface="+mn-ea"/>
              </a:rPr>
              <a:t> stipulation 规定，条款</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（适用于</a:t>
            </a:r>
            <a:r>
              <a:rPr lang="zh-CN" altLang="en-US" sz="2800" noProof="1">
                <a:solidFill>
                  <a:srgbClr val="0070C0"/>
                </a:solidFill>
                <a:latin typeface="微软雅黑" panose="020B0503020204020204" pitchFamily="34" charset="-122"/>
                <a:ea typeface="微软雅黑" panose="020B0503020204020204" pitchFamily="34" charset="-122"/>
                <a:cs typeface="+mn-cs"/>
                <a:sym typeface="+mn-ea"/>
              </a:rPr>
              <a:t>合同、规定、信用证</a:t>
            </a:r>
            <a:r>
              <a:rPr lang="zh-CN" altLang="en-US" sz="2800" noProof="1">
                <a:latin typeface="微软雅黑" panose="020B0503020204020204" pitchFamily="34" charset="-122"/>
                <a:ea typeface="微软雅黑" panose="020B0503020204020204" pitchFamily="34" charset="-122"/>
                <a:cs typeface="+mn-cs"/>
                <a:sym typeface="+mn-ea"/>
              </a:rPr>
              <a:t>等）</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The transaction is concluded on the stipulation that L/C (should) be opened 30 days before the commencement of shipment.</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zh-CN" altLang="en-US" sz="2800" noProof="1">
                <a:solidFill>
                  <a:srgbClr val="0070C0"/>
                </a:solidFill>
                <a:latin typeface="微软雅黑" panose="020B0503020204020204" pitchFamily="34" charset="-122"/>
                <a:ea typeface="微软雅黑" panose="020B0503020204020204" pitchFamily="34" charset="-122"/>
                <a:cs typeface="+mn-cs"/>
                <a:sym typeface="+mn-ea"/>
              </a:rPr>
              <a:t>stipulate</a:t>
            </a:r>
            <a:r>
              <a:rPr lang="zh-CN" altLang="en-US" sz="2800" noProof="1">
                <a:latin typeface="微软雅黑" panose="020B0503020204020204" pitchFamily="34" charset="-122"/>
                <a:ea typeface="微软雅黑" panose="020B0503020204020204" pitchFamily="34" charset="-122"/>
                <a:cs typeface="+mn-cs"/>
                <a:sym typeface="+mn-ea"/>
              </a:rPr>
              <a:t>      v. 规定</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The contract stipulates that payment should be made by sight L/C.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合同规定了以即期信用证付款。</a:t>
            </a:r>
            <a:endParaRPr lang="zh-CN" altLang="en-US" sz="2800" baseline="0" noProof="1">
              <a:latin typeface="微软雅黑" panose="020B0503020204020204" pitchFamily="34" charset="-122"/>
              <a:ea typeface="微软雅黑" panose="020B0503020204020204" pitchFamily="34" charset="-122"/>
            </a:endParaRPr>
          </a:p>
        </p:txBody>
      </p:sp>
      <p:sp>
        <p:nvSpPr>
          <p:cNvPr id="160" name=" 160">
            <a:hlinkClick r:id="rId2" action="ppaction://hlinksldjump"/>
          </p:cNvPr>
          <p:cNvSpPr/>
          <p:nvPr/>
        </p:nvSpPr>
        <p:spPr>
          <a:xfrm>
            <a:off x="7526655" y="255588"/>
            <a:ext cx="768350" cy="5429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
        <p:nvSpPr>
          <p:cNvPr id="2" name="图文框 1">
            <a:hlinkClick r:id="rId3" action="ppaction://hlinksldjump"/>
          </p:cNvPr>
          <p:cNvSpPr/>
          <p:nvPr/>
        </p:nvSpPr>
        <p:spPr>
          <a:xfrm>
            <a:off x="8022590" y="4199890"/>
            <a:ext cx="596265" cy="5410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barn(inVertical)">
                                      <p:cBhvr>
                                        <p:cTn id="12" dur="500"/>
                                        <p:tgtEl>
                                          <p:spTgt spid="37">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animEffect transition="in" filter="barn(inVertical)">
                                      <p:cBhvr>
                                        <p:cTn id="15" dur="500"/>
                                        <p:tgtEl>
                                          <p:spTgt spid="3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7">
                                            <p:txEl>
                                              <p:pRg st="2" end="2"/>
                                            </p:txEl>
                                          </p:spTgt>
                                        </p:tgtEl>
                                        <p:attrNameLst>
                                          <p:attrName>style.visibility</p:attrName>
                                        </p:attrNameLst>
                                      </p:cBhvr>
                                      <p:to>
                                        <p:strVal val="visible"/>
                                      </p:to>
                                    </p:set>
                                    <p:anim calcmode="lin" valueType="num">
                                      <p:cBhvr additive="base">
                                        <p:cTn id="20"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7">
                                            <p:txEl>
                                              <p:pRg st="3" end="3"/>
                                            </p:txEl>
                                          </p:spTgt>
                                        </p:tgtEl>
                                        <p:attrNameLst>
                                          <p:attrName>style.visibility</p:attrName>
                                        </p:attrNameLst>
                                      </p:cBhvr>
                                      <p:to>
                                        <p:strVal val="visible"/>
                                      </p:to>
                                    </p:set>
                                    <p:animEffect transition="in" filter="dissolve">
                                      <p:cBhvr>
                                        <p:cTn id="26" dur="500"/>
                                        <p:tgtEl>
                                          <p:spTgt spid="3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7">
                                            <p:txEl>
                                              <p:pRg st="4" end="4"/>
                                            </p:txEl>
                                          </p:spTgt>
                                        </p:tgtEl>
                                        <p:attrNameLst>
                                          <p:attrName>style.visibility</p:attrName>
                                        </p:attrNameLst>
                                      </p:cBhvr>
                                      <p:to>
                                        <p:strVal val="visible"/>
                                      </p:to>
                                    </p:set>
                                    <p:anim calcmode="lin" valueType="num">
                                      <p:cBhvr additive="base">
                                        <p:cTn id="31"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7">
                                            <p:txEl>
                                              <p:pRg st="5" end="5"/>
                                            </p:txEl>
                                          </p:spTgt>
                                        </p:tgtEl>
                                        <p:attrNameLst>
                                          <p:attrName>style.visibility</p:attrName>
                                        </p:attrNameLst>
                                      </p:cBhvr>
                                      <p:to>
                                        <p:strVal val="visible"/>
                                      </p:to>
                                    </p:set>
                                    <p:animEffect transition="in" filter="checkerboard(across)">
                                      <p:cBhvr>
                                        <p:cTn id="37" dur="500"/>
                                        <p:tgtEl>
                                          <p:spTgt spid="3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grpId="0" nodeType="clickEffect">
                                  <p:stCondLst>
                                    <p:cond delay="0"/>
                                  </p:stCondLst>
                                  <p:childTnLst>
                                    <p:set>
                                      <p:cBhvr>
                                        <p:cTn id="41" dur="1000" fill="hold">
                                          <p:stCondLst>
                                            <p:cond delay="0"/>
                                          </p:stCondLst>
                                        </p:cTn>
                                        <p:tgtEl>
                                          <p:spTgt spid="160"/>
                                        </p:tgtEl>
                                        <p:attrNameLst>
                                          <p:attrName>style.visibility</p:attrName>
                                        </p:attrNameLst>
                                      </p:cBhvr>
                                      <p:to>
                                        <p:strVal val="visible"/>
                                      </p:to>
                                    </p:set>
                                    <p:anim calcmode="lin" valueType="num">
                                      <p:cBhvr>
                                        <p:cTn id="42" dur="1000" fill="hold"/>
                                        <p:tgtEl>
                                          <p:spTgt spid="160"/>
                                        </p:tgtEl>
                                        <p:attrNameLst>
                                          <p:attrName>ppt_x</p:attrName>
                                        </p:attrNameLst>
                                      </p:cBhvr>
                                      <p:tavLst>
                                        <p:tav tm="0">
                                          <p:val>
                                            <p:strVal val="#ppt_x"/>
                                          </p:val>
                                        </p:tav>
                                        <p:tav tm="100000">
                                          <p:val>
                                            <p:strVal val="#ppt_x"/>
                                          </p:val>
                                        </p:tav>
                                      </p:tavLst>
                                    </p:anim>
                                    <p:anim calcmode="lin" valueType="num">
                                      <p:cBhvr>
                                        <p:cTn id="43" dur="1000" fill="hold"/>
                                        <p:tgtEl>
                                          <p:spTgt spid="160"/>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additive="base">
                                        <p:cTn id="48" dur="500" fill="hold"/>
                                        <p:tgtEl>
                                          <p:spTgt spid="2"/>
                                        </p:tgtEl>
                                        <p:attrNameLst>
                                          <p:attrName>ppt_x</p:attrName>
                                        </p:attrNameLst>
                                      </p:cBhvr>
                                      <p:tavLst>
                                        <p:tav tm="0">
                                          <p:val>
                                            <p:strVal val="#ppt_x"/>
                                          </p:val>
                                        </p:tav>
                                        <p:tav tm="100000">
                                          <p:val>
                                            <p:strVal val="#ppt_x"/>
                                          </p:val>
                                        </p:tav>
                                      </p:tavLst>
                                    </p:anim>
                                    <p:anim calcmode="lin" valueType="num">
                                      <p:cBhvr additive="base">
                                        <p:cTn id="4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160" grpId="0" bldLvl="0" animBg="1"/>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83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2</a:t>
            </a:r>
          </a:p>
        </p:txBody>
      </p:sp>
      <p:sp>
        <p:nvSpPr>
          <p:cNvPr id="41987" name="文本框 3"/>
          <p:cNvSpPr txBox="1"/>
          <p:nvPr/>
        </p:nvSpPr>
        <p:spPr>
          <a:xfrm>
            <a:off x="525463" y="1443038"/>
            <a:ext cx="7813675" cy="2159000"/>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宁波飞扬家电有限公司的周华与赞比亚CPG公司的托尼· 哈里森先生经过几轮协商后达成意向。周华遂发去签约函和电子销售确认书，敦促对方速开信用证以便及时装运。</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grpId="0" nodeType="clickEffect">
                                  <p:stCondLst>
                                    <p:cond delay="0"/>
                                  </p:stCondLst>
                                  <p:childTnLst>
                                    <p:set>
                                      <p:cBhvr>
                                        <p:cTn id="20" dur="1" fill="hold">
                                          <p:stCondLst>
                                            <p:cond delay="0"/>
                                          </p:stCondLst>
                                        </p:cTn>
                                        <p:tgtEl>
                                          <p:spTgt spid="41987"/>
                                        </p:tgtEl>
                                        <p:attrNameLst>
                                          <p:attrName>style.visibility</p:attrName>
                                        </p:attrNameLst>
                                      </p:cBhvr>
                                      <p:to>
                                        <p:strVal val="visible"/>
                                      </p:to>
                                    </p:set>
                                    <p:animEffect transition="in" filter="wedge">
                                      <p:cBhvr>
                                        <p:cTn id="21" dur="20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1987" grpId="0"/>
      <p:bldP spid="5" grpId="0" bldLvl="0" animBg="1"/>
      <p:bldP spid="7" grpId="0" bldLvl="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341948" y="111760"/>
            <a:ext cx="3292475" cy="604838"/>
          </a:xfrm>
          <a:prstGeom prst="foldedCorner">
            <a:avLst/>
          </a:prstGeom>
          <a:solidFill>
            <a:srgbClr val="83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43010" name="文本框 2"/>
          <p:cNvSpPr txBox="1"/>
          <p:nvPr/>
        </p:nvSpPr>
        <p:spPr>
          <a:xfrm>
            <a:off x="257810" y="716598"/>
            <a:ext cx="8628063" cy="3709987"/>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1. with reference to  关于</a:t>
            </a:r>
          </a:p>
          <a:p>
            <a:pPr>
              <a:lnSpc>
                <a:spcPct val="120000"/>
              </a:lnSpc>
            </a:pPr>
            <a:r>
              <a:rPr lang="zh-CN" altLang="en-US" sz="2800">
                <a:latin typeface="Arial" panose="020B0604020202020204" pitchFamily="34" charset="0"/>
                <a:ea typeface="微软雅黑" panose="020B0503020204020204" pitchFamily="34" charset="-122"/>
              </a:rPr>
              <a:t>2. confirm acceptance of your order  确认你的订单</a:t>
            </a:r>
          </a:p>
          <a:p>
            <a:pPr>
              <a:lnSpc>
                <a:spcPct val="120000"/>
              </a:lnSpc>
            </a:pPr>
            <a:r>
              <a:rPr lang="zh-CN" altLang="en-US" sz="2800">
                <a:latin typeface="Arial" panose="020B0604020202020204" pitchFamily="34" charset="0"/>
                <a:ea typeface="微软雅黑" panose="020B0503020204020204" pitchFamily="34" charset="-122"/>
              </a:rPr>
              <a:t>3. enclosed is…  附上</a:t>
            </a:r>
          </a:p>
          <a:p>
            <a:pPr>
              <a:lnSpc>
                <a:spcPct val="120000"/>
              </a:lnSpc>
            </a:pPr>
            <a:r>
              <a:rPr lang="zh-CN" altLang="en-US" sz="2800">
                <a:latin typeface="Arial" panose="020B0604020202020204" pitchFamily="34" charset="0"/>
                <a:ea typeface="微软雅黑" panose="020B0503020204020204" pitchFamily="34" charset="-122"/>
              </a:rPr>
              <a:t>4. via email or fax  通过电邮或传真</a:t>
            </a:r>
          </a:p>
          <a:p>
            <a:pPr>
              <a:lnSpc>
                <a:spcPct val="120000"/>
              </a:lnSpc>
            </a:pPr>
            <a:r>
              <a:rPr lang="zh-CN" altLang="en-US" sz="2800">
                <a:latin typeface="Arial" panose="020B0604020202020204" pitchFamily="34" charset="0"/>
                <a:ea typeface="微软雅黑" panose="020B0503020204020204" pitchFamily="34" charset="-122"/>
              </a:rPr>
              <a:t>5. It is understood that…  不言而喻</a:t>
            </a:r>
          </a:p>
          <a:p>
            <a:pPr>
              <a:lnSpc>
                <a:spcPct val="120000"/>
              </a:lnSpc>
            </a:pPr>
            <a:r>
              <a:rPr lang="zh-CN" altLang="en-US" sz="2800">
                <a:latin typeface="Arial" panose="020B0604020202020204" pitchFamily="34" charset="0"/>
                <a:ea typeface="微软雅黑" panose="020B0503020204020204" pitchFamily="34" charset="-122"/>
              </a:rPr>
              <a:t>6. relevant letter of credit  相关的信用证</a:t>
            </a:r>
          </a:p>
          <a:p>
            <a:pPr>
              <a:lnSpc>
                <a:spcPct val="120000"/>
              </a:lnSpc>
            </a:pPr>
            <a:r>
              <a:rPr lang="zh-CN" altLang="en-US" sz="2800">
                <a:latin typeface="Arial" panose="020B0604020202020204" pitchFamily="34" charset="0"/>
                <a:ea typeface="微软雅黑" panose="020B0503020204020204" pitchFamily="34" charset="-122"/>
              </a:rPr>
              <a:t>7. turn out to one’s satisfaction  使某人满意</a:t>
            </a:r>
          </a:p>
        </p:txBody>
      </p:sp>
      <p:sp>
        <p:nvSpPr>
          <p:cNvPr id="36" name="任意多边形: 形状 2"/>
          <p:cNvSpPr/>
          <p:nvPr/>
        </p:nvSpPr>
        <p:spPr>
          <a:xfrm>
            <a:off x="12700" y="4346575"/>
            <a:ext cx="9118600" cy="784225"/>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43010">
                                            <p:txEl>
                                              <p:pRg st="0" end="0"/>
                                            </p:txEl>
                                          </p:spTgt>
                                        </p:tgtEl>
                                        <p:attrNameLst>
                                          <p:attrName>style.visibility</p:attrName>
                                        </p:attrNameLst>
                                      </p:cBhvr>
                                      <p:to>
                                        <p:strVal val="visible"/>
                                      </p:to>
                                    </p:set>
                                    <p:animEffect transition="in" filter="strips(downLeft)">
                                      <p:cBhvr>
                                        <p:cTn id="18" dur="500"/>
                                        <p:tgtEl>
                                          <p:spTgt spid="43010">
                                            <p:txEl>
                                              <p:pRg st="0" end="0"/>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43010">
                                            <p:txEl>
                                              <p:pRg st="1" end="1"/>
                                            </p:txEl>
                                          </p:spTgt>
                                        </p:tgtEl>
                                        <p:attrNameLst>
                                          <p:attrName>style.visibility</p:attrName>
                                        </p:attrNameLst>
                                      </p:cBhvr>
                                      <p:to>
                                        <p:strVal val="visible"/>
                                      </p:to>
                                    </p:set>
                                    <p:animEffect transition="in" filter="strips(downLeft)">
                                      <p:cBhvr>
                                        <p:cTn id="21" dur="500"/>
                                        <p:tgtEl>
                                          <p:spTgt spid="43010">
                                            <p:txEl>
                                              <p:pRg st="1" end="1"/>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43010">
                                            <p:txEl>
                                              <p:pRg st="2" end="2"/>
                                            </p:txEl>
                                          </p:spTgt>
                                        </p:tgtEl>
                                        <p:attrNameLst>
                                          <p:attrName>style.visibility</p:attrName>
                                        </p:attrNameLst>
                                      </p:cBhvr>
                                      <p:to>
                                        <p:strVal val="visible"/>
                                      </p:to>
                                    </p:set>
                                    <p:animEffect transition="in" filter="strips(downLeft)">
                                      <p:cBhvr>
                                        <p:cTn id="24" dur="500"/>
                                        <p:tgtEl>
                                          <p:spTgt spid="43010">
                                            <p:txEl>
                                              <p:pRg st="2" end="2"/>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43010">
                                            <p:txEl>
                                              <p:pRg st="3" end="3"/>
                                            </p:txEl>
                                          </p:spTgt>
                                        </p:tgtEl>
                                        <p:attrNameLst>
                                          <p:attrName>style.visibility</p:attrName>
                                        </p:attrNameLst>
                                      </p:cBhvr>
                                      <p:to>
                                        <p:strVal val="visible"/>
                                      </p:to>
                                    </p:set>
                                    <p:animEffect transition="in" filter="strips(downLeft)">
                                      <p:cBhvr>
                                        <p:cTn id="27" dur="500"/>
                                        <p:tgtEl>
                                          <p:spTgt spid="43010">
                                            <p:txEl>
                                              <p:pRg st="3" end="3"/>
                                            </p:txEl>
                                          </p:spTgt>
                                        </p:tgtEl>
                                      </p:cBhvr>
                                    </p:animEffect>
                                  </p:childTnLst>
                                </p:cTn>
                              </p:par>
                              <p:par>
                                <p:cTn id="28" presetID="18" presetClass="entr" presetSubtype="12" fill="hold" nodeType="withEffect">
                                  <p:stCondLst>
                                    <p:cond delay="0"/>
                                  </p:stCondLst>
                                  <p:childTnLst>
                                    <p:set>
                                      <p:cBhvr>
                                        <p:cTn id="29" dur="1" fill="hold">
                                          <p:stCondLst>
                                            <p:cond delay="0"/>
                                          </p:stCondLst>
                                        </p:cTn>
                                        <p:tgtEl>
                                          <p:spTgt spid="43010">
                                            <p:txEl>
                                              <p:pRg st="4" end="4"/>
                                            </p:txEl>
                                          </p:spTgt>
                                        </p:tgtEl>
                                        <p:attrNameLst>
                                          <p:attrName>style.visibility</p:attrName>
                                        </p:attrNameLst>
                                      </p:cBhvr>
                                      <p:to>
                                        <p:strVal val="visible"/>
                                      </p:to>
                                    </p:set>
                                    <p:animEffect transition="in" filter="strips(downLeft)">
                                      <p:cBhvr>
                                        <p:cTn id="30" dur="500"/>
                                        <p:tgtEl>
                                          <p:spTgt spid="43010">
                                            <p:txEl>
                                              <p:pRg st="4" end="4"/>
                                            </p:txEl>
                                          </p:spTgt>
                                        </p:tgtEl>
                                      </p:cBhvr>
                                    </p:animEffect>
                                  </p:childTnLst>
                                </p:cTn>
                              </p:par>
                              <p:par>
                                <p:cTn id="31" presetID="18" presetClass="entr" presetSubtype="12" fill="hold" nodeType="withEffect">
                                  <p:stCondLst>
                                    <p:cond delay="0"/>
                                  </p:stCondLst>
                                  <p:childTnLst>
                                    <p:set>
                                      <p:cBhvr>
                                        <p:cTn id="32" dur="1" fill="hold">
                                          <p:stCondLst>
                                            <p:cond delay="0"/>
                                          </p:stCondLst>
                                        </p:cTn>
                                        <p:tgtEl>
                                          <p:spTgt spid="43010">
                                            <p:txEl>
                                              <p:pRg st="5" end="5"/>
                                            </p:txEl>
                                          </p:spTgt>
                                        </p:tgtEl>
                                        <p:attrNameLst>
                                          <p:attrName>style.visibility</p:attrName>
                                        </p:attrNameLst>
                                      </p:cBhvr>
                                      <p:to>
                                        <p:strVal val="visible"/>
                                      </p:to>
                                    </p:set>
                                    <p:animEffect transition="in" filter="strips(downLeft)">
                                      <p:cBhvr>
                                        <p:cTn id="33" dur="500"/>
                                        <p:tgtEl>
                                          <p:spTgt spid="43010">
                                            <p:txEl>
                                              <p:pRg st="5" end="5"/>
                                            </p:txEl>
                                          </p:spTgt>
                                        </p:tgtEl>
                                      </p:cBhvr>
                                    </p:animEffect>
                                  </p:childTnLst>
                                </p:cTn>
                              </p:par>
                              <p:par>
                                <p:cTn id="34" presetID="18" presetClass="entr" presetSubtype="12" fill="hold" nodeType="withEffect">
                                  <p:stCondLst>
                                    <p:cond delay="0"/>
                                  </p:stCondLst>
                                  <p:childTnLst>
                                    <p:set>
                                      <p:cBhvr>
                                        <p:cTn id="35" dur="1" fill="hold">
                                          <p:stCondLst>
                                            <p:cond delay="0"/>
                                          </p:stCondLst>
                                        </p:cTn>
                                        <p:tgtEl>
                                          <p:spTgt spid="43010">
                                            <p:txEl>
                                              <p:pRg st="6" end="6"/>
                                            </p:txEl>
                                          </p:spTgt>
                                        </p:tgtEl>
                                        <p:attrNameLst>
                                          <p:attrName>style.visibility</p:attrName>
                                        </p:attrNameLst>
                                      </p:cBhvr>
                                      <p:to>
                                        <p:strVal val="visible"/>
                                      </p:to>
                                    </p:set>
                                    <p:animEffect transition="in" filter="strips(downLeft)">
                                      <p:cBhvr>
                                        <p:cTn id="36" dur="500"/>
                                        <p:tgtEl>
                                          <p:spTgt spid="430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6"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350838" y="130175"/>
            <a:ext cx="3292475" cy="604838"/>
          </a:xfrm>
          <a:prstGeom prst="foldedCorner">
            <a:avLst/>
          </a:prstGeom>
          <a:solidFill>
            <a:srgbClr val="83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44034" name="文本框 2"/>
          <p:cNvSpPr txBox="1"/>
          <p:nvPr/>
        </p:nvSpPr>
        <p:spPr>
          <a:xfrm>
            <a:off x="147638" y="785813"/>
            <a:ext cx="8953500" cy="4398962"/>
          </a:xfrm>
          <a:prstGeom prst="rect">
            <a:avLst/>
          </a:prstGeom>
          <a:noFill/>
          <a:ln w="9525">
            <a:noFill/>
          </a:ln>
        </p:spPr>
        <p:txBody>
          <a:bodyPr wrap="square" anchor="t">
            <a:spAutoFit/>
          </a:bodyPr>
          <a:lstStyle/>
          <a:p>
            <a:r>
              <a:rPr lang="zh-CN" altLang="en-US" sz="2800">
                <a:latin typeface="Arial" panose="020B0604020202020204" pitchFamily="34" charset="0"/>
                <a:ea typeface="微软雅黑" panose="020B0503020204020204" pitchFamily="34" charset="-122"/>
              </a:rPr>
              <a:t>1. In reply to your email dated Jan. 26, 2018, we are happy to confirm your order for 5,000 sets of microwave ovens.</a:t>
            </a:r>
          </a:p>
          <a:p>
            <a:r>
              <a:rPr lang="zh-CN" altLang="en-US" sz="2800">
                <a:latin typeface="Arial" panose="020B0604020202020204" pitchFamily="34" charset="0"/>
                <a:ea typeface="微软雅黑" panose="020B0503020204020204" pitchFamily="34" charset="-122"/>
              </a:rPr>
              <a:t>2. Thank you very much for your emails, as per copies attached, resulting in a transaction of 1,000 sets of electric heaters.</a:t>
            </a:r>
          </a:p>
          <a:p>
            <a:r>
              <a:rPr lang="zh-CN" altLang="en-US" sz="2800">
                <a:latin typeface="Arial" panose="020B0604020202020204" pitchFamily="34" charset="0"/>
                <a:ea typeface="微软雅黑" panose="020B0503020204020204" pitchFamily="34" charset="-122"/>
              </a:rPr>
              <a:t>3. We are glad that through our mutual effort, finally we have reached the agreement.</a:t>
            </a:r>
          </a:p>
          <a:p>
            <a:r>
              <a:rPr lang="zh-CN" altLang="en-US" sz="2800">
                <a:latin typeface="Arial" panose="020B0604020202020204" pitchFamily="34" charset="0"/>
                <a:ea typeface="微软雅黑" panose="020B0503020204020204" pitchFamily="34" charset="-122"/>
              </a:rPr>
              <a:t>4. Hereby we enclose our Sales Conformation No. 130 as requested.</a:t>
            </a: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4034">
                                            <p:txEl>
                                              <p:pRg st="0" end="0"/>
                                            </p:txEl>
                                          </p:spTgt>
                                        </p:tgtEl>
                                        <p:attrNameLst>
                                          <p:attrName>style.visibility</p:attrName>
                                        </p:attrNameLst>
                                      </p:cBhvr>
                                      <p:to>
                                        <p:strVal val="visible"/>
                                      </p:to>
                                    </p:set>
                                    <p:anim calcmode="lin" valueType="num">
                                      <p:cBhvr additive="base">
                                        <p:cTn id="13" dur="500"/>
                                        <p:tgtEl>
                                          <p:spTgt spid="44034">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4403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44034">
                                            <p:txEl>
                                              <p:pRg st="1" end="1"/>
                                            </p:txEl>
                                          </p:spTgt>
                                        </p:tgtEl>
                                        <p:attrNameLst>
                                          <p:attrName>style.visibility</p:attrName>
                                        </p:attrNameLst>
                                      </p:cBhvr>
                                      <p:to>
                                        <p:strVal val="visible"/>
                                      </p:to>
                                    </p:set>
                                    <p:anim calcmode="lin" valueType="num">
                                      <p:cBhvr additive="base">
                                        <p:cTn id="19" dur="500"/>
                                        <p:tgtEl>
                                          <p:spTgt spid="44034">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4403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44034">
                                            <p:txEl>
                                              <p:pRg st="2" end="2"/>
                                            </p:txEl>
                                          </p:spTgt>
                                        </p:tgtEl>
                                        <p:attrNameLst>
                                          <p:attrName>style.visibility</p:attrName>
                                        </p:attrNameLst>
                                      </p:cBhvr>
                                      <p:to>
                                        <p:strVal val="visible"/>
                                      </p:to>
                                    </p:set>
                                    <p:anim calcmode="lin" valueType="num">
                                      <p:cBhvr additive="base">
                                        <p:cTn id="25" dur="500"/>
                                        <p:tgtEl>
                                          <p:spTgt spid="44034">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4403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44034">
                                            <p:txEl>
                                              <p:pRg st="3" end="3"/>
                                            </p:txEl>
                                          </p:spTgt>
                                        </p:tgtEl>
                                        <p:attrNameLst>
                                          <p:attrName>style.visibility</p:attrName>
                                        </p:attrNameLst>
                                      </p:cBhvr>
                                      <p:to>
                                        <p:strVal val="visible"/>
                                      </p:to>
                                    </p:set>
                                    <p:anim calcmode="lin" valueType="num">
                                      <p:cBhvr additive="base">
                                        <p:cTn id="31" dur="500"/>
                                        <p:tgtEl>
                                          <p:spTgt spid="44034">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440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1988" y="192088"/>
            <a:ext cx="3292475" cy="604838"/>
          </a:xfrm>
          <a:prstGeom prst="foldedCorner">
            <a:avLst/>
          </a:prstGeom>
          <a:solidFill>
            <a:srgbClr val="83B5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45058" name="文本框 2"/>
          <p:cNvSpPr txBox="1"/>
          <p:nvPr/>
        </p:nvSpPr>
        <p:spPr>
          <a:xfrm>
            <a:off x="169863" y="798513"/>
            <a:ext cx="8896350" cy="4225925"/>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If you find everything in order, pls. kindly sign and return one copy to us for our record. </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We trust that you will open the necessary L/C at an early date.</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We will ship the goods without fail as early as possible.</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We hope our cooperation in this first order will lead to a brighter future of our business relationship.</a:t>
            </a:r>
          </a:p>
        </p:txBody>
      </p:sp>
      <p:sp>
        <p:nvSpPr>
          <p:cNvPr id="160" name=" 160">
            <a:hlinkClick r:id="rId2" action="ppaction://hlinksldjump"/>
          </p:cNvPr>
          <p:cNvSpPr/>
          <p:nvPr/>
        </p:nvSpPr>
        <p:spPr>
          <a:xfrm>
            <a:off x="7526655" y="255588"/>
            <a:ext cx="768350" cy="54292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5058">
                                            <p:txEl>
                                              <p:pRg st="0" end="0"/>
                                            </p:txEl>
                                          </p:spTgt>
                                        </p:tgtEl>
                                        <p:attrNameLst>
                                          <p:attrName>style.visibility</p:attrName>
                                        </p:attrNameLst>
                                      </p:cBhvr>
                                      <p:to>
                                        <p:strVal val="visible"/>
                                      </p:to>
                                    </p:set>
                                    <p:animEffect transition="in" filter="wheel(1)">
                                      <p:cBhvr>
                                        <p:cTn id="13" dur="2000"/>
                                        <p:tgtEl>
                                          <p:spTgt spid="45058">
                                            <p:txEl>
                                              <p:pRg st="0" end="0"/>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45058">
                                            <p:txEl>
                                              <p:pRg st="1" end="1"/>
                                            </p:txEl>
                                          </p:spTgt>
                                        </p:tgtEl>
                                        <p:attrNameLst>
                                          <p:attrName>style.visibility</p:attrName>
                                        </p:attrNameLst>
                                      </p:cBhvr>
                                      <p:to>
                                        <p:strVal val="visible"/>
                                      </p:to>
                                    </p:set>
                                    <p:animEffect transition="in" filter="wheel(1)">
                                      <p:cBhvr>
                                        <p:cTn id="16" dur="2000"/>
                                        <p:tgtEl>
                                          <p:spTgt spid="45058">
                                            <p:txEl>
                                              <p:pRg st="1" end="1"/>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45058">
                                            <p:txEl>
                                              <p:pRg st="2" end="2"/>
                                            </p:txEl>
                                          </p:spTgt>
                                        </p:tgtEl>
                                        <p:attrNameLst>
                                          <p:attrName>style.visibility</p:attrName>
                                        </p:attrNameLst>
                                      </p:cBhvr>
                                      <p:to>
                                        <p:strVal val="visible"/>
                                      </p:to>
                                    </p:set>
                                    <p:animEffect transition="in" filter="wheel(1)">
                                      <p:cBhvr>
                                        <p:cTn id="19" dur="2000"/>
                                        <p:tgtEl>
                                          <p:spTgt spid="45058">
                                            <p:txEl>
                                              <p:pRg st="2" end="2"/>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45058">
                                            <p:txEl>
                                              <p:pRg st="3" end="3"/>
                                            </p:txEl>
                                          </p:spTgt>
                                        </p:tgtEl>
                                        <p:attrNameLst>
                                          <p:attrName>style.visibility</p:attrName>
                                        </p:attrNameLst>
                                      </p:cBhvr>
                                      <p:to>
                                        <p:strVal val="visible"/>
                                      </p:to>
                                    </p:set>
                                    <p:animEffect transition="in" filter="wheel(1)">
                                      <p:cBhvr>
                                        <p:cTn id="22" dur="2000"/>
                                        <p:tgtEl>
                                          <p:spTgt spid="45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000" fill="hold">
                                          <p:stCondLst>
                                            <p:cond delay="0"/>
                                          </p:stCondLst>
                                        </p:cTn>
                                        <p:tgtEl>
                                          <p:spTgt spid="160"/>
                                        </p:tgtEl>
                                        <p:attrNameLst>
                                          <p:attrName>style.visibility</p:attrName>
                                        </p:attrNameLst>
                                      </p:cBhvr>
                                      <p:to>
                                        <p:strVal val="visible"/>
                                      </p:to>
                                    </p:set>
                                    <p:anim calcmode="lin" valueType="num">
                                      <p:cBhvr>
                                        <p:cTn id="27" dur="1000" fill="hold"/>
                                        <p:tgtEl>
                                          <p:spTgt spid="160"/>
                                        </p:tgtEl>
                                        <p:attrNameLst>
                                          <p:attrName>ppt_x</p:attrName>
                                        </p:attrNameLst>
                                      </p:cBhvr>
                                      <p:tavLst>
                                        <p:tav tm="0">
                                          <p:val>
                                            <p:strVal val="#ppt_x"/>
                                          </p:val>
                                        </p:tav>
                                        <p:tav tm="100000">
                                          <p:val>
                                            <p:strVal val="#ppt_x"/>
                                          </p:val>
                                        </p:tav>
                                      </p:tavLst>
                                    </p:anim>
                                    <p:anim calcmode="lin" valueType="num">
                                      <p:cBhvr>
                                        <p:cTn id="28" dur="1000" fill="hold"/>
                                        <p:tgtEl>
                                          <p:spTgt spid="1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0" grpId="0" bldLvl="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1575"/>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2</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Sales Confirmation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47105" name="文本框 2"/>
          <p:cNvSpPr txBox="1"/>
          <p:nvPr/>
        </p:nvSpPr>
        <p:spPr>
          <a:xfrm>
            <a:off x="276860" y="155893"/>
            <a:ext cx="8589963" cy="4831080"/>
          </a:xfrm>
          <a:prstGeom prst="rect">
            <a:avLst/>
          </a:prstGeom>
          <a:pattFill prst="pct5">
            <a:fgClr>
              <a:schemeClr val="bg1">
                <a:lumMod val="85000"/>
              </a:schemeClr>
            </a:fgClr>
            <a:bgClr>
              <a:schemeClr val="bg1"/>
            </a:bgClr>
          </a:pattFill>
          <a:ln w="9525">
            <a:noFill/>
          </a:ln>
        </p:spPr>
        <p:txBody>
          <a:bodyPr wrap="square" anchor="t">
            <a:spAutoFit/>
          </a:bodyPr>
          <a:lstStyle/>
          <a:p>
            <a:r>
              <a:rPr lang="zh-CN" altLang="en-US" sz="2800" noProof="1">
                <a:latin typeface="微软雅黑" panose="020B0503020204020204" pitchFamily="34" charset="-122"/>
                <a:ea typeface="微软雅黑" panose="020B0503020204020204" pitchFamily="34" charset="-122"/>
                <a:cs typeface="+mn-cs"/>
              </a:rPr>
              <a:t>Dear Tony,</a:t>
            </a:r>
          </a:p>
          <a:p>
            <a:endParaRPr lang="zh-CN" altLang="en-US" sz="2800" noProof="1">
              <a:latin typeface="微软雅黑" panose="020B0503020204020204" pitchFamily="34" charset="-122"/>
              <a:ea typeface="微软雅黑" panose="020B0503020204020204" pitchFamily="34" charset="-122"/>
            </a:endParaRPr>
          </a:p>
          <a:p>
            <a:r>
              <a:rPr lang="zh-CN" altLang="en-US" sz="2800" u="sng" noProof="1">
                <a:solidFill>
                  <a:srgbClr val="0070C0"/>
                </a:solidFill>
                <a:latin typeface="微软雅黑" panose="020B0503020204020204" pitchFamily="34" charset="-122"/>
                <a:ea typeface="微软雅黑" panose="020B0503020204020204" pitchFamily="34" charset="-122"/>
                <a:cs typeface="+mn-cs"/>
                <a:hlinkClick r:id="rId2" action="ppaction://hlinksldjump"/>
              </a:rPr>
              <a:t>With reference to</a:t>
            </a:r>
            <a:r>
              <a:rPr lang="zh-CN" altLang="en-US" sz="2800" noProof="1">
                <a:latin typeface="微软雅黑" panose="020B0503020204020204" pitchFamily="34" charset="-122"/>
                <a:ea typeface="微软雅黑" panose="020B0503020204020204" pitchFamily="34" charset="-122"/>
                <a:cs typeface="+mn-cs"/>
              </a:rPr>
              <a:t> our recent exchange of e-mails, we have pleasure in confirming acceptance of your order for 800 sets of electric fans. </a:t>
            </a:r>
          </a:p>
          <a:p>
            <a:endParaRPr lang="zh-CN" altLang="en-US" sz="2800" noProof="1">
              <a:latin typeface="微软雅黑" panose="020B0503020204020204" pitchFamily="34" charset="-122"/>
              <a:ea typeface="微软雅黑" panose="020B0503020204020204" pitchFamily="34" charset="-122"/>
            </a:endParaRPr>
          </a:p>
          <a:p>
            <a:r>
              <a:rPr lang="zh-CN" altLang="en-US" sz="2800" u="sng" noProof="1">
                <a:solidFill>
                  <a:srgbClr val="0070C0"/>
                </a:solidFill>
                <a:latin typeface="微软雅黑" panose="020B0503020204020204" pitchFamily="34" charset="-122"/>
                <a:ea typeface="微软雅黑" panose="020B0503020204020204" pitchFamily="34" charset="-122"/>
                <a:cs typeface="+mn-cs"/>
                <a:hlinkClick r:id="rId2" action="ppaction://hlinksldjump"/>
              </a:rPr>
              <a:t>Enclosed is</a:t>
            </a:r>
            <a:r>
              <a:rPr lang="zh-CN" altLang="en-US" sz="2800" noProof="1">
                <a:latin typeface="微软雅黑" panose="020B0503020204020204" pitchFamily="34" charset="-122"/>
                <a:ea typeface="微软雅黑" panose="020B0503020204020204" pitchFamily="34" charset="-122"/>
                <a:cs typeface="+mn-cs"/>
              </a:rPr>
              <a:t> our Sales Conformation No. FY052, a copy of which is to be returned to us via email or fax after being countersigned. If there is any problem or misunderstanding, please don’t hesitate to call us. </a:t>
            </a:r>
            <a:endParaRPr lang="zh-CN" altLang="en-US" sz="2400" noProof="1">
              <a:latin typeface="Arial" panose="020B0604020202020204" pitchFamily="34" charset="0"/>
              <a:ea typeface="微软雅黑" panose="020B0503020204020204" pitchFamily="34" charset="-122"/>
            </a:endParaRPr>
          </a:p>
        </p:txBody>
      </p:sp>
    </p:spTree>
  </p:cSld>
  <p:clrMapOvr>
    <a:masterClrMapping/>
  </p:clrMapOvr>
  <p:transition>
    <p:cover dir="rd"/>
  </p:transition>
</p:sld>
</file>

<file path=ppt/slides/slide39.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48129" name="文本框 2"/>
          <p:cNvSpPr txBox="1"/>
          <p:nvPr/>
        </p:nvSpPr>
        <p:spPr>
          <a:xfrm>
            <a:off x="3493" y="216535"/>
            <a:ext cx="9136062" cy="5200650"/>
          </a:xfrm>
          <a:prstGeom prst="rect">
            <a:avLst/>
          </a:prstGeom>
          <a:noFill/>
          <a:ln w="9525">
            <a:noFill/>
          </a:ln>
        </p:spPr>
        <p:txBody>
          <a:bodyPr wrap="square" anchor="t">
            <a:spAutoFit/>
          </a:bodyPr>
          <a:lstStyle/>
          <a:p>
            <a:pPr>
              <a:lnSpc>
                <a:spcPct val="100000"/>
              </a:lnSpc>
            </a:pPr>
            <a:r>
              <a:rPr lang="zh-CN" altLang="en-US" sz="2800" u="sng">
                <a:solidFill>
                  <a:srgbClr val="0070C0"/>
                </a:solidFill>
                <a:latin typeface="微软雅黑" panose="020B0503020204020204" pitchFamily="34" charset="-122"/>
                <a:ea typeface="微软雅黑" panose="020B0503020204020204" pitchFamily="34" charset="-122"/>
                <a:hlinkClick r:id="rId2" action="ppaction://hlinksldjump"/>
              </a:rPr>
              <a:t>It is understood that</a:t>
            </a:r>
            <a:r>
              <a:rPr lang="zh-CN" altLang="en-US" sz="2800">
                <a:latin typeface="微软雅黑" panose="020B0503020204020204" pitchFamily="34" charset="-122"/>
                <a:ea typeface="微软雅黑" panose="020B0503020204020204" pitchFamily="34" charset="-122"/>
              </a:rPr>
              <a:t> the </a:t>
            </a:r>
            <a:r>
              <a:rPr lang="zh-CN" altLang="en-US" sz="2800" u="sng">
                <a:solidFill>
                  <a:srgbClr val="0070C0"/>
                </a:solidFill>
                <a:latin typeface="微软雅黑" panose="020B0503020204020204" pitchFamily="34" charset="-122"/>
                <a:ea typeface="微软雅黑" panose="020B0503020204020204" pitchFamily="34" charset="-122"/>
                <a:hlinkClick r:id="rId3" action="ppaction://hlinksldjump"/>
              </a:rPr>
              <a:t>relevant</a:t>
            </a:r>
            <a:r>
              <a:rPr lang="zh-CN" altLang="en-US" sz="2800" b="1">
                <a:latin typeface="微软雅黑" panose="020B0503020204020204" pitchFamily="34" charset="-122"/>
                <a:ea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rPr>
              <a:t>letter of credit should be established as soon as possible so that we can arrange our shipment in time.</a:t>
            </a:r>
          </a:p>
          <a:p>
            <a:pPr>
              <a:lnSpc>
                <a:spcPct val="100000"/>
              </a:lnSpc>
            </a:pPr>
            <a:endParaRPr lang="zh-CN" altLang="en-US" sz="2800">
              <a:latin typeface="微软雅黑" panose="020B0503020204020204" pitchFamily="34" charset="-122"/>
              <a:ea typeface="微软雅黑" panose="020B0503020204020204" pitchFamily="34" charset="-122"/>
            </a:endParaRPr>
          </a:p>
          <a:p>
            <a:pPr>
              <a:lnSpc>
                <a:spcPct val="100000"/>
              </a:lnSpc>
            </a:pPr>
            <a:endParaRPr lang="zh-CN" altLang="en-US" sz="2800">
              <a:latin typeface="微软雅黑" panose="020B0503020204020204" pitchFamily="34" charset="-122"/>
              <a:ea typeface="微软雅黑" panose="020B0503020204020204" pitchFamily="34" charset="-122"/>
            </a:endParaRPr>
          </a:p>
          <a:p>
            <a:pPr>
              <a:lnSpc>
                <a:spcPct val="100000"/>
              </a:lnSpc>
            </a:pPr>
            <a:r>
              <a:rPr lang="zh-CN" altLang="en-US" sz="2800">
                <a:latin typeface="微软雅黑" panose="020B0503020204020204" pitchFamily="34" charset="-122"/>
                <a:ea typeface="微软雅黑" panose="020B0503020204020204" pitchFamily="34" charset="-122"/>
              </a:rPr>
              <a:t>Hoping the goods will turn out to your entire satisfaction!</a:t>
            </a:r>
          </a:p>
          <a:p>
            <a:pPr>
              <a:lnSpc>
                <a:spcPct val="100000"/>
              </a:lnSpc>
            </a:pPr>
            <a:endParaRPr lang="zh-CN" altLang="en-US" sz="2800">
              <a:latin typeface="微软雅黑" panose="020B0503020204020204" pitchFamily="34" charset="-122"/>
              <a:ea typeface="微软雅黑" panose="020B0503020204020204" pitchFamily="34" charset="-122"/>
            </a:endParaRPr>
          </a:p>
          <a:p>
            <a:pPr>
              <a:lnSpc>
                <a:spcPct val="100000"/>
              </a:lnSpc>
            </a:pPr>
            <a:endParaRPr lang="zh-CN" altLang="en-US" sz="2800">
              <a:latin typeface="微软雅黑" panose="020B0503020204020204" pitchFamily="34" charset="-122"/>
              <a:ea typeface="微软雅黑" panose="020B0503020204020204" pitchFamily="34" charset="-122"/>
            </a:endParaRPr>
          </a:p>
          <a:p>
            <a:pPr>
              <a:lnSpc>
                <a:spcPct val="100000"/>
              </a:lnSpc>
            </a:pPr>
            <a:r>
              <a:rPr lang="zh-CN" altLang="en-US" sz="2800">
                <a:latin typeface="微软雅黑" panose="020B0503020204020204" pitchFamily="34" charset="-122"/>
                <a:ea typeface="微软雅黑" panose="020B0503020204020204" pitchFamily="34" charset="-122"/>
              </a:rPr>
              <a:t>Kind regards,</a:t>
            </a:r>
          </a:p>
          <a:p>
            <a:pPr>
              <a:lnSpc>
                <a:spcPct val="100000"/>
              </a:lnSpc>
            </a:pPr>
            <a:r>
              <a:rPr lang="zh-CN" altLang="en-US" sz="2800">
                <a:latin typeface="微软雅黑" panose="020B0503020204020204" pitchFamily="34" charset="-122"/>
                <a:ea typeface="微软雅黑" panose="020B0503020204020204" pitchFamily="34" charset="-122"/>
              </a:rPr>
              <a:t>Zhou Hua</a:t>
            </a:r>
          </a:p>
          <a:p>
            <a:pPr>
              <a:lnSpc>
                <a:spcPct val="100000"/>
              </a:lnSpc>
            </a:pPr>
            <a:endParaRPr lang="zh-CN" altLang="en-US" sz="2400">
              <a:latin typeface="Arial" panose="020B0604020202020204" pitchFamily="34" charset="0"/>
              <a:ea typeface="微软雅黑" panose="020B0503020204020204" pitchFamily="34" charset="-122"/>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8129">
                                            <p:txEl>
                                              <p:pRg st="0" end="0"/>
                                            </p:txEl>
                                          </p:spTgt>
                                        </p:tgtEl>
                                        <p:attrNameLst>
                                          <p:attrName>style.visibility</p:attrName>
                                        </p:attrNameLst>
                                      </p:cBhvr>
                                      <p:to>
                                        <p:strVal val="visible"/>
                                      </p:to>
                                    </p:set>
                                    <p:animEffect transition="in" filter="strips(downLeft)">
                                      <p:cBhvr>
                                        <p:cTn id="7" dur="500"/>
                                        <p:tgtEl>
                                          <p:spTgt spid="481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8129">
                                            <p:txEl>
                                              <p:pRg st="3" end="3"/>
                                            </p:txEl>
                                          </p:spTgt>
                                        </p:tgtEl>
                                        <p:attrNameLst>
                                          <p:attrName>style.visibility</p:attrName>
                                        </p:attrNameLst>
                                      </p:cBhvr>
                                      <p:to>
                                        <p:strVal val="visible"/>
                                      </p:to>
                                    </p:set>
                                    <p:animEffect transition="in" filter="dissolve">
                                      <p:cBhvr>
                                        <p:cTn id="12" dur="500"/>
                                        <p:tgtEl>
                                          <p:spTgt spid="48129">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8129">
                                            <p:txEl>
                                              <p:pRg st="6" end="6"/>
                                            </p:txEl>
                                          </p:spTgt>
                                        </p:tgtEl>
                                        <p:attrNameLst>
                                          <p:attrName>style.visibility</p:attrName>
                                        </p:attrNameLst>
                                      </p:cBhvr>
                                      <p:to>
                                        <p:strVal val="visible"/>
                                      </p:to>
                                    </p:set>
                                    <p:animEffect transition="in" filter="blinds(horizontal)">
                                      <p:cBhvr>
                                        <p:cTn id="15" dur="500"/>
                                        <p:tgtEl>
                                          <p:spTgt spid="48129">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8129">
                                            <p:txEl>
                                              <p:pRg st="7" end="7"/>
                                            </p:txEl>
                                          </p:spTgt>
                                        </p:tgtEl>
                                        <p:attrNameLst>
                                          <p:attrName>style.visibility</p:attrName>
                                        </p:attrNameLst>
                                      </p:cBhvr>
                                      <p:to>
                                        <p:strVal val="visible"/>
                                      </p:to>
                                    </p:set>
                                    <p:animEffect transition="in" filter="blinds(horizontal)">
                                      <p:cBhvr>
                                        <p:cTn id="18" dur="500"/>
                                        <p:tgtEl>
                                          <p:spTgt spid="481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76200"/>
            <a:ext cx="8585200" cy="4615815"/>
          </a:xfrm>
          <a:prstGeom prst="rect">
            <a:avLst/>
          </a:prstGeom>
          <a:noFill/>
          <a:ln w="9525">
            <a:noFill/>
          </a:ln>
        </p:spPr>
        <p:txBody>
          <a:bodyPr wrap="square" lIns="91440" tIns="45720" rIns="91440" bIns="45720" anchor="t">
            <a:spAutoFit/>
          </a:bodyPr>
          <a:lstStyle/>
          <a:p>
            <a:pPr>
              <a:lnSpc>
                <a:spcPct val="150000"/>
              </a:lnSpc>
              <a:buBlip>
                <a:blip r:embed="rId2"/>
              </a:buBlip>
            </a:pPr>
            <a:r>
              <a:rPr lang="en-US" altLang="zh-CN" sz="2000" baseline="0" dirty="0">
                <a:latin typeface="微软雅黑" panose="020B0503020204020204" pitchFamily="34" charset="-122"/>
                <a:ea typeface="微软雅黑" panose="020B0503020204020204" pitchFamily="34" charset="-122"/>
              </a:rPr>
              <a:t>  </a:t>
            </a:r>
            <a:r>
              <a:rPr lang="en-US" sz="2800" baseline="0" dirty="0">
                <a:latin typeface="微软雅黑" panose="020B0503020204020204" pitchFamily="34" charset="-122"/>
                <a:ea typeface="微软雅黑" panose="020B0503020204020204" pitchFamily="34" charset="-122"/>
              </a:rPr>
              <a:t>U</a:t>
            </a:r>
            <a:r>
              <a:rPr lang="zh-CN" altLang="en-US" sz="2800" dirty="0">
                <a:latin typeface="微软雅黑" panose="020B0503020204020204" pitchFamily="34" charset="-122"/>
                <a:ea typeface="微软雅黑" panose="020B0503020204020204" pitchFamily="34" charset="-122"/>
              </a:rPr>
              <a:t>nderstand the concept as well as main functions of proforma    invoice and purchase order;</a:t>
            </a:r>
            <a:endParaRPr lang="zh-CN" altLang="en-US" sz="2800" baseline="0" dirty="0">
              <a:latin typeface="微软雅黑" panose="020B0503020204020204" pitchFamily="34" charset="-122"/>
              <a:ea typeface="微软雅黑" panose="020B0503020204020204" pitchFamily="34" charset="-122"/>
            </a:endParaRPr>
          </a:p>
          <a:p>
            <a:pPr>
              <a:lnSpc>
                <a:spcPct val="150000"/>
              </a:lnSpc>
              <a:buBlip>
                <a:blip r:embed="rId2"/>
              </a:buBlip>
            </a:pPr>
            <a:r>
              <a:rPr lang="zh-CN" altLang="en-US" sz="2800" dirty="0">
                <a:latin typeface="微软雅黑" panose="020B0503020204020204" pitchFamily="34" charset="-122"/>
                <a:ea typeface="微软雅黑" panose="020B0503020204020204" pitchFamily="34" charset="-122"/>
              </a:rPr>
              <a:t> </a:t>
            </a:r>
            <a:r>
              <a:rPr lang="en-US" altLang="zh-CN" sz="2800" dirty="0">
                <a:latin typeface="微软雅黑" panose="020B0503020204020204" pitchFamily="34" charset="-122"/>
                <a:ea typeface="微软雅黑" panose="020B0503020204020204" pitchFamily="34" charset="-122"/>
              </a:rPr>
              <a:t>A</a:t>
            </a:r>
            <a:r>
              <a:rPr lang="zh-CN" altLang="en-US" sz="2800" dirty="0">
                <a:latin typeface="微软雅黑" panose="020B0503020204020204" pitchFamily="34" charset="-122"/>
                <a:ea typeface="微软雅黑" panose="020B0503020204020204" pitchFamily="34" charset="-122"/>
              </a:rPr>
              <a:t>cquaint yourselves with some names of electrical appliances;</a:t>
            </a:r>
            <a:endParaRPr lang="zh-CN" altLang="en-US" sz="2800" baseline="0" dirty="0">
              <a:latin typeface="微软雅黑" panose="020B0503020204020204" pitchFamily="34" charset="-122"/>
              <a:ea typeface="微软雅黑" panose="020B0503020204020204" pitchFamily="34" charset="-122"/>
            </a:endParaRPr>
          </a:p>
          <a:p>
            <a:pPr>
              <a:lnSpc>
                <a:spcPct val="150000"/>
              </a:lnSpc>
              <a:buBlip>
                <a:blip r:embed="rId2"/>
              </a:buBlip>
            </a:pPr>
            <a:r>
              <a:rPr lang="zh-CN" altLang="en-US" sz="2800" dirty="0">
                <a:latin typeface="微软雅黑" panose="020B0503020204020204" pitchFamily="34" charset="-122"/>
                <a:ea typeface="微软雅黑" panose="020B0503020204020204" pitchFamily="34" charset="-122"/>
              </a:rPr>
              <a:t> </a:t>
            </a:r>
            <a:r>
              <a:rPr lang="en-US" altLang="zh-CN" sz="2800" dirty="0">
                <a:latin typeface="微软雅黑" panose="020B0503020204020204" pitchFamily="34" charset="-122"/>
                <a:ea typeface="微软雅黑" panose="020B0503020204020204" pitchFamily="34" charset="-122"/>
              </a:rPr>
              <a:t>L</a:t>
            </a:r>
            <a:r>
              <a:rPr lang="zh-CN" altLang="en-US" sz="2800" dirty="0">
                <a:latin typeface="微软雅黑" panose="020B0503020204020204" pitchFamily="34" charset="-122"/>
                <a:ea typeface="微软雅黑" panose="020B0503020204020204" pitchFamily="34" charset="-122"/>
              </a:rPr>
              <a:t>earn how to draw a sales conformation/proforma invoice and the related</a:t>
            </a:r>
            <a:endParaRPr lang="zh-CN" altLang="en-US" sz="28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fill="hold"/>
                                        <p:tgtEl>
                                          <p:spTgt spid="3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pattFill prst="pct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905" y="156210"/>
            <a:ext cx="9139556" cy="4831080"/>
          </a:xfrm>
          <a:prstGeom prst="rect">
            <a:avLst/>
          </a:prstGeom>
          <a:noFill/>
          <a:ln w="9525">
            <a:noFill/>
          </a:ln>
        </p:spPr>
        <p:txBody>
          <a:bodyPr wrap="square" lIns="91440" tIns="45720" rIns="91440" bIns="45720" anchor="t">
            <a:spAutoFit/>
          </a:bodyPr>
          <a:lstStyle/>
          <a:p>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1</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with reference to       关于</a:t>
            </a:r>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With reference to the goods you ordered, we have decided to accept your order at the same price as that of last year. </a:t>
            </a:r>
          </a:p>
          <a:p>
            <a:r>
              <a:rPr lang="zh-CN" altLang="en-US" sz="2800" noProof="1">
                <a:latin typeface="微软雅黑" panose="020B0503020204020204" pitchFamily="34" charset="-122"/>
                <a:ea typeface="微软雅黑" panose="020B0503020204020204" pitchFamily="34" charset="-122"/>
                <a:cs typeface="+mn-cs"/>
                <a:sym typeface="+mn-ea"/>
              </a:rPr>
              <a:t>关于贵方订购货物，我方决定按去年价格接受你方订单。</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关于：with regard to / in reference to / referring to</a:t>
            </a:r>
            <a:endParaRPr lang="zh-CN" altLang="en-US" sz="2800" noProof="1">
              <a:latin typeface="微软雅黑" panose="020B0503020204020204" pitchFamily="34" charset="-122"/>
              <a:sym typeface="+mn-ea"/>
            </a:endParaRPr>
          </a:p>
          <a:p>
            <a:endPar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endParaRPr>
          </a:p>
          <a:p>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2</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enclosed is…       随函附上</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We are enclosing…</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We enclose…</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Enclosed you will find…</a:t>
            </a:r>
            <a:endParaRPr lang="zh-CN" altLang="en-US" sz="2800" baseline="0" noProof="1">
              <a:latin typeface="微软雅黑" panose="020B0503020204020204" pitchFamily="34" charset="-122"/>
              <a:ea typeface="微软雅黑" panose="020B0503020204020204" pitchFamily="34" charset="-122"/>
            </a:endParaRPr>
          </a:p>
        </p:txBody>
      </p:sp>
      <p:sp>
        <p:nvSpPr>
          <p:cNvPr id="35" name="TextBox 6"/>
          <p:cNvSpPr txBox="1">
            <a:spLocks noChangeArrowheads="1"/>
          </p:cNvSpPr>
          <p:nvPr/>
        </p:nvSpPr>
        <p:spPr bwMode="auto">
          <a:xfrm>
            <a:off x="5728335" y="3226435"/>
            <a:ext cx="3168650" cy="13220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scene3d>
              <a:camera prst="orthographicFront"/>
              <a:lightRig rig="threePt" dir="t"/>
            </a:scene3d>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Notes to Letter </a:t>
            </a:r>
            <a:r>
              <a:rPr lang="en-US" altLang="zh-CN"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2</a:t>
            </a:r>
          </a:p>
        </p:txBody>
      </p:sp>
      <p:sp>
        <p:nvSpPr>
          <p:cNvPr id="2" name="云形 1">
            <a:hlinkClick r:id="rId2" action="ppaction://hlinksldjump"/>
          </p:cNvPr>
          <p:cNvSpPr/>
          <p:nvPr/>
        </p:nvSpPr>
        <p:spPr>
          <a:xfrm>
            <a:off x="5068570" y="4129405"/>
            <a:ext cx="1112520" cy="692785"/>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5">
                                            <p:txEl>
                                              <p:pRg st="0" end="0"/>
                                            </p:txEl>
                                          </p:spTgt>
                                        </p:tgtEl>
                                        <p:attrNameLst>
                                          <p:attrName>style.visibility</p:attrName>
                                        </p:attrNameLst>
                                      </p:cBhvr>
                                      <p:to>
                                        <p:strVal val="visible"/>
                                      </p:to>
                                    </p:set>
                                    <p:anim calcmode="lin" valueType="num">
                                      <p:cBhvr additive="base">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7">
                                            <p:txEl>
                                              <p:pRg st="0" end="0"/>
                                            </p:txEl>
                                          </p:spTgt>
                                        </p:tgtEl>
                                        <p:attrNameLst>
                                          <p:attrName>style.visibility</p:attrName>
                                        </p:attrNameLst>
                                      </p:cBhvr>
                                      <p:to>
                                        <p:strVal val="visible"/>
                                      </p:to>
                                    </p:set>
                                    <p:anim calcmode="lin" valueType="num">
                                      <p:cBhvr additive="base">
                                        <p:cTn id="18"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1" end="1"/>
                                            </p:txEl>
                                          </p:spTgt>
                                        </p:tgtEl>
                                        <p:attrNameLst>
                                          <p:attrName>style.visibility</p:attrName>
                                        </p:attrNameLst>
                                      </p:cBhvr>
                                      <p:to>
                                        <p:strVal val="visible"/>
                                      </p:to>
                                    </p:set>
                                    <p:anim calcmode="lin" valueType="num">
                                      <p:cBhvr additive="base">
                                        <p:cTn id="24"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2" end="2"/>
                                            </p:txEl>
                                          </p:spTgt>
                                        </p:tgtEl>
                                        <p:attrNameLst>
                                          <p:attrName>style.visibility</p:attrName>
                                        </p:attrNameLst>
                                      </p:cBhvr>
                                      <p:to>
                                        <p:strVal val="visible"/>
                                      </p:to>
                                    </p:set>
                                    <p:anim calcmode="lin" valueType="num">
                                      <p:cBhvr additive="base">
                                        <p:cTn id="30"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7">
                                            <p:txEl>
                                              <p:pRg st="3" end="3"/>
                                            </p:txEl>
                                          </p:spTgt>
                                        </p:tgtEl>
                                        <p:attrNameLst>
                                          <p:attrName>style.visibility</p:attrName>
                                        </p:attrNameLst>
                                      </p:cBhvr>
                                      <p:to>
                                        <p:strVal val="visible"/>
                                      </p:to>
                                    </p:set>
                                    <p:anim calcmode="lin" valueType="num">
                                      <p:cBhvr additive="base">
                                        <p:cTn id="36"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7">
                                            <p:txEl>
                                              <p:pRg st="5" end="5"/>
                                            </p:txEl>
                                          </p:spTgt>
                                        </p:tgtEl>
                                        <p:attrNameLst>
                                          <p:attrName>style.visibility</p:attrName>
                                        </p:attrNameLst>
                                      </p:cBhvr>
                                      <p:to>
                                        <p:strVal val="visible"/>
                                      </p:to>
                                    </p:set>
                                    <p:anim calcmode="lin" valueType="num">
                                      <p:cBhvr additive="base">
                                        <p:cTn id="42" dur="500" fill="hold"/>
                                        <p:tgtEl>
                                          <p:spTgt spid="37">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nodeType="clickEffect">
                                  <p:stCondLst>
                                    <p:cond delay="0"/>
                                  </p:stCondLst>
                                  <p:childTnLst>
                                    <p:set>
                                      <p:cBhvr>
                                        <p:cTn id="47" dur="1" fill="hold">
                                          <p:stCondLst>
                                            <p:cond delay="0"/>
                                          </p:stCondLst>
                                        </p:cTn>
                                        <p:tgtEl>
                                          <p:spTgt spid="37">
                                            <p:txEl>
                                              <p:pRg st="6" end="6"/>
                                            </p:txEl>
                                          </p:spTgt>
                                        </p:tgtEl>
                                        <p:attrNameLst>
                                          <p:attrName>style.visibility</p:attrName>
                                        </p:attrNameLst>
                                      </p:cBhvr>
                                      <p:to>
                                        <p:strVal val="visible"/>
                                      </p:to>
                                    </p:set>
                                    <p:anim calcmode="lin" valueType="num">
                                      <p:cBhvr additive="base">
                                        <p:cTn id="48"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49" dur="500"/>
                                        <p:tgtEl>
                                          <p:spTgt spid="37">
                                            <p:txEl>
                                              <p:pRg st="6" end="6"/>
                                            </p:txEl>
                                          </p:spTgt>
                                        </p:tgtEl>
                                      </p:cBhvr>
                                    </p:animEffect>
                                  </p:childTnLst>
                                </p:cTn>
                              </p:par>
                              <p:par>
                                <p:cTn id="50" presetID="12" presetClass="entr" presetSubtype="4" fill="hold" nodeType="withEffect">
                                  <p:stCondLst>
                                    <p:cond delay="0"/>
                                  </p:stCondLst>
                                  <p:childTnLst>
                                    <p:set>
                                      <p:cBhvr>
                                        <p:cTn id="51" dur="1" fill="hold">
                                          <p:stCondLst>
                                            <p:cond delay="0"/>
                                          </p:stCondLst>
                                        </p:cTn>
                                        <p:tgtEl>
                                          <p:spTgt spid="37">
                                            <p:txEl>
                                              <p:pRg st="7" end="7"/>
                                            </p:txEl>
                                          </p:spTgt>
                                        </p:tgtEl>
                                        <p:attrNameLst>
                                          <p:attrName>style.visibility</p:attrName>
                                        </p:attrNameLst>
                                      </p:cBhvr>
                                      <p:to>
                                        <p:strVal val="visible"/>
                                      </p:to>
                                    </p:set>
                                    <p:anim calcmode="lin" valueType="num">
                                      <p:cBhvr additive="base">
                                        <p:cTn id="52" dur="500"/>
                                        <p:tgtEl>
                                          <p:spTgt spid="37">
                                            <p:txEl>
                                              <p:pRg st="7" end="7"/>
                                            </p:txEl>
                                          </p:spTgt>
                                        </p:tgtEl>
                                        <p:attrNameLst>
                                          <p:attrName>ppt_y</p:attrName>
                                        </p:attrNameLst>
                                      </p:cBhvr>
                                      <p:tavLst>
                                        <p:tav tm="0">
                                          <p:val>
                                            <p:strVal val="#ppt_y+#ppt_h*1.125000"/>
                                          </p:val>
                                        </p:tav>
                                        <p:tav tm="100000">
                                          <p:val>
                                            <p:strVal val="#ppt_y"/>
                                          </p:val>
                                        </p:tav>
                                      </p:tavLst>
                                    </p:anim>
                                    <p:animEffect transition="in" filter="wipe(up)">
                                      <p:cBhvr>
                                        <p:cTn id="53" dur="500"/>
                                        <p:tgtEl>
                                          <p:spTgt spid="37">
                                            <p:txEl>
                                              <p:pRg st="7" end="7"/>
                                            </p:txEl>
                                          </p:spTgt>
                                        </p:tgtEl>
                                      </p:cBhvr>
                                    </p:animEffect>
                                  </p:childTnLst>
                                </p:cTn>
                              </p:par>
                              <p:par>
                                <p:cTn id="54" presetID="12" presetClass="entr" presetSubtype="4" fill="hold" nodeType="withEffect">
                                  <p:stCondLst>
                                    <p:cond delay="0"/>
                                  </p:stCondLst>
                                  <p:childTnLst>
                                    <p:set>
                                      <p:cBhvr>
                                        <p:cTn id="55" dur="1" fill="hold">
                                          <p:stCondLst>
                                            <p:cond delay="0"/>
                                          </p:stCondLst>
                                        </p:cTn>
                                        <p:tgtEl>
                                          <p:spTgt spid="37">
                                            <p:txEl>
                                              <p:pRg st="8" end="8"/>
                                            </p:txEl>
                                          </p:spTgt>
                                        </p:tgtEl>
                                        <p:attrNameLst>
                                          <p:attrName>style.visibility</p:attrName>
                                        </p:attrNameLst>
                                      </p:cBhvr>
                                      <p:to>
                                        <p:strVal val="visible"/>
                                      </p:to>
                                    </p:set>
                                    <p:anim calcmode="lin" valueType="num">
                                      <p:cBhvr additive="base">
                                        <p:cTn id="56" dur="500"/>
                                        <p:tgtEl>
                                          <p:spTgt spid="37">
                                            <p:txEl>
                                              <p:pRg st="8" end="8"/>
                                            </p:txEl>
                                          </p:spTgt>
                                        </p:tgtEl>
                                        <p:attrNameLst>
                                          <p:attrName>ppt_y</p:attrName>
                                        </p:attrNameLst>
                                      </p:cBhvr>
                                      <p:tavLst>
                                        <p:tav tm="0">
                                          <p:val>
                                            <p:strVal val="#ppt_y+#ppt_h*1.125000"/>
                                          </p:val>
                                        </p:tav>
                                        <p:tav tm="100000">
                                          <p:val>
                                            <p:strVal val="#ppt_y"/>
                                          </p:val>
                                        </p:tav>
                                      </p:tavLst>
                                    </p:anim>
                                    <p:animEffect transition="in" filter="wipe(up)">
                                      <p:cBhvr>
                                        <p:cTn id="57" dur="500"/>
                                        <p:tgtEl>
                                          <p:spTgt spid="37">
                                            <p:txEl>
                                              <p:pRg st="8" end="8"/>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35"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39" y="200660"/>
            <a:ext cx="9139556" cy="4742815"/>
          </a:xfrm>
          <a:prstGeom prst="rect">
            <a:avLst/>
          </a:prstGeom>
          <a:noFill/>
          <a:ln w="9525">
            <a:noFill/>
          </a:ln>
        </p:spPr>
        <p:txBody>
          <a:bodyPr wrap="square" lIns="91440" tIns="45720" rIns="91440" bIns="45720" anchor="t">
            <a:spAutoFit/>
          </a:bodyPr>
          <a:lstStyle/>
          <a:p>
            <a:pPr>
              <a:lnSpc>
                <a:spcPct val="120000"/>
              </a:lnSpc>
            </a:pPr>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3</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It is understood that…   不言而喻……，应该……</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It is understood that a letter of credit in our favor will be established on or about the 25th of the month. 不用说，以我方为受益人的信用证将在或大约在本月25日开立。</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It is understood that the specifications should be in conformity with the requirements of the customers.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不言而喻，规格应与客户的要求一致。</a:t>
            </a:r>
            <a:endParaRPr lang="zh-CN" altLang="en-US" sz="2800" baseline="0" noProof="1">
              <a:latin typeface="微软雅黑" panose="020B0503020204020204" pitchFamily="34" charset="-122"/>
              <a:ea typeface="微软雅黑" panose="020B0503020204020204" pitchFamily="34" charset="-122"/>
            </a:endParaRPr>
          </a:p>
        </p:txBody>
      </p:sp>
      <p:sp>
        <p:nvSpPr>
          <p:cNvPr id="2" name="弦形 1">
            <a:hlinkClick r:id="rId2" action="ppaction://hlinksldjump"/>
          </p:cNvPr>
          <p:cNvSpPr/>
          <p:nvPr/>
        </p:nvSpPr>
        <p:spPr>
          <a:xfrm>
            <a:off x="7568565" y="4137660"/>
            <a:ext cx="800100" cy="725170"/>
          </a:xfrm>
          <a:prstGeom prst="chord">
            <a:avLst/>
          </a:prstGeom>
          <a:solidFill>
            <a:schemeClr val="accent4">
              <a:lumMod val="20000"/>
              <a:lumOff val="80000"/>
            </a:schemeClr>
          </a:solidFill>
          <a:ln w="28575" cmpd="dbl">
            <a:solidFill>
              <a:schemeClr val="accent1">
                <a:shade val="50000"/>
              </a:schemeClr>
            </a:solidFill>
            <a:prstDash val="lgDashDot"/>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CN" altLang="en-US" sz="1800">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3" end="3"/>
                                            </p:txEl>
                                          </p:spTgt>
                                        </p:tgtEl>
                                        <p:attrNameLst>
                                          <p:attrName>style.visibility</p:attrName>
                                        </p:attrNameLst>
                                      </p:cBhvr>
                                      <p:to>
                                        <p:strVal val="visible"/>
                                      </p:to>
                                    </p:set>
                                    <p:anim calcmode="lin" valueType="num">
                                      <p:cBhvr additive="base">
                                        <p:cTn id="30"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33019" y="353694"/>
            <a:ext cx="9139556" cy="4009390"/>
          </a:xfrm>
          <a:prstGeom prst="rect">
            <a:avLst/>
          </a:prstGeom>
          <a:noFill/>
          <a:ln w="9525">
            <a:noFill/>
          </a:ln>
        </p:spPr>
        <p:txBody>
          <a:bodyPr wrap="square" lIns="91440" tIns="45720" rIns="91440" bIns="45720" anchor="t">
            <a:spAutoFit/>
          </a:bodyPr>
          <a:lstStyle/>
          <a:p>
            <a:pPr>
              <a:lnSpc>
                <a:spcPct val="130000"/>
              </a:lnSpc>
            </a:pPr>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4</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relevant       有关的；相关的 </a:t>
            </a:r>
            <a:endParaRPr lang="zh-CN" altLang="en-US" sz="2800" baseline="0" noProof="1">
              <a:latin typeface="微软雅黑" panose="020B0503020204020204" pitchFamily="34" charset="-122"/>
              <a:ea typeface="微软雅黑" panose="020B0503020204020204" pitchFamily="34" charset="-122"/>
            </a:endParaRPr>
          </a:p>
          <a:p>
            <a:pPr>
              <a:lnSpc>
                <a:spcPct val="13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We are arranging for the establishment of the relevant letter of credit with the bank at this end.</a:t>
            </a:r>
          </a:p>
          <a:p>
            <a:pPr>
              <a:lnSpc>
                <a:spcPct val="130000"/>
              </a:lnSpc>
            </a:pPr>
            <a:r>
              <a:rPr lang="zh-CN" altLang="en-US" sz="2800" noProof="1">
                <a:latin typeface="微软雅黑" panose="020B0503020204020204" pitchFamily="34" charset="-122"/>
                <a:ea typeface="微软雅黑" panose="020B0503020204020204" pitchFamily="34" charset="-122"/>
                <a:cs typeface="+mn-cs"/>
                <a:sym typeface="+mn-ea"/>
              </a:rPr>
              <a:t> 我们正安排此地银行开立相关信用证。</a:t>
            </a:r>
            <a:endParaRPr lang="zh-CN" altLang="en-US" sz="2800" baseline="0" noProof="1">
              <a:latin typeface="微软雅黑" panose="020B0503020204020204" pitchFamily="34" charset="-122"/>
              <a:ea typeface="微软雅黑" panose="020B0503020204020204" pitchFamily="34" charset="-122"/>
            </a:endParaRPr>
          </a:p>
          <a:p>
            <a:pPr>
              <a:lnSpc>
                <a:spcPct val="130000"/>
              </a:lnSpc>
            </a:pPr>
            <a:endParaRPr lang="zh-CN" altLang="en-US" sz="2800" noProof="1">
              <a:latin typeface="微软雅黑" panose="020B0503020204020204" pitchFamily="34" charset="-122"/>
              <a:ea typeface="微软雅黑" panose="020B0503020204020204" pitchFamily="34" charset="-122"/>
              <a:cs typeface="+mn-cs"/>
              <a:sym typeface="+mn-ea"/>
            </a:endParaRPr>
          </a:p>
          <a:p>
            <a:pPr>
              <a:lnSpc>
                <a:spcPct val="130000"/>
              </a:lnSpc>
            </a:pPr>
            <a:r>
              <a:rPr lang="zh-CN" altLang="en-US" sz="2800" noProof="1">
                <a:latin typeface="微软雅黑" panose="020B0503020204020204" pitchFamily="34" charset="-122"/>
                <a:ea typeface="微软雅黑" panose="020B0503020204020204" pitchFamily="34" charset="-122"/>
                <a:cs typeface="+mn-cs"/>
                <a:sym typeface="+mn-ea"/>
              </a:rPr>
              <a:t>类似的表达方式：relative /covering L/C</a:t>
            </a:r>
            <a:endParaRPr lang="zh-CN" altLang="en-US" sz="2800" noProof="1">
              <a:latin typeface="微软雅黑" panose="020B0503020204020204" pitchFamily="34" charset="-122"/>
              <a:sym typeface="+mn-ea"/>
            </a:endParaRPr>
          </a:p>
          <a:p>
            <a:pPr>
              <a:lnSpc>
                <a:spcPct val="130000"/>
              </a:lnSpc>
            </a:pPr>
            <a:endParaRPr lang="zh-CN" altLang="en-US" sz="2800" baseline="0" noProof="1">
              <a:latin typeface="微软雅黑" panose="020B0503020204020204" pitchFamily="34" charset="-122"/>
              <a:ea typeface="微软雅黑" panose="020B0503020204020204" pitchFamily="34" charset="-122"/>
            </a:endParaRPr>
          </a:p>
        </p:txBody>
      </p:sp>
      <p:sp>
        <p:nvSpPr>
          <p:cNvPr id="3" name="任意多边形: 形状 4"/>
          <p:cNvSpPr/>
          <p:nvPr/>
        </p:nvSpPr>
        <p:spPr>
          <a:xfrm flipH="1">
            <a:off x="26988" y="3641725"/>
            <a:ext cx="9128125" cy="1408113"/>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 name="弦形 1">
            <a:hlinkClick r:id="rId2" action="ppaction://hlinksldjump"/>
          </p:cNvPr>
          <p:cNvSpPr/>
          <p:nvPr/>
        </p:nvSpPr>
        <p:spPr>
          <a:xfrm>
            <a:off x="7601585" y="3477895"/>
            <a:ext cx="800100" cy="725170"/>
          </a:xfrm>
          <a:prstGeom prst="chord">
            <a:avLst/>
          </a:prstGeom>
          <a:solidFill>
            <a:schemeClr val="accent4">
              <a:lumMod val="20000"/>
              <a:lumOff val="80000"/>
            </a:schemeClr>
          </a:solidFill>
          <a:ln w="28575" cmpd="dbl">
            <a:solidFill>
              <a:schemeClr val="accent1">
                <a:shade val="50000"/>
              </a:schemeClr>
            </a:solidFill>
            <a:prstDash val="lgDashDot"/>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CN" altLang="en-US" sz="1800">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anim calcmode="lin" valueType="num">
                                      <p:cBhvr additive="base">
                                        <p:cTn id="1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7">
                                            <p:txEl>
                                              <p:pRg st="1" end="1"/>
                                            </p:txEl>
                                          </p:spTgt>
                                        </p:tgtEl>
                                        <p:attrNameLst>
                                          <p:attrName>style.visibility</p:attrName>
                                        </p:attrNameLst>
                                      </p:cBhvr>
                                      <p:to>
                                        <p:strVal val="visible"/>
                                      </p:to>
                                    </p:set>
                                    <p:animEffect transition="in" filter="checkerboard(across)">
                                      <p:cBhvr>
                                        <p:cTn id="23" dur="500"/>
                                        <p:tgtEl>
                                          <p:spTgt spid="3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37">
                                            <p:txEl>
                                              <p:pRg st="2" end="2"/>
                                            </p:txEl>
                                          </p:spTgt>
                                        </p:tgtEl>
                                        <p:attrNameLst>
                                          <p:attrName>style.visibility</p:attrName>
                                        </p:attrNameLst>
                                      </p:cBhvr>
                                      <p:to>
                                        <p:strVal val="visible"/>
                                      </p:to>
                                    </p:set>
                                    <p:animEffect transition="in" filter="diamond(in)">
                                      <p:cBhvr>
                                        <p:cTn id="28" dur="2000"/>
                                        <p:tgtEl>
                                          <p:spTgt spid="3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nodeType="clickEffect">
                                  <p:stCondLst>
                                    <p:cond delay="0"/>
                                  </p:stCondLst>
                                  <p:childTnLst>
                                    <p:set>
                                      <p:cBhvr>
                                        <p:cTn id="32" dur="1" fill="hold">
                                          <p:stCondLst>
                                            <p:cond delay="0"/>
                                          </p:stCondLst>
                                        </p:cTn>
                                        <p:tgtEl>
                                          <p:spTgt spid="37">
                                            <p:txEl>
                                              <p:pRg st="4" end="4"/>
                                            </p:txEl>
                                          </p:spTgt>
                                        </p:tgtEl>
                                        <p:attrNameLst>
                                          <p:attrName>style.visibility</p:attrName>
                                        </p:attrNameLst>
                                      </p:cBhvr>
                                      <p:to>
                                        <p:strVal val="visible"/>
                                      </p:to>
                                    </p:set>
                                    <p:animEffect transition="in" filter="strips(downLeft)">
                                      <p:cBhvr>
                                        <p:cTn id="33" dur="500"/>
                                        <p:tgtEl>
                                          <p:spTgt spid="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 grpId="0" bldLvl="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pattFill prst="pct20">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5A9D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3</a:t>
            </a:r>
          </a:p>
        </p:txBody>
      </p:sp>
      <p:sp>
        <p:nvSpPr>
          <p:cNvPr id="49155" name="文本框 3"/>
          <p:cNvSpPr txBox="1"/>
          <p:nvPr/>
        </p:nvSpPr>
        <p:spPr>
          <a:xfrm>
            <a:off x="531813" y="1279525"/>
            <a:ext cx="7658100" cy="2676525"/>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土耳其Yantas贸易公司经过仔细考虑后决定接受宁波中恒进出口有限公司的反还盘，随即发来了订货单要求确认并回签，并告知因其客户急需此货，希望中恒公司能在规定时间内尽快安排装运，否则将有可能撤销订货。</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49155">
                                            <p:txEl>
                                              <p:pRg st="0" end="0"/>
                                            </p:txEl>
                                          </p:spTgt>
                                        </p:tgtEl>
                                        <p:attrNameLst>
                                          <p:attrName>style.visibility</p:attrName>
                                        </p:attrNameLst>
                                      </p:cBhvr>
                                      <p:to>
                                        <p:strVal val="visible"/>
                                      </p:to>
                                    </p:set>
                                    <p:animEffect transition="in" filter="dissolve">
                                      <p:cBhvr>
                                        <p:cTn id="21" dur="500"/>
                                        <p:tgtEl>
                                          <p:spTgt spid="491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ldLvl="0" animBg="1"/>
      <p:bldP spid="7"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55638" y="149225"/>
            <a:ext cx="3292475" cy="604838"/>
          </a:xfrm>
          <a:prstGeom prst="foldedCorner">
            <a:avLst/>
          </a:prstGeom>
          <a:solidFill>
            <a:srgbClr val="5A9D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50178" name="文本框 2"/>
          <p:cNvSpPr txBox="1"/>
          <p:nvPr/>
        </p:nvSpPr>
        <p:spPr>
          <a:xfrm>
            <a:off x="257175" y="754063"/>
            <a:ext cx="8629650" cy="3970337"/>
          </a:xfrm>
          <a:prstGeom prst="rect">
            <a:avLst/>
          </a:prstGeom>
          <a:noFill/>
          <a:ln w="9525">
            <a:noFill/>
          </a:ln>
        </p:spPr>
        <p:txBody>
          <a:bodyPr wrap="square" anchor="t">
            <a:spAutoFit/>
          </a:bodyPr>
          <a:lstStyle/>
          <a:p>
            <a:r>
              <a:rPr lang="zh-CN" altLang="en-US" sz="2800">
                <a:latin typeface="Arial" panose="020B0604020202020204" pitchFamily="34" charset="0"/>
                <a:ea typeface="微软雅黑" panose="020B0503020204020204" pitchFamily="34" charset="-122"/>
              </a:rPr>
              <a:t>1. place a trial order with sb.  向某人下试订单</a:t>
            </a:r>
          </a:p>
          <a:p>
            <a:r>
              <a:rPr lang="zh-CN" altLang="en-US" sz="2800">
                <a:latin typeface="Arial" panose="020B0604020202020204" pitchFamily="34" charset="0"/>
                <a:ea typeface="微软雅黑" panose="020B0503020204020204" pitchFamily="34" charset="-122"/>
              </a:rPr>
              <a:t>2. make it clear that  讲清楚；表明 </a:t>
            </a:r>
          </a:p>
          <a:p>
            <a:r>
              <a:rPr lang="zh-CN" altLang="en-US" sz="2800">
                <a:latin typeface="Arial" panose="020B0604020202020204" pitchFamily="34" charset="0"/>
                <a:ea typeface="微软雅黑" panose="020B0503020204020204" pitchFamily="34" charset="-122"/>
              </a:rPr>
              <a:t>3. irrevocable documentary L/C at sight  不可撤销的即期跟单信用证</a:t>
            </a:r>
          </a:p>
          <a:p>
            <a:r>
              <a:rPr lang="zh-CN" altLang="en-US" sz="2800">
                <a:latin typeface="Arial" panose="020B0604020202020204" pitchFamily="34" charset="0"/>
                <a:ea typeface="微软雅黑" panose="020B0503020204020204" pitchFamily="34" charset="-122"/>
              </a:rPr>
              <a:t>4. total order quantity  总订货量</a:t>
            </a:r>
          </a:p>
          <a:p>
            <a:r>
              <a:rPr lang="zh-CN" altLang="en-US" sz="2800">
                <a:latin typeface="Arial" panose="020B0604020202020204" pitchFamily="34" charset="0"/>
                <a:ea typeface="微软雅黑" panose="020B0503020204020204" pitchFamily="34" charset="-122"/>
              </a:rPr>
              <a:t>5. delay in shipment  延迟装运</a:t>
            </a:r>
          </a:p>
          <a:p>
            <a:r>
              <a:rPr lang="zh-CN" altLang="en-US" sz="2800">
                <a:latin typeface="Arial" panose="020B0604020202020204" pitchFamily="34" charset="0"/>
                <a:ea typeface="微软雅黑" panose="020B0503020204020204" pitchFamily="34" charset="-122"/>
              </a:rPr>
              <a:t>6. result in  导致</a:t>
            </a:r>
          </a:p>
          <a:p>
            <a:r>
              <a:rPr lang="zh-CN" altLang="en-US" sz="2800">
                <a:latin typeface="Arial" panose="020B0604020202020204" pitchFamily="34" charset="0"/>
                <a:ea typeface="微软雅黑" panose="020B0503020204020204" pitchFamily="34" charset="-122"/>
              </a:rPr>
              <a:t>7. withdrawal of this order  撤销订货</a:t>
            </a:r>
          </a:p>
          <a:p>
            <a:r>
              <a:rPr lang="zh-CN" altLang="en-US" sz="2800">
                <a:latin typeface="Arial" panose="020B0604020202020204" pitchFamily="34" charset="0"/>
                <a:ea typeface="微软雅黑" panose="020B0503020204020204" pitchFamily="34" charset="-122"/>
              </a:rPr>
              <a:t>8. in this matter  在这方面</a:t>
            </a:r>
          </a:p>
        </p:txBody>
      </p:sp>
      <p:sp>
        <p:nvSpPr>
          <p:cNvPr id="36" name="任意多边形: 形状 2"/>
          <p:cNvSpPr/>
          <p:nvPr/>
        </p:nvSpPr>
        <p:spPr>
          <a:xfrm>
            <a:off x="12700" y="4532313"/>
            <a:ext cx="9118600" cy="5984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50178">
                                            <p:txEl>
                                              <p:pRg st="0" end="0"/>
                                            </p:txEl>
                                          </p:spTgt>
                                        </p:tgtEl>
                                        <p:attrNameLst>
                                          <p:attrName>style.visibility</p:attrName>
                                        </p:attrNameLst>
                                      </p:cBhvr>
                                      <p:to>
                                        <p:strVal val="visible"/>
                                      </p:to>
                                    </p:set>
                                    <p:animEffect transition="in" filter="strips(downLeft)">
                                      <p:cBhvr>
                                        <p:cTn id="18" dur="500"/>
                                        <p:tgtEl>
                                          <p:spTgt spid="50178">
                                            <p:txEl>
                                              <p:pRg st="0" end="0"/>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50178">
                                            <p:txEl>
                                              <p:pRg st="1" end="1"/>
                                            </p:txEl>
                                          </p:spTgt>
                                        </p:tgtEl>
                                        <p:attrNameLst>
                                          <p:attrName>style.visibility</p:attrName>
                                        </p:attrNameLst>
                                      </p:cBhvr>
                                      <p:to>
                                        <p:strVal val="visible"/>
                                      </p:to>
                                    </p:set>
                                    <p:animEffect transition="in" filter="strips(downLeft)">
                                      <p:cBhvr>
                                        <p:cTn id="21" dur="500"/>
                                        <p:tgtEl>
                                          <p:spTgt spid="50178">
                                            <p:txEl>
                                              <p:pRg st="1" end="1"/>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50178">
                                            <p:txEl>
                                              <p:pRg st="2" end="2"/>
                                            </p:txEl>
                                          </p:spTgt>
                                        </p:tgtEl>
                                        <p:attrNameLst>
                                          <p:attrName>style.visibility</p:attrName>
                                        </p:attrNameLst>
                                      </p:cBhvr>
                                      <p:to>
                                        <p:strVal val="visible"/>
                                      </p:to>
                                    </p:set>
                                    <p:animEffect transition="in" filter="strips(downLeft)">
                                      <p:cBhvr>
                                        <p:cTn id="24" dur="500"/>
                                        <p:tgtEl>
                                          <p:spTgt spid="50178">
                                            <p:txEl>
                                              <p:pRg st="2" end="2"/>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50178">
                                            <p:txEl>
                                              <p:pRg st="3" end="3"/>
                                            </p:txEl>
                                          </p:spTgt>
                                        </p:tgtEl>
                                        <p:attrNameLst>
                                          <p:attrName>style.visibility</p:attrName>
                                        </p:attrNameLst>
                                      </p:cBhvr>
                                      <p:to>
                                        <p:strVal val="visible"/>
                                      </p:to>
                                    </p:set>
                                    <p:animEffect transition="in" filter="strips(downLeft)">
                                      <p:cBhvr>
                                        <p:cTn id="27" dur="500"/>
                                        <p:tgtEl>
                                          <p:spTgt spid="50178">
                                            <p:txEl>
                                              <p:pRg st="3" end="3"/>
                                            </p:txEl>
                                          </p:spTgt>
                                        </p:tgtEl>
                                      </p:cBhvr>
                                    </p:animEffect>
                                  </p:childTnLst>
                                </p:cTn>
                              </p:par>
                              <p:par>
                                <p:cTn id="28" presetID="18" presetClass="entr" presetSubtype="12" fill="hold" nodeType="withEffect">
                                  <p:stCondLst>
                                    <p:cond delay="0"/>
                                  </p:stCondLst>
                                  <p:childTnLst>
                                    <p:set>
                                      <p:cBhvr>
                                        <p:cTn id="29" dur="1" fill="hold">
                                          <p:stCondLst>
                                            <p:cond delay="0"/>
                                          </p:stCondLst>
                                        </p:cTn>
                                        <p:tgtEl>
                                          <p:spTgt spid="50178">
                                            <p:txEl>
                                              <p:pRg st="4" end="4"/>
                                            </p:txEl>
                                          </p:spTgt>
                                        </p:tgtEl>
                                        <p:attrNameLst>
                                          <p:attrName>style.visibility</p:attrName>
                                        </p:attrNameLst>
                                      </p:cBhvr>
                                      <p:to>
                                        <p:strVal val="visible"/>
                                      </p:to>
                                    </p:set>
                                    <p:animEffect transition="in" filter="strips(downLeft)">
                                      <p:cBhvr>
                                        <p:cTn id="30" dur="500"/>
                                        <p:tgtEl>
                                          <p:spTgt spid="50178">
                                            <p:txEl>
                                              <p:pRg st="4" end="4"/>
                                            </p:txEl>
                                          </p:spTgt>
                                        </p:tgtEl>
                                      </p:cBhvr>
                                    </p:animEffect>
                                  </p:childTnLst>
                                </p:cTn>
                              </p:par>
                              <p:par>
                                <p:cTn id="31" presetID="18" presetClass="entr" presetSubtype="12" fill="hold" nodeType="withEffect">
                                  <p:stCondLst>
                                    <p:cond delay="0"/>
                                  </p:stCondLst>
                                  <p:childTnLst>
                                    <p:set>
                                      <p:cBhvr>
                                        <p:cTn id="32" dur="1" fill="hold">
                                          <p:stCondLst>
                                            <p:cond delay="0"/>
                                          </p:stCondLst>
                                        </p:cTn>
                                        <p:tgtEl>
                                          <p:spTgt spid="50178">
                                            <p:txEl>
                                              <p:pRg st="5" end="5"/>
                                            </p:txEl>
                                          </p:spTgt>
                                        </p:tgtEl>
                                        <p:attrNameLst>
                                          <p:attrName>style.visibility</p:attrName>
                                        </p:attrNameLst>
                                      </p:cBhvr>
                                      <p:to>
                                        <p:strVal val="visible"/>
                                      </p:to>
                                    </p:set>
                                    <p:animEffect transition="in" filter="strips(downLeft)">
                                      <p:cBhvr>
                                        <p:cTn id="33" dur="500"/>
                                        <p:tgtEl>
                                          <p:spTgt spid="50178">
                                            <p:txEl>
                                              <p:pRg st="5" end="5"/>
                                            </p:txEl>
                                          </p:spTgt>
                                        </p:tgtEl>
                                      </p:cBhvr>
                                    </p:animEffect>
                                  </p:childTnLst>
                                </p:cTn>
                              </p:par>
                              <p:par>
                                <p:cTn id="34" presetID="18" presetClass="entr" presetSubtype="12" fill="hold" nodeType="withEffect">
                                  <p:stCondLst>
                                    <p:cond delay="0"/>
                                  </p:stCondLst>
                                  <p:childTnLst>
                                    <p:set>
                                      <p:cBhvr>
                                        <p:cTn id="35" dur="1" fill="hold">
                                          <p:stCondLst>
                                            <p:cond delay="0"/>
                                          </p:stCondLst>
                                        </p:cTn>
                                        <p:tgtEl>
                                          <p:spTgt spid="50178">
                                            <p:txEl>
                                              <p:pRg st="6" end="6"/>
                                            </p:txEl>
                                          </p:spTgt>
                                        </p:tgtEl>
                                        <p:attrNameLst>
                                          <p:attrName>style.visibility</p:attrName>
                                        </p:attrNameLst>
                                      </p:cBhvr>
                                      <p:to>
                                        <p:strVal val="visible"/>
                                      </p:to>
                                    </p:set>
                                    <p:animEffect transition="in" filter="strips(downLeft)">
                                      <p:cBhvr>
                                        <p:cTn id="36" dur="500"/>
                                        <p:tgtEl>
                                          <p:spTgt spid="50178">
                                            <p:txEl>
                                              <p:pRg st="6" end="6"/>
                                            </p:txEl>
                                          </p:spTgt>
                                        </p:tgtEl>
                                      </p:cBhvr>
                                    </p:animEffect>
                                  </p:childTnLst>
                                </p:cTn>
                              </p:par>
                              <p:par>
                                <p:cTn id="37" presetID="18" presetClass="entr" presetSubtype="12" fill="hold" nodeType="withEffect">
                                  <p:stCondLst>
                                    <p:cond delay="0"/>
                                  </p:stCondLst>
                                  <p:childTnLst>
                                    <p:set>
                                      <p:cBhvr>
                                        <p:cTn id="38" dur="1" fill="hold">
                                          <p:stCondLst>
                                            <p:cond delay="0"/>
                                          </p:stCondLst>
                                        </p:cTn>
                                        <p:tgtEl>
                                          <p:spTgt spid="50178">
                                            <p:txEl>
                                              <p:pRg st="7" end="7"/>
                                            </p:txEl>
                                          </p:spTgt>
                                        </p:tgtEl>
                                        <p:attrNameLst>
                                          <p:attrName>style.visibility</p:attrName>
                                        </p:attrNameLst>
                                      </p:cBhvr>
                                      <p:to>
                                        <p:strVal val="visible"/>
                                      </p:to>
                                    </p:set>
                                    <p:animEffect transition="in" filter="strips(downLeft)">
                                      <p:cBhvr>
                                        <p:cTn id="39" dur="500"/>
                                        <p:tgtEl>
                                          <p:spTgt spid="5017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6" grpId="0" bldLvl="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47700" y="103188"/>
            <a:ext cx="3292475" cy="604838"/>
          </a:xfrm>
          <a:prstGeom prst="foldedCorner">
            <a:avLst/>
          </a:prstGeom>
          <a:solidFill>
            <a:srgbClr val="5A9D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51202" name="文本框 2"/>
          <p:cNvSpPr txBox="1"/>
          <p:nvPr/>
        </p:nvSpPr>
        <p:spPr>
          <a:xfrm>
            <a:off x="95250" y="708025"/>
            <a:ext cx="8953500" cy="4400550"/>
          </a:xfrm>
          <a:prstGeom prst="rect">
            <a:avLst/>
          </a:prstGeom>
          <a:noFill/>
          <a:ln w="9525">
            <a:noFill/>
          </a:ln>
        </p:spPr>
        <p:txBody>
          <a:bodyPr wrap="square" anchor="t">
            <a:spAutoFit/>
          </a:bodyPr>
          <a:lstStyle/>
          <a:p>
            <a:r>
              <a:rPr lang="zh-CN" altLang="en-US" sz="2800">
                <a:latin typeface="Arial" panose="020B0604020202020204" pitchFamily="34" charset="0"/>
                <a:ea typeface="微软雅黑" panose="020B0503020204020204" pitchFamily="34" charset="-122"/>
              </a:rPr>
              <a:t>1. We thank you for your quotation of February 20 and enclose our Purchase Order No. 456 for the captioned goods.</a:t>
            </a:r>
          </a:p>
          <a:p>
            <a:r>
              <a:rPr lang="zh-CN" altLang="en-US" sz="2800">
                <a:latin typeface="Arial" panose="020B0604020202020204" pitchFamily="34" charset="0"/>
                <a:ea typeface="微软雅黑" panose="020B0503020204020204" pitchFamily="34" charset="-122"/>
              </a:rPr>
              <a:t>2. Through your full cooperation, we are able to place our trial order at your revised price.</a:t>
            </a:r>
          </a:p>
          <a:p>
            <a:r>
              <a:rPr lang="zh-CN" altLang="en-US" sz="2800">
                <a:latin typeface="Arial" panose="020B0604020202020204" pitchFamily="34" charset="0"/>
                <a:ea typeface="微软雅黑" panose="020B0503020204020204" pitchFamily="34" charset="-122"/>
              </a:rPr>
              <a:t>3. For the detailed information, please see the attached purchase order.</a:t>
            </a:r>
          </a:p>
          <a:p>
            <a:r>
              <a:rPr lang="zh-CN" altLang="en-US" sz="2800">
                <a:latin typeface="Arial" panose="020B0604020202020204" pitchFamily="34" charset="0"/>
                <a:ea typeface="微软雅黑" panose="020B0503020204020204" pitchFamily="34" charset="-122"/>
              </a:rPr>
              <a:t>4. Pls. email back our Purchase Order HL-20180423 duly signed and don’t forget to leave us invoice for payment settling.</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1202">
                                            <p:txEl>
                                              <p:pRg st="0" end="0"/>
                                            </p:txEl>
                                          </p:spTgt>
                                        </p:tgtEl>
                                        <p:attrNameLst>
                                          <p:attrName>style.visibility</p:attrName>
                                        </p:attrNameLst>
                                      </p:cBhvr>
                                      <p:to>
                                        <p:strVal val="visible"/>
                                      </p:to>
                                    </p:set>
                                    <p:anim calcmode="lin" valueType="num">
                                      <p:cBhvr additive="base">
                                        <p:cTn id="12" dur="500"/>
                                        <p:tgtEl>
                                          <p:spTgt spid="51202">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5120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51202">
                                            <p:txEl>
                                              <p:pRg st="1" end="1"/>
                                            </p:txEl>
                                          </p:spTgt>
                                        </p:tgtEl>
                                        <p:attrNameLst>
                                          <p:attrName>style.visibility</p:attrName>
                                        </p:attrNameLst>
                                      </p:cBhvr>
                                      <p:to>
                                        <p:strVal val="visible"/>
                                      </p:to>
                                    </p:set>
                                    <p:animEffect transition="in" filter="dissolve">
                                      <p:cBhvr>
                                        <p:cTn id="18" dur="500"/>
                                        <p:tgtEl>
                                          <p:spTgt spid="5120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1202">
                                            <p:txEl>
                                              <p:pRg st="2" end="2"/>
                                            </p:txEl>
                                          </p:spTgt>
                                        </p:tgtEl>
                                        <p:attrNameLst>
                                          <p:attrName>style.visibility</p:attrName>
                                        </p:attrNameLst>
                                      </p:cBhvr>
                                      <p:to>
                                        <p:strVal val="visible"/>
                                      </p:to>
                                    </p:set>
                                    <p:anim calcmode="lin" valueType="num">
                                      <p:cBhvr additive="base">
                                        <p:cTn id="23" dur="500" fill="hold"/>
                                        <p:tgtEl>
                                          <p:spTgt spid="51202">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2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1202">
                                            <p:txEl>
                                              <p:pRg st="3" end="3"/>
                                            </p:txEl>
                                          </p:spTgt>
                                        </p:tgtEl>
                                        <p:attrNameLst>
                                          <p:attrName>style.visibility</p:attrName>
                                        </p:attrNameLst>
                                      </p:cBhvr>
                                      <p:to>
                                        <p:strVal val="visible"/>
                                      </p:to>
                                    </p:set>
                                    <p:animEffect transition="in" filter="checkerboard(across)">
                                      <p:cBhvr>
                                        <p:cTn id="29" dur="500"/>
                                        <p:tgtEl>
                                          <p:spTgt spid="512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55638" y="225425"/>
            <a:ext cx="3290888" cy="604838"/>
          </a:xfrm>
          <a:prstGeom prst="foldedCorner">
            <a:avLst/>
          </a:prstGeom>
          <a:solidFill>
            <a:srgbClr val="5A9D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52226" name="文本框 2"/>
          <p:cNvSpPr txBox="1"/>
          <p:nvPr/>
        </p:nvSpPr>
        <p:spPr>
          <a:xfrm>
            <a:off x="123825" y="830263"/>
            <a:ext cx="8896350" cy="3881437"/>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As the goods are urgently needed, we find it necessary to stress the importance of making punctual shipment. </a:t>
            </a: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We must reiterate that the coffee makers have to be delivered on or before July 2 due to commitments we have made to our customers.</a:t>
            </a: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Please arrange shipment of the goods booked by us with the least possible delay.</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2226">
                                            <p:txEl>
                                              <p:pRg st="0" end="0"/>
                                            </p:txEl>
                                          </p:spTgt>
                                        </p:tgtEl>
                                        <p:attrNameLst>
                                          <p:attrName>style.visibility</p:attrName>
                                        </p:attrNameLst>
                                      </p:cBhvr>
                                      <p:to>
                                        <p:strVal val="visible"/>
                                      </p:to>
                                    </p:set>
                                    <p:animEffect transition="in" filter="wipe(down)">
                                      <p:cBhvr>
                                        <p:cTn id="12" dur="500"/>
                                        <p:tgtEl>
                                          <p:spTgt spid="5222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2226">
                                            <p:txEl>
                                              <p:pRg st="1" end="1"/>
                                            </p:txEl>
                                          </p:spTgt>
                                        </p:tgtEl>
                                        <p:attrNameLst>
                                          <p:attrName>style.visibility</p:attrName>
                                        </p:attrNameLst>
                                      </p:cBhvr>
                                      <p:to>
                                        <p:strVal val="visible"/>
                                      </p:to>
                                    </p:set>
                                    <p:animEffect transition="in" filter="box(in)">
                                      <p:cBhvr>
                                        <p:cTn id="17" dur="2000"/>
                                        <p:tgtEl>
                                          <p:spTgt spid="5222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2226">
                                            <p:txEl>
                                              <p:pRg st="2" end="2"/>
                                            </p:txEl>
                                          </p:spTgt>
                                        </p:tgtEl>
                                        <p:attrNameLst>
                                          <p:attrName>style.visibility</p:attrName>
                                        </p:attrNameLst>
                                      </p:cBhvr>
                                      <p:to>
                                        <p:strVal val="visible"/>
                                      </p:to>
                                    </p:set>
                                    <p:animEffect transition="in" filter="barn(inVertical)">
                                      <p:cBhvr>
                                        <p:cTn id="22" dur="500"/>
                                        <p:tgtEl>
                                          <p:spTgt spid="522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文本框 2"/>
          <p:cNvSpPr txBox="1"/>
          <p:nvPr/>
        </p:nvSpPr>
        <p:spPr>
          <a:xfrm>
            <a:off x="123825" y="460375"/>
            <a:ext cx="8896350" cy="2934335"/>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We trust that you will make all necessary arrangements to deliver the goods within the validity of the L/C.</a:t>
            </a:r>
          </a:p>
          <a:p>
            <a:pPr>
              <a:lnSpc>
                <a:spcPct val="110000"/>
              </a:lnSpc>
            </a:pPr>
            <a:endParaRPr lang="zh-CN" altLang="en-US" sz="2800">
              <a:latin typeface="Arial" panose="020B0604020202020204" pitchFamily="34" charset="0"/>
              <a:ea typeface="微软雅黑" panose="020B0503020204020204" pitchFamily="34" charset="-122"/>
              <a:sym typeface="微软雅黑" panose="020B0503020204020204" pitchFamily="34" charset="-122"/>
            </a:endParaRP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9. Your prompt attention to this order will be much appreciated.</a:t>
            </a:r>
          </a:p>
        </p:txBody>
      </p:sp>
      <p:sp>
        <p:nvSpPr>
          <p:cNvPr id="37" name="任意多边形: 形状 4"/>
          <p:cNvSpPr/>
          <p:nvPr/>
        </p:nvSpPr>
        <p:spPr>
          <a:xfrm flipH="1">
            <a:off x="-4762" y="2828925"/>
            <a:ext cx="9159875" cy="2220913"/>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5" name="任意多边形: 形状 2"/>
          <p:cNvSpPr/>
          <p:nvPr/>
        </p:nvSpPr>
        <p:spPr>
          <a:xfrm>
            <a:off x="-4762" y="3736975"/>
            <a:ext cx="9159875" cy="1355725"/>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500"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3249">
                                            <p:txEl>
                                              <p:pRg st="0" end="0"/>
                                            </p:txEl>
                                          </p:spTgt>
                                        </p:tgtEl>
                                        <p:attrNameLst>
                                          <p:attrName>style.visibility</p:attrName>
                                        </p:attrNameLst>
                                      </p:cBhvr>
                                      <p:to>
                                        <p:strVal val="visible"/>
                                      </p:to>
                                    </p:set>
                                    <p:anim calcmode="lin" valueType="num">
                                      <p:cBhvr additive="base">
                                        <p:cTn id="15" dur="500" fill="hold"/>
                                        <p:tgtEl>
                                          <p:spTgt spid="5324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32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53249">
                                            <p:txEl>
                                              <p:pRg st="2" end="2"/>
                                            </p:txEl>
                                          </p:spTgt>
                                        </p:tgtEl>
                                        <p:attrNameLst>
                                          <p:attrName>style.visibility</p:attrName>
                                        </p:attrNameLst>
                                      </p:cBhvr>
                                      <p:to>
                                        <p:strVal val="visible"/>
                                      </p:to>
                                    </p:set>
                                    <p:animEffect transition="in" filter="checkerboard(across)">
                                      <p:cBhvr>
                                        <p:cTn id="21" dur="500"/>
                                        <p:tgtEl>
                                          <p:spTgt spid="532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5" grpId="0"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449070"/>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3</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Purchase Order</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文本框 2"/>
          <p:cNvSpPr txBox="1"/>
          <p:nvPr/>
        </p:nvSpPr>
        <p:spPr>
          <a:xfrm>
            <a:off x="168910" y="68580"/>
            <a:ext cx="8589963" cy="4486275"/>
          </a:xfrm>
          <a:prstGeom prst="rect">
            <a:avLst/>
          </a:prstGeom>
          <a:noFill/>
          <a:ln w="9525">
            <a:noFill/>
          </a:ln>
        </p:spPr>
        <p:txBody>
          <a:bodyPr wrap="square" anchor="t">
            <a:spAutoFit/>
          </a:bodyPr>
          <a:lstStyle/>
          <a:p>
            <a:pPr>
              <a:lnSpc>
                <a:spcPct val="120000"/>
              </a:lnSpc>
            </a:pPr>
            <a:r>
              <a:rPr lang="zh-CN" altLang="en-US" sz="2800" noProof="1">
                <a:latin typeface="Arial" panose="020B0604020202020204" pitchFamily="34" charset="0"/>
                <a:ea typeface="微软雅黑" panose="020B0503020204020204" pitchFamily="34" charset="-122"/>
                <a:cs typeface="+mn-cs"/>
              </a:rPr>
              <a:t>Dear Lucy,</a:t>
            </a:r>
            <a:endParaRPr lang="zh-CN" altLang="en-US" sz="2800" noProof="1">
              <a:latin typeface="Arial" panose="020B0604020202020204" pitchFamily="34" charset="0"/>
              <a:ea typeface="微软雅黑" panose="020B0503020204020204" pitchFamily="34" charset="-122"/>
            </a:endParaRPr>
          </a:p>
          <a:p>
            <a:endParaRPr lang="zh-CN" altLang="en-US" sz="2800" noProof="1">
              <a:latin typeface="Arial" panose="020B0604020202020204" pitchFamily="34" charset="0"/>
              <a:ea typeface="微软雅黑" panose="020B0503020204020204" pitchFamily="34" charset="-122"/>
              <a:cs typeface="+mn-cs"/>
            </a:endParaRPr>
          </a:p>
          <a:p>
            <a:r>
              <a:rPr lang="zh-CN" altLang="en-US" sz="2800" noProof="1">
                <a:latin typeface="Arial" panose="020B0604020202020204" pitchFamily="34" charset="0"/>
                <a:ea typeface="微软雅黑" panose="020B0503020204020204" pitchFamily="34" charset="-122"/>
                <a:cs typeface="+mn-cs"/>
              </a:rPr>
              <a:t>We are delighted to inform you that we accept your 5% discount and decide to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place a trial order</a:t>
            </a:r>
            <a:r>
              <a:rPr lang="zh-CN" altLang="en-US" sz="2800" noProof="1">
                <a:latin typeface="Arial" panose="020B0604020202020204" pitchFamily="34" charset="0"/>
                <a:ea typeface="微软雅黑" panose="020B0503020204020204" pitchFamily="34" charset="-122"/>
                <a:cs typeface="+mn-cs"/>
              </a:rPr>
              <a:t> for your products as follows:</a:t>
            </a:r>
            <a:endParaRPr lang="zh-CN" altLang="en-US" sz="2800" noProof="1">
              <a:latin typeface="Arial" panose="020B0604020202020204" pitchFamily="34" charset="0"/>
              <a:ea typeface="微软雅黑" panose="020B0503020204020204" pitchFamily="34" charset="-122"/>
            </a:endParaRPr>
          </a:p>
          <a:p>
            <a:pPr algn="ctr"/>
            <a:r>
              <a:rPr lang="zh-CN" altLang="en-US" sz="2800" noProof="1">
                <a:latin typeface="Arial" panose="020B0604020202020204" pitchFamily="34" charset="0"/>
                <a:ea typeface="微软雅黑" panose="020B0503020204020204" pitchFamily="34" charset="-122"/>
                <a:cs typeface="+mn-cs"/>
              </a:rPr>
              <a:t>Purchase Order</a:t>
            </a:r>
          </a:p>
          <a:p>
            <a:endParaRPr lang="zh-CN" altLang="en-US" sz="2800">
              <a:sym typeface="+mn-ea"/>
            </a:endParaRPr>
          </a:p>
          <a:p>
            <a:r>
              <a:rPr lang="zh-CN" altLang="en-US" sz="2800">
                <a:sym typeface="+mn-ea"/>
              </a:rPr>
              <a:t>Please fax the signed order to us after confirmation. We want to </a:t>
            </a:r>
            <a:r>
              <a:rPr lang="zh-CN" altLang="en-US" sz="2800" u="sng">
                <a:solidFill>
                  <a:srgbClr val="0070C0"/>
                </a:solidFill>
                <a:sym typeface="+mn-ea"/>
                <a:hlinkClick r:id="rId3" action="ppaction://hlinksldjump"/>
              </a:rPr>
              <a:t>make it clear that</a:t>
            </a:r>
            <a:r>
              <a:rPr lang="zh-CN" altLang="en-US" sz="2800">
                <a:sym typeface="+mn-ea"/>
              </a:rPr>
              <a:t> the total order quantity should be shipped before July 21.</a:t>
            </a:r>
            <a:r>
              <a:rPr lang="zh-CN" altLang="en-US" sz="2400" noProof="1">
                <a:latin typeface="Arial" panose="020B0604020202020204" pitchFamily="34" charset="0"/>
                <a:ea typeface="微软雅黑" panose="020B0503020204020204" pitchFamily="34" charset="-122"/>
                <a:cs typeface="+mn-cs"/>
              </a:rPr>
              <a:t>	</a:t>
            </a:r>
            <a:endParaRPr lang="zh-CN" altLang="en-US" sz="2400" noProof="1">
              <a:latin typeface="Arial" panose="020B0604020202020204" pitchFamily="34" charset="0"/>
              <a:ea typeface="微软雅黑" panose="020B0503020204020204" pitchFamily="34" charset="-122"/>
            </a:endParaRPr>
          </a:p>
        </p:txBody>
      </p:sp>
      <p:sp>
        <p:nvSpPr>
          <p:cNvPr id="5" name="任意多边形: 形状 2"/>
          <p:cNvSpPr/>
          <p:nvPr/>
        </p:nvSpPr>
        <p:spPr>
          <a:xfrm>
            <a:off x="-7937" y="4083050"/>
            <a:ext cx="9159875" cy="9413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3249">
                                            <p:txEl>
                                              <p:pRg st="0" end="0"/>
                                            </p:txEl>
                                          </p:spTgt>
                                        </p:tgtEl>
                                        <p:attrNameLst>
                                          <p:attrName>style.visibility</p:attrName>
                                        </p:attrNameLst>
                                      </p:cBhvr>
                                      <p:to>
                                        <p:strVal val="visible"/>
                                      </p:to>
                                    </p:set>
                                    <p:anim calcmode="lin" valueType="num">
                                      <p:cBhvr additive="base">
                                        <p:cTn id="12" dur="500" fill="hold"/>
                                        <p:tgtEl>
                                          <p:spTgt spid="5324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32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53249">
                                            <p:txEl>
                                              <p:pRg st="2" end="2"/>
                                            </p:txEl>
                                          </p:spTgt>
                                        </p:tgtEl>
                                        <p:attrNameLst>
                                          <p:attrName>style.visibility</p:attrName>
                                        </p:attrNameLst>
                                      </p:cBhvr>
                                      <p:to>
                                        <p:strVal val="visible"/>
                                      </p:to>
                                    </p:set>
                                    <p:anim calcmode="lin" valueType="num">
                                      <p:cBhvr additive="base">
                                        <p:cTn id="18" dur="500"/>
                                        <p:tgtEl>
                                          <p:spTgt spid="53249">
                                            <p:txEl>
                                              <p:pRg st="2" end="2"/>
                                            </p:txEl>
                                          </p:spTgt>
                                        </p:tgtEl>
                                        <p:attrNameLst>
                                          <p:attrName>ppt_y</p:attrName>
                                        </p:attrNameLst>
                                      </p:cBhvr>
                                      <p:tavLst>
                                        <p:tav tm="0">
                                          <p:val>
                                            <p:strVal val="#ppt_y+#ppt_h*1.125000"/>
                                          </p:val>
                                        </p:tav>
                                        <p:tav tm="100000">
                                          <p:val>
                                            <p:strVal val="#ppt_y"/>
                                          </p:val>
                                        </p:tav>
                                      </p:tavLst>
                                    </p:anim>
                                    <p:animEffect transition="in" filter="wipe(up)">
                                      <p:cBhvr>
                                        <p:cTn id="19" dur="500"/>
                                        <p:tgtEl>
                                          <p:spTgt spid="53249">
                                            <p:txEl>
                                              <p:pRg st="2" end="2"/>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53249">
                                            <p:txEl>
                                              <p:pRg st="3" end="3"/>
                                            </p:txEl>
                                          </p:spTgt>
                                        </p:tgtEl>
                                        <p:attrNameLst>
                                          <p:attrName>style.visibility</p:attrName>
                                        </p:attrNameLst>
                                      </p:cBhvr>
                                      <p:to>
                                        <p:strVal val="visible"/>
                                      </p:to>
                                    </p:set>
                                    <p:anim calcmode="lin" valueType="num">
                                      <p:cBhvr additive="base">
                                        <p:cTn id="22" dur="500"/>
                                        <p:tgtEl>
                                          <p:spTgt spid="53249">
                                            <p:txEl>
                                              <p:pRg st="3" end="3"/>
                                            </p:txEl>
                                          </p:spTgt>
                                        </p:tgtEl>
                                        <p:attrNameLst>
                                          <p:attrName>ppt_y</p:attrName>
                                        </p:attrNameLst>
                                      </p:cBhvr>
                                      <p:tavLst>
                                        <p:tav tm="0">
                                          <p:val>
                                            <p:strVal val="#ppt_y+#ppt_h*1.125000"/>
                                          </p:val>
                                        </p:tav>
                                        <p:tav tm="100000">
                                          <p:val>
                                            <p:strVal val="#ppt_y"/>
                                          </p:val>
                                        </p:tav>
                                      </p:tavLst>
                                    </p:anim>
                                    <p:animEffect transition="in" filter="wipe(up)">
                                      <p:cBhvr>
                                        <p:cTn id="23" dur="500"/>
                                        <p:tgtEl>
                                          <p:spTgt spid="5324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53249">
                                            <p:txEl>
                                              <p:pRg st="5" end="5"/>
                                            </p:txEl>
                                          </p:spTgt>
                                        </p:tgtEl>
                                        <p:attrNameLst>
                                          <p:attrName>style.visibility</p:attrName>
                                        </p:attrNameLst>
                                      </p:cBhvr>
                                      <p:to>
                                        <p:strVal val="visible"/>
                                      </p:to>
                                    </p:set>
                                    <p:anim calcmode="lin" valueType="num">
                                      <p:cBhvr additive="base">
                                        <p:cTn id="28" dur="500"/>
                                        <p:tgtEl>
                                          <p:spTgt spid="53249">
                                            <p:txEl>
                                              <p:pRg st="5" end="5"/>
                                            </p:txEl>
                                          </p:spTgt>
                                        </p:tgtEl>
                                        <p:attrNameLst>
                                          <p:attrName>ppt_y</p:attrName>
                                        </p:attrNameLst>
                                      </p:cBhvr>
                                      <p:tavLst>
                                        <p:tav tm="0">
                                          <p:val>
                                            <p:strVal val="#ppt_y+#ppt_h*1.125000"/>
                                          </p:val>
                                        </p:tav>
                                        <p:tav tm="100000">
                                          <p:val>
                                            <p:strVal val="#ppt_y"/>
                                          </p:val>
                                        </p:tav>
                                      </p:tavLst>
                                    </p:anim>
                                    <p:animEffect transition="in" filter="wipe(up)">
                                      <p:cBhvr>
                                        <p:cTn id="29" dur="500"/>
                                        <p:tgtEl>
                                          <p:spTgt spid="532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10">
          <a:fgClr>
            <a:srgbClr val="F2F2F2"/>
          </a:fgClr>
          <a:bgClr>
            <a:schemeClr val="bg1"/>
          </a:bgClr>
        </a:pattFill>
        <a:effectLst/>
      </p:bgPr>
    </p:bg>
    <p:spTree>
      <p:nvGrpSpPr>
        <p:cNvPr id="1" name=""/>
        <p:cNvGrpSpPr/>
        <p:nvPr/>
      </p:nvGrpSpPr>
      <p:grpSpPr>
        <a:xfrm>
          <a:off x="0" y="0"/>
          <a:ext cx="0" cy="0"/>
          <a:chOff x="0" y="0"/>
          <a:chExt cx="0" cy="0"/>
        </a:xfrm>
      </p:grpSpPr>
      <p:sp>
        <p:nvSpPr>
          <p:cNvPr id="35" name="TextBox 6"/>
          <p:cNvSpPr txBox="1">
            <a:spLocks noChangeArrowheads="1"/>
          </p:cNvSpPr>
          <p:nvPr/>
        </p:nvSpPr>
        <p:spPr bwMode="auto">
          <a:xfrm>
            <a:off x="12700" y="50800"/>
            <a:ext cx="6462713"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Background Information</a:t>
            </a:r>
          </a:p>
        </p:txBody>
      </p:sp>
      <p:sp>
        <p:nvSpPr>
          <p:cNvPr id="37" name="TextBox 6"/>
          <p:cNvSpPr txBox="1"/>
          <p:nvPr/>
        </p:nvSpPr>
        <p:spPr>
          <a:xfrm>
            <a:off x="220663" y="568325"/>
            <a:ext cx="8585200" cy="5262245"/>
          </a:xfrm>
          <a:prstGeom prst="rect">
            <a:avLst/>
          </a:prstGeom>
          <a:noFill/>
          <a:ln w="9525">
            <a:noFill/>
          </a:ln>
        </p:spPr>
        <p:txBody>
          <a:bodyPr wrap="square" lIns="91440" tIns="45720" rIns="91440" bIns="45720" anchor="t">
            <a:spAutoFit/>
          </a:bodyPr>
          <a:lstStyle/>
          <a:p>
            <a:pPr>
              <a:lnSpc>
                <a:spcPct val="150000"/>
              </a:lnSpc>
            </a:pPr>
            <a:r>
              <a:rPr lang="en-US" altLang="zh-CN" sz="2000" baseline="0" dirty="0">
                <a:latin typeface="微软雅黑" panose="020B0503020204020204" pitchFamily="34" charset="-122"/>
                <a:ea typeface="微软雅黑" panose="020B0503020204020204" pitchFamily="34" charset="-122"/>
              </a:rPr>
              <a:t>    </a:t>
            </a:r>
            <a:r>
              <a:rPr lang="zh-CN" altLang="en-US" sz="2800" baseline="0" dirty="0">
                <a:latin typeface="微软雅黑" panose="020B0503020204020204" pitchFamily="34" charset="-122"/>
                <a:ea typeface="微软雅黑" panose="020B0503020204020204" pitchFamily="34" charset="-122"/>
              </a:rPr>
              <a:t>Signing a contract is a fairly important procedure in international trade practices. When an offer is accepted or confirmed, the seller usually makes out a contract which contains all the </a:t>
            </a:r>
            <a:r>
              <a:rPr lang="zh-CN" altLang="en-US" sz="2800" baseline="0" dirty="0">
                <a:solidFill>
                  <a:srgbClr val="FF0000"/>
                </a:solidFill>
                <a:latin typeface="微软雅黑" panose="020B0503020204020204" pitchFamily="34" charset="-122"/>
                <a:ea typeface="微软雅黑" panose="020B0503020204020204" pitchFamily="34" charset="-122"/>
              </a:rPr>
              <a:t>necessary points</a:t>
            </a:r>
            <a:r>
              <a:rPr lang="zh-CN" altLang="en-US" sz="2800" baseline="0" dirty="0">
                <a:latin typeface="微软雅黑" panose="020B0503020204020204" pitchFamily="34" charset="-122"/>
                <a:ea typeface="微软雅黑" panose="020B0503020204020204" pitchFamily="34" charset="-122"/>
              </a:rPr>
              <a:t> agreed upon during the negotiation, and sends it to the buyer for countersignature.</a:t>
            </a:r>
          </a:p>
          <a:p>
            <a:pPr>
              <a:lnSpc>
                <a:spcPct val="150000"/>
              </a:lnSpc>
            </a:pPr>
            <a:r>
              <a:rPr lang="zh-CN" altLang="en-US" sz="2800" baseline="0" dirty="0">
                <a:latin typeface="微软雅黑" panose="020B0503020204020204" pitchFamily="34" charset="-122"/>
                <a:ea typeface="微软雅黑" panose="020B0503020204020204" pitchFamily="34" charset="-122"/>
              </a:rPr>
              <a:t>   </a:t>
            </a:r>
            <a:endParaRPr lang="zh-CN" altLang="en-US" sz="2000" baseline="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1"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7">
                                            <p:txEl>
                                              <p:pRg st="0" end="0"/>
                                            </p:txEl>
                                          </p:spTgt>
                                        </p:tgtEl>
                                        <p:attrNameLst>
                                          <p:attrName>style.visibility</p:attrName>
                                        </p:attrNameLst>
                                      </p:cBhvr>
                                      <p:to>
                                        <p:strVal val="visible"/>
                                      </p:to>
                                    </p:set>
                                    <p:animEffect transition="in" filter="wheel(1)">
                                      <p:cBhvr>
                                        <p:cTn id="20" dur="20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5" grpId="1"/>
      <p:bldP spid="37"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57345" name="文本框 2"/>
          <p:cNvSpPr txBox="1"/>
          <p:nvPr/>
        </p:nvSpPr>
        <p:spPr>
          <a:xfrm>
            <a:off x="276860" y="589598"/>
            <a:ext cx="8589963" cy="3964305"/>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rPr>
              <a:t>As the goods are badly needed by our customers, any delay in shipment would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result in</a:t>
            </a:r>
            <a:r>
              <a:rPr lang="zh-CN" altLang="en-US" sz="2800">
                <a:latin typeface="Arial" panose="020B0604020202020204" pitchFamily="34" charset="0"/>
                <a:ea typeface="微软雅黑" panose="020B0503020204020204" pitchFamily="34" charset="-122"/>
              </a:rPr>
              <a:t> our withdrawal of this order.</a:t>
            </a: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r>
              <a:rPr lang="zh-CN" altLang="en-US" sz="2800">
                <a:latin typeface="Arial" panose="020B0604020202020204" pitchFamily="34" charset="0"/>
                <a:ea typeface="微软雅黑" panose="020B0503020204020204" pitchFamily="34" charset="-122"/>
              </a:rPr>
              <a:t>Thanks again for all of your cooperation in this matter！</a:t>
            </a: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r>
              <a:rPr lang="zh-CN" altLang="en-US" sz="2800">
                <a:latin typeface="Arial" panose="020B0604020202020204" pitchFamily="34" charset="0"/>
                <a:ea typeface="微软雅黑" panose="020B0503020204020204" pitchFamily="34" charset="-122"/>
              </a:rPr>
              <a:t>Best regards,</a:t>
            </a:r>
          </a:p>
          <a:p>
            <a:pPr>
              <a:lnSpc>
                <a:spcPct val="90000"/>
              </a:lnSpc>
            </a:pPr>
            <a:r>
              <a:rPr lang="zh-CN" altLang="en-US" sz="2800">
                <a:latin typeface="Arial" panose="020B0604020202020204" pitchFamily="34" charset="0"/>
                <a:ea typeface="微软雅黑" panose="020B0503020204020204" pitchFamily="34" charset="-122"/>
              </a:rPr>
              <a:t>Hamit</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7345">
                                            <p:txEl>
                                              <p:pRg st="0" end="0"/>
                                            </p:txEl>
                                          </p:spTgt>
                                        </p:tgtEl>
                                        <p:attrNameLst>
                                          <p:attrName>style.visibility</p:attrName>
                                        </p:attrNameLst>
                                      </p:cBhvr>
                                      <p:to>
                                        <p:strVal val="visible"/>
                                      </p:to>
                                    </p:set>
                                    <p:anim calcmode="lin" valueType="num">
                                      <p:cBhvr additive="base">
                                        <p:cTn id="7" dur="500"/>
                                        <p:tgtEl>
                                          <p:spTgt spid="5734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734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7345">
                                            <p:txEl>
                                              <p:pRg st="3" end="3"/>
                                            </p:txEl>
                                          </p:spTgt>
                                        </p:tgtEl>
                                        <p:attrNameLst>
                                          <p:attrName>style.visibility</p:attrName>
                                        </p:attrNameLst>
                                      </p:cBhvr>
                                      <p:to>
                                        <p:strVal val="visible"/>
                                      </p:to>
                                    </p:set>
                                    <p:anim calcmode="lin" valueType="num">
                                      <p:cBhvr additive="base">
                                        <p:cTn id="13" dur="500"/>
                                        <p:tgtEl>
                                          <p:spTgt spid="57345">
                                            <p:txEl>
                                              <p:pRg st="3" end="3"/>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7345">
                                            <p:txEl>
                                              <p:pRg st="3" end="3"/>
                                            </p:txEl>
                                          </p:spTgt>
                                        </p:tgtEl>
                                      </p:cBhvr>
                                    </p:animEffect>
                                  </p:childTnLst>
                                </p:cTn>
                              </p:par>
                              <p:par>
                                <p:cTn id="15" presetID="12" presetClass="entr" presetSubtype="4" fill="hold" nodeType="withEffect">
                                  <p:stCondLst>
                                    <p:cond delay="0"/>
                                  </p:stCondLst>
                                  <p:childTnLst>
                                    <p:set>
                                      <p:cBhvr>
                                        <p:cTn id="16" dur="1" fill="hold">
                                          <p:stCondLst>
                                            <p:cond delay="0"/>
                                          </p:stCondLst>
                                        </p:cTn>
                                        <p:tgtEl>
                                          <p:spTgt spid="57345">
                                            <p:txEl>
                                              <p:pRg st="6" end="6"/>
                                            </p:txEl>
                                          </p:spTgt>
                                        </p:tgtEl>
                                        <p:attrNameLst>
                                          <p:attrName>style.visibility</p:attrName>
                                        </p:attrNameLst>
                                      </p:cBhvr>
                                      <p:to>
                                        <p:strVal val="visible"/>
                                      </p:to>
                                    </p:set>
                                    <p:anim calcmode="lin" valueType="num">
                                      <p:cBhvr additive="base">
                                        <p:cTn id="17" dur="500"/>
                                        <p:tgtEl>
                                          <p:spTgt spid="57345">
                                            <p:txEl>
                                              <p:pRg st="6" end="6"/>
                                            </p:txEl>
                                          </p:spTgt>
                                        </p:tgtEl>
                                        <p:attrNameLst>
                                          <p:attrName>ppt_y</p:attrName>
                                        </p:attrNameLst>
                                      </p:cBhvr>
                                      <p:tavLst>
                                        <p:tav tm="0">
                                          <p:val>
                                            <p:strVal val="#ppt_y+#ppt_h*1.125000"/>
                                          </p:val>
                                        </p:tav>
                                        <p:tav tm="100000">
                                          <p:val>
                                            <p:strVal val="#ppt_y"/>
                                          </p:val>
                                        </p:tav>
                                      </p:tavLst>
                                    </p:anim>
                                    <p:animEffect transition="in" filter="wipe(up)">
                                      <p:cBhvr>
                                        <p:cTn id="18" dur="500"/>
                                        <p:tgtEl>
                                          <p:spTgt spid="57345">
                                            <p:txEl>
                                              <p:pRg st="6" end="6"/>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57345">
                                            <p:txEl>
                                              <p:pRg st="7" end="7"/>
                                            </p:txEl>
                                          </p:spTgt>
                                        </p:tgtEl>
                                        <p:attrNameLst>
                                          <p:attrName>style.visibility</p:attrName>
                                        </p:attrNameLst>
                                      </p:cBhvr>
                                      <p:to>
                                        <p:strVal val="visible"/>
                                      </p:to>
                                    </p:set>
                                    <p:anim calcmode="lin" valueType="num">
                                      <p:cBhvr additive="base">
                                        <p:cTn id="21" dur="500"/>
                                        <p:tgtEl>
                                          <p:spTgt spid="57345">
                                            <p:txEl>
                                              <p:pRg st="7" end="7"/>
                                            </p:txEl>
                                          </p:spTgt>
                                        </p:tgtEl>
                                        <p:attrNameLst>
                                          <p:attrName>ppt_y</p:attrName>
                                        </p:attrNameLst>
                                      </p:cBhvr>
                                      <p:tavLst>
                                        <p:tav tm="0">
                                          <p:val>
                                            <p:strVal val="#ppt_y+#ppt_h*1.125000"/>
                                          </p:val>
                                        </p:tav>
                                        <p:tav tm="100000">
                                          <p:val>
                                            <p:strVal val="#ppt_y"/>
                                          </p:val>
                                        </p:tav>
                                      </p:tavLst>
                                    </p:anim>
                                    <p:animEffect transition="in" filter="wipe(up)">
                                      <p:cBhvr>
                                        <p:cTn id="22" dur="500"/>
                                        <p:tgtEl>
                                          <p:spTgt spid="5734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904" y="-100966"/>
            <a:ext cx="9139556" cy="5862320"/>
          </a:xfrm>
          <a:prstGeom prst="rect">
            <a:avLst/>
          </a:prstGeom>
          <a:noFill/>
          <a:ln w="9525">
            <a:noFill/>
          </a:ln>
        </p:spPr>
        <p:txBody>
          <a:bodyPr wrap="square" lIns="91440" tIns="45720" rIns="91440" bIns="45720" anchor="t">
            <a:spAutoFit/>
          </a:bodyPr>
          <a:lstStyle/>
          <a:p>
            <a:pPr>
              <a:lnSpc>
                <a:spcPct val="130000"/>
              </a:lnSpc>
            </a:pP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 place a trial order (for sth.)    下试订单</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accept/take an order   接受订单	</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cancel an order 取消订单  collect one’s order 取订货	         </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deliver one’s order      把订货送去</a:t>
            </a:r>
            <a:endParaRPr lang="zh-CN" altLang="en-US" sz="2800" baseline="0" dirty="0">
              <a:latin typeface="微软雅黑" panose="020B0503020204020204" pitchFamily="34" charset="-122"/>
              <a:ea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repeat/renew an order 续订 </a:t>
            </a:r>
          </a:p>
          <a:p>
            <a:pPr>
              <a:lnSpc>
                <a:spcPct val="120000"/>
              </a:lnSpc>
            </a:pPr>
            <a:r>
              <a:rPr lang="zh-CN" altLang="en-US" sz="2800" dirty="0">
                <a:latin typeface="微软雅黑" panose="020B0503020204020204" pitchFamily="34" charset="-122"/>
                <a:sym typeface="微软雅黑" panose="020B0503020204020204" pitchFamily="34" charset="-122"/>
              </a:rPr>
              <a:t>refuse an order 拒绝一份订单</a:t>
            </a:r>
            <a:endParaRPr lang="zh-CN" altLang="en-US" sz="2800" baseline="0" dirty="0">
              <a:latin typeface="微软雅黑" panose="020B0503020204020204" pitchFamily="34" charset="-122"/>
              <a:ea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execute/fulfill an order 交付订货	</a:t>
            </a:r>
            <a:endParaRPr lang="zh-CN" altLang="en-US" sz="2800" dirty="0">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withdraw an order 撤回订购 </a:t>
            </a:r>
            <a:endParaRPr lang="zh-CN" altLang="en-US" sz="2800" baseline="0" dirty="0">
              <a:latin typeface="微软雅黑" panose="020B0503020204020204" pitchFamily="34" charset="-122"/>
              <a:ea typeface="微软雅黑" panose="020B0503020204020204" pitchFamily="34" charset="-122"/>
            </a:endParaRPr>
          </a:p>
          <a:p>
            <a:pPr>
              <a:lnSpc>
                <a:spcPct val="120000"/>
              </a:lnSpc>
            </a:pPr>
            <a:r>
              <a:rPr lang="zh-CN" altLang="en-US" sz="2800" dirty="0">
                <a:latin typeface="微软雅黑" panose="020B0503020204020204" pitchFamily="34" charset="-122"/>
                <a:sym typeface="微软雅黑" panose="020B0503020204020204" pitchFamily="34" charset="-122"/>
              </a:rPr>
              <a:t>supply orders 供应订货	seek orders 寻求订购 </a:t>
            </a:r>
            <a:endParaRPr lang="zh-CN" altLang="en-US" sz="2800" baseline="0" dirty="0">
              <a:latin typeface="微软雅黑" panose="020B0503020204020204" pitchFamily="34" charset="-122"/>
              <a:ea typeface="微软雅黑" panose="020B0503020204020204" pitchFamily="34" charset="-122"/>
            </a:endParaRPr>
          </a:p>
          <a:p>
            <a:pPr>
              <a:lnSpc>
                <a:spcPct val="130000"/>
              </a:lnSpc>
            </a:pPr>
            <a:endParaRPr lang="zh-CN" altLang="en-US" sz="2800" baseline="0" noProof="1">
              <a:latin typeface="微软雅黑" panose="020B0503020204020204" pitchFamily="34" charset="-122"/>
              <a:ea typeface="微软雅黑" panose="020B0503020204020204" pitchFamily="34" charset="-122"/>
            </a:endParaRPr>
          </a:p>
        </p:txBody>
      </p:sp>
      <p:sp>
        <p:nvSpPr>
          <p:cNvPr id="3" name="任意多边形: 形状 4"/>
          <p:cNvSpPr/>
          <p:nvPr/>
        </p:nvSpPr>
        <p:spPr>
          <a:xfrm flipH="1">
            <a:off x="26988" y="3641725"/>
            <a:ext cx="9128125" cy="1408113"/>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5" name="TextBox 6"/>
          <p:cNvSpPr txBox="1">
            <a:spLocks noChangeArrowheads="1"/>
          </p:cNvSpPr>
          <p:nvPr/>
        </p:nvSpPr>
        <p:spPr bwMode="auto">
          <a:xfrm>
            <a:off x="5504180" y="2169160"/>
            <a:ext cx="3168650" cy="13220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scene3d>
              <a:camera prst="orthographicFront"/>
              <a:lightRig rig="threePt" dir="t"/>
            </a:scene3d>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Notes to Letter </a:t>
            </a:r>
            <a:r>
              <a:rPr lang="en-US" altLang="zh-CN"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3</a:t>
            </a:r>
          </a:p>
        </p:txBody>
      </p:sp>
      <p:sp>
        <p:nvSpPr>
          <p:cNvPr id="2" name="右箭头 1">
            <a:hlinkClick r:id="rId2" action="ppaction://hlinksldjump"/>
          </p:cNvPr>
          <p:cNvSpPr/>
          <p:nvPr/>
        </p:nvSpPr>
        <p:spPr>
          <a:xfrm>
            <a:off x="7601585" y="339090"/>
            <a:ext cx="800100" cy="643255"/>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1600"/>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anim calcmode="lin" valueType="num">
                                      <p:cBhvr additive="base">
                                        <p:cTn id="1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7">
                                            <p:txEl>
                                              <p:pRg st="1" end="1"/>
                                            </p:txEl>
                                          </p:spTgt>
                                        </p:tgtEl>
                                        <p:attrNameLst>
                                          <p:attrName>style.visibility</p:attrName>
                                        </p:attrNameLst>
                                      </p:cBhvr>
                                      <p:to>
                                        <p:strVal val="visible"/>
                                      </p:to>
                                    </p:set>
                                    <p:animEffect transition="in" filter="checkerboard(across)">
                                      <p:cBhvr>
                                        <p:cTn id="23" dur="500"/>
                                        <p:tgtEl>
                                          <p:spTgt spid="37">
                                            <p:txEl>
                                              <p:pRg st="1" end="1"/>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7">
                                            <p:txEl>
                                              <p:pRg st="2" end="2"/>
                                            </p:txEl>
                                          </p:spTgt>
                                        </p:tgtEl>
                                        <p:attrNameLst>
                                          <p:attrName>style.visibility</p:attrName>
                                        </p:attrNameLst>
                                      </p:cBhvr>
                                      <p:to>
                                        <p:strVal val="visible"/>
                                      </p:to>
                                    </p:set>
                                    <p:animEffect transition="in" filter="checkerboard(across)">
                                      <p:cBhvr>
                                        <p:cTn id="26" dur="500"/>
                                        <p:tgtEl>
                                          <p:spTgt spid="37">
                                            <p:txEl>
                                              <p:pRg st="2" end="2"/>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7">
                                            <p:txEl>
                                              <p:pRg st="3" end="3"/>
                                            </p:txEl>
                                          </p:spTgt>
                                        </p:tgtEl>
                                        <p:attrNameLst>
                                          <p:attrName>style.visibility</p:attrName>
                                        </p:attrNameLst>
                                      </p:cBhvr>
                                      <p:to>
                                        <p:strVal val="visible"/>
                                      </p:to>
                                    </p:set>
                                    <p:animEffect transition="in" filter="checkerboard(across)">
                                      <p:cBhvr>
                                        <p:cTn id="29" dur="500"/>
                                        <p:tgtEl>
                                          <p:spTgt spid="37">
                                            <p:txEl>
                                              <p:pRg st="3" end="3"/>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7">
                                            <p:txEl>
                                              <p:pRg st="4" end="4"/>
                                            </p:txEl>
                                          </p:spTgt>
                                        </p:tgtEl>
                                        <p:attrNameLst>
                                          <p:attrName>style.visibility</p:attrName>
                                        </p:attrNameLst>
                                      </p:cBhvr>
                                      <p:to>
                                        <p:strVal val="visible"/>
                                      </p:to>
                                    </p:set>
                                    <p:animEffect transition="in" filter="checkerboard(across)">
                                      <p:cBhvr>
                                        <p:cTn id="32" dur="500"/>
                                        <p:tgtEl>
                                          <p:spTgt spid="37">
                                            <p:txEl>
                                              <p:pRg st="4" end="4"/>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7">
                                            <p:txEl>
                                              <p:pRg st="5" end="5"/>
                                            </p:txEl>
                                          </p:spTgt>
                                        </p:tgtEl>
                                        <p:attrNameLst>
                                          <p:attrName>style.visibility</p:attrName>
                                        </p:attrNameLst>
                                      </p:cBhvr>
                                      <p:to>
                                        <p:strVal val="visible"/>
                                      </p:to>
                                    </p:set>
                                    <p:animEffect transition="in" filter="checkerboard(across)">
                                      <p:cBhvr>
                                        <p:cTn id="35" dur="500"/>
                                        <p:tgtEl>
                                          <p:spTgt spid="37">
                                            <p:txEl>
                                              <p:pRg st="5" end="5"/>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7">
                                            <p:txEl>
                                              <p:pRg st="6" end="6"/>
                                            </p:txEl>
                                          </p:spTgt>
                                        </p:tgtEl>
                                        <p:attrNameLst>
                                          <p:attrName>style.visibility</p:attrName>
                                        </p:attrNameLst>
                                      </p:cBhvr>
                                      <p:to>
                                        <p:strVal val="visible"/>
                                      </p:to>
                                    </p:set>
                                    <p:animEffect transition="in" filter="checkerboard(across)">
                                      <p:cBhvr>
                                        <p:cTn id="38" dur="500"/>
                                        <p:tgtEl>
                                          <p:spTgt spid="37">
                                            <p:txEl>
                                              <p:pRg st="6" end="6"/>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37">
                                            <p:txEl>
                                              <p:pRg st="7" end="7"/>
                                            </p:txEl>
                                          </p:spTgt>
                                        </p:tgtEl>
                                        <p:attrNameLst>
                                          <p:attrName>style.visibility</p:attrName>
                                        </p:attrNameLst>
                                      </p:cBhvr>
                                      <p:to>
                                        <p:strVal val="visible"/>
                                      </p:to>
                                    </p:set>
                                    <p:animEffect transition="in" filter="checkerboard(across)">
                                      <p:cBhvr>
                                        <p:cTn id="41" dur="500"/>
                                        <p:tgtEl>
                                          <p:spTgt spid="37">
                                            <p:txEl>
                                              <p:pRg st="7" end="7"/>
                                            </p:txEl>
                                          </p:spTgt>
                                        </p:tgtEl>
                                      </p:cBhvr>
                                    </p:animEffect>
                                  </p:childTnLst>
                                </p:cTn>
                              </p:par>
                              <p:par>
                                <p:cTn id="42" presetID="5" presetClass="entr" presetSubtype="10" fill="hold" nodeType="withEffect">
                                  <p:stCondLst>
                                    <p:cond delay="0"/>
                                  </p:stCondLst>
                                  <p:childTnLst>
                                    <p:set>
                                      <p:cBhvr>
                                        <p:cTn id="43" dur="1" fill="hold">
                                          <p:stCondLst>
                                            <p:cond delay="0"/>
                                          </p:stCondLst>
                                        </p:cTn>
                                        <p:tgtEl>
                                          <p:spTgt spid="37">
                                            <p:txEl>
                                              <p:pRg st="8" end="8"/>
                                            </p:txEl>
                                          </p:spTgt>
                                        </p:tgtEl>
                                        <p:attrNameLst>
                                          <p:attrName>style.visibility</p:attrName>
                                        </p:attrNameLst>
                                      </p:cBhvr>
                                      <p:to>
                                        <p:strVal val="visible"/>
                                      </p:to>
                                    </p:set>
                                    <p:animEffect transition="in" filter="checkerboard(across)">
                                      <p:cBhvr>
                                        <p:cTn id="44" dur="500"/>
                                        <p:tgtEl>
                                          <p:spTgt spid="37">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5">
                                            <p:txEl>
                                              <p:pRg st="0" end="0"/>
                                            </p:txEl>
                                          </p:spTgt>
                                        </p:tgtEl>
                                        <p:attrNameLst>
                                          <p:attrName>style.visibility</p:attrName>
                                        </p:attrNameLst>
                                      </p:cBhvr>
                                      <p:to>
                                        <p:strVal val="visible"/>
                                      </p:to>
                                    </p:set>
                                    <p:anim calcmode="lin" valueType="num">
                                      <p:cBhvr additive="base">
                                        <p:cTn id="49"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5">
                                            <p:txEl>
                                              <p:pRg st="0" end="0"/>
                                            </p:txEl>
                                          </p:spTgt>
                                        </p:tgtEl>
                                        <p:attrNameLst>
                                          <p:attrName>ppt_y</p:attrName>
                                        </p:attrNameLst>
                                      </p:cBhvr>
                                      <p:tavLst>
                                        <p:tav tm="0">
                                          <p:val>
                                            <p:strVal val="1+#ppt_h/2"/>
                                          </p:val>
                                        </p:tav>
                                        <p:tav tm="100000">
                                          <p:val>
                                            <p:strVal val="#ppt_y"/>
                                          </p:val>
                                        </p:tav>
                                      </p:tavLst>
                                    </p:anim>
                                  </p:childTnLst>
                                </p:cTn>
                              </p:par>
                              <p:par>
                                <p:cTn id="51" presetID="10"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 grpId="0" bldLvl="0" animBg="1"/>
      <p:bldP spid="35"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71119" y="240030"/>
            <a:ext cx="9139556" cy="4742815"/>
          </a:xfrm>
          <a:prstGeom prst="rect">
            <a:avLst/>
          </a:prstGeom>
          <a:noFill/>
          <a:ln w="9525">
            <a:noFill/>
          </a:ln>
        </p:spPr>
        <p:txBody>
          <a:bodyPr wrap="square" lIns="91440" tIns="45720" rIns="91440" bIns="45720" anchor="t">
            <a:spAutoFit/>
          </a:bodyPr>
          <a:lstStyle/>
          <a:p>
            <a:pPr>
              <a:lnSpc>
                <a:spcPct val="120000"/>
              </a:lnSpc>
            </a:pP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 make it clear      弄清楚；表明</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I must make it clear that I am not satisfied with your packing.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我必须说明，我对你们的包装并不满意。</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I made it clear to him that I couldn’t accept his proposal to pay by L/C at 30 days.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我清楚地告诉他，我不能接受他以30天远期信用证付款的建议。</a:t>
            </a:r>
            <a:endParaRPr lang="zh-CN" altLang="en-US" sz="2800" baseline="0" noProof="1">
              <a:latin typeface="微软雅黑" panose="020B0503020204020204" pitchFamily="34" charset="-122"/>
              <a:ea typeface="微软雅黑" panose="020B0503020204020204" pitchFamily="34" charset="-122"/>
            </a:endParaRPr>
          </a:p>
        </p:txBody>
      </p:sp>
      <p:sp>
        <p:nvSpPr>
          <p:cNvPr id="3" name="右箭头 2">
            <a:hlinkClick r:id="rId2" action="ppaction://hlinksldjump"/>
          </p:cNvPr>
          <p:cNvSpPr/>
          <p:nvPr/>
        </p:nvSpPr>
        <p:spPr>
          <a:xfrm>
            <a:off x="7700645" y="182245"/>
            <a:ext cx="800100" cy="643255"/>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1600"/>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7">
                                            <p:txEl>
                                              <p:pRg st="4" end="4"/>
                                            </p:txEl>
                                          </p:spTgt>
                                        </p:tgtEl>
                                        <p:attrNameLst>
                                          <p:attrName>style.visibility</p:attrName>
                                        </p:attrNameLst>
                                      </p:cBhvr>
                                      <p:to>
                                        <p:strVal val="visible"/>
                                      </p:to>
                                    </p:set>
                                    <p:anim calcmode="lin" valueType="num">
                                      <p:cBhvr additive="base">
                                        <p:cTn id="30" dur="500"/>
                                        <p:tgtEl>
                                          <p:spTgt spid="37">
                                            <p:txEl>
                                              <p:pRg st="4" end="4"/>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7">
                                            <p:txEl>
                                              <p:pRg st="5" end="5"/>
                                            </p:txEl>
                                          </p:spTgt>
                                        </p:tgtEl>
                                        <p:attrNameLst>
                                          <p:attrName>style.visibility</p:attrName>
                                        </p:attrNameLst>
                                      </p:cBhvr>
                                      <p:to>
                                        <p:strVal val="visible"/>
                                      </p:to>
                                    </p:set>
                                    <p:anim calcmode="lin" valueType="num">
                                      <p:cBhvr additive="base">
                                        <p:cTn id="36"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25095" y="156210"/>
            <a:ext cx="8893810" cy="4831080"/>
          </a:xfrm>
          <a:prstGeom prst="rect">
            <a:avLst/>
          </a:prstGeom>
          <a:noFill/>
          <a:ln w="9525">
            <a:noFill/>
          </a:ln>
        </p:spPr>
        <p:txBody>
          <a:bodyPr wrap="square" lIns="91440" tIns="45720" rIns="91440" bIns="45720" anchor="t">
            <a:spAutoFit/>
          </a:bodyPr>
          <a:lstStyle/>
          <a:p>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3.</a:t>
            </a:r>
            <a:r>
              <a:rPr lang="zh-CN" altLang="en-US" sz="2800" noProof="1">
                <a:latin typeface="微软雅黑" panose="020B0503020204020204" pitchFamily="34" charset="-122"/>
                <a:ea typeface="微软雅黑" panose="020B0503020204020204" pitchFamily="34" charset="-122"/>
                <a:cs typeface="+mn-cs"/>
                <a:sym typeface="+mn-ea"/>
              </a:rPr>
              <a:t> result in 导致</a:t>
            </a:r>
          </a:p>
          <a:p>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The flood resulted in a considerable reduction in our production. </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这次水灾造成我方大量的减产。</a:t>
            </a:r>
          </a:p>
          <a:p>
            <a:endParaRPr lang="zh-CN" altLang="en-US" sz="2800" baseline="0" noProof="1">
              <a:latin typeface="微软雅黑" panose="020B0503020204020204" pitchFamily="34" charset="-122"/>
              <a:ea typeface="微软雅黑" panose="020B0503020204020204" pitchFamily="34" charset="-122"/>
              <a:cs typeface="+mn-cs"/>
              <a:sym typeface="+mn-ea"/>
            </a:endParaRPr>
          </a:p>
          <a:p>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The storm has directly resulted in the damage of the goods. </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这场暴风雨直接导致了货物的损坏。</a:t>
            </a:r>
            <a:endParaRPr lang="zh-CN" altLang="en-US" sz="2800" noProof="1">
              <a:latin typeface="微软雅黑" panose="020B0503020204020204" pitchFamily="34" charset="-122"/>
              <a:sym typeface="+mn-ea"/>
            </a:endParaRPr>
          </a:p>
          <a:p>
            <a:endParaRPr lang="zh-CN" altLang="en-US" sz="2800" baseline="0" noProof="1">
              <a:latin typeface="微软雅黑" panose="020B0503020204020204" pitchFamily="34" charset="-122"/>
              <a:ea typeface="微软雅黑" panose="020B0503020204020204" pitchFamily="34" charset="-122"/>
            </a:endParaRPr>
          </a:p>
        </p:txBody>
      </p:sp>
      <p:sp>
        <p:nvSpPr>
          <p:cNvPr id="2" name="右箭头 1">
            <a:hlinkClick r:id="rId2" action="ppaction://hlinksldjump"/>
          </p:cNvPr>
          <p:cNvSpPr/>
          <p:nvPr/>
        </p:nvSpPr>
        <p:spPr>
          <a:xfrm>
            <a:off x="7601585" y="339090"/>
            <a:ext cx="800100" cy="643255"/>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1600"/>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barn(inVertical)">
                                      <p:cBhvr>
                                        <p:cTn id="12" dur="500"/>
                                        <p:tgtEl>
                                          <p:spTgt spid="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strips(downLeft)">
                                      <p:cBhvr>
                                        <p:cTn id="17" dur="500"/>
                                        <p:tgtEl>
                                          <p:spTgt spid="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7">
                                            <p:txEl>
                                              <p:pRg st="3" end="3"/>
                                            </p:txEl>
                                          </p:spTgt>
                                        </p:tgtEl>
                                        <p:attrNameLst>
                                          <p:attrName>style.visibility</p:attrName>
                                        </p:attrNameLst>
                                      </p:cBhvr>
                                      <p:to>
                                        <p:strVal val="visible"/>
                                      </p:to>
                                    </p:set>
                                    <p:anim calcmode="lin" valueType="num">
                                      <p:cBhvr additive="base">
                                        <p:cTn id="22" dur="500" fill="hold"/>
                                        <p:tgtEl>
                                          <p:spTgt spid="3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37">
                                            <p:txEl>
                                              <p:pRg st="6" end="6"/>
                                            </p:txEl>
                                          </p:spTgt>
                                        </p:tgtEl>
                                        <p:attrNameLst>
                                          <p:attrName>style.visibility</p:attrName>
                                        </p:attrNameLst>
                                      </p:cBhvr>
                                      <p:to>
                                        <p:strVal val="visible"/>
                                      </p:to>
                                    </p:set>
                                    <p:anim calcmode="lin" valueType="num">
                                      <p:cBhvr additive="base">
                                        <p:cTn id="28"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7">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37">
                                            <p:txEl>
                                              <p:pRg st="7" end="7"/>
                                            </p:txEl>
                                          </p:spTgt>
                                        </p:tgtEl>
                                        <p:attrNameLst>
                                          <p:attrName>style.visibility</p:attrName>
                                        </p:attrNameLst>
                                      </p:cBhvr>
                                      <p:to>
                                        <p:strVal val="visible"/>
                                      </p:to>
                                    </p:set>
                                    <p:anim calcmode="lin" valueType="num">
                                      <p:cBhvr additive="base">
                                        <p:cTn id="34" dur="500"/>
                                        <p:tgtEl>
                                          <p:spTgt spid="37">
                                            <p:txEl>
                                              <p:pRg st="7" end="7"/>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3187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4</a:t>
            </a:r>
          </a:p>
        </p:txBody>
      </p:sp>
      <p:sp>
        <p:nvSpPr>
          <p:cNvPr id="58371" name="文本框 3"/>
          <p:cNvSpPr txBox="1"/>
          <p:nvPr/>
        </p:nvSpPr>
        <p:spPr>
          <a:xfrm>
            <a:off x="466725" y="1189038"/>
            <a:ext cx="8378825" cy="2674937"/>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新西兰Rinson公司已和宁波中恒进出口公司就手机达成交易，但Rinson公司向中恒进出口公司提出以远期信用证付款的建议。中恒公司考虑到双方一直以来的友好合作关系，回信表示接受对方的付款方式，并保证会对此次订单给予特别关注。</a:t>
            </a:r>
          </a:p>
        </p:txBody>
      </p:sp>
      <p:sp>
        <p:nvSpPr>
          <p:cNvPr id="5" name="任意多边形: 形状 2"/>
          <p:cNvSpPr/>
          <p:nvPr/>
        </p:nvSpPr>
        <p:spPr>
          <a:xfrm>
            <a:off x="6350" y="4300538"/>
            <a:ext cx="9131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nodeType="clickEffect">
                                  <p:stCondLst>
                                    <p:cond delay="0"/>
                                  </p:stCondLst>
                                  <p:childTnLst>
                                    <p:set>
                                      <p:cBhvr>
                                        <p:cTn id="20" dur="1" fill="hold">
                                          <p:stCondLst>
                                            <p:cond delay="0"/>
                                          </p:stCondLst>
                                        </p:cTn>
                                        <p:tgtEl>
                                          <p:spTgt spid="58371">
                                            <p:txEl>
                                              <p:pRg st="0" end="0"/>
                                            </p:txEl>
                                          </p:spTgt>
                                        </p:tgtEl>
                                        <p:attrNameLst>
                                          <p:attrName>style.visibility</p:attrName>
                                        </p:attrNameLst>
                                      </p:cBhvr>
                                      <p:to>
                                        <p:strVal val="visible"/>
                                      </p:to>
                                    </p:set>
                                    <p:anim to="" calcmode="lin" valueType="num">
                                      <p:cBhvr>
                                        <p:cTn id="21" dur="1" fill="hold"/>
                                        <p:tgtEl>
                                          <p:spTgt spid="58371">
                                            <p:txEl>
                                              <p:pRg st="0" end="0"/>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ldLvl="0" animBg="1"/>
      <p:bldP spid="7" grpId="0" bldLvl="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3575" y="106363"/>
            <a:ext cx="3292475" cy="604838"/>
          </a:xfrm>
          <a:prstGeom prst="foldedCorner">
            <a:avLst/>
          </a:prstGeom>
          <a:solidFill>
            <a:srgbClr val="3187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59394" name="文本框 2"/>
          <p:cNvSpPr txBox="1"/>
          <p:nvPr/>
        </p:nvSpPr>
        <p:spPr>
          <a:xfrm>
            <a:off x="422275" y="711200"/>
            <a:ext cx="8628063" cy="4225925"/>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1. L/C at 45 days  45天远期信用证</a:t>
            </a:r>
          </a:p>
          <a:p>
            <a:pPr>
              <a:lnSpc>
                <a:spcPct val="120000"/>
              </a:lnSpc>
            </a:pPr>
            <a:r>
              <a:rPr lang="zh-CN" altLang="en-US" sz="2800">
                <a:latin typeface="Arial" panose="020B0604020202020204" pitchFamily="34" charset="0"/>
                <a:ea typeface="微软雅黑" panose="020B0503020204020204" pitchFamily="34" charset="-122"/>
              </a:rPr>
              <a:t>2. time credit  远期信用证</a:t>
            </a:r>
          </a:p>
          <a:p>
            <a:pPr>
              <a:lnSpc>
                <a:spcPct val="120000"/>
              </a:lnSpc>
            </a:pPr>
            <a:r>
              <a:rPr lang="zh-CN" altLang="en-US" sz="2800">
                <a:latin typeface="Arial" panose="020B0604020202020204" pitchFamily="34" charset="0"/>
                <a:ea typeface="微软雅黑" panose="020B0503020204020204" pitchFamily="34" charset="-122"/>
              </a:rPr>
              <a:t>3. in view of  鉴于</a:t>
            </a:r>
          </a:p>
          <a:p>
            <a:pPr>
              <a:lnSpc>
                <a:spcPct val="120000"/>
              </a:lnSpc>
            </a:pPr>
            <a:r>
              <a:rPr lang="zh-CN" altLang="en-US" sz="2800">
                <a:latin typeface="Arial" panose="020B0604020202020204" pitchFamily="34" charset="0"/>
                <a:ea typeface="微软雅黑" panose="020B0503020204020204" pitchFamily="34" charset="-122"/>
              </a:rPr>
              <a:t>4. make an exception (for) （为……）破例</a:t>
            </a:r>
          </a:p>
          <a:p>
            <a:pPr>
              <a:lnSpc>
                <a:spcPct val="120000"/>
              </a:lnSpc>
            </a:pPr>
            <a:r>
              <a:rPr lang="zh-CN" altLang="en-US" sz="2800">
                <a:latin typeface="Arial" panose="020B0604020202020204" pitchFamily="34" charset="0"/>
                <a:ea typeface="微软雅黑" panose="020B0503020204020204" pitchFamily="34" charset="-122"/>
              </a:rPr>
              <a:t>5. departure from our usual practice  背离常规的做法</a:t>
            </a:r>
          </a:p>
          <a:p>
            <a:pPr>
              <a:lnSpc>
                <a:spcPct val="120000"/>
              </a:lnSpc>
            </a:pPr>
            <a:r>
              <a:rPr lang="zh-CN" altLang="en-US" sz="2800">
                <a:latin typeface="Arial" panose="020B0604020202020204" pitchFamily="34" charset="0"/>
                <a:ea typeface="微软雅黑" panose="020B0503020204020204" pitchFamily="34" charset="-122"/>
              </a:rPr>
              <a:t>6. set a precedent (for) （为……）开先例</a:t>
            </a:r>
          </a:p>
          <a:p>
            <a:pPr>
              <a:lnSpc>
                <a:spcPct val="120000"/>
              </a:lnSpc>
            </a:pPr>
            <a:r>
              <a:rPr lang="zh-CN" altLang="en-US" sz="2800">
                <a:latin typeface="Arial" panose="020B0604020202020204" pitchFamily="34" charset="0"/>
                <a:ea typeface="微软雅黑" panose="020B0503020204020204" pitchFamily="34" charset="-122"/>
              </a:rPr>
              <a:t>7. rest assured  放心</a:t>
            </a:r>
          </a:p>
          <a:p>
            <a:pPr>
              <a:lnSpc>
                <a:spcPct val="120000"/>
              </a:lnSpc>
            </a:pPr>
            <a:r>
              <a:rPr lang="zh-CN" altLang="en-US" sz="2800">
                <a:latin typeface="Arial" panose="020B0604020202020204" pitchFamily="34" charset="0"/>
                <a:ea typeface="微软雅黑" panose="020B0503020204020204" pitchFamily="34" charset="-122"/>
              </a:rPr>
              <a:t>8. expansion of trade  贸易的扩展</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9394">
                                            <p:txEl>
                                              <p:pRg st="0" end="0"/>
                                            </p:txEl>
                                          </p:spTgt>
                                        </p:tgtEl>
                                        <p:attrNameLst>
                                          <p:attrName>style.visibility</p:attrName>
                                        </p:attrNameLst>
                                      </p:cBhvr>
                                      <p:to>
                                        <p:strVal val="visible"/>
                                      </p:to>
                                    </p:set>
                                    <p:animEffect transition="in" filter="blinds(horizontal)">
                                      <p:cBhvr>
                                        <p:cTn id="13" dur="500"/>
                                        <p:tgtEl>
                                          <p:spTgt spid="59394">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9394">
                                            <p:txEl>
                                              <p:pRg st="1" end="1"/>
                                            </p:txEl>
                                          </p:spTgt>
                                        </p:tgtEl>
                                        <p:attrNameLst>
                                          <p:attrName>style.visibility</p:attrName>
                                        </p:attrNameLst>
                                      </p:cBhvr>
                                      <p:to>
                                        <p:strVal val="visible"/>
                                      </p:to>
                                    </p:set>
                                    <p:animEffect transition="in" filter="blinds(horizontal)">
                                      <p:cBhvr>
                                        <p:cTn id="16" dur="500"/>
                                        <p:tgtEl>
                                          <p:spTgt spid="59394">
                                            <p:txEl>
                                              <p:pRg st="1" end="1"/>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9394">
                                            <p:txEl>
                                              <p:pRg st="2" end="2"/>
                                            </p:txEl>
                                          </p:spTgt>
                                        </p:tgtEl>
                                        <p:attrNameLst>
                                          <p:attrName>style.visibility</p:attrName>
                                        </p:attrNameLst>
                                      </p:cBhvr>
                                      <p:to>
                                        <p:strVal val="visible"/>
                                      </p:to>
                                    </p:set>
                                    <p:animEffect transition="in" filter="blinds(horizontal)">
                                      <p:cBhvr>
                                        <p:cTn id="19" dur="500"/>
                                        <p:tgtEl>
                                          <p:spTgt spid="59394">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59394">
                                            <p:txEl>
                                              <p:pRg st="3" end="3"/>
                                            </p:txEl>
                                          </p:spTgt>
                                        </p:tgtEl>
                                        <p:attrNameLst>
                                          <p:attrName>style.visibility</p:attrName>
                                        </p:attrNameLst>
                                      </p:cBhvr>
                                      <p:to>
                                        <p:strVal val="visible"/>
                                      </p:to>
                                    </p:set>
                                    <p:animEffect transition="in" filter="blinds(horizontal)">
                                      <p:cBhvr>
                                        <p:cTn id="22" dur="500"/>
                                        <p:tgtEl>
                                          <p:spTgt spid="59394">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9394">
                                            <p:txEl>
                                              <p:pRg st="4" end="4"/>
                                            </p:txEl>
                                          </p:spTgt>
                                        </p:tgtEl>
                                        <p:attrNameLst>
                                          <p:attrName>style.visibility</p:attrName>
                                        </p:attrNameLst>
                                      </p:cBhvr>
                                      <p:to>
                                        <p:strVal val="visible"/>
                                      </p:to>
                                    </p:set>
                                    <p:animEffect transition="in" filter="blinds(horizontal)">
                                      <p:cBhvr>
                                        <p:cTn id="25" dur="500"/>
                                        <p:tgtEl>
                                          <p:spTgt spid="59394">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9394">
                                            <p:txEl>
                                              <p:pRg st="5" end="5"/>
                                            </p:txEl>
                                          </p:spTgt>
                                        </p:tgtEl>
                                        <p:attrNameLst>
                                          <p:attrName>style.visibility</p:attrName>
                                        </p:attrNameLst>
                                      </p:cBhvr>
                                      <p:to>
                                        <p:strVal val="visible"/>
                                      </p:to>
                                    </p:set>
                                    <p:animEffect transition="in" filter="blinds(horizontal)">
                                      <p:cBhvr>
                                        <p:cTn id="28" dur="500"/>
                                        <p:tgtEl>
                                          <p:spTgt spid="59394">
                                            <p:txEl>
                                              <p:pRg st="5" end="5"/>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9394">
                                            <p:txEl>
                                              <p:pRg st="6" end="6"/>
                                            </p:txEl>
                                          </p:spTgt>
                                        </p:tgtEl>
                                        <p:attrNameLst>
                                          <p:attrName>style.visibility</p:attrName>
                                        </p:attrNameLst>
                                      </p:cBhvr>
                                      <p:to>
                                        <p:strVal val="visible"/>
                                      </p:to>
                                    </p:set>
                                    <p:animEffect transition="in" filter="blinds(horizontal)">
                                      <p:cBhvr>
                                        <p:cTn id="31" dur="500"/>
                                        <p:tgtEl>
                                          <p:spTgt spid="59394">
                                            <p:txEl>
                                              <p:pRg st="6" end="6"/>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9394">
                                            <p:txEl>
                                              <p:pRg st="7" end="7"/>
                                            </p:txEl>
                                          </p:spTgt>
                                        </p:tgtEl>
                                        <p:attrNameLst>
                                          <p:attrName>style.visibility</p:attrName>
                                        </p:attrNameLst>
                                      </p:cBhvr>
                                      <p:to>
                                        <p:strVal val="visible"/>
                                      </p:to>
                                    </p:set>
                                    <p:animEffect transition="in" filter="blinds(horizontal)">
                                      <p:cBhvr>
                                        <p:cTn id="34" dur="500"/>
                                        <p:tgtEl>
                                          <p:spTgt spid="5939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76275" y="160338"/>
            <a:ext cx="3292475" cy="604838"/>
          </a:xfrm>
          <a:prstGeom prst="foldedCorner">
            <a:avLst/>
          </a:prstGeom>
          <a:solidFill>
            <a:srgbClr val="3187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60418" name="文本框 2"/>
          <p:cNvSpPr txBox="1"/>
          <p:nvPr/>
        </p:nvSpPr>
        <p:spPr>
          <a:xfrm>
            <a:off x="196850" y="765175"/>
            <a:ext cx="8953500" cy="4400550"/>
          </a:xfrm>
          <a:prstGeom prst="rect">
            <a:avLst/>
          </a:prstGeom>
          <a:noFill/>
          <a:ln w="9525">
            <a:noFill/>
          </a:ln>
        </p:spPr>
        <p:txBody>
          <a:bodyPr wrap="square" anchor="t">
            <a:spAutoFit/>
          </a:bodyPr>
          <a:lstStyle/>
          <a:p>
            <a:r>
              <a:rPr lang="zh-CN" altLang="en-US" sz="2800">
                <a:latin typeface="Arial" panose="020B0604020202020204" pitchFamily="34" charset="0"/>
                <a:ea typeface="微软雅黑" panose="020B0503020204020204" pitchFamily="34" charset="-122"/>
              </a:rPr>
              <a:t>1. Thank you for your email of May 15, and the enclosed order sheet for 1,000 sets of refrigerators. </a:t>
            </a:r>
          </a:p>
          <a:p>
            <a:r>
              <a:rPr lang="zh-CN" altLang="en-US" sz="2800">
                <a:latin typeface="Arial" panose="020B0604020202020204" pitchFamily="34" charset="0"/>
                <a:ea typeface="微软雅黑" panose="020B0503020204020204" pitchFamily="34" charset="-122"/>
              </a:rPr>
              <a:t>2. We are so pleased to have closed this transaction with you.</a:t>
            </a:r>
          </a:p>
          <a:p>
            <a:r>
              <a:rPr lang="zh-CN" altLang="en-US" sz="2800">
                <a:latin typeface="Arial" panose="020B0604020202020204" pitchFamily="34" charset="0"/>
                <a:ea typeface="微软雅黑" panose="020B0503020204020204" pitchFamily="34" charset="-122"/>
              </a:rPr>
              <a:t>3. We are glad for your purchase of our products.</a:t>
            </a:r>
          </a:p>
          <a:p>
            <a:r>
              <a:rPr lang="zh-CN" altLang="en-US" sz="2800">
                <a:latin typeface="Arial" panose="020B0604020202020204" pitchFamily="34" charset="0"/>
                <a:ea typeface="微软雅黑" panose="020B0503020204020204" pitchFamily="34" charset="-122"/>
              </a:rPr>
              <a:t>4. I am now emailing you our Sales E-Confirmation No. 20 for your countersignature.</a:t>
            </a:r>
          </a:p>
          <a:p>
            <a:r>
              <a:rPr lang="zh-CN" altLang="en-US" sz="2800">
                <a:latin typeface="Arial" panose="020B0604020202020204" pitchFamily="34" charset="0"/>
                <a:ea typeface="微软雅黑" panose="020B0503020204020204" pitchFamily="34" charset="-122"/>
              </a:rPr>
              <a:t>5. Although your price is below our level, we accept, as an exception, your order with a view to initiating business with you.</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0418">
                                            <p:txEl>
                                              <p:pRg st="0" end="0"/>
                                            </p:txEl>
                                          </p:spTgt>
                                        </p:tgtEl>
                                        <p:attrNameLst>
                                          <p:attrName>style.visibility</p:attrName>
                                        </p:attrNameLst>
                                      </p:cBhvr>
                                      <p:to>
                                        <p:strVal val="visible"/>
                                      </p:to>
                                    </p:set>
                                    <p:animEffect transition="in" filter="checkerboard(across)">
                                      <p:cBhvr>
                                        <p:cTn id="12" dur="500"/>
                                        <p:tgtEl>
                                          <p:spTgt spid="604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0418">
                                            <p:txEl>
                                              <p:pRg st="1" end="1"/>
                                            </p:txEl>
                                          </p:spTgt>
                                        </p:tgtEl>
                                        <p:attrNameLst>
                                          <p:attrName>style.visibility</p:attrName>
                                        </p:attrNameLst>
                                      </p:cBhvr>
                                      <p:to>
                                        <p:strVal val="visible"/>
                                      </p:to>
                                    </p:set>
                                    <p:animEffect transition="in" filter="checkerboard(across)">
                                      <p:cBhvr>
                                        <p:cTn id="17" dur="500"/>
                                        <p:tgtEl>
                                          <p:spTgt spid="6041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0418">
                                            <p:txEl>
                                              <p:pRg st="2" end="2"/>
                                            </p:txEl>
                                          </p:spTgt>
                                        </p:tgtEl>
                                        <p:attrNameLst>
                                          <p:attrName>style.visibility</p:attrName>
                                        </p:attrNameLst>
                                      </p:cBhvr>
                                      <p:to>
                                        <p:strVal val="visible"/>
                                      </p:to>
                                    </p:set>
                                    <p:animEffect transition="in" filter="checkerboard(across)">
                                      <p:cBhvr>
                                        <p:cTn id="22" dur="500"/>
                                        <p:tgtEl>
                                          <p:spTgt spid="6041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0418">
                                            <p:txEl>
                                              <p:pRg st="3" end="3"/>
                                            </p:txEl>
                                          </p:spTgt>
                                        </p:tgtEl>
                                        <p:attrNameLst>
                                          <p:attrName>style.visibility</p:attrName>
                                        </p:attrNameLst>
                                      </p:cBhvr>
                                      <p:to>
                                        <p:strVal val="visible"/>
                                      </p:to>
                                    </p:set>
                                    <p:animEffect transition="in" filter="checkerboard(across)">
                                      <p:cBhvr>
                                        <p:cTn id="27" dur="500"/>
                                        <p:tgtEl>
                                          <p:spTgt spid="6041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0418">
                                            <p:txEl>
                                              <p:pRg st="4" end="4"/>
                                            </p:txEl>
                                          </p:spTgt>
                                        </p:tgtEl>
                                        <p:attrNameLst>
                                          <p:attrName>style.visibility</p:attrName>
                                        </p:attrNameLst>
                                      </p:cBhvr>
                                      <p:to>
                                        <p:strVal val="visible"/>
                                      </p:to>
                                    </p:set>
                                    <p:animEffect transition="in" filter="checkerboard(across)">
                                      <p:cBhvr>
                                        <p:cTn id="32" dur="500"/>
                                        <p:tgtEl>
                                          <p:spTgt spid="604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2" name="折角形 1"/>
          <p:cNvSpPr/>
          <p:nvPr/>
        </p:nvSpPr>
        <p:spPr>
          <a:xfrm>
            <a:off x="668338" y="152400"/>
            <a:ext cx="3292475" cy="604838"/>
          </a:xfrm>
          <a:prstGeom prst="foldedCorner">
            <a:avLst/>
          </a:prstGeom>
          <a:solidFill>
            <a:srgbClr val="3187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61442" name="文本框 2"/>
          <p:cNvSpPr txBox="1"/>
          <p:nvPr/>
        </p:nvSpPr>
        <p:spPr>
          <a:xfrm>
            <a:off x="123825" y="757238"/>
            <a:ext cx="8896350" cy="4356100"/>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It is hoped that you will speed up the opening of your L/C so as to fulfill the terms of the contract.</a:t>
            </a: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The sooner we got your L/C, the sooner shipment can be arranged.</a:t>
            </a: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In order to promote our friendly relationship, we assure you of our full cooperation in starting business between us early.</a:t>
            </a:r>
          </a:p>
          <a:p>
            <a:pPr>
              <a:lnSpc>
                <a:spcPct val="11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9. We believe that the current small business will lead to a series of larger dealings in the near future.</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42">
                                            <p:txEl>
                                              <p:pRg st="0" end="0"/>
                                            </p:txEl>
                                          </p:spTgt>
                                        </p:tgtEl>
                                        <p:attrNameLst>
                                          <p:attrName>style.visibility</p:attrName>
                                        </p:attrNameLst>
                                      </p:cBhvr>
                                      <p:to>
                                        <p:strVal val="visible"/>
                                      </p:to>
                                    </p:set>
                                    <p:anim calcmode="lin" valueType="num">
                                      <p:cBhvr additive="base">
                                        <p:cTn id="13" dur="500" fill="hold"/>
                                        <p:tgtEl>
                                          <p:spTgt spid="6144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61442">
                                            <p:txEl>
                                              <p:pRg st="1" end="1"/>
                                            </p:txEl>
                                          </p:spTgt>
                                        </p:tgtEl>
                                        <p:attrNameLst>
                                          <p:attrName>style.visibility</p:attrName>
                                        </p:attrNameLst>
                                      </p:cBhvr>
                                      <p:to>
                                        <p:strVal val="visible"/>
                                      </p:to>
                                    </p:set>
                                    <p:anim calcmode="lin" valueType="num">
                                      <p:cBhvr additive="base">
                                        <p:cTn id="19" dur="500"/>
                                        <p:tgtEl>
                                          <p:spTgt spid="61442">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6144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61442">
                                            <p:txEl>
                                              <p:pRg st="2" end="2"/>
                                            </p:txEl>
                                          </p:spTgt>
                                        </p:tgtEl>
                                        <p:attrNameLst>
                                          <p:attrName>style.visibility</p:attrName>
                                        </p:attrNameLst>
                                      </p:cBhvr>
                                      <p:to>
                                        <p:strVal val="visible"/>
                                      </p:to>
                                    </p:set>
                                    <p:anim calcmode="lin" valueType="num">
                                      <p:cBhvr additive="base">
                                        <p:cTn id="25" dur="500"/>
                                        <p:tgtEl>
                                          <p:spTgt spid="61442">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6144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61442">
                                            <p:txEl>
                                              <p:pRg st="3" end="3"/>
                                            </p:txEl>
                                          </p:spTgt>
                                        </p:tgtEl>
                                        <p:attrNameLst>
                                          <p:attrName>style.visibility</p:attrName>
                                        </p:attrNameLst>
                                      </p:cBhvr>
                                      <p:to>
                                        <p:strVal val="visible"/>
                                      </p:to>
                                    </p:set>
                                    <p:anim calcmode="lin" valueType="num">
                                      <p:cBhvr additive="base">
                                        <p:cTn id="31" dur="500"/>
                                        <p:tgtEl>
                                          <p:spTgt spid="61442">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614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1575"/>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4</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Sales Confirmation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61441" name="文本框 2"/>
          <p:cNvSpPr txBox="1"/>
          <p:nvPr/>
        </p:nvSpPr>
        <p:spPr>
          <a:xfrm>
            <a:off x="200025" y="22225"/>
            <a:ext cx="8589963" cy="4831080"/>
          </a:xfrm>
          <a:prstGeom prst="rect">
            <a:avLst/>
          </a:prstGeom>
          <a:noFill/>
          <a:ln w="9525">
            <a:noFill/>
          </a:ln>
        </p:spPr>
        <p:txBody>
          <a:bodyPr wrap="square" anchor="t">
            <a:spAutoFit/>
          </a:bodyPr>
          <a:lstStyle/>
          <a:p>
            <a:r>
              <a:rPr lang="zh-CN" altLang="en-US" sz="2800" noProof="1">
                <a:latin typeface="Arial" panose="020B0604020202020204" pitchFamily="34" charset="0"/>
                <a:ea typeface="微软雅黑" panose="020B0503020204020204" pitchFamily="34" charset="-122"/>
                <a:cs typeface="+mn-cs"/>
              </a:rPr>
              <a:t>Dear Ms. Jennifer,</a:t>
            </a:r>
          </a:p>
          <a:p>
            <a:r>
              <a:rPr lang="zh-CN" altLang="en-US" sz="2800" noProof="1">
                <a:latin typeface="Arial" panose="020B0604020202020204" pitchFamily="34" charset="0"/>
                <a:ea typeface="微软雅黑" panose="020B0503020204020204" pitchFamily="34" charset="-122"/>
                <a:cs typeface="+mn-cs"/>
              </a:rPr>
              <a:t>Thanks for your order for 1,200 sets of mobile phones by your email of June 12. We are glad to do business with you. </a:t>
            </a:r>
          </a:p>
          <a:p>
            <a:endParaRPr lang="zh-CN" altLang="en-US" sz="2800" noProof="1">
              <a:latin typeface="Arial" panose="020B0604020202020204" pitchFamily="34" charset="0"/>
              <a:ea typeface="微软雅黑" panose="020B0503020204020204" pitchFamily="34" charset="-122"/>
            </a:endParaRPr>
          </a:p>
          <a:p>
            <a:r>
              <a:rPr lang="zh-CN" altLang="en-US" sz="2800" noProof="1">
                <a:latin typeface="Arial" panose="020B0604020202020204" pitchFamily="34" charset="0"/>
                <a:ea typeface="微软雅黑" panose="020B0503020204020204" pitchFamily="34" charset="-122"/>
                <a:cs typeface="+mn-cs"/>
              </a:rPr>
              <a:t>As for your proposal to pay by</a:t>
            </a:r>
            <a:r>
              <a:rPr lang="zh-CN" altLang="en-US" sz="2800" b="1" noProof="1">
                <a:latin typeface="Arial" panose="020B0604020202020204" pitchFamily="34" charset="0"/>
                <a:ea typeface="微软雅黑" panose="020B0503020204020204" pitchFamily="34" charset="-122"/>
                <a:cs typeface="+mn-cs"/>
              </a:rPr>
              <a:t> </a:t>
            </a:r>
            <a:r>
              <a:rPr lang="zh-CN" altLang="en-US" sz="2800" noProof="1">
                <a:latin typeface="Arial" panose="020B0604020202020204" pitchFamily="34" charset="0"/>
                <a:ea typeface="微软雅黑" panose="020B0503020204020204" pitchFamily="34" charset="-122"/>
                <a:cs typeface="+mn-cs"/>
              </a:rPr>
              <a:t>L/C at 45 days, you know we do not usually accept time credit. However,</a:t>
            </a:r>
            <a:r>
              <a:rPr lang="zh-CN" altLang="en-US" sz="2800" b="1" noProof="1">
                <a:latin typeface="Arial" panose="020B0604020202020204" pitchFamily="34" charset="0"/>
                <a:ea typeface="微软雅黑" panose="020B0503020204020204" pitchFamily="34" charset="-122"/>
                <a:cs typeface="+mn-cs"/>
              </a:rPr>
              <a:t>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in view of</a:t>
            </a:r>
            <a:r>
              <a:rPr lang="zh-CN" altLang="en-US" sz="2800" noProof="1">
                <a:latin typeface="Arial" panose="020B0604020202020204" pitchFamily="34" charset="0"/>
                <a:ea typeface="微软雅黑" panose="020B0503020204020204" pitchFamily="34" charset="-122"/>
                <a:cs typeface="+mn-cs"/>
              </a:rPr>
              <a:t> the long and friendly relationship between us, we are willing to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make an exception</a:t>
            </a:r>
            <a:r>
              <a:rPr lang="zh-CN" altLang="en-US" sz="2800" noProof="1">
                <a:latin typeface="Arial" panose="020B0604020202020204" pitchFamily="34" charset="0"/>
                <a:ea typeface="微软雅黑" panose="020B0503020204020204" pitchFamily="34" charset="-122"/>
                <a:cs typeface="+mn-cs"/>
              </a:rPr>
              <a:t> for you this time. However, it should be noted that this departure from our usual practice is only for this transaction.</a:t>
            </a:r>
            <a:endParaRPr lang="zh-CN" altLang="en-US" sz="2400" noProof="1">
              <a:latin typeface="Arial" panose="020B0604020202020204" pitchFamily="34" charset="0"/>
              <a:ea typeface="微软雅黑" panose="020B0503020204020204" pitchFamily="34" charset="-122"/>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41">
                                            <p:txEl>
                                              <p:pRg st="0" end="0"/>
                                            </p:txEl>
                                          </p:spTgt>
                                        </p:tgtEl>
                                        <p:attrNameLst>
                                          <p:attrName>style.visibility</p:attrName>
                                        </p:attrNameLst>
                                      </p:cBhvr>
                                      <p:to>
                                        <p:strVal val="visible"/>
                                      </p:to>
                                    </p:set>
                                    <p:anim calcmode="lin" valueType="num">
                                      <p:cBhvr additive="base">
                                        <p:cTn id="7" dur="500" fill="hold"/>
                                        <p:tgtEl>
                                          <p:spTgt spid="6144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41">
                                            <p:txEl>
                                              <p:pRg st="1" end="1"/>
                                            </p:txEl>
                                          </p:spTgt>
                                        </p:tgtEl>
                                        <p:attrNameLst>
                                          <p:attrName>style.visibility</p:attrName>
                                        </p:attrNameLst>
                                      </p:cBhvr>
                                      <p:to>
                                        <p:strVal val="visible"/>
                                      </p:to>
                                    </p:set>
                                    <p:anim calcmode="lin" valueType="num">
                                      <p:cBhvr additive="base">
                                        <p:cTn id="11" dur="500" fill="hold"/>
                                        <p:tgtEl>
                                          <p:spTgt spid="6144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4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61441">
                                            <p:txEl>
                                              <p:pRg st="3" end="3"/>
                                            </p:txEl>
                                          </p:spTgt>
                                        </p:tgtEl>
                                        <p:attrNameLst>
                                          <p:attrName>style.visibility</p:attrName>
                                        </p:attrNameLst>
                                      </p:cBhvr>
                                      <p:to>
                                        <p:strVal val="visible"/>
                                      </p:to>
                                    </p:set>
                                    <p:animEffect transition="in" filter="strips(downLeft)">
                                      <p:cBhvr>
                                        <p:cTn id="17" dur="500"/>
                                        <p:tgtEl>
                                          <p:spTgt spid="614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217488"/>
            <a:ext cx="8585200" cy="4892675"/>
          </a:xfrm>
          <a:prstGeom prst="rect">
            <a:avLst/>
          </a:prstGeom>
          <a:noFill/>
          <a:ln w="9525">
            <a:noFill/>
          </a:ln>
        </p:spPr>
        <p:txBody>
          <a:bodyPr wrap="square" lIns="91440" tIns="45720" rIns="91440" bIns="45720" anchor="t">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a:t>
            </a:r>
            <a:r>
              <a:rPr lang="zh-CN" altLang="en-US" sz="2800" dirty="0">
                <a:latin typeface="微软雅黑" panose="020B0503020204020204" pitchFamily="34" charset="-122"/>
                <a:ea typeface="微软雅黑" panose="020B0503020204020204" pitchFamily="34" charset="-122"/>
              </a:rPr>
              <a:t>There are mainly four written forms of contract in import &amp; export business, e.g. </a:t>
            </a:r>
            <a:r>
              <a:rPr lang="zh-CN" altLang="en-US" sz="2800" dirty="0">
                <a:solidFill>
                  <a:srgbClr val="FF0000"/>
                </a:solidFill>
                <a:latin typeface="微软雅黑" panose="020B0503020204020204" pitchFamily="34" charset="-122"/>
                <a:ea typeface="微软雅黑" panose="020B0503020204020204" pitchFamily="34" charset="-122"/>
              </a:rPr>
              <a:t>Contract</a:t>
            </a:r>
            <a:r>
              <a:rPr lang="zh-CN" altLang="en-US" sz="2800" dirty="0">
                <a:latin typeface="微软雅黑" panose="020B0503020204020204" pitchFamily="34" charset="-122"/>
                <a:ea typeface="微软雅黑" panose="020B0503020204020204" pitchFamily="34" charset="-122"/>
              </a:rPr>
              <a:t>, </a:t>
            </a:r>
            <a:r>
              <a:rPr lang="zh-CN" altLang="en-US" sz="2800" dirty="0">
                <a:solidFill>
                  <a:srgbClr val="FF0000"/>
                </a:solidFill>
                <a:latin typeface="微软雅黑" panose="020B0503020204020204" pitchFamily="34" charset="-122"/>
                <a:ea typeface="微软雅黑" panose="020B0503020204020204" pitchFamily="34" charset="-122"/>
              </a:rPr>
              <a:t>Confirmation</a:t>
            </a:r>
            <a:r>
              <a:rPr lang="zh-CN" altLang="en-US" sz="2800" dirty="0">
                <a:latin typeface="微软雅黑" panose="020B0503020204020204" pitchFamily="34" charset="-122"/>
                <a:ea typeface="微软雅黑" panose="020B0503020204020204" pitchFamily="34" charset="-122"/>
              </a:rPr>
              <a:t>, Agreement and Memorandum, among which the former two are the most commonly used. Both the sales contract and the sales confirmation have the same legal effect,</a:t>
            </a:r>
            <a:endParaRPr lang="zh-CN" altLang="en-US" sz="2000" baseline="0" dirty="0">
              <a:latin typeface="微软雅黑" panose="020B0503020204020204" pitchFamily="34" charset="-122"/>
              <a:ea typeface="微软雅黑" panose="020B0503020204020204" pitchFamily="34" charset="-122"/>
            </a:endParaRPr>
          </a:p>
          <a:p>
            <a:pPr>
              <a:lnSpc>
                <a:spcPct val="150000"/>
              </a:lnSpc>
            </a:pPr>
            <a:endParaRPr lang="zh-CN" altLang="zh-CN" sz="2000" baseline="0" dirty="0">
              <a:latin typeface="微软雅黑" panose="020B0503020204020204" pitchFamily="34" charset="-122"/>
              <a:ea typeface="微软雅黑" panose="020B0503020204020204" pitchFamily="34" charset="-122"/>
            </a:endParaRPr>
          </a:p>
          <a:p>
            <a:pPr>
              <a:lnSpc>
                <a:spcPct val="150000"/>
              </a:lnSpc>
            </a:pPr>
            <a:endParaRPr lang="zh-CN" altLang="en-US" sz="2000" baseline="0" dirty="0">
              <a:latin typeface="微软雅黑" panose="020B0503020204020204" pitchFamily="34" charset="-122"/>
              <a:ea typeface="微软雅黑" panose="020B0503020204020204" pitchFamily="34" charset="-122"/>
            </a:endParaRPr>
          </a:p>
        </p:txBody>
      </p:sp>
      <p:sp>
        <p:nvSpPr>
          <p:cNvPr id="36" name="任意多边形: 形状 2"/>
          <p:cNvSpPr/>
          <p:nvPr/>
        </p:nvSpPr>
        <p:spPr>
          <a:xfrm>
            <a:off x="26988" y="4130675"/>
            <a:ext cx="9117013" cy="9540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7">
                                            <p:txEl>
                                              <p:pRg st="0" end="0"/>
                                            </p:txEl>
                                          </p:spTgt>
                                        </p:tgtEl>
                                        <p:attrNameLst>
                                          <p:attrName>style.visibility</p:attrName>
                                        </p:attrNameLst>
                                      </p:cBhvr>
                                      <p:to>
                                        <p:strVal val="visible"/>
                                      </p:to>
                                    </p:set>
                                    <p:animEffect transition="in" filter="wheel(1)">
                                      <p:cBhvr>
                                        <p:cTn id="15" dur="20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6" grpId="0" bldLvl="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文本框 2"/>
          <p:cNvSpPr txBox="1"/>
          <p:nvPr/>
        </p:nvSpPr>
        <p:spPr>
          <a:xfrm>
            <a:off x="200025" y="22225"/>
            <a:ext cx="8589963" cy="5088890"/>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We cannot regard it as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setting a precedent for</a:t>
            </a:r>
            <a:r>
              <a:rPr lang="zh-CN" altLang="en-US" sz="2800">
                <a:latin typeface="Arial" panose="020B0604020202020204" pitchFamily="34" charset="0"/>
                <a:ea typeface="微软雅黑" panose="020B0503020204020204" pitchFamily="34" charset="-122"/>
              </a:rPr>
              <a:t> future business.</a:t>
            </a:r>
          </a:p>
          <a:p>
            <a:pPr>
              <a:lnSpc>
                <a:spcPct val="120000"/>
              </a:lnSpc>
            </a:pPr>
            <a:endParaRPr lang="zh-CN" altLang="en-US" sz="2800">
              <a:latin typeface="Arial" panose="020B0604020202020204" pitchFamily="34" charset="0"/>
              <a:ea typeface="微软雅黑" panose="020B0503020204020204" pitchFamily="34" charset="-122"/>
            </a:endParaRPr>
          </a:p>
          <a:p>
            <a:r>
              <a:rPr lang="zh-CN" altLang="en-US" sz="2800">
                <a:latin typeface="Arial" panose="020B0604020202020204" pitchFamily="34" charset="0"/>
                <a:ea typeface="微软雅黑" panose="020B0503020204020204" pitchFamily="34" charset="-122"/>
              </a:rPr>
              <a:t>I will soon fax you our S/C No. 205, please send it back duly countersigned. You may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rest assured</a:t>
            </a:r>
            <a:r>
              <a:rPr lang="zh-CN" altLang="en-US" sz="2800">
                <a:latin typeface="Arial" panose="020B0604020202020204" pitchFamily="34" charset="0"/>
                <a:ea typeface="微软雅黑" panose="020B0503020204020204" pitchFamily="34" charset="-122"/>
              </a:rPr>
              <a:t> that your order will receive our best attention.</a:t>
            </a:r>
          </a:p>
          <a:p>
            <a:endParaRPr lang="zh-CN" altLang="en-US" sz="2800">
              <a:latin typeface="Arial" panose="020B0604020202020204" pitchFamily="34" charset="0"/>
              <a:ea typeface="微软雅黑" panose="020B0503020204020204" pitchFamily="34" charset="-122"/>
            </a:endParaRPr>
          </a:p>
          <a:p>
            <a:r>
              <a:rPr lang="zh-CN" altLang="en-US" sz="2800">
                <a:latin typeface="Arial" panose="020B0604020202020204" pitchFamily="34" charset="0"/>
                <a:ea typeface="微软雅黑" panose="020B0503020204020204" pitchFamily="34" charset="-122"/>
              </a:rPr>
              <a:t>We look forward to the further expansion of trade to our mutual benefit!</a:t>
            </a:r>
          </a:p>
          <a:p>
            <a:r>
              <a:rPr lang="zh-CN" altLang="en-US" sz="2800">
                <a:latin typeface="Arial" panose="020B0604020202020204" pitchFamily="34" charset="0"/>
                <a:ea typeface="微软雅黑" panose="020B0503020204020204" pitchFamily="34" charset="-122"/>
              </a:rPr>
              <a:t>Best regards,</a:t>
            </a:r>
          </a:p>
          <a:p>
            <a:r>
              <a:rPr lang="zh-CN" altLang="en-US" sz="2800">
                <a:latin typeface="Arial" panose="020B0604020202020204" pitchFamily="34" charset="0"/>
                <a:ea typeface="微软雅黑" panose="020B0503020204020204" pitchFamily="34" charset="-122"/>
              </a:rPr>
              <a:t>Lucy Chen         </a:t>
            </a:r>
            <a:endParaRPr lang="zh-CN" altLang="en-US" sz="2400">
              <a:latin typeface="Arial" panose="020B0604020202020204" pitchFamily="34" charset="0"/>
              <a:ea typeface="微软雅黑" panose="020B0503020204020204" pitchFamily="34" charset="-122"/>
            </a:endParaRPr>
          </a:p>
        </p:txBody>
      </p:sp>
      <p:sp>
        <p:nvSpPr>
          <p:cNvPr id="37" name="任意多边形: 形状 4"/>
          <p:cNvSpPr/>
          <p:nvPr/>
        </p:nvSpPr>
        <p:spPr>
          <a:xfrm flipH="1">
            <a:off x="-17462" y="3244850"/>
            <a:ext cx="9153525" cy="17922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5537">
                                            <p:txEl>
                                              <p:pRg st="0" end="0"/>
                                            </p:txEl>
                                          </p:spTgt>
                                        </p:tgtEl>
                                        <p:attrNameLst>
                                          <p:attrName>style.visibility</p:attrName>
                                        </p:attrNameLst>
                                      </p:cBhvr>
                                      <p:to>
                                        <p:strVal val="visible"/>
                                      </p:to>
                                    </p:set>
                                    <p:animEffect transition="in" filter="diamond(in)">
                                      <p:cBhvr>
                                        <p:cTn id="12" dur="2000"/>
                                        <p:tgtEl>
                                          <p:spTgt spid="655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5537">
                                            <p:txEl>
                                              <p:pRg st="2" end="2"/>
                                            </p:txEl>
                                          </p:spTgt>
                                        </p:tgtEl>
                                        <p:attrNameLst>
                                          <p:attrName>style.visibility</p:attrName>
                                        </p:attrNameLst>
                                      </p:cBhvr>
                                      <p:to>
                                        <p:strVal val="visible"/>
                                      </p:to>
                                    </p:set>
                                    <p:animEffect transition="in" filter="barn(inVertical)">
                                      <p:cBhvr>
                                        <p:cTn id="17" dur="500"/>
                                        <p:tgtEl>
                                          <p:spTgt spid="65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5537">
                                            <p:txEl>
                                              <p:pRg st="4" end="4"/>
                                            </p:txEl>
                                          </p:spTgt>
                                        </p:tgtEl>
                                        <p:attrNameLst>
                                          <p:attrName>style.visibility</p:attrName>
                                        </p:attrNameLst>
                                      </p:cBhvr>
                                      <p:to>
                                        <p:strVal val="visible"/>
                                      </p:to>
                                    </p:set>
                                    <p:animEffect transition="in" filter="dissolve">
                                      <p:cBhvr>
                                        <p:cTn id="22" dur="500"/>
                                        <p:tgtEl>
                                          <p:spTgt spid="655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2540" y="701040"/>
            <a:ext cx="9139554" cy="4398645"/>
          </a:xfrm>
          <a:prstGeom prst="rect">
            <a:avLst/>
          </a:prstGeom>
          <a:noFill/>
          <a:ln w="9525">
            <a:noFill/>
          </a:ln>
        </p:spPr>
        <p:txBody>
          <a:bodyPr wrap="square" lIns="91440" tIns="45720" rIns="91440" bIns="45720" anchor="t">
            <a:spAutoFit/>
          </a:bodyPr>
          <a:lstStyle/>
          <a:p>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 in view of         鉴于，考虑到 </a:t>
            </a:r>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In view of our good cooperation over the past years, we are prepared to reduce our price by 2 %. 鉴于过去几年良好的合作关系，我们考虑降价2%。</a:t>
            </a:r>
          </a:p>
          <a:p>
            <a:pPr algn="l">
              <a:lnSpc>
                <a:spcPct val="120000"/>
              </a:lnSpc>
            </a:pPr>
            <a:r>
              <a:rPr lang="en-US" altLang="zh-CN"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sym typeface="+mn-ea"/>
              </a:rPr>
              <a:t>2</a:t>
            </a: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sym typeface="+mn-ea"/>
              </a:rPr>
              <a:t>.</a:t>
            </a:r>
            <a:r>
              <a:rPr lang="zh-CN" altLang="en-US" sz="2800" b="1" dirty="0">
                <a:latin typeface="微软雅黑" panose="020B0503020204020204" pitchFamily="34" charset="-122"/>
                <a:sym typeface="+mn-ea"/>
              </a:rPr>
              <a:t> </a:t>
            </a:r>
            <a:r>
              <a:rPr lang="zh-CN" altLang="en-US" sz="2800" dirty="0">
                <a:latin typeface="微软雅黑" panose="020B0503020204020204" pitchFamily="34" charset="-122"/>
                <a:sym typeface="+mn-ea"/>
              </a:rPr>
              <a:t>make an exception      破例</a:t>
            </a:r>
            <a:endParaRPr lang="zh-CN" altLang="en-US" sz="2800" baseline="0" noProof="1">
              <a:latin typeface="微软雅黑" panose="020B0503020204020204" pitchFamily="34" charset="-122"/>
              <a:ea typeface="微软雅黑" panose="020B0503020204020204" pitchFamily="34" charset="-122"/>
            </a:endParaRPr>
          </a:p>
          <a:p>
            <a:pPr algn="l">
              <a:lnSpc>
                <a:spcPct val="120000"/>
              </a:lnSpc>
            </a:pPr>
            <a:r>
              <a:rPr lang="zh-CN" altLang="en-US" sz="2800" b="1" dirty="0">
                <a:latin typeface="微软雅黑" panose="020B0503020204020204" pitchFamily="34" charset="-122"/>
                <a:sym typeface="+mn-ea"/>
              </a:rPr>
              <a:t>   </a:t>
            </a:r>
            <a:r>
              <a:rPr lang="zh-CN" altLang="en-US" sz="2800" dirty="0">
                <a:latin typeface="微软雅黑" panose="020B0503020204020204" pitchFamily="34" charset="-122"/>
                <a:sym typeface="+mn-ea"/>
              </a:rPr>
              <a:t>In order to ensure the earlier shipment, we’d like to make this an exception and agree to transshipment. </a:t>
            </a:r>
          </a:p>
          <a:p>
            <a:pPr algn="l">
              <a:lnSpc>
                <a:spcPct val="120000"/>
              </a:lnSpc>
            </a:pPr>
            <a:r>
              <a:rPr lang="zh-CN" altLang="en-US" sz="2800" dirty="0">
                <a:latin typeface="微软雅黑" panose="020B0503020204020204" pitchFamily="34" charset="-122"/>
                <a:sym typeface="+mn-ea"/>
              </a:rPr>
              <a:t>为了保证尽早装运，这次我们破例同意你们转船。</a:t>
            </a:r>
            <a:endParaRPr lang="zh-CN" altLang="en-US" sz="2800" baseline="0" noProof="1">
              <a:latin typeface="微软雅黑" panose="020B0503020204020204" pitchFamily="34" charset="-122"/>
              <a:ea typeface="微软雅黑" panose="020B0503020204020204" pitchFamily="34" charset="-122"/>
            </a:endParaRPr>
          </a:p>
        </p:txBody>
      </p:sp>
      <p:sp>
        <p:nvSpPr>
          <p:cNvPr id="35" name="TextBox 6"/>
          <p:cNvSpPr txBox="1">
            <a:spLocks noChangeArrowheads="1"/>
          </p:cNvSpPr>
          <p:nvPr/>
        </p:nvSpPr>
        <p:spPr bwMode="auto">
          <a:xfrm>
            <a:off x="-8890" y="48260"/>
            <a:ext cx="5140960" cy="7067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scene3d>
              <a:camera prst="orthographicFront"/>
              <a:lightRig rig="threePt" dir="t"/>
            </a:scene3d>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Notes to Letter </a:t>
            </a:r>
            <a:r>
              <a:rPr lang="en-US" altLang="zh-CN"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4</a:t>
            </a:r>
          </a:p>
        </p:txBody>
      </p:sp>
      <p:sp>
        <p:nvSpPr>
          <p:cNvPr id="3" name="笑脸 2">
            <a:hlinkClick r:id="rId2" action="ppaction://hlinksldjump"/>
          </p:cNvPr>
          <p:cNvSpPr/>
          <p:nvPr/>
        </p:nvSpPr>
        <p:spPr>
          <a:xfrm>
            <a:off x="7733665" y="320040"/>
            <a:ext cx="717550" cy="65976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box(in)">
                                      <p:cBhvr>
                                        <p:cTn id="12" dur="2000"/>
                                        <p:tgtEl>
                                          <p:spTgt spid="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7">
                                            <p:txEl>
                                              <p:pRg st="1" end="1"/>
                                            </p:txEl>
                                          </p:spTgt>
                                        </p:tgtEl>
                                        <p:attrNameLst>
                                          <p:attrName>style.visibility</p:attrName>
                                        </p:attrNameLst>
                                      </p:cBhvr>
                                      <p:to>
                                        <p:strVal val="visible"/>
                                      </p:to>
                                    </p:set>
                                    <p:animEffect transition="in" filter="barn(inVertical)">
                                      <p:cBhvr>
                                        <p:cTn id="17" dur="500"/>
                                        <p:tgtEl>
                                          <p:spTgt spid="3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7">
                                            <p:txEl>
                                              <p:pRg st="1" end="1"/>
                                            </p:txEl>
                                          </p:spTgt>
                                        </p:tgtEl>
                                        <p:attrNameLst>
                                          <p:attrName>style.visibility</p:attrName>
                                        </p:attrNameLst>
                                      </p:cBhvr>
                                      <p:to>
                                        <p:strVal val="visible"/>
                                      </p:to>
                                    </p:set>
                                    <p:animEffect transition="in" filter="checkerboard(across)">
                                      <p:cBhvr>
                                        <p:cTn id="22" dur="500"/>
                                        <p:tgtEl>
                                          <p:spTgt spid="3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7">
                                            <p:txEl>
                                              <p:pRg st="2" end="2"/>
                                            </p:txEl>
                                          </p:spTgt>
                                        </p:tgtEl>
                                        <p:attrNameLst>
                                          <p:attrName>style.visibility</p:attrName>
                                        </p:attrNameLst>
                                      </p:cBhvr>
                                      <p:to>
                                        <p:strVal val="visible"/>
                                      </p:to>
                                    </p:set>
                                    <p:animEffect transition="in" filter="wipe(down)">
                                      <p:cBhvr>
                                        <p:cTn id="27" dur="500"/>
                                        <p:tgtEl>
                                          <p:spTgt spid="3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1" presetClass="entr" presetSubtype="0" fill="hold" nodeType="clickEffect">
                                  <p:stCondLst>
                                    <p:cond delay="0"/>
                                  </p:stCondLst>
                                  <p:childTnLst>
                                    <p:set>
                                      <p:cBhvr>
                                        <p:cTn id="31" dur="1000">
                                          <p:stCondLst>
                                            <p:cond delay="0"/>
                                          </p:stCondLst>
                                        </p:cTn>
                                        <p:tgtEl>
                                          <p:spTgt spid="37">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7">
                                            <p:txEl>
                                              <p:pRg st="3" end="3"/>
                                            </p:txEl>
                                          </p:spTgt>
                                        </p:tgtEl>
                                        <p:attrNameLst>
                                          <p:attrName>style.visibility</p:attrName>
                                        </p:attrNameLst>
                                      </p:cBhvr>
                                      <p:to>
                                        <p:strVal val="visible"/>
                                      </p:to>
                                    </p:set>
                                    <p:animEffect transition="in" filter="barn(inVertical)">
                                      <p:cBhvr>
                                        <p:cTn id="36" dur="500"/>
                                        <p:tgtEl>
                                          <p:spTgt spid="37">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 calcmode="lin" valueType="num">
                                      <p:cBhvr additive="base">
                                        <p:cTn id="41" dur="500"/>
                                        <p:tgtEl>
                                          <p:spTgt spid="37">
                                            <p:txEl>
                                              <p:pRg st="4" end="4"/>
                                            </p:txEl>
                                          </p:spTgt>
                                        </p:tgtEl>
                                        <p:attrNameLst>
                                          <p:attrName>ppt_y</p:attrName>
                                        </p:attrNameLst>
                                      </p:cBhvr>
                                      <p:tavLst>
                                        <p:tav tm="0">
                                          <p:val>
                                            <p:strVal val="#ppt_y+#ppt_h*1.125000"/>
                                          </p:val>
                                        </p:tav>
                                        <p:tav tm="100000">
                                          <p:val>
                                            <p:strVal val="#ppt_y"/>
                                          </p:val>
                                        </p:tav>
                                      </p:tavLst>
                                    </p:anim>
                                    <p:animEffect transition="in" filter="wipe(up)">
                                      <p:cBhvr>
                                        <p:cTn id="42" dur="500"/>
                                        <p:tgtEl>
                                          <p:spTgt spid="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62.xml><?xml version="1.0" encoding="utf-8"?>
<p:sld xmlns:a="http://schemas.openxmlformats.org/drawingml/2006/main" xmlns:r="http://schemas.openxmlformats.org/officeDocument/2006/relationships" xmlns:p="http://schemas.openxmlformats.org/presentationml/2006/main">
  <p:cSld>
    <p:bg>
      <p:bgPr>
        <a:pattFill prst="pct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39" y="-57785"/>
            <a:ext cx="9139556" cy="5259070"/>
          </a:xfrm>
          <a:prstGeom prst="rect">
            <a:avLst/>
          </a:prstGeom>
          <a:noFill/>
          <a:ln w="9525">
            <a:noFill/>
          </a:ln>
        </p:spPr>
        <p:txBody>
          <a:bodyPr wrap="square" lIns="91440" tIns="45720" rIns="91440" bIns="45720" anchor="t">
            <a:spAutoFit/>
          </a:bodyPr>
          <a:lstStyle/>
          <a:p>
            <a:pPr>
              <a:lnSpc>
                <a:spcPct val="120000"/>
              </a:lnSpc>
            </a:pPr>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3</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set a precedent        开先例</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It must be made clear that, in doing so, we are not setting a precedent. </a:t>
            </a: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必须明确的一点是，我们这样做并不是要开一个先例。</a:t>
            </a:r>
          </a:p>
          <a:p>
            <a:pPr algn="l">
              <a:lnSpc>
                <a:spcPct val="120000"/>
              </a:lnSpc>
            </a:pPr>
            <a:r>
              <a:rPr lang="en-US" altLang="zh-CN"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sym typeface="+mn-ea"/>
              </a:rPr>
              <a:t>4</a:t>
            </a: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sym typeface="+mn-ea"/>
              </a:rPr>
              <a:t>.</a:t>
            </a:r>
            <a:r>
              <a:rPr lang="zh-CN" altLang="en-US" sz="2800" dirty="0">
                <a:latin typeface="微软雅黑" panose="020B0503020204020204" pitchFamily="34" charset="-122"/>
                <a:sym typeface="+mn-ea"/>
              </a:rPr>
              <a:t> rest assured       放心</a:t>
            </a:r>
            <a:endParaRPr lang="zh-CN" altLang="en-US" sz="2800" baseline="0" noProof="1">
              <a:latin typeface="微软雅黑" panose="020B0503020204020204" pitchFamily="34" charset="-122"/>
              <a:ea typeface="微软雅黑" panose="020B0503020204020204" pitchFamily="34" charset="-122"/>
            </a:endParaRPr>
          </a:p>
          <a:p>
            <a:pPr algn="l">
              <a:lnSpc>
                <a:spcPct val="120000"/>
              </a:lnSpc>
            </a:pPr>
            <a:r>
              <a:rPr lang="zh-CN" altLang="en-US" sz="2800" b="1" dirty="0">
                <a:latin typeface="微软雅黑" panose="020B0503020204020204" pitchFamily="34" charset="-122"/>
                <a:sym typeface="+mn-ea"/>
              </a:rPr>
              <a:t>   </a:t>
            </a:r>
            <a:r>
              <a:rPr lang="zh-CN" altLang="en-US" sz="2800" dirty="0">
                <a:latin typeface="微软雅黑" panose="020B0503020204020204" pitchFamily="34" charset="-122"/>
                <a:sym typeface="+mn-ea"/>
              </a:rPr>
              <a:t>You may rest assured of our close cooperation. 你方尽管放心我们定会与你密切合作。</a:t>
            </a:r>
            <a:endParaRPr lang="zh-CN" altLang="en-US" sz="2800" baseline="0" noProof="1">
              <a:latin typeface="微软雅黑" panose="020B0503020204020204" pitchFamily="34" charset="-122"/>
              <a:ea typeface="微软雅黑" panose="020B0503020204020204" pitchFamily="34" charset="-122"/>
            </a:endParaRPr>
          </a:p>
          <a:p>
            <a:pPr algn="l">
              <a:lnSpc>
                <a:spcPct val="120000"/>
              </a:lnSpc>
            </a:pPr>
            <a:r>
              <a:rPr lang="zh-CN" altLang="en-US" sz="2800" dirty="0">
                <a:latin typeface="微软雅黑" panose="020B0503020204020204" pitchFamily="34" charset="-122"/>
                <a:sym typeface="+mn-ea"/>
              </a:rPr>
              <a:t>   You may rest assured that we will ship the goods at an early date. </a:t>
            </a:r>
            <a:endParaRPr lang="zh-CN" altLang="en-US" sz="2800" baseline="0" noProof="1">
              <a:latin typeface="微软雅黑" panose="020B0503020204020204" pitchFamily="34" charset="-122"/>
              <a:ea typeface="微软雅黑" panose="020B0503020204020204" pitchFamily="34" charset="-122"/>
            </a:endParaRPr>
          </a:p>
          <a:p>
            <a:pPr algn="l">
              <a:lnSpc>
                <a:spcPct val="120000"/>
              </a:lnSpc>
            </a:pPr>
            <a:r>
              <a:rPr lang="zh-CN" altLang="en-US" sz="2800" dirty="0">
                <a:latin typeface="微软雅黑" panose="020B0503020204020204" pitchFamily="34" charset="-122"/>
                <a:sym typeface="+mn-ea"/>
              </a:rPr>
              <a:t>   你可以放心我们一定会尽早装运货物。</a:t>
            </a:r>
            <a:endParaRPr lang="zh-CN" altLang="en-US" sz="2800" baseline="0" noProof="1">
              <a:latin typeface="微软雅黑" panose="020B0503020204020204" pitchFamily="34" charset="-122"/>
              <a:ea typeface="微软雅黑" panose="020B0503020204020204" pitchFamily="34" charset="-122"/>
            </a:endParaRPr>
          </a:p>
        </p:txBody>
      </p:sp>
      <p:sp>
        <p:nvSpPr>
          <p:cNvPr id="3" name="笑脸 2">
            <a:hlinkClick r:id="rId2" action="ppaction://hlinksldjump"/>
          </p:cNvPr>
          <p:cNvSpPr/>
          <p:nvPr/>
        </p:nvSpPr>
        <p:spPr>
          <a:xfrm>
            <a:off x="7840980" y="4294505"/>
            <a:ext cx="717550" cy="65976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checkerboard(across)">
                                      <p:cBhvr>
                                        <p:cTn id="12" dur="500"/>
                                        <p:tgtEl>
                                          <p:spTgt spid="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7">
                                            <p:txEl>
                                              <p:pRg st="1" end="1"/>
                                            </p:txEl>
                                          </p:spTgt>
                                        </p:tgtEl>
                                        <p:attrNameLst>
                                          <p:attrName>style.visibility</p:attrName>
                                        </p:attrNameLst>
                                      </p:cBhvr>
                                      <p:to>
                                        <p:strVal val="visible"/>
                                      </p:to>
                                    </p:set>
                                    <p:anim calcmode="lin" valueType="num">
                                      <p:cBhvr additive="base">
                                        <p:cTn id="17"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anim calcmode="lin" valueType="num">
                                      <p:cBhvr additive="base">
                                        <p:cTn id="23"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37">
                                            <p:txEl>
                                              <p:pRg st="3" end="3"/>
                                            </p:txEl>
                                          </p:spTgt>
                                        </p:tgtEl>
                                        <p:attrNameLst>
                                          <p:attrName>style.visibility</p:attrName>
                                        </p:attrNameLst>
                                      </p:cBhvr>
                                      <p:to>
                                        <p:strVal val="visible"/>
                                      </p:to>
                                    </p:set>
                                    <p:anim calcmode="lin" valueType="num">
                                      <p:cBhvr additive="base">
                                        <p:cTn id="29"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37">
                                            <p:txEl>
                                              <p:pRg st="4" end="4"/>
                                            </p:txEl>
                                          </p:spTgt>
                                        </p:tgtEl>
                                        <p:attrNameLst>
                                          <p:attrName>style.visibility</p:attrName>
                                        </p:attrNameLst>
                                      </p:cBhvr>
                                      <p:to>
                                        <p:strVal val="visible"/>
                                      </p:to>
                                    </p:set>
                                    <p:anim calcmode="lin" valueType="num">
                                      <p:cBhvr additive="base">
                                        <p:cTn id="35" dur="500"/>
                                        <p:tgtEl>
                                          <p:spTgt spid="37">
                                            <p:txEl>
                                              <p:pRg st="4" end="4"/>
                                            </p:txEl>
                                          </p:spTgt>
                                        </p:tgtEl>
                                        <p:attrNameLst>
                                          <p:attrName>ppt_y</p:attrName>
                                        </p:attrNameLst>
                                      </p:cBhvr>
                                      <p:tavLst>
                                        <p:tav tm="0">
                                          <p:val>
                                            <p:strVal val="#ppt_y+#ppt_h*1.125000"/>
                                          </p:val>
                                        </p:tav>
                                        <p:tav tm="100000">
                                          <p:val>
                                            <p:strVal val="#ppt_y"/>
                                          </p:val>
                                        </p:tav>
                                      </p:tavLst>
                                    </p:anim>
                                    <p:animEffect transition="in" filter="wipe(up)">
                                      <p:cBhvr>
                                        <p:cTn id="36" dur="500"/>
                                        <p:tgtEl>
                                          <p:spTgt spid="37">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37">
                                            <p:txEl>
                                              <p:pRg st="5" end="5"/>
                                            </p:txEl>
                                          </p:spTgt>
                                        </p:tgtEl>
                                        <p:attrNameLst>
                                          <p:attrName>style.visibility</p:attrName>
                                        </p:attrNameLst>
                                      </p:cBhvr>
                                      <p:to>
                                        <p:strVal val="visible"/>
                                      </p:to>
                                    </p:set>
                                    <p:anim calcmode="lin" valueType="num">
                                      <p:cBhvr additive="base">
                                        <p:cTn id="41"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42" dur="500"/>
                                        <p:tgtEl>
                                          <p:spTgt spid="37">
                                            <p:txEl>
                                              <p:pRg st="5" end="5"/>
                                            </p:txEl>
                                          </p:spTgt>
                                        </p:tgtEl>
                                      </p:cBhvr>
                                    </p:animEffect>
                                  </p:childTnLst>
                                </p:cTn>
                              </p:par>
                              <p:par>
                                <p:cTn id="43" presetID="12" presetClass="entr" presetSubtype="4" fill="hold" nodeType="withEffect">
                                  <p:stCondLst>
                                    <p:cond delay="0"/>
                                  </p:stCondLst>
                                  <p:childTnLst>
                                    <p:set>
                                      <p:cBhvr>
                                        <p:cTn id="44" dur="1" fill="hold">
                                          <p:stCondLst>
                                            <p:cond delay="0"/>
                                          </p:stCondLst>
                                        </p:cTn>
                                        <p:tgtEl>
                                          <p:spTgt spid="37">
                                            <p:txEl>
                                              <p:pRg st="6" end="6"/>
                                            </p:txEl>
                                          </p:spTgt>
                                        </p:tgtEl>
                                        <p:attrNameLst>
                                          <p:attrName>style.visibility</p:attrName>
                                        </p:attrNameLst>
                                      </p:cBhvr>
                                      <p:to>
                                        <p:strVal val="visible"/>
                                      </p:to>
                                    </p:set>
                                    <p:anim calcmode="lin" valueType="num">
                                      <p:cBhvr additive="base">
                                        <p:cTn id="45"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46" dur="500"/>
                                        <p:tgtEl>
                                          <p:spTgt spid="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6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296E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5</a:t>
            </a:r>
          </a:p>
        </p:txBody>
      </p:sp>
      <p:sp>
        <p:nvSpPr>
          <p:cNvPr id="66563" name="文本框 3"/>
          <p:cNvSpPr txBox="1"/>
          <p:nvPr/>
        </p:nvSpPr>
        <p:spPr>
          <a:xfrm>
            <a:off x="466725" y="1189038"/>
            <a:ext cx="8378825" cy="2330450"/>
          </a:xfrm>
          <a:prstGeom prst="rect">
            <a:avLst/>
          </a:prstGeom>
          <a:noFill/>
          <a:ln w="9525">
            <a:noFill/>
          </a:ln>
        </p:spPr>
        <p:txBody>
          <a:bodyPr wrap="square" anchor="t">
            <a:spAutoFit/>
          </a:bodyPr>
          <a:lstStyle/>
          <a:p>
            <a:pPr>
              <a:lnSpc>
                <a:spcPct val="130000"/>
              </a:lnSpc>
            </a:pPr>
            <a:r>
              <a:rPr lang="zh-CN" altLang="en-US" sz="2800">
                <a:latin typeface="Arial" panose="020B0604020202020204" pitchFamily="34" charset="0"/>
                <a:ea typeface="微软雅黑" panose="020B0503020204020204" pitchFamily="34" charset="-122"/>
              </a:rPr>
              <a:t>巴西Mancim公司按照宁波蓝天电器有限公司的要求发回已会签的销售合同，说明已开立信用证，提醒对方在装运前检查货物质量，并希望蓝天公司对于追加的货物数量能尽快报价。</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66563">
                                            <p:txEl>
                                              <p:pRg st="0" end="0"/>
                                            </p:txEl>
                                          </p:spTgt>
                                        </p:tgtEl>
                                        <p:attrNameLst>
                                          <p:attrName>style.visibility</p:attrName>
                                        </p:attrNameLst>
                                      </p:cBhvr>
                                      <p:to>
                                        <p:strVal val="visible"/>
                                      </p:to>
                                    </p:set>
                                    <p:animEffect transition="in" filter="strips(downLeft)">
                                      <p:cBhvr>
                                        <p:cTn id="21"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ldLvl="0" animBg="1"/>
      <p:bldP spid="7" grpId="0" bldLvl="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55638" y="303213"/>
            <a:ext cx="3292475" cy="604838"/>
          </a:xfrm>
          <a:prstGeom prst="foldedCorner">
            <a:avLst/>
          </a:prstGeom>
          <a:solidFill>
            <a:srgbClr val="296E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67586" name="文本框 2"/>
          <p:cNvSpPr txBox="1"/>
          <p:nvPr/>
        </p:nvSpPr>
        <p:spPr>
          <a:xfrm>
            <a:off x="401638" y="1020763"/>
            <a:ext cx="8628062" cy="3105150"/>
          </a:xfrm>
          <a:prstGeom prst="rect">
            <a:avLst/>
          </a:prstGeom>
          <a:noFill/>
          <a:ln w="9525">
            <a:noFill/>
          </a:ln>
        </p:spPr>
        <p:txBody>
          <a:bodyPr wrap="square" anchor="t">
            <a:spAutoFit/>
          </a:bodyPr>
          <a:lstStyle/>
          <a:p>
            <a:pPr>
              <a:lnSpc>
                <a:spcPct val="140000"/>
              </a:lnSpc>
            </a:pPr>
            <a:r>
              <a:rPr lang="zh-CN" altLang="en-US" sz="2800">
                <a:latin typeface="Arial" panose="020B0604020202020204" pitchFamily="34" charset="0"/>
                <a:ea typeface="微软雅黑" panose="020B0503020204020204" pitchFamily="34" charset="-122"/>
              </a:rPr>
              <a:t>1. in your favor  以你方为受益人</a:t>
            </a:r>
          </a:p>
          <a:p>
            <a:pPr>
              <a:lnSpc>
                <a:spcPct val="140000"/>
              </a:lnSpc>
            </a:pPr>
            <a:r>
              <a:rPr lang="zh-CN" altLang="en-US" sz="2800">
                <a:latin typeface="Arial" panose="020B0604020202020204" pitchFamily="34" charset="0"/>
                <a:ea typeface="微软雅黑" panose="020B0503020204020204" pitchFamily="34" charset="-122"/>
              </a:rPr>
              <a:t>2. at your end  在你处</a:t>
            </a:r>
          </a:p>
          <a:p>
            <a:pPr>
              <a:lnSpc>
                <a:spcPct val="140000"/>
              </a:lnSpc>
            </a:pPr>
            <a:r>
              <a:rPr lang="zh-CN" altLang="en-US" sz="2800">
                <a:latin typeface="Arial" panose="020B0604020202020204" pitchFamily="34" charset="0"/>
                <a:ea typeface="微软雅黑" panose="020B0503020204020204" pitchFamily="34" charset="-122"/>
              </a:rPr>
              <a:t>3. in due course  在适当的时候；如期地</a:t>
            </a:r>
          </a:p>
          <a:p>
            <a:pPr>
              <a:lnSpc>
                <a:spcPct val="140000"/>
              </a:lnSpc>
            </a:pPr>
            <a:r>
              <a:rPr lang="zh-CN" altLang="en-US" sz="2800">
                <a:latin typeface="Arial" panose="020B0604020202020204" pitchFamily="34" charset="0"/>
                <a:ea typeface="微软雅黑" panose="020B0503020204020204" pitchFamily="34" charset="-122"/>
              </a:rPr>
              <a:t>4. effect shipment 办理装运</a:t>
            </a:r>
          </a:p>
          <a:p>
            <a:pPr>
              <a:lnSpc>
                <a:spcPct val="140000"/>
              </a:lnSpc>
            </a:pPr>
            <a:r>
              <a:rPr lang="zh-CN" altLang="en-US" sz="2800">
                <a:latin typeface="Arial" panose="020B0604020202020204" pitchFamily="34" charset="0"/>
                <a:ea typeface="微软雅黑" panose="020B0503020204020204" pitchFamily="34" charset="-122"/>
              </a:rPr>
              <a:t>5. pave the way for  为……铺平道路</a:t>
            </a:r>
          </a:p>
        </p:txBody>
      </p:sp>
      <p:sp>
        <p:nvSpPr>
          <p:cNvPr id="36" name="任意多边形: 形状 2"/>
          <p:cNvSpPr/>
          <p:nvPr/>
        </p:nvSpPr>
        <p:spPr>
          <a:xfrm>
            <a:off x="-15875" y="4176713"/>
            <a:ext cx="9147175" cy="9286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7" name="任意多边形: 形状 4"/>
          <p:cNvSpPr/>
          <p:nvPr/>
        </p:nvSpPr>
        <p:spPr>
          <a:xfrm flipH="1">
            <a:off x="-17462" y="3244850"/>
            <a:ext cx="9153525" cy="17922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67586">
                                            <p:txEl>
                                              <p:pRg st="0" end="0"/>
                                            </p:txEl>
                                          </p:spTgt>
                                        </p:tgtEl>
                                        <p:attrNameLst>
                                          <p:attrName>style.visibility</p:attrName>
                                        </p:attrNameLst>
                                      </p:cBhvr>
                                      <p:to>
                                        <p:strVal val="visible"/>
                                      </p:to>
                                    </p:set>
                                    <p:animEffect transition="in" filter="box(in)">
                                      <p:cBhvr>
                                        <p:cTn id="20" dur="2000"/>
                                        <p:tgtEl>
                                          <p:spTgt spid="67586">
                                            <p:txEl>
                                              <p:pRg st="0" end="0"/>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67586">
                                            <p:txEl>
                                              <p:pRg st="1" end="1"/>
                                            </p:txEl>
                                          </p:spTgt>
                                        </p:tgtEl>
                                        <p:attrNameLst>
                                          <p:attrName>style.visibility</p:attrName>
                                        </p:attrNameLst>
                                      </p:cBhvr>
                                      <p:to>
                                        <p:strVal val="visible"/>
                                      </p:to>
                                    </p:set>
                                    <p:animEffect transition="in" filter="box(in)">
                                      <p:cBhvr>
                                        <p:cTn id="23" dur="2000"/>
                                        <p:tgtEl>
                                          <p:spTgt spid="6758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67586">
                                            <p:txEl>
                                              <p:pRg st="2" end="2"/>
                                            </p:txEl>
                                          </p:spTgt>
                                        </p:tgtEl>
                                        <p:attrNameLst>
                                          <p:attrName>style.visibility</p:attrName>
                                        </p:attrNameLst>
                                      </p:cBhvr>
                                      <p:to>
                                        <p:strVal val="visible"/>
                                      </p:to>
                                    </p:set>
                                    <p:animEffect transition="in" filter="checkerboard(across)">
                                      <p:cBhvr>
                                        <p:cTn id="28" dur="500"/>
                                        <p:tgtEl>
                                          <p:spTgt spid="67586">
                                            <p:txEl>
                                              <p:pRg st="2" end="2"/>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67586">
                                            <p:txEl>
                                              <p:pRg st="3" end="3"/>
                                            </p:txEl>
                                          </p:spTgt>
                                        </p:tgtEl>
                                        <p:attrNameLst>
                                          <p:attrName>style.visibility</p:attrName>
                                        </p:attrNameLst>
                                      </p:cBhvr>
                                      <p:to>
                                        <p:strVal val="visible"/>
                                      </p:to>
                                    </p:set>
                                    <p:animEffect transition="in" filter="checkerboard(across)">
                                      <p:cBhvr>
                                        <p:cTn id="31" dur="500"/>
                                        <p:tgtEl>
                                          <p:spTgt spid="67586">
                                            <p:txEl>
                                              <p:pRg st="3" end="3"/>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67586">
                                            <p:txEl>
                                              <p:pRg st="4" end="4"/>
                                            </p:txEl>
                                          </p:spTgt>
                                        </p:tgtEl>
                                        <p:attrNameLst>
                                          <p:attrName>style.visibility</p:attrName>
                                        </p:attrNameLst>
                                      </p:cBhvr>
                                      <p:to>
                                        <p:strVal val="visible"/>
                                      </p:to>
                                    </p:set>
                                    <p:animEffect transition="in" filter="checkerboard(across)">
                                      <p:cBhvr>
                                        <p:cTn id="34" dur="500"/>
                                        <p:tgtEl>
                                          <p:spTgt spid="675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6" grpId="0" bldLvl="0" animBg="1"/>
      <p:bldP spid="37" grpId="0" bldLvl="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8338" y="168275"/>
            <a:ext cx="3292475" cy="604838"/>
          </a:xfrm>
          <a:prstGeom prst="foldedCorner">
            <a:avLst/>
          </a:prstGeom>
          <a:solidFill>
            <a:srgbClr val="296E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68610" name="文本框 2"/>
          <p:cNvSpPr txBox="1"/>
          <p:nvPr/>
        </p:nvSpPr>
        <p:spPr>
          <a:xfrm>
            <a:off x="95250" y="841693"/>
            <a:ext cx="8953500" cy="4656137"/>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rPr>
              <a:t>1. We acknowledge receipt of your S/C No. MA03 with great pleasure. </a:t>
            </a:r>
          </a:p>
          <a:p>
            <a:pPr>
              <a:lnSpc>
                <a:spcPct val="120000"/>
              </a:lnSpc>
            </a:pPr>
            <a:r>
              <a:rPr lang="zh-CN" altLang="en-US" sz="2800">
                <a:latin typeface="Arial" panose="020B0604020202020204" pitchFamily="34" charset="0"/>
                <a:ea typeface="微软雅黑" panose="020B0503020204020204" pitchFamily="34" charset="-122"/>
              </a:rPr>
              <a:t>2. As requested, we email back the scanned copy duly signed for your file.</a:t>
            </a:r>
          </a:p>
          <a:p>
            <a:pPr>
              <a:lnSpc>
                <a:spcPct val="120000"/>
              </a:lnSpc>
            </a:pPr>
            <a:r>
              <a:rPr lang="zh-CN" altLang="en-US" sz="2800">
                <a:latin typeface="Arial" panose="020B0604020202020204" pitchFamily="34" charset="0"/>
                <a:ea typeface="微软雅黑" panose="020B0503020204020204" pitchFamily="34" charset="-122"/>
              </a:rPr>
              <a:t>3. We have instructed the bank of Tokyo to open the relevant L/C in your favor, and it will reach you soon.</a:t>
            </a:r>
          </a:p>
          <a:p>
            <a:pPr>
              <a:lnSpc>
                <a:spcPct val="120000"/>
              </a:lnSpc>
            </a:pPr>
            <a:r>
              <a:rPr lang="zh-CN" altLang="en-US" sz="2800">
                <a:latin typeface="Arial" panose="020B0604020202020204" pitchFamily="34" charset="0"/>
                <a:ea typeface="微软雅黑" panose="020B0503020204020204" pitchFamily="34" charset="-122"/>
              </a:rPr>
              <a:t>4. Please see to it that the goods we ordered are shipped as soon as the relative L/C reaches you.</a:t>
            </a:r>
          </a:p>
          <a:p>
            <a:endParaRPr lang="zh-CN" altLang="en-US" sz="2800">
              <a:latin typeface="Arial" panose="020B0604020202020204" pitchFamily="34" charset="0"/>
              <a:ea typeface="微软雅黑" panose="020B0503020204020204" pitchFamily="34" charset="-12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68610">
                                            <p:txEl>
                                              <p:pRg st="0" end="0"/>
                                            </p:txEl>
                                          </p:spTgt>
                                        </p:tgtEl>
                                        <p:attrNameLst>
                                          <p:attrName>style.visibility</p:attrName>
                                        </p:attrNameLst>
                                      </p:cBhvr>
                                      <p:to>
                                        <p:strVal val="visible"/>
                                      </p:to>
                                    </p:set>
                                    <p:animEffect transition="in" filter="strips(downLeft)">
                                      <p:cBhvr>
                                        <p:cTn id="13" dur="500"/>
                                        <p:tgtEl>
                                          <p:spTgt spid="6861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68610">
                                            <p:txEl>
                                              <p:pRg st="1" end="1"/>
                                            </p:txEl>
                                          </p:spTgt>
                                        </p:tgtEl>
                                        <p:attrNameLst>
                                          <p:attrName>style.visibility</p:attrName>
                                        </p:attrNameLst>
                                      </p:cBhvr>
                                      <p:to>
                                        <p:strVal val="visible"/>
                                      </p:to>
                                    </p:set>
                                    <p:animEffect transition="in" filter="diamond(in)">
                                      <p:cBhvr>
                                        <p:cTn id="18" dur="2000"/>
                                        <p:tgtEl>
                                          <p:spTgt spid="68610">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68610">
                                            <p:txEl>
                                              <p:pRg st="2" end="2"/>
                                            </p:txEl>
                                          </p:spTgt>
                                        </p:tgtEl>
                                        <p:attrNameLst>
                                          <p:attrName>style.visibility</p:attrName>
                                        </p:attrNameLst>
                                      </p:cBhvr>
                                      <p:to>
                                        <p:strVal val="visible"/>
                                      </p:to>
                                    </p:set>
                                    <p:animEffect transition="in" filter="strips(downLeft)">
                                      <p:cBhvr>
                                        <p:cTn id="23" dur="500"/>
                                        <p:tgtEl>
                                          <p:spTgt spid="6861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68610">
                                            <p:txEl>
                                              <p:pRg st="3" end="3"/>
                                            </p:txEl>
                                          </p:spTgt>
                                        </p:tgtEl>
                                        <p:attrNameLst>
                                          <p:attrName>style.visibility</p:attrName>
                                        </p:attrNameLst>
                                      </p:cBhvr>
                                      <p:to>
                                        <p:strVal val="visible"/>
                                      </p:to>
                                    </p:set>
                                    <p:anim calcmode="lin" valueType="num">
                                      <p:cBhvr additive="base">
                                        <p:cTn id="28" dur="500" fill="hold"/>
                                        <p:tgtEl>
                                          <p:spTgt spid="68610">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86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0400" y="168275"/>
            <a:ext cx="3292475" cy="604838"/>
          </a:xfrm>
          <a:prstGeom prst="foldedCorner">
            <a:avLst/>
          </a:prstGeom>
          <a:solidFill>
            <a:srgbClr val="296E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69634" name="文本框 2"/>
          <p:cNvSpPr txBox="1"/>
          <p:nvPr/>
        </p:nvSpPr>
        <p:spPr>
          <a:xfrm>
            <a:off x="123825" y="773113"/>
            <a:ext cx="8896350" cy="4351337"/>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Please pay your best attention to the quality of the goods.</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If the quality of your products proves to be satisfactory to us, we will place large orders in the future.</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We hope that the contract will be fulfilled smoothly and successfully!</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Regarding further quantities required, we hope you will see your way clear to make us an offer.</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9. We appreciate your cooperation and hope everything will turn out fine in the end.</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9634">
                                            <p:txEl>
                                              <p:pRg st="0" end="0"/>
                                            </p:txEl>
                                          </p:spTgt>
                                        </p:tgtEl>
                                        <p:attrNameLst>
                                          <p:attrName>style.visibility</p:attrName>
                                        </p:attrNameLst>
                                      </p:cBhvr>
                                      <p:to>
                                        <p:strVal val="visible"/>
                                      </p:to>
                                    </p:set>
                                    <p:animEffect transition="in" filter="checkerboard(across)">
                                      <p:cBhvr>
                                        <p:cTn id="12" dur="500"/>
                                        <p:tgtEl>
                                          <p:spTgt spid="696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9634">
                                            <p:txEl>
                                              <p:pRg st="1" end="1"/>
                                            </p:txEl>
                                          </p:spTgt>
                                        </p:tgtEl>
                                        <p:attrNameLst>
                                          <p:attrName>style.visibility</p:attrName>
                                        </p:attrNameLst>
                                      </p:cBhvr>
                                      <p:to>
                                        <p:strVal val="visible"/>
                                      </p:to>
                                    </p:set>
                                    <p:animEffect transition="in" filter="wipe(down)">
                                      <p:cBhvr>
                                        <p:cTn id="17" dur="500"/>
                                        <p:tgtEl>
                                          <p:spTgt spid="6963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9634">
                                            <p:txEl>
                                              <p:pRg st="2" end="2"/>
                                            </p:txEl>
                                          </p:spTgt>
                                        </p:tgtEl>
                                        <p:attrNameLst>
                                          <p:attrName>style.visibility</p:attrName>
                                        </p:attrNameLst>
                                      </p:cBhvr>
                                      <p:to>
                                        <p:strVal val="visible"/>
                                      </p:to>
                                    </p:set>
                                    <p:animEffect transition="in" filter="wheel(1)">
                                      <p:cBhvr>
                                        <p:cTn id="22" dur="2000"/>
                                        <p:tgtEl>
                                          <p:spTgt spid="69634">
                                            <p:txEl>
                                              <p:pRg st="2" end="2"/>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69634">
                                            <p:txEl>
                                              <p:pRg st="3" end="3"/>
                                            </p:txEl>
                                          </p:spTgt>
                                        </p:tgtEl>
                                        <p:attrNameLst>
                                          <p:attrName>style.visibility</p:attrName>
                                        </p:attrNameLst>
                                      </p:cBhvr>
                                      <p:to>
                                        <p:strVal val="visible"/>
                                      </p:to>
                                    </p:set>
                                    <p:animEffect transition="in" filter="wheel(1)">
                                      <p:cBhvr>
                                        <p:cTn id="25" dur="2000"/>
                                        <p:tgtEl>
                                          <p:spTgt spid="6963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69634">
                                            <p:txEl>
                                              <p:pRg st="4" end="4"/>
                                            </p:txEl>
                                          </p:spTgt>
                                        </p:tgtEl>
                                        <p:attrNameLst>
                                          <p:attrName>style.visibility</p:attrName>
                                        </p:attrNameLst>
                                      </p:cBhvr>
                                      <p:to>
                                        <p:strVal val="visible"/>
                                      </p:to>
                                    </p:set>
                                    <p:animEffect transition="in" filter="diamond(in)">
                                      <p:cBhvr>
                                        <p:cTn id="30" dur="2000"/>
                                        <p:tgtEl>
                                          <p:spTgt spid="696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1575"/>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5</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Favorable Reply to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S/C Letter</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68609" name="文本框 2"/>
          <p:cNvSpPr txBox="1"/>
          <p:nvPr/>
        </p:nvSpPr>
        <p:spPr>
          <a:xfrm>
            <a:off x="89535" y="156845"/>
            <a:ext cx="8964930" cy="4829810"/>
          </a:xfrm>
          <a:prstGeom prst="rect">
            <a:avLst/>
          </a:prstGeom>
          <a:noFill/>
          <a:ln w="9525">
            <a:noFill/>
          </a:ln>
        </p:spPr>
        <p:txBody>
          <a:bodyPr wrap="square" anchor="t">
            <a:spAutoFit/>
          </a:bodyPr>
          <a:lstStyle/>
          <a:p>
            <a:pPr>
              <a:lnSpc>
                <a:spcPct val="120000"/>
              </a:lnSpc>
            </a:pPr>
            <a:r>
              <a:rPr lang="zh-CN" altLang="en-US" sz="2800" noProof="1">
                <a:latin typeface="Arial" panose="020B0604020202020204" pitchFamily="34" charset="0"/>
                <a:ea typeface="微软雅黑" panose="020B0503020204020204" pitchFamily="34" charset="-122"/>
                <a:cs typeface="+mn-cs"/>
              </a:rPr>
              <a:t>Dear Mr. Liu, </a:t>
            </a:r>
          </a:p>
          <a:p>
            <a:pPr>
              <a:lnSpc>
                <a:spcPct val="120000"/>
              </a:lnSpc>
            </a:pPr>
            <a:r>
              <a:rPr lang="zh-CN" altLang="en-US" sz="2800" noProof="1">
                <a:latin typeface="Arial" panose="020B0604020202020204" pitchFamily="34" charset="0"/>
                <a:ea typeface="微软雅黑" panose="020B0503020204020204" pitchFamily="34" charset="-122"/>
                <a:cs typeface="+mn-cs"/>
              </a:rPr>
              <a:t>We confirm having received your S/C No. 178 for air conditioner LS 105 ordered by us. As requested, we email back the scanned copy with our countersignature.</a:t>
            </a:r>
          </a:p>
          <a:p>
            <a:pPr>
              <a:lnSpc>
                <a:spcPct val="120000"/>
              </a:lnSpc>
            </a:pPr>
            <a:r>
              <a:rPr lang="zh-CN" altLang="en-US" sz="2800" noProof="1">
                <a:latin typeface="Arial" panose="020B0604020202020204" pitchFamily="34" charset="0"/>
                <a:ea typeface="微软雅黑" panose="020B0503020204020204" pitchFamily="34" charset="-122"/>
                <a:cs typeface="+mn-cs"/>
              </a:rPr>
              <a:t> </a:t>
            </a:r>
            <a:endParaRPr lang="zh-CN" altLang="en-US" sz="2800" noProof="1">
              <a:latin typeface="Arial" panose="020B0604020202020204" pitchFamily="34" charset="0"/>
              <a:ea typeface="微软雅黑" panose="020B0503020204020204" pitchFamily="34" charset="-122"/>
            </a:endParaRPr>
          </a:p>
          <a:p>
            <a:r>
              <a:rPr lang="zh-CN" altLang="en-US" sz="2800" noProof="1">
                <a:latin typeface="Arial" panose="020B0604020202020204" pitchFamily="34" charset="0"/>
                <a:ea typeface="微软雅黑" panose="020B0503020204020204" pitchFamily="34" charset="-122"/>
                <a:cs typeface="+mn-cs"/>
              </a:rPr>
              <a:t>The relative L/C has been established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in your favor</a:t>
            </a:r>
            <a:r>
              <a:rPr lang="zh-CN" altLang="en-US" sz="2800" noProof="1">
                <a:latin typeface="Arial" panose="020B0604020202020204" pitchFamily="34" charset="0"/>
                <a:ea typeface="微软雅黑" panose="020B0503020204020204" pitchFamily="34" charset="-122"/>
                <a:cs typeface="+mn-cs"/>
              </a:rPr>
              <a:t>, and will arrive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at your end</a:t>
            </a:r>
            <a:r>
              <a:rPr lang="zh-CN" altLang="en-US" sz="2800" noProof="1">
                <a:solidFill>
                  <a:srgbClr val="0070C0"/>
                </a:solidFill>
                <a:latin typeface="Arial" panose="020B0604020202020204" pitchFamily="34" charset="0"/>
                <a:ea typeface="微软雅黑" panose="020B0503020204020204" pitchFamily="34" charset="-122"/>
                <a:cs typeface="+mn-cs"/>
              </a:rPr>
              <a:t>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in due course</a:t>
            </a:r>
            <a:r>
              <a:rPr lang="zh-CN" altLang="en-US" sz="2800" noProof="1">
                <a:latin typeface="Arial" panose="020B0604020202020204" pitchFamily="34" charset="0"/>
                <a:ea typeface="微软雅黑" panose="020B0503020204020204" pitchFamily="34" charset="-122"/>
                <a:cs typeface="+mn-cs"/>
              </a:rPr>
              <a:t>. Please have the goods carefully examined, and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4" action="ppaction://hlinksldjump"/>
              </a:rPr>
              <a:t>effect shipment</a:t>
            </a:r>
            <a:r>
              <a:rPr lang="zh-CN" altLang="en-US" sz="2800" noProof="1">
                <a:latin typeface="Arial" panose="020B0604020202020204" pitchFamily="34" charset="0"/>
                <a:ea typeface="微软雅黑" panose="020B0503020204020204" pitchFamily="34" charset="-122"/>
                <a:cs typeface="+mn-cs"/>
              </a:rPr>
              <a:t> upon receipt of the L/C. We rely on your special attention to this.</a:t>
            </a:r>
            <a:endParaRPr lang="zh-CN" altLang="en-US" sz="2400" noProof="1">
              <a:latin typeface="Arial" panose="020B0604020202020204" pitchFamily="34" charset="0"/>
              <a:ea typeface="微软雅黑" panose="020B0503020204020204" pitchFamily="34" charset="-12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8609">
                                            <p:txEl>
                                              <p:pRg st="0" end="0"/>
                                            </p:txEl>
                                          </p:spTgt>
                                        </p:tgtEl>
                                        <p:attrNameLst>
                                          <p:attrName>style.visibility</p:attrName>
                                        </p:attrNameLst>
                                      </p:cBhvr>
                                      <p:to>
                                        <p:strVal val="visible"/>
                                      </p:to>
                                    </p:set>
                                    <p:anim calcmode="lin" valueType="num">
                                      <p:cBhvr additive="base">
                                        <p:cTn id="7" dur="500" fill="hold"/>
                                        <p:tgtEl>
                                          <p:spTgt spid="686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0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8609">
                                            <p:txEl>
                                              <p:pRg st="1" end="1"/>
                                            </p:txEl>
                                          </p:spTgt>
                                        </p:tgtEl>
                                        <p:attrNameLst>
                                          <p:attrName>style.visibility</p:attrName>
                                        </p:attrNameLst>
                                      </p:cBhvr>
                                      <p:to>
                                        <p:strVal val="visible"/>
                                      </p:to>
                                    </p:set>
                                    <p:anim calcmode="lin" valueType="num">
                                      <p:cBhvr additive="base">
                                        <p:cTn id="11" dur="500" fill="hold"/>
                                        <p:tgtEl>
                                          <p:spTgt spid="6860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860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8609">
                                            <p:txEl>
                                              <p:pRg st="2" end="2"/>
                                            </p:txEl>
                                          </p:spTgt>
                                        </p:tgtEl>
                                        <p:attrNameLst>
                                          <p:attrName>style.visibility</p:attrName>
                                        </p:attrNameLst>
                                      </p:cBhvr>
                                      <p:to>
                                        <p:strVal val="visible"/>
                                      </p:to>
                                    </p:set>
                                    <p:anim calcmode="lin" valueType="num">
                                      <p:cBhvr additive="base">
                                        <p:cTn id="15" dur="500" fill="hold"/>
                                        <p:tgtEl>
                                          <p:spTgt spid="6860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860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68609">
                                            <p:txEl>
                                              <p:pRg st="3" end="3"/>
                                            </p:txEl>
                                          </p:spTgt>
                                        </p:tgtEl>
                                        <p:attrNameLst>
                                          <p:attrName>style.visibility</p:attrName>
                                        </p:attrNameLst>
                                      </p:cBhvr>
                                      <p:to>
                                        <p:strVal val="visible"/>
                                      </p:to>
                                    </p:set>
                                    <p:animEffect transition="in" filter="box(in)">
                                      <p:cBhvr>
                                        <p:cTn id="21" dur="2000"/>
                                        <p:tgtEl>
                                          <p:spTgt spid="686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73729" name="文本框 2"/>
          <p:cNvSpPr txBox="1"/>
          <p:nvPr/>
        </p:nvSpPr>
        <p:spPr>
          <a:xfrm>
            <a:off x="276543" y="465455"/>
            <a:ext cx="8589962" cy="4212590"/>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rPr>
              <a:t>With regard to further quantities, we hope you will be able to make us an offer as soon as possible. We intend to place an order for a further 1,000 sets.</a:t>
            </a: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r>
              <a:rPr lang="zh-CN" altLang="en-US" sz="2800">
                <a:latin typeface="Arial" panose="020B0604020202020204" pitchFamily="34" charset="0"/>
                <a:ea typeface="微软雅黑" panose="020B0503020204020204" pitchFamily="34" charset="-122"/>
              </a:rPr>
              <a:t>I hope that this transaction will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pave the way for</a:t>
            </a:r>
            <a:r>
              <a:rPr lang="zh-CN" altLang="en-US" sz="2800">
                <a:latin typeface="Arial" panose="020B0604020202020204" pitchFamily="34" charset="0"/>
                <a:ea typeface="微软雅黑" panose="020B0503020204020204" pitchFamily="34" charset="-122"/>
              </a:rPr>
              <a:t> our future cooperation. Looking forward to your early reply!</a:t>
            </a: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r>
              <a:rPr lang="zh-CN" altLang="en-US" sz="2800">
                <a:latin typeface="Arial" panose="020B0604020202020204" pitchFamily="34" charset="0"/>
                <a:ea typeface="微软雅黑" panose="020B0503020204020204" pitchFamily="34" charset="-122"/>
              </a:rPr>
              <a:t>Thanks and best regards,</a:t>
            </a:r>
          </a:p>
          <a:p>
            <a:pPr>
              <a:lnSpc>
                <a:spcPct val="90000"/>
              </a:lnSpc>
            </a:pPr>
            <a:r>
              <a:rPr lang="zh-CN" altLang="en-US" sz="2800">
                <a:latin typeface="Arial" panose="020B0604020202020204" pitchFamily="34" charset="0"/>
                <a:ea typeface="微软雅黑" panose="020B0503020204020204" pitchFamily="34" charset="-122"/>
              </a:rPr>
              <a:t>Neiva Hilbert</a:t>
            </a:r>
          </a:p>
          <a:p>
            <a:pPr>
              <a:lnSpc>
                <a:spcPct val="90000"/>
              </a:lnSpc>
            </a:pPr>
            <a:r>
              <a:rPr lang="zh-CN" altLang="en-US" sz="1800">
                <a:latin typeface="Arial" panose="020B0604020202020204" pitchFamily="34" charset="0"/>
                <a:ea typeface="微软雅黑" panose="020B0503020204020204" pitchFamily="34" charset="-122"/>
              </a:rPr>
              <a:t>   </a:t>
            </a:r>
            <a:endParaRPr lang="zh-CN" altLang="en-US" sz="2400">
              <a:latin typeface="Arial" panose="020B0604020202020204" pitchFamily="34" charset="0"/>
              <a:ea typeface="微软雅黑" panose="020B0503020204020204" pitchFamily="34" charset="-122"/>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3729">
                                            <p:txEl>
                                              <p:pRg st="0" end="0"/>
                                            </p:txEl>
                                          </p:spTgt>
                                        </p:tgtEl>
                                        <p:attrNameLst>
                                          <p:attrName>style.visibility</p:attrName>
                                        </p:attrNameLst>
                                      </p:cBhvr>
                                      <p:to>
                                        <p:strVal val="visible"/>
                                      </p:to>
                                    </p:set>
                                    <p:animEffect transition="in" filter="diamond(in)">
                                      <p:cBhvr>
                                        <p:cTn id="7" dur="2000"/>
                                        <p:tgtEl>
                                          <p:spTgt spid="737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3729">
                                            <p:txEl>
                                              <p:pRg st="2" end="2"/>
                                            </p:txEl>
                                          </p:spTgt>
                                        </p:tgtEl>
                                        <p:attrNameLst>
                                          <p:attrName>style.visibility</p:attrName>
                                        </p:attrNameLst>
                                      </p:cBhvr>
                                      <p:to>
                                        <p:strVal val="visible"/>
                                      </p:to>
                                    </p:set>
                                    <p:animEffect transition="in" filter="strips(downLeft)">
                                      <p:cBhvr>
                                        <p:cTn id="12" dur="500"/>
                                        <p:tgtEl>
                                          <p:spTgt spid="737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79400" y="217488"/>
            <a:ext cx="8585200" cy="4616450"/>
          </a:xfrm>
          <a:prstGeom prst="rect">
            <a:avLst/>
          </a:prstGeom>
          <a:noFill/>
          <a:ln w="9525">
            <a:noFill/>
          </a:ln>
        </p:spPr>
        <p:txBody>
          <a:bodyPr wrap="square" lIns="91440" tIns="45720" rIns="91440" bIns="45720" anchor="t">
            <a:spAutoFit/>
          </a:bodyPr>
          <a:lstStyle/>
          <a:p>
            <a:pPr>
              <a:lnSpc>
                <a:spcPct val="150000"/>
              </a:lnSpc>
            </a:pPr>
            <a:r>
              <a:rPr lang="zh-CN" altLang="zh-CN" sz="2800" baseline="0" dirty="0">
                <a:latin typeface="微软雅黑" panose="020B0503020204020204" pitchFamily="34" charset="-122"/>
                <a:ea typeface="微软雅黑" panose="020B0503020204020204" pitchFamily="34" charset="-122"/>
              </a:rPr>
              <a:t>equally binding on the rights and obligations of the two parties. The main differences lie in the fact that contract is comparatively more </a:t>
            </a:r>
            <a:r>
              <a:rPr lang="zh-CN" altLang="zh-CN" sz="2800" baseline="0" dirty="0">
                <a:solidFill>
                  <a:srgbClr val="FF0000"/>
                </a:solidFill>
                <a:latin typeface="微软雅黑" panose="020B0503020204020204" pitchFamily="34" charset="-122"/>
                <a:ea typeface="微软雅黑" panose="020B0503020204020204" pitchFamily="34" charset="-122"/>
              </a:rPr>
              <a:t>formal</a:t>
            </a:r>
            <a:r>
              <a:rPr lang="zh-CN" altLang="zh-CN" sz="2800" baseline="0" dirty="0">
                <a:latin typeface="微软雅黑" panose="020B0503020204020204" pitchFamily="34" charset="-122"/>
                <a:ea typeface="微软雅黑" panose="020B0503020204020204" pitchFamily="34" charset="-122"/>
              </a:rPr>
              <a:t> and </a:t>
            </a:r>
            <a:r>
              <a:rPr lang="zh-CN" altLang="zh-CN" sz="2800" baseline="0" dirty="0">
                <a:solidFill>
                  <a:srgbClr val="FF0000"/>
                </a:solidFill>
                <a:latin typeface="微软雅黑" panose="020B0503020204020204" pitchFamily="34" charset="-122"/>
                <a:ea typeface="微软雅黑" panose="020B0503020204020204" pitchFamily="34" charset="-122"/>
              </a:rPr>
              <a:t>detailed</a:t>
            </a:r>
            <a:r>
              <a:rPr lang="zh-CN" altLang="zh-CN" sz="2800" baseline="0" dirty="0">
                <a:latin typeface="微软雅黑" panose="020B0503020204020204" pitchFamily="34" charset="-122"/>
                <a:ea typeface="微软雅黑" panose="020B0503020204020204" pitchFamily="34" charset="-122"/>
              </a:rPr>
              <a:t>, while confirmation covers only the essential terms of the transaction, and is often used for smaller deals or between familiar trade partners.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70.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2540" y="755015"/>
            <a:ext cx="9139554" cy="4225925"/>
          </a:xfrm>
          <a:prstGeom prst="rect">
            <a:avLst/>
          </a:prstGeom>
          <a:noFill/>
          <a:ln w="9525">
            <a:noFill/>
          </a:ln>
        </p:spPr>
        <p:txBody>
          <a:bodyPr wrap="square" lIns="91440" tIns="45720" rIns="91440" bIns="45720" anchor="t">
            <a:spAutoFit/>
          </a:bodyPr>
          <a:lstStyle/>
          <a:p>
            <a:pPr>
              <a:lnSpc>
                <a:spcPct val="120000"/>
              </a:lnSpc>
            </a:pP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 in one’s favor    以某人为受益人；以某人为抬头</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en-US" altLang="zh-CN" sz="2800" noProof="1">
                <a:latin typeface="微软雅黑" panose="020B0503020204020204" pitchFamily="34" charset="-122"/>
                <a:ea typeface="微软雅黑" panose="020B0503020204020204" pitchFamily="34" charset="-122"/>
                <a:cs typeface="+mn-cs"/>
                <a:sym typeface="+mn-ea"/>
              </a:rPr>
              <a:t>(1)</a:t>
            </a:r>
            <a:r>
              <a:rPr lang="zh-CN" altLang="en-US" sz="2800" noProof="1">
                <a:latin typeface="微软雅黑" panose="020B0503020204020204" pitchFamily="34" charset="-122"/>
                <a:ea typeface="微软雅黑" panose="020B0503020204020204" pitchFamily="34" charset="-122"/>
                <a:cs typeface="+mn-cs"/>
                <a:sym typeface="+mn-ea"/>
              </a:rPr>
              <a:t>We will arrange to open an irrevocable credit in your favor.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我们将开出以您为受益人的不可撤销的信用证。</a:t>
            </a:r>
          </a:p>
          <a:p>
            <a:pPr>
              <a:lnSpc>
                <a:spcPct val="120000"/>
              </a:lnSpc>
            </a:pPr>
            <a:endParaRPr lang="zh-CN" altLang="en-US" sz="2800" noProof="1">
              <a:latin typeface="微软雅黑" panose="020B0503020204020204" pitchFamily="34" charset="-122"/>
              <a:ea typeface="微软雅黑" panose="020B0503020204020204" pitchFamily="34" charset="-122"/>
              <a:cs typeface="+mn-cs"/>
              <a:sym typeface="+mn-ea"/>
            </a:endParaRPr>
          </a:p>
          <a:p>
            <a:pPr algn="l">
              <a:lnSpc>
                <a:spcPct val="120000"/>
              </a:lnSpc>
            </a:pPr>
            <a:r>
              <a:rPr lang="en-US" altLang="zh-CN" sz="2800" dirty="0">
                <a:latin typeface="微软雅黑" panose="020B0503020204020204" pitchFamily="34" charset="-122"/>
                <a:sym typeface="+mn-ea"/>
              </a:rPr>
              <a:t>   (2)</a:t>
            </a:r>
            <a:r>
              <a:rPr lang="zh-CN" altLang="en-US" sz="2800" dirty="0">
                <a:latin typeface="微软雅黑" panose="020B0503020204020204" pitchFamily="34" charset="-122"/>
                <a:sym typeface="+mn-ea"/>
              </a:rPr>
              <a:t>Please open an L/C in favor of ABC Company before shipping. </a:t>
            </a:r>
            <a:endParaRPr lang="zh-CN" altLang="en-US" sz="2800" baseline="0" noProof="1">
              <a:latin typeface="微软雅黑" panose="020B0503020204020204" pitchFamily="34" charset="-122"/>
              <a:ea typeface="微软雅黑" panose="020B0503020204020204" pitchFamily="34" charset="-122"/>
            </a:endParaRPr>
          </a:p>
          <a:p>
            <a:pPr algn="l">
              <a:lnSpc>
                <a:spcPct val="120000"/>
              </a:lnSpc>
            </a:pPr>
            <a:r>
              <a:rPr lang="zh-CN" altLang="en-US" sz="2800" dirty="0">
                <a:latin typeface="微软雅黑" panose="020B0503020204020204" pitchFamily="34" charset="-122"/>
                <a:sym typeface="+mn-ea"/>
              </a:rPr>
              <a:t>请在装运前以ABC公司为受益人开立信用证。</a:t>
            </a:r>
            <a:endParaRPr lang="zh-CN" altLang="en-US" sz="2800" baseline="0" noProof="1">
              <a:latin typeface="微软雅黑" panose="020B0503020204020204" pitchFamily="34" charset="-122"/>
              <a:ea typeface="微软雅黑" panose="020B0503020204020204" pitchFamily="34" charset="-122"/>
            </a:endParaRPr>
          </a:p>
        </p:txBody>
      </p:sp>
      <p:sp>
        <p:nvSpPr>
          <p:cNvPr id="35" name="TextBox 6"/>
          <p:cNvSpPr txBox="1">
            <a:spLocks noChangeArrowheads="1"/>
          </p:cNvSpPr>
          <p:nvPr/>
        </p:nvSpPr>
        <p:spPr bwMode="auto">
          <a:xfrm>
            <a:off x="-8890" y="48260"/>
            <a:ext cx="5140960" cy="7067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spAutoFit/>
            <a:scene3d>
              <a:camera prst="orthographicFront"/>
              <a:lightRig rig="threePt" dir="t"/>
            </a:scene3d>
          </a:bodyPr>
          <a:lstStyle/>
          <a:p>
            <a:pPr marR="0" algn="ctr" defTabSz="914400">
              <a:buClrTx/>
              <a:buSzTx/>
              <a:buFontTx/>
              <a:buNone/>
            </a:pPr>
            <a:r>
              <a:rPr lang="zh-CN" altLang="en-US"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Notes to Letter </a:t>
            </a:r>
            <a:r>
              <a:rPr lang="en-US" altLang="zh-CN" sz="4000"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cs"/>
                <a:sym typeface="+mn-ea"/>
              </a:rPr>
              <a:t>5</a:t>
            </a:r>
          </a:p>
        </p:txBody>
      </p:sp>
      <p:sp>
        <p:nvSpPr>
          <p:cNvPr id="3" name="笑脸 2">
            <a:hlinkClick r:id="rId2" action="ppaction://hlinksldjump"/>
          </p:cNvPr>
          <p:cNvSpPr/>
          <p:nvPr/>
        </p:nvSpPr>
        <p:spPr>
          <a:xfrm>
            <a:off x="7783195" y="95250"/>
            <a:ext cx="717550" cy="65976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fill="hold"/>
                                        <p:tgtEl>
                                          <p:spTgt spid="3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7">
                                            <p:txEl>
                                              <p:pRg st="2" end="2"/>
                                            </p:txEl>
                                          </p:spTgt>
                                        </p:tgtEl>
                                        <p:attrNameLst>
                                          <p:attrName>style.visibility</p:attrName>
                                        </p:attrNameLst>
                                      </p:cBhvr>
                                      <p:to>
                                        <p:strVal val="visible"/>
                                      </p:to>
                                    </p:set>
                                    <p:anim calcmode="lin" valueType="num">
                                      <p:cBhvr additive="base">
                                        <p:cTn id="24"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7">
                                            <p:txEl>
                                              <p:pRg st="4" end="4"/>
                                            </p:txEl>
                                          </p:spTgt>
                                        </p:tgtEl>
                                        <p:attrNameLst>
                                          <p:attrName>style.visibility</p:attrName>
                                        </p:attrNameLst>
                                      </p:cBhvr>
                                      <p:to>
                                        <p:strVal val="visible"/>
                                      </p:to>
                                    </p:set>
                                    <p:anim calcmode="lin" valueType="num">
                                      <p:cBhvr additive="base">
                                        <p:cTn id="30"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37">
                                            <p:txEl>
                                              <p:pRg st="5" end="5"/>
                                            </p:txEl>
                                          </p:spTgt>
                                        </p:tgtEl>
                                        <p:attrNameLst>
                                          <p:attrName>style.visibility</p:attrName>
                                        </p:attrNameLst>
                                      </p:cBhvr>
                                      <p:to>
                                        <p:strVal val="visible"/>
                                      </p:to>
                                    </p:set>
                                    <p:animEffect transition="in" filter="strips(downLeft)">
                                      <p:cBhvr>
                                        <p:cTn id="36" dur="500"/>
                                        <p:tgtEl>
                                          <p:spTgt spid="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1905" y="717549"/>
            <a:ext cx="9139554" cy="3709035"/>
          </a:xfrm>
          <a:prstGeom prst="rect">
            <a:avLst/>
          </a:prstGeom>
          <a:noFill/>
          <a:ln w="9525">
            <a:noFill/>
          </a:ln>
        </p:spPr>
        <p:txBody>
          <a:bodyPr wrap="square" lIns="91440" tIns="45720" rIns="91440" bIns="45720" anchor="t">
            <a:spAutoFit/>
          </a:bodyPr>
          <a:lstStyle/>
          <a:p>
            <a:pPr>
              <a:lnSpc>
                <a:spcPct val="120000"/>
              </a:lnSpc>
            </a:pPr>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2</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at your end        在你地</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也可表达为：on your side</a:t>
            </a:r>
            <a:r>
              <a:rPr lang="en-US" altLang="zh-CN" sz="2800" noProof="1">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in your place</a:t>
            </a: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endPar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endParaRPr>
          </a:p>
          <a:p>
            <a:pPr>
              <a:lnSpc>
                <a:spcPct val="120000"/>
              </a:lnSpc>
            </a:pPr>
            <a:r>
              <a:rPr lang="en-US" altLang="zh-CN"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3</a:t>
            </a:r>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a:t>
            </a:r>
            <a:r>
              <a:rPr lang="zh-CN" altLang="en-US" sz="2800" noProof="1">
                <a:latin typeface="微软雅黑" panose="020B0503020204020204" pitchFamily="34" charset="-122"/>
                <a:ea typeface="微软雅黑" panose="020B0503020204020204" pitchFamily="34" charset="-122"/>
                <a:cs typeface="+mn-cs"/>
                <a:sym typeface="+mn-ea"/>
              </a:rPr>
              <a:t> in due course = </a:t>
            </a:r>
            <a:r>
              <a:rPr lang="zh-CN" altLang="en-US" sz="2800" noProof="1">
                <a:solidFill>
                  <a:srgbClr val="0070C0"/>
                </a:solidFill>
                <a:latin typeface="微软雅黑" panose="020B0503020204020204" pitchFamily="34" charset="-122"/>
                <a:ea typeface="微软雅黑" panose="020B0503020204020204" pitchFamily="34" charset="-122"/>
                <a:cs typeface="+mn-cs"/>
                <a:sym typeface="+mn-ea"/>
              </a:rPr>
              <a:t>duly</a:t>
            </a:r>
            <a:r>
              <a:rPr lang="zh-CN" altLang="en-US" sz="2800" noProof="1">
                <a:latin typeface="微软雅黑" panose="020B0503020204020204" pitchFamily="34" charset="-122"/>
                <a:ea typeface="微软雅黑" panose="020B0503020204020204" pitchFamily="34" charset="-122"/>
                <a:cs typeface="+mn-cs"/>
                <a:sym typeface="+mn-ea"/>
              </a:rPr>
              <a:t> 在适当的时候，如期地</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A formal contract will be sent to you in due course.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noProof="1">
                <a:latin typeface="微软雅黑" panose="020B0503020204020204" pitchFamily="34" charset="-122"/>
                <a:ea typeface="微软雅黑" panose="020B0503020204020204" pitchFamily="34" charset="-122"/>
                <a:cs typeface="+mn-cs"/>
                <a:sym typeface="+mn-ea"/>
              </a:rPr>
              <a:t>正式的合同将在适当的时候寄给你。</a:t>
            </a:r>
            <a:endParaRPr lang="zh-CN" altLang="en-US" sz="2800" baseline="0" noProof="1">
              <a:latin typeface="微软雅黑" panose="020B0503020204020204" pitchFamily="34" charset="-122"/>
              <a:ea typeface="微软雅黑" panose="020B0503020204020204" pitchFamily="34" charset="-122"/>
            </a:endParaRPr>
          </a:p>
        </p:txBody>
      </p:sp>
      <p:sp>
        <p:nvSpPr>
          <p:cNvPr id="3" name="笑脸 2">
            <a:hlinkClick r:id="rId2" action="ppaction://hlinksldjump"/>
          </p:cNvPr>
          <p:cNvSpPr/>
          <p:nvPr/>
        </p:nvSpPr>
        <p:spPr>
          <a:xfrm>
            <a:off x="7733665" y="320040"/>
            <a:ext cx="717550" cy="65976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Effect transition="in" filter="diamond(in)">
                                      <p:cBhvr>
                                        <p:cTn id="12" dur="2000"/>
                                        <p:tgtEl>
                                          <p:spTgt spid="3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7">
                                            <p:txEl>
                                              <p:pRg st="1" end="1"/>
                                            </p:txEl>
                                          </p:spTgt>
                                        </p:tgtEl>
                                        <p:attrNameLst>
                                          <p:attrName>style.visibility</p:attrName>
                                        </p:attrNameLst>
                                      </p:cBhvr>
                                      <p:to>
                                        <p:strVal val="visible"/>
                                      </p:to>
                                    </p:set>
                                    <p:animEffect transition="in" filter="box(in)">
                                      <p:cBhvr>
                                        <p:cTn id="17" dur="2000"/>
                                        <p:tgtEl>
                                          <p:spTgt spid="3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7">
                                            <p:txEl>
                                              <p:pRg st="4" end="4"/>
                                            </p:txEl>
                                          </p:spTgt>
                                        </p:tgtEl>
                                        <p:attrNameLst>
                                          <p:attrName>style.visibility</p:attrName>
                                        </p:attrNameLst>
                                      </p:cBhvr>
                                      <p:to>
                                        <p:strVal val="visible"/>
                                      </p:to>
                                    </p:set>
                                    <p:animEffect transition="in" filter="box(in)">
                                      <p:cBhvr>
                                        <p:cTn id="22" dur="2000"/>
                                        <p:tgtEl>
                                          <p:spTgt spid="3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7">
                                            <p:txEl>
                                              <p:pRg st="5" end="5"/>
                                            </p:txEl>
                                          </p:spTgt>
                                        </p:tgtEl>
                                        <p:attrNameLst>
                                          <p:attrName>style.visibility</p:attrName>
                                        </p:attrNameLst>
                                      </p:cBhvr>
                                      <p:to>
                                        <p:strVal val="visible"/>
                                      </p:to>
                                    </p:set>
                                    <p:anim calcmode="lin" valueType="num">
                                      <p:cBhvr additive="base">
                                        <p:cTn id="27"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7">
                                            <p:txEl>
                                              <p:pRg st="5" end="5"/>
                                            </p:txEl>
                                          </p:spTgt>
                                        </p:tgtEl>
                                      </p:cBhvr>
                                    </p:animEffect>
                                  </p:childTnLst>
                                </p:cTn>
                              </p:par>
                              <p:par>
                                <p:cTn id="29" presetID="12" presetClass="entr" presetSubtype="4" fill="hold" nodeType="withEffect">
                                  <p:stCondLst>
                                    <p:cond delay="0"/>
                                  </p:stCondLst>
                                  <p:childTnLst>
                                    <p:set>
                                      <p:cBhvr>
                                        <p:cTn id="30" dur="1" fill="hold">
                                          <p:stCondLst>
                                            <p:cond delay="0"/>
                                          </p:stCondLst>
                                        </p:cTn>
                                        <p:tgtEl>
                                          <p:spTgt spid="37">
                                            <p:txEl>
                                              <p:pRg st="6" end="6"/>
                                            </p:txEl>
                                          </p:spTgt>
                                        </p:tgtEl>
                                        <p:attrNameLst>
                                          <p:attrName>style.visibility</p:attrName>
                                        </p:attrNameLst>
                                      </p:cBhvr>
                                      <p:to>
                                        <p:strVal val="visible"/>
                                      </p:to>
                                    </p:set>
                                    <p:anim calcmode="lin" valueType="num">
                                      <p:cBhvr additive="base">
                                        <p:cTn id="31"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72.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07950" y="136525"/>
            <a:ext cx="8928100" cy="4356100"/>
          </a:xfrm>
          <a:prstGeom prst="rect">
            <a:avLst/>
          </a:prstGeom>
          <a:noFill/>
          <a:ln w="9525">
            <a:noFill/>
          </a:ln>
        </p:spPr>
        <p:txBody>
          <a:bodyPr wrap="square" lIns="91440" tIns="45720" rIns="91440" bIns="45720" anchor="t">
            <a:spAutoFit/>
          </a:bodyPr>
          <a:lstStyle/>
          <a:p>
            <a:pPr>
              <a:lnSpc>
                <a:spcPct val="110000"/>
              </a:lnSpc>
            </a:pPr>
            <a:r>
              <a:rPr lang="en-US" altLang="zh-CN"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ea"/>
                <a:ea typeface="+mn-ea"/>
                <a:cs typeface="+mn-ea"/>
              </a:rPr>
              <a:t>4</a:t>
            </a: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ea"/>
                <a:ea typeface="+mn-ea"/>
                <a:cs typeface="+mn-ea"/>
              </a:rPr>
              <a:t>.</a:t>
            </a:r>
            <a:r>
              <a:rPr lang="zh-CN" altLang="en-US" sz="2800" baseline="0" noProof="1">
                <a:latin typeface="+mn-ea"/>
                <a:ea typeface="+mn-ea"/>
                <a:cs typeface="+mn-ea"/>
              </a:rPr>
              <a:t> effect shipment       办理装运</a:t>
            </a:r>
          </a:p>
          <a:p>
            <a:pPr>
              <a:lnSpc>
                <a:spcPct val="110000"/>
              </a:lnSpc>
            </a:pPr>
            <a:r>
              <a:rPr lang="zh-CN" altLang="en-US" sz="2800" b="1" baseline="0" noProof="1">
                <a:latin typeface="+mn-ea"/>
                <a:ea typeface="+mn-ea"/>
                <a:cs typeface="+mn-ea"/>
              </a:rPr>
              <a:t>   </a:t>
            </a:r>
            <a:r>
              <a:rPr lang="zh-CN" altLang="en-US" sz="2800" baseline="0" noProof="1">
                <a:latin typeface="+mn-ea"/>
                <a:ea typeface="+mn-ea"/>
                <a:cs typeface="+mn-ea"/>
              </a:rPr>
              <a:t>Now that we’ve settled the terms of payment, is it possible to effect shipment during June? </a:t>
            </a:r>
          </a:p>
          <a:p>
            <a:pPr>
              <a:lnSpc>
                <a:spcPct val="110000"/>
              </a:lnSpc>
            </a:pPr>
            <a:r>
              <a:rPr lang="zh-CN" altLang="en-US" sz="2800" baseline="0" noProof="1">
                <a:latin typeface="+mn-ea"/>
                <a:ea typeface="+mn-ea"/>
                <a:cs typeface="+mn-ea"/>
              </a:rPr>
              <a:t>既然我们已经谈妥了付款条件，那么能否在六月份装运？</a:t>
            </a:r>
          </a:p>
          <a:p>
            <a:pPr>
              <a:lnSpc>
                <a:spcPct val="110000"/>
              </a:lnSpc>
            </a:pPr>
            <a:endParaRPr lang="zh-CN" altLang="en-US" sz="2800" baseline="0" noProof="1">
              <a:latin typeface="+mn-ea"/>
              <a:ea typeface="+mn-ea"/>
              <a:cs typeface="+mn-ea"/>
            </a:endParaRPr>
          </a:p>
          <a:p>
            <a:pPr>
              <a:lnSpc>
                <a:spcPct val="110000"/>
              </a:lnSpc>
            </a:pPr>
            <a:r>
              <a:rPr lang="en-US" altLang="zh-CN"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ea"/>
                <a:ea typeface="+mn-ea"/>
                <a:cs typeface="+mn-ea"/>
              </a:rPr>
              <a:t>5</a:t>
            </a: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n-ea"/>
                <a:ea typeface="+mn-ea"/>
                <a:cs typeface="+mn-ea"/>
              </a:rPr>
              <a:t>.</a:t>
            </a:r>
            <a:r>
              <a:rPr lang="zh-CN" altLang="en-US" sz="2800" baseline="0" noProof="1">
                <a:latin typeface="+mn-ea"/>
                <a:ea typeface="+mn-ea"/>
                <a:cs typeface="+mn-ea"/>
              </a:rPr>
              <a:t> pave the way for      为……铺平道路</a:t>
            </a:r>
          </a:p>
          <a:p>
            <a:pPr>
              <a:lnSpc>
                <a:spcPct val="110000"/>
              </a:lnSpc>
            </a:pPr>
            <a:r>
              <a:rPr lang="zh-CN" altLang="en-US" sz="2800" b="1" baseline="0" noProof="1">
                <a:latin typeface="+mn-ea"/>
                <a:ea typeface="+mn-ea"/>
                <a:cs typeface="+mn-ea"/>
              </a:rPr>
              <a:t>   </a:t>
            </a:r>
            <a:r>
              <a:rPr lang="zh-CN" altLang="en-US" sz="2800" baseline="0" noProof="1">
                <a:latin typeface="+mn-ea"/>
                <a:ea typeface="+mn-ea"/>
                <a:cs typeface="+mn-ea"/>
              </a:rPr>
              <a:t>We hope this trial order will pave the way for bulk purchase. </a:t>
            </a:r>
          </a:p>
          <a:p>
            <a:pPr>
              <a:lnSpc>
                <a:spcPct val="110000"/>
              </a:lnSpc>
            </a:pPr>
            <a:r>
              <a:rPr lang="zh-CN" altLang="en-US" sz="2800" baseline="0" noProof="1">
                <a:latin typeface="+mn-ea"/>
                <a:ea typeface="+mn-ea"/>
                <a:cs typeface="+mn-ea"/>
              </a:rPr>
              <a:t>我们希望这批试订货为大量购买铺平道路。</a:t>
            </a:r>
            <a:endParaRPr lang="zh-CN" altLang="en-US" sz="1800" baseline="0" noProof="1">
              <a:latin typeface="微软雅黑" panose="020B0503020204020204" pitchFamily="34" charset="-122"/>
              <a:ea typeface="微软雅黑" panose="020B0503020204020204" pitchFamily="34" charset="-122"/>
            </a:endParaRPr>
          </a:p>
        </p:txBody>
      </p:sp>
      <p:sp>
        <p:nvSpPr>
          <p:cNvPr id="3" name="笑脸 2">
            <a:hlinkClick r:id="rId2" action="ppaction://hlinksldjump"/>
          </p:cNvPr>
          <p:cNvSpPr/>
          <p:nvPr/>
        </p:nvSpPr>
        <p:spPr>
          <a:xfrm>
            <a:off x="8030845" y="136525"/>
            <a:ext cx="660400" cy="59372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笑脸 1">
            <a:hlinkClick r:id="rId3" action="ppaction://hlinksldjump"/>
          </p:cNvPr>
          <p:cNvSpPr/>
          <p:nvPr/>
        </p:nvSpPr>
        <p:spPr>
          <a:xfrm>
            <a:off x="7363460" y="3906520"/>
            <a:ext cx="717550" cy="659765"/>
          </a:xfrm>
          <a:prstGeom prst="smileyFace">
            <a:avLst/>
          </a:prstGeom>
          <a:solidFill>
            <a:schemeClr val="accent6">
              <a:lumMod val="60000"/>
              <a:lumOff val="4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7">
                                            <p:txEl>
                                              <p:pRg st="2" end="2"/>
                                            </p:txEl>
                                          </p:spTgt>
                                        </p:tgtEl>
                                        <p:attrNameLst>
                                          <p:attrName>style.visibility</p:attrName>
                                        </p:attrNameLst>
                                      </p:cBhvr>
                                      <p:to>
                                        <p:strVal val="visible"/>
                                      </p:to>
                                    </p:set>
                                    <p:anim calcmode="lin" valueType="num">
                                      <p:cBhvr additive="base">
                                        <p:cTn id="22"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7">
                                            <p:txEl>
                                              <p:pRg st="4" end="4"/>
                                            </p:txEl>
                                          </p:spTgt>
                                        </p:tgtEl>
                                        <p:attrNameLst>
                                          <p:attrName>style.visibility</p:attrName>
                                        </p:attrNameLst>
                                      </p:cBhvr>
                                      <p:to>
                                        <p:strVal val="visible"/>
                                      </p:to>
                                    </p:set>
                                    <p:anim calcmode="lin" valueType="num">
                                      <p:cBhvr additive="base">
                                        <p:cTn id="28"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37">
                                            <p:txEl>
                                              <p:pRg st="5" end="5"/>
                                            </p:txEl>
                                          </p:spTgt>
                                        </p:tgtEl>
                                        <p:attrNameLst>
                                          <p:attrName>style.visibility</p:attrName>
                                        </p:attrNameLst>
                                      </p:cBhvr>
                                      <p:to>
                                        <p:strVal val="visible"/>
                                      </p:to>
                                    </p:set>
                                    <p:anim calcmode="lin" valueType="num">
                                      <p:cBhvr additive="base">
                                        <p:cTn id="34"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7">
                                            <p:txEl>
                                              <p:pRg st="5" end="5"/>
                                            </p:txEl>
                                          </p:spTgt>
                                        </p:tgtEl>
                                      </p:cBhvr>
                                    </p:animEffect>
                                  </p:childTnLst>
                                </p:cTn>
                              </p:par>
                              <p:par>
                                <p:cTn id="36" presetID="12" presetClass="entr" presetSubtype="4" fill="hold" nodeType="withEffect">
                                  <p:stCondLst>
                                    <p:cond delay="0"/>
                                  </p:stCondLst>
                                  <p:childTnLst>
                                    <p:set>
                                      <p:cBhvr>
                                        <p:cTn id="37" dur="1" fill="hold">
                                          <p:stCondLst>
                                            <p:cond delay="0"/>
                                          </p:stCondLst>
                                        </p:cTn>
                                        <p:tgtEl>
                                          <p:spTgt spid="37">
                                            <p:txEl>
                                              <p:pRg st="6" end="6"/>
                                            </p:txEl>
                                          </p:spTgt>
                                        </p:tgtEl>
                                        <p:attrNameLst>
                                          <p:attrName>style.visibility</p:attrName>
                                        </p:attrNameLst>
                                      </p:cBhvr>
                                      <p:to>
                                        <p:strVal val="visible"/>
                                      </p:to>
                                    </p:set>
                                    <p:anim calcmode="lin" valueType="num">
                                      <p:cBhvr additive="base">
                                        <p:cTn id="38"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39" dur="500"/>
                                        <p:tgtEl>
                                          <p:spTgt spid="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7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1B4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6</a:t>
            </a:r>
          </a:p>
        </p:txBody>
      </p:sp>
      <p:sp>
        <p:nvSpPr>
          <p:cNvPr id="74755" name="文本框 3"/>
          <p:cNvSpPr txBox="1"/>
          <p:nvPr/>
        </p:nvSpPr>
        <p:spPr>
          <a:xfrm>
            <a:off x="466725" y="1189038"/>
            <a:ext cx="8378825" cy="2330450"/>
          </a:xfrm>
          <a:prstGeom prst="rect">
            <a:avLst/>
          </a:prstGeom>
          <a:noFill/>
          <a:ln w="9525">
            <a:noFill/>
          </a:ln>
        </p:spPr>
        <p:txBody>
          <a:bodyPr wrap="square" anchor="t">
            <a:spAutoFit/>
          </a:bodyPr>
          <a:lstStyle/>
          <a:p>
            <a:pPr>
              <a:lnSpc>
                <a:spcPct val="130000"/>
              </a:lnSpc>
            </a:pPr>
            <a:r>
              <a:rPr lang="zh-CN" altLang="en-US" sz="2800">
                <a:latin typeface="Arial" panose="020B0604020202020204" pitchFamily="34" charset="0"/>
                <a:ea typeface="微软雅黑" panose="020B0503020204020204" pitchFamily="34" charset="-122"/>
              </a:rPr>
              <a:t>宁波蓝天电器有限公司的刘方给法国MSK进出口公司发去关于吹风机的电子销售确认书，说明在装货完毕后会传真装运通知。关于对方追加货物的要求，刘方表示公司将在两天后给予报价。</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ox(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4755"/>
                                        </p:tgtEl>
                                        <p:attrNameLst>
                                          <p:attrName>style.visibility</p:attrName>
                                        </p:attrNameLst>
                                      </p:cBhvr>
                                      <p:to>
                                        <p:strVal val="visible"/>
                                      </p:to>
                                    </p:set>
                                    <p:anim calcmode="lin" valueType="num">
                                      <p:cBhvr additive="base">
                                        <p:cTn id="20" dur="500" fill="hold"/>
                                        <p:tgtEl>
                                          <p:spTgt spid="74755"/>
                                        </p:tgtEl>
                                        <p:attrNameLst>
                                          <p:attrName>ppt_x</p:attrName>
                                        </p:attrNameLst>
                                      </p:cBhvr>
                                      <p:tavLst>
                                        <p:tav tm="0">
                                          <p:val>
                                            <p:strVal val="#ppt_x"/>
                                          </p:val>
                                        </p:tav>
                                        <p:tav tm="100000">
                                          <p:val>
                                            <p:strVal val="#ppt_x"/>
                                          </p:val>
                                        </p:tav>
                                      </p:tavLst>
                                    </p:anim>
                                    <p:anim calcmode="lin" valueType="num">
                                      <p:cBhvr additive="base">
                                        <p:cTn id="21" dur="500" fill="hold"/>
                                        <p:tgtEl>
                                          <p:spTgt spid="747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4755" grpId="0"/>
      <p:bldP spid="5" grpId="0" bldLvl="0" animBg="1"/>
      <p:bldP spid="7" grpId="0" bldLvl="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36588" y="368300"/>
            <a:ext cx="3292475" cy="606425"/>
          </a:xfrm>
          <a:prstGeom prst="foldedCorner">
            <a:avLst/>
          </a:prstGeom>
          <a:solidFill>
            <a:srgbClr val="1B4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75778" name="文本框 2"/>
          <p:cNvSpPr txBox="1"/>
          <p:nvPr/>
        </p:nvSpPr>
        <p:spPr>
          <a:xfrm>
            <a:off x="409575" y="974725"/>
            <a:ext cx="8628063" cy="3322638"/>
          </a:xfrm>
          <a:prstGeom prst="rect">
            <a:avLst/>
          </a:prstGeom>
          <a:noFill/>
          <a:ln w="9525">
            <a:noFill/>
          </a:ln>
        </p:spPr>
        <p:txBody>
          <a:bodyPr wrap="square" anchor="t">
            <a:spAutoFit/>
          </a:bodyPr>
          <a:lstStyle/>
          <a:p>
            <a:pPr>
              <a:lnSpc>
                <a:spcPct val="150000"/>
              </a:lnSpc>
            </a:pPr>
            <a:r>
              <a:rPr lang="zh-CN" altLang="en-US" sz="2800">
                <a:latin typeface="Arial" panose="020B0604020202020204" pitchFamily="34" charset="0"/>
                <a:ea typeface="微软雅黑" panose="020B0503020204020204" pitchFamily="34" charset="-122"/>
              </a:rPr>
              <a:t>1. put the deal through  达成交易</a:t>
            </a:r>
          </a:p>
          <a:p>
            <a:pPr>
              <a:lnSpc>
                <a:spcPct val="150000"/>
              </a:lnSpc>
            </a:pPr>
            <a:r>
              <a:rPr lang="zh-CN" altLang="en-US" sz="2800">
                <a:latin typeface="Arial" panose="020B0604020202020204" pitchFamily="34" charset="0"/>
                <a:ea typeface="微软雅黑" panose="020B0503020204020204" pitchFamily="34" charset="-122"/>
              </a:rPr>
              <a:t>2. follow the usual procedure  按常规办理</a:t>
            </a:r>
          </a:p>
          <a:p>
            <a:pPr>
              <a:lnSpc>
                <a:spcPct val="150000"/>
              </a:lnSpc>
            </a:pPr>
            <a:r>
              <a:rPr lang="zh-CN" altLang="en-US" sz="2800">
                <a:latin typeface="Arial" panose="020B0604020202020204" pitchFamily="34" charset="0"/>
                <a:ea typeface="微软雅黑" panose="020B0503020204020204" pitchFamily="34" charset="-122"/>
              </a:rPr>
              <a:t>3. shipping advice  装船通知</a:t>
            </a:r>
          </a:p>
          <a:p>
            <a:pPr>
              <a:lnSpc>
                <a:spcPct val="150000"/>
              </a:lnSpc>
            </a:pPr>
            <a:r>
              <a:rPr lang="zh-CN" altLang="en-US" sz="2800">
                <a:latin typeface="Arial" panose="020B0604020202020204" pitchFamily="34" charset="0"/>
                <a:ea typeface="微软雅黑" panose="020B0503020204020204" pitchFamily="34" charset="-122"/>
              </a:rPr>
              <a:t>4. additional quantities  附加数量</a:t>
            </a:r>
          </a:p>
          <a:p>
            <a:pPr>
              <a:lnSpc>
                <a:spcPct val="150000"/>
              </a:lnSpc>
            </a:pPr>
            <a:r>
              <a:rPr lang="zh-CN" altLang="en-US" sz="2800">
                <a:latin typeface="Arial" panose="020B0604020202020204" pitchFamily="34" charset="0"/>
                <a:ea typeface="微软雅黑" panose="020B0503020204020204" pitchFamily="34" charset="-122"/>
              </a:rPr>
              <a:t>5. supply situation  供应状况</a:t>
            </a:r>
          </a:p>
        </p:txBody>
      </p:sp>
      <p:sp>
        <p:nvSpPr>
          <p:cNvPr id="36" name="任意多边形: 形状 2"/>
          <p:cNvSpPr/>
          <p:nvPr/>
        </p:nvSpPr>
        <p:spPr>
          <a:xfrm>
            <a:off x="-15875" y="4176713"/>
            <a:ext cx="9147175" cy="9286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7" name="任意多边形: 形状 4"/>
          <p:cNvSpPr/>
          <p:nvPr/>
        </p:nvSpPr>
        <p:spPr>
          <a:xfrm flipH="1">
            <a:off x="-17462" y="3244850"/>
            <a:ext cx="9153525" cy="17922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heckerboard(across)">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75778">
                                            <p:txEl>
                                              <p:pRg st="0" end="0"/>
                                            </p:txEl>
                                          </p:spTgt>
                                        </p:tgtEl>
                                        <p:attrNameLst>
                                          <p:attrName>style.visibility</p:attrName>
                                        </p:attrNameLst>
                                      </p:cBhvr>
                                      <p:to>
                                        <p:strVal val="visible"/>
                                      </p:to>
                                    </p:set>
                                    <p:animEffect transition="in" filter="strips(downLeft)">
                                      <p:cBhvr>
                                        <p:cTn id="20" dur="500"/>
                                        <p:tgtEl>
                                          <p:spTgt spid="75778">
                                            <p:txEl>
                                              <p:pRg st="0" end="0"/>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75778">
                                            <p:txEl>
                                              <p:pRg st="1" end="1"/>
                                            </p:txEl>
                                          </p:spTgt>
                                        </p:tgtEl>
                                        <p:attrNameLst>
                                          <p:attrName>style.visibility</p:attrName>
                                        </p:attrNameLst>
                                      </p:cBhvr>
                                      <p:to>
                                        <p:strVal val="visible"/>
                                      </p:to>
                                    </p:set>
                                    <p:animEffect transition="in" filter="strips(downLeft)">
                                      <p:cBhvr>
                                        <p:cTn id="23" dur="500"/>
                                        <p:tgtEl>
                                          <p:spTgt spid="75778">
                                            <p:txEl>
                                              <p:pRg st="1" end="1"/>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75778">
                                            <p:txEl>
                                              <p:pRg st="2" end="2"/>
                                            </p:txEl>
                                          </p:spTgt>
                                        </p:tgtEl>
                                        <p:attrNameLst>
                                          <p:attrName>style.visibility</p:attrName>
                                        </p:attrNameLst>
                                      </p:cBhvr>
                                      <p:to>
                                        <p:strVal val="visible"/>
                                      </p:to>
                                    </p:set>
                                    <p:animEffect transition="in" filter="strips(downLeft)">
                                      <p:cBhvr>
                                        <p:cTn id="26" dur="500"/>
                                        <p:tgtEl>
                                          <p:spTgt spid="75778">
                                            <p:txEl>
                                              <p:pRg st="2" end="2"/>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75778">
                                            <p:txEl>
                                              <p:pRg st="3" end="3"/>
                                            </p:txEl>
                                          </p:spTgt>
                                        </p:tgtEl>
                                        <p:attrNameLst>
                                          <p:attrName>style.visibility</p:attrName>
                                        </p:attrNameLst>
                                      </p:cBhvr>
                                      <p:to>
                                        <p:strVal val="visible"/>
                                      </p:to>
                                    </p:set>
                                    <p:animEffect transition="in" filter="strips(downLeft)">
                                      <p:cBhvr>
                                        <p:cTn id="29" dur="500"/>
                                        <p:tgtEl>
                                          <p:spTgt spid="75778">
                                            <p:txEl>
                                              <p:pRg st="3" end="3"/>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75778">
                                            <p:txEl>
                                              <p:pRg st="4" end="4"/>
                                            </p:txEl>
                                          </p:spTgt>
                                        </p:tgtEl>
                                        <p:attrNameLst>
                                          <p:attrName>style.visibility</p:attrName>
                                        </p:attrNameLst>
                                      </p:cBhvr>
                                      <p:to>
                                        <p:strVal val="visible"/>
                                      </p:to>
                                    </p:set>
                                    <p:animEffect transition="in" filter="strips(downLeft)">
                                      <p:cBhvr>
                                        <p:cTn id="32" dur="500"/>
                                        <p:tgtEl>
                                          <p:spTgt spid="757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6" grpId="0" bldLvl="0" animBg="1"/>
      <p:bldP spid="37" grpId="0" bldLvl="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76275" y="184150"/>
            <a:ext cx="3292475" cy="604838"/>
          </a:xfrm>
          <a:prstGeom prst="foldedCorner">
            <a:avLst/>
          </a:prstGeom>
          <a:solidFill>
            <a:srgbClr val="1B4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76802" name="文本框 2"/>
          <p:cNvSpPr txBox="1"/>
          <p:nvPr/>
        </p:nvSpPr>
        <p:spPr>
          <a:xfrm>
            <a:off x="166688" y="788988"/>
            <a:ext cx="8850312" cy="4356100"/>
          </a:xfrm>
          <a:prstGeom prst="rect">
            <a:avLst/>
          </a:prstGeom>
          <a:noFill/>
          <a:ln w="9525">
            <a:noFill/>
          </a:ln>
        </p:spPr>
        <p:txBody>
          <a:bodyPr wrap="square" anchor="t">
            <a:spAutoFit/>
          </a:bodyPr>
          <a:lstStyle/>
          <a:p>
            <a:pPr>
              <a:lnSpc>
                <a:spcPct val="110000"/>
              </a:lnSpc>
            </a:pPr>
            <a:r>
              <a:rPr lang="zh-CN" altLang="en-US" sz="2800">
                <a:latin typeface="Arial" panose="020B0604020202020204" pitchFamily="34" charset="0"/>
                <a:ea typeface="微软雅黑" panose="020B0503020204020204" pitchFamily="34" charset="-122"/>
              </a:rPr>
              <a:t>1. Thank you for your Order No. 20180603 after our friendly negotiation.</a:t>
            </a:r>
          </a:p>
          <a:p>
            <a:pPr algn="l">
              <a:lnSpc>
                <a:spcPct val="110000"/>
              </a:lnSpc>
            </a:pPr>
            <a:r>
              <a:rPr lang="zh-CN" altLang="en-US" sz="2800">
                <a:latin typeface="Arial" panose="020B0604020202020204" pitchFamily="34" charset="0"/>
                <a:ea typeface="微软雅黑" panose="020B0503020204020204" pitchFamily="34" charset="-122"/>
              </a:rPr>
              <a:t>2. Attached is our Sales Contract No.102 covering the above order.  </a:t>
            </a:r>
          </a:p>
          <a:p>
            <a:pPr>
              <a:lnSpc>
                <a:spcPct val="110000"/>
              </a:lnSpc>
            </a:pPr>
            <a:r>
              <a:rPr lang="zh-CN" altLang="en-US" sz="2800">
                <a:latin typeface="Arial" panose="020B0604020202020204" pitchFamily="34" charset="0"/>
                <a:ea typeface="微软雅黑" panose="020B0503020204020204" pitchFamily="34" charset="-122"/>
              </a:rPr>
              <a:t>3. Many thanks for giving us a trial order, and we promise that your order will be dealt with promptly and carefully.</a:t>
            </a:r>
          </a:p>
          <a:p>
            <a:pPr>
              <a:lnSpc>
                <a:spcPct val="110000"/>
              </a:lnSpc>
            </a:pPr>
            <a:r>
              <a:rPr lang="zh-CN" altLang="en-US" sz="2800">
                <a:latin typeface="Arial" panose="020B0604020202020204" pitchFamily="34" charset="0"/>
                <a:ea typeface="微软雅黑" panose="020B0503020204020204" pitchFamily="34" charset="-122"/>
              </a:rPr>
              <a:t>4. Please return to us one of them by fax, completed with your signature.</a:t>
            </a: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76802">
                                            <p:txEl>
                                              <p:pRg st="0" end="0"/>
                                            </p:txEl>
                                          </p:spTgt>
                                        </p:tgtEl>
                                        <p:attrNameLst>
                                          <p:attrName>style.visibility</p:attrName>
                                        </p:attrNameLst>
                                      </p:cBhvr>
                                      <p:to>
                                        <p:strVal val="visible"/>
                                      </p:to>
                                    </p:set>
                                    <p:anim calcmode="lin" valueType="num">
                                      <p:cBhvr additive="base">
                                        <p:cTn id="13" dur="500"/>
                                        <p:tgtEl>
                                          <p:spTgt spid="76802">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7680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76802">
                                            <p:txEl>
                                              <p:pRg st="1" end="1"/>
                                            </p:txEl>
                                          </p:spTgt>
                                        </p:tgtEl>
                                        <p:attrNameLst>
                                          <p:attrName>style.visibility</p:attrName>
                                        </p:attrNameLst>
                                      </p:cBhvr>
                                      <p:to>
                                        <p:strVal val="visible"/>
                                      </p:to>
                                    </p:set>
                                    <p:animEffect transition="in" filter="checkerboard(across)">
                                      <p:cBhvr>
                                        <p:cTn id="19" dur="500"/>
                                        <p:tgtEl>
                                          <p:spTgt spid="7680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76802">
                                            <p:txEl>
                                              <p:pRg st="2" end="2"/>
                                            </p:txEl>
                                          </p:spTgt>
                                        </p:tgtEl>
                                        <p:attrNameLst>
                                          <p:attrName>style.visibility</p:attrName>
                                        </p:attrNameLst>
                                      </p:cBhvr>
                                      <p:to>
                                        <p:strVal val="visible"/>
                                      </p:to>
                                    </p:set>
                                    <p:animEffect transition="in" filter="strips(downLeft)">
                                      <p:cBhvr>
                                        <p:cTn id="24" dur="500"/>
                                        <p:tgtEl>
                                          <p:spTgt spid="7680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76802">
                                            <p:txEl>
                                              <p:pRg st="3" end="3"/>
                                            </p:txEl>
                                          </p:spTgt>
                                        </p:tgtEl>
                                        <p:attrNameLst>
                                          <p:attrName>style.visibility</p:attrName>
                                        </p:attrNameLst>
                                      </p:cBhvr>
                                      <p:to>
                                        <p:strVal val="visible"/>
                                      </p:to>
                                    </p:set>
                                    <p:anim calcmode="lin" valueType="num">
                                      <p:cBhvr additive="base">
                                        <p:cTn id="29" dur="500"/>
                                        <p:tgtEl>
                                          <p:spTgt spid="76802">
                                            <p:txEl>
                                              <p:pRg st="3" end="3"/>
                                            </p:txEl>
                                          </p:spTgt>
                                        </p:tgtEl>
                                        <p:attrNameLst>
                                          <p:attrName>ppt_y</p:attrName>
                                        </p:attrNameLst>
                                      </p:cBhvr>
                                      <p:tavLst>
                                        <p:tav tm="0">
                                          <p:val>
                                            <p:strVal val="#ppt_y+#ppt_h*1.125000"/>
                                          </p:val>
                                        </p:tav>
                                        <p:tav tm="100000">
                                          <p:val>
                                            <p:strVal val="#ppt_y"/>
                                          </p:val>
                                        </p:tav>
                                      </p:tavLst>
                                    </p:anim>
                                    <p:animEffect transition="in" filter="wipe(up)">
                                      <p:cBhvr>
                                        <p:cTn id="30" dur="500"/>
                                        <p:tgtEl>
                                          <p:spTgt spid="768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8338" y="206375"/>
            <a:ext cx="3292475" cy="604838"/>
          </a:xfrm>
          <a:prstGeom prst="foldedCorner">
            <a:avLst/>
          </a:prstGeom>
          <a:solidFill>
            <a:srgbClr val="1B4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77826" name="文本框 2"/>
          <p:cNvSpPr txBox="1"/>
          <p:nvPr/>
        </p:nvSpPr>
        <p:spPr>
          <a:xfrm>
            <a:off x="123825" y="811213"/>
            <a:ext cx="8896350" cy="4225925"/>
          </a:xfrm>
          <a:prstGeom prst="rect">
            <a:avLst/>
          </a:prstGeom>
          <a:noFill/>
          <a:ln w="9525">
            <a:noFill/>
          </a:ln>
        </p:spPr>
        <p:txBody>
          <a:bodyPr wrap="square" anchor="t">
            <a:spAutoFit/>
          </a:bodyPr>
          <a:lstStyle/>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If you find the contents therein agreeable, please fax it back to us with your company chop.</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Please open the covering L/C in accordance with the terms and conditions laid down in the said S/C.</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We would ensure immediate shipment.  </a:t>
            </a:r>
          </a:p>
          <a:p>
            <a:pPr>
              <a:lnSpc>
                <a:spcPct val="12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We sincerely hope to establish a long-term cooperation with you and to get our business developed.</a:t>
            </a:r>
          </a:p>
        </p:txBody>
      </p:sp>
    </p:spTree>
  </p:cSld>
  <p:clrMapOvr>
    <a:masterClrMapping/>
  </p:clrMapOvr>
  <p:transition>
    <p:comb dir="vert"/>
  </p:transition>
</p:sld>
</file>

<file path=ppt/slides/slide77.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1575"/>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6</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Sales Confirmation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文本框 2"/>
          <p:cNvSpPr txBox="1"/>
          <p:nvPr/>
        </p:nvSpPr>
        <p:spPr>
          <a:xfrm>
            <a:off x="277178" y="8890"/>
            <a:ext cx="8589962" cy="5125720"/>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rPr>
              <a:t>Dear Alex, </a:t>
            </a:r>
          </a:p>
          <a:p>
            <a:pPr>
              <a:lnSpc>
                <a:spcPct val="90000"/>
              </a:lnSpc>
            </a:pPr>
            <a:r>
              <a:rPr lang="zh-CN" altLang="en-US" sz="2800">
                <a:latin typeface="Arial" panose="020B0604020202020204" pitchFamily="34" charset="0"/>
                <a:ea typeface="微软雅黑" panose="020B0503020204020204" pitchFamily="34" charset="-122"/>
              </a:rPr>
              <a:t>Thanks for your efforts in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putting</a:t>
            </a:r>
            <a:r>
              <a:rPr lang="zh-CN" altLang="en-US" sz="2800">
                <a:latin typeface="Arial" panose="020B0604020202020204" pitchFamily="34" charset="0"/>
                <a:ea typeface="微软雅黑" panose="020B0503020204020204" pitchFamily="34" charset="-122"/>
              </a:rPr>
              <a:t> the deal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through</a:t>
            </a:r>
            <a:r>
              <a:rPr lang="zh-CN" altLang="en-US" sz="2800">
                <a:latin typeface="Arial" panose="020B0604020202020204" pitchFamily="34" charset="0"/>
                <a:ea typeface="微软雅黑" panose="020B0503020204020204" pitchFamily="34" charset="-122"/>
              </a:rPr>
              <a:t>. We are pleased to confirm our acceptance as shown in the enclosed sales e-confirmation. Please follow the usual procedure.</a:t>
            </a:r>
          </a:p>
          <a:p>
            <a:pPr>
              <a:lnSpc>
                <a:spcPct val="90000"/>
              </a:lnSpc>
            </a:pPr>
            <a:r>
              <a:rPr lang="zh-CN" altLang="en-US" sz="2800">
                <a:latin typeface="Arial" panose="020B0604020202020204" pitchFamily="34" charset="0"/>
                <a:ea typeface="微软雅黑" panose="020B0503020204020204" pitchFamily="34" charset="-122"/>
              </a:rPr>
              <a:t>We will send you our </a:t>
            </a:r>
            <a:r>
              <a:rPr lang="zh-CN" altLang="en-US" sz="2800" u="sng">
                <a:solidFill>
                  <a:srgbClr val="0070C0"/>
                </a:solidFill>
                <a:latin typeface="Arial" panose="020B0604020202020204" pitchFamily="34" charset="0"/>
                <a:ea typeface="微软雅黑" panose="020B0503020204020204" pitchFamily="34" charset="-122"/>
                <a:hlinkClick r:id="rId2" action="ppaction://hlinksldjump"/>
              </a:rPr>
              <a:t>shipping advice</a:t>
            </a:r>
            <a:r>
              <a:rPr lang="zh-CN" altLang="en-US" sz="2800">
                <a:latin typeface="Arial" panose="020B0604020202020204" pitchFamily="34" charset="0"/>
                <a:ea typeface="微软雅黑" panose="020B0503020204020204" pitchFamily="34" charset="-122"/>
              </a:rPr>
              <a:t> by fax as soon as the shipment is completed. Regarding additional quantities of the hair dryers, we are studying the supply situation and will let you have an offer in two days.</a:t>
            </a:r>
          </a:p>
          <a:p>
            <a:pPr>
              <a:lnSpc>
                <a:spcPct val="90000"/>
              </a:lnSpc>
            </a:pPr>
            <a:endParaRPr lang="zh-CN" altLang="en-US" sz="2800">
              <a:latin typeface="Arial" panose="020B0604020202020204" pitchFamily="34" charset="0"/>
              <a:ea typeface="微软雅黑" panose="020B0503020204020204" pitchFamily="34" charset="-122"/>
            </a:endParaRPr>
          </a:p>
          <a:p>
            <a:pPr>
              <a:lnSpc>
                <a:spcPct val="90000"/>
              </a:lnSpc>
            </a:pPr>
            <a:r>
              <a:rPr lang="zh-CN" altLang="en-US" sz="2800">
                <a:latin typeface="Arial" panose="020B0604020202020204" pitchFamily="34" charset="0"/>
                <a:ea typeface="微软雅黑" panose="020B0503020204020204" pitchFamily="34" charset="-122"/>
              </a:rPr>
              <a:t>Best regards,</a:t>
            </a:r>
          </a:p>
          <a:p>
            <a:pPr>
              <a:lnSpc>
                <a:spcPct val="90000"/>
              </a:lnSpc>
            </a:pPr>
            <a:r>
              <a:rPr lang="zh-CN" altLang="en-US" sz="2800">
                <a:latin typeface="Arial" panose="020B0604020202020204" pitchFamily="34" charset="0"/>
                <a:ea typeface="微软雅黑" panose="020B0503020204020204" pitchFamily="34" charset="-122"/>
              </a:rPr>
              <a:t>Simon Liu        </a:t>
            </a:r>
            <a:endParaRPr lang="zh-CN" altLang="en-US" sz="2400">
              <a:latin typeface="Arial" panose="020B0604020202020204" pitchFamily="34" charset="0"/>
              <a:ea typeface="微软雅黑" panose="020B0503020204020204" pitchFamily="34" charset="-122"/>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80897">
                                            <p:txEl>
                                              <p:pRg st="0" end="0"/>
                                            </p:txEl>
                                          </p:spTgt>
                                        </p:tgtEl>
                                        <p:attrNameLst>
                                          <p:attrName>style.visibility</p:attrName>
                                        </p:attrNameLst>
                                      </p:cBhvr>
                                      <p:to>
                                        <p:strVal val="visible"/>
                                      </p:to>
                                    </p:set>
                                    <p:animEffect transition="in" filter="strips(downLeft)">
                                      <p:cBhvr>
                                        <p:cTn id="7" dur="500"/>
                                        <p:tgtEl>
                                          <p:spTgt spid="8089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80897">
                                            <p:txEl>
                                              <p:pRg st="1" end="1"/>
                                            </p:txEl>
                                          </p:spTgt>
                                        </p:tgtEl>
                                        <p:attrNameLst>
                                          <p:attrName>style.visibility</p:attrName>
                                        </p:attrNameLst>
                                      </p:cBhvr>
                                      <p:to>
                                        <p:strVal val="visible"/>
                                      </p:to>
                                    </p:set>
                                    <p:animEffect transition="in" filter="strips(downLeft)">
                                      <p:cBhvr>
                                        <p:cTn id="10" dur="500"/>
                                        <p:tgtEl>
                                          <p:spTgt spid="8089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80897">
                                            <p:txEl>
                                              <p:pRg st="2" end="2"/>
                                            </p:txEl>
                                          </p:spTgt>
                                        </p:tgtEl>
                                        <p:attrNameLst>
                                          <p:attrName>style.visibility</p:attrName>
                                        </p:attrNameLst>
                                      </p:cBhvr>
                                      <p:to>
                                        <p:strVal val="visible"/>
                                      </p:to>
                                    </p:set>
                                    <p:animEffect transition="in" filter="strips(downLeft)">
                                      <p:cBhvr>
                                        <p:cTn id="13" dur="500"/>
                                        <p:tgtEl>
                                          <p:spTgt spid="80897">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80897">
                                            <p:txEl>
                                              <p:pRg st="4" end="4"/>
                                            </p:txEl>
                                          </p:spTgt>
                                        </p:tgtEl>
                                        <p:attrNameLst>
                                          <p:attrName>style.visibility</p:attrName>
                                        </p:attrNameLst>
                                      </p:cBhvr>
                                      <p:to>
                                        <p:strVal val="visible"/>
                                      </p:to>
                                    </p:set>
                                    <p:animEffect transition="in" filter="strips(downLeft)">
                                      <p:cBhvr>
                                        <p:cTn id="16" dur="500"/>
                                        <p:tgtEl>
                                          <p:spTgt spid="80897">
                                            <p:txEl>
                                              <p:pRg st="4" end="4"/>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80897">
                                            <p:txEl>
                                              <p:pRg st="5" end="5"/>
                                            </p:txEl>
                                          </p:spTgt>
                                        </p:tgtEl>
                                        <p:attrNameLst>
                                          <p:attrName>style.visibility</p:attrName>
                                        </p:attrNameLst>
                                      </p:cBhvr>
                                      <p:to>
                                        <p:strVal val="visible"/>
                                      </p:to>
                                    </p:set>
                                    <p:animEffect transition="in" filter="strips(downLeft)">
                                      <p:cBhvr>
                                        <p:cTn id="19" dur="500"/>
                                        <p:tgtEl>
                                          <p:spTgt spid="8089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07950" y="156210"/>
            <a:ext cx="8928100" cy="4831080"/>
          </a:xfrm>
          <a:prstGeom prst="rect">
            <a:avLst/>
          </a:prstGeom>
          <a:noFill/>
          <a:ln w="9525">
            <a:noFill/>
          </a:ln>
        </p:spPr>
        <p:txBody>
          <a:bodyPr wrap="square" lIns="91440" tIns="45720" rIns="91440" bIns="45720" anchor="t">
            <a:spAutoFit/>
          </a:bodyPr>
          <a:lstStyle/>
          <a:p>
            <a:r>
              <a:rPr lang="en-US" altLang="zh-CN"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1</a:t>
            </a: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a:t>
            </a:r>
            <a:r>
              <a:rPr lang="zh-CN" altLang="en-US" sz="2800" baseline="0" noProof="1">
                <a:latin typeface="微软雅黑" panose="020B0503020204020204" pitchFamily="34" charset="-122"/>
                <a:ea typeface="微软雅黑" panose="020B0503020204020204" pitchFamily="34" charset="-122"/>
                <a:cs typeface="+mn-cs"/>
              </a:rPr>
              <a:t> put…through        完成，实行（=carry out）</a:t>
            </a:r>
            <a:endParaRPr lang="zh-CN" altLang="en-US" sz="2800" baseline="0" noProof="1">
              <a:latin typeface="微软雅黑" panose="020B0503020204020204" pitchFamily="34" charset="-122"/>
              <a:ea typeface="微软雅黑" panose="020B0503020204020204" pitchFamily="34" charset="-122"/>
            </a:endParaRPr>
          </a:p>
          <a:p>
            <a:r>
              <a:rPr lang="zh-CN" altLang="en-US" sz="2800" baseline="0" noProof="1">
                <a:latin typeface="微软雅黑" panose="020B0503020204020204" pitchFamily="34" charset="-122"/>
                <a:ea typeface="微软雅黑" panose="020B0503020204020204" pitchFamily="34" charset="-122"/>
                <a:cs typeface="+mn-cs"/>
              </a:rPr>
              <a:t>put the business / deal through     达成交易，成交 </a:t>
            </a:r>
            <a:endParaRPr lang="zh-CN" altLang="en-US" sz="2800" baseline="0" noProof="1">
              <a:latin typeface="微软雅黑" panose="020B0503020204020204" pitchFamily="34" charset="-122"/>
              <a:ea typeface="微软雅黑" panose="020B0503020204020204" pitchFamily="34" charset="-122"/>
            </a:endParaRPr>
          </a:p>
          <a:p>
            <a:r>
              <a:rPr lang="zh-CN" altLang="en-US" sz="2800" b="1" baseline="0" noProof="1">
                <a:latin typeface="微软雅黑" panose="020B0503020204020204" pitchFamily="34" charset="-122"/>
                <a:ea typeface="微软雅黑" panose="020B0503020204020204" pitchFamily="34" charset="-122"/>
                <a:cs typeface="+mn-cs"/>
              </a:rPr>
              <a:t>   </a:t>
            </a:r>
            <a:r>
              <a:rPr lang="zh-CN" altLang="en-US" sz="2800" baseline="0" noProof="1">
                <a:latin typeface="微软雅黑" panose="020B0503020204020204" pitchFamily="34" charset="-122"/>
                <a:ea typeface="微软雅黑" panose="020B0503020204020204" pitchFamily="34" charset="-122"/>
                <a:cs typeface="+mn-cs"/>
              </a:rPr>
              <a:t>If you renew your offer for a further 3 days, we believe we can put the business through. 如果你方再延续报盘3天，我们相信我们可以达成交易。</a:t>
            </a:r>
          </a:p>
          <a:p>
            <a:endParaRPr lang="zh-CN" altLang="en-US" sz="2800" baseline="0" noProof="1">
              <a:latin typeface="微软雅黑" panose="020B0503020204020204" pitchFamily="34" charset="-122"/>
              <a:ea typeface="微软雅黑" panose="020B0503020204020204" pitchFamily="34" charset="-122"/>
              <a:cs typeface="+mn-cs"/>
            </a:endParaRPr>
          </a:p>
          <a:p>
            <a:r>
              <a:rPr lang="zh-CN" altLang="en-US" sz="2800" b="1"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sym typeface="+mn-ea"/>
              </a:rPr>
              <a:t>2.</a:t>
            </a:r>
            <a:r>
              <a:rPr lang="zh-CN" altLang="en-US" sz="2800" noProof="1">
                <a:latin typeface="微软雅黑" panose="020B0503020204020204" pitchFamily="34" charset="-122"/>
                <a:ea typeface="微软雅黑" panose="020B0503020204020204" pitchFamily="34" charset="-122"/>
                <a:cs typeface="+mn-cs"/>
                <a:sym typeface="+mn-ea"/>
              </a:rPr>
              <a:t> shipping advice 装船通知</a:t>
            </a:r>
            <a:endParaRPr lang="zh-CN" altLang="en-US" sz="2800" baseline="0" noProof="1">
              <a:latin typeface="微软雅黑" panose="020B0503020204020204" pitchFamily="34" charset="-122"/>
              <a:ea typeface="微软雅黑" panose="020B0503020204020204" pitchFamily="34" charset="-122"/>
            </a:endParaRPr>
          </a:p>
          <a:p>
            <a:r>
              <a:rPr lang="zh-CN" altLang="en-US" sz="2800" b="1" noProof="1">
                <a:latin typeface="微软雅黑" panose="020B0503020204020204" pitchFamily="34" charset="-122"/>
                <a:ea typeface="微软雅黑" panose="020B0503020204020204" pitchFamily="34" charset="-122"/>
                <a:cs typeface="+mn-cs"/>
                <a:sym typeface="+mn-ea"/>
              </a:rPr>
              <a:t>   </a:t>
            </a:r>
            <a:r>
              <a:rPr lang="zh-CN" altLang="en-US" sz="2800" noProof="1">
                <a:latin typeface="微软雅黑" panose="020B0503020204020204" pitchFamily="34" charset="-122"/>
                <a:ea typeface="微软雅黑" panose="020B0503020204020204" pitchFamily="34" charset="-122"/>
                <a:cs typeface="+mn-cs"/>
                <a:sym typeface="+mn-ea"/>
              </a:rPr>
              <a:t>Shipping advice is made by the seller with unfixed format. </a:t>
            </a:r>
          </a:p>
          <a:p>
            <a:r>
              <a:rPr lang="zh-CN" altLang="en-US" sz="2800" noProof="1">
                <a:latin typeface="微软雅黑" panose="020B0503020204020204" pitchFamily="34" charset="-122"/>
                <a:ea typeface="微软雅黑" panose="020B0503020204020204" pitchFamily="34" charset="-122"/>
                <a:cs typeface="+mn-cs"/>
                <a:sym typeface="+mn-ea"/>
              </a:rPr>
              <a:t>装船通知单由卖方制作，没有固定格式。</a:t>
            </a:r>
            <a:endParaRPr lang="zh-CN" altLang="en-US" sz="2800" baseline="0" noProof="1">
              <a:latin typeface="微软雅黑" panose="020B0503020204020204" pitchFamily="34" charset="-122"/>
              <a:ea typeface="微软雅黑" panose="020B0503020204020204" pitchFamily="34" charset="-122"/>
            </a:endParaRPr>
          </a:p>
          <a:p>
            <a:r>
              <a:rPr lang="zh-CN" altLang="en-US" sz="2800" noProof="1">
                <a:latin typeface="微软雅黑" panose="020B0503020204020204" pitchFamily="34" charset="-122"/>
                <a:ea typeface="微软雅黑" panose="020B0503020204020204" pitchFamily="34" charset="-122"/>
                <a:cs typeface="+mn-cs"/>
                <a:sym typeface="+mn-ea"/>
              </a:rPr>
              <a:t>   shipment advice, advice of shipment</a:t>
            </a:r>
            <a:endParaRPr lang="zh-CN" altLang="en-US" sz="2800" baseline="0" noProof="1">
              <a:latin typeface="微软雅黑" panose="020B0503020204020204" pitchFamily="34" charset="-122"/>
              <a:ea typeface="微软雅黑" panose="020B0503020204020204" pitchFamily="34" charset="-122"/>
            </a:endParaRPr>
          </a:p>
        </p:txBody>
      </p:sp>
      <p:sp>
        <p:nvSpPr>
          <p:cNvPr id="2" name="同心圆 1">
            <a:hlinkClick r:id="rId2" action="ppaction://hlinksldjump"/>
          </p:cNvPr>
          <p:cNvSpPr/>
          <p:nvPr/>
        </p:nvSpPr>
        <p:spPr>
          <a:xfrm>
            <a:off x="7766685" y="4022090"/>
            <a:ext cx="749935" cy="709295"/>
          </a:xfrm>
          <a:prstGeom prst="donu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tx1"/>
                </a:solidFill>
              </a:rPr>
              <a:t>返回</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7">
                                            <p:txEl>
                                              <p:pRg st="2" end="2"/>
                                            </p:txEl>
                                          </p:spTgt>
                                        </p:tgtEl>
                                        <p:attrNameLst>
                                          <p:attrName>style.visibility</p:attrName>
                                        </p:attrNameLst>
                                      </p:cBhvr>
                                      <p:to>
                                        <p:strVal val="visible"/>
                                      </p:to>
                                    </p:set>
                                    <p:anim calcmode="lin" valueType="num">
                                      <p:cBhvr additive="base">
                                        <p:cTn id="22"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7">
                                            <p:txEl>
                                              <p:pRg st="4" end="4"/>
                                            </p:txEl>
                                          </p:spTgt>
                                        </p:tgtEl>
                                        <p:attrNameLst>
                                          <p:attrName>style.visibility</p:attrName>
                                        </p:attrNameLst>
                                      </p:cBhvr>
                                      <p:to>
                                        <p:strVal val="visible"/>
                                      </p:to>
                                    </p:set>
                                    <p:anim calcmode="lin" valueType="num">
                                      <p:cBhvr additive="base">
                                        <p:cTn id="28"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37">
                                            <p:txEl>
                                              <p:pRg st="5" end="5"/>
                                            </p:txEl>
                                          </p:spTgt>
                                        </p:tgtEl>
                                        <p:attrNameLst>
                                          <p:attrName>style.visibility</p:attrName>
                                        </p:attrNameLst>
                                      </p:cBhvr>
                                      <p:to>
                                        <p:strVal val="visible"/>
                                      </p:to>
                                    </p:set>
                                    <p:anim calcmode="lin" valueType="num">
                                      <p:cBhvr additive="base">
                                        <p:cTn id="34" dur="500"/>
                                        <p:tgtEl>
                                          <p:spTgt spid="37">
                                            <p:txEl>
                                              <p:pRg st="5" end="5"/>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7">
                                            <p:txEl>
                                              <p:pRg st="5" end="5"/>
                                            </p:txEl>
                                          </p:spTgt>
                                        </p:tgtEl>
                                      </p:cBhvr>
                                    </p:animEffect>
                                  </p:childTnLst>
                                </p:cTn>
                              </p:par>
                              <p:par>
                                <p:cTn id="36" presetID="12" presetClass="entr" presetSubtype="4" fill="hold" nodeType="withEffect">
                                  <p:stCondLst>
                                    <p:cond delay="0"/>
                                  </p:stCondLst>
                                  <p:childTnLst>
                                    <p:set>
                                      <p:cBhvr>
                                        <p:cTn id="37" dur="1" fill="hold">
                                          <p:stCondLst>
                                            <p:cond delay="0"/>
                                          </p:stCondLst>
                                        </p:cTn>
                                        <p:tgtEl>
                                          <p:spTgt spid="37">
                                            <p:txEl>
                                              <p:pRg st="6" end="6"/>
                                            </p:txEl>
                                          </p:spTgt>
                                        </p:tgtEl>
                                        <p:attrNameLst>
                                          <p:attrName>style.visibility</p:attrName>
                                        </p:attrNameLst>
                                      </p:cBhvr>
                                      <p:to>
                                        <p:strVal val="visible"/>
                                      </p:to>
                                    </p:set>
                                    <p:anim calcmode="lin" valueType="num">
                                      <p:cBhvr additive="base">
                                        <p:cTn id="38" dur="500"/>
                                        <p:tgtEl>
                                          <p:spTgt spid="37">
                                            <p:txEl>
                                              <p:pRg st="6" end="6"/>
                                            </p:txEl>
                                          </p:spTgt>
                                        </p:tgtEl>
                                        <p:attrNameLst>
                                          <p:attrName>ppt_y</p:attrName>
                                        </p:attrNameLst>
                                      </p:cBhvr>
                                      <p:tavLst>
                                        <p:tav tm="0">
                                          <p:val>
                                            <p:strVal val="#ppt_y+#ppt_h*1.125000"/>
                                          </p:val>
                                        </p:tav>
                                        <p:tav tm="100000">
                                          <p:val>
                                            <p:strVal val="#ppt_y"/>
                                          </p:val>
                                        </p:tav>
                                      </p:tavLst>
                                    </p:anim>
                                    <p:animEffect transition="in" filter="wipe(up)">
                                      <p:cBhvr>
                                        <p:cTn id="39" dur="500"/>
                                        <p:tgtEl>
                                          <p:spTgt spid="37">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2" presetClass="entr" presetSubtype="4" fill="hold" nodeType="clickEffect">
                                  <p:stCondLst>
                                    <p:cond delay="0"/>
                                  </p:stCondLst>
                                  <p:childTnLst>
                                    <p:set>
                                      <p:cBhvr>
                                        <p:cTn id="43" dur="1" fill="hold">
                                          <p:stCondLst>
                                            <p:cond delay="0"/>
                                          </p:stCondLst>
                                        </p:cTn>
                                        <p:tgtEl>
                                          <p:spTgt spid="37">
                                            <p:txEl>
                                              <p:pRg st="7" end="7"/>
                                            </p:txEl>
                                          </p:spTgt>
                                        </p:tgtEl>
                                        <p:attrNameLst>
                                          <p:attrName>style.visibility</p:attrName>
                                        </p:attrNameLst>
                                      </p:cBhvr>
                                      <p:to>
                                        <p:strVal val="visible"/>
                                      </p:to>
                                    </p:set>
                                    <p:anim calcmode="lin" valueType="num">
                                      <p:cBhvr additive="base">
                                        <p:cTn id="44" dur="500"/>
                                        <p:tgtEl>
                                          <p:spTgt spid="37">
                                            <p:txEl>
                                              <p:pRg st="7" end="7"/>
                                            </p:txEl>
                                          </p:spTgt>
                                        </p:tgtEl>
                                        <p:attrNameLst>
                                          <p:attrName>ppt_y</p:attrName>
                                        </p:attrNameLst>
                                      </p:cBhvr>
                                      <p:tavLst>
                                        <p:tav tm="0">
                                          <p:val>
                                            <p:strVal val="#ppt_y+#ppt_h*1.125000"/>
                                          </p:val>
                                        </p:tav>
                                        <p:tav tm="100000">
                                          <p:val>
                                            <p:strVal val="#ppt_y"/>
                                          </p:val>
                                        </p:tav>
                                      </p:tavLst>
                                    </p:anim>
                                    <p:animEffect transition="in" filter="wipe(up)">
                                      <p:cBhvr>
                                        <p:cTn id="45" dur="500"/>
                                        <p:tgtEl>
                                          <p:spTgt spid="3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25">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512763" y="1588"/>
            <a:ext cx="4584700" cy="5373688"/>
          </a:xfrm>
          <a:prstGeom prst="rect">
            <a:avLst/>
          </a:prstGeom>
          <a:noFill/>
          <a:ln w="9525">
            <a:noFill/>
          </a:ln>
        </p:spPr>
        <p:txBody>
          <a:bodyPr wrap="square" lIns="91440" tIns="45720" rIns="91440" bIns="45720" anchor="t">
            <a:spAutoFit/>
          </a:bodyPr>
          <a:lstStyle/>
          <a:p>
            <a:pPr>
              <a:lnSpc>
                <a:spcPct val="140000"/>
              </a:lnSpc>
            </a:pPr>
            <a:r>
              <a:rPr sz="2800" baseline="0" noProof="1">
                <a:latin typeface="微软雅黑" panose="020B0503020204020204" pitchFamily="34" charset="-122"/>
                <a:ea typeface="微软雅黑" panose="020B0503020204020204" pitchFamily="34" charset="-122"/>
                <a:cs typeface="+mn-cs"/>
              </a:rPr>
              <a:t>(1) The Head </a:t>
            </a:r>
            <a:endParaRPr sz="2800" baseline="0" noProof="1">
              <a:latin typeface="微软雅黑" panose="020B0503020204020204" pitchFamily="34" charset="-122"/>
              <a:ea typeface="微软雅黑" panose="020B0503020204020204" pitchFamily="34" charset="-122"/>
            </a:endParaRPr>
          </a:p>
          <a:p>
            <a:pPr marL="342900" indent="-342900">
              <a:lnSpc>
                <a:spcPct val="140000"/>
              </a:lnSpc>
              <a:buFont typeface="Wingdings" panose="05000000000000000000" charset="0"/>
              <a:buChar char="l"/>
            </a:pPr>
            <a:r>
              <a:rPr sz="2800" baseline="0" noProof="1">
                <a:latin typeface="微软雅黑" panose="020B0503020204020204" pitchFamily="34" charset="-122"/>
                <a:ea typeface="微软雅黑" panose="020B0503020204020204" pitchFamily="34" charset="-122"/>
                <a:cs typeface="+mn-cs"/>
              </a:rPr>
              <a:t> Contract Title </a:t>
            </a:r>
            <a:endParaRPr sz="2800" baseline="0" noProof="1">
              <a:latin typeface="微软雅黑" panose="020B0503020204020204" pitchFamily="34" charset="-122"/>
              <a:ea typeface="微软雅黑" panose="020B0503020204020204" pitchFamily="34" charset="-122"/>
            </a:endParaRPr>
          </a:p>
          <a:p>
            <a:pPr marL="342900" indent="-342900">
              <a:lnSpc>
                <a:spcPct val="140000"/>
              </a:lnSpc>
              <a:buFont typeface="Wingdings" panose="05000000000000000000" charset="0"/>
              <a:buChar char="l"/>
            </a:pPr>
            <a:r>
              <a:rPr sz="2800" baseline="0" noProof="1">
                <a:latin typeface="微软雅黑" panose="020B0503020204020204" pitchFamily="34" charset="-122"/>
                <a:ea typeface="微软雅黑" panose="020B0503020204020204" pitchFamily="34" charset="-122"/>
                <a:cs typeface="+mn-cs"/>
              </a:rPr>
              <a:t> Contract Number </a:t>
            </a:r>
            <a:endParaRPr sz="2800" baseline="0" noProof="1">
              <a:latin typeface="微软雅黑" panose="020B0503020204020204" pitchFamily="34" charset="-122"/>
              <a:ea typeface="微软雅黑" panose="020B0503020204020204" pitchFamily="34" charset="-122"/>
            </a:endParaRPr>
          </a:p>
          <a:p>
            <a:pPr marL="342900" indent="-342900">
              <a:lnSpc>
                <a:spcPct val="140000"/>
              </a:lnSpc>
              <a:buFont typeface="Wingdings" panose="05000000000000000000" charset="0"/>
              <a:buChar char="l"/>
            </a:pPr>
            <a:r>
              <a:rPr sz="2800" baseline="0" noProof="1">
                <a:latin typeface="微软雅黑" panose="020B0503020204020204" pitchFamily="34" charset="-122"/>
                <a:ea typeface="微软雅黑" panose="020B0503020204020204" pitchFamily="34" charset="-122"/>
                <a:cs typeface="+mn-cs"/>
              </a:rPr>
              <a:t> Date and Place of Signing the Contract </a:t>
            </a:r>
            <a:endParaRPr sz="2800" baseline="0" noProof="1">
              <a:latin typeface="微软雅黑" panose="020B0503020204020204" pitchFamily="34" charset="-122"/>
              <a:ea typeface="微软雅黑" panose="020B0503020204020204" pitchFamily="34" charset="-122"/>
            </a:endParaRPr>
          </a:p>
          <a:p>
            <a:pPr marL="342900" indent="-342900">
              <a:lnSpc>
                <a:spcPct val="140000"/>
              </a:lnSpc>
              <a:buFont typeface="Wingdings" panose="05000000000000000000" charset="0"/>
              <a:buChar char="l"/>
            </a:pPr>
            <a:r>
              <a:rPr sz="2800" baseline="0" noProof="1">
                <a:latin typeface="微软雅黑" panose="020B0503020204020204" pitchFamily="34" charset="-122"/>
                <a:ea typeface="微软雅黑" panose="020B0503020204020204" pitchFamily="34" charset="-122"/>
                <a:cs typeface="+mn-cs"/>
              </a:rPr>
              <a:t> Names and Addresses of Both Parties</a:t>
            </a:r>
            <a:endParaRPr sz="2800" baseline="0" noProof="1">
              <a:latin typeface="微软雅黑" panose="020B0503020204020204" pitchFamily="34" charset="-122"/>
              <a:ea typeface="微软雅黑" panose="020B0503020204020204" pitchFamily="34" charset="-122"/>
            </a:endParaRPr>
          </a:p>
          <a:p>
            <a:pPr marL="342900" indent="-342900">
              <a:lnSpc>
                <a:spcPct val="140000"/>
              </a:lnSpc>
              <a:buFont typeface="Wingdings" panose="05000000000000000000" charset="0"/>
              <a:buChar char="l"/>
            </a:pPr>
            <a:r>
              <a:rPr sz="2800" baseline="0" noProof="1">
                <a:latin typeface="微软雅黑" panose="020B0503020204020204" pitchFamily="34" charset="-122"/>
                <a:ea typeface="微软雅黑" panose="020B0503020204020204" pitchFamily="34" charset="-122"/>
                <a:cs typeface="+mn-cs"/>
              </a:rPr>
              <a:t> Preface</a:t>
            </a:r>
            <a:r>
              <a:rPr sz="2000" baseline="0" noProof="1">
                <a:latin typeface="微软雅黑" panose="020B0503020204020204" pitchFamily="34" charset="-122"/>
                <a:ea typeface="微软雅黑" panose="020B0503020204020204" pitchFamily="34" charset="-122"/>
                <a:cs typeface="+mn-cs"/>
              </a:rPr>
              <a:t> </a:t>
            </a:r>
            <a:endParaRPr sz="2000" baseline="0" noProof="1">
              <a:latin typeface="微软雅黑" panose="020B0503020204020204" pitchFamily="34" charset="-122"/>
              <a:ea typeface="微软雅黑" panose="020B0503020204020204" pitchFamily="34" charset="-122"/>
            </a:endParaRPr>
          </a:p>
          <a:p>
            <a:pPr>
              <a:lnSpc>
                <a:spcPct val="150000"/>
              </a:lnSpc>
            </a:pPr>
            <a:endParaRPr lang="zh-CN" altLang="en-US" sz="2000" baseline="0" noProof="1">
              <a:latin typeface="微软雅黑" panose="020B0503020204020204" pitchFamily="34" charset="-122"/>
              <a:ea typeface="微软雅黑" panose="020B0503020204020204" pitchFamily="34" charset="-122"/>
            </a:endParaRPr>
          </a:p>
        </p:txBody>
      </p:sp>
      <p:sp>
        <p:nvSpPr>
          <p:cNvPr id="3" name="文本框 2"/>
          <p:cNvSpPr txBox="1"/>
          <p:nvPr/>
        </p:nvSpPr>
        <p:spPr>
          <a:xfrm>
            <a:off x="5097463" y="73025"/>
            <a:ext cx="3694113" cy="3449638"/>
          </a:xfrm>
          <a:prstGeom prst="rect">
            <a:avLst/>
          </a:prstGeom>
          <a:noFill/>
        </p:spPr>
        <p:txBody>
          <a:bodyPr wrap="square" rtlCol="0">
            <a:spAutoFit/>
          </a:bodyPr>
          <a:lstStyle/>
          <a:p>
            <a:pPr>
              <a:lnSpc>
                <a:spcPct val="130000"/>
              </a:lnSpc>
            </a:pPr>
            <a:r>
              <a:rPr lang="zh-CN" altLang="en-US" sz="2800" noProof="1">
                <a:latin typeface="Arial" panose="020B0604020202020204" pitchFamily="34" charset="0"/>
                <a:ea typeface="微软雅黑" panose="020B0503020204020204" pitchFamily="34" charset="-122"/>
                <a:cs typeface="+mn-cs"/>
              </a:rPr>
              <a:t>(3) The End </a:t>
            </a:r>
            <a:endParaRPr lang="zh-CN" altLang="en-US" sz="2800" noProof="1"/>
          </a:p>
          <a:p>
            <a:pPr marL="342900" indent="-342900">
              <a:lnSpc>
                <a:spcPct val="13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Copies</a:t>
            </a:r>
            <a:endParaRPr lang="zh-CN" altLang="en-US" sz="2800" noProof="1"/>
          </a:p>
          <a:p>
            <a:pPr marL="342900" indent="-342900">
              <a:lnSpc>
                <a:spcPct val="13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Language Validity</a:t>
            </a:r>
            <a:endParaRPr lang="zh-CN" altLang="en-US" sz="2800" noProof="1"/>
          </a:p>
          <a:p>
            <a:pPr marL="342900" indent="-342900">
              <a:lnSpc>
                <a:spcPct val="13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Law Application</a:t>
            </a:r>
            <a:endParaRPr lang="zh-CN" altLang="en-US" sz="2800" noProof="1"/>
          </a:p>
          <a:p>
            <a:pPr marL="342900" indent="-342900">
              <a:lnSpc>
                <a:spcPct val="13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Signature</a:t>
            </a:r>
            <a:endParaRPr lang="zh-CN" altLang="en-US" sz="2800" noProof="1"/>
          </a:p>
          <a:p>
            <a:pPr marL="342900" indent="-342900">
              <a:lnSpc>
                <a:spcPct val="130000"/>
              </a:lnSpc>
              <a:buFont typeface="Wingdings" panose="05000000000000000000" charset="0"/>
              <a:buChar char="l"/>
            </a:pPr>
            <a:r>
              <a:rPr lang="zh-CN" altLang="en-US" sz="2800" noProof="1">
                <a:latin typeface="Arial" panose="020B0604020202020204" pitchFamily="34" charset="0"/>
                <a:ea typeface="微软雅黑" panose="020B0503020204020204" pitchFamily="34" charset="-122"/>
                <a:cs typeface="+mn-cs"/>
              </a:rPr>
              <a:t>  Seal</a:t>
            </a:r>
          </a:p>
        </p:txBody>
      </p:sp>
      <p:sp>
        <p:nvSpPr>
          <p:cNvPr id="4" name="任意多边形: 形状 4"/>
          <p:cNvSpPr/>
          <p:nvPr/>
        </p:nvSpPr>
        <p:spPr>
          <a:xfrm flipH="1">
            <a:off x="26988" y="2978150"/>
            <a:ext cx="9128125" cy="20716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000"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par>
                                <p:cTn id="12" presetID="22" presetClass="entr" presetSubtype="8" fill="hold" grpId="0" nodeType="withEffect">
                                  <p:stCondLst>
                                    <p:cond delay="0"/>
                                  </p:stCondLst>
                                  <p:childTnLst>
                                    <p:set>
                                      <p:cBhvr>
                                        <p:cTn id="13" dur="1000"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7">
                                            <p:txEl>
                                              <p:pRg st="0" end="0"/>
                                            </p:txEl>
                                          </p:spTgt>
                                        </p:tgtEl>
                                        <p:attrNameLst>
                                          <p:attrName>style.visibility</p:attrName>
                                        </p:attrNameLst>
                                      </p:cBhvr>
                                      <p:to>
                                        <p:strVal val="visible"/>
                                      </p:to>
                                    </p:set>
                                    <p:anim calcmode="lin" valueType="num">
                                      <p:cBhvr additive="base">
                                        <p:cTn id="19"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37">
                                            <p:txEl>
                                              <p:pRg st="1" end="1"/>
                                            </p:txEl>
                                          </p:spTgt>
                                        </p:tgtEl>
                                        <p:attrNameLst>
                                          <p:attrName>style.visibility</p:attrName>
                                        </p:attrNameLst>
                                      </p:cBhvr>
                                      <p:to>
                                        <p:strVal val="visible"/>
                                      </p:to>
                                    </p:set>
                                    <p:animEffect transition="in" filter="strips(downLeft)">
                                      <p:cBhvr>
                                        <p:cTn id="25" dur="500"/>
                                        <p:tgtEl>
                                          <p:spTgt spid="37">
                                            <p:txEl>
                                              <p:pRg st="1" end="1"/>
                                            </p:txEl>
                                          </p:spTgt>
                                        </p:tgtEl>
                                      </p:cBhvr>
                                    </p:animEffect>
                                  </p:childTnLst>
                                </p:cTn>
                              </p:par>
                              <p:par>
                                <p:cTn id="26" presetID="18" presetClass="entr" presetSubtype="12" fill="hold" nodeType="withEffect">
                                  <p:stCondLst>
                                    <p:cond delay="0"/>
                                  </p:stCondLst>
                                  <p:childTnLst>
                                    <p:set>
                                      <p:cBhvr>
                                        <p:cTn id="27" dur="1" fill="hold">
                                          <p:stCondLst>
                                            <p:cond delay="0"/>
                                          </p:stCondLst>
                                        </p:cTn>
                                        <p:tgtEl>
                                          <p:spTgt spid="37">
                                            <p:txEl>
                                              <p:pRg st="2" end="2"/>
                                            </p:txEl>
                                          </p:spTgt>
                                        </p:tgtEl>
                                        <p:attrNameLst>
                                          <p:attrName>style.visibility</p:attrName>
                                        </p:attrNameLst>
                                      </p:cBhvr>
                                      <p:to>
                                        <p:strVal val="visible"/>
                                      </p:to>
                                    </p:set>
                                    <p:animEffect transition="in" filter="strips(downLeft)">
                                      <p:cBhvr>
                                        <p:cTn id="28" dur="500"/>
                                        <p:tgtEl>
                                          <p:spTgt spid="37">
                                            <p:txEl>
                                              <p:pRg st="2" end="2"/>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37">
                                            <p:txEl>
                                              <p:pRg st="3" end="3"/>
                                            </p:txEl>
                                          </p:spTgt>
                                        </p:tgtEl>
                                        <p:attrNameLst>
                                          <p:attrName>style.visibility</p:attrName>
                                        </p:attrNameLst>
                                      </p:cBhvr>
                                      <p:to>
                                        <p:strVal val="visible"/>
                                      </p:to>
                                    </p:set>
                                    <p:animEffect transition="in" filter="strips(downLeft)">
                                      <p:cBhvr>
                                        <p:cTn id="31" dur="500"/>
                                        <p:tgtEl>
                                          <p:spTgt spid="37">
                                            <p:txEl>
                                              <p:pRg st="3" end="3"/>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37">
                                            <p:txEl>
                                              <p:pRg st="4" end="4"/>
                                            </p:txEl>
                                          </p:spTgt>
                                        </p:tgtEl>
                                        <p:attrNameLst>
                                          <p:attrName>style.visibility</p:attrName>
                                        </p:attrNameLst>
                                      </p:cBhvr>
                                      <p:to>
                                        <p:strVal val="visible"/>
                                      </p:to>
                                    </p:set>
                                    <p:animEffect transition="in" filter="strips(downLeft)">
                                      <p:cBhvr>
                                        <p:cTn id="34" dur="500"/>
                                        <p:tgtEl>
                                          <p:spTgt spid="37">
                                            <p:txEl>
                                              <p:pRg st="4" end="4"/>
                                            </p:txEl>
                                          </p:spTgt>
                                        </p:tgtEl>
                                      </p:cBhvr>
                                    </p:animEffect>
                                  </p:childTnLst>
                                </p:cTn>
                              </p:par>
                              <p:par>
                                <p:cTn id="35" presetID="18" presetClass="entr" presetSubtype="12" fill="hold" nodeType="withEffect">
                                  <p:stCondLst>
                                    <p:cond delay="0"/>
                                  </p:stCondLst>
                                  <p:childTnLst>
                                    <p:set>
                                      <p:cBhvr>
                                        <p:cTn id="36" dur="1" fill="hold">
                                          <p:stCondLst>
                                            <p:cond delay="0"/>
                                          </p:stCondLst>
                                        </p:cTn>
                                        <p:tgtEl>
                                          <p:spTgt spid="37">
                                            <p:txEl>
                                              <p:pRg st="5" end="5"/>
                                            </p:txEl>
                                          </p:spTgt>
                                        </p:tgtEl>
                                        <p:attrNameLst>
                                          <p:attrName>style.visibility</p:attrName>
                                        </p:attrNameLst>
                                      </p:cBhvr>
                                      <p:to>
                                        <p:strVal val="visible"/>
                                      </p:to>
                                    </p:set>
                                    <p:animEffect transition="in" filter="strips(downLeft)">
                                      <p:cBhvr>
                                        <p:cTn id="37" dur="500"/>
                                        <p:tgtEl>
                                          <p:spTgt spid="3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additive="base">
                                        <p:cTn id="4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nodeType="clickEffect">
                                  <p:stCondLst>
                                    <p:cond delay="0"/>
                                  </p:stCondLst>
                                  <p:childTnLst>
                                    <p:set>
                                      <p:cBhvr>
                                        <p:cTn id="47" dur="1" fill="hold">
                                          <p:stCondLst>
                                            <p:cond delay="0"/>
                                          </p:stCondLst>
                                        </p:cTn>
                                        <p:tgtEl>
                                          <p:spTgt spid="3">
                                            <p:txEl>
                                              <p:pRg st="1" end="1"/>
                                            </p:txEl>
                                          </p:spTgt>
                                        </p:tgtEl>
                                        <p:attrNameLst>
                                          <p:attrName>style.visibility</p:attrName>
                                        </p:attrNameLst>
                                      </p:cBhvr>
                                      <p:to>
                                        <p:strVal val="visible"/>
                                      </p:to>
                                    </p:set>
                                    <p:animEffect transition="in" filter="strips(downLeft)">
                                      <p:cBhvr>
                                        <p:cTn id="48" dur="500"/>
                                        <p:tgtEl>
                                          <p:spTgt spid="3">
                                            <p:txEl>
                                              <p:pRg st="1" end="1"/>
                                            </p:txEl>
                                          </p:spTgt>
                                        </p:tgtEl>
                                      </p:cBhvr>
                                    </p:animEffect>
                                  </p:childTnLst>
                                </p:cTn>
                              </p:par>
                              <p:par>
                                <p:cTn id="49" presetID="18" presetClass="entr" presetSubtype="12" fill="hold"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Effect transition="in" filter="strips(downLeft)">
                                      <p:cBhvr>
                                        <p:cTn id="51" dur="500"/>
                                        <p:tgtEl>
                                          <p:spTgt spid="3">
                                            <p:txEl>
                                              <p:pRg st="2" end="2"/>
                                            </p:txEl>
                                          </p:spTgt>
                                        </p:tgtEl>
                                      </p:cBhvr>
                                    </p:animEffect>
                                  </p:childTnLst>
                                </p:cTn>
                              </p:par>
                              <p:par>
                                <p:cTn id="52" presetID="18" presetClass="entr" presetSubtype="12" fill="hold" nodeType="withEffect">
                                  <p:stCondLst>
                                    <p:cond delay="0"/>
                                  </p:stCondLst>
                                  <p:childTnLst>
                                    <p:set>
                                      <p:cBhvr>
                                        <p:cTn id="53" dur="1" fill="hold">
                                          <p:stCondLst>
                                            <p:cond delay="0"/>
                                          </p:stCondLst>
                                        </p:cTn>
                                        <p:tgtEl>
                                          <p:spTgt spid="3">
                                            <p:txEl>
                                              <p:pRg st="3" end="3"/>
                                            </p:txEl>
                                          </p:spTgt>
                                        </p:tgtEl>
                                        <p:attrNameLst>
                                          <p:attrName>style.visibility</p:attrName>
                                        </p:attrNameLst>
                                      </p:cBhvr>
                                      <p:to>
                                        <p:strVal val="visible"/>
                                      </p:to>
                                    </p:set>
                                    <p:animEffect transition="in" filter="strips(downLeft)">
                                      <p:cBhvr>
                                        <p:cTn id="54" dur="500"/>
                                        <p:tgtEl>
                                          <p:spTgt spid="3">
                                            <p:txEl>
                                              <p:pRg st="3" end="3"/>
                                            </p:txEl>
                                          </p:spTgt>
                                        </p:tgtEl>
                                      </p:cBhvr>
                                    </p:animEffect>
                                  </p:childTnLst>
                                </p:cTn>
                              </p:par>
                              <p:par>
                                <p:cTn id="55" presetID="18" presetClass="entr" presetSubtype="12" fill="hold" nodeType="with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strips(downLeft)">
                                      <p:cBhvr>
                                        <p:cTn id="57" dur="500"/>
                                        <p:tgtEl>
                                          <p:spTgt spid="3">
                                            <p:txEl>
                                              <p:pRg st="4" end="4"/>
                                            </p:txEl>
                                          </p:spTgt>
                                        </p:tgtEl>
                                      </p:cBhvr>
                                    </p:animEffect>
                                  </p:childTnLst>
                                </p:cTn>
                              </p:par>
                              <p:par>
                                <p:cTn id="58" presetID="18" presetClass="entr" presetSubtype="12" fill="hold" nodeType="with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strips(downLeft)">
                                      <p:cBhvr>
                                        <p:cTn id="6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 grpId="0"/>
      <p:bldP spid="4" grpId="0" bldLvl="0" animBg="1"/>
    </p:bldLst>
  </p:timing>
</p:sld>
</file>

<file path=ppt/slides/slide80.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剪去对角的矩形 2"/>
          <p:cNvSpPr/>
          <p:nvPr/>
        </p:nvSpPr>
        <p:spPr>
          <a:xfrm>
            <a:off x="466725" y="452438"/>
            <a:ext cx="1684338" cy="579438"/>
          </a:xfrm>
          <a:prstGeom prst="snip2DiagRect">
            <a:avLst/>
          </a:prstGeom>
          <a:solidFill>
            <a:srgbClr val="163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800" strike="noStrike" noProof="1"/>
              <a:t>CASE 7</a:t>
            </a:r>
          </a:p>
        </p:txBody>
      </p:sp>
      <p:sp>
        <p:nvSpPr>
          <p:cNvPr id="81923" name="文本框 3"/>
          <p:cNvSpPr txBox="1"/>
          <p:nvPr/>
        </p:nvSpPr>
        <p:spPr>
          <a:xfrm>
            <a:off x="466725" y="1127125"/>
            <a:ext cx="8378825" cy="2889250"/>
          </a:xfrm>
          <a:prstGeom prst="rect">
            <a:avLst/>
          </a:prstGeom>
          <a:pattFill prst="pct5">
            <a:fgClr>
              <a:schemeClr val="accent1"/>
            </a:fgClr>
            <a:bgClr>
              <a:schemeClr val="bg1"/>
            </a:bgClr>
          </a:pattFill>
          <a:ln w="9525">
            <a:noFill/>
          </a:ln>
        </p:spPr>
        <p:txBody>
          <a:bodyPr wrap="square" anchor="t">
            <a:spAutoFit/>
          </a:bodyPr>
          <a:lstStyle/>
          <a:p>
            <a:pPr>
              <a:lnSpc>
                <a:spcPct val="130000"/>
              </a:lnSpc>
            </a:pPr>
            <a:r>
              <a:rPr lang="zh-CN" altLang="en-US" sz="2800">
                <a:latin typeface="Arial" panose="020B0604020202020204" pitchFamily="34" charset="0"/>
                <a:ea typeface="微软雅黑" panose="020B0503020204020204" pitchFamily="34" charset="-122"/>
              </a:rPr>
              <a:t>法国MSK公司的艾力克斯接受蓝天公司的报价后，希望对方能提供形式发票，并将交货条件改为FOB宁波。刘方按要求传真了一份已签署盖章的形式发票，并提醒MSK公司注意形式发票的有效期，抓紧办理进口许可证。</a:t>
            </a:r>
          </a:p>
        </p:txBody>
      </p:sp>
      <p:sp>
        <p:nvSpPr>
          <p:cNvPr id="5" name="任意多边形: 形状 2"/>
          <p:cNvSpPr/>
          <p:nvPr/>
        </p:nvSpPr>
        <p:spPr>
          <a:xfrm>
            <a:off x="12700" y="4300538"/>
            <a:ext cx="9004300" cy="792163"/>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7" name="任意多边形: 形状 4"/>
          <p:cNvSpPr/>
          <p:nvPr/>
        </p:nvSpPr>
        <p:spPr>
          <a:xfrm>
            <a:off x="6350" y="3265488"/>
            <a:ext cx="9129713" cy="1784350"/>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amond(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81923">
                                            <p:txEl>
                                              <p:pRg st="0" end="0"/>
                                            </p:txEl>
                                          </p:spTgt>
                                        </p:tgtEl>
                                        <p:attrNameLst>
                                          <p:attrName>style.visibility</p:attrName>
                                        </p:attrNameLst>
                                      </p:cBhvr>
                                      <p:to>
                                        <p:strVal val="visible"/>
                                      </p:to>
                                    </p:set>
                                    <p:animEffect transition="in" filter="barn(inVertical)">
                                      <p:cBhvr>
                                        <p:cTn id="20" dur="500"/>
                                        <p:tgtEl>
                                          <p:spTgt spid="819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ldLvl="0" animBg="1"/>
      <p:bldP spid="7" grpId="0" bldLvl="0" animBg="1"/>
    </p:bldLst>
  </p:timing>
</p:sld>
</file>

<file path=ppt/slides/slide8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折角形 1"/>
          <p:cNvSpPr/>
          <p:nvPr/>
        </p:nvSpPr>
        <p:spPr>
          <a:xfrm>
            <a:off x="636588" y="144463"/>
            <a:ext cx="3292475" cy="606425"/>
          </a:xfrm>
          <a:prstGeom prst="foldedCorner">
            <a:avLst/>
          </a:prstGeom>
          <a:solidFill>
            <a:srgbClr val="163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Expressions</a:t>
            </a:r>
          </a:p>
        </p:txBody>
      </p:sp>
      <p:sp>
        <p:nvSpPr>
          <p:cNvPr id="82946" name="文本框 2"/>
          <p:cNvSpPr txBox="1"/>
          <p:nvPr/>
        </p:nvSpPr>
        <p:spPr>
          <a:xfrm>
            <a:off x="407988" y="642938"/>
            <a:ext cx="8628062" cy="4568825"/>
          </a:xfrm>
          <a:prstGeom prst="rect">
            <a:avLst/>
          </a:prstGeom>
          <a:noFill/>
          <a:ln w="9525">
            <a:noFill/>
          </a:ln>
        </p:spPr>
        <p:txBody>
          <a:bodyPr wrap="square" anchor="t">
            <a:spAutoFit/>
          </a:bodyPr>
          <a:lstStyle/>
          <a:p>
            <a:pPr>
              <a:lnSpc>
                <a:spcPct val="130000"/>
              </a:lnSpc>
            </a:pPr>
            <a:r>
              <a:rPr lang="zh-CN" altLang="en-US" sz="2800">
                <a:latin typeface="Arial" panose="020B0604020202020204" pitchFamily="34" charset="0"/>
                <a:ea typeface="微软雅黑" panose="020B0503020204020204" pitchFamily="34" charset="-122"/>
              </a:rPr>
              <a:t>1. port of shipment  装运港</a:t>
            </a:r>
          </a:p>
          <a:p>
            <a:pPr>
              <a:lnSpc>
                <a:spcPct val="130000"/>
              </a:lnSpc>
            </a:pPr>
            <a:r>
              <a:rPr lang="zh-CN" altLang="en-US" sz="2800">
                <a:latin typeface="Arial" panose="020B0604020202020204" pitchFamily="34" charset="0"/>
                <a:ea typeface="微软雅黑" panose="020B0503020204020204" pitchFamily="34" charset="-122"/>
              </a:rPr>
              <a:t>2. FOB Ningbo  宁波离岸价</a:t>
            </a:r>
          </a:p>
          <a:p>
            <a:pPr>
              <a:lnSpc>
                <a:spcPct val="130000"/>
              </a:lnSpc>
            </a:pPr>
            <a:r>
              <a:rPr lang="zh-CN" altLang="en-US" sz="2800">
                <a:latin typeface="Arial" panose="020B0604020202020204" pitchFamily="34" charset="0"/>
                <a:ea typeface="微软雅黑" panose="020B0503020204020204" pitchFamily="34" charset="-122"/>
              </a:rPr>
              <a:t>3. date of expiry  到期日 </a:t>
            </a:r>
          </a:p>
          <a:p>
            <a:pPr>
              <a:lnSpc>
                <a:spcPct val="130000"/>
              </a:lnSpc>
            </a:pPr>
            <a:r>
              <a:rPr lang="zh-CN" altLang="en-US" sz="2800">
                <a:latin typeface="Arial" panose="020B0604020202020204" pitchFamily="34" charset="0"/>
                <a:ea typeface="微软雅黑" panose="020B0503020204020204" pitchFamily="34" charset="-122"/>
              </a:rPr>
              <a:t>4. apply for  申请</a:t>
            </a:r>
          </a:p>
          <a:p>
            <a:pPr>
              <a:lnSpc>
                <a:spcPct val="130000"/>
              </a:lnSpc>
            </a:pPr>
            <a:r>
              <a:rPr lang="zh-CN" altLang="en-US" sz="2800">
                <a:latin typeface="Arial" panose="020B0604020202020204" pitchFamily="34" charset="0"/>
                <a:ea typeface="微软雅黑" panose="020B0503020204020204" pitchFamily="34" charset="-122"/>
              </a:rPr>
              <a:t>5. import license  进口许可证</a:t>
            </a:r>
          </a:p>
          <a:p>
            <a:pPr>
              <a:lnSpc>
                <a:spcPct val="130000"/>
              </a:lnSpc>
            </a:pPr>
            <a:r>
              <a:rPr lang="zh-CN" altLang="en-US" sz="2800">
                <a:latin typeface="Arial" panose="020B0604020202020204" pitchFamily="34" charset="0"/>
                <a:ea typeface="微软雅黑" panose="020B0503020204020204" pitchFamily="34" charset="-122"/>
              </a:rPr>
              <a:t>6. licensing position  审批情况</a:t>
            </a:r>
          </a:p>
          <a:p>
            <a:pPr>
              <a:lnSpc>
                <a:spcPct val="130000"/>
              </a:lnSpc>
            </a:pPr>
            <a:r>
              <a:rPr lang="zh-CN" altLang="en-US" sz="2800">
                <a:latin typeface="Arial" panose="020B0604020202020204" pitchFamily="34" charset="0"/>
                <a:ea typeface="微软雅黑" panose="020B0503020204020204" pitchFamily="34" charset="-122"/>
              </a:rPr>
              <a:t>7. keep sb. informed of sth.  让某人了解某事</a:t>
            </a:r>
          </a:p>
          <a:p>
            <a:pPr>
              <a:lnSpc>
                <a:spcPct val="130000"/>
              </a:lnSpc>
            </a:pPr>
            <a:r>
              <a:rPr lang="zh-CN" altLang="en-US" sz="2800">
                <a:latin typeface="Arial" panose="020B0604020202020204" pitchFamily="34" charset="0"/>
                <a:ea typeface="微软雅黑" panose="020B0503020204020204" pitchFamily="34" charset="-122"/>
              </a:rPr>
              <a:t>8. reserve the goods  保留货物</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82946">
                                            <p:txEl>
                                              <p:pRg st="0" end="0"/>
                                            </p:txEl>
                                          </p:spTgt>
                                        </p:tgtEl>
                                        <p:attrNameLst>
                                          <p:attrName>style.visibility</p:attrName>
                                        </p:attrNameLst>
                                      </p:cBhvr>
                                      <p:to>
                                        <p:strVal val="visible"/>
                                      </p:to>
                                    </p:set>
                                    <p:animEffect transition="in" filter="strips(downLeft)">
                                      <p:cBhvr>
                                        <p:cTn id="13" dur="500"/>
                                        <p:tgtEl>
                                          <p:spTgt spid="82946">
                                            <p:txEl>
                                              <p:pRg st="0" end="0"/>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82946">
                                            <p:txEl>
                                              <p:pRg st="1" end="1"/>
                                            </p:txEl>
                                          </p:spTgt>
                                        </p:tgtEl>
                                        <p:attrNameLst>
                                          <p:attrName>style.visibility</p:attrName>
                                        </p:attrNameLst>
                                      </p:cBhvr>
                                      <p:to>
                                        <p:strVal val="visible"/>
                                      </p:to>
                                    </p:set>
                                    <p:animEffect transition="in" filter="strips(downLeft)">
                                      <p:cBhvr>
                                        <p:cTn id="16" dur="500"/>
                                        <p:tgtEl>
                                          <p:spTgt spid="82946">
                                            <p:txEl>
                                              <p:pRg st="1" end="1"/>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animEffect transition="in" filter="strips(downLeft)">
                                      <p:cBhvr>
                                        <p:cTn id="19" dur="500"/>
                                        <p:tgtEl>
                                          <p:spTgt spid="82946">
                                            <p:txEl>
                                              <p:pRg st="2" end="2"/>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82946">
                                            <p:txEl>
                                              <p:pRg st="3" end="3"/>
                                            </p:txEl>
                                          </p:spTgt>
                                        </p:tgtEl>
                                        <p:attrNameLst>
                                          <p:attrName>style.visibility</p:attrName>
                                        </p:attrNameLst>
                                      </p:cBhvr>
                                      <p:to>
                                        <p:strVal val="visible"/>
                                      </p:to>
                                    </p:set>
                                    <p:animEffect transition="in" filter="strips(downLeft)">
                                      <p:cBhvr>
                                        <p:cTn id="22" dur="500"/>
                                        <p:tgtEl>
                                          <p:spTgt spid="82946">
                                            <p:txEl>
                                              <p:pRg st="3" end="3"/>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82946">
                                            <p:txEl>
                                              <p:pRg st="4" end="4"/>
                                            </p:txEl>
                                          </p:spTgt>
                                        </p:tgtEl>
                                        <p:attrNameLst>
                                          <p:attrName>style.visibility</p:attrName>
                                        </p:attrNameLst>
                                      </p:cBhvr>
                                      <p:to>
                                        <p:strVal val="visible"/>
                                      </p:to>
                                    </p:set>
                                    <p:animEffect transition="in" filter="strips(downLeft)">
                                      <p:cBhvr>
                                        <p:cTn id="25" dur="500"/>
                                        <p:tgtEl>
                                          <p:spTgt spid="82946">
                                            <p:txEl>
                                              <p:pRg st="4" end="4"/>
                                            </p:txEl>
                                          </p:spTgt>
                                        </p:tgtEl>
                                      </p:cBhvr>
                                    </p:animEffect>
                                  </p:childTnLst>
                                </p:cTn>
                              </p:par>
                              <p:par>
                                <p:cTn id="26" presetID="18" presetClass="entr" presetSubtype="12" fill="hold" nodeType="withEffect">
                                  <p:stCondLst>
                                    <p:cond delay="0"/>
                                  </p:stCondLst>
                                  <p:childTnLst>
                                    <p:set>
                                      <p:cBhvr>
                                        <p:cTn id="27" dur="1" fill="hold">
                                          <p:stCondLst>
                                            <p:cond delay="0"/>
                                          </p:stCondLst>
                                        </p:cTn>
                                        <p:tgtEl>
                                          <p:spTgt spid="82946">
                                            <p:txEl>
                                              <p:pRg st="5" end="5"/>
                                            </p:txEl>
                                          </p:spTgt>
                                        </p:tgtEl>
                                        <p:attrNameLst>
                                          <p:attrName>style.visibility</p:attrName>
                                        </p:attrNameLst>
                                      </p:cBhvr>
                                      <p:to>
                                        <p:strVal val="visible"/>
                                      </p:to>
                                    </p:set>
                                    <p:animEffect transition="in" filter="strips(downLeft)">
                                      <p:cBhvr>
                                        <p:cTn id="28" dur="500"/>
                                        <p:tgtEl>
                                          <p:spTgt spid="82946">
                                            <p:txEl>
                                              <p:pRg st="5" end="5"/>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82946">
                                            <p:txEl>
                                              <p:pRg st="6" end="6"/>
                                            </p:txEl>
                                          </p:spTgt>
                                        </p:tgtEl>
                                        <p:attrNameLst>
                                          <p:attrName>style.visibility</p:attrName>
                                        </p:attrNameLst>
                                      </p:cBhvr>
                                      <p:to>
                                        <p:strVal val="visible"/>
                                      </p:to>
                                    </p:set>
                                    <p:animEffect transition="in" filter="strips(downLeft)">
                                      <p:cBhvr>
                                        <p:cTn id="31" dur="500"/>
                                        <p:tgtEl>
                                          <p:spTgt spid="82946">
                                            <p:txEl>
                                              <p:pRg st="6" end="6"/>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82946">
                                            <p:txEl>
                                              <p:pRg st="7" end="7"/>
                                            </p:txEl>
                                          </p:spTgt>
                                        </p:tgtEl>
                                        <p:attrNameLst>
                                          <p:attrName>style.visibility</p:attrName>
                                        </p:attrNameLst>
                                      </p:cBhvr>
                                      <p:to>
                                        <p:strVal val="visible"/>
                                      </p:to>
                                    </p:set>
                                    <p:animEffect transition="in" filter="strips(downLeft)">
                                      <p:cBhvr>
                                        <p:cTn id="34" dur="500"/>
                                        <p:tgtEl>
                                          <p:spTgt spid="829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折角形 1"/>
          <p:cNvSpPr/>
          <p:nvPr/>
        </p:nvSpPr>
        <p:spPr>
          <a:xfrm>
            <a:off x="660400" y="206375"/>
            <a:ext cx="3292475" cy="604838"/>
          </a:xfrm>
          <a:prstGeom prst="foldedCorner">
            <a:avLst/>
          </a:prstGeom>
          <a:solidFill>
            <a:srgbClr val="163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83970" name="文本框 2"/>
          <p:cNvSpPr txBox="1"/>
          <p:nvPr/>
        </p:nvSpPr>
        <p:spPr>
          <a:xfrm>
            <a:off x="184150" y="811213"/>
            <a:ext cx="8850313" cy="4351337"/>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rPr>
              <a:t>1. In compliance with your email request dated March 19, we have much pleasure in handing you herewith our proforma invoice.</a:t>
            </a:r>
          </a:p>
          <a:p>
            <a:pPr>
              <a:lnSpc>
                <a:spcPct val="90000"/>
              </a:lnSpc>
            </a:pPr>
            <a:r>
              <a:rPr lang="zh-CN" altLang="en-US" sz="2800">
                <a:latin typeface="Arial" panose="020B0604020202020204" pitchFamily="34" charset="0"/>
                <a:ea typeface="微软雅黑" panose="020B0503020204020204" pitchFamily="34" charset="-122"/>
              </a:rPr>
              <a:t>2. In order to enable you to obtain the necessary import license, we are sending you our Proforma Invoice No. 32.</a:t>
            </a:r>
          </a:p>
          <a:p>
            <a:pPr>
              <a:lnSpc>
                <a:spcPct val="90000"/>
              </a:lnSpc>
            </a:pPr>
            <a:r>
              <a:rPr lang="zh-CN" altLang="en-US" sz="2800">
                <a:latin typeface="Arial" panose="020B0604020202020204" pitchFamily="34" charset="0"/>
                <a:ea typeface="微软雅黑" panose="020B0503020204020204" pitchFamily="34" charset="-122"/>
              </a:rPr>
              <a:t>3. Owing to the small amount of this transaction, we are prepared to accept your payment of D/P at sight for the value of the goods shipped.</a:t>
            </a:r>
          </a:p>
          <a:p>
            <a:pPr>
              <a:lnSpc>
                <a:spcPct val="90000"/>
              </a:lnSpc>
            </a:pPr>
            <a:r>
              <a:rPr lang="zh-CN" altLang="en-US" sz="2800">
                <a:latin typeface="Arial" panose="020B0604020202020204" pitchFamily="34" charset="0"/>
                <a:ea typeface="微软雅黑" panose="020B0503020204020204" pitchFamily="34" charset="-122"/>
              </a:rPr>
              <a:t>4. Please note that the proforma invoice is valid till Sept. 5, 2018.</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83970">
                                            <p:txEl>
                                              <p:pRg st="0" end="0"/>
                                            </p:txEl>
                                          </p:spTgt>
                                        </p:tgtEl>
                                        <p:attrNameLst>
                                          <p:attrName>style.visibility</p:attrName>
                                        </p:attrNameLst>
                                      </p:cBhvr>
                                      <p:to>
                                        <p:strVal val="visible"/>
                                      </p:to>
                                    </p:set>
                                    <p:anim calcmode="lin" valueType="num">
                                      <p:cBhvr additive="base">
                                        <p:cTn id="13" dur="500"/>
                                        <p:tgtEl>
                                          <p:spTgt spid="83970">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8397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83970">
                                            <p:txEl>
                                              <p:pRg st="1" end="1"/>
                                            </p:txEl>
                                          </p:spTgt>
                                        </p:tgtEl>
                                        <p:attrNameLst>
                                          <p:attrName>style.visibility</p:attrName>
                                        </p:attrNameLst>
                                      </p:cBhvr>
                                      <p:to>
                                        <p:strVal val="visible"/>
                                      </p:to>
                                    </p:set>
                                    <p:anim calcmode="lin" valueType="num">
                                      <p:cBhvr additive="base">
                                        <p:cTn id="19" dur="500"/>
                                        <p:tgtEl>
                                          <p:spTgt spid="83970">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83970">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83970">
                                            <p:txEl>
                                              <p:pRg st="2" end="2"/>
                                            </p:txEl>
                                          </p:spTgt>
                                        </p:tgtEl>
                                        <p:attrNameLst>
                                          <p:attrName>style.visibility</p:attrName>
                                        </p:attrNameLst>
                                      </p:cBhvr>
                                      <p:to>
                                        <p:strVal val="visible"/>
                                      </p:to>
                                    </p:set>
                                    <p:anim calcmode="lin" valueType="num">
                                      <p:cBhvr additive="base">
                                        <p:cTn id="25" dur="500"/>
                                        <p:tgtEl>
                                          <p:spTgt spid="83970">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83970">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83970">
                                            <p:txEl>
                                              <p:pRg st="3" end="3"/>
                                            </p:txEl>
                                          </p:spTgt>
                                        </p:tgtEl>
                                        <p:attrNameLst>
                                          <p:attrName>style.visibility</p:attrName>
                                        </p:attrNameLst>
                                      </p:cBhvr>
                                      <p:to>
                                        <p:strVal val="visible"/>
                                      </p:to>
                                    </p:set>
                                    <p:anim calcmode="lin" valueType="num">
                                      <p:cBhvr additive="base">
                                        <p:cTn id="31" dur="500"/>
                                        <p:tgtEl>
                                          <p:spTgt spid="83970">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839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2" name="折角形 1"/>
          <p:cNvSpPr/>
          <p:nvPr/>
        </p:nvSpPr>
        <p:spPr>
          <a:xfrm>
            <a:off x="668338" y="206375"/>
            <a:ext cx="3292475" cy="604838"/>
          </a:xfrm>
          <a:prstGeom prst="foldedCorner">
            <a:avLst/>
          </a:prstGeom>
          <a:solidFill>
            <a:srgbClr val="163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2800" strike="noStrike" noProof="1"/>
              <a:t>Useful Sentences</a:t>
            </a:r>
          </a:p>
        </p:txBody>
      </p:sp>
      <p:sp>
        <p:nvSpPr>
          <p:cNvPr id="84994" name="文本框 2"/>
          <p:cNvSpPr txBox="1"/>
          <p:nvPr/>
        </p:nvSpPr>
        <p:spPr>
          <a:xfrm>
            <a:off x="184150" y="811213"/>
            <a:ext cx="8896350" cy="4352925"/>
          </a:xfrm>
          <a:prstGeom prst="rect">
            <a:avLst/>
          </a:prstGeom>
          <a:noFill/>
          <a:ln w="9525">
            <a:noFill/>
          </a:ln>
        </p:spPr>
        <p:txBody>
          <a:bodyPr wrap="square" anchor="t">
            <a:spAutoFit/>
          </a:bodyPr>
          <a:lstStyle/>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5. If there is any change in price or delivery, we shall keep you informed.</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6. For your information, our offer usually remains open for about a week only.</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7. Please let us know as soon as you have obtained the said license.</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8. The Proforma Invoice No. 217 does not imply unreserved acceptance of your order as both prices and quantities must be further confirmed by us. </a:t>
            </a:r>
          </a:p>
          <a:p>
            <a:pPr>
              <a:lnSpc>
                <a:spcPct val="90000"/>
              </a:lnSpc>
            </a:pPr>
            <a:r>
              <a:rPr lang="zh-CN" altLang="en-US" sz="2800">
                <a:latin typeface="Arial" panose="020B0604020202020204" pitchFamily="34" charset="0"/>
                <a:ea typeface="微软雅黑" panose="020B0503020204020204" pitchFamily="34" charset="-122"/>
                <a:sym typeface="微软雅黑" panose="020B0503020204020204" pitchFamily="34" charset="-122"/>
              </a:rPr>
              <a:t>9. We anticipate the pleasure of hearing from you before long.</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84994">
                                            <p:txEl>
                                              <p:pRg st="0" end="0"/>
                                            </p:txEl>
                                          </p:spTgt>
                                        </p:tgtEl>
                                        <p:attrNameLst>
                                          <p:attrName>style.visibility</p:attrName>
                                        </p:attrNameLst>
                                      </p:cBhvr>
                                      <p:to>
                                        <p:strVal val="visible"/>
                                      </p:to>
                                    </p:set>
                                    <p:anim calcmode="lin" valueType="num">
                                      <p:cBhvr additive="base">
                                        <p:cTn id="13" dur="500"/>
                                        <p:tgtEl>
                                          <p:spTgt spid="84994">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8499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84994">
                                            <p:txEl>
                                              <p:pRg st="1" end="1"/>
                                            </p:txEl>
                                          </p:spTgt>
                                        </p:tgtEl>
                                        <p:attrNameLst>
                                          <p:attrName>style.visibility</p:attrName>
                                        </p:attrNameLst>
                                      </p:cBhvr>
                                      <p:to>
                                        <p:strVal val="visible"/>
                                      </p:to>
                                    </p:set>
                                    <p:anim calcmode="lin" valueType="num">
                                      <p:cBhvr additive="base">
                                        <p:cTn id="19" dur="500"/>
                                        <p:tgtEl>
                                          <p:spTgt spid="84994">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8499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84994">
                                            <p:txEl>
                                              <p:pRg st="2" end="2"/>
                                            </p:txEl>
                                          </p:spTgt>
                                        </p:tgtEl>
                                        <p:attrNameLst>
                                          <p:attrName>style.visibility</p:attrName>
                                        </p:attrNameLst>
                                      </p:cBhvr>
                                      <p:to>
                                        <p:strVal val="visible"/>
                                      </p:to>
                                    </p:set>
                                    <p:anim calcmode="lin" valueType="num">
                                      <p:cBhvr additive="base">
                                        <p:cTn id="25" dur="500"/>
                                        <p:tgtEl>
                                          <p:spTgt spid="84994">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8499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84994">
                                            <p:txEl>
                                              <p:pRg st="3" end="3"/>
                                            </p:txEl>
                                          </p:spTgt>
                                        </p:tgtEl>
                                        <p:attrNameLst>
                                          <p:attrName>style.visibility</p:attrName>
                                        </p:attrNameLst>
                                      </p:cBhvr>
                                      <p:to>
                                        <p:strVal val="visible"/>
                                      </p:to>
                                    </p:set>
                                    <p:anim calcmode="lin" valueType="num">
                                      <p:cBhvr additive="base">
                                        <p:cTn id="31" dur="500"/>
                                        <p:tgtEl>
                                          <p:spTgt spid="84994">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8499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84994">
                                            <p:txEl>
                                              <p:pRg st="4" end="4"/>
                                            </p:txEl>
                                          </p:spTgt>
                                        </p:tgtEl>
                                        <p:attrNameLst>
                                          <p:attrName>style.visibility</p:attrName>
                                        </p:attrNameLst>
                                      </p:cBhvr>
                                      <p:to>
                                        <p:strVal val="visible"/>
                                      </p:to>
                                    </p:set>
                                    <p:anim calcmode="lin" valueType="num">
                                      <p:cBhvr additive="base">
                                        <p:cTn id="37" dur="500"/>
                                        <p:tgtEl>
                                          <p:spTgt spid="84994">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849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 name="文本框 2"/>
          <p:cNvSpPr txBox="1"/>
          <p:nvPr/>
        </p:nvSpPr>
        <p:spPr>
          <a:xfrm>
            <a:off x="184150" y="1171575"/>
            <a:ext cx="8775700" cy="2245360"/>
          </a:xfrm>
          <a:prstGeom prst="rect">
            <a:avLst/>
          </a:prstGeom>
          <a:noFill/>
        </p:spPr>
        <p:txBody>
          <a:bodyPr wrap="square" rtlCol="0" anchor="t">
            <a:spAutoFit/>
          </a:bodyPr>
          <a:lstStyle/>
          <a:p>
            <a:pPr algn="ctr" fontAlgn="base"/>
            <a:r>
              <a:rPr lang="zh-CN" altLang="en-US" sz="3200">
                <a:solidFill>
                  <a:schemeClr val="accent1"/>
                </a:solidFill>
                <a:effectLst>
                  <a:outerShdw blurRad="38100" dist="25400" dir="5400000" algn="ctr" rotWithShape="0">
                    <a:srgbClr val="6E747A">
                      <a:alpha val="43000"/>
                    </a:srgbClr>
                  </a:outerShdw>
                </a:effectLst>
                <a:sym typeface="+mn-ea"/>
              </a:rPr>
              <a:t>Letter </a:t>
            </a:r>
            <a:r>
              <a:rPr lang="en-US" altLang="zh-CN" sz="4000">
                <a:solidFill>
                  <a:schemeClr val="accent1"/>
                </a:solidFill>
                <a:effectLst>
                  <a:outerShdw blurRad="38100" dist="25400" dir="5400000" algn="ctr" rotWithShape="0">
                    <a:srgbClr val="6E747A">
                      <a:alpha val="43000"/>
                    </a:srgbClr>
                  </a:outerShdw>
                </a:effectLst>
                <a:sym typeface="+mn-ea"/>
              </a:rPr>
              <a:t>7</a:t>
            </a:r>
            <a:endParaRPr lang="zh-CN" altLang="en-US" sz="32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3200">
                <a:solidFill>
                  <a:schemeClr val="accent1"/>
                </a:solidFill>
                <a:effectLst>
                  <a:outerShdw blurRad="38100" dist="25400" dir="5400000" algn="ctr" rotWithShape="0">
                    <a:srgbClr val="6E747A">
                      <a:alpha val="43000"/>
                    </a:srgbClr>
                  </a:outerShdw>
                </a:effectLst>
                <a:sym typeface="+mn-ea"/>
              </a:rPr>
              <a:t>  </a:t>
            </a:r>
          </a:p>
          <a:p>
            <a:pPr algn="ctr" fontAlgn="base"/>
            <a:r>
              <a:rPr lang="zh-CN" altLang="en-US" sz="2800">
                <a:solidFill>
                  <a:schemeClr val="tx1"/>
                </a:solidFill>
                <a:effectLst>
                  <a:outerShdw blurRad="38100" dist="19050" dir="2700000" algn="tl" rotWithShape="0">
                    <a:schemeClr val="dk1">
                      <a:alpha val="40000"/>
                    </a:schemeClr>
                  </a:outerShdw>
                </a:effectLst>
                <a:sym typeface="+mn-ea"/>
              </a:rPr>
              <a:t>Exporter’s Request for the Countersignature of the </a:t>
            </a:r>
            <a:endParaRPr lang="zh-CN" altLang="en-US" sz="2800">
              <a:solidFill>
                <a:schemeClr val="accent1"/>
              </a:solidFill>
              <a:effectLst>
                <a:outerShdw blurRad="38100" dist="25400" dir="5400000" algn="ctr" rotWithShape="0">
                  <a:srgbClr val="6E747A">
                    <a:alpha val="43000"/>
                  </a:srgbClr>
                </a:outerShdw>
              </a:effectLst>
              <a:sym typeface="+mn-ea"/>
            </a:endParaRPr>
          </a:p>
          <a:p>
            <a:pPr algn="ctr" fontAlgn="base"/>
            <a:r>
              <a:rPr lang="zh-CN" altLang="en-US" sz="4000" u="sng">
                <a:solidFill>
                  <a:schemeClr val="accent1"/>
                </a:solidFill>
                <a:effectLst>
                  <a:outerShdw blurRad="38100" dist="25400" dir="5400000" algn="ctr" rotWithShape="0">
                    <a:srgbClr val="6E747A">
                      <a:alpha val="43000"/>
                    </a:srgbClr>
                  </a:outerShdw>
                </a:effectLst>
                <a:sym typeface="+mn-ea"/>
              </a:rPr>
              <a:t>Proforma Invoice</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pattFill prst="pct10">
          <a:fgClr>
            <a:srgbClr val="F2F2F2"/>
          </a:fgClr>
          <a:bgClr>
            <a:schemeClr val="bg1"/>
          </a:bgClr>
        </a:pattFill>
        <a:effectLst/>
      </p:bgPr>
    </p:bg>
    <p:spTree>
      <p:nvGrpSpPr>
        <p:cNvPr id="1" name=""/>
        <p:cNvGrpSpPr/>
        <p:nvPr/>
      </p:nvGrpSpPr>
      <p:grpSpPr>
        <a:xfrm>
          <a:off x="0" y="0"/>
          <a:ext cx="0" cy="0"/>
          <a:chOff x="0" y="0"/>
          <a:chExt cx="0" cy="0"/>
        </a:xfrm>
      </p:grpSpPr>
      <p:sp>
        <p:nvSpPr>
          <p:cNvPr id="82945" name="文本框 2"/>
          <p:cNvSpPr txBox="1"/>
          <p:nvPr/>
        </p:nvSpPr>
        <p:spPr>
          <a:xfrm>
            <a:off x="155575" y="92075"/>
            <a:ext cx="8982075" cy="4911725"/>
          </a:xfrm>
          <a:prstGeom prst="rect">
            <a:avLst/>
          </a:prstGeom>
          <a:noFill/>
          <a:ln w="9525">
            <a:noFill/>
          </a:ln>
        </p:spPr>
        <p:txBody>
          <a:bodyPr wrap="square" anchor="t">
            <a:spAutoFit/>
          </a:bodyPr>
          <a:lstStyle/>
          <a:p>
            <a:pPr>
              <a:lnSpc>
                <a:spcPct val="80000"/>
              </a:lnSpc>
            </a:pPr>
            <a:r>
              <a:rPr lang="zh-CN" altLang="en-US" sz="2800" noProof="1">
                <a:latin typeface="Arial" panose="020B0604020202020204" pitchFamily="34" charset="0"/>
                <a:ea typeface="微软雅黑" panose="020B0503020204020204" pitchFamily="34" charset="-122"/>
                <a:cs typeface="+mn-cs"/>
              </a:rPr>
              <a:t>Dear Alex,</a:t>
            </a:r>
            <a:endParaRPr lang="zh-CN" altLang="en-US" sz="2800" noProof="1">
              <a:latin typeface="Arial" panose="020B0604020202020204" pitchFamily="34" charset="0"/>
              <a:ea typeface="微软雅黑" panose="020B0503020204020204" pitchFamily="34" charset="-122"/>
            </a:endParaRPr>
          </a:p>
          <a:p>
            <a:pPr>
              <a:lnSpc>
                <a:spcPct val="80000"/>
              </a:lnSpc>
            </a:pPr>
            <a:r>
              <a:rPr lang="zh-CN" altLang="en-US" sz="2800" noProof="1">
                <a:latin typeface="Arial" panose="020B0604020202020204" pitchFamily="34" charset="0"/>
                <a:ea typeface="微软雅黑" panose="020B0503020204020204" pitchFamily="34" charset="-122"/>
                <a:cs typeface="+mn-cs"/>
              </a:rPr>
              <a:t>According to your request, we have changed port of shipment and faxed you our signed proforma invoice. You will find that the price indicated therein is FOB Ningbo, inclusive of 5% discount. </a:t>
            </a:r>
          </a:p>
          <a:p>
            <a:pPr>
              <a:lnSpc>
                <a:spcPct val="80000"/>
              </a:lnSpc>
            </a:pPr>
            <a:endParaRPr lang="zh-CN" altLang="en-US" sz="2800" noProof="1">
              <a:latin typeface="Arial" panose="020B0604020202020204" pitchFamily="34" charset="0"/>
              <a:ea typeface="微软雅黑" panose="020B0503020204020204" pitchFamily="34" charset="-122"/>
            </a:endParaRPr>
          </a:p>
          <a:p>
            <a:pPr>
              <a:lnSpc>
                <a:spcPct val="80000"/>
              </a:lnSpc>
            </a:pPr>
            <a:r>
              <a:rPr lang="zh-CN" altLang="en-US" sz="2800" noProof="1">
                <a:latin typeface="Arial" panose="020B0604020202020204" pitchFamily="34" charset="0"/>
                <a:ea typeface="微软雅黑" panose="020B0503020204020204" pitchFamily="34" charset="-122"/>
                <a:cs typeface="+mn-cs"/>
              </a:rPr>
              <a:t>Please pay attention to the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2" action="ppaction://hlinksldjump"/>
              </a:rPr>
              <a:t>date of expiry</a:t>
            </a:r>
            <a:r>
              <a:rPr lang="zh-CN" altLang="en-US" sz="2800" noProof="1">
                <a:latin typeface="Arial" panose="020B0604020202020204" pitchFamily="34" charset="0"/>
                <a:ea typeface="微软雅黑" panose="020B0503020204020204" pitchFamily="34" charset="-122"/>
                <a:cs typeface="+mn-cs"/>
              </a:rPr>
              <a:t>, and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apply</a:t>
            </a:r>
            <a:r>
              <a:rPr lang="zh-CN" altLang="en-US" sz="2800" noProof="1">
                <a:latin typeface="Arial" panose="020B0604020202020204" pitchFamily="34" charset="0"/>
                <a:ea typeface="微软雅黑" panose="020B0503020204020204" pitchFamily="34" charset="-122"/>
                <a:cs typeface="+mn-cs"/>
                <a:hlinkClick r:id="rId3" action="ppaction://hlinksldjump"/>
              </a:rPr>
              <a:t> promptly </a:t>
            </a:r>
            <a:r>
              <a:rPr lang="zh-CN" altLang="en-US" sz="2800" u="sng" noProof="1">
                <a:solidFill>
                  <a:srgbClr val="0070C0"/>
                </a:solidFill>
                <a:latin typeface="Arial" panose="020B0604020202020204" pitchFamily="34" charset="0"/>
                <a:ea typeface="微软雅黑" panose="020B0503020204020204" pitchFamily="34" charset="-122"/>
                <a:cs typeface="+mn-cs"/>
                <a:hlinkClick r:id="rId3" action="ppaction://hlinksldjump"/>
              </a:rPr>
              <a:t>for</a:t>
            </a:r>
            <a:r>
              <a:rPr lang="zh-CN" altLang="en-US" sz="2800" noProof="1">
                <a:latin typeface="Arial" panose="020B0604020202020204" pitchFamily="34" charset="0"/>
                <a:ea typeface="微软雅黑" panose="020B0503020204020204" pitchFamily="34" charset="-122"/>
                <a:cs typeface="+mn-cs"/>
              </a:rPr>
              <a:t> the necessary import license. You are also required to keep us informed of the licensing position. Should wefail to hear from you favorably before Sept. 15, we shall not be able to reserve the goods for you.</a:t>
            </a:r>
            <a:endParaRPr lang="zh-CN" altLang="en-US" sz="2800" noProof="1">
              <a:latin typeface="Arial" panose="020B0604020202020204" pitchFamily="34" charset="0"/>
              <a:ea typeface="微软雅黑" panose="020B0503020204020204" pitchFamily="34" charset="-122"/>
            </a:endParaRPr>
          </a:p>
          <a:p>
            <a:pPr>
              <a:lnSpc>
                <a:spcPct val="80000"/>
              </a:lnSpc>
            </a:pPr>
            <a:r>
              <a:rPr lang="zh-CN" altLang="en-US" sz="2800" noProof="1">
                <a:latin typeface="Arial" panose="020B0604020202020204" pitchFamily="34" charset="0"/>
                <a:ea typeface="微软雅黑" panose="020B0503020204020204" pitchFamily="34" charset="-122"/>
                <a:cs typeface="+mn-cs"/>
                <a:sym typeface="+mn-ea"/>
              </a:rPr>
              <a:t>Your early reply is awaited.  </a:t>
            </a:r>
            <a:endParaRPr lang="zh-CN" altLang="en-US" sz="2800" noProof="1">
              <a:latin typeface="Arial" panose="020B0604020202020204" pitchFamily="34" charset="0"/>
              <a:ea typeface="微软雅黑" panose="020B0503020204020204" pitchFamily="34" charset="-122"/>
            </a:endParaRPr>
          </a:p>
          <a:p>
            <a:pPr>
              <a:lnSpc>
                <a:spcPct val="80000"/>
              </a:lnSpc>
            </a:pPr>
            <a:r>
              <a:rPr lang="zh-CN" altLang="en-US" sz="2800" noProof="1">
                <a:latin typeface="Arial" panose="020B0604020202020204" pitchFamily="34" charset="0"/>
                <a:ea typeface="微软雅黑" panose="020B0503020204020204" pitchFamily="34" charset="-122"/>
                <a:cs typeface="+mn-cs"/>
                <a:sym typeface="+mn-ea"/>
              </a:rPr>
              <a:t>Best regards,                            </a:t>
            </a:r>
            <a:endParaRPr lang="zh-CN" altLang="en-US" sz="2800" noProof="1">
              <a:latin typeface="Arial" panose="020B0604020202020204" pitchFamily="34" charset="0"/>
              <a:ea typeface="微软雅黑" panose="020B0503020204020204" pitchFamily="34" charset="-122"/>
            </a:endParaRPr>
          </a:p>
          <a:p>
            <a:pPr>
              <a:lnSpc>
                <a:spcPct val="80000"/>
              </a:lnSpc>
            </a:pPr>
            <a:r>
              <a:rPr lang="zh-CN" altLang="en-US" sz="2800" noProof="1">
                <a:latin typeface="Arial" panose="020B0604020202020204" pitchFamily="34" charset="0"/>
                <a:ea typeface="微软雅黑" panose="020B0503020204020204" pitchFamily="34" charset="-122"/>
                <a:cs typeface="+mn-cs"/>
                <a:sym typeface="+mn-ea"/>
              </a:rPr>
              <a:t>Simon Liu</a:t>
            </a:r>
            <a:r>
              <a:rPr lang="zh-CN" altLang="en-US" sz="2800" noProof="1">
                <a:latin typeface="Arial" panose="020B0604020202020204" pitchFamily="34" charset="0"/>
                <a:ea typeface="微软雅黑" panose="020B0503020204020204" pitchFamily="34" charset="-122"/>
                <a:cs typeface="+mn-cs"/>
              </a:rPr>
              <a:t> </a:t>
            </a:r>
            <a:endParaRPr lang="zh-CN" altLang="en-US" sz="2400" noProof="1">
              <a:latin typeface="Arial" panose="020B0604020202020204" pitchFamily="34" charset="0"/>
              <a:ea typeface="微软雅黑" panose="020B0503020204020204" pitchFamily="34" charset="-122"/>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2945">
                                            <p:txEl>
                                              <p:pRg st="0" end="0"/>
                                            </p:txEl>
                                          </p:spTgt>
                                        </p:tgtEl>
                                        <p:attrNameLst>
                                          <p:attrName>style.visibility</p:attrName>
                                        </p:attrNameLst>
                                      </p:cBhvr>
                                      <p:to>
                                        <p:strVal val="visible"/>
                                      </p:to>
                                    </p:set>
                                    <p:animEffect transition="in" filter="checkerboard(across)">
                                      <p:cBhvr>
                                        <p:cTn id="7" dur="500"/>
                                        <p:tgtEl>
                                          <p:spTgt spid="8294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82945">
                                            <p:txEl>
                                              <p:pRg st="1" end="1"/>
                                            </p:txEl>
                                          </p:spTgt>
                                        </p:tgtEl>
                                        <p:attrNameLst>
                                          <p:attrName>style.visibility</p:attrName>
                                        </p:attrNameLst>
                                      </p:cBhvr>
                                      <p:to>
                                        <p:strVal val="visible"/>
                                      </p:to>
                                    </p:set>
                                    <p:animEffect transition="in" filter="checkerboard(across)">
                                      <p:cBhvr>
                                        <p:cTn id="10" dur="500"/>
                                        <p:tgtEl>
                                          <p:spTgt spid="8294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82945">
                                            <p:txEl>
                                              <p:pRg st="3" end="3"/>
                                            </p:txEl>
                                          </p:spTgt>
                                        </p:tgtEl>
                                        <p:attrNameLst>
                                          <p:attrName>style.visibility</p:attrName>
                                        </p:attrNameLst>
                                      </p:cBhvr>
                                      <p:to>
                                        <p:strVal val="visible"/>
                                      </p:to>
                                    </p:set>
                                    <p:animEffect transition="in" filter="diamond(in)">
                                      <p:cBhvr>
                                        <p:cTn id="15" dur="2000"/>
                                        <p:tgtEl>
                                          <p:spTgt spid="82945">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82945">
                                            <p:txEl>
                                              <p:pRg st="4" end="4"/>
                                            </p:txEl>
                                          </p:spTgt>
                                        </p:tgtEl>
                                        <p:attrNameLst>
                                          <p:attrName>style.visibility</p:attrName>
                                        </p:attrNameLst>
                                      </p:cBhvr>
                                      <p:to>
                                        <p:strVal val="visible"/>
                                      </p:to>
                                    </p:set>
                                    <p:animEffect transition="in" filter="diamond(in)">
                                      <p:cBhvr>
                                        <p:cTn id="18" dur="2000"/>
                                        <p:tgtEl>
                                          <p:spTgt spid="82945">
                                            <p:txEl>
                                              <p:pRg st="4" end="4"/>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82945">
                                            <p:txEl>
                                              <p:pRg st="5" end="5"/>
                                            </p:txEl>
                                          </p:spTgt>
                                        </p:tgtEl>
                                        <p:attrNameLst>
                                          <p:attrName>style.visibility</p:attrName>
                                        </p:attrNameLst>
                                      </p:cBhvr>
                                      <p:to>
                                        <p:strVal val="visible"/>
                                      </p:to>
                                    </p:set>
                                    <p:animEffect transition="in" filter="diamond(in)">
                                      <p:cBhvr>
                                        <p:cTn id="21" dur="2000"/>
                                        <p:tgtEl>
                                          <p:spTgt spid="82945">
                                            <p:txEl>
                                              <p:pRg st="5" end="5"/>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82945">
                                            <p:txEl>
                                              <p:pRg st="6" end="6"/>
                                            </p:txEl>
                                          </p:spTgt>
                                        </p:tgtEl>
                                        <p:attrNameLst>
                                          <p:attrName>style.visibility</p:attrName>
                                        </p:attrNameLst>
                                      </p:cBhvr>
                                      <p:to>
                                        <p:strVal val="visible"/>
                                      </p:to>
                                    </p:set>
                                    <p:animEffect transition="in" filter="diamond(in)">
                                      <p:cBhvr>
                                        <p:cTn id="24" dur="2000"/>
                                        <p:tgtEl>
                                          <p:spTgt spid="8294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107950" y="59053"/>
            <a:ext cx="8928100" cy="4225925"/>
          </a:xfrm>
          <a:prstGeom prst="rect">
            <a:avLst/>
          </a:prstGeom>
          <a:noFill/>
          <a:ln w="9525">
            <a:noFill/>
          </a:ln>
        </p:spPr>
        <p:txBody>
          <a:bodyPr wrap="square" lIns="91440" tIns="45720" rIns="91440" bIns="45720" anchor="t">
            <a:spAutoFit/>
          </a:bodyPr>
          <a:lstStyle/>
          <a:p>
            <a:pPr>
              <a:lnSpc>
                <a:spcPct val="120000"/>
              </a:lnSpc>
            </a:pPr>
            <a:r>
              <a:rPr lang="en-US" altLang="zh-CN"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1</a:t>
            </a: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a:t>
            </a:r>
            <a:r>
              <a:rPr lang="zh-CN" altLang="en-US" sz="2800" baseline="0" noProof="1">
                <a:latin typeface="微软雅黑" panose="020B0503020204020204" pitchFamily="34" charset="-122"/>
                <a:ea typeface="微软雅黑" panose="020B0503020204020204" pitchFamily="34" charset="-122"/>
                <a:cs typeface="+mn-cs"/>
              </a:rPr>
              <a:t> date of expiry 到期日（expiry date）</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(1)</a:t>
            </a:r>
            <a:r>
              <a:rPr lang="zh-CN" altLang="en-US" sz="2800" baseline="0" noProof="1">
                <a:latin typeface="微软雅黑" panose="020B0503020204020204" pitchFamily="34" charset="-122"/>
                <a:ea typeface="微软雅黑" panose="020B0503020204020204" pitchFamily="34" charset="-122"/>
                <a:cs typeface="+mn-cs"/>
              </a:rPr>
              <a:t>As the date of expiry is over, the contract is invalid.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由于已经过了期限，这份合约是无效的。</a:t>
            </a:r>
          </a:p>
          <a:p>
            <a:pPr>
              <a:lnSpc>
                <a:spcPct val="120000"/>
              </a:lnSpc>
            </a:pP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(2)</a:t>
            </a:r>
            <a:r>
              <a:rPr lang="zh-CN" altLang="en-US" sz="2800" baseline="0" noProof="1">
                <a:latin typeface="微软雅黑" panose="020B0503020204020204" pitchFamily="34" charset="-122"/>
                <a:ea typeface="微软雅黑" panose="020B0503020204020204" pitchFamily="34" charset="-122"/>
                <a:cs typeface="+mn-cs"/>
              </a:rPr>
              <a:t>Documents must be presented not later than the expiry date of the credit. </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单据不得迟于信用证到期日提交。</a:t>
            </a:r>
            <a:endParaRPr lang="zh-CN" altLang="en-US" sz="2800" baseline="0" noProof="1">
              <a:latin typeface="微软雅黑" panose="020B0503020204020204" pitchFamily="34" charset="-122"/>
              <a:ea typeface="微软雅黑" panose="020B0503020204020204" pitchFamily="34" charset="-122"/>
            </a:endParaRPr>
          </a:p>
        </p:txBody>
      </p:sp>
      <p:sp>
        <p:nvSpPr>
          <p:cNvPr id="3" name="任意多边形: 形状 4"/>
          <p:cNvSpPr/>
          <p:nvPr/>
        </p:nvSpPr>
        <p:spPr>
          <a:xfrm flipH="1">
            <a:off x="26988" y="3155950"/>
            <a:ext cx="9128125" cy="1893888"/>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 name="笑脸 1">
            <a:hlinkClick r:id="rId2" action="ppaction://hlinksldjump"/>
          </p:cNvPr>
          <p:cNvSpPr/>
          <p:nvPr/>
        </p:nvSpPr>
        <p:spPr>
          <a:xfrm>
            <a:off x="6619875" y="3822700"/>
            <a:ext cx="717550" cy="659765"/>
          </a:xfrm>
          <a:prstGeom prst="smileyFace">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animEffect transition="in" filter="checkerboard(across)">
                                      <p:cBhvr>
                                        <p:cTn id="17" dur="500"/>
                                        <p:tgtEl>
                                          <p:spTgt spid="3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7">
                                            <p:txEl>
                                              <p:pRg st="1" end="1"/>
                                            </p:txEl>
                                          </p:spTgt>
                                        </p:tgtEl>
                                        <p:attrNameLst>
                                          <p:attrName>style.visibility</p:attrName>
                                        </p:attrNameLst>
                                      </p:cBhvr>
                                      <p:to>
                                        <p:strVal val="visible"/>
                                      </p:to>
                                    </p:set>
                                    <p:animEffect transition="in" filter="box(in)">
                                      <p:cBhvr>
                                        <p:cTn id="22" dur="2000"/>
                                        <p:tgtEl>
                                          <p:spTgt spid="3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7">
                                            <p:txEl>
                                              <p:pRg st="2" end="2"/>
                                            </p:txEl>
                                          </p:spTgt>
                                        </p:tgtEl>
                                        <p:attrNameLst>
                                          <p:attrName>style.visibility</p:attrName>
                                        </p:attrNameLst>
                                      </p:cBhvr>
                                      <p:to>
                                        <p:strVal val="visible"/>
                                      </p:to>
                                    </p:set>
                                    <p:anim calcmode="lin" valueType="num">
                                      <p:cBhvr additive="base">
                                        <p:cTn id="27"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37">
                                            <p:txEl>
                                              <p:pRg st="4" end="4"/>
                                            </p:txEl>
                                          </p:spTgt>
                                        </p:tgtEl>
                                        <p:attrNameLst>
                                          <p:attrName>style.visibility</p:attrName>
                                        </p:attrNameLst>
                                      </p:cBhvr>
                                      <p:to>
                                        <p:strVal val="visible"/>
                                      </p:to>
                                    </p:set>
                                    <p:animEffect transition="in" filter="box(in)">
                                      <p:cBhvr>
                                        <p:cTn id="33" dur="2000"/>
                                        <p:tgtEl>
                                          <p:spTgt spid="3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7">
                                            <p:txEl>
                                              <p:pRg st="5" end="5"/>
                                            </p:txEl>
                                          </p:spTgt>
                                        </p:tgtEl>
                                        <p:attrNameLst>
                                          <p:attrName>style.visibility</p:attrName>
                                        </p:attrNameLst>
                                      </p:cBhvr>
                                      <p:to>
                                        <p:strVal val="visible"/>
                                      </p:to>
                                    </p:set>
                                    <p:anim calcmode="lin" valueType="num">
                                      <p:cBhvr additive="base">
                                        <p:cTn id="38" dur="500" fill="hold"/>
                                        <p:tgtEl>
                                          <p:spTgt spid="37">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 grpId="0" bldLvl="0" animBg="1"/>
    </p:bld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37" name="TextBox 6"/>
          <p:cNvSpPr txBox="1"/>
          <p:nvPr/>
        </p:nvSpPr>
        <p:spPr>
          <a:xfrm>
            <a:off x="107950" y="200658"/>
            <a:ext cx="8928100" cy="4742815"/>
          </a:xfrm>
          <a:prstGeom prst="rect">
            <a:avLst/>
          </a:prstGeom>
          <a:noFill/>
          <a:ln w="9525">
            <a:noFill/>
          </a:ln>
        </p:spPr>
        <p:txBody>
          <a:bodyPr wrap="square" lIns="91440" tIns="45720" rIns="91440" bIns="45720" anchor="t">
            <a:spAutoFit/>
          </a:bodyPr>
          <a:lstStyle/>
          <a:p>
            <a:pPr>
              <a:lnSpc>
                <a:spcPct val="120000"/>
              </a:lnSpc>
            </a:pPr>
            <a:r>
              <a:rPr lang="zh-CN" altLang="en-US" sz="2800" b="1" baseline="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mn-cs"/>
              </a:rPr>
              <a:t>2.</a:t>
            </a:r>
            <a:r>
              <a:rPr lang="zh-CN" altLang="en-US" sz="2800" baseline="0" noProof="1">
                <a:latin typeface="微软雅黑" panose="020B0503020204020204" pitchFamily="34" charset="-122"/>
                <a:ea typeface="微软雅黑" panose="020B0503020204020204" pitchFamily="34" charset="-122"/>
                <a:cs typeface="+mn-cs"/>
              </a:rPr>
              <a:t> apply for         申请</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1"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(1)</a:t>
            </a:r>
            <a:r>
              <a:rPr lang="zh-CN" altLang="en-US" sz="2800" baseline="0" noProof="1">
                <a:latin typeface="微软雅黑" panose="020B0503020204020204" pitchFamily="34" charset="-122"/>
                <a:ea typeface="微软雅黑" panose="020B0503020204020204" pitchFamily="34" charset="-122"/>
                <a:cs typeface="+mn-cs"/>
              </a:rPr>
              <a:t>We understand that the above proforma invoice will help you apply for an import license. </a:t>
            </a: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我们明白以上形式发票能帮助你方申请进口许可证。</a:t>
            </a:r>
            <a:endParaRPr lang="zh-CN" altLang="en-US" sz="2800" baseline="0" noProof="1">
              <a:latin typeface="微软雅黑" panose="020B0503020204020204" pitchFamily="34" charset="-122"/>
              <a:ea typeface="微软雅黑" panose="020B0503020204020204" pitchFamily="34" charset="-122"/>
            </a:endParaRPr>
          </a:p>
          <a:p>
            <a:pPr>
              <a:lnSpc>
                <a:spcPct val="120000"/>
              </a:lnSpc>
            </a:pPr>
            <a:r>
              <a:rPr lang="zh-CN" altLang="en-US" sz="2800" baseline="0" noProof="1">
                <a:latin typeface="微软雅黑" panose="020B0503020204020204" pitchFamily="34" charset="-122"/>
                <a:ea typeface="微软雅黑" panose="020B0503020204020204" pitchFamily="34" charset="-122"/>
                <a:cs typeface="+mn-cs"/>
              </a:rPr>
              <a:t>   </a:t>
            </a:r>
            <a:r>
              <a:rPr lang="en-US" altLang="zh-CN" sz="2800" baseline="0" noProof="1">
                <a:latin typeface="微软雅黑" panose="020B0503020204020204" pitchFamily="34" charset="-122"/>
                <a:ea typeface="微软雅黑" panose="020B0503020204020204" pitchFamily="34" charset="-122"/>
                <a:cs typeface="+mn-cs"/>
              </a:rPr>
              <a:t>(2)</a:t>
            </a:r>
            <a:r>
              <a:rPr lang="zh-CN" altLang="en-US" sz="2800" baseline="0" noProof="1">
                <a:latin typeface="微软雅黑" panose="020B0503020204020204" pitchFamily="34" charset="-122"/>
                <a:ea typeface="微软雅黑" panose="020B0503020204020204" pitchFamily="34" charset="-122"/>
                <a:cs typeface="+mn-cs"/>
              </a:rPr>
              <a:t>The buyer needs to apply a letter of credit from his bank in favor of the seller based on specific terms and conditions listed in the contract. 买方需以合同所列条款为依据向银行申请开立以卖方为受益人的信用证。</a:t>
            </a:r>
            <a:endParaRPr lang="zh-CN" altLang="en-US" sz="2800" baseline="0" noProof="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7">
                                            <p:txEl>
                                              <p:pRg st="1" end="1"/>
                                            </p:txEl>
                                          </p:spTgt>
                                        </p:tgtEl>
                                        <p:attrNameLst>
                                          <p:attrName>style.visibility</p:attrName>
                                        </p:attrNameLst>
                                      </p:cBhvr>
                                      <p:to>
                                        <p:strVal val="visible"/>
                                      </p:to>
                                    </p:set>
                                    <p:anim calcmode="lin" valueType="num">
                                      <p:cBhvr additive="base">
                                        <p:cTn id="18" dur="500"/>
                                        <p:tgtEl>
                                          <p:spTgt spid="37">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7">
                                            <p:txEl>
                                              <p:pRg st="1" end="1"/>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7">
                                            <p:txEl>
                                              <p:pRg st="2" end="2"/>
                                            </p:txEl>
                                          </p:spTgt>
                                        </p:tgtEl>
                                        <p:attrNameLst>
                                          <p:attrName>style.visibility</p:attrName>
                                        </p:attrNameLst>
                                      </p:cBhvr>
                                      <p:to>
                                        <p:strVal val="visible"/>
                                      </p:to>
                                    </p:set>
                                    <p:anim calcmode="lin" valueType="num">
                                      <p:cBhvr additive="base">
                                        <p:cTn id="22" dur="500"/>
                                        <p:tgtEl>
                                          <p:spTgt spid="37">
                                            <p:txEl>
                                              <p:pRg st="2" end="2"/>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37">
                                            <p:txEl>
                                              <p:pRg st="3" end="3"/>
                                            </p:txEl>
                                          </p:spTgt>
                                        </p:tgtEl>
                                        <p:attrNameLst>
                                          <p:attrName>style.visibility</p:attrName>
                                        </p:attrNameLst>
                                      </p:cBhvr>
                                      <p:to>
                                        <p:strVal val="visible"/>
                                      </p:to>
                                    </p:set>
                                    <p:anim calcmode="lin" valueType="num">
                                      <p:cBhvr additive="base">
                                        <p:cTn id="28" dur="500"/>
                                        <p:tgtEl>
                                          <p:spTgt spid="37">
                                            <p:txEl>
                                              <p:pRg st="3" end="3"/>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8" name="矩形 7"/>
          <p:cNvSpPr/>
          <p:nvPr/>
        </p:nvSpPr>
        <p:spPr>
          <a:xfrm>
            <a:off x="2259013" y="1766888"/>
            <a:ext cx="2595562" cy="768350"/>
          </a:xfrm>
          <a:prstGeom prst="rect">
            <a:avLst/>
          </a:prstGeom>
          <a:noFill/>
          <a:ln w="9525">
            <a:noFill/>
          </a:ln>
        </p:spPr>
        <p:txBody>
          <a:bodyPr wrap="none" anchor="t">
            <a:spAutoFit/>
          </a:bodyPr>
          <a:lstStyle/>
          <a:p>
            <a:r>
              <a:rPr lang="en-US" altLang="zh-CN" sz="4400" dirty="0">
                <a:solidFill>
                  <a:srgbClr val="374552"/>
                </a:solidFill>
                <a:latin typeface="微软雅黑" panose="020B0503020204020204" pitchFamily="34" charset="-122"/>
                <a:ea typeface="微软雅黑" panose="020B0503020204020204" pitchFamily="34" charset="-122"/>
              </a:rPr>
              <a:t>THE END</a:t>
            </a:r>
          </a:p>
        </p:txBody>
      </p:sp>
      <p:sp>
        <p:nvSpPr>
          <p:cNvPr id="9" name="TextBox 12"/>
          <p:cNvSpPr txBox="1"/>
          <p:nvPr/>
        </p:nvSpPr>
        <p:spPr>
          <a:xfrm>
            <a:off x="4979988" y="2433638"/>
            <a:ext cx="2584450" cy="276225"/>
          </a:xfrm>
          <a:prstGeom prst="rect">
            <a:avLst/>
          </a:prstGeom>
          <a:noFill/>
          <a:ln w="9525">
            <a:noFill/>
          </a:ln>
        </p:spPr>
        <p:txBody>
          <a:bodyPr wrap="square" anchor="t">
            <a:spAutoFit/>
          </a:bodyPr>
          <a:lstStyle/>
          <a:p>
            <a:r>
              <a:rPr lang="en-US" altLang="zh-CN" sz="1200" dirty="0">
                <a:solidFill>
                  <a:srgbClr val="7D7876"/>
                </a:solidFill>
                <a:latin typeface="HandelGotDLig" pitchFamily="34" charset="0"/>
                <a:ea typeface="汉真广标" pitchFamily="49" charset="-122"/>
              </a:rPr>
              <a:t>THANKS</a:t>
            </a:r>
          </a:p>
        </p:txBody>
      </p:sp>
      <p:grpSp>
        <p:nvGrpSpPr>
          <p:cNvPr id="10" name="组合 9"/>
          <p:cNvGrpSpPr/>
          <p:nvPr/>
        </p:nvGrpSpPr>
        <p:grpSpPr>
          <a:xfrm>
            <a:off x="1641872" y="4103688"/>
            <a:ext cx="6481759" cy="959644"/>
            <a:chOff x="1312863" y="187325"/>
            <a:chExt cx="8642350" cy="1279525"/>
          </a:xfrm>
          <a:solidFill>
            <a:srgbClr val="8FA4B7">
              <a:alpha val="42000"/>
            </a:srgbClr>
          </a:solidFill>
        </p:grpSpPr>
        <p:sp>
          <p:nvSpPr>
            <p:cNvPr id="11" name="Freeform 5"/>
            <p:cNvSpPr/>
            <p:nvPr/>
          </p:nvSpPr>
          <p:spPr bwMode="auto">
            <a:xfrm>
              <a:off x="1312863" y="307975"/>
              <a:ext cx="2224088" cy="1158875"/>
            </a:xfrm>
            <a:custGeom>
              <a:avLst/>
              <a:gdLst>
                <a:gd name="T0" fmla="*/ 0 w 524"/>
                <a:gd name="T1" fmla="*/ 164 h 271"/>
                <a:gd name="T2" fmla="*/ 256 w 524"/>
                <a:gd name="T3" fmla="*/ 28 h 271"/>
                <a:gd name="T4" fmla="*/ 524 w 524"/>
                <a:gd name="T5" fmla="*/ 104 h 271"/>
                <a:gd name="T6" fmla="*/ 244 w 524"/>
                <a:gd name="T7" fmla="*/ 244 h 271"/>
                <a:gd name="T8" fmla="*/ 0 w 524"/>
                <a:gd name="T9" fmla="*/ 164 h 271"/>
              </a:gdLst>
              <a:ahLst/>
              <a:cxnLst>
                <a:cxn ang="0">
                  <a:pos x="T0" y="T1"/>
                </a:cxn>
                <a:cxn ang="0">
                  <a:pos x="T2" y="T3"/>
                </a:cxn>
                <a:cxn ang="0">
                  <a:pos x="T4" y="T5"/>
                </a:cxn>
                <a:cxn ang="0">
                  <a:pos x="T6" y="T7"/>
                </a:cxn>
                <a:cxn ang="0">
                  <a:pos x="T8" y="T9"/>
                </a:cxn>
              </a:cxnLst>
              <a:rect l="0" t="0" r="r" b="b"/>
              <a:pathLst>
                <a:path w="524" h="271">
                  <a:moveTo>
                    <a:pt x="0" y="164"/>
                  </a:moveTo>
                  <a:cubicBezTo>
                    <a:pt x="80" y="116"/>
                    <a:pt x="164" y="60"/>
                    <a:pt x="256" y="28"/>
                  </a:cubicBezTo>
                  <a:cubicBezTo>
                    <a:pt x="312" y="8"/>
                    <a:pt x="404" y="0"/>
                    <a:pt x="524" y="104"/>
                  </a:cubicBezTo>
                  <a:cubicBezTo>
                    <a:pt x="524" y="104"/>
                    <a:pt x="372" y="216"/>
                    <a:pt x="244" y="244"/>
                  </a:cubicBezTo>
                  <a:cubicBezTo>
                    <a:pt x="120" y="271"/>
                    <a:pt x="28" y="196"/>
                    <a:pt x="0" y="16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2" name="Freeform 6"/>
            <p:cNvSpPr/>
            <p:nvPr/>
          </p:nvSpPr>
          <p:spPr bwMode="auto">
            <a:xfrm>
              <a:off x="3757613" y="307975"/>
              <a:ext cx="1933575" cy="1125538"/>
            </a:xfrm>
            <a:custGeom>
              <a:avLst/>
              <a:gdLst>
                <a:gd name="T0" fmla="*/ 0 w 456"/>
                <a:gd name="T1" fmla="*/ 104 h 263"/>
                <a:gd name="T2" fmla="*/ 256 w 456"/>
                <a:gd name="T3" fmla="*/ 32 h 263"/>
                <a:gd name="T4" fmla="*/ 456 w 456"/>
                <a:gd name="T5" fmla="*/ 188 h 263"/>
                <a:gd name="T6" fmla="*/ 272 w 456"/>
                <a:gd name="T7" fmla="*/ 263 h 263"/>
                <a:gd name="T8" fmla="*/ 0 w 456"/>
                <a:gd name="T9" fmla="*/ 104 h 263"/>
              </a:gdLst>
              <a:ahLst/>
              <a:cxnLst>
                <a:cxn ang="0">
                  <a:pos x="T0" y="T1"/>
                </a:cxn>
                <a:cxn ang="0">
                  <a:pos x="T2" y="T3"/>
                </a:cxn>
                <a:cxn ang="0">
                  <a:pos x="T4" y="T5"/>
                </a:cxn>
                <a:cxn ang="0">
                  <a:pos x="T6" y="T7"/>
                </a:cxn>
                <a:cxn ang="0">
                  <a:pos x="T8" y="T9"/>
                </a:cxn>
              </a:cxnLst>
              <a:rect l="0" t="0" r="r" b="b"/>
              <a:pathLst>
                <a:path w="456" h="263">
                  <a:moveTo>
                    <a:pt x="0" y="104"/>
                  </a:moveTo>
                  <a:cubicBezTo>
                    <a:pt x="0" y="104"/>
                    <a:pt x="160" y="0"/>
                    <a:pt x="256" y="32"/>
                  </a:cubicBezTo>
                  <a:cubicBezTo>
                    <a:pt x="352" y="64"/>
                    <a:pt x="436" y="168"/>
                    <a:pt x="456" y="188"/>
                  </a:cubicBezTo>
                  <a:cubicBezTo>
                    <a:pt x="456" y="188"/>
                    <a:pt x="364" y="263"/>
                    <a:pt x="272" y="263"/>
                  </a:cubicBezTo>
                  <a:cubicBezTo>
                    <a:pt x="188" y="263"/>
                    <a:pt x="56" y="152"/>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3" name="Freeform 7"/>
            <p:cNvSpPr/>
            <p:nvPr/>
          </p:nvSpPr>
          <p:spPr bwMode="auto">
            <a:xfrm>
              <a:off x="5878513" y="855663"/>
              <a:ext cx="1103313" cy="527050"/>
            </a:xfrm>
            <a:custGeom>
              <a:avLst/>
              <a:gdLst>
                <a:gd name="T0" fmla="*/ 0 w 260"/>
                <a:gd name="T1" fmla="*/ 68 h 123"/>
                <a:gd name="T2" fmla="*/ 156 w 260"/>
                <a:gd name="T3" fmla="*/ 0 h 123"/>
                <a:gd name="T4" fmla="*/ 260 w 260"/>
                <a:gd name="T5" fmla="*/ 40 h 123"/>
                <a:gd name="T6" fmla="*/ 136 w 260"/>
                <a:gd name="T7" fmla="*/ 104 h 123"/>
                <a:gd name="T8" fmla="*/ 0 w 260"/>
                <a:gd name="T9" fmla="*/ 68 h 123"/>
              </a:gdLst>
              <a:ahLst/>
              <a:cxnLst>
                <a:cxn ang="0">
                  <a:pos x="T0" y="T1"/>
                </a:cxn>
                <a:cxn ang="0">
                  <a:pos x="T2" y="T3"/>
                </a:cxn>
                <a:cxn ang="0">
                  <a:pos x="T4" y="T5"/>
                </a:cxn>
                <a:cxn ang="0">
                  <a:pos x="T6" y="T7"/>
                </a:cxn>
                <a:cxn ang="0">
                  <a:pos x="T8" y="T9"/>
                </a:cxn>
              </a:cxnLst>
              <a:rect l="0" t="0" r="r" b="b"/>
              <a:pathLst>
                <a:path w="260" h="123">
                  <a:moveTo>
                    <a:pt x="0" y="68"/>
                  </a:moveTo>
                  <a:cubicBezTo>
                    <a:pt x="0" y="68"/>
                    <a:pt x="80" y="0"/>
                    <a:pt x="156" y="0"/>
                  </a:cubicBezTo>
                  <a:cubicBezTo>
                    <a:pt x="232" y="4"/>
                    <a:pt x="248" y="36"/>
                    <a:pt x="260" y="40"/>
                  </a:cubicBezTo>
                  <a:cubicBezTo>
                    <a:pt x="260" y="40"/>
                    <a:pt x="204" y="88"/>
                    <a:pt x="136" y="104"/>
                  </a:cubicBezTo>
                  <a:cubicBezTo>
                    <a:pt x="68" y="123"/>
                    <a:pt x="16" y="84"/>
                    <a:pt x="0" y="68"/>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4" name="Freeform 8"/>
            <p:cNvSpPr/>
            <p:nvPr/>
          </p:nvSpPr>
          <p:spPr bwMode="auto">
            <a:xfrm>
              <a:off x="7134225" y="563563"/>
              <a:ext cx="1123950" cy="685800"/>
            </a:xfrm>
            <a:custGeom>
              <a:avLst/>
              <a:gdLst>
                <a:gd name="T0" fmla="*/ 0 w 265"/>
                <a:gd name="T1" fmla="*/ 104 h 160"/>
                <a:gd name="T2" fmla="*/ 133 w 265"/>
                <a:gd name="T3" fmla="*/ 20 h 160"/>
                <a:gd name="T4" fmla="*/ 265 w 265"/>
                <a:gd name="T5" fmla="*/ 20 h 160"/>
                <a:gd name="T6" fmla="*/ 149 w 265"/>
                <a:gd name="T7" fmla="*/ 144 h 160"/>
                <a:gd name="T8" fmla="*/ 0 w 265"/>
                <a:gd name="T9" fmla="*/ 104 h 160"/>
              </a:gdLst>
              <a:ahLst/>
              <a:cxnLst>
                <a:cxn ang="0">
                  <a:pos x="T0" y="T1"/>
                </a:cxn>
                <a:cxn ang="0">
                  <a:pos x="T2" y="T3"/>
                </a:cxn>
                <a:cxn ang="0">
                  <a:pos x="T4" y="T5"/>
                </a:cxn>
                <a:cxn ang="0">
                  <a:pos x="T6" y="T7"/>
                </a:cxn>
                <a:cxn ang="0">
                  <a:pos x="T8" y="T9"/>
                </a:cxn>
              </a:cxnLst>
              <a:rect l="0" t="0" r="r" b="b"/>
              <a:pathLst>
                <a:path w="265" h="160">
                  <a:moveTo>
                    <a:pt x="0" y="104"/>
                  </a:moveTo>
                  <a:cubicBezTo>
                    <a:pt x="0" y="104"/>
                    <a:pt x="81" y="40"/>
                    <a:pt x="133" y="20"/>
                  </a:cubicBezTo>
                  <a:cubicBezTo>
                    <a:pt x="173" y="4"/>
                    <a:pt x="221" y="0"/>
                    <a:pt x="265" y="20"/>
                  </a:cubicBezTo>
                  <a:cubicBezTo>
                    <a:pt x="265" y="20"/>
                    <a:pt x="209" y="128"/>
                    <a:pt x="149" y="144"/>
                  </a:cubicBezTo>
                  <a:cubicBezTo>
                    <a:pt x="85" y="160"/>
                    <a:pt x="0" y="104"/>
                    <a:pt x="0" y="104"/>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sp>
          <p:nvSpPr>
            <p:cNvPr id="15" name="Freeform 9"/>
            <p:cNvSpPr/>
            <p:nvPr/>
          </p:nvSpPr>
          <p:spPr bwMode="auto">
            <a:xfrm>
              <a:off x="8410575" y="187325"/>
              <a:ext cx="1544638" cy="1044575"/>
            </a:xfrm>
            <a:custGeom>
              <a:avLst/>
              <a:gdLst>
                <a:gd name="T0" fmla="*/ 0 w 364"/>
                <a:gd name="T1" fmla="*/ 96 h 244"/>
                <a:gd name="T2" fmla="*/ 116 w 364"/>
                <a:gd name="T3" fmla="*/ 24 h 244"/>
                <a:gd name="T4" fmla="*/ 364 w 364"/>
                <a:gd name="T5" fmla="*/ 184 h 244"/>
                <a:gd name="T6" fmla="*/ 256 w 364"/>
                <a:gd name="T7" fmla="*/ 224 h 244"/>
                <a:gd name="T8" fmla="*/ 0 w 364"/>
                <a:gd name="T9" fmla="*/ 96 h 244"/>
              </a:gdLst>
              <a:ahLst/>
              <a:cxnLst>
                <a:cxn ang="0">
                  <a:pos x="T0" y="T1"/>
                </a:cxn>
                <a:cxn ang="0">
                  <a:pos x="T2" y="T3"/>
                </a:cxn>
                <a:cxn ang="0">
                  <a:pos x="T4" y="T5"/>
                </a:cxn>
                <a:cxn ang="0">
                  <a:pos x="T6" y="T7"/>
                </a:cxn>
                <a:cxn ang="0">
                  <a:pos x="T8" y="T9"/>
                </a:cxn>
              </a:cxnLst>
              <a:rect l="0" t="0" r="r" b="b"/>
              <a:pathLst>
                <a:path w="364" h="244">
                  <a:moveTo>
                    <a:pt x="0" y="96"/>
                  </a:moveTo>
                  <a:cubicBezTo>
                    <a:pt x="0" y="96"/>
                    <a:pt x="56" y="0"/>
                    <a:pt x="116" y="24"/>
                  </a:cubicBezTo>
                  <a:cubicBezTo>
                    <a:pt x="144" y="24"/>
                    <a:pt x="336" y="200"/>
                    <a:pt x="364" y="184"/>
                  </a:cubicBezTo>
                  <a:cubicBezTo>
                    <a:pt x="364" y="184"/>
                    <a:pt x="324" y="244"/>
                    <a:pt x="256" y="224"/>
                  </a:cubicBezTo>
                  <a:cubicBezTo>
                    <a:pt x="108" y="184"/>
                    <a:pt x="100" y="144"/>
                    <a:pt x="0" y="96"/>
                  </a:cubicBezTo>
                  <a:close/>
                </a:path>
              </a:pathLst>
            </a:custGeom>
            <a:grpFill/>
            <a:ln w="0" cap="sq">
              <a:noFill/>
              <a:prstDash val="solid"/>
              <a:miter lim="800000"/>
            </a:ln>
          </p:spPr>
          <p:txBody>
            <a:bodyPr vert="horz" wrap="square" lIns="68580" tIns="34290" rIns="68580" bIns="34290" numCol="1" anchor="t" anchorCtr="0" compatLnSpc="1"/>
            <a:lstStyle/>
            <a:p>
              <a:pPr fontAlgn="auto"/>
              <a:endParaRPr lang="zh-CN" altLang="en-US" sz="1015" strike="noStrike" noProof="1"/>
            </a:p>
          </p:txBody>
        </p:sp>
      </p:grpSp>
      <p:sp>
        <p:nvSpPr>
          <p:cNvPr id="16" name="任意多边形: 形状 2"/>
          <p:cNvSpPr/>
          <p:nvPr/>
        </p:nvSpPr>
        <p:spPr>
          <a:xfrm>
            <a:off x="26988" y="4130675"/>
            <a:ext cx="9023350" cy="954088"/>
          </a:xfrm>
          <a:custGeom>
            <a:avLst/>
            <a:gdLst>
              <a:gd name="connsiteX0" fmla="*/ 0 w 12032343"/>
              <a:gd name="connsiteY0" fmla="*/ 17481 h 1272682"/>
              <a:gd name="connsiteX1" fmla="*/ 1567543 w 12032343"/>
              <a:gd name="connsiteY1" fmla="*/ 902853 h 1272682"/>
              <a:gd name="connsiteX2" fmla="*/ 3599543 w 12032343"/>
              <a:gd name="connsiteY2" fmla="*/ 90053 h 1272682"/>
              <a:gd name="connsiteX3" fmla="*/ 5646057 w 12032343"/>
              <a:gd name="connsiteY3" fmla="*/ 1265710 h 1272682"/>
              <a:gd name="connsiteX4" fmla="*/ 7300686 w 12032343"/>
              <a:gd name="connsiteY4" fmla="*/ 598053 h 1272682"/>
              <a:gd name="connsiteX5" fmla="*/ 8563429 w 12032343"/>
              <a:gd name="connsiteY5" fmla="*/ 1033481 h 1272682"/>
              <a:gd name="connsiteX6" fmla="*/ 9608457 w 12032343"/>
              <a:gd name="connsiteY6" fmla="*/ 2967 h 1272682"/>
              <a:gd name="connsiteX7" fmla="*/ 10871200 w 12032343"/>
              <a:gd name="connsiteY7" fmla="*/ 699653 h 1272682"/>
              <a:gd name="connsiteX8" fmla="*/ 12032343 w 12032343"/>
              <a:gd name="connsiteY8" fmla="*/ 46510 h 127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32343" h="1272682">
                <a:moveTo>
                  <a:pt x="0" y="17481"/>
                </a:moveTo>
                <a:cubicBezTo>
                  <a:pt x="483809" y="454119"/>
                  <a:pt x="967619" y="890758"/>
                  <a:pt x="1567543" y="902853"/>
                </a:cubicBezTo>
                <a:cubicBezTo>
                  <a:pt x="2167467" y="914948"/>
                  <a:pt x="2919791" y="29577"/>
                  <a:pt x="3599543" y="90053"/>
                </a:cubicBezTo>
                <a:cubicBezTo>
                  <a:pt x="4279295" y="150529"/>
                  <a:pt x="5029200" y="1181043"/>
                  <a:pt x="5646057" y="1265710"/>
                </a:cubicBezTo>
                <a:cubicBezTo>
                  <a:pt x="6262914" y="1350377"/>
                  <a:pt x="6814457" y="636758"/>
                  <a:pt x="7300686" y="598053"/>
                </a:cubicBezTo>
                <a:cubicBezTo>
                  <a:pt x="7786915" y="559348"/>
                  <a:pt x="8178801" y="1132662"/>
                  <a:pt x="8563429" y="1033481"/>
                </a:cubicBezTo>
                <a:cubicBezTo>
                  <a:pt x="8948057" y="934300"/>
                  <a:pt x="9223829" y="58605"/>
                  <a:pt x="9608457" y="2967"/>
                </a:cubicBezTo>
                <a:cubicBezTo>
                  <a:pt x="9993086" y="-52671"/>
                  <a:pt x="10467219" y="692396"/>
                  <a:pt x="10871200" y="699653"/>
                </a:cubicBezTo>
                <a:cubicBezTo>
                  <a:pt x="11275181" y="706910"/>
                  <a:pt x="11831562" y="152948"/>
                  <a:pt x="12032343" y="46510"/>
                </a:cubicBezTo>
              </a:path>
            </a:pathLst>
          </a:custGeom>
          <a:noFill/>
          <a:ln w="19050">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17" name="椭圆 16"/>
          <p:cNvSpPr/>
          <p:nvPr/>
        </p:nvSpPr>
        <p:spPr>
          <a:xfrm>
            <a:off x="1062038" y="47418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18" name="椭圆 17"/>
          <p:cNvSpPr/>
          <p:nvPr/>
        </p:nvSpPr>
        <p:spPr>
          <a:xfrm>
            <a:off x="107950" y="4227513"/>
            <a:ext cx="274638" cy="27463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19" name="椭圆 18"/>
          <p:cNvSpPr/>
          <p:nvPr/>
        </p:nvSpPr>
        <p:spPr>
          <a:xfrm>
            <a:off x="2259013" y="4232275"/>
            <a:ext cx="131763" cy="133350"/>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0" name="椭圆 19"/>
          <p:cNvSpPr/>
          <p:nvPr/>
        </p:nvSpPr>
        <p:spPr>
          <a:xfrm>
            <a:off x="3452813" y="4591050"/>
            <a:ext cx="104775" cy="1047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1" name="椭圆 20"/>
          <p:cNvSpPr/>
          <p:nvPr/>
        </p:nvSpPr>
        <p:spPr>
          <a:xfrm>
            <a:off x="4319588" y="4938713"/>
            <a:ext cx="206375" cy="206375"/>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2" name="椭圆 21"/>
          <p:cNvSpPr/>
          <p:nvPr/>
        </p:nvSpPr>
        <p:spPr>
          <a:xfrm>
            <a:off x="5405438" y="4543425"/>
            <a:ext cx="100013" cy="100013"/>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3" name="椭圆 22"/>
          <p:cNvSpPr/>
          <p:nvPr/>
        </p:nvSpPr>
        <p:spPr>
          <a:xfrm>
            <a:off x="6386513" y="4805363"/>
            <a:ext cx="204788"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4" name="椭圆 23"/>
          <p:cNvSpPr/>
          <p:nvPr/>
        </p:nvSpPr>
        <p:spPr>
          <a:xfrm>
            <a:off x="7138988" y="4062413"/>
            <a:ext cx="147638" cy="147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5" name="椭圆 24"/>
          <p:cNvSpPr/>
          <p:nvPr/>
        </p:nvSpPr>
        <p:spPr>
          <a:xfrm>
            <a:off x="8120063" y="4537075"/>
            <a:ext cx="206375" cy="206375"/>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6" name="任意多边形: 形状 4"/>
          <p:cNvSpPr/>
          <p:nvPr/>
        </p:nvSpPr>
        <p:spPr>
          <a:xfrm>
            <a:off x="26988" y="2906713"/>
            <a:ext cx="9128125" cy="2143125"/>
          </a:xfrm>
          <a:custGeom>
            <a:avLst/>
            <a:gdLst>
              <a:gd name="connsiteX0" fmla="*/ 0 w 12424228"/>
              <a:gd name="connsiteY0" fmla="*/ 0 h 2857379"/>
              <a:gd name="connsiteX1" fmla="*/ 2728685 w 12424228"/>
              <a:gd name="connsiteY1" fmla="*/ 2815772 h 2857379"/>
              <a:gd name="connsiteX2" fmla="*/ 5573485 w 12424228"/>
              <a:gd name="connsiteY2" fmla="*/ 1756229 h 2857379"/>
              <a:gd name="connsiteX3" fmla="*/ 7257143 w 12424228"/>
              <a:gd name="connsiteY3" fmla="*/ 2786743 h 2857379"/>
              <a:gd name="connsiteX4" fmla="*/ 8940800 w 12424228"/>
              <a:gd name="connsiteY4" fmla="*/ 1944915 h 2857379"/>
              <a:gd name="connsiteX5" fmla="*/ 10653485 w 12424228"/>
              <a:gd name="connsiteY5" fmla="*/ 2627086 h 2857379"/>
              <a:gd name="connsiteX6" fmla="*/ 11727543 w 12424228"/>
              <a:gd name="connsiteY6" fmla="*/ 1654629 h 2857379"/>
              <a:gd name="connsiteX7" fmla="*/ 12424228 w 12424228"/>
              <a:gd name="connsiteY7" fmla="*/ 1799772 h 2857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24228" h="2857379">
                <a:moveTo>
                  <a:pt x="0" y="0"/>
                </a:moveTo>
                <a:cubicBezTo>
                  <a:pt x="899885" y="1261533"/>
                  <a:pt x="1799771" y="2523067"/>
                  <a:pt x="2728685" y="2815772"/>
                </a:cubicBezTo>
                <a:cubicBezTo>
                  <a:pt x="3657599" y="3108477"/>
                  <a:pt x="4818742" y="1761067"/>
                  <a:pt x="5573485" y="1756229"/>
                </a:cubicBezTo>
                <a:cubicBezTo>
                  <a:pt x="6328228" y="1751391"/>
                  <a:pt x="6695924" y="2755295"/>
                  <a:pt x="7257143" y="2786743"/>
                </a:cubicBezTo>
                <a:cubicBezTo>
                  <a:pt x="7818362" y="2818191"/>
                  <a:pt x="8374743" y="1971525"/>
                  <a:pt x="8940800" y="1944915"/>
                </a:cubicBezTo>
                <a:cubicBezTo>
                  <a:pt x="9506857" y="1918306"/>
                  <a:pt x="10189028" y="2675467"/>
                  <a:pt x="10653485" y="2627086"/>
                </a:cubicBezTo>
                <a:cubicBezTo>
                  <a:pt x="11117942" y="2578705"/>
                  <a:pt x="11432419" y="1792515"/>
                  <a:pt x="11727543" y="1654629"/>
                </a:cubicBezTo>
                <a:cubicBezTo>
                  <a:pt x="12022667" y="1516743"/>
                  <a:pt x="12223447" y="1658257"/>
                  <a:pt x="12424228" y="1799772"/>
                </a:cubicBezTo>
              </a:path>
            </a:pathLst>
          </a:custGeom>
          <a:noFill/>
          <a:ln>
            <a:solidFill>
              <a:srgbClr val="577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7" name="椭圆 26"/>
          <p:cNvSpPr/>
          <p:nvPr/>
        </p:nvSpPr>
        <p:spPr>
          <a:xfrm>
            <a:off x="523875" y="36496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8" name="椭圆 27"/>
          <p:cNvSpPr/>
          <p:nvPr/>
        </p:nvSpPr>
        <p:spPr>
          <a:xfrm>
            <a:off x="1423988" y="4591050"/>
            <a:ext cx="274638" cy="274638"/>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29" name="椭圆 28"/>
          <p:cNvSpPr/>
          <p:nvPr/>
        </p:nvSpPr>
        <p:spPr>
          <a:xfrm>
            <a:off x="4119563" y="4167188"/>
            <a:ext cx="133350" cy="133350"/>
          </a:xfrm>
          <a:prstGeom prst="ellipse">
            <a:avLst/>
          </a:prstGeom>
          <a:solidFill>
            <a:srgbClr val="8FA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0" name="椭圆 29"/>
          <p:cNvSpPr/>
          <p:nvPr/>
        </p:nvSpPr>
        <p:spPr>
          <a:xfrm>
            <a:off x="5367338" y="4938713"/>
            <a:ext cx="133350" cy="133350"/>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1" name="椭圆 30"/>
          <p:cNvSpPr/>
          <p:nvPr/>
        </p:nvSpPr>
        <p:spPr>
          <a:xfrm>
            <a:off x="5883275" y="4665663"/>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sp>
        <p:nvSpPr>
          <p:cNvPr id="32" name="椭圆 31"/>
          <p:cNvSpPr/>
          <p:nvPr/>
        </p:nvSpPr>
        <p:spPr>
          <a:xfrm>
            <a:off x="8942388" y="4086225"/>
            <a:ext cx="141288" cy="141288"/>
          </a:xfrm>
          <a:prstGeom prst="ellipse">
            <a:avLst/>
          </a:prstGeom>
          <a:solidFill>
            <a:srgbClr val="57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015" strike="noStrike" noProof="1">
              <a:latin typeface="微软雅黑" panose="020B0503020204020204" pitchFamily="34" charset="-122"/>
              <a:ea typeface="微软雅黑" panose="020B0503020204020204" pitchFamily="34" charset="-122"/>
            </a:endParaRPr>
          </a:p>
        </p:txBody>
      </p:sp>
      <p:cxnSp>
        <p:nvCxnSpPr>
          <p:cNvPr id="38" name="直接连接符 37"/>
          <p:cNvCxnSpPr/>
          <p:nvPr/>
        </p:nvCxnSpPr>
        <p:spPr>
          <a:xfrm>
            <a:off x="1701800" y="1612900"/>
            <a:ext cx="59642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1701800" y="2798763"/>
            <a:ext cx="59642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par>
                                <p:cTn id="8" presetID="16" presetClass="entr" presetSubtype="21"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barn(inVertical)">
                                      <p:cBhvr>
                                        <p:cTn id="10" dur="500"/>
                                        <p:tgtEl>
                                          <p:spTgt spid="39"/>
                                        </p:tgtEl>
                                      </p:cBhvr>
                                    </p:animEffect>
                                  </p:childTnLst>
                                </p:cTn>
                              </p:par>
                            </p:childTnLst>
                          </p:cTn>
                        </p:par>
                        <p:par>
                          <p:cTn id="11" fill="hold">
                            <p:stCondLst>
                              <p:cond delay="500"/>
                            </p:stCondLst>
                            <p:childTnLst>
                              <p:par>
                                <p:cTn id="12" presetID="23" presetClass="entr" presetSubtype="32" fill="hold" grpId="0" nodeType="afterEffect">
                                  <p:stCondLst>
                                    <p:cond delay="0"/>
                                  </p:stCondLst>
                                  <p:iterate type="lt">
                                    <p:tmPct val="10000"/>
                                  </p:iterate>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strVal val="4*#ppt_w"/>
                                          </p:val>
                                        </p:tav>
                                        <p:tav tm="100000">
                                          <p:val>
                                            <p:strVal val="#ppt_w"/>
                                          </p:val>
                                        </p:tav>
                                      </p:tavLst>
                                    </p:anim>
                                    <p:anim calcmode="lin" valueType="num">
                                      <p:cBhvr>
                                        <p:cTn id="15" dur="500" fill="hold"/>
                                        <p:tgtEl>
                                          <p:spTgt spid="8"/>
                                        </p:tgtEl>
                                        <p:attrNameLst>
                                          <p:attrName>ppt_h</p:attrName>
                                        </p:attrNameLst>
                                      </p:cBhvr>
                                      <p:tavLst>
                                        <p:tav tm="0">
                                          <p:val>
                                            <p:strVal val="4*#ppt_h"/>
                                          </p:val>
                                        </p:tav>
                                        <p:tav tm="100000">
                                          <p:val>
                                            <p:strVal val="#ppt_h"/>
                                          </p:val>
                                        </p:tav>
                                      </p:tavLst>
                                    </p:anim>
                                  </p:childTnLst>
                                </p:cTn>
                              </p:par>
                            </p:childTnLst>
                          </p:cTn>
                        </p:par>
                        <p:par>
                          <p:cTn id="16" fill="hold">
                            <p:stCondLst>
                              <p:cond delay="1299"/>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500"/>
                                        <p:tgtEl>
                                          <p:spTgt spid="26"/>
                                        </p:tgtEl>
                                      </p:cBhvr>
                                    </p:animEffect>
                                  </p:childTnLst>
                                </p:cTn>
                              </p:par>
                              <p:par>
                                <p:cTn id="26" presetID="26"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down)">
                                      <p:cBhvr>
                                        <p:cTn id="28" dur="580">
                                          <p:stCondLst>
                                            <p:cond delay="0"/>
                                          </p:stCondLst>
                                        </p:cTn>
                                        <p:tgtEl>
                                          <p:spTgt spid="17"/>
                                        </p:tgtEl>
                                      </p:cBhvr>
                                    </p:animEffect>
                                    <p:anim calcmode="lin" valueType="num">
                                      <p:cBhvr>
                                        <p:cTn id="29"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34" dur="26">
                                          <p:stCondLst>
                                            <p:cond delay="650"/>
                                          </p:stCondLst>
                                        </p:cTn>
                                        <p:tgtEl>
                                          <p:spTgt spid="17"/>
                                        </p:tgtEl>
                                      </p:cBhvr>
                                      <p:to x="100000" y="60000"/>
                                    </p:animScale>
                                    <p:animScale>
                                      <p:cBhvr>
                                        <p:cTn id="35" dur="166" decel="50000">
                                          <p:stCondLst>
                                            <p:cond delay="676"/>
                                          </p:stCondLst>
                                        </p:cTn>
                                        <p:tgtEl>
                                          <p:spTgt spid="17"/>
                                        </p:tgtEl>
                                      </p:cBhvr>
                                      <p:to x="100000" y="100000"/>
                                    </p:animScale>
                                    <p:animScale>
                                      <p:cBhvr>
                                        <p:cTn id="36" dur="26">
                                          <p:stCondLst>
                                            <p:cond delay="1312"/>
                                          </p:stCondLst>
                                        </p:cTn>
                                        <p:tgtEl>
                                          <p:spTgt spid="17"/>
                                        </p:tgtEl>
                                      </p:cBhvr>
                                      <p:to x="100000" y="80000"/>
                                    </p:animScale>
                                    <p:animScale>
                                      <p:cBhvr>
                                        <p:cTn id="37" dur="166" decel="50000">
                                          <p:stCondLst>
                                            <p:cond delay="1338"/>
                                          </p:stCondLst>
                                        </p:cTn>
                                        <p:tgtEl>
                                          <p:spTgt spid="17"/>
                                        </p:tgtEl>
                                      </p:cBhvr>
                                      <p:to x="100000" y="100000"/>
                                    </p:animScale>
                                    <p:animScale>
                                      <p:cBhvr>
                                        <p:cTn id="38" dur="26">
                                          <p:stCondLst>
                                            <p:cond delay="1642"/>
                                          </p:stCondLst>
                                        </p:cTn>
                                        <p:tgtEl>
                                          <p:spTgt spid="17"/>
                                        </p:tgtEl>
                                      </p:cBhvr>
                                      <p:to x="100000" y="90000"/>
                                    </p:animScale>
                                    <p:animScale>
                                      <p:cBhvr>
                                        <p:cTn id="39" dur="166" decel="50000">
                                          <p:stCondLst>
                                            <p:cond delay="1668"/>
                                          </p:stCondLst>
                                        </p:cTn>
                                        <p:tgtEl>
                                          <p:spTgt spid="17"/>
                                        </p:tgtEl>
                                      </p:cBhvr>
                                      <p:to x="100000" y="100000"/>
                                    </p:animScale>
                                    <p:animScale>
                                      <p:cBhvr>
                                        <p:cTn id="40" dur="26">
                                          <p:stCondLst>
                                            <p:cond delay="1808"/>
                                          </p:stCondLst>
                                        </p:cTn>
                                        <p:tgtEl>
                                          <p:spTgt spid="17"/>
                                        </p:tgtEl>
                                      </p:cBhvr>
                                      <p:to x="100000" y="95000"/>
                                    </p:animScale>
                                    <p:animScale>
                                      <p:cBhvr>
                                        <p:cTn id="41" dur="166" decel="50000">
                                          <p:stCondLst>
                                            <p:cond delay="1834"/>
                                          </p:stCondLst>
                                        </p:cTn>
                                        <p:tgtEl>
                                          <p:spTgt spid="17"/>
                                        </p:tgtEl>
                                      </p:cBhvr>
                                      <p:to x="100000" y="100000"/>
                                    </p:animScale>
                                  </p:childTnLst>
                                </p:cTn>
                              </p:par>
                              <p:par>
                                <p:cTn id="42" presetID="26" presetClass="entr" presetSubtype="0" fill="hold" grpId="0" nodeType="withEffect">
                                  <p:stCondLst>
                                    <p:cond delay="400"/>
                                  </p:stCondLst>
                                  <p:childTnLst>
                                    <p:set>
                                      <p:cBhvr>
                                        <p:cTn id="43" dur="1" fill="hold">
                                          <p:stCondLst>
                                            <p:cond delay="0"/>
                                          </p:stCondLst>
                                        </p:cTn>
                                        <p:tgtEl>
                                          <p:spTgt spid="18"/>
                                        </p:tgtEl>
                                        <p:attrNameLst>
                                          <p:attrName>style.visibility</p:attrName>
                                        </p:attrNameLst>
                                      </p:cBhvr>
                                      <p:to>
                                        <p:strVal val="visible"/>
                                      </p:to>
                                    </p:set>
                                    <p:animEffect transition="in" filter="wipe(down)">
                                      <p:cBhvr>
                                        <p:cTn id="44" dur="580">
                                          <p:stCondLst>
                                            <p:cond delay="0"/>
                                          </p:stCondLst>
                                        </p:cTn>
                                        <p:tgtEl>
                                          <p:spTgt spid="18"/>
                                        </p:tgtEl>
                                      </p:cBhvr>
                                    </p:animEffect>
                                    <p:anim calcmode="lin" valueType="num">
                                      <p:cBhvr>
                                        <p:cTn id="45"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50" dur="26">
                                          <p:stCondLst>
                                            <p:cond delay="650"/>
                                          </p:stCondLst>
                                        </p:cTn>
                                        <p:tgtEl>
                                          <p:spTgt spid="18"/>
                                        </p:tgtEl>
                                      </p:cBhvr>
                                      <p:to x="100000" y="60000"/>
                                    </p:animScale>
                                    <p:animScale>
                                      <p:cBhvr>
                                        <p:cTn id="51" dur="166" decel="50000">
                                          <p:stCondLst>
                                            <p:cond delay="676"/>
                                          </p:stCondLst>
                                        </p:cTn>
                                        <p:tgtEl>
                                          <p:spTgt spid="18"/>
                                        </p:tgtEl>
                                      </p:cBhvr>
                                      <p:to x="100000" y="100000"/>
                                    </p:animScale>
                                    <p:animScale>
                                      <p:cBhvr>
                                        <p:cTn id="52" dur="26">
                                          <p:stCondLst>
                                            <p:cond delay="1312"/>
                                          </p:stCondLst>
                                        </p:cTn>
                                        <p:tgtEl>
                                          <p:spTgt spid="18"/>
                                        </p:tgtEl>
                                      </p:cBhvr>
                                      <p:to x="100000" y="80000"/>
                                    </p:animScale>
                                    <p:animScale>
                                      <p:cBhvr>
                                        <p:cTn id="53" dur="166" decel="50000">
                                          <p:stCondLst>
                                            <p:cond delay="1338"/>
                                          </p:stCondLst>
                                        </p:cTn>
                                        <p:tgtEl>
                                          <p:spTgt spid="18"/>
                                        </p:tgtEl>
                                      </p:cBhvr>
                                      <p:to x="100000" y="100000"/>
                                    </p:animScale>
                                    <p:animScale>
                                      <p:cBhvr>
                                        <p:cTn id="54" dur="26">
                                          <p:stCondLst>
                                            <p:cond delay="1642"/>
                                          </p:stCondLst>
                                        </p:cTn>
                                        <p:tgtEl>
                                          <p:spTgt spid="18"/>
                                        </p:tgtEl>
                                      </p:cBhvr>
                                      <p:to x="100000" y="90000"/>
                                    </p:animScale>
                                    <p:animScale>
                                      <p:cBhvr>
                                        <p:cTn id="55" dur="166" decel="50000">
                                          <p:stCondLst>
                                            <p:cond delay="1668"/>
                                          </p:stCondLst>
                                        </p:cTn>
                                        <p:tgtEl>
                                          <p:spTgt spid="18"/>
                                        </p:tgtEl>
                                      </p:cBhvr>
                                      <p:to x="100000" y="100000"/>
                                    </p:animScale>
                                    <p:animScale>
                                      <p:cBhvr>
                                        <p:cTn id="56" dur="26">
                                          <p:stCondLst>
                                            <p:cond delay="1808"/>
                                          </p:stCondLst>
                                        </p:cTn>
                                        <p:tgtEl>
                                          <p:spTgt spid="18"/>
                                        </p:tgtEl>
                                      </p:cBhvr>
                                      <p:to x="100000" y="95000"/>
                                    </p:animScale>
                                    <p:animScale>
                                      <p:cBhvr>
                                        <p:cTn id="57" dur="166" decel="50000">
                                          <p:stCondLst>
                                            <p:cond delay="1834"/>
                                          </p:stCondLst>
                                        </p:cTn>
                                        <p:tgtEl>
                                          <p:spTgt spid="18"/>
                                        </p:tgtEl>
                                      </p:cBhvr>
                                      <p:to x="100000" y="100000"/>
                                    </p:animScale>
                                  </p:childTnLst>
                                </p:cTn>
                              </p:par>
                              <p:par>
                                <p:cTn id="58" presetID="26" presetClass="entr" presetSubtype="0" fill="hold" grpId="0"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down)">
                                      <p:cBhvr>
                                        <p:cTn id="60" dur="580">
                                          <p:stCondLst>
                                            <p:cond delay="0"/>
                                          </p:stCondLst>
                                        </p:cTn>
                                        <p:tgtEl>
                                          <p:spTgt spid="27"/>
                                        </p:tgtEl>
                                      </p:cBhvr>
                                    </p:animEffect>
                                    <p:anim calcmode="lin" valueType="num">
                                      <p:cBhvr>
                                        <p:cTn id="61"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66" dur="26">
                                          <p:stCondLst>
                                            <p:cond delay="650"/>
                                          </p:stCondLst>
                                        </p:cTn>
                                        <p:tgtEl>
                                          <p:spTgt spid="27"/>
                                        </p:tgtEl>
                                      </p:cBhvr>
                                      <p:to x="100000" y="60000"/>
                                    </p:animScale>
                                    <p:animScale>
                                      <p:cBhvr>
                                        <p:cTn id="67" dur="166" decel="50000">
                                          <p:stCondLst>
                                            <p:cond delay="676"/>
                                          </p:stCondLst>
                                        </p:cTn>
                                        <p:tgtEl>
                                          <p:spTgt spid="27"/>
                                        </p:tgtEl>
                                      </p:cBhvr>
                                      <p:to x="100000" y="100000"/>
                                    </p:animScale>
                                    <p:animScale>
                                      <p:cBhvr>
                                        <p:cTn id="68" dur="26">
                                          <p:stCondLst>
                                            <p:cond delay="1312"/>
                                          </p:stCondLst>
                                        </p:cTn>
                                        <p:tgtEl>
                                          <p:spTgt spid="27"/>
                                        </p:tgtEl>
                                      </p:cBhvr>
                                      <p:to x="100000" y="80000"/>
                                    </p:animScale>
                                    <p:animScale>
                                      <p:cBhvr>
                                        <p:cTn id="69" dur="166" decel="50000">
                                          <p:stCondLst>
                                            <p:cond delay="1338"/>
                                          </p:stCondLst>
                                        </p:cTn>
                                        <p:tgtEl>
                                          <p:spTgt spid="27"/>
                                        </p:tgtEl>
                                      </p:cBhvr>
                                      <p:to x="100000" y="100000"/>
                                    </p:animScale>
                                    <p:animScale>
                                      <p:cBhvr>
                                        <p:cTn id="70" dur="26">
                                          <p:stCondLst>
                                            <p:cond delay="1642"/>
                                          </p:stCondLst>
                                        </p:cTn>
                                        <p:tgtEl>
                                          <p:spTgt spid="27"/>
                                        </p:tgtEl>
                                      </p:cBhvr>
                                      <p:to x="100000" y="90000"/>
                                    </p:animScale>
                                    <p:animScale>
                                      <p:cBhvr>
                                        <p:cTn id="71" dur="166" decel="50000">
                                          <p:stCondLst>
                                            <p:cond delay="1668"/>
                                          </p:stCondLst>
                                        </p:cTn>
                                        <p:tgtEl>
                                          <p:spTgt spid="27"/>
                                        </p:tgtEl>
                                      </p:cBhvr>
                                      <p:to x="100000" y="100000"/>
                                    </p:animScale>
                                    <p:animScale>
                                      <p:cBhvr>
                                        <p:cTn id="72" dur="26">
                                          <p:stCondLst>
                                            <p:cond delay="1808"/>
                                          </p:stCondLst>
                                        </p:cTn>
                                        <p:tgtEl>
                                          <p:spTgt spid="27"/>
                                        </p:tgtEl>
                                      </p:cBhvr>
                                      <p:to x="100000" y="95000"/>
                                    </p:animScale>
                                    <p:animScale>
                                      <p:cBhvr>
                                        <p:cTn id="73" dur="166" decel="50000">
                                          <p:stCondLst>
                                            <p:cond delay="1834"/>
                                          </p:stCondLst>
                                        </p:cTn>
                                        <p:tgtEl>
                                          <p:spTgt spid="27"/>
                                        </p:tgtEl>
                                      </p:cBhvr>
                                      <p:to x="100000" y="100000"/>
                                    </p:animScale>
                                  </p:childTnLst>
                                </p:cTn>
                              </p:par>
                              <p:par>
                                <p:cTn id="74" presetID="26" presetClass="entr" presetSubtype="0" fill="hold" grpId="0" nodeType="withEffect">
                                  <p:stCondLst>
                                    <p:cond delay="300"/>
                                  </p:stCondLst>
                                  <p:childTnLst>
                                    <p:set>
                                      <p:cBhvr>
                                        <p:cTn id="75" dur="1" fill="hold">
                                          <p:stCondLst>
                                            <p:cond delay="0"/>
                                          </p:stCondLst>
                                        </p:cTn>
                                        <p:tgtEl>
                                          <p:spTgt spid="28"/>
                                        </p:tgtEl>
                                        <p:attrNameLst>
                                          <p:attrName>style.visibility</p:attrName>
                                        </p:attrNameLst>
                                      </p:cBhvr>
                                      <p:to>
                                        <p:strVal val="visible"/>
                                      </p:to>
                                    </p:set>
                                    <p:animEffect transition="in" filter="wipe(down)">
                                      <p:cBhvr>
                                        <p:cTn id="76" dur="580">
                                          <p:stCondLst>
                                            <p:cond delay="0"/>
                                          </p:stCondLst>
                                        </p:cTn>
                                        <p:tgtEl>
                                          <p:spTgt spid="28"/>
                                        </p:tgtEl>
                                      </p:cBhvr>
                                    </p:animEffect>
                                    <p:anim calcmode="lin" valueType="num">
                                      <p:cBhvr>
                                        <p:cTn id="77"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82" dur="26">
                                          <p:stCondLst>
                                            <p:cond delay="650"/>
                                          </p:stCondLst>
                                        </p:cTn>
                                        <p:tgtEl>
                                          <p:spTgt spid="28"/>
                                        </p:tgtEl>
                                      </p:cBhvr>
                                      <p:to x="100000" y="60000"/>
                                    </p:animScale>
                                    <p:animScale>
                                      <p:cBhvr>
                                        <p:cTn id="83" dur="166" decel="50000">
                                          <p:stCondLst>
                                            <p:cond delay="676"/>
                                          </p:stCondLst>
                                        </p:cTn>
                                        <p:tgtEl>
                                          <p:spTgt spid="28"/>
                                        </p:tgtEl>
                                      </p:cBhvr>
                                      <p:to x="100000" y="100000"/>
                                    </p:animScale>
                                    <p:animScale>
                                      <p:cBhvr>
                                        <p:cTn id="84" dur="26">
                                          <p:stCondLst>
                                            <p:cond delay="1312"/>
                                          </p:stCondLst>
                                        </p:cTn>
                                        <p:tgtEl>
                                          <p:spTgt spid="28"/>
                                        </p:tgtEl>
                                      </p:cBhvr>
                                      <p:to x="100000" y="80000"/>
                                    </p:animScale>
                                    <p:animScale>
                                      <p:cBhvr>
                                        <p:cTn id="85" dur="166" decel="50000">
                                          <p:stCondLst>
                                            <p:cond delay="1338"/>
                                          </p:stCondLst>
                                        </p:cTn>
                                        <p:tgtEl>
                                          <p:spTgt spid="28"/>
                                        </p:tgtEl>
                                      </p:cBhvr>
                                      <p:to x="100000" y="100000"/>
                                    </p:animScale>
                                    <p:animScale>
                                      <p:cBhvr>
                                        <p:cTn id="86" dur="26">
                                          <p:stCondLst>
                                            <p:cond delay="1642"/>
                                          </p:stCondLst>
                                        </p:cTn>
                                        <p:tgtEl>
                                          <p:spTgt spid="28"/>
                                        </p:tgtEl>
                                      </p:cBhvr>
                                      <p:to x="100000" y="90000"/>
                                    </p:animScale>
                                    <p:animScale>
                                      <p:cBhvr>
                                        <p:cTn id="87" dur="166" decel="50000">
                                          <p:stCondLst>
                                            <p:cond delay="1668"/>
                                          </p:stCondLst>
                                        </p:cTn>
                                        <p:tgtEl>
                                          <p:spTgt spid="28"/>
                                        </p:tgtEl>
                                      </p:cBhvr>
                                      <p:to x="100000" y="100000"/>
                                    </p:animScale>
                                    <p:animScale>
                                      <p:cBhvr>
                                        <p:cTn id="88" dur="26">
                                          <p:stCondLst>
                                            <p:cond delay="1808"/>
                                          </p:stCondLst>
                                        </p:cTn>
                                        <p:tgtEl>
                                          <p:spTgt spid="28"/>
                                        </p:tgtEl>
                                      </p:cBhvr>
                                      <p:to x="100000" y="95000"/>
                                    </p:animScale>
                                    <p:animScale>
                                      <p:cBhvr>
                                        <p:cTn id="89" dur="166" decel="50000">
                                          <p:stCondLst>
                                            <p:cond delay="1834"/>
                                          </p:stCondLst>
                                        </p:cTn>
                                        <p:tgtEl>
                                          <p:spTgt spid="28"/>
                                        </p:tgtEl>
                                      </p:cBhvr>
                                      <p:to x="100000" y="100000"/>
                                    </p:animScale>
                                  </p:childTnLst>
                                </p:cTn>
                              </p:par>
                              <p:par>
                                <p:cTn id="90" presetID="26" presetClass="entr" presetSubtype="0" fill="hold" grpId="0" nodeType="with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wipe(down)">
                                      <p:cBhvr>
                                        <p:cTn id="92" dur="580">
                                          <p:stCondLst>
                                            <p:cond delay="0"/>
                                          </p:stCondLst>
                                        </p:cTn>
                                        <p:tgtEl>
                                          <p:spTgt spid="19"/>
                                        </p:tgtEl>
                                      </p:cBhvr>
                                    </p:animEffect>
                                    <p:anim calcmode="lin" valueType="num">
                                      <p:cBhvr>
                                        <p:cTn id="93"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98" dur="26">
                                          <p:stCondLst>
                                            <p:cond delay="650"/>
                                          </p:stCondLst>
                                        </p:cTn>
                                        <p:tgtEl>
                                          <p:spTgt spid="19"/>
                                        </p:tgtEl>
                                      </p:cBhvr>
                                      <p:to x="100000" y="60000"/>
                                    </p:animScale>
                                    <p:animScale>
                                      <p:cBhvr>
                                        <p:cTn id="99" dur="166" decel="50000">
                                          <p:stCondLst>
                                            <p:cond delay="676"/>
                                          </p:stCondLst>
                                        </p:cTn>
                                        <p:tgtEl>
                                          <p:spTgt spid="19"/>
                                        </p:tgtEl>
                                      </p:cBhvr>
                                      <p:to x="100000" y="100000"/>
                                    </p:animScale>
                                    <p:animScale>
                                      <p:cBhvr>
                                        <p:cTn id="100" dur="26">
                                          <p:stCondLst>
                                            <p:cond delay="1312"/>
                                          </p:stCondLst>
                                        </p:cTn>
                                        <p:tgtEl>
                                          <p:spTgt spid="19"/>
                                        </p:tgtEl>
                                      </p:cBhvr>
                                      <p:to x="100000" y="80000"/>
                                    </p:animScale>
                                    <p:animScale>
                                      <p:cBhvr>
                                        <p:cTn id="101" dur="166" decel="50000">
                                          <p:stCondLst>
                                            <p:cond delay="1338"/>
                                          </p:stCondLst>
                                        </p:cTn>
                                        <p:tgtEl>
                                          <p:spTgt spid="19"/>
                                        </p:tgtEl>
                                      </p:cBhvr>
                                      <p:to x="100000" y="100000"/>
                                    </p:animScale>
                                    <p:animScale>
                                      <p:cBhvr>
                                        <p:cTn id="102" dur="26">
                                          <p:stCondLst>
                                            <p:cond delay="1642"/>
                                          </p:stCondLst>
                                        </p:cTn>
                                        <p:tgtEl>
                                          <p:spTgt spid="19"/>
                                        </p:tgtEl>
                                      </p:cBhvr>
                                      <p:to x="100000" y="90000"/>
                                    </p:animScale>
                                    <p:animScale>
                                      <p:cBhvr>
                                        <p:cTn id="103" dur="166" decel="50000">
                                          <p:stCondLst>
                                            <p:cond delay="1668"/>
                                          </p:stCondLst>
                                        </p:cTn>
                                        <p:tgtEl>
                                          <p:spTgt spid="19"/>
                                        </p:tgtEl>
                                      </p:cBhvr>
                                      <p:to x="100000" y="100000"/>
                                    </p:animScale>
                                    <p:animScale>
                                      <p:cBhvr>
                                        <p:cTn id="104" dur="26">
                                          <p:stCondLst>
                                            <p:cond delay="1808"/>
                                          </p:stCondLst>
                                        </p:cTn>
                                        <p:tgtEl>
                                          <p:spTgt spid="19"/>
                                        </p:tgtEl>
                                      </p:cBhvr>
                                      <p:to x="100000" y="95000"/>
                                    </p:animScale>
                                    <p:animScale>
                                      <p:cBhvr>
                                        <p:cTn id="105" dur="166" decel="50000">
                                          <p:stCondLst>
                                            <p:cond delay="1834"/>
                                          </p:stCondLst>
                                        </p:cTn>
                                        <p:tgtEl>
                                          <p:spTgt spid="19"/>
                                        </p:tgtEl>
                                      </p:cBhvr>
                                      <p:to x="100000" y="100000"/>
                                    </p:animScale>
                                  </p:childTnLst>
                                </p:cTn>
                              </p:par>
                              <p:par>
                                <p:cTn id="106" presetID="26" presetClass="entr" presetSubtype="0" fill="hold" grpId="0" nodeType="withEffect">
                                  <p:stCondLst>
                                    <p:cond delay="300"/>
                                  </p:stCondLst>
                                  <p:childTnLst>
                                    <p:set>
                                      <p:cBhvr>
                                        <p:cTn id="107" dur="1" fill="hold">
                                          <p:stCondLst>
                                            <p:cond delay="0"/>
                                          </p:stCondLst>
                                        </p:cTn>
                                        <p:tgtEl>
                                          <p:spTgt spid="20"/>
                                        </p:tgtEl>
                                        <p:attrNameLst>
                                          <p:attrName>style.visibility</p:attrName>
                                        </p:attrNameLst>
                                      </p:cBhvr>
                                      <p:to>
                                        <p:strVal val="visible"/>
                                      </p:to>
                                    </p:set>
                                    <p:animEffect transition="in" filter="wipe(down)">
                                      <p:cBhvr>
                                        <p:cTn id="108" dur="580">
                                          <p:stCondLst>
                                            <p:cond delay="0"/>
                                          </p:stCondLst>
                                        </p:cTn>
                                        <p:tgtEl>
                                          <p:spTgt spid="20"/>
                                        </p:tgtEl>
                                      </p:cBhvr>
                                    </p:animEffect>
                                    <p:anim calcmode="lin" valueType="num">
                                      <p:cBhvr>
                                        <p:cTn id="109"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0"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11"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12"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13"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14" dur="26">
                                          <p:stCondLst>
                                            <p:cond delay="650"/>
                                          </p:stCondLst>
                                        </p:cTn>
                                        <p:tgtEl>
                                          <p:spTgt spid="20"/>
                                        </p:tgtEl>
                                      </p:cBhvr>
                                      <p:to x="100000" y="60000"/>
                                    </p:animScale>
                                    <p:animScale>
                                      <p:cBhvr>
                                        <p:cTn id="115" dur="166" decel="50000">
                                          <p:stCondLst>
                                            <p:cond delay="676"/>
                                          </p:stCondLst>
                                        </p:cTn>
                                        <p:tgtEl>
                                          <p:spTgt spid="20"/>
                                        </p:tgtEl>
                                      </p:cBhvr>
                                      <p:to x="100000" y="100000"/>
                                    </p:animScale>
                                    <p:animScale>
                                      <p:cBhvr>
                                        <p:cTn id="116" dur="26">
                                          <p:stCondLst>
                                            <p:cond delay="1312"/>
                                          </p:stCondLst>
                                        </p:cTn>
                                        <p:tgtEl>
                                          <p:spTgt spid="20"/>
                                        </p:tgtEl>
                                      </p:cBhvr>
                                      <p:to x="100000" y="80000"/>
                                    </p:animScale>
                                    <p:animScale>
                                      <p:cBhvr>
                                        <p:cTn id="117" dur="166" decel="50000">
                                          <p:stCondLst>
                                            <p:cond delay="1338"/>
                                          </p:stCondLst>
                                        </p:cTn>
                                        <p:tgtEl>
                                          <p:spTgt spid="20"/>
                                        </p:tgtEl>
                                      </p:cBhvr>
                                      <p:to x="100000" y="100000"/>
                                    </p:animScale>
                                    <p:animScale>
                                      <p:cBhvr>
                                        <p:cTn id="118" dur="26">
                                          <p:stCondLst>
                                            <p:cond delay="1642"/>
                                          </p:stCondLst>
                                        </p:cTn>
                                        <p:tgtEl>
                                          <p:spTgt spid="20"/>
                                        </p:tgtEl>
                                      </p:cBhvr>
                                      <p:to x="100000" y="90000"/>
                                    </p:animScale>
                                    <p:animScale>
                                      <p:cBhvr>
                                        <p:cTn id="119" dur="166" decel="50000">
                                          <p:stCondLst>
                                            <p:cond delay="1668"/>
                                          </p:stCondLst>
                                        </p:cTn>
                                        <p:tgtEl>
                                          <p:spTgt spid="20"/>
                                        </p:tgtEl>
                                      </p:cBhvr>
                                      <p:to x="100000" y="100000"/>
                                    </p:animScale>
                                    <p:animScale>
                                      <p:cBhvr>
                                        <p:cTn id="120" dur="26">
                                          <p:stCondLst>
                                            <p:cond delay="1808"/>
                                          </p:stCondLst>
                                        </p:cTn>
                                        <p:tgtEl>
                                          <p:spTgt spid="20"/>
                                        </p:tgtEl>
                                      </p:cBhvr>
                                      <p:to x="100000" y="95000"/>
                                    </p:animScale>
                                    <p:animScale>
                                      <p:cBhvr>
                                        <p:cTn id="121" dur="166" decel="50000">
                                          <p:stCondLst>
                                            <p:cond delay="1834"/>
                                          </p:stCondLst>
                                        </p:cTn>
                                        <p:tgtEl>
                                          <p:spTgt spid="20"/>
                                        </p:tgtEl>
                                      </p:cBhvr>
                                      <p:to x="100000" y="100000"/>
                                    </p:animScale>
                                  </p:childTnLst>
                                </p:cTn>
                              </p:par>
                              <p:par>
                                <p:cTn id="122" presetID="26" presetClass="entr" presetSubtype="0" fill="hold" grpId="0" nodeType="withEffect">
                                  <p:stCondLst>
                                    <p:cond delay="0"/>
                                  </p:stCondLst>
                                  <p:childTnLst>
                                    <p:set>
                                      <p:cBhvr>
                                        <p:cTn id="123" dur="1" fill="hold">
                                          <p:stCondLst>
                                            <p:cond delay="0"/>
                                          </p:stCondLst>
                                        </p:cTn>
                                        <p:tgtEl>
                                          <p:spTgt spid="21"/>
                                        </p:tgtEl>
                                        <p:attrNameLst>
                                          <p:attrName>style.visibility</p:attrName>
                                        </p:attrNameLst>
                                      </p:cBhvr>
                                      <p:to>
                                        <p:strVal val="visible"/>
                                      </p:to>
                                    </p:set>
                                    <p:animEffect transition="in" filter="wipe(down)">
                                      <p:cBhvr>
                                        <p:cTn id="124" dur="580">
                                          <p:stCondLst>
                                            <p:cond delay="0"/>
                                          </p:stCondLst>
                                        </p:cTn>
                                        <p:tgtEl>
                                          <p:spTgt spid="21"/>
                                        </p:tgtEl>
                                      </p:cBhvr>
                                    </p:animEffect>
                                    <p:anim calcmode="lin" valueType="num">
                                      <p:cBhvr>
                                        <p:cTn id="125"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26"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27"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28"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29"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30" dur="26">
                                          <p:stCondLst>
                                            <p:cond delay="650"/>
                                          </p:stCondLst>
                                        </p:cTn>
                                        <p:tgtEl>
                                          <p:spTgt spid="21"/>
                                        </p:tgtEl>
                                      </p:cBhvr>
                                      <p:to x="100000" y="60000"/>
                                    </p:animScale>
                                    <p:animScale>
                                      <p:cBhvr>
                                        <p:cTn id="131" dur="166" decel="50000">
                                          <p:stCondLst>
                                            <p:cond delay="676"/>
                                          </p:stCondLst>
                                        </p:cTn>
                                        <p:tgtEl>
                                          <p:spTgt spid="21"/>
                                        </p:tgtEl>
                                      </p:cBhvr>
                                      <p:to x="100000" y="100000"/>
                                    </p:animScale>
                                    <p:animScale>
                                      <p:cBhvr>
                                        <p:cTn id="132" dur="26">
                                          <p:stCondLst>
                                            <p:cond delay="1312"/>
                                          </p:stCondLst>
                                        </p:cTn>
                                        <p:tgtEl>
                                          <p:spTgt spid="21"/>
                                        </p:tgtEl>
                                      </p:cBhvr>
                                      <p:to x="100000" y="80000"/>
                                    </p:animScale>
                                    <p:animScale>
                                      <p:cBhvr>
                                        <p:cTn id="133" dur="166" decel="50000">
                                          <p:stCondLst>
                                            <p:cond delay="1338"/>
                                          </p:stCondLst>
                                        </p:cTn>
                                        <p:tgtEl>
                                          <p:spTgt spid="21"/>
                                        </p:tgtEl>
                                      </p:cBhvr>
                                      <p:to x="100000" y="100000"/>
                                    </p:animScale>
                                    <p:animScale>
                                      <p:cBhvr>
                                        <p:cTn id="134" dur="26">
                                          <p:stCondLst>
                                            <p:cond delay="1642"/>
                                          </p:stCondLst>
                                        </p:cTn>
                                        <p:tgtEl>
                                          <p:spTgt spid="21"/>
                                        </p:tgtEl>
                                      </p:cBhvr>
                                      <p:to x="100000" y="90000"/>
                                    </p:animScale>
                                    <p:animScale>
                                      <p:cBhvr>
                                        <p:cTn id="135" dur="166" decel="50000">
                                          <p:stCondLst>
                                            <p:cond delay="1668"/>
                                          </p:stCondLst>
                                        </p:cTn>
                                        <p:tgtEl>
                                          <p:spTgt spid="21"/>
                                        </p:tgtEl>
                                      </p:cBhvr>
                                      <p:to x="100000" y="100000"/>
                                    </p:animScale>
                                    <p:animScale>
                                      <p:cBhvr>
                                        <p:cTn id="136" dur="26">
                                          <p:stCondLst>
                                            <p:cond delay="1808"/>
                                          </p:stCondLst>
                                        </p:cTn>
                                        <p:tgtEl>
                                          <p:spTgt spid="21"/>
                                        </p:tgtEl>
                                      </p:cBhvr>
                                      <p:to x="100000" y="95000"/>
                                    </p:animScale>
                                    <p:animScale>
                                      <p:cBhvr>
                                        <p:cTn id="137" dur="166" decel="50000">
                                          <p:stCondLst>
                                            <p:cond delay="1834"/>
                                          </p:stCondLst>
                                        </p:cTn>
                                        <p:tgtEl>
                                          <p:spTgt spid="21"/>
                                        </p:tgtEl>
                                      </p:cBhvr>
                                      <p:to x="100000" y="100000"/>
                                    </p:animScale>
                                  </p:childTnLst>
                                </p:cTn>
                              </p:par>
                              <p:par>
                                <p:cTn id="138" presetID="26" presetClass="entr" presetSubtype="0" fill="hold" grpId="0" nodeType="withEffect">
                                  <p:stCondLst>
                                    <p:cond delay="300"/>
                                  </p:stCondLst>
                                  <p:childTnLst>
                                    <p:set>
                                      <p:cBhvr>
                                        <p:cTn id="139" dur="1" fill="hold">
                                          <p:stCondLst>
                                            <p:cond delay="0"/>
                                          </p:stCondLst>
                                        </p:cTn>
                                        <p:tgtEl>
                                          <p:spTgt spid="29"/>
                                        </p:tgtEl>
                                        <p:attrNameLst>
                                          <p:attrName>style.visibility</p:attrName>
                                        </p:attrNameLst>
                                      </p:cBhvr>
                                      <p:to>
                                        <p:strVal val="visible"/>
                                      </p:to>
                                    </p:set>
                                    <p:animEffect transition="in" filter="wipe(down)">
                                      <p:cBhvr>
                                        <p:cTn id="140" dur="580">
                                          <p:stCondLst>
                                            <p:cond delay="0"/>
                                          </p:stCondLst>
                                        </p:cTn>
                                        <p:tgtEl>
                                          <p:spTgt spid="29"/>
                                        </p:tgtEl>
                                      </p:cBhvr>
                                    </p:animEffect>
                                    <p:anim calcmode="lin" valueType="num">
                                      <p:cBhvr>
                                        <p:cTn id="141"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42"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43"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44"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45"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46" dur="26">
                                          <p:stCondLst>
                                            <p:cond delay="650"/>
                                          </p:stCondLst>
                                        </p:cTn>
                                        <p:tgtEl>
                                          <p:spTgt spid="29"/>
                                        </p:tgtEl>
                                      </p:cBhvr>
                                      <p:to x="100000" y="60000"/>
                                    </p:animScale>
                                    <p:animScale>
                                      <p:cBhvr>
                                        <p:cTn id="147" dur="166" decel="50000">
                                          <p:stCondLst>
                                            <p:cond delay="676"/>
                                          </p:stCondLst>
                                        </p:cTn>
                                        <p:tgtEl>
                                          <p:spTgt spid="29"/>
                                        </p:tgtEl>
                                      </p:cBhvr>
                                      <p:to x="100000" y="100000"/>
                                    </p:animScale>
                                    <p:animScale>
                                      <p:cBhvr>
                                        <p:cTn id="148" dur="26">
                                          <p:stCondLst>
                                            <p:cond delay="1312"/>
                                          </p:stCondLst>
                                        </p:cTn>
                                        <p:tgtEl>
                                          <p:spTgt spid="29"/>
                                        </p:tgtEl>
                                      </p:cBhvr>
                                      <p:to x="100000" y="80000"/>
                                    </p:animScale>
                                    <p:animScale>
                                      <p:cBhvr>
                                        <p:cTn id="149" dur="166" decel="50000">
                                          <p:stCondLst>
                                            <p:cond delay="1338"/>
                                          </p:stCondLst>
                                        </p:cTn>
                                        <p:tgtEl>
                                          <p:spTgt spid="29"/>
                                        </p:tgtEl>
                                      </p:cBhvr>
                                      <p:to x="100000" y="100000"/>
                                    </p:animScale>
                                    <p:animScale>
                                      <p:cBhvr>
                                        <p:cTn id="150" dur="26">
                                          <p:stCondLst>
                                            <p:cond delay="1642"/>
                                          </p:stCondLst>
                                        </p:cTn>
                                        <p:tgtEl>
                                          <p:spTgt spid="29"/>
                                        </p:tgtEl>
                                      </p:cBhvr>
                                      <p:to x="100000" y="90000"/>
                                    </p:animScale>
                                    <p:animScale>
                                      <p:cBhvr>
                                        <p:cTn id="151" dur="166" decel="50000">
                                          <p:stCondLst>
                                            <p:cond delay="1668"/>
                                          </p:stCondLst>
                                        </p:cTn>
                                        <p:tgtEl>
                                          <p:spTgt spid="29"/>
                                        </p:tgtEl>
                                      </p:cBhvr>
                                      <p:to x="100000" y="100000"/>
                                    </p:animScale>
                                    <p:animScale>
                                      <p:cBhvr>
                                        <p:cTn id="152" dur="26">
                                          <p:stCondLst>
                                            <p:cond delay="1808"/>
                                          </p:stCondLst>
                                        </p:cTn>
                                        <p:tgtEl>
                                          <p:spTgt spid="29"/>
                                        </p:tgtEl>
                                      </p:cBhvr>
                                      <p:to x="100000" y="95000"/>
                                    </p:animScale>
                                    <p:animScale>
                                      <p:cBhvr>
                                        <p:cTn id="153" dur="166" decel="50000">
                                          <p:stCondLst>
                                            <p:cond delay="1834"/>
                                          </p:stCondLst>
                                        </p:cTn>
                                        <p:tgtEl>
                                          <p:spTgt spid="29"/>
                                        </p:tgtEl>
                                      </p:cBhvr>
                                      <p:to x="100000" y="100000"/>
                                    </p:animScale>
                                  </p:childTnLst>
                                </p:cTn>
                              </p:par>
                              <p:par>
                                <p:cTn id="154" presetID="26" presetClass="entr" presetSubtype="0" fill="hold" grpId="0" nodeType="withEffect">
                                  <p:stCondLst>
                                    <p:cond delay="0"/>
                                  </p:stCondLst>
                                  <p:childTnLst>
                                    <p:set>
                                      <p:cBhvr>
                                        <p:cTn id="155" dur="1" fill="hold">
                                          <p:stCondLst>
                                            <p:cond delay="0"/>
                                          </p:stCondLst>
                                        </p:cTn>
                                        <p:tgtEl>
                                          <p:spTgt spid="22"/>
                                        </p:tgtEl>
                                        <p:attrNameLst>
                                          <p:attrName>style.visibility</p:attrName>
                                        </p:attrNameLst>
                                      </p:cBhvr>
                                      <p:to>
                                        <p:strVal val="visible"/>
                                      </p:to>
                                    </p:set>
                                    <p:animEffect transition="in" filter="wipe(down)">
                                      <p:cBhvr>
                                        <p:cTn id="156" dur="580">
                                          <p:stCondLst>
                                            <p:cond delay="0"/>
                                          </p:stCondLst>
                                        </p:cTn>
                                        <p:tgtEl>
                                          <p:spTgt spid="22"/>
                                        </p:tgtEl>
                                      </p:cBhvr>
                                    </p:animEffect>
                                    <p:anim calcmode="lin" valueType="num">
                                      <p:cBhvr>
                                        <p:cTn id="157"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62" dur="26">
                                          <p:stCondLst>
                                            <p:cond delay="650"/>
                                          </p:stCondLst>
                                        </p:cTn>
                                        <p:tgtEl>
                                          <p:spTgt spid="22"/>
                                        </p:tgtEl>
                                      </p:cBhvr>
                                      <p:to x="100000" y="60000"/>
                                    </p:animScale>
                                    <p:animScale>
                                      <p:cBhvr>
                                        <p:cTn id="163" dur="166" decel="50000">
                                          <p:stCondLst>
                                            <p:cond delay="676"/>
                                          </p:stCondLst>
                                        </p:cTn>
                                        <p:tgtEl>
                                          <p:spTgt spid="22"/>
                                        </p:tgtEl>
                                      </p:cBhvr>
                                      <p:to x="100000" y="100000"/>
                                    </p:animScale>
                                    <p:animScale>
                                      <p:cBhvr>
                                        <p:cTn id="164" dur="26">
                                          <p:stCondLst>
                                            <p:cond delay="1312"/>
                                          </p:stCondLst>
                                        </p:cTn>
                                        <p:tgtEl>
                                          <p:spTgt spid="22"/>
                                        </p:tgtEl>
                                      </p:cBhvr>
                                      <p:to x="100000" y="80000"/>
                                    </p:animScale>
                                    <p:animScale>
                                      <p:cBhvr>
                                        <p:cTn id="165" dur="166" decel="50000">
                                          <p:stCondLst>
                                            <p:cond delay="1338"/>
                                          </p:stCondLst>
                                        </p:cTn>
                                        <p:tgtEl>
                                          <p:spTgt spid="22"/>
                                        </p:tgtEl>
                                      </p:cBhvr>
                                      <p:to x="100000" y="100000"/>
                                    </p:animScale>
                                    <p:animScale>
                                      <p:cBhvr>
                                        <p:cTn id="166" dur="26">
                                          <p:stCondLst>
                                            <p:cond delay="1642"/>
                                          </p:stCondLst>
                                        </p:cTn>
                                        <p:tgtEl>
                                          <p:spTgt spid="22"/>
                                        </p:tgtEl>
                                      </p:cBhvr>
                                      <p:to x="100000" y="90000"/>
                                    </p:animScale>
                                    <p:animScale>
                                      <p:cBhvr>
                                        <p:cTn id="167" dur="166" decel="50000">
                                          <p:stCondLst>
                                            <p:cond delay="1668"/>
                                          </p:stCondLst>
                                        </p:cTn>
                                        <p:tgtEl>
                                          <p:spTgt spid="22"/>
                                        </p:tgtEl>
                                      </p:cBhvr>
                                      <p:to x="100000" y="100000"/>
                                    </p:animScale>
                                    <p:animScale>
                                      <p:cBhvr>
                                        <p:cTn id="168" dur="26">
                                          <p:stCondLst>
                                            <p:cond delay="1808"/>
                                          </p:stCondLst>
                                        </p:cTn>
                                        <p:tgtEl>
                                          <p:spTgt spid="22"/>
                                        </p:tgtEl>
                                      </p:cBhvr>
                                      <p:to x="100000" y="95000"/>
                                    </p:animScale>
                                    <p:animScale>
                                      <p:cBhvr>
                                        <p:cTn id="169" dur="166" decel="50000">
                                          <p:stCondLst>
                                            <p:cond delay="1834"/>
                                          </p:stCondLst>
                                        </p:cTn>
                                        <p:tgtEl>
                                          <p:spTgt spid="22"/>
                                        </p:tgtEl>
                                      </p:cBhvr>
                                      <p:to x="100000" y="100000"/>
                                    </p:animScale>
                                  </p:childTnLst>
                                </p:cTn>
                              </p:par>
                              <p:par>
                                <p:cTn id="170" presetID="26" presetClass="entr" presetSubtype="0" fill="hold" grpId="0" nodeType="withEffect">
                                  <p:stCondLst>
                                    <p:cond delay="400"/>
                                  </p:stCondLst>
                                  <p:childTnLst>
                                    <p:set>
                                      <p:cBhvr>
                                        <p:cTn id="171" dur="1" fill="hold">
                                          <p:stCondLst>
                                            <p:cond delay="0"/>
                                          </p:stCondLst>
                                        </p:cTn>
                                        <p:tgtEl>
                                          <p:spTgt spid="30"/>
                                        </p:tgtEl>
                                        <p:attrNameLst>
                                          <p:attrName>style.visibility</p:attrName>
                                        </p:attrNameLst>
                                      </p:cBhvr>
                                      <p:to>
                                        <p:strVal val="visible"/>
                                      </p:to>
                                    </p:set>
                                    <p:animEffect transition="in" filter="wipe(down)">
                                      <p:cBhvr>
                                        <p:cTn id="172" dur="580">
                                          <p:stCondLst>
                                            <p:cond delay="0"/>
                                          </p:stCondLst>
                                        </p:cTn>
                                        <p:tgtEl>
                                          <p:spTgt spid="30"/>
                                        </p:tgtEl>
                                      </p:cBhvr>
                                    </p:animEffect>
                                    <p:anim calcmode="lin" valueType="num">
                                      <p:cBhvr>
                                        <p:cTn id="173"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74"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75"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76"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77"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78" dur="26">
                                          <p:stCondLst>
                                            <p:cond delay="650"/>
                                          </p:stCondLst>
                                        </p:cTn>
                                        <p:tgtEl>
                                          <p:spTgt spid="30"/>
                                        </p:tgtEl>
                                      </p:cBhvr>
                                      <p:to x="100000" y="60000"/>
                                    </p:animScale>
                                    <p:animScale>
                                      <p:cBhvr>
                                        <p:cTn id="179" dur="166" decel="50000">
                                          <p:stCondLst>
                                            <p:cond delay="676"/>
                                          </p:stCondLst>
                                        </p:cTn>
                                        <p:tgtEl>
                                          <p:spTgt spid="30"/>
                                        </p:tgtEl>
                                      </p:cBhvr>
                                      <p:to x="100000" y="100000"/>
                                    </p:animScale>
                                    <p:animScale>
                                      <p:cBhvr>
                                        <p:cTn id="180" dur="26">
                                          <p:stCondLst>
                                            <p:cond delay="1312"/>
                                          </p:stCondLst>
                                        </p:cTn>
                                        <p:tgtEl>
                                          <p:spTgt spid="30"/>
                                        </p:tgtEl>
                                      </p:cBhvr>
                                      <p:to x="100000" y="80000"/>
                                    </p:animScale>
                                    <p:animScale>
                                      <p:cBhvr>
                                        <p:cTn id="181" dur="166" decel="50000">
                                          <p:stCondLst>
                                            <p:cond delay="1338"/>
                                          </p:stCondLst>
                                        </p:cTn>
                                        <p:tgtEl>
                                          <p:spTgt spid="30"/>
                                        </p:tgtEl>
                                      </p:cBhvr>
                                      <p:to x="100000" y="100000"/>
                                    </p:animScale>
                                    <p:animScale>
                                      <p:cBhvr>
                                        <p:cTn id="182" dur="26">
                                          <p:stCondLst>
                                            <p:cond delay="1642"/>
                                          </p:stCondLst>
                                        </p:cTn>
                                        <p:tgtEl>
                                          <p:spTgt spid="30"/>
                                        </p:tgtEl>
                                      </p:cBhvr>
                                      <p:to x="100000" y="90000"/>
                                    </p:animScale>
                                    <p:animScale>
                                      <p:cBhvr>
                                        <p:cTn id="183" dur="166" decel="50000">
                                          <p:stCondLst>
                                            <p:cond delay="1668"/>
                                          </p:stCondLst>
                                        </p:cTn>
                                        <p:tgtEl>
                                          <p:spTgt spid="30"/>
                                        </p:tgtEl>
                                      </p:cBhvr>
                                      <p:to x="100000" y="100000"/>
                                    </p:animScale>
                                    <p:animScale>
                                      <p:cBhvr>
                                        <p:cTn id="184" dur="26">
                                          <p:stCondLst>
                                            <p:cond delay="1808"/>
                                          </p:stCondLst>
                                        </p:cTn>
                                        <p:tgtEl>
                                          <p:spTgt spid="30"/>
                                        </p:tgtEl>
                                      </p:cBhvr>
                                      <p:to x="100000" y="95000"/>
                                    </p:animScale>
                                    <p:animScale>
                                      <p:cBhvr>
                                        <p:cTn id="185" dur="166" decel="50000">
                                          <p:stCondLst>
                                            <p:cond delay="1834"/>
                                          </p:stCondLst>
                                        </p:cTn>
                                        <p:tgtEl>
                                          <p:spTgt spid="30"/>
                                        </p:tgtEl>
                                      </p:cBhvr>
                                      <p:to x="100000" y="100000"/>
                                    </p:animScale>
                                  </p:childTnLst>
                                </p:cTn>
                              </p:par>
                              <p:par>
                                <p:cTn id="186" presetID="26" presetClass="entr" presetSubtype="0" fill="hold" grpId="0" nodeType="withEffect">
                                  <p:stCondLst>
                                    <p:cond delay="0"/>
                                  </p:stCondLst>
                                  <p:childTnLst>
                                    <p:set>
                                      <p:cBhvr>
                                        <p:cTn id="187" dur="1" fill="hold">
                                          <p:stCondLst>
                                            <p:cond delay="0"/>
                                          </p:stCondLst>
                                        </p:cTn>
                                        <p:tgtEl>
                                          <p:spTgt spid="31"/>
                                        </p:tgtEl>
                                        <p:attrNameLst>
                                          <p:attrName>style.visibility</p:attrName>
                                        </p:attrNameLst>
                                      </p:cBhvr>
                                      <p:to>
                                        <p:strVal val="visible"/>
                                      </p:to>
                                    </p:set>
                                    <p:animEffect transition="in" filter="wipe(down)">
                                      <p:cBhvr>
                                        <p:cTn id="188" dur="580">
                                          <p:stCondLst>
                                            <p:cond delay="0"/>
                                          </p:stCondLst>
                                        </p:cTn>
                                        <p:tgtEl>
                                          <p:spTgt spid="31"/>
                                        </p:tgtEl>
                                      </p:cBhvr>
                                    </p:animEffect>
                                    <p:anim calcmode="lin" valueType="num">
                                      <p:cBhvr>
                                        <p:cTn id="189"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90"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91"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192"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193"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94" dur="26">
                                          <p:stCondLst>
                                            <p:cond delay="650"/>
                                          </p:stCondLst>
                                        </p:cTn>
                                        <p:tgtEl>
                                          <p:spTgt spid="31"/>
                                        </p:tgtEl>
                                      </p:cBhvr>
                                      <p:to x="100000" y="60000"/>
                                    </p:animScale>
                                    <p:animScale>
                                      <p:cBhvr>
                                        <p:cTn id="195" dur="166" decel="50000">
                                          <p:stCondLst>
                                            <p:cond delay="676"/>
                                          </p:stCondLst>
                                        </p:cTn>
                                        <p:tgtEl>
                                          <p:spTgt spid="31"/>
                                        </p:tgtEl>
                                      </p:cBhvr>
                                      <p:to x="100000" y="100000"/>
                                    </p:animScale>
                                    <p:animScale>
                                      <p:cBhvr>
                                        <p:cTn id="196" dur="26">
                                          <p:stCondLst>
                                            <p:cond delay="1312"/>
                                          </p:stCondLst>
                                        </p:cTn>
                                        <p:tgtEl>
                                          <p:spTgt spid="31"/>
                                        </p:tgtEl>
                                      </p:cBhvr>
                                      <p:to x="100000" y="80000"/>
                                    </p:animScale>
                                    <p:animScale>
                                      <p:cBhvr>
                                        <p:cTn id="197" dur="166" decel="50000">
                                          <p:stCondLst>
                                            <p:cond delay="1338"/>
                                          </p:stCondLst>
                                        </p:cTn>
                                        <p:tgtEl>
                                          <p:spTgt spid="31"/>
                                        </p:tgtEl>
                                      </p:cBhvr>
                                      <p:to x="100000" y="100000"/>
                                    </p:animScale>
                                    <p:animScale>
                                      <p:cBhvr>
                                        <p:cTn id="198" dur="26">
                                          <p:stCondLst>
                                            <p:cond delay="1642"/>
                                          </p:stCondLst>
                                        </p:cTn>
                                        <p:tgtEl>
                                          <p:spTgt spid="31"/>
                                        </p:tgtEl>
                                      </p:cBhvr>
                                      <p:to x="100000" y="90000"/>
                                    </p:animScale>
                                    <p:animScale>
                                      <p:cBhvr>
                                        <p:cTn id="199" dur="166" decel="50000">
                                          <p:stCondLst>
                                            <p:cond delay="1668"/>
                                          </p:stCondLst>
                                        </p:cTn>
                                        <p:tgtEl>
                                          <p:spTgt spid="31"/>
                                        </p:tgtEl>
                                      </p:cBhvr>
                                      <p:to x="100000" y="100000"/>
                                    </p:animScale>
                                    <p:animScale>
                                      <p:cBhvr>
                                        <p:cTn id="200" dur="26">
                                          <p:stCondLst>
                                            <p:cond delay="1808"/>
                                          </p:stCondLst>
                                        </p:cTn>
                                        <p:tgtEl>
                                          <p:spTgt spid="31"/>
                                        </p:tgtEl>
                                      </p:cBhvr>
                                      <p:to x="100000" y="95000"/>
                                    </p:animScale>
                                    <p:animScale>
                                      <p:cBhvr>
                                        <p:cTn id="201" dur="166" decel="50000">
                                          <p:stCondLst>
                                            <p:cond delay="1834"/>
                                          </p:stCondLst>
                                        </p:cTn>
                                        <p:tgtEl>
                                          <p:spTgt spid="31"/>
                                        </p:tgtEl>
                                      </p:cBhvr>
                                      <p:to x="100000" y="100000"/>
                                    </p:animScale>
                                  </p:childTnLst>
                                </p:cTn>
                              </p:par>
                              <p:par>
                                <p:cTn id="202" presetID="26" presetClass="entr" presetSubtype="0" fill="hold" grpId="0" nodeType="withEffect">
                                  <p:stCondLst>
                                    <p:cond delay="400"/>
                                  </p:stCondLst>
                                  <p:childTnLst>
                                    <p:set>
                                      <p:cBhvr>
                                        <p:cTn id="203" dur="1" fill="hold">
                                          <p:stCondLst>
                                            <p:cond delay="0"/>
                                          </p:stCondLst>
                                        </p:cTn>
                                        <p:tgtEl>
                                          <p:spTgt spid="23"/>
                                        </p:tgtEl>
                                        <p:attrNameLst>
                                          <p:attrName>style.visibility</p:attrName>
                                        </p:attrNameLst>
                                      </p:cBhvr>
                                      <p:to>
                                        <p:strVal val="visible"/>
                                      </p:to>
                                    </p:set>
                                    <p:animEffect transition="in" filter="wipe(down)">
                                      <p:cBhvr>
                                        <p:cTn id="204" dur="580">
                                          <p:stCondLst>
                                            <p:cond delay="0"/>
                                          </p:stCondLst>
                                        </p:cTn>
                                        <p:tgtEl>
                                          <p:spTgt spid="23"/>
                                        </p:tgtEl>
                                      </p:cBhvr>
                                    </p:animEffect>
                                    <p:anim calcmode="lin" valueType="num">
                                      <p:cBhvr>
                                        <p:cTn id="205"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206"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207"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208"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209"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210" dur="26">
                                          <p:stCondLst>
                                            <p:cond delay="650"/>
                                          </p:stCondLst>
                                        </p:cTn>
                                        <p:tgtEl>
                                          <p:spTgt spid="23"/>
                                        </p:tgtEl>
                                      </p:cBhvr>
                                      <p:to x="100000" y="60000"/>
                                    </p:animScale>
                                    <p:animScale>
                                      <p:cBhvr>
                                        <p:cTn id="211" dur="166" decel="50000">
                                          <p:stCondLst>
                                            <p:cond delay="676"/>
                                          </p:stCondLst>
                                        </p:cTn>
                                        <p:tgtEl>
                                          <p:spTgt spid="23"/>
                                        </p:tgtEl>
                                      </p:cBhvr>
                                      <p:to x="100000" y="100000"/>
                                    </p:animScale>
                                    <p:animScale>
                                      <p:cBhvr>
                                        <p:cTn id="212" dur="26">
                                          <p:stCondLst>
                                            <p:cond delay="1312"/>
                                          </p:stCondLst>
                                        </p:cTn>
                                        <p:tgtEl>
                                          <p:spTgt spid="23"/>
                                        </p:tgtEl>
                                      </p:cBhvr>
                                      <p:to x="100000" y="80000"/>
                                    </p:animScale>
                                    <p:animScale>
                                      <p:cBhvr>
                                        <p:cTn id="213" dur="166" decel="50000">
                                          <p:stCondLst>
                                            <p:cond delay="1338"/>
                                          </p:stCondLst>
                                        </p:cTn>
                                        <p:tgtEl>
                                          <p:spTgt spid="23"/>
                                        </p:tgtEl>
                                      </p:cBhvr>
                                      <p:to x="100000" y="100000"/>
                                    </p:animScale>
                                    <p:animScale>
                                      <p:cBhvr>
                                        <p:cTn id="214" dur="26">
                                          <p:stCondLst>
                                            <p:cond delay="1642"/>
                                          </p:stCondLst>
                                        </p:cTn>
                                        <p:tgtEl>
                                          <p:spTgt spid="23"/>
                                        </p:tgtEl>
                                      </p:cBhvr>
                                      <p:to x="100000" y="90000"/>
                                    </p:animScale>
                                    <p:animScale>
                                      <p:cBhvr>
                                        <p:cTn id="215" dur="166" decel="50000">
                                          <p:stCondLst>
                                            <p:cond delay="1668"/>
                                          </p:stCondLst>
                                        </p:cTn>
                                        <p:tgtEl>
                                          <p:spTgt spid="23"/>
                                        </p:tgtEl>
                                      </p:cBhvr>
                                      <p:to x="100000" y="100000"/>
                                    </p:animScale>
                                    <p:animScale>
                                      <p:cBhvr>
                                        <p:cTn id="216" dur="26">
                                          <p:stCondLst>
                                            <p:cond delay="1808"/>
                                          </p:stCondLst>
                                        </p:cTn>
                                        <p:tgtEl>
                                          <p:spTgt spid="23"/>
                                        </p:tgtEl>
                                      </p:cBhvr>
                                      <p:to x="100000" y="95000"/>
                                    </p:animScale>
                                    <p:animScale>
                                      <p:cBhvr>
                                        <p:cTn id="217" dur="166" decel="50000">
                                          <p:stCondLst>
                                            <p:cond delay="1834"/>
                                          </p:stCondLst>
                                        </p:cTn>
                                        <p:tgtEl>
                                          <p:spTgt spid="23"/>
                                        </p:tgtEl>
                                      </p:cBhvr>
                                      <p:to x="100000" y="100000"/>
                                    </p:animScale>
                                  </p:childTnLst>
                                </p:cTn>
                              </p:par>
                              <p:par>
                                <p:cTn id="218" presetID="26" presetClass="entr" presetSubtype="0" fill="hold" grpId="0" nodeType="withEffect">
                                  <p:stCondLst>
                                    <p:cond delay="0"/>
                                  </p:stCondLst>
                                  <p:childTnLst>
                                    <p:set>
                                      <p:cBhvr>
                                        <p:cTn id="219" dur="1" fill="hold">
                                          <p:stCondLst>
                                            <p:cond delay="0"/>
                                          </p:stCondLst>
                                        </p:cTn>
                                        <p:tgtEl>
                                          <p:spTgt spid="24"/>
                                        </p:tgtEl>
                                        <p:attrNameLst>
                                          <p:attrName>style.visibility</p:attrName>
                                        </p:attrNameLst>
                                      </p:cBhvr>
                                      <p:to>
                                        <p:strVal val="visible"/>
                                      </p:to>
                                    </p:set>
                                    <p:animEffect transition="in" filter="wipe(down)">
                                      <p:cBhvr>
                                        <p:cTn id="220" dur="580">
                                          <p:stCondLst>
                                            <p:cond delay="0"/>
                                          </p:stCondLst>
                                        </p:cTn>
                                        <p:tgtEl>
                                          <p:spTgt spid="24"/>
                                        </p:tgtEl>
                                      </p:cBhvr>
                                    </p:animEffect>
                                    <p:anim calcmode="lin" valueType="num">
                                      <p:cBhvr>
                                        <p:cTn id="221"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22"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23"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24"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25"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26" dur="26">
                                          <p:stCondLst>
                                            <p:cond delay="650"/>
                                          </p:stCondLst>
                                        </p:cTn>
                                        <p:tgtEl>
                                          <p:spTgt spid="24"/>
                                        </p:tgtEl>
                                      </p:cBhvr>
                                      <p:to x="100000" y="60000"/>
                                    </p:animScale>
                                    <p:animScale>
                                      <p:cBhvr>
                                        <p:cTn id="227" dur="166" decel="50000">
                                          <p:stCondLst>
                                            <p:cond delay="676"/>
                                          </p:stCondLst>
                                        </p:cTn>
                                        <p:tgtEl>
                                          <p:spTgt spid="24"/>
                                        </p:tgtEl>
                                      </p:cBhvr>
                                      <p:to x="100000" y="100000"/>
                                    </p:animScale>
                                    <p:animScale>
                                      <p:cBhvr>
                                        <p:cTn id="228" dur="26">
                                          <p:stCondLst>
                                            <p:cond delay="1312"/>
                                          </p:stCondLst>
                                        </p:cTn>
                                        <p:tgtEl>
                                          <p:spTgt spid="24"/>
                                        </p:tgtEl>
                                      </p:cBhvr>
                                      <p:to x="100000" y="80000"/>
                                    </p:animScale>
                                    <p:animScale>
                                      <p:cBhvr>
                                        <p:cTn id="229" dur="166" decel="50000">
                                          <p:stCondLst>
                                            <p:cond delay="1338"/>
                                          </p:stCondLst>
                                        </p:cTn>
                                        <p:tgtEl>
                                          <p:spTgt spid="24"/>
                                        </p:tgtEl>
                                      </p:cBhvr>
                                      <p:to x="100000" y="100000"/>
                                    </p:animScale>
                                    <p:animScale>
                                      <p:cBhvr>
                                        <p:cTn id="230" dur="26">
                                          <p:stCondLst>
                                            <p:cond delay="1642"/>
                                          </p:stCondLst>
                                        </p:cTn>
                                        <p:tgtEl>
                                          <p:spTgt spid="24"/>
                                        </p:tgtEl>
                                      </p:cBhvr>
                                      <p:to x="100000" y="90000"/>
                                    </p:animScale>
                                    <p:animScale>
                                      <p:cBhvr>
                                        <p:cTn id="231" dur="166" decel="50000">
                                          <p:stCondLst>
                                            <p:cond delay="1668"/>
                                          </p:stCondLst>
                                        </p:cTn>
                                        <p:tgtEl>
                                          <p:spTgt spid="24"/>
                                        </p:tgtEl>
                                      </p:cBhvr>
                                      <p:to x="100000" y="100000"/>
                                    </p:animScale>
                                    <p:animScale>
                                      <p:cBhvr>
                                        <p:cTn id="232" dur="26">
                                          <p:stCondLst>
                                            <p:cond delay="1808"/>
                                          </p:stCondLst>
                                        </p:cTn>
                                        <p:tgtEl>
                                          <p:spTgt spid="24"/>
                                        </p:tgtEl>
                                      </p:cBhvr>
                                      <p:to x="100000" y="95000"/>
                                    </p:animScale>
                                    <p:animScale>
                                      <p:cBhvr>
                                        <p:cTn id="233" dur="166" decel="50000">
                                          <p:stCondLst>
                                            <p:cond delay="1834"/>
                                          </p:stCondLst>
                                        </p:cTn>
                                        <p:tgtEl>
                                          <p:spTgt spid="24"/>
                                        </p:tgtEl>
                                      </p:cBhvr>
                                      <p:to x="100000" y="100000"/>
                                    </p:animScale>
                                  </p:childTnLst>
                                </p:cTn>
                              </p:par>
                              <p:par>
                                <p:cTn id="234" presetID="26" presetClass="entr" presetSubtype="0" fill="hold" grpId="0" nodeType="withEffect">
                                  <p:stCondLst>
                                    <p:cond delay="400"/>
                                  </p:stCondLst>
                                  <p:childTnLst>
                                    <p:set>
                                      <p:cBhvr>
                                        <p:cTn id="235" dur="1" fill="hold">
                                          <p:stCondLst>
                                            <p:cond delay="0"/>
                                          </p:stCondLst>
                                        </p:cTn>
                                        <p:tgtEl>
                                          <p:spTgt spid="25"/>
                                        </p:tgtEl>
                                        <p:attrNameLst>
                                          <p:attrName>style.visibility</p:attrName>
                                        </p:attrNameLst>
                                      </p:cBhvr>
                                      <p:to>
                                        <p:strVal val="visible"/>
                                      </p:to>
                                    </p:set>
                                    <p:animEffect transition="in" filter="wipe(down)">
                                      <p:cBhvr>
                                        <p:cTn id="236" dur="580">
                                          <p:stCondLst>
                                            <p:cond delay="0"/>
                                          </p:stCondLst>
                                        </p:cTn>
                                        <p:tgtEl>
                                          <p:spTgt spid="25"/>
                                        </p:tgtEl>
                                      </p:cBhvr>
                                    </p:animEffect>
                                    <p:anim calcmode="lin" valueType="num">
                                      <p:cBhvr>
                                        <p:cTn id="23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3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23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24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24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242" dur="26">
                                          <p:stCondLst>
                                            <p:cond delay="650"/>
                                          </p:stCondLst>
                                        </p:cTn>
                                        <p:tgtEl>
                                          <p:spTgt spid="25"/>
                                        </p:tgtEl>
                                      </p:cBhvr>
                                      <p:to x="100000" y="60000"/>
                                    </p:animScale>
                                    <p:animScale>
                                      <p:cBhvr>
                                        <p:cTn id="243" dur="166" decel="50000">
                                          <p:stCondLst>
                                            <p:cond delay="676"/>
                                          </p:stCondLst>
                                        </p:cTn>
                                        <p:tgtEl>
                                          <p:spTgt spid="25"/>
                                        </p:tgtEl>
                                      </p:cBhvr>
                                      <p:to x="100000" y="100000"/>
                                    </p:animScale>
                                    <p:animScale>
                                      <p:cBhvr>
                                        <p:cTn id="244" dur="26">
                                          <p:stCondLst>
                                            <p:cond delay="1312"/>
                                          </p:stCondLst>
                                        </p:cTn>
                                        <p:tgtEl>
                                          <p:spTgt spid="25"/>
                                        </p:tgtEl>
                                      </p:cBhvr>
                                      <p:to x="100000" y="80000"/>
                                    </p:animScale>
                                    <p:animScale>
                                      <p:cBhvr>
                                        <p:cTn id="245" dur="166" decel="50000">
                                          <p:stCondLst>
                                            <p:cond delay="1338"/>
                                          </p:stCondLst>
                                        </p:cTn>
                                        <p:tgtEl>
                                          <p:spTgt spid="25"/>
                                        </p:tgtEl>
                                      </p:cBhvr>
                                      <p:to x="100000" y="100000"/>
                                    </p:animScale>
                                    <p:animScale>
                                      <p:cBhvr>
                                        <p:cTn id="246" dur="26">
                                          <p:stCondLst>
                                            <p:cond delay="1642"/>
                                          </p:stCondLst>
                                        </p:cTn>
                                        <p:tgtEl>
                                          <p:spTgt spid="25"/>
                                        </p:tgtEl>
                                      </p:cBhvr>
                                      <p:to x="100000" y="90000"/>
                                    </p:animScale>
                                    <p:animScale>
                                      <p:cBhvr>
                                        <p:cTn id="247" dur="166" decel="50000">
                                          <p:stCondLst>
                                            <p:cond delay="1668"/>
                                          </p:stCondLst>
                                        </p:cTn>
                                        <p:tgtEl>
                                          <p:spTgt spid="25"/>
                                        </p:tgtEl>
                                      </p:cBhvr>
                                      <p:to x="100000" y="100000"/>
                                    </p:animScale>
                                    <p:animScale>
                                      <p:cBhvr>
                                        <p:cTn id="248" dur="26">
                                          <p:stCondLst>
                                            <p:cond delay="1808"/>
                                          </p:stCondLst>
                                        </p:cTn>
                                        <p:tgtEl>
                                          <p:spTgt spid="25"/>
                                        </p:tgtEl>
                                      </p:cBhvr>
                                      <p:to x="100000" y="95000"/>
                                    </p:animScale>
                                    <p:animScale>
                                      <p:cBhvr>
                                        <p:cTn id="249" dur="166" decel="50000">
                                          <p:stCondLst>
                                            <p:cond delay="1834"/>
                                          </p:stCondLst>
                                        </p:cTn>
                                        <p:tgtEl>
                                          <p:spTgt spid="25"/>
                                        </p:tgtEl>
                                      </p:cBhvr>
                                      <p:to x="100000" y="100000"/>
                                    </p:animScale>
                                  </p:childTnLst>
                                </p:cTn>
                              </p:par>
                              <p:par>
                                <p:cTn id="250" presetID="26" presetClass="entr" presetSubtype="0" fill="hold" grpId="0" nodeType="withEffect">
                                  <p:stCondLst>
                                    <p:cond delay="0"/>
                                  </p:stCondLst>
                                  <p:childTnLst>
                                    <p:set>
                                      <p:cBhvr>
                                        <p:cTn id="251" dur="1" fill="hold">
                                          <p:stCondLst>
                                            <p:cond delay="0"/>
                                          </p:stCondLst>
                                        </p:cTn>
                                        <p:tgtEl>
                                          <p:spTgt spid="32"/>
                                        </p:tgtEl>
                                        <p:attrNameLst>
                                          <p:attrName>style.visibility</p:attrName>
                                        </p:attrNameLst>
                                      </p:cBhvr>
                                      <p:to>
                                        <p:strVal val="visible"/>
                                      </p:to>
                                    </p:set>
                                    <p:animEffect transition="in" filter="wipe(down)">
                                      <p:cBhvr>
                                        <p:cTn id="252" dur="580">
                                          <p:stCondLst>
                                            <p:cond delay="0"/>
                                          </p:stCondLst>
                                        </p:cTn>
                                        <p:tgtEl>
                                          <p:spTgt spid="32"/>
                                        </p:tgtEl>
                                      </p:cBhvr>
                                    </p:animEffect>
                                    <p:anim calcmode="lin" valueType="num">
                                      <p:cBhvr>
                                        <p:cTn id="253"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254"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255"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256"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257"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258" dur="26">
                                          <p:stCondLst>
                                            <p:cond delay="650"/>
                                          </p:stCondLst>
                                        </p:cTn>
                                        <p:tgtEl>
                                          <p:spTgt spid="32"/>
                                        </p:tgtEl>
                                      </p:cBhvr>
                                      <p:to x="100000" y="60000"/>
                                    </p:animScale>
                                    <p:animScale>
                                      <p:cBhvr>
                                        <p:cTn id="259" dur="166" decel="50000">
                                          <p:stCondLst>
                                            <p:cond delay="676"/>
                                          </p:stCondLst>
                                        </p:cTn>
                                        <p:tgtEl>
                                          <p:spTgt spid="32"/>
                                        </p:tgtEl>
                                      </p:cBhvr>
                                      <p:to x="100000" y="100000"/>
                                    </p:animScale>
                                    <p:animScale>
                                      <p:cBhvr>
                                        <p:cTn id="260" dur="26">
                                          <p:stCondLst>
                                            <p:cond delay="1312"/>
                                          </p:stCondLst>
                                        </p:cTn>
                                        <p:tgtEl>
                                          <p:spTgt spid="32"/>
                                        </p:tgtEl>
                                      </p:cBhvr>
                                      <p:to x="100000" y="80000"/>
                                    </p:animScale>
                                    <p:animScale>
                                      <p:cBhvr>
                                        <p:cTn id="261" dur="166" decel="50000">
                                          <p:stCondLst>
                                            <p:cond delay="1338"/>
                                          </p:stCondLst>
                                        </p:cTn>
                                        <p:tgtEl>
                                          <p:spTgt spid="32"/>
                                        </p:tgtEl>
                                      </p:cBhvr>
                                      <p:to x="100000" y="100000"/>
                                    </p:animScale>
                                    <p:animScale>
                                      <p:cBhvr>
                                        <p:cTn id="262" dur="26">
                                          <p:stCondLst>
                                            <p:cond delay="1642"/>
                                          </p:stCondLst>
                                        </p:cTn>
                                        <p:tgtEl>
                                          <p:spTgt spid="32"/>
                                        </p:tgtEl>
                                      </p:cBhvr>
                                      <p:to x="100000" y="90000"/>
                                    </p:animScale>
                                    <p:animScale>
                                      <p:cBhvr>
                                        <p:cTn id="263" dur="166" decel="50000">
                                          <p:stCondLst>
                                            <p:cond delay="1668"/>
                                          </p:stCondLst>
                                        </p:cTn>
                                        <p:tgtEl>
                                          <p:spTgt spid="32"/>
                                        </p:tgtEl>
                                      </p:cBhvr>
                                      <p:to x="100000" y="100000"/>
                                    </p:animScale>
                                    <p:animScale>
                                      <p:cBhvr>
                                        <p:cTn id="264" dur="26">
                                          <p:stCondLst>
                                            <p:cond delay="1808"/>
                                          </p:stCondLst>
                                        </p:cTn>
                                        <p:tgtEl>
                                          <p:spTgt spid="32"/>
                                        </p:tgtEl>
                                      </p:cBhvr>
                                      <p:to x="100000" y="95000"/>
                                    </p:animScale>
                                    <p:animScale>
                                      <p:cBhvr>
                                        <p:cTn id="265" dur="166" decel="50000">
                                          <p:stCondLst>
                                            <p:cond delay="1834"/>
                                          </p:stCondLst>
                                        </p:cTn>
                                        <p:tgtEl>
                                          <p:spTgt spid="32"/>
                                        </p:tgtEl>
                                      </p:cBhvr>
                                      <p:to x="100000" y="100000"/>
                                    </p:animScale>
                                  </p:childTnLst>
                                </p:cTn>
                              </p:par>
                              <p:par>
                                <p:cTn id="266" presetID="10" presetClass="entr" presetSubtype="0" fill="hold" nodeType="withEffect">
                                  <p:stCondLst>
                                    <p:cond delay="0"/>
                                  </p:stCondLst>
                                  <p:childTnLst>
                                    <p:set>
                                      <p:cBhvr>
                                        <p:cTn id="267" dur="1" fill="hold">
                                          <p:stCondLst>
                                            <p:cond delay="0"/>
                                          </p:stCondLst>
                                        </p:cTn>
                                        <p:tgtEl>
                                          <p:spTgt spid="10"/>
                                        </p:tgtEl>
                                        <p:attrNameLst>
                                          <p:attrName>style.visibility</p:attrName>
                                        </p:attrNameLst>
                                      </p:cBhvr>
                                      <p:to>
                                        <p:strVal val="visible"/>
                                      </p:to>
                                    </p:set>
                                    <p:animEffect transition="in" filter="fade">
                                      <p:cBhvr>
                                        <p:cTn id="268" dur="2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30">
          <a:fgClr>
            <a:srgbClr val="F2F2F2"/>
          </a:fgClr>
          <a:bgClr>
            <a:schemeClr val="bg1"/>
          </a:bgClr>
        </a:pattFill>
        <a:effectLst/>
      </p:bgPr>
    </p:bg>
    <p:spTree>
      <p:nvGrpSpPr>
        <p:cNvPr id="1" name=""/>
        <p:cNvGrpSpPr/>
        <p:nvPr/>
      </p:nvGrpSpPr>
      <p:grpSpPr>
        <a:xfrm>
          <a:off x="0" y="0"/>
          <a:ext cx="0" cy="0"/>
          <a:chOff x="0" y="0"/>
          <a:chExt cx="0" cy="0"/>
        </a:xfrm>
      </p:grpSpPr>
      <p:sp>
        <p:nvSpPr>
          <p:cNvPr id="37" name="TextBox 6"/>
          <p:cNvSpPr txBox="1"/>
          <p:nvPr/>
        </p:nvSpPr>
        <p:spPr>
          <a:xfrm>
            <a:off x="141288" y="17463"/>
            <a:ext cx="8585200" cy="2276475"/>
          </a:xfrm>
          <a:prstGeom prst="rect">
            <a:avLst/>
          </a:prstGeom>
          <a:noFill/>
          <a:ln w="9525">
            <a:noFill/>
          </a:ln>
        </p:spPr>
        <p:txBody>
          <a:bodyPr wrap="square" lIns="91440" tIns="45720" rIns="91440" bIns="45720" anchor="t">
            <a:spAutoFit/>
          </a:bodyPr>
          <a:lstStyle/>
          <a:p>
            <a:r>
              <a:rPr lang="zh-CN" altLang="zh-CN" sz="2800" baseline="0" dirty="0">
                <a:latin typeface="微软雅黑" panose="020B0503020204020204" pitchFamily="34" charset="-122"/>
                <a:ea typeface="微软雅黑" panose="020B0503020204020204" pitchFamily="34" charset="-122"/>
              </a:rPr>
              <a:t>(2) The Body  </a:t>
            </a:r>
          </a:p>
          <a:p>
            <a:r>
              <a:rPr lang="zh-CN" altLang="zh-CN" sz="2800" baseline="0" dirty="0">
                <a:latin typeface="微软雅黑" panose="020B0503020204020204" pitchFamily="34" charset="-122"/>
                <a:ea typeface="微软雅黑" panose="020B0503020204020204" pitchFamily="34" charset="-122"/>
              </a:rPr>
              <a:t>    The body is the most important message of a contract, reflecting duties and obligations of both parties:</a:t>
            </a:r>
            <a:endParaRPr lang="zh-CN" altLang="zh-CN" sz="2000" baseline="0" dirty="0">
              <a:latin typeface="微软雅黑" panose="020B0503020204020204" pitchFamily="34" charset="-122"/>
              <a:ea typeface="微软雅黑" panose="020B0503020204020204" pitchFamily="34" charset="-122"/>
            </a:endParaRPr>
          </a:p>
          <a:p>
            <a:pPr>
              <a:lnSpc>
                <a:spcPct val="150000"/>
              </a:lnSpc>
            </a:pPr>
            <a:endParaRPr lang="zh-CN" altLang="en-US" sz="2000" baseline="0" dirty="0">
              <a:latin typeface="微软雅黑" panose="020B0503020204020204" pitchFamily="34" charset="-122"/>
              <a:ea typeface="微软雅黑" panose="020B0503020204020204" pitchFamily="34" charset="-122"/>
            </a:endParaRPr>
          </a:p>
        </p:txBody>
      </p:sp>
      <p:sp>
        <p:nvSpPr>
          <p:cNvPr id="3" name="文本框 2"/>
          <p:cNvSpPr txBox="1"/>
          <p:nvPr/>
        </p:nvSpPr>
        <p:spPr>
          <a:xfrm>
            <a:off x="276225" y="1781175"/>
            <a:ext cx="8318500" cy="3189288"/>
          </a:xfrm>
          <a:prstGeom prst="rect">
            <a:avLst/>
          </a:prstGeom>
          <a:noFill/>
        </p:spPr>
        <p:txBody>
          <a:bodyPr wrap="square" rtlCol="0">
            <a:spAutoFit/>
          </a:bodyPr>
          <a:lstStyle/>
          <a:p>
            <a:pPr>
              <a:lnSpc>
                <a:spcPct val="90000"/>
              </a:lnSpc>
              <a:buFont typeface="Wingdings" panose="05000000000000000000" charset="0"/>
            </a:pPr>
            <a:r>
              <a:rPr lang="zh-CN" altLang="en-US" sz="2800" noProof="1">
                <a:latin typeface="+mn-ea"/>
                <a:ea typeface="+mn-ea"/>
                <a:cs typeface="+mn-ea"/>
              </a:rPr>
              <a:t>① Specific Terms and Conditions</a:t>
            </a:r>
          </a:p>
          <a:p>
            <a:pPr marL="342900" indent="-342900">
              <a:lnSpc>
                <a:spcPct val="90000"/>
              </a:lnSpc>
              <a:buFont typeface="Wingdings" panose="05000000000000000000" charset="0"/>
              <a:buChar char="l"/>
            </a:pPr>
            <a:r>
              <a:rPr lang="zh-CN" altLang="en-US" sz="2800" noProof="1">
                <a:latin typeface="+mn-ea"/>
                <a:ea typeface="+mn-ea"/>
                <a:cs typeface="+mn-ea"/>
              </a:rPr>
              <a:t>  Name of Commodity and Specifications </a:t>
            </a:r>
          </a:p>
          <a:p>
            <a:pPr marL="342900" indent="-342900">
              <a:lnSpc>
                <a:spcPct val="90000"/>
              </a:lnSpc>
              <a:buFont typeface="Wingdings" panose="05000000000000000000" charset="0"/>
              <a:buChar char="l"/>
            </a:pPr>
            <a:r>
              <a:rPr lang="zh-CN" altLang="en-US" sz="2800" noProof="1">
                <a:latin typeface="+mn-ea"/>
                <a:ea typeface="+mn-ea"/>
                <a:cs typeface="+mn-ea"/>
              </a:rPr>
              <a:t>  Quantity</a:t>
            </a:r>
          </a:p>
          <a:p>
            <a:pPr marL="342900" indent="-342900">
              <a:lnSpc>
                <a:spcPct val="90000"/>
              </a:lnSpc>
              <a:buFont typeface="Wingdings" panose="05000000000000000000" charset="0"/>
              <a:buChar char="l"/>
            </a:pPr>
            <a:r>
              <a:rPr lang="zh-CN" altLang="en-US" sz="2800" noProof="1">
                <a:latin typeface="+mn-ea"/>
                <a:ea typeface="+mn-ea"/>
                <a:cs typeface="+mn-ea"/>
              </a:rPr>
              <a:t>  Unit Price</a:t>
            </a:r>
          </a:p>
          <a:p>
            <a:pPr marL="342900" indent="-342900">
              <a:lnSpc>
                <a:spcPct val="90000"/>
              </a:lnSpc>
              <a:buFont typeface="Wingdings" panose="05000000000000000000" charset="0"/>
              <a:buChar char="l"/>
            </a:pPr>
            <a:r>
              <a:rPr lang="zh-CN" altLang="en-US" sz="2800" noProof="1">
                <a:latin typeface="+mn-ea"/>
                <a:ea typeface="+mn-ea"/>
                <a:cs typeface="+mn-ea"/>
              </a:rPr>
              <a:t>  Total Value</a:t>
            </a:r>
          </a:p>
          <a:p>
            <a:pPr marL="342900" indent="-342900">
              <a:lnSpc>
                <a:spcPct val="90000"/>
              </a:lnSpc>
              <a:buFont typeface="Wingdings" panose="05000000000000000000" charset="0"/>
              <a:buChar char="l"/>
            </a:pPr>
            <a:r>
              <a:rPr lang="zh-CN" altLang="en-US" sz="2800" noProof="1">
                <a:latin typeface="+mn-ea"/>
                <a:ea typeface="+mn-ea"/>
                <a:cs typeface="+mn-ea"/>
              </a:rPr>
              <a:t>  Packing</a:t>
            </a:r>
          </a:p>
          <a:p>
            <a:pPr marL="342900" indent="-342900">
              <a:lnSpc>
                <a:spcPct val="90000"/>
              </a:lnSpc>
              <a:buFont typeface="Wingdings" panose="05000000000000000000" charset="0"/>
              <a:buChar char="l"/>
            </a:pPr>
            <a:r>
              <a:rPr lang="zh-CN" altLang="en-US" sz="2800" noProof="1">
                <a:latin typeface="+mn-ea"/>
                <a:ea typeface="+mn-ea"/>
                <a:cs typeface="+mn-ea"/>
              </a:rPr>
              <a:t>  Terms of Payment</a:t>
            </a:r>
          </a:p>
          <a:p>
            <a:pPr marL="342900" indent="-342900">
              <a:lnSpc>
                <a:spcPct val="90000"/>
              </a:lnSpc>
              <a:buFont typeface="Wingdings" panose="05000000000000000000" charset="0"/>
              <a:buChar char="l"/>
            </a:pPr>
            <a:r>
              <a:rPr lang="zh-CN" altLang="en-US" sz="2800" noProof="1">
                <a:latin typeface="+mn-ea"/>
                <a:ea typeface="+mn-ea"/>
                <a:cs typeface="+mn-ea"/>
              </a:rPr>
              <a:t>  Time of Shipment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500"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1000"/>
                            </p:stCondLst>
                            <p:childTnLst>
                              <p:par>
                                <p:cTn id="9" presetID="18" presetClass="entr" presetSubtype="6" fill="hold" grpId="0" nodeType="afterEffect">
                                  <p:stCondLst>
                                    <p:cond delay="0"/>
                                  </p:stCondLst>
                                  <p:childTnLst>
                                    <p:set>
                                      <p:cBhvr>
                                        <p:cTn id="10" dur="1000" fill="hold">
                                          <p:stCondLst>
                                            <p:cond delay="0"/>
                                          </p:stCondLst>
                                        </p:cTn>
                                        <p:tgtEl>
                                          <p:spTgt spid="3"/>
                                        </p:tgtEl>
                                        <p:attrNameLst>
                                          <p:attrName>style.visibility</p:attrName>
                                        </p:attrNameLst>
                                      </p:cBhvr>
                                      <p:to>
                                        <p:strVal val="visible"/>
                                      </p:to>
                                    </p:set>
                                    <p:animEffect transition="in" filter="strips(downRight)">
                                      <p:cBhvr>
                                        <p:cTn id="11" dur="1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7">
                                            <p:txEl>
                                              <p:pRg st="0" end="0"/>
                                            </p:txEl>
                                          </p:spTgt>
                                        </p:tgtEl>
                                        <p:attrNameLst>
                                          <p:attrName>style.visibility</p:attrName>
                                        </p:attrNameLst>
                                      </p:cBhvr>
                                      <p:to>
                                        <p:strVal val="visible"/>
                                      </p:to>
                                    </p:set>
                                    <p:anim calcmode="lin" valueType="num">
                                      <p:cBhvr additive="base">
                                        <p:cTn id="16"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7">
                                            <p:txEl>
                                              <p:pRg st="1" end="1"/>
                                            </p:txEl>
                                          </p:spTgt>
                                        </p:tgtEl>
                                        <p:attrNameLst>
                                          <p:attrName>style.visibility</p:attrName>
                                        </p:attrNameLst>
                                      </p:cBhvr>
                                      <p:to>
                                        <p:strVal val="visible"/>
                                      </p:to>
                                    </p:set>
                                    <p:animEffect transition="in" filter="wheel(1)">
                                      <p:cBhvr>
                                        <p:cTn id="22" dur="2000"/>
                                        <p:tgtEl>
                                          <p:spTgt spid="3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diamond(in)">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strips(downLeft)">
                                      <p:cBhvr>
                                        <p:cTn id="32" dur="500"/>
                                        <p:tgtEl>
                                          <p:spTgt spid="3">
                                            <p:txEl>
                                              <p:pRg st="1" end="1"/>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strips(downLeft)">
                                      <p:cBhvr>
                                        <p:cTn id="35" dur="500"/>
                                        <p:tgtEl>
                                          <p:spTgt spid="3">
                                            <p:txEl>
                                              <p:pRg st="2" end="2"/>
                                            </p:txEl>
                                          </p:spTgt>
                                        </p:tgtEl>
                                      </p:cBhvr>
                                    </p:animEffect>
                                  </p:childTnLst>
                                </p:cTn>
                              </p:par>
                              <p:par>
                                <p:cTn id="36" presetID="18" presetClass="entr" presetSubtype="12"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strips(downLeft)">
                                      <p:cBhvr>
                                        <p:cTn id="38" dur="500"/>
                                        <p:tgtEl>
                                          <p:spTgt spid="3">
                                            <p:txEl>
                                              <p:pRg st="3" end="3"/>
                                            </p:txEl>
                                          </p:spTgt>
                                        </p:tgtEl>
                                      </p:cBhvr>
                                    </p:animEffect>
                                  </p:childTnLst>
                                </p:cTn>
                              </p:par>
                              <p:par>
                                <p:cTn id="39" presetID="18" presetClass="entr" presetSubtype="12"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strips(downLeft)">
                                      <p:cBhvr>
                                        <p:cTn id="41" dur="500"/>
                                        <p:tgtEl>
                                          <p:spTgt spid="3">
                                            <p:txEl>
                                              <p:pRg st="4" end="4"/>
                                            </p:txEl>
                                          </p:spTgt>
                                        </p:tgtEl>
                                      </p:cBhvr>
                                    </p:animEffect>
                                  </p:childTnLst>
                                </p:cTn>
                              </p:par>
                              <p:par>
                                <p:cTn id="42" presetID="18" presetClass="entr" presetSubtype="12" fill="hold"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strips(downLeft)">
                                      <p:cBhvr>
                                        <p:cTn id="44" dur="500"/>
                                        <p:tgtEl>
                                          <p:spTgt spid="3">
                                            <p:txEl>
                                              <p:pRg st="5" end="5"/>
                                            </p:txEl>
                                          </p:spTgt>
                                        </p:tgtEl>
                                      </p:cBhvr>
                                    </p:animEffect>
                                  </p:childTnLst>
                                </p:cTn>
                              </p:par>
                              <p:par>
                                <p:cTn id="45" presetID="18" presetClass="entr" presetSubtype="12" fill="hold"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strips(downLeft)">
                                      <p:cBhvr>
                                        <p:cTn id="47" dur="500"/>
                                        <p:tgtEl>
                                          <p:spTgt spid="3">
                                            <p:txEl>
                                              <p:pRg st="6" end="6"/>
                                            </p:txEl>
                                          </p:spTgt>
                                        </p:tgtEl>
                                      </p:cBhvr>
                                    </p:animEffect>
                                  </p:childTnLst>
                                </p:cTn>
                              </p:par>
                              <p:par>
                                <p:cTn id="48" presetID="18" presetClass="entr" presetSubtype="12"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strips(downLeft)">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 grpId="0"/>
    </p:bldLst>
  </p:timing>
</p:sld>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5304</Words>
  <Application>Microsoft Office PowerPoint</Application>
  <PresentationFormat>全屏显示(16:9)</PresentationFormat>
  <Paragraphs>487</Paragraphs>
  <Slides>88</Slides>
  <Notes>5</Notes>
  <HiddenSlides>0</HiddenSlides>
  <MMClips>0</MMClips>
  <ScaleCrop>false</ScaleCrop>
  <HeadingPairs>
    <vt:vector size="4" baseType="variant">
      <vt:variant>
        <vt:lpstr>主题</vt:lpstr>
      </vt:variant>
      <vt:variant>
        <vt:i4>1</vt:i4>
      </vt:variant>
      <vt:variant>
        <vt:lpstr>幻灯片标题</vt:lpstr>
      </vt:variant>
      <vt:variant>
        <vt:i4>88</vt:i4>
      </vt:variant>
    </vt:vector>
  </HeadingPairs>
  <TitlesOfParts>
    <vt:vector size="89" baseType="lpstr">
      <vt:lpstr>第一PPT，www.1ppt.com</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幻灯片 82</vt:lpstr>
      <vt:lpstr>幻灯片 83</vt:lpstr>
      <vt:lpstr>幻灯片 84</vt:lpstr>
      <vt:lpstr>幻灯片 85</vt:lpstr>
      <vt:lpstr>幻灯片 86</vt:lpstr>
      <vt:lpstr>幻灯片 87</vt:lpstr>
      <vt:lpstr>幻灯片 88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蓝色曲线</dc:title>
  <dc:creator>第一PPT</dc:creator>
  <cp:keywords>www.1ppt.com</cp:keywords>
  <dc:description>www.1ppt.com</dc:description>
  <cp:lastModifiedBy>DELL</cp:lastModifiedBy>
  <cp:revision>234</cp:revision>
  <dcterms:created xsi:type="dcterms:W3CDTF">2015-06-24T16:00:00Z</dcterms:created>
  <dcterms:modified xsi:type="dcterms:W3CDTF">2018-08-29T07:29:44Z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2052-10.1.0.7468</vt:lpwstr>
  </property>
</Properties>
</file>