
<file path=[Content_Types].xml><?xml version="1.0" encoding="utf-8"?>
<Types xmlns="http://schemas.openxmlformats.org/package/2006/content-types">
  <Default Extension="jpeg" ContentType="image/jpe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 id="2147483670" r:id="rId4"/>
  </p:sldMasterIdLst>
  <p:notesMasterIdLst>
    <p:notesMasterId r:id="rId8"/>
  </p:notesMasterIdLst>
  <p:sldIdLst>
    <p:sldId id="813" r:id="rId5"/>
    <p:sldId id="952" r:id="rId6"/>
    <p:sldId id="264" r:id="rId7"/>
    <p:sldId id="411" r:id="rId9"/>
    <p:sldId id="265" r:id="rId10"/>
    <p:sldId id="412" r:id="rId11"/>
    <p:sldId id="392" r:id="rId12"/>
    <p:sldId id="266" r:id="rId13"/>
    <p:sldId id="263" r:id="rId14"/>
    <p:sldId id="257" r:id="rId15"/>
    <p:sldId id="267" r:id="rId16"/>
    <p:sldId id="269" r:id="rId17"/>
    <p:sldId id="258" r:id="rId18"/>
    <p:sldId id="271" r:id="rId19"/>
    <p:sldId id="272" r:id="rId20"/>
    <p:sldId id="273" r:id="rId21"/>
    <p:sldId id="274" r:id="rId22"/>
    <p:sldId id="275" r:id="rId23"/>
    <p:sldId id="277" r:id="rId24"/>
    <p:sldId id="278" r:id="rId25"/>
    <p:sldId id="358" r:id="rId26"/>
    <p:sldId id="280" r:id="rId27"/>
    <p:sldId id="359" r:id="rId28"/>
    <p:sldId id="281" r:id="rId29"/>
    <p:sldId id="360" r:id="rId30"/>
    <p:sldId id="361" r:id="rId31"/>
    <p:sldId id="284" r:id="rId32"/>
    <p:sldId id="1054" r:id="rId33"/>
    <p:sldId id="362" r:id="rId34"/>
    <p:sldId id="363" r:id="rId35"/>
    <p:sldId id="288" r:id="rId36"/>
    <p:sldId id="289" r:id="rId37"/>
    <p:sldId id="291" r:id="rId38"/>
    <p:sldId id="364" r:id="rId39"/>
    <p:sldId id="292" r:id="rId40"/>
    <p:sldId id="366" r:id="rId41"/>
    <p:sldId id="367" r:id="rId42"/>
    <p:sldId id="295" r:id="rId43"/>
    <p:sldId id="368" r:id="rId44"/>
    <p:sldId id="299" r:id="rId45"/>
    <p:sldId id="300" r:id="rId46"/>
    <p:sldId id="302" r:id="rId47"/>
    <p:sldId id="369" r:id="rId48"/>
    <p:sldId id="303" r:id="rId49"/>
    <p:sldId id="370" r:id="rId50"/>
    <p:sldId id="306" r:id="rId51"/>
    <p:sldId id="371" r:id="rId52"/>
    <p:sldId id="1055" r:id="rId53"/>
    <p:sldId id="946" r:id="rId54"/>
    <p:sldId id="393" r:id="rId55"/>
    <p:sldId id="321" r:id="rId56"/>
    <p:sldId id="310" r:id="rId57"/>
    <p:sldId id="311" r:id="rId58"/>
    <p:sldId id="313" r:id="rId59"/>
    <p:sldId id="373" r:id="rId60"/>
    <p:sldId id="314" r:id="rId61"/>
    <p:sldId id="374" r:id="rId62"/>
    <p:sldId id="375" r:id="rId63"/>
    <p:sldId id="317" r:id="rId64"/>
    <p:sldId id="954" r:id="rId65"/>
    <p:sldId id="376" r:id="rId66"/>
    <p:sldId id="378" r:id="rId67"/>
    <p:sldId id="324" r:id="rId68"/>
    <p:sldId id="325" r:id="rId69"/>
    <p:sldId id="379" r:id="rId70"/>
    <p:sldId id="327" r:id="rId71"/>
    <p:sldId id="380" r:id="rId72"/>
    <p:sldId id="328" r:id="rId73"/>
    <p:sldId id="381" r:id="rId74"/>
    <p:sldId id="382" r:id="rId75"/>
    <p:sldId id="383" r:id="rId76"/>
    <p:sldId id="331" r:id="rId77"/>
    <p:sldId id="384" r:id="rId78"/>
    <p:sldId id="385" r:id="rId79"/>
    <p:sldId id="386" r:id="rId80"/>
    <p:sldId id="394" r:id="rId81"/>
    <p:sldId id="323" r:id="rId82"/>
    <p:sldId id="335" r:id="rId83"/>
    <p:sldId id="336" r:id="rId84"/>
    <p:sldId id="338" r:id="rId85"/>
    <p:sldId id="387" r:id="rId86"/>
    <p:sldId id="339" r:id="rId87"/>
    <p:sldId id="388" r:id="rId88"/>
    <p:sldId id="389" r:id="rId89"/>
    <p:sldId id="391" r:id="rId90"/>
    <p:sldId id="342" r:id="rId91"/>
    <p:sldId id="395" r:id="rId92"/>
    <p:sldId id="396" r:id="rId93"/>
    <p:sldId id="397" r:id="rId94"/>
    <p:sldId id="322" r:id="rId95"/>
    <p:sldId id="346" r:id="rId96"/>
    <p:sldId id="347" r:id="rId97"/>
    <p:sldId id="349" r:id="rId98"/>
    <p:sldId id="398" r:id="rId99"/>
    <p:sldId id="399" r:id="rId100"/>
    <p:sldId id="350" r:id="rId101"/>
    <p:sldId id="400" r:id="rId102"/>
    <p:sldId id="401" r:id="rId103"/>
    <p:sldId id="353" r:id="rId104"/>
    <p:sldId id="402" r:id="rId105"/>
    <p:sldId id="403" r:id="rId106"/>
    <p:sldId id="955" r:id="rId107"/>
    <p:sldId id="404" r:id="rId108"/>
    <p:sldId id="405" r:id="rId109"/>
    <p:sldId id="814" r:id="rId110"/>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1D41D5"/>
    <a:srgbClr val="003366"/>
    <a:srgbClr val="800000"/>
    <a:srgbClr val="3185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35"/>
    <p:restoredTop sz="99656"/>
  </p:normalViewPr>
  <p:slideViewPr>
    <p:cSldViewPr showGuides="1">
      <p:cViewPr varScale="1">
        <p:scale>
          <a:sx n="62" d="100"/>
          <a:sy n="62" d="100"/>
        </p:scale>
        <p:origin x="-1692" y="-78"/>
      </p:cViewPr>
      <p:guideLst>
        <p:guide orient="horz" pos="2180"/>
        <p:guide pos="2886"/>
      </p:guideLst>
    </p:cSldViewPr>
  </p:slideViewPr>
  <p:notesTextViewPr>
    <p:cViewPr>
      <p:scale>
        <a:sx n="100" d="100"/>
        <a:sy n="100" d="100"/>
      </p:scale>
      <p:origin x="0" y="0"/>
    </p:cViewPr>
  </p:notesTextViewPr>
  <p:sorterViewPr showFormatting="0">
    <p:cViewPr>
      <p:scale>
        <a:sx n="66" d="100"/>
        <a:sy n="66" d="100"/>
      </p:scale>
      <p:origin x="0" y="0"/>
    </p:cViewPr>
  </p:sorterViewPr>
  <p:gridSpacing cx="72031" cy="72031"/>
</p:viewPr>
</file>

<file path=ppt/_rels/presentation.xml.rels><?xml version="1.0" encoding="UTF-8" standalone="yes"?>
<Relationships xmlns="http://schemas.openxmlformats.org/package/2006/relationships"><Relationship Id="rId99" Type="http://schemas.openxmlformats.org/officeDocument/2006/relationships/slide" Target="slides/slide94.xml"/><Relationship Id="rId98" Type="http://schemas.openxmlformats.org/officeDocument/2006/relationships/slide" Target="slides/slide93.xml"/><Relationship Id="rId97" Type="http://schemas.openxmlformats.org/officeDocument/2006/relationships/slide" Target="slides/slide92.xml"/><Relationship Id="rId96" Type="http://schemas.openxmlformats.org/officeDocument/2006/relationships/slide" Target="slides/slide91.xml"/><Relationship Id="rId95" Type="http://schemas.openxmlformats.org/officeDocument/2006/relationships/slide" Target="slides/slide90.xml"/><Relationship Id="rId94" Type="http://schemas.openxmlformats.org/officeDocument/2006/relationships/slide" Target="slides/slide89.xml"/><Relationship Id="rId93" Type="http://schemas.openxmlformats.org/officeDocument/2006/relationships/slide" Target="slides/slide88.xml"/><Relationship Id="rId92" Type="http://schemas.openxmlformats.org/officeDocument/2006/relationships/slide" Target="slides/slide87.xml"/><Relationship Id="rId91" Type="http://schemas.openxmlformats.org/officeDocument/2006/relationships/slide" Target="slides/slide86.xml"/><Relationship Id="rId90" Type="http://schemas.openxmlformats.org/officeDocument/2006/relationships/slide" Target="slides/slide85.xml"/><Relationship Id="rId9" Type="http://schemas.openxmlformats.org/officeDocument/2006/relationships/slide" Target="slides/slide4.xml"/><Relationship Id="rId89" Type="http://schemas.openxmlformats.org/officeDocument/2006/relationships/slide" Target="slides/slide84.xml"/><Relationship Id="rId88" Type="http://schemas.openxmlformats.org/officeDocument/2006/relationships/slide" Target="slides/slide83.xml"/><Relationship Id="rId87" Type="http://schemas.openxmlformats.org/officeDocument/2006/relationships/slide" Target="slides/slide82.xml"/><Relationship Id="rId86" Type="http://schemas.openxmlformats.org/officeDocument/2006/relationships/slide" Target="slides/slide81.xml"/><Relationship Id="rId85" Type="http://schemas.openxmlformats.org/officeDocument/2006/relationships/slide" Target="slides/slide80.xml"/><Relationship Id="rId84" Type="http://schemas.openxmlformats.org/officeDocument/2006/relationships/slide" Target="slides/slide79.xml"/><Relationship Id="rId83" Type="http://schemas.openxmlformats.org/officeDocument/2006/relationships/slide" Target="slides/slide78.xml"/><Relationship Id="rId82" Type="http://schemas.openxmlformats.org/officeDocument/2006/relationships/slide" Target="slides/slide77.xml"/><Relationship Id="rId81" Type="http://schemas.openxmlformats.org/officeDocument/2006/relationships/slide" Target="slides/slide76.xml"/><Relationship Id="rId80" Type="http://schemas.openxmlformats.org/officeDocument/2006/relationships/slide" Target="slides/slide75.xml"/><Relationship Id="rId8" Type="http://schemas.openxmlformats.org/officeDocument/2006/relationships/notesMaster" Target="notesMasters/notesMaster1.xml"/><Relationship Id="rId79" Type="http://schemas.openxmlformats.org/officeDocument/2006/relationships/slide" Target="slides/slide74.xml"/><Relationship Id="rId78" Type="http://schemas.openxmlformats.org/officeDocument/2006/relationships/slide" Target="slides/slide73.xml"/><Relationship Id="rId77" Type="http://schemas.openxmlformats.org/officeDocument/2006/relationships/slide" Target="slides/slide72.xml"/><Relationship Id="rId76" Type="http://schemas.openxmlformats.org/officeDocument/2006/relationships/slide" Target="slides/slide71.xml"/><Relationship Id="rId75" Type="http://schemas.openxmlformats.org/officeDocument/2006/relationships/slide" Target="slides/slide70.xml"/><Relationship Id="rId74" Type="http://schemas.openxmlformats.org/officeDocument/2006/relationships/slide" Target="slides/slide69.xml"/><Relationship Id="rId73" Type="http://schemas.openxmlformats.org/officeDocument/2006/relationships/slide" Target="slides/slide68.xml"/><Relationship Id="rId72" Type="http://schemas.openxmlformats.org/officeDocument/2006/relationships/slide" Target="slides/slide67.xml"/><Relationship Id="rId71" Type="http://schemas.openxmlformats.org/officeDocument/2006/relationships/slide" Target="slides/slide66.xml"/><Relationship Id="rId70" Type="http://schemas.openxmlformats.org/officeDocument/2006/relationships/slide" Target="slides/slide65.xml"/><Relationship Id="rId7" Type="http://schemas.openxmlformats.org/officeDocument/2006/relationships/slide" Target="slides/slide3.xml"/><Relationship Id="rId69" Type="http://schemas.openxmlformats.org/officeDocument/2006/relationships/slide" Target="slides/slide64.xml"/><Relationship Id="rId68" Type="http://schemas.openxmlformats.org/officeDocument/2006/relationships/slide" Target="slides/slide63.xml"/><Relationship Id="rId67" Type="http://schemas.openxmlformats.org/officeDocument/2006/relationships/slide" Target="slides/slide62.xml"/><Relationship Id="rId66" Type="http://schemas.openxmlformats.org/officeDocument/2006/relationships/slide" Target="slides/slide61.xml"/><Relationship Id="rId65" Type="http://schemas.openxmlformats.org/officeDocument/2006/relationships/slide" Target="slides/slide60.xml"/><Relationship Id="rId64" Type="http://schemas.openxmlformats.org/officeDocument/2006/relationships/slide" Target="slides/slide59.xml"/><Relationship Id="rId63" Type="http://schemas.openxmlformats.org/officeDocument/2006/relationships/slide" Target="slides/slide58.xml"/><Relationship Id="rId62" Type="http://schemas.openxmlformats.org/officeDocument/2006/relationships/slide" Target="slides/slide57.xml"/><Relationship Id="rId61" Type="http://schemas.openxmlformats.org/officeDocument/2006/relationships/slide" Target="slides/slide56.xml"/><Relationship Id="rId60" Type="http://schemas.openxmlformats.org/officeDocument/2006/relationships/slide" Target="slides/slide55.xml"/><Relationship Id="rId6" Type="http://schemas.openxmlformats.org/officeDocument/2006/relationships/slide" Target="slides/slide2.xml"/><Relationship Id="rId59" Type="http://schemas.openxmlformats.org/officeDocument/2006/relationships/slide" Target="slides/slide54.xml"/><Relationship Id="rId58" Type="http://schemas.openxmlformats.org/officeDocument/2006/relationships/slide" Target="slides/slide53.xml"/><Relationship Id="rId57" Type="http://schemas.openxmlformats.org/officeDocument/2006/relationships/slide" Target="slides/slide52.xml"/><Relationship Id="rId56" Type="http://schemas.openxmlformats.org/officeDocument/2006/relationships/slide" Target="slides/slide51.xml"/><Relationship Id="rId55" Type="http://schemas.openxmlformats.org/officeDocument/2006/relationships/slide" Target="slides/slide50.xml"/><Relationship Id="rId54" Type="http://schemas.openxmlformats.org/officeDocument/2006/relationships/slide" Target="slides/slide49.xml"/><Relationship Id="rId53" Type="http://schemas.openxmlformats.org/officeDocument/2006/relationships/slide" Target="slides/slide48.xml"/><Relationship Id="rId52" Type="http://schemas.openxmlformats.org/officeDocument/2006/relationships/slide" Target="slides/slide47.xml"/><Relationship Id="rId51" Type="http://schemas.openxmlformats.org/officeDocument/2006/relationships/slide" Target="slides/slide46.xml"/><Relationship Id="rId50" Type="http://schemas.openxmlformats.org/officeDocument/2006/relationships/slide" Target="slides/slide45.xml"/><Relationship Id="rId5" Type="http://schemas.openxmlformats.org/officeDocument/2006/relationships/slide" Target="slides/slide1.xml"/><Relationship Id="rId49" Type="http://schemas.openxmlformats.org/officeDocument/2006/relationships/slide" Target="slides/slide44.xml"/><Relationship Id="rId48" Type="http://schemas.openxmlformats.org/officeDocument/2006/relationships/slide" Target="slides/slide43.xml"/><Relationship Id="rId47" Type="http://schemas.openxmlformats.org/officeDocument/2006/relationships/slide" Target="slides/slide42.xml"/><Relationship Id="rId46" Type="http://schemas.openxmlformats.org/officeDocument/2006/relationships/slide" Target="slides/slide41.xml"/><Relationship Id="rId45" Type="http://schemas.openxmlformats.org/officeDocument/2006/relationships/slide" Target="slides/slide40.xml"/><Relationship Id="rId44" Type="http://schemas.openxmlformats.org/officeDocument/2006/relationships/slide" Target="slides/slide39.xml"/><Relationship Id="rId43" Type="http://schemas.openxmlformats.org/officeDocument/2006/relationships/slide" Target="slides/slide38.xml"/><Relationship Id="rId42" Type="http://schemas.openxmlformats.org/officeDocument/2006/relationships/slide" Target="slides/slide37.xml"/><Relationship Id="rId41" Type="http://schemas.openxmlformats.org/officeDocument/2006/relationships/slide" Target="slides/slide36.xml"/><Relationship Id="rId40" Type="http://schemas.openxmlformats.org/officeDocument/2006/relationships/slide" Target="slides/slide35.xml"/><Relationship Id="rId4" Type="http://schemas.openxmlformats.org/officeDocument/2006/relationships/slideMaster" Target="slideMasters/slideMaster3.xml"/><Relationship Id="rId39" Type="http://schemas.openxmlformats.org/officeDocument/2006/relationships/slide" Target="slides/slide34.xml"/><Relationship Id="rId38" Type="http://schemas.openxmlformats.org/officeDocument/2006/relationships/slide" Target="slides/slide33.xml"/><Relationship Id="rId37" Type="http://schemas.openxmlformats.org/officeDocument/2006/relationships/slide" Target="slides/slide32.xml"/><Relationship Id="rId36" Type="http://schemas.openxmlformats.org/officeDocument/2006/relationships/slide" Target="slides/slide31.xml"/><Relationship Id="rId35" Type="http://schemas.openxmlformats.org/officeDocument/2006/relationships/slide" Target="slides/slide30.xml"/><Relationship Id="rId34" Type="http://schemas.openxmlformats.org/officeDocument/2006/relationships/slide" Target="slides/slide29.xml"/><Relationship Id="rId33" Type="http://schemas.openxmlformats.org/officeDocument/2006/relationships/slide" Target="slides/slide28.xml"/><Relationship Id="rId32" Type="http://schemas.openxmlformats.org/officeDocument/2006/relationships/slide" Target="slides/slide27.xml"/><Relationship Id="rId31" Type="http://schemas.openxmlformats.org/officeDocument/2006/relationships/slide" Target="slides/slide26.xml"/><Relationship Id="rId30" Type="http://schemas.openxmlformats.org/officeDocument/2006/relationships/slide" Target="slides/slide25.xml"/><Relationship Id="rId3" Type="http://schemas.openxmlformats.org/officeDocument/2006/relationships/slideMaster" Target="slideMasters/slideMaster2.xml"/><Relationship Id="rId29" Type="http://schemas.openxmlformats.org/officeDocument/2006/relationships/slide" Target="slides/slide24.xml"/><Relationship Id="rId28" Type="http://schemas.openxmlformats.org/officeDocument/2006/relationships/slide" Target="slides/slide23.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3" Type="http://schemas.openxmlformats.org/officeDocument/2006/relationships/tableStyles" Target="tableStyles.xml"/><Relationship Id="rId112" Type="http://schemas.openxmlformats.org/officeDocument/2006/relationships/viewProps" Target="viewProps.xml"/><Relationship Id="rId111" Type="http://schemas.openxmlformats.org/officeDocument/2006/relationships/presProps" Target="presProps.xml"/><Relationship Id="rId110" Type="http://schemas.openxmlformats.org/officeDocument/2006/relationships/slide" Target="slides/slide105.xml"/><Relationship Id="rId11" Type="http://schemas.openxmlformats.org/officeDocument/2006/relationships/slide" Target="slides/slide6.xml"/><Relationship Id="rId109" Type="http://schemas.openxmlformats.org/officeDocument/2006/relationships/slide" Target="slides/slide104.xml"/><Relationship Id="rId108" Type="http://schemas.openxmlformats.org/officeDocument/2006/relationships/slide" Target="slides/slide103.xml"/><Relationship Id="rId107" Type="http://schemas.openxmlformats.org/officeDocument/2006/relationships/slide" Target="slides/slide102.xml"/><Relationship Id="rId106" Type="http://schemas.openxmlformats.org/officeDocument/2006/relationships/slide" Target="slides/slide101.xml"/><Relationship Id="rId105" Type="http://schemas.openxmlformats.org/officeDocument/2006/relationships/slide" Target="slides/slide100.xml"/><Relationship Id="rId104" Type="http://schemas.openxmlformats.org/officeDocument/2006/relationships/slide" Target="slides/slide99.xml"/><Relationship Id="rId103" Type="http://schemas.openxmlformats.org/officeDocument/2006/relationships/slide" Target="slides/slide98.xml"/><Relationship Id="rId102" Type="http://schemas.openxmlformats.org/officeDocument/2006/relationships/slide" Target="slides/slide97.xml"/><Relationship Id="rId101" Type="http://schemas.openxmlformats.org/officeDocument/2006/relationships/slide" Target="slides/slide96.xml"/><Relationship Id="rId100" Type="http://schemas.openxmlformats.org/officeDocument/2006/relationships/slide" Target="slides/slide95.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页眉占位符 14337"/>
          <p:cNvSpPr>
            <a:spLocks noGrp="1"/>
          </p:cNvSpPr>
          <p:nvPr>
            <p:ph type="hdr" sz="quarter"/>
          </p:nvPr>
        </p:nvSpPr>
        <p:spPr>
          <a:xfrm>
            <a:off x="0" y="0"/>
            <a:ext cx="2971800" cy="457200"/>
          </a:xfrm>
          <a:prstGeom prst="rect">
            <a:avLst/>
          </a:prstGeom>
          <a:noFill/>
          <a:ln w="9525">
            <a:noFill/>
          </a:ln>
        </p:spPr>
        <p:txBody>
          <a:bodyPr/>
          <a:lstStyle/>
          <a:p>
            <a:pPr lvl="0" fontAlgn="base"/>
            <a:endParaRPr lang="zh-CN" altLang="en-US" sz="1200" strike="noStrike" noProof="1">
              <a:ea typeface="宋体" panose="02010600030101010101" pitchFamily="2" charset="-122"/>
            </a:endParaRPr>
          </a:p>
        </p:txBody>
      </p:sp>
      <p:sp>
        <p:nvSpPr>
          <p:cNvPr id="14339" name="日期占位符 14338"/>
          <p:cNvSpPr>
            <a:spLocks noGrp="1"/>
          </p:cNvSpPr>
          <p:nvPr>
            <p:ph type="dt" idx="1"/>
          </p:nvPr>
        </p:nvSpPr>
        <p:spPr>
          <a:xfrm>
            <a:off x="3884613" y="0"/>
            <a:ext cx="2971800" cy="457200"/>
          </a:xfrm>
          <a:prstGeom prst="rect">
            <a:avLst/>
          </a:prstGeom>
          <a:noFill/>
          <a:ln w="9525">
            <a:noFill/>
          </a:ln>
        </p:spPr>
        <p:txBody>
          <a:bodyPr/>
          <a:lstStyle/>
          <a:p>
            <a:pPr lvl="0" algn="r" fontAlgn="base"/>
            <a:endParaRPr lang="zh-CN" altLang="en-US" sz="1200" strike="noStrike" noProof="1">
              <a:ea typeface="宋体" panose="02010600030101010101" pitchFamily="2" charset="-122"/>
            </a:endParaRPr>
          </a:p>
        </p:txBody>
      </p:sp>
      <p:sp>
        <p:nvSpPr>
          <p:cNvPr id="2052" name="幻灯片图像占位符 14339"/>
          <p:cNvSpPr>
            <a:spLocks noGrp="1" noRot="1" noChangeAspect="1" noTextEdit="1"/>
          </p:cNvSpPr>
          <p:nvPr>
            <p:ph type="sldImg"/>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2053" name="文本占位符 14340"/>
          <p:cNvSpPr>
            <a:spLocks noGrp="1"/>
          </p:cNvSpPr>
          <p:nvPr>
            <p:ph type="body" sz="quarter"/>
          </p:nvPr>
        </p:nvSpPr>
        <p:spPr>
          <a:xfrm>
            <a:off x="685800" y="4343400"/>
            <a:ext cx="5486400" cy="4114800"/>
          </a:xfrm>
          <a:prstGeom prst="rect">
            <a:avLst/>
          </a:prstGeom>
          <a:noFill/>
          <a:ln w="9525">
            <a:noFill/>
          </a:ln>
        </p:spPr>
        <p:txBody>
          <a:bodyPr anchor="t"/>
          <a:lstStyle/>
          <a:p>
            <a:pPr lvl="0" indent="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4342" name="页脚占位符 14341"/>
          <p:cNvSpPr>
            <a:spLocks noGrp="1"/>
          </p:cNvSpPr>
          <p:nvPr>
            <p:ph type="ftr" sz="quarter" idx="4"/>
          </p:nvPr>
        </p:nvSpPr>
        <p:spPr>
          <a:xfrm>
            <a:off x="0" y="8685213"/>
            <a:ext cx="2971800" cy="457200"/>
          </a:xfrm>
          <a:prstGeom prst="rect">
            <a:avLst/>
          </a:prstGeom>
          <a:noFill/>
          <a:ln w="9525">
            <a:noFill/>
          </a:ln>
        </p:spPr>
        <p:txBody>
          <a:bodyPr anchor="b"/>
          <a:lstStyle/>
          <a:p>
            <a:pPr lvl="0" fontAlgn="base"/>
            <a:endParaRPr lang="zh-CN" altLang="en-US" sz="1200" strike="noStrike" noProof="1">
              <a:ea typeface="宋体" panose="02010600030101010101" pitchFamily="2" charset="-122"/>
            </a:endParaRPr>
          </a:p>
        </p:txBody>
      </p:sp>
      <p:sp>
        <p:nvSpPr>
          <p:cNvPr id="14343" name="灯片编号占位符 14342"/>
          <p:cNvSpPr>
            <a:spLocks noGrp="1"/>
          </p:cNvSpPr>
          <p:nvPr>
            <p:ph type="sldNum" sz="quarter" idx="5"/>
          </p:nvPr>
        </p:nvSpPr>
        <p:spPr>
          <a:xfrm>
            <a:off x="3884613" y="8685213"/>
            <a:ext cx="2971800" cy="457200"/>
          </a:xfrm>
          <a:prstGeom prst="rect">
            <a:avLst/>
          </a:prstGeom>
          <a:noFill/>
          <a:ln w="9525">
            <a:noFill/>
          </a:ln>
        </p:spPr>
        <p:txBody>
          <a:bodyPr anchor="b"/>
          <a:lstStyle/>
          <a:p>
            <a:pPr lvl="0" algn="r" fontAlgn="base"/>
            <a:fld id="{9A0DB2DC-4C9A-4742-B13C-FB6460FD3503}" type="slidenum">
              <a:rPr lang="zh-CN" altLang="en-US" sz="1200" strike="noStrike" noProof="1" dirty="0">
                <a:latin typeface="Arial" panose="020B0604020202020204" pitchFamily="34" charset="0"/>
                <a:ea typeface="宋体" panose="02010600030101010101" pitchFamily="2" charset="-122"/>
                <a:cs typeface="+mn-cs"/>
              </a:rPr>
            </a:fld>
            <a:endParaRPr lang="zh-CN" altLang="en-US" sz="1200" strike="noStrike" noProof="1">
              <a:ea typeface="宋体" panose="02010600030101010101" pitchFamily="2" charset="-122"/>
            </a:endParaRPr>
          </a:p>
        </p:txBody>
      </p:sp>
    </p:spTree>
  </p:cSld>
  <p:clrMap bg1="lt1" tx1="dk1" bg2="lt2" tx2="dk2" accent1="accent1" accent2="accent2" accent3="accent3" accent4="accent4" accent5="accent5" accent6="accent6" hlink="hlink" folHlink="folHlink"/>
  <p:hf sldNum="0" hdr="0" ftr="0" dt="0"/>
  <p:notesStyle>
    <a:lvl1pPr marL="0" lvl="0" indent="0" algn="l" defTabSz="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defRPr>
    </a:lvl1pPr>
    <a:lvl2pPr marL="0" lvl="1" indent="0" algn="l" defTabSz="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defRPr>
    </a:lvl2pPr>
    <a:lvl3pPr marL="0" lvl="2" indent="0" algn="l" defTabSz="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defRPr>
    </a:lvl3pPr>
    <a:lvl4pPr marL="0" lvl="3" indent="0" algn="l" defTabSz="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defRPr>
    </a:lvl4pPr>
    <a:lvl5pPr marL="0" lvl="4" indent="0" algn="l" defTabSz="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defRPr>
    </a:lvl5pPr>
    <a:lvl6pPr marL="2286000" lvl="5" indent="0" algn="l" defTabSz="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defRPr>
    </a:lvl6pPr>
    <a:lvl7pPr marL="2743200" lvl="6" indent="0" algn="l" defTabSz="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defRPr>
    </a:lvl7pPr>
    <a:lvl8pPr marL="3200400" lvl="7" indent="0" algn="l" defTabSz="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defRPr>
    </a:lvl8pPr>
    <a:lvl9pPr marL="3657600" lvl="8" indent="0" algn="l" defTabSz="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4.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5.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7.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9.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0.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1.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2.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3.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4.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幻灯片图像占位符 181249"/>
          <p:cNvSpPr>
            <a:spLocks noGrp="1" noRot="1" noChangeAspect="1" noTextEdit="1"/>
          </p:cNvSpPr>
          <p:nvPr>
            <p:ph type="sldImg"/>
          </p:nvPr>
        </p:nvSpPr>
        <p:spPr/>
      </p:sp>
      <p:sp>
        <p:nvSpPr>
          <p:cNvPr id="6146" name="文本占位符 181250"/>
          <p:cNvSpPr>
            <a:spLocks noGrp="1"/>
          </p:cNvSpPr>
          <p:nvPr>
            <p:ph type="body"/>
          </p:nvPr>
        </p:nvSpPr>
        <p:spPr/>
        <p:txBody>
          <a:bodyPr anchor="t"/>
          <a:lstStyle/>
          <a:p>
            <a:pPr marL="228600" lvl="0" indent="-228600"/>
            <a:endParaRPr lang="zh-CN" altLang="en-US" dirty="0">
              <a:ea typeface="宋体" panose="02010600030101010101" pitchFamily="2" charset="-122"/>
            </a:endParaRPr>
          </a:p>
        </p:txBody>
      </p:sp>
      <p:sp>
        <p:nvSpPr>
          <p:cNvPr id="6147"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幻灯片图像占位符 188417"/>
          <p:cNvSpPr>
            <a:spLocks noGrp="1" noRot="1" noChangeAspect="1" noTextEdit="1"/>
          </p:cNvSpPr>
          <p:nvPr>
            <p:ph type="sldImg"/>
          </p:nvPr>
        </p:nvSpPr>
        <p:spPr/>
      </p:sp>
      <p:sp>
        <p:nvSpPr>
          <p:cNvPr id="47106" name="文本占位符 188418"/>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47107"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幻灯片图像占位符 55297"/>
          <p:cNvSpPr>
            <a:spLocks noGrp="1" noRot="1" noChangeAspect="1" noTextEdit="1"/>
          </p:cNvSpPr>
          <p:nvPr>
            <p:ph type="sldImg"/>
          </p:nvPr>
        </p:nvSpPr>
        <p:spPr/>
      </p:sp>
      <p:sp>
        <p:nvSpPr>
          <p:cNvPr id="55298" name="文本占位符 55298"/>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55299"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幻灯片图像占位符 189441"/>
          <p:cNvSpPr>
            <a:spLocks noGrp="1" noRot="1" noChangeAspect="1" noTextEdit="1"/>
          </p:cNvSpPr>
          <p:nvPr>
            <p:ph type="sldImg"/>
          </p:nvPr>
        </p:nvSpPr>
        <p:spPr/>
      </p:sp>
      <p:sp>
        <p:nvSpPr>
          <p:cNvPr id="57346" name="文本占位符 189442"/>
          <p:cNvSpPr>
            <a:spLocks noGrp="1"/>
          </p:cNvSpPr>
          <p:nvPr>
            <p:ph type="body"/>
          </p:nvPr>
        </p:nvSpPr>
        <p:spPr/>
        <p:txBody>
          <a:bodyPr anchor="t"/>
          <a:lstStyle/>
          <a:p>
            <a:pPr marL="228600" lvl="0" indent="-228600"/>
            <a:endParaRPr lang="zh-CN" altLang="en-US" dirty="0">
              <a:ea typeface="宋体" panose="02010600030101010101" pitchFamily="2" charset="-122"/>
            </a:endParaRPr>
          </a:p>
        </p:txBody>
      </p:sp>
      <p:sp>
        <p:nvSpPr>
          <p:cNvPr id="57347"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幻灯片图像占位符 190465"/>
          <p:cNvSpPr>
            <a:spLocks noGrp="1" noRot="1" noChangeAspect="1" noTextEdit="1"/>
          </p:cNvSpPr>
          <p:nvPr>
            <p:ph type="sldImg"/>
          </p:nvPr>
        </p:nvSpPr>
        <p:spPr/>
      </p:sp>
      <p:sp>
        <p:nvSpPr>
          <p:cNvPr id="59394" name="文本占位符 190466"/>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59395"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幻灯片图像占位符 68609"/>
          <p:cNvSpPr>
            <a:spLocks noGrp="1" noRot="1" noChangeAspect="1" noTextEdit="1"/>
          </p:cNvSpPr>
          <p:nvPr>
            <p:ph type="sldImg"/>
          </p:nvPr>
        </p:nvSpPr>
        <p:spPr/>
      </p:sp>
      <p:sp>
        <p:nvSpPr>
          <p:cNvPr id="70658" name="文本占位符 68610"/>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70659"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幻灯片图像占位符 191489"/>
          <p:cNvSpPr>
            <a:spLocks noGrp="1" noRot="1" noChangeAspect="1" noTextEdit="1"/>
          </p:cNvSpPr>
          <p:nvPr>
            <p:ph type="sldImg"/>
          </p:nvPr>
        </p:nvSpPr>
        <p:spPr/>
      </p:sp>
      <p:sp>
        <p:nvSpPr>
          <p:cNvPr id="72706" name="文本占位符 191490"/>
          <p:cNvSpPr>
            <a:spLocks noGrp="1"/>
          </p:cNvSpPr>
          <p:nvPr>
            <p:ph type="body"/>
          </p:nvPr>
        </p:nvSpPr>
        <p:spPr/>
        <p:txBody>
          <a:bodyPr anchor="t"/>
          <a:lstStyle/>
          <a:p>
            <a:pPr marL="228600" lvl="0" indent="-228600"/>
            <a:endParaRPr lang="zh-CN" altLang="en-US" dirty="0">
              <a:ea typeface="宋体" panose="02010600030101010101" pitchFamily="2" charset="-122"/>
            </a:endParaRPr>
          </a:p>
        </p:txBody>
      </p:sp>
      <p:sp>
        <p:nvSpPr>
          <p:cNvPr id="72707"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幻灯片图像占位符 192513"/>
          <p:cNvSpPr>
            <a:spLocks noGrp="1" noRot="1" noChangeAspect="1" noTextEdit="1"/>
          </p:cNvSpPr>
          <p:nvPr>
            <p:ph type="sldImg"/>
          </p:nvPr>
        </p:nvSpPr>
        <p:spPr/>
      </p:sp>
      <p:sp>
        <p:nvSpPr>
          <p:cNvPr id="74754" name="文本占位符 192514"/>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74755"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幻灯片图像占位符 84993"/>
          <p:cNvSpPr>
            <a:spLocks noGrp="1" noRot="1" noChangeAspect="1" noTextEdit="1"/>
          </p:cNvSpPr>
          <p:nvPr>
            <p:ph type="sldImg"/>
          </p:nvPr>
        </p:nvSpPr>
        <p:spPr/>
      </p:sp>
      <p:sp>
        <p:nvSpPr>
          <p:cNvPr id="83970" name="文本占位符 84994"/>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83971"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幻灯片图像占位符 148481"/>
          <p:cNvSpPr>
            <a:spLocks noGrp="1" noRot="1" noChangeAspect="1" noTextEdit="1"/>
          </p:cNvSpPr>
          <p:nvPr>
            <p:ph type="sldImg"/>
          </p:nvPr>
        </p:nvSpPr>
        <p:spPr/>
      </p:sp>
      <p:sp>
        <p:nvSpPr>
          <p:cNvPr id="86018" name="文本占位符 148482"/>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86019"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幻灯片图像占位符 193537"/>
          <p:cNvSpPr>
            <a:spLocks noGrp="1" noRot="1" noChangeAspect="1" noTextEdit="1"/>
          </p:cNvSpPr>
          <p:nvPr>
            <p:ph type="sldImg"/>
          </p:nvPr>
        </p:nvSpPr>
        <p:spPr/>
      </p:sp>
      <p:sp>
        <p:nvSpPr>
          <p:cNvPr id="88066" name="文本占位符 193538"/>
          <p:cNvSpPr>
            <a:spLocks noGrp="1"/>
          </p:cNvSpPr>
          <p:nvPr>
            <p:ph type="body"/>
          </p:nvPr>
        </p:nvSpPr>
        <p:spPr/>
        <p:txBody>
          <a:bodyPr anchor="t"/>
          <a:lstStyle/>
          <a:p>
            <a:pPr marL="228600" lvl="0" indent="-228600"/>
            <a:endParaRPr lang="en-US" altLang="zh-CN">
              <a:ea typeface="宋体" panose="02010600030101010101" pitchFamily="2" charset="-122"/>
            </a:endParaRPr>
          </a:p>
        </p:txBody>
      </p:sp>
      <p:sp>
        <p:nvSpPr>
          <p:cNvPr id="88067"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幻灯片图像占位符 15361"/>
          <p:cNvSpPr>
            <a:spLocks noGrp="1" noRot="1" noChangeAspect="1" noTextEdit="1"/>
          </p:cNvSpPr>
          <p:nvPr>
            <p:ph type="sldImg"/>
          </p:nvPr>
        </p:nvSpPr>
        <p:spPr/>
      </p:sp>
      <p:sp>
        <p:nvSpPr>
          <p:cNvPr id="15362" name="文本占位符 15362"/>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15363"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幻灯片图像占位符 194561"/>
          <p:cNvSpPr>
            <a:spLocks noGrp="1" noRot="1" noChangeAspect="1" noTextEdit="1"/>
          </p:cNvSpPr>
          <p:nvPr>
            <p:ph type="sldImg"/>
          </p:nvPr>
        </p:nvSpPr>
        <p:spPr/>
      </p:sp>
      <p:sp>
        <p:nvSpPr>
          <p:cNvPr id="90114" name="文本占位符 194562"/>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90115"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幻灯片图像占位符 98305"/>
          <p:cNvSpPr>
            <a:spLocks noGrp="1" noRot="1" noChangeAspect="1" noTextEdit="1"/>
          </p:cNvSpPr>
          <p:nvPr>
            <p:ph type="sldImg"/>
          </p:nvPr>
        </p:nvSpPr>
        <p:spPr/>
      </p:sp>
      <p:sp>
        <p:nvSpPr>
          <p:cNvPr id="105474" name="文本占位符 98306"/>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105475"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幻灯片图像占位符 195585"/>
          <p:cNvSpPr>
            <a:spLocks noGrp="1" noRot="1" noChangeAspect="1" noTextEdit="1"/>
          </p:cNvSpPr>
          <p:nvPr>
            <p:ph type="sldImg"/>
          </p:nvPr>
        </p:nvSpPr>
        <p:spPr/>
      </p:sp>
      <p:sp>
        <p:nvSpPr>
          <p:cNvPr id="107522" name="文本占位符 195586"/>
          <p:cNvSpPr>
            <a:spLocks noGrp="1"/>
          </p:cNvSpPr>
          <p:nvPr>
            <p:ph type="body"/>
          </p:nvPr>
        </p:nvSpPr>
        <p:spPr/>
        <p:txBody>
          <a:bodyPr anchor="t"/>
          <a:lstStyle/>
          <a:p>
            <a:pPr marL="228600" lvl="0" indent="-228600"/>
            <a:r>
              <a:rPr lang="en-US" altLang="zh-CN">
                <a:ea typeface="宋体" panose="02010600030101010101" pitchFamily="2" charset="-122"/>
              </a:rPr>
              <a:t>The amount in your L/C appears insufficient. Please increase the amount by $600.</a:t>
            </a:r>
            <a:endParaRPr lang="en-US" altLang="zh-CN">
              <a:ea typeface="宋体" panose="02010600030101010101" pitchFamily="2" charset="-122"/>
            </a:endParaRPr>
          </a:p>
          <a:p>
            <a:pPr marL="228600" lvl="0" indent="-228600"/>
            <a:r>
              <a:rPr lang="en-US" altLang="zh-CN">
                <a:ea typeface="宋体" panose="02010600030101010101" pitchFamily="2" charset="-122"/>
              </a:rPr>
              <a:t>Please amend L/C No. 234 to read “This L/C will expire on July 12, 2012.”</a:t>
            </a:r>
            <a:endParaRPr lang="en-US" altLang="zh-CN">
              <a:ea typeface="宋体" panose="02010600030101010101" pitchFamily="2" charset="-122"/>
            </a:endParaRPr>
          </a:p>
          <a:p>
            <a:pPr marL="228600" lvl="0" indent="-228600"/>
            <a:r>
              <a:rPr lang="en-US" altLang="zh-CN">
                <a:ea typeface="宋体" panose="02010600030101010101" pitchFamily="2" charset="-122"/>
              </a:rPr>
              <a:t>We look forward to receiving the relevant amendment at an early date and thank you in advance.</a:t>
            </a:r>
            <a:endParaRPr lang="zh-CN" altLang="en-US" dirty="0">
              <a:ea typeface="宋体" panose="02010600030101010101" pitchFamily="2" charset="-122"/>
            </a:endParaRPr>
          </a:p>
        </p:txBody>
      </p:sp>
      <p:sp>
        <p:nvSpPr>
          <p:cNvPr id="107523"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幻灯片图像占位符 196609"/>
          <p:cNvSpPr>
            <a:spLocks noGrp="1" noRot="1" noChangeAspect="1" noTextEdit="1"/>
          </p:cNvSpPr>
          <p:nvPr>
            <p:ph type="sldImg"/>
          </p:nvPr>
        </p:nvSpPr>
        <p:spPr/>
      </p:sp>
      <p:sp>
        <p:nvSpPr>
          <p:cNvPr id="109570" name="文本占位符 196610"/>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109571"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幻灯片图像占位符 111617"/>
          <p:cNvSpPr>
            <a:spLocks noGrp="1" noRot="1" noChangeAspect="1" noTextEdit="1"/>
          </p:cNvSpPr>
          <p:nvPr>
            <p:ph type="sldImg"/>
          </p:nvPr>
        </p:nvSpPr>
        <p:spPr/>
      </p:sp>
      <p:sp>
        <p:nvSpPr>
          <p:cNvPr id="122882" name="文本占位符 111618"/>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122883"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幻灯片图像占位符 197633"/>
          <p:cNvSpPr>
            <a:spLocks noGrp="1" noRot="1" noChangeAspect="1" noTextEdit="1"/>
          </p:cNvSpPr>
          <p:nvPr>
            <p:ph type="sldImg"/>
          </p:nvPr>
        </p:nvSpPr>
        <p:spPr/>
      </p:sp>
      <p:sp>
        <p:nvSpPr>
          <p:cNvPr id="124930" name="文本占位符 197634"/>
          <p:cNvSpPr>
            <a:spLocks noGrp="1"/>
          </p:cNvSpPr>
          <p:nvPr>
            <p:ph type="body"/>
          </p:nvPr>
        </p:nvSpPr>
        <p:spPr/>
        <p:txBody>
          <a:bodyPr anchor="t"/>
          <a:lstStyle/>
          <a:p>
            <a:pPr marL="228600" lvl="0" indent="-228600"/>
            <a:endParaRPr lang="zh-CN" altLang="en-US" dirty="0">
              <a:ea typeface="宋体" panose="02010600030101010101" pitchFamily="2" charset="-122"/>
            </a:endParaRPr>
          </a:p>
        </p:txBody>
      </p:sp>
      <p:sp>
        <p:nvSpPr>
          <p:cNvPr id="124931"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幻灯片图像占位符 198657"/>
          <p:cNvSpPr>
            <a:spLocks noGrp="1" noRot="1" noChangeAspect="1" noTextEdit="1"/>
          </p:cNvSpPr>
          <p:nvPr>
            <p:ph type="sldImg"/>
          </p:nvPr>
        </p:nvSpPr>
        <p:spPr/>
      </p:sp>
      <p:sp>
        <p:nvSpPr>
          <p:cNvPr id="126978" name="文本占位符 198658"/>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126979"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幻灯片图像占位符 199681"/>
          <p:cNvSpPr>
            <a:spLocks noGrp="1" noRot="1" noChangeAspect="1" noTextEdit="1"/>
          </p:cNvSpPr>
          <p:nvPr>
            <p:ph type="sldImg"/>
          </p:nvPr>
        </p:nvSpPr>
        <p:spPr/>
      </p:sp>
      <p:sp>
        <p:nvSpPr>
          <p:cNvPr id="129026" name="文本占位符 199682"/>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129027"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84321"/>
          <p:cNvSpPr>
            <a:spLocks noGrp="1" noRot="1" noChangeAspect="1" noTextEdit="1"/>
          </p:cNvSpPr>
          <p:nvPr>
            <p:ph type="sldImg"/>
          </p:nvPr>
        </p:nvSpPr>
        <p:spPr/>
      </p:sp>
      <p:sp>
        <p:nvSpPr>
          <p:cNvPr id="17410" name="文本占位符 184322"/>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17411"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幻灯片图像占位符 28673"/>
          <p:cNvSpPr>
            <a:spLocks noGrp="1" noRot="1" noChangeAspect="1" noTextEdit="1"/>
          </p:cNvSpPr>
          <p:nvPr>
            <p:ph type="sldImg"/>
          </p:nvPr>
        </p:nvSpPr>
        <p:spPr/>
      </p:sp>
      <p:sp>
        <p:nvSpPr>
          <p:cNvPr id="27650" name="文本占位符 28674"/>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27651"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24929"/>
          <p:cNvSpPr>
            <a:spLocks noGrp="1" noRot="1" noChangeAspect="1" noTextEdit="1"/>
          </p:cNvSpPr>
          <p:nvPr>
            <p:ph type="sldImg"/>
          </p:nvPr>
        </p:nvSpPr>
        <p:spPr/>
      </p:sp>
      <p:sp>
        <p:nvSpPr>
          <p:cNvPr id="29698" name="文本占位符 124930"/>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29699"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85345"/>
          <p:cNvSpPr>
            <a:spLocks noGrp="1" noRot="1" noChangeAspect="1" noTextEdit="1"/>
          </p:cNvSpPr>
          <p:nvPr>
            <p:ph type="sldImg"/>
          </p:nvPr>
        </p:nvSpPr>
        <p:spPr/>
      </p:sp>
      <p:sp>
        <p:nvSpPr>
          <p:cNvPr id="31746" name="文本占位符 185346"/>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31747"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幻灯片图像占位符 186369"/>
          <p:cNvSpPr>
            <a:spLocks noGrp="1" noRot="1" noChangeAspect="1" noTextEdit="1"/>
          </p:cNvSpPr>
          <p:nvPr>
            <p:ph type="sldImg"/>
          </p:nvPr>
        </p:nvSpPr>
        <p:spPr/>
      </p:sp>
      <p:sp>
        <p:nvSpPr>
          <p:cNvPr id="33794" name="文本占位符 186370"/>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33795"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幻灯片图像占位符 41985"/>
          <p:cNvSpPr>
            <a:spLocks noGrp="1" noRot="1" noChangeAspect="1" noTextEdit="1"/>
          </p:cNvSpPr>
          <p:nvPr>
            <p:ph type="sldImg"/>
          </p:nvPr>
        </p:nvSpPr>
        <p:spPr/>
      </p:sp>
      <p:sp>
        <p:nvSpPr>
          <p:cNvPr id="43010" name="文本占位符 41986"/>
          <p:cNvSpPr>
            <a:spLocks noGrp="1"/>
          </p:cNvSpPr>
          <p:nvPr>
            <p:ph type="body"/>
          </p:nvPr>
        </p:nvSpPr>
        <p:spPr/>
        <p:txBody>
          <a:bodyPr anchor="t"/>
          <a:lstStyle/>
          <a:p>
            <a:pPr lvl="0" indent="0"/>
            <a:endParaRPr lang="zh-CN" altLang="en-US" dirty="0">
              <a:ea typeface="宋体" panose="02010600030101010101" pitchFamily="2" charset="-122"/>
            </a:endParaRPr>
          </a:p>
        </p:txBody>
      </p:sp>
      <p:sp>
        <p:nvSpPr>
          <p:cNvPr id="43011"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幻灯片图像占位符 187393"/>
          <p:cNvSpPr>
            <a:spLocks noGrp="1" noRot="1" noChangeAspect="1" noTextEdit="1"/>
          </p:cNvSpPr>
          <p:nvPr>
            <p:ph type="sldImg"/>
          </p:nvPr>
        </p:nvSpPr>
        <p:spPr/>
      </p:sp>
      <p:sp>
        <p:nvSpPr>
          <p:cNvPr id="45058" name="文本占位符 187394"/>
          <p:cNvSpPr>
            <a:spLocks noGrp="1"/>
          </p:cNvSpPr>
          <p:nvPr>
            <p:ph type="body"/>
          </p:nvPr>
        </p:nvSpPr>
        <p:spPr/>
        <p:txBody>
          <a:bodyPr anchor="t"/>
          <a:lstStyle/>
          <a:p>
            <a:pPr marL="228600" lvl="0" indent="-228600"/>
            <a:endParaRPr lang="zh-CN" altLang="en-US" dirty="0">
              <a:ea typeface="宋体" panose="02010600030101010101" pitchFamily="2" charset="-122"/>
            </a:endParaRPr>
          </a:p>
        </p:txBody>
      </p:sp>
      <p:sp>
        <p:nvSpPr>
          <p:cNvPr id="45059"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p:nvSpPr>
        <p:spPr>
          <a:xfrm>
            <a:off x="0" y="4806950"/>
            <a:ext cx="9144000" cy="1430338"/>
          </a:xfrm>
          <a:prstGeom prst="rect">
            <a:avLst/>
          </a:prstGeom>
          <a:solidFill>
            <a:srgbClr val="1C47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prstClr val="white"/>
              </a:solidFill>
            </a:endParaRPr>
          </a:p>
        </p:txBody>
      </p:sp>
      <p:grpSp>
        <p:nvGrpSpPr>
          <p:cNvPr id="8" name="组合 7"/>
          <p:cNvGrpSpPr/>
          <p:nvPr/>
        </p:nvGrpSpPr>
        <p:grpSpPr bwMode="auto">
          <a:xfrm>
            <a:off x="6115050" y="2060576"/>
            <a:ext cx="2099072" cy="3706813"/>
            <a:chOff x="8178801" y="2686050"/>
            <a:chExt cx="1820863" cy="3124200"/>
          </a:xfrm>
        </p:grpSpPr>
        <p:sp>
          <p:nvSpPr>
            <p:cNvPr id="9" name="Oval 217"/>
            <p:cNvSpPr>
              <a:spLocks noChangeArrowheads="1"/>
            </p:cNvSpPr>
            <p:nvPr/>
          </p:nvSpPr>
          <p:spPr bwMode="auto">
            <a:xfrm>
              <a:off x="8578851" y="2686050"/>
              <a:ext cx="1042988" cy="1079500"/>
            </a:xfrm>
            <a:prstGeom prst="ellipse">
              <a:avLst/>
            </a:prstGeom>
            <a:solidFill>
              <a:srgbClr val="EEE1B8"/>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0" name="Freeform 218"/>
            <p:cNvSpPr/>
            <p:nvPr/>
          </p:nvSpPr>
          <p:spPr bwMode="auto">
            <a:xfrm>
              <a:off x="8578851" y="2686050"/>
              <a:ext cx="1042988" cy="696913"/>
            </a:xfrm>
            <a:custGeom>
              <a:avLst/>
              <a:gdLst>
                <a:gd name="T0" fmla="*/ 22191 w 47"/>
                <a:gd name="T1" fmla="*/ 696913 h 31"/>
                <a:gd name="T2" fmla="*/ 332869 w 47"/>
                <a:gd name="T3" fmla="*/ 382178 h 31"/>
                <a:gd name="T4" fmla="*/ 1042988 w 47"/>
                <a:gd name="T5" fmla="*/ 427140 h 31"/>
                <a:gd name="T6" fmla="*/ 510398 w 47"/>
                <a:gd name="T7" fmla="*/ 0 h 31"/>
                <a:gd name="T8" fmla="*/ 0 w 47"/>
                <a:gd name="T9" fmla="*/ 539546 h 31"/>
                <a:gd name="T10" fmla="*/ 22191 w 47"/>
                <a:gd name="T11" fmla="*/ 696913 h 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31">
                  <a:moveTo>
                    <a:pt x="1" y="31"/>
                  </a:moveTo>
                  <a:cubicBezTo>
                    <a:pt x="6" y="4"/>
                    <a:pt x="12" y="13"/>
                    <a:pt x="15" y="17"/>
                  </a:cubicBezTo>
                  <a:cubicBezTo>
                    <a:pt x="20" y="27"/>
                    <a:pt x="42" y="9"/>
                    <a:pt x="47" y="19"/>
                  </a:cubicBezTo>
                  <a:cubicBezTo>
                    <a:pt x="45" y="8"/>
                    <a:pt x="35" y="0"/>
                    <a:pt x="23" y="0"/>
                  </a:cubicBezTo>
                  <a:cubicBezTo>
                    <a:pt x="10" y="0"/>
                    <a:pt x="0" y="10"/>
                    <a:pt x="0" y="24"/>
                  </a:cubicBezTo>
                  <a:cubicBezTo>
                    <a:pt x="0" y="26"/>
                    <a:pt x="0" y="29"/>
                    <a:pt x="1" y="31"/>
                  </a:cubicBez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1" name="Oval 219"/>
            <p:cNvSpPr>
              <a:spLocks noChangeArrowheads="1"/>
            </p:cNvSpPr>
            <p:nvPr/>
          </p:nvSpPr>
          <p:spPr bwMode="auto">
            <a:xfrm>
              <a:off x="9201151" y="5562600"/>
              <a:ext cx="265113" cy="247650"/>
            </a:xfrm>
            <a:prstGeom prst="ellipse">
              <a:avLst/>
            </a:prstGeom>
            <a:solidFill>
              <a:srgbClr val="293031"/>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2" name="Oval 220"/>
            <p:cNvSpPr>
              <a:spLocks noChangeArrowheads="1"/>
            </p:cNvSpPr>
            <p:nvPr/>
          </p:nvSpPr>
          <p:spPr bwMode="auto">
            <a:xfrm>
              <a:off x="8756651" y="5562600"/>
              <a:ext cx="266700" cy="247650"/>
            </a:xfrm>
            <a:prstGeom prst="ellipse">
              <a:avLst/>
            </a:prstGeom>
            <a:solidFill>
              <a:srgbClr val="293031"/>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3" name="Oval 221"/>
            <p:cNvSpPr>
              <a:spLocks noChangeArrowheads="1"/>
            </p:cNvSpPr>
            <p:nvPr/>
          </p:nvSpPr>
          <p:spPr bwMode="auto">
            <a:xfrm>
              <a:off x="9621838" y="4776788"/>
              <a:ext cx="133350" cy="111125"/>
            </a:xfrm>
            <a:prstGeom prst="ellipse">
              <a:avLst/>
            </a:prstGeom>
            <a:solidFill>
              <a:srgbClr val="F2BDA5"/>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4" name="Oval 222"/>
            <p:cNvSpPr>
              <a:spLocks noChangeArrowheads="1"/>
            </p:cNvSpPr>
            <p:nvPr/>
          </p:nvSpPr>
          <p:spPr bwMode="auto">
            <a:xfrm>
              <a:off x="8467726" y="4776788"/>
              <a:ext cx="133350" cy="111125"/>
            </a:xfrm>
            <a:prstGeom prst="ellipse">
              <a:avLst/>
            </a:prstGeom>
            <a:solidFill>
              <a:srgbClr val="F2BDA5"/>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5" name="Freeform 223"/>
            <p:cNvSpPr/>
            <p:nvPr/>
          </p:nvSpPr>
          <p:spPr bwMode="auto">
            <a:xfrm>
              <a:off x="8467726" y="3765550"/>
              <a:ext cx="1287463" cy="1144588"/>
            </a:xfrm>
            <a:custGeom>
              <a:avLst/>
              <a:gdLst>
                <a:gd name="T0" fmla="*/ 310767 w 58"/>
                <a:gd name="T1" fmla="*/ 0 h 51"/>
                <a:gd name="T2" fmla="*/ 0 w 58"/>
                <a:gd name="T3" fmla="*/ 1032373 h 51"/>
                <a:gd name="T4" fmla="*/ 133186 w 58"/>
                <a:gd name="T5" fmla="*/ 1054816 h 51"/>
                <a:gd name="T6" fmla="*/ 199779 w 58"/>
                <a:gd name="T7" fmla="*/ 852830 h 51"/>
                <a:gd name="T8" fmla="*/ 155383 w 58"/>
                <a:gd name="T9" fmla="*/ 1144588 h 51"/>
                <a:gd name="T10" fmla="*/ 643732 w 58"/>
                <a:gd name="T11" fmla="*/ 1144588 h 51"/>
                <a:gd name="T12" fmla="*/ 643732 w 58"/>
                <a:gd name="T13" fmla="*/ 0 h 51"/>
                <a:gd name="T14" fmla="*/ 976696 w 58"/>
                <a:gd name="T15" fmla="*/ 0 h 51"/>
                <a:gd name="T16" fmla="*/ 1287463 w 58"/>
                <a:gd name="T17" fmla="*/ 1032373 h 51"/>
                <a:gd name="T18" fmla="*/ 1154277 w 58"/>
                <a:gd name="T19" fmla="*/ 1054816 h 51"/>
                <a:gd name="T20" fmla="*/ 1109882 w 58"/>
                <a:gd name="T21" fmla="*/ 852830 h 51"/>
                <a:gd name="T22" fmla="*/ 1132080 w 58"/>
                <a:gd name="T23" fmla="*/ 1144588 h 51"/>
                <a:gd name="T24" fmla="*/ 643732 w 58"/>
                <a:gd name="T25" fmla="*/ 1144588 h 51"/>
                <a:gd name="T26" fmla="*/ 643732 w 58"/>
                <a:gd name="T27" fmla="*/ 0 h 51"/>
                <a:gd name="T28" fmla="*/ 310767 w 58"/>
                <a:gd name="T29" fmla="*/ 0 h 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8" h="51">
                  <a:moveTo>
                    <a:pt x="14" y="0"/>
                  </a:moveTo>
                  <a:cubicBezTo>
                    <a:pt x="10" y="1"/>
                    <a:pt x="5" y="17"/>
                    <a:pt x="0" y="46"/>
                  </a:cubicBezTo>
                  <a:cubicBezTo>
                    <a:pt x="3" y="47"/>
                    <a:pt x="5" y="47"/>
                    <a:pt x="6" y="47"/>
                  </a:cubicBezTo>
                  <a:cubicBezTo>
                    <a:pt x="9" y="38"/>
                    <a:pt x="9" y="38"/>
                    <a:pt x="9" y="38"/>
                  </a:cubicBezTo>
                  <a:cubicBezTo>
                    <a:pt x="7" y="51"/>
                    <a:pt x="7" y="51"/>
                    <a:pt x="7" y="51"/>
                  </a:cubicBezTo>
                  <a:cubicBezTo>
                    <a:pt x="29" y="51"/>
                    <a:pt x="29" y="51"/>
                    <a:pt x="29" y="51"/>
                  </a:cubicBezTo>
                  <a:cubicBezTo>
                    <a:pt x="29" y="0"/>
                    <a:pt x="29" y="0"/>
                    <a:pt x="29" y="0"/>
                  </a:cubicBezTo>
                  <a:cubicBezTo>
                    <a:pt x="44" y="0"/>
                    <a:pt x="44" y="0"/>
                    <a:pt x="44" y="0"/>
                  </a:cubicBezTo>
                  <a:cubicBezTo>
                    <a:pt x="48" y="1"/>
                    <a:pt x="53" y="17"/>
                    <a:pt x="58" y="46"/>
                  </a:cubicBezTo>
                  <a:cubicBezTo>
                    <a:pt x="55" y="47"/>
                    <a:pt x="53" y="47"/>
                    <a:pt x="52" y="47"/>
                  </a:cubicBezTo>
                  <a:cubicBezTo>
                    <a:pt x="50" y="38"/>
                    <a:pt x="50" y="38"/>
                    <a:pt x="50" y="38"/>
                  </a:cubicBezTo>
                  <a:cubicBezTo>
                    <a:pt x="51" y="51"/>
                    <a:pt x="51" y="51"/>
                    <a:pt x="51" y="51"/>
                  </a:cubicBezTo>
                  <a:cubicBezTo>
                    <a:pt x="29" y="51"/>
                    <a:pt x="29" y="51"/>
                    <a:pt x="29" y="51"/>
                  </a:cubicBezTo>
                  <a:cubicBezTo>
                    <a:pt x="29" y="0"/>
                    <a:pt x="29" y="0"/>
                    <a:pt x="29" y="0"/>
                  </a:cubicBezTo>
                  <a:lnTo>
                    <a:pt x="14" y="0"/>
                  </a:ln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6" name="Freeform 224"/>
            <p:cNvSpPr/>
            <p:nvPr/>
          </p:nvSpPr>
          <p:spPr bwMode="auto">
            <a:xfrm>
              <a:off x="8956676" y="3765550"/>
              <a:ext cx="333375" cy="493713"/>
            </a:xfrm>
            <a:custGeom>
              <a:avLst/>
              <a:gdLst>
                <a:gd name="T0" fmla="*/ 0 w 15"/>
                <a:gd name="T1" fmla="*/ 0 h 22"/>
                <a:gd name="T2" fmla="*/ 155575 w 15"/>
                <a:gd name="T3" fmla="*/ 493713 h 22"/>
                <a:gd name="T4" fmla="*/ 155575 w 15"/>
                <a:gd name="T5" fmla="*/ 0 h 22"/>
                <a:gd name="T6" fmla="*/ 311150 w 15"/>
                <a:gd name="T7" fmla="*/ 0 h 22"/>
                <a:gd name="T8" fmla="*/ 155575 w 15"/>
                <a:gd name="T9" fmla="*/ 493713 h 22"/>
                <a:gd name="T10" fmla="*/ 155575 w 15"/>
                <a:gd name="T11" fmla="*/ 0 h 22"/>
                <a:gd name="T12" fmla="*/ 0 w 15"/>
                <a:gd name="T13" fmla="*/ 0 h 2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 h="22">
                  <a:moveTo>
                    <a:pt x="0" y="0"/>
                  </a:moveTo>
                  <a:cubicBezTo>
                    <a:pt x="0" y="9"/>
                    <a:pt x="2" y="16"/>
                    <a:pt x="7" y="22"/>
                  </a:cubicBezTo>
                  <a:cubicBezTo>
                    <a:pt x="7" y="0"/>
                    <a:pt x="7" y="0"/>
                    <a:pt x="7" y="0"/>
                  </a:cubicBezTo>
                  <a:cubicBezTo>
                    <a:pt x="14" y="0"/>
                    <a:pt x="14" y="0"/>
                    <a:pt x="14" y="0"/>
                  </a:cubicBezTo>
                  <a:cubicBezTo>
                    <a:pt x="15" y="9"/>
                    <a:pt x="12" y="16"/>
                    <a:pt x="7" y="22"/>
                  </a:cubicBezTo>
                  <a:cubicBezTo>
                    <a:pt x="7" y="0"/>
                    <a:pt x="7" y="0"/>
                    <a:pt x="7" y="0"/>
                  </a:cubicBezTo>
                  <a:lnTo>
                    <a:pt x="0" y="0"/>
                  </a:lnTo>
                  <a:close/>
                </a:path>
              </a:pathLst>
            </a:custGeom>
            <a:solidFill>
              <a:srgbClr val="FFFFA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7" name="Oval 225"/>
            <p:cNvSpPr>
              <a:spLocks noChangeArrowheads="1"/>
            </p:cNvSpPr>
            <p:nvPr/>
          </p:nvSpPr>
          <p:spPr bwMode="auto">
            <a:xfrm>
              <a:off x="9067801" y="4484688"/>
              <a:ext cx="88900" cy="88900"/>
            </a:xfrm>
            <a:prstGeom prst="ellipse">
              <a:avLst/>
            </a:prstGeom>
            <a:solidFill>
              <a:srgbClr val="F2DEA2"/>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8" name="Oval 226"/>
            <p:cNvSpPr>
              <a:spLocks noChangeArrowheads="1"/>
            </p:cNvSpPr>
            <p:nvPr/>
          </p:nvSpPr>
          <p:spPr bwMode="auto">
            <a:xfrm>
              <a:off x="9067801" y="4641850"/>
              <a:ext cx="88900" cy="111125"/>
            </a:xfrm>
            <a:prstGeom prst="ellipse">
              <a:avLst/>
            </a:prstGeom>
            <a:solidFill>
              <a:srgbClr val="F2DEA2"/>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9" name="Freeform 227"/>
            <p:cNvSpPr/>
            <p:nvPr/>
          </p:nvSpPr>
          <p:spPr bwMode="auto">
            <a:xfrm>
              <a:off x="9067801" y="4843463"/>
              <a:ext cx="88900" cy="66675"/>
            </a:xfrm>
            <a:custGeom>
              <a:avLst/>
              <a:gdLst>
                <a:gd name="T0" fmla="*/ 0 w 4"/>
                <a:gd name="T1" fmla="*/ 66675 h 3"/>
                <a:gd name="T2" fmla="*/ 44450 w 4"/>
                <a:gd name="T3" fmla="*/ 0 h 3"/>
                <a:gd name="T4" fmla="*/ 44450 w 4"/>
                <a:gd name="T5" fmla="*/ 66675 h 3"/>
                <a:gd name="T6" fmla="*/ 88900 w 4"/>
                <a:gd name="T7" fmla="*/ 66675 h 3"/>
                <a:gd name="T8" fmla="*/ 44450 w 4"/>
                <a:gd name="T9" fmla="*/ 0 h 3"/>
                <a:gd name="T10" fmla="*/ 44450 w 4"/>
                <a:gd name="T11" fmla="*/ 66675 h 3"/>
                <a:gd name="T12" fmla="*/ 0 w 4"/>
                <a:gd name="T13" fmla="*/ 66675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3">
                  <a:moveTo>
                    <a:pt x="0" y="3"/>
                  </a:moveTo>
                  <a:cubicBezTo>
                    <a:pt x="0" y="1"/>
                    <a:pt x="1" y="1"/>
                    <a:pt x="2" y="0"/>
                  </a:cubicBezTo>
                  <a:cubicBezTo>
                    <a:pt x="2" y="3"/>
                    <a:pt x="2" y="3"/>
                    <a:pt x="2" y="3"/>
                  </a:cubicBezTo>
                  <a:cubicBezTo>
                    <a:pt x="4" y="3"/>
                    <a:pt x="4" y="3"/>
                    <a:pt x="4" y="3"/>
                  </a:cubicBezTo>
                  <a:cubicBezTo>
                    <a:pt x="4" y="1"/>
                    <a:pt x="4" y="1"/>
                    <a:pt x="2" y="0"/>
                  </a:cubicBezTo>
                  <a:cubicBezTo>
                    <a:pt x="2" y="3"/>
                    <a:pt x="2" y="3"/>
                    <a:pt x="2" y="3"/>
                  </a:cubicBezTo>
                  <a:lnTo>
                    <a:pt x="0" y="3"/>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0" name="Freeform 228"/>
            <p:cNvSpPr/>
            <p:nvPr/>
          </p:nvSpPr>
          <p:spPr bwMode="auto">
            <a:xfrm>
              <a:off x="9045576" y="3765550"/>
              <a:ext cx="155575" cy="493713"/>
            </a:xfrm>
            <a:custGeom>
              <a:avLst/>
              <a:gdLst>
                <a:gd name="T0" fmla="*/ 44450 w 7"/>
                <a:gd name="T1" fmla="*/ 0 h 22"/>
                <a:gd name="T2" fmla="*/ 44450 w 7"/>
                <a:gd name="T3" fmla="*/ 67325 h 22"/>
                <a:gd name="T4" fmla="*/ 66675 w 7"/>
                <a:gd name="T5" fmla="*/ 493713 h 22"/>
                <a:gd name="T6" fmla="*/ 66675 w 7"/>
                <a:gd name="T7" fmla="*/ 0 h 22"/>
                <a:gd name="T8" fmla="*/ 88900 w 7"/>
                <a:gd name="T9" fmla="*/ 0 h 22"/>
                <a:gd name="T10" fmla="*/ 88900 w 7"/>
                <a:gd name="T11" fmla="*/ 67325 h 22"/>
                <a:gd name="T12" fmla="*/ 66675 w 7"/>
                <a:gd name="T13" fmla="*/ 493713 h 22"/>
                <a:gd name="T14" fmla="*/ 66675 w 7"/>
                <a:gd name="T15" fmla="*/ 0 h 22"/>
                <a:gd name="T16" fmla="*/ 44450 w 7"/>
                <a:gd name="T17" fmla="*/ 0 h 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 h="22">
                  <a:moveTo>
                    <a:pt x="2" y="0"/>
                  </a:moveTo>
                  <a:cubicBezTo>
                    <a:pt x="0" y="1"/>
                    <a:pt x="1" y="3"/>
                    <a:pt x="2" y="3"/>
                  </a:cubicBezTo>
                  <a:cubicBezTo>
                    <a:pt x="0" y="4"/>
                    <a:pt x="1" y="10"/>
                    <a:pt x="3" y="22"/>
                  </a:cubicBezTo>
                  <a:cubicBezTo>
                    <a:pt x="3" y="0"/>
                    <a:pt x="3" y="0"/>
                    <a:pt x="3" y="0"/>
                  </a:cubicBezTo>
                  <a:cubicBezTo>
                    <a:pt x="4" y="0"/>
                    <a:pt x="4" y="0"/>
                    <a:pt x="4" y="0"/>
                  </a:cubicBezTo>
                  <a:cubicBezTo>
                    <a:pt x="7" y="1"/>
                    <a:pt x="5" y="3"/>
                    <a:pt x="4" y="3"/>
                  </a:cubicBezTo>
                  <a:cubicBezTo>
                    <a:pt x="6" y="4"/>
                    <a:pt x="6" y="10"/>
                    <a:pt x="3" y="22"/>
                  </a:cubicBezTo>
                  <a:cubicBezTo>
                    <a:pt x="3" y="0"/>
                    <a:pt x="3" y="0"/>
                    <a:pt x="3" y="0"/>
                  </a:cubicBezTo>
                  <a:lnTo>
                    <a:pt x="2" y="0"/>
                  </a:ln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1" name="Freeform 229"/>
            <p:cNvSpPr/>
            <p:nvPr/>
          </p:nvSpPr>
          <p:spPr bwMode="auto">
            <a:xfrm>
              <a:off x="8689976" y="4910138"/>
              <a:ext cx="842963" cy="787400"/>
            </a:xfrm>
            <a:custGeom>
              <a:avLst/>
              <a:gdLst>
                <a:gd name="T0" fmla="*/ 0 w 531"/>
                <a:gd name="T1" fmla="*/ 0 h 496"/>
                <a:gd name="T2" fmla="*/ 66675 w 531"/>
                <a:gd name="T3" fmla="*/ 787400 h 496"/>
                <a:gd name="T4" fmla="*/ 333375 w 531"/>
                <a:gd name="T5" fmla="*/ 787400 h 496"/>
                <a:gd name="T6" fmla="*/ 422275 w 531"/>
                <a:gd name="T7" fmla="*/ 315913 h 496"/>
                <a:gd name="T8" fmla="*/ 511175 w 531"/>
                <a:gd name="T9" fmla="*/ 787400 h 496"/>
                <a:gd name="T10" fmla="*/ 776288 w 531"/>
                <a:gd name="T11" fmla="*/ 787400 h 496"/>
                <a:gd name="T12" fmla="*/ 842963 w 531"/>
                <a:gd name="T13" fmla="*/ 0 h 496"/>
                <a:gd name="T14" fmla="*/ 466725 w 531"/>
                <a:gd name="T15" fmla="*/ 0 h 496"/>
                <a:gd name="T16" fmla="*/ 422275 w 531"/>
                <a:gd name="T17" fmla="*/ 0 h 496"/>
                <a:gd name="T18" fmla="*/ 377825 w 531"/>
                <a:gd name="T19" fmla="*/ 0 h 496"/>
                <a:gd name="T20" fmla="*/ 0 w 531"/>
                <a:gd name="T21" fmla="*/ 0 h 49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31" h="496">
                  <a:moveTo>
                    <a:pt x="0" y="0"/>
                  </a:moveTo>
                  <a:lnTo>
                    <a:pt x="42" y="496"/>
                  </a:lnTo>
                  <a:lnTo>
                    <a:pt x="210" y="496"/>
                  </a:lnTo>
                  <a:lnTo>
                    <a:pt x="266" y="199"/>
                  </a:lnTo>
                  <a:lnTo>
                    <a:pt x="322" y="496"/>
                  </a:lnTo>
                  <a:lnTo>
                    <a:pt x="489" y="496"/>
                  </a:lnTo>
                  <a:lnTo>
                    <a:pt x="531" y="0"/>
                  </a:lnTo>
                  <a:lnTo>
                    <a:pt x="294" y="0"/>
                  </a:lnTo>
                  <a:lnTo>
                    <a:pt x="266" y="0"/>
                  </a:lnTo>
                  <a:lnTo>
                    <a:pt x="238" y="0"/>
                  </a:lnTo>
                  <a:lnTo>
                    <a:pt x="0" y="0"/>
                  </a:lnTo>
                  <a:close/>
                </a:path>
              </a:pathLst>
            </a:custGeom>
            <a:solidFill>
              <a:srgbClr val="754C24"/>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Freeform 230"/>
            <p:cNvSpPr/>
            <p:nvPr/>
          </p:nvSpPr>
          <p:spPr bwMode="auto">
            <a:xfrm>
              <a:off x="8756651" y="4956175"/>
              <a:ext cx="66675" cy="223838"/>
            </a:xfrm>
            <a:custGeom>
              <a:avLst/>
              <a:gdLst>
                <a:gd name="T0" fmla="*/ 0 w 42"/>
                <a:gd name="T1" fmla="*/ 0 h 141"/>
                <a:gd name="T2" fmla="*/ 66675 w 42"/>
                <a:gd name="T3" fmla="*/ 179388 h 141"/>
                <a:gd name="T4" fmla="*/ 44450 w 42"/>
                <a:gd name="T5" fmla="*/ 223838 h 141"/>
                <a:gd name="T6" fmla="*/ 0 w 42"/>
                <a:gd name="T7" fmla="*/ 0 h 1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 h="141">
                  <a:moveTo>
                    <a:pt x="0" y="0"/>
                  </a:moveTo>
                  <a:lnTo>
                    <a:pt x="42" y="113"/>
                  </a:lnTo>
                  <a:lnTo>
                    <a:pt x="28" y="141"/>
                  </a:lnTo>
                  <a:lnTo>
                    <a:pt x="0" y="0"/>
                  </a:lnTo>
                  <a:close/>
                </a:path>
              </a:pathLst>
            </a:custGeom>
            <a:solidFill>
              <a:srgbClr val="60626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3" name="Freeform 231"/>
            <p:cNvSpPr/>
            <p:nvPr/>
          </p:nvSpPr>
          <p:spPr bwMode="auto">
            <a:xfrm>
              <a:off x="9399588" y="4956175"/>
              <a:ext cx="66675" cy="223838"/>
            </a:xfrm>
            <a:custGeom>
              <a:avLst/>
              <a:gdLst>
                <a:gd name="T0" fmla="*/ 66675 w 42"/>
                <a:gd name="T1" fmla="*/ 0 h 141"/>
                <a:gd name="T2" fmla="*/ 0 w 42"/>
                <a:gd name="T3" fmla="*/ 179388 h 141"/>
                <a:gd name="T4" fmla="*/ 22225 w 42"/>
                <a:gd name="T5" fmla="*/ 223838 h 141"/>
                <a:gd name="T6" fmla="*/ 66675 w 42"/>
                <a:gd name="T7" fmla="*/ 0 h 1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 h="141">
                  <a:moveTo>
                    <a:pt x="42" y="0"/>
                  </a:moveTo>
                  <a:lnTo>
                    <a:pt x="0" y="113"/>
                  </a:lnTo>
                  <a:lnTo>
                    <a:pt x="14" y="141"/>
                  </a:lnTo>
                  <a:lnTo>
                    <a:pt x="42" y="0"/>
                  </a:lnTo>
                  <a:close/>
                </a:path>
              </a:pathLst>
            </a:custGeom>
            <a:solidFill>
              <a:srgbClr val="60626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4" name="Freeform 232"/>
            <p:cNvSpPr/>
            <p:nvPr/>
          </p:nvSpPr>
          <p:spPr bwMode="auto">
            <a:xfrm>
              <a:off x="8178801" y="3810000"/>
              <a:ext cx="911225" cy="1504950"/>
            </a:xfrm>
            <a:custGeom>
              <a:avLst/>
              <a:gdLst>
                <a:gd name="T0" fmla="*/ 911225 w 574"/>
                <a:gd name="T1" fmla="*/ 404813 h 948"/>
                <a:gd name="T2" fmla="*/ 0 w 574"/>
                <a:gd name="T3" fmla="*/ 0 h 948"/>
                <a:gd name="T4" fmla="*/ 0 w 574"/>
                <a:gd name="T5" fmla="*/ 1100138 h 948"/>
                <a:gd name="T6" fmla="*/ 911225 w 574"/>
                <a:gd name="T7" fmla="*/ 1504950 h 948"/>
                <a:gd name="T8" fmla="*/ 911225 w 574"/>
                <a:gd name="T9" fmla="*/ 404813 h 9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4" h="948">
                  <a:moveTo>
                    <a:pt x="574" y="255"/>
                  </a:moveTo>
                  <a:lnTo>
                    <a:pt x="0" y="0"/>
                  </a:lnTo>
                  <a:lnTo>
                    <a:pt x="0" y="693"/>
                  </a:lnTo>
                  <a:lnTo>
                    <a:pt x="574" y="948"/>
                  </a:lnTo>
                  <a:lnTo>
                    <a:pt x="574" y="255"/>
                  </a:lnTo>
                  <a:close/>
                </a:path>
              </a:pathLst>
            </a:custGeom>
            <a:solidFill>
              <a:srgbClr val="DFDFE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Freeform 233"/>
            <p:cNvSpPr/>
            <p:nvPr/>
          </p:nvSpPr>
          <p:spPr bwMode="auto">
            <a:xfrm>
              <a:off x="8267701" y="4033838"/>
              <a:ext cx="733425" cy="427038"/>
            </a:xfrm>
            <a:custGeom>
              <a:avLst/>
              <a:gdLst>
                <a:gd name="T0" fmla="*/ 733425 w 462"/>
                <a:gd name="T1" fmla="*/ 338138 h 269"/>
                <a:gd name="T2" fmla="*/ 0 w 462"/>
                <a:gd name="T3" fmla="*/ 0 h 269"/>
                <a:gd name="T4" fmla="*/ 0 w 462"/>
                <a:gd name="T5" fmla="*/ 90488 h 269"/>
                <a:gd name="T6" fmla="*/ 733425 w 462"/>
                <a:gd name="T7" fmla="*/ 427038 h 269"/>
                <a:gd name="T8" fmla="*/ 733425 w 462"/>
                <a:gd name="T9" fmla="*/ 338138 h 2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69">
                  <a:moveTo>
                    <a:pt x="462" y="213"/>
                  </a:moveTo>
                  <a:lnTo>
                    <a:pt x="0" y="0"/>
                  </a:lnTo>
                  <a:lnTo>
                    <a:pt x="0" y="57"/>
                  </a:lnTo>
                  <a:lnTo>
                    <a:pt x="462" y="269"/>
                  </a:lnTo>
                  <a:lnTo>
                    <a:pt x="462" y="213"/>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6" name="Freeform 234"/>
            <p:cNvSpPr/>
            <p:nvPr/>
          </p:nvSpPr>
          <p:spPr bwMode="auto">
            <a:xfrm>
              <a:off x="8267701" y="4192588"/>
              <a:ext cx="733425" cy="403225"/>
            </a:xfrm>
            <a:custGeom>
              <a:avLst/>
              <a:gdLst>
                <a:gd name="T0" fmla="*/ 733425 w 462"/>
                <a:gd name="T1" fmla="*/ 336550 h 254"/>
                <a:gd name="T2" fmla="*/ 0 w 462"/>
                <a:gd name="T3" fmla="*/ 0 h 254"/>
                <a:gd name="T4" fmla="*/ 0 w 462"/>
                <a:gd name="T5" fmla="*/ 88900 h 254"/>
                <a:gd name="T6" fmla="*/ 733425 w 462"/>
                <a:gd name="T7" fmla="*/ 403225 h 254"/>
                <a:gd name="T8" fmla="*/ 733425 w 462"/>
                <a:gd name="T9" fmla="*/ 336550 h 2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4">
                  <a:moveTo>
                    <a:pt x="462" y="212"/>
                  </a:moveTo>
                  <a:lnTo>
                    <a:pt x="0" y="0"/>
                  </a:lnTo>
                  <a:lnTo>
                    <a:pt x="0" y="56"/>
                  </a:lnTo>
                  <a:lnTo>
                    <a:pt x="462" y="254"/>
                  </a:lnTo>
                  <a:lnTo>
                    <a:pt x="462"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7" name="Freeform 235"/>
            <p:cNvSpPr/>
            <p:nvPr/>
          </p:nvSpPr>
          <p:spPr bwMode="auto">
            <a:xfrm>
              <a:off x="8267701" y="4349750"/>
              <a:ext cx="733425" cy="403225"/>
            </a:xfrm>
            <a:custGeom>
              <a:avLst/>
              <a:gdLst>
                <a:gd name="T0" fmla="*/ 733425 w 462"/>
                <a:gd name="T1" fmla="*/ 314325 h 254"/>
                <a:gd name="T2" fmla="*/ 0 w 462"/>
                <a:gd name="T3" fmla="*/ 0 h 254"/>
                <a:gd name="T4" fmla="*/ 0 w 462"/>
                <a:gd name="T5" fmla="*/ 88900 h 254"/>
                <a:gd name="T6" fmla="*/ 733425 w 462"/>
                <a:gd name="T7" fmla="*/ 403225 h 254"/>
                <a:gd name="T8" fmla="*/ 733425 w 462"/>
                <a:gd name="T9" fmla="*/ 314325 h 2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4">
                  <a:moveTo>
                    <a:pt x="462" y="198"/>
                  </a:moveTo>
                  <a:lnTo>
                    <a:pt x="0" y="0"/>
                  </a:lnTo>
                  <a:lnTo>
                    <a:pt x="0" y="56"/>
                  </a:lnTo>
                  <a:lnTo>
                    <a:pt x="462" y="254"/>
                  </a:lnTo>
                  <a:lnTo>
                    <a:pt x="462"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8" name="Freeform 236"/>
            <p:cNvSpPr/>
            <p:nvPr/>
          </p:nvSpPr>
          <p:spPr bwMode="auto">
            <a:xfrm>
              <a:off x="8267701" y="4484688"/>
              <a:ext cx="733425" cy="425450"/>
            </a:xfrm>
            <a:custGeom>
              <a:avLst/>
              <a:gdLst>
                <a:gd name="T0" fmla="*/ 733425 w 462"/>
                <a:gd name="T1" fmla="*/ 336550 h 268"/>
                <a:gd name="T2" fmla="*/ 0 w 462"/>
                <a:gd name="T3" fmla="*/ 0 h 268"/>
                <a:gd name="T4" fmla="*/ 0 w 462"/>
                <a:gd name="T5" fmla="*/ 111125 h 268"/>
                <a:gd name="T6" fmla="*/ 733425 w 462"/>
                <a:gd name="T7" fmla="*/ 425450 h 268"/>
                <a:gd name="T8" fmla="*/ 733425 w 462"/>
                <a:gd name="T9" fmla="*/ 336550 h 2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68">
                  <a:moveTo>
                    <a:pt x="462" y="212"/>
                  </a:moveTo>
                  <a:lnTo>
                    <a:pt x="0" y="0"/>
                  </a:lnTo>
                  <a:lnTo>
                    <a:pt x="0" y="70"/>
                  </a:lnTo>
                  <a:lnTo>
                    <a:pt x="462" y="268"/>
                  </a:lnTo>
                  <a:lnTo>
                    <a:pt x="462"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9" name="Freeform 237"/>
            <p:cNvSpPr/>
            <p:nvPr/>
          </p:nvSpPr>
          <p:spPr bwMode="auto">
            <a:xfrm>
              <a:off x="8267701" y="4730750"/>
              <a:ext cx="733425" cy="404813"/>
            </a:xfrm>
            <a:custGeom>
              <a:avLst/>
              <a:gdLst>
                <a:gd name="T0" fmla="*/ 733425 w 462"/>
                <a:gd name="T1" fmla="*/ 314325 h 255"/>
                <a:gd name="T2" fmla="*/ 0 w 462"/>
                <a:gd name="T3" fmla="*/ 0 h 255"/>
                <a:gd name="T4" fmla="*/ 0 w 462"/>
                <a:gd name="T5" fmla="*/ 68263 h 255"/>
                <a:gd name="T6" fmla="*/ 733425 w 462"/>
                <a:gd name="T7" fmla="*/ 404813 h 255"/>
                <a:gd name="T8" fmla="*/ 733425 w 462"/>
                <a:gd name="T9" fmla="*/ 314325 h 2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5">
                  <a:moveTo>
                    <a:pt x="462" y="198"/>
                  </a:moveTo>
                  <a:lnTo>
                    <a:pt x="0" y="0"/>
                  </a:lnTo>
                  <a:lnTo>
                    <a:pt x="0" y="43"/>
                  </a:lnTo>
                  <a:lnTo>
                    <a:pt x="462" y="255"/>
                  </a:lnTo>
                  <a:lnTo>
                    <a:pt x="462"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0" name="Freeform 238"/>
            <p:cNvSpPr/>
            <p:nvPr/>
          </p:nvSpPr>
          <p:spPr bwMode="auto">
            <a:xfrm>
              <a:off x="9090026" y="3810000"/>
              <a:ext cx="909638" cy="1504950"/>
            </a:xfrm>
            <a:custGeom>
              <a:avLst/>
              <a:gdLst>
                <a:gd name="T0" fmla="*/ 0 w 573"/>
                <a:gd name="T1" fmla="*/ 404813 h 948"/>
                <a:gd name="T2" fmla="*/ 909638 w 573"/>
                <a:gd name="T3" fmla="*/ 0 h 948"/>
                <a:gd name="T4" fmla="*/ 909638 w 573"/>
                <a:gd name="T5" fmla="*/ 1100138 h 948"/>
                <a:gd name="T6" fmla="*/ 0 w 573"/>
                <a:gd name="T7" fmla="*/ 1504950 h 948"/>
                <a:gd name="T8" fmla="*/ 0 w 573"/>
                <a:gd name="T9" fmla="*/ 404813 h 9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3" h="948">
                  <a:moveTo>
                    <a:pt x="0" y="255"/>
                  </a:moveTo>
                  <a:lnTo>
                    <a:pt x="573" y="0"/>
                  </a:lnTo>
                  <a:lnTo>
                    <a:pt x="573" y="693"/>
                  </a:lnTo>
                  <a:lnTo>
                    <a:pt x="0" y="948"/>
                  </a:lnTo>
                  <a:lnTo>
                    <a:pt x="0" y="255"/>
                  </a:lnTo>
                  <a:close/>
                </a:path>
              </a:pathLst>
            </a:custGeom>
            <a:solidFill>
              <a:srgbClr val="DFDFE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1" name="Freeform 239"/>
            <p:cNvSpPr/>
            <p:nvPr/>
          </p:nvSpPr>
          <p:spPr bwMode="auto">
            <a:xfrm>
              <a:off x="9178926" y="4484688"/>
              <a:ext cx="754063" cy="425450"/>
            </a:xfrm>
            <a:custGeom>
              <a:avLst/>
              <a:gdLst>
                <a:gd name="T0" fmla="*/ 0 w 475"/>
                <a:gd name="T1" fmla="*/ 336550 h 268"/>
                <a:gd name="T2" fmla="*/ 754063 w 475"/>
                <a:gd name="T3" fmla="*/ 0 h 268"/>
                <a:gd name="T4" fmla="*/ 754063 w 475"/>
                <a:gd name="T5" fmla="*/ 111125 h 268"/>
                <a:gd name="T6" fmla="*/ 0 w 475"/>
                <a:gd name="T7" fmla="*/ 425450 h 268"/>
                <a:gd name="T8" fmla="*/ 0 w 475"/>
                <a:gd name="T9" fmla="*/ 336550 h 2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268">
                  <a:moveTo>
                    <a:pt x="0" y="212"/>
                  </a:moveTo>
                  <a:lnTo>
                    <a:pt x="475" y="0"/>
                  </a:lnTo>
                  <a:lnTo>
                    <a:pt x="475" y="70"/>
                  </a:lnTo>
                  <a:lnTo>
                    <a:pt x="0" y="268"/>
                  </a:lnTo>
                  <a:lnTo>
                    <a:pt x="0"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2" name="Freeform 240"/>
            <p:cNvSpPr/>
            <p:nvPr/>
          </p:nvSpPr>
          <p:spPr bwMode="auto">
            <a:xfrm>
              <a:off x="9178926" y="4730750"/>
              <a:ext cx="754063" cy="404813"/>
            </a:xfrm>
            <a:custGeom>
              <a:avLst/>
              <a:gdLst>
                <a:gd name="T0" fmla="*/ 0 w 475"/>
                <a:gd name="T1" fmla="*/ 314325 h 255"/>
                <a:gd name="T2" fmla="*/ 754063 w 475"/>
                <a:gd name="T3" fmla="*/ 0 h 255"/>
                <a:gd name="T4" fmla="*/ 754063 w 475"/>
                <a:gd name="T5" fmla="*/ 68263 h 255"/>
                <a:gd name="T6" fmla="*/ 0 w 475"/>
                <a:gd name="T7" fmla="*/ 404813 h 255"/>
                <a:gd name="T8" fmla="*/ 0 w 475"/>
                <a:gd name="T9" fmla="*/ 314325 h 2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255">
                  <a:moveTo>
                    <a:pt x="0" y="198"/>
                  </a:moveTo>
                  <a:lnTo>
                    <a:pt x="475" y="0"/>
                  </a:lnTo>
                  <a:lnTo>
                    <a:pt x="475" y="43"/>
                  </a:lnTo>
                  <a:lnTo>
                    <a:pt x="0" y="255"/>
                  </a:lnTo>
                  <a:lnTo>
                    <a:pt x="0"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3" name="Freeform 241"/>
            <p:cNvSpPr/>
            <p:nvPr/>
          </p:nvSpPr>
          <p:spPr bwMode="auto">
            <a:xfrm>
              <a:off x="9555163" y="4033838"/>
              <a:ext cx="377825" cy="561975"/>
            </a:xfrm>
            <a:custGeom>
              <a:avLst/>
              <a:gdLst>
                <a:gd name="T0" fmla="*/ 377825 w 238"/>
                <a:gd name="T1" fmla="*/ 0 h 354"/>
                <a:gd name="T2" fmla="*/ 377825 w 238"/>
                <a:gd name="T3" fmla="*/ 404813 h 354"/>
                <a:gd name="T4" fmla="*/ 0 w 238"/>
                <a:gd name="T5" fmla="*/ 561975 h 354"/>
                <a:gd name="T6" fmla="*/ 0 w 238"/>
                <a:gd name="T7" fmla="*/ 180975 h 354"/>
                <a:gd name="T8" fmla="*/ 377825 w 238"/>
                <a:gd name="T9" fmla="*/ 0 h 3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8" h="354">
                  <a:moveTo>
                    <a:pt x="238" y="0"/>
                  </a:moveTo>
                  <a:lnTo>
                    <a:pt x="238" y="255"/>
                  </a:lnTo>
                  <a:lnTo>
                    <a:pt x="0" y="354"/>
                  </a:lnTo>
                  <a:lnTo>
                    <a:pt x="0" y="114"/>
                  </a:lnTo>
                  <a:lnTo>
                    <a:pt x="238"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4" name="Freeform 242"/>
            <p:cNvSpPr/>
            <p:nvPr/>
          </p:nvSpPr>
          <p:spPr bwMode="auto">
            <a:xfrm>
              <a:off x="9178926" y="4214813"/>
              <a:ext cx="331788" cy="246063"/>
            </a:xfrm>
            <a:custGeom>
              <a:avLst/>
              <a:gdLst>
                <a:gd name="T0" fmla="*/ 331788 w 209"/>
                <a:gd name="T1" fmla="*/ 0 h 155"/>
                <a:gd name="T2" fmla="*/ 0 w 209"/>
                <a:gd name="T3" fmla="*/ 157163 h 155"/>
                <a:gd name="T4" fmla="*/ 0 w 209"/>
                <a:gd name="T5" fmla="*/ 246063 h 155"/>
                <a:gd name="T6" fmla="*/ 331788 w 209"/>
                <a:gd name="T7" fmla="*/ 88900 h 155"/>
                <a:gd name="T8" fmla="*/ 331788 w 209"/>
                <a:gd name="T9" fmla="*/ 0 h 1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55">
                  <a:moveTo>
                    <a:pt x="209" y="0"/>
                  </a:moveTo>
                  <a:lnTo>
                    <a:pt x="0" y="99"/>
                  </a:lnTo>
                  <a:lnTo>
                    <a:pt x="0" y="155"/>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5" name="Freeform 243"/>
            <p:cNvSpPr/>
            <p:nvPr/>
          </p:nvSpPr>
          <p:spPr bwMode="auto">
            <a:xfrm>
              <a:off x="9178926" y="4371975"/>
              <a:ext cx="331788" cy="223838"/>
            </a:xfrm>
            <a:custGeom>
              <a:avLst/>
              <a:gdLst>
                <a:gd name="T0" fmla="*/ 331788 w 209"/>
                <a:gd name="T1" fmla="*/ 0 h 141"/>
                <a:gd name="T2" fmla="*/ 0 w 209"/>
                <a:gd name="T3" fmla="*/ 157163 h 141"/>
                <a:gd name="T4" fmla="*/ 0 w 209"/>
                <a:gd name="T5" fmla="*/ 223838 h 141"/>
                <a:gd name="T6" fmla="*/ 331788 w 209"/>
                <a:gd name="T7" fmla="*/ 88900 h 141"/>
                <a:gd name="T8" fmla="*/ 331788 w 209"/>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41">
                  <a:moveTo>
                    <a:pt x="209" y="0"/>
                  </a:moveTo>
                  <a:lnTo>
                    <a:pt x="0" y="99"/>
                  </a:lnTo>
                  <a:lnTo>
                    <a:pt x="0" y="141"/>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6" name="Freeform 244"/>
            <p:cNvSpPr/>
            <p:nvPr/>
          </p:nvSpPr>
          <p:spPr bwMode="auto">
            <a:xfrm>
              <a:off x="9178926" y="4529138"/>
              <a:ext cx="331788" cy="223838"/>
            </a:xfrm>
            <a:custGeom>
              <a:avLst/>
              <a:gdLst>
                <a:gd name="T0" fmla="*/ 331788 w 209"/>
                <a:gd name="T1" fmla="*/ 0 h 141"/>
                <a:gd name="T2" fmla="*/ 0 w 209"/>
                <a:gd name="T3" fmla="*/ 134938 h 141"/>
                <a:gd name="T4" fmla="*/ 0 w 209"/>
                <a:gd name="T5" fmla="*/ 223838 h 141"/>
                <a:gd name="T6" fmla="*/ 331788 w 209"/>
                <a:gd name="T7" fmla="*/ 88900 h 141"/>
                <a:gd name="T8" fmla="*/ 331788 w 209"/>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41">
                  <a:moveTo>
                    <a:pt x="209" y="0"/>
                  </a:moveTo>
                  <a:lnTo>
                    <a:pt x="0" y="85"/>
                  </a:lnTo>
                  <a:lnTo>
                    <a:pt x="0" y="141"/>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sp>
        <p:nvSpPr>
          <p:cNvPr id="2" name="标题 1"/>
          <p:cNvSpPr>
            <a:spLocks noGrp="1"/>
          </p:cNvSpPr>
          <p:nvPr>
            <p:ph type="ctrTitle" hasCustomPrompt="1"/>
          </p:nvPr>
        </p:nvSpPr>
        <p:spPr>
          <a:xfrm>
            <a:off x="1142999" y="1122363"/>
            <a:ext cx="4461465" cy="2387600"/>
          </a:xfrm>
        </p:spPr>
        <p:txBody>
          <a:bodyPr anchor="b">
            <a:normAutofit/>
          </a:bodyPr>
          <a:lstStyle>
            <a:lvl1pPr algn="l">
              <a:defRPr sz="4800">
                <a:solidFill>
                  <a:srgbClr val="FFFFFF"/>
                </a:solidFill>
              </a:defRPr>
            </a:lvl1pPr>
          </a:lstStyle>
          <a:p>
            <a:r>
              <a:rPr lang="zh-CN" altLang="en-US" dirty="0" smtClean="0"/>
              <a:t>编辑标题</a:t>
            </a:r>
            <a:endParaRPr lang="zh-CN" altLang="en-US" dirty="0"/>
          </a:p>
        </p:txBody>
      </p:sp>
      <p:sp>
        <p:nvSpPr>
          <p:cNvPr id="3" name="副标题 2"/>
          <p:cNvSpPr>
            <a:spLocks noGrp="1"/>
          </p:cNvSpPr>
          <p:nvPr>
            <p:ph type="subTitle" idx="1"/>
          </p:nvPr>
        </p:nvSpPr>
        <p:spPr>
          <a:xfrm>
            <a:off x="1143000" y="3602038"/>
            <a:ext cx="3780000" cy="1051098"/>
          </a:xfrm>
        </p:spPr>
        <p:txBody>
          <a:bodyPr anchor="ctr">
            <a:normAutofit/>
          </a:bodyPr>
          <a:lstStyle>
            <a:lvl1pPr marL="0" indent="0" algn="l">
              <a:buNone/>
              <a:defRPr sz="2000">
                <a:solidFill>
                  <a:srgbClr val="FFFFFF"/>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normAutofit/>
          </a:bodyPr>
          <a:lstStyle>
            <a:lvl1pPr>
              <a:defRPr sz="1200"/>
            </a:lvl1pPr>
          </a:lstStyle>
          <a:p>
            <a:fld id="{4C0B3021-1FB4-4DCB-AA47-7675B6C6FEBB}" type="datetimeFigureOut">
              <a:rPr lang="zh-CN" altLang="en-US" smtClean="0"/>
            </a:fld>
            <a:endParaRPr lang="zh-CN" altLang="en-US"/>
          </a:p>
        </p:txBody>
      </p:sp>
      <p:sp>
        <p:nvSpPr>
          <p:cNvPr id="5" name="页脚占位符 4"/>
          <p:cNvSpPr>
            <a:spLocks noGrp="1"/>
          </p:cNvSpPr>
          <p:nvPr>
            <p:ph type="ftr" sz="quarter" idx="11"/>
          </p:nvPr>
        </p:nvSpPr>
        <p:spPr/>
        <p:txBody>
          <a:bodyPr>
            <a:normAutofit/>
          </a:bodyPr>
          <a:lstStyle>
            <a:lvl1pPr>
              <a:defRPr sz="1200"/>
            </a:lvl1pPr>
          </a:lstStyle>
          <a:p>
            <a:endParaRPr lang="zh-CN" altLang="en-US"/>
          </a:p>
        </p:txBody>
      </p:sp>
      <p:sp>
        <p:nvSpPr>
          <p:cNvPr id="6" name="灯片编号占位符 5"/>
          <p:cNvSpPr>
            <a:spLocks noGrp="1"/>
          </p:cNvSpPr>
          <p:nvPr>
            <p:ph type="sldNum" sz="quarter" idx="12"/>
          </p:nvPr>
        </p:nvSpPr>
        <p:spPr/>
        <p:txBody>
          <a:bodyPr>
            <a:normAutofit/>
          </a:bodyPr>
          <a:lstStyle>
            <a:lvl1pPr>
              <a:defRPr sz="1200"/>
            </a:lvl1pPr>
          </a:lstStyle>
          <a:p>
            <a:fld id="{6EC9B3E6-BB51-4667-BC64-904D1D3B55E4}" type="slidenum">
              <a:rPr lang="zh-CN" altLang="en-US" smtClean="0"/>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normAutofit/>
          </a:bodyPr>
          <a:lstStyle>
            <a:lvl1pPr>
              <a:defRPr sz="1200"/>
            </a:lvl1pPr>
          </a:lstStyle>
          <a:p>
            <a:fld id="{4C0B3021-1FB4-4DCB-AA47-7675B6C6FEBB}" type="datetimeFigureOut">
              <a:rPr lang="zh-CN" altLang="en-US" smtClean="0"/>
            </a:fld>
            <a:endParaRPr lang="zh-CN" altLang="en-US"/>
          </a:p>
        </p:txBody>
      </p:sp>
      <p:sp>
        <p:nvSpPr>
          <p:cNvPr id="4" name="页脚占位符 3"/>
          <p:cNvSpPr>
            <a:spLocks noGrp="1"/>
          </p:cNvSpPr>
          <p:nvPr>
            <p:ph type="ftr" sz="quarter" idx="11"/>
          </p:nvPr>
        </p:nvSpPr>
        <p:spPr/>
        <p:txBody>
          <a:bodyPr>
            <a:normAutofit/>
          </a:bodyPr>
          <a:lstStyle>
            <a:lvl1pPr>
              <a:defRPr sz="1200"/>
            </a:lvl1pPr>
          </a:lstStyle>
          <a:p>
            <a:endParaRPr lang="zh-CN" altLang="en-US"/>
          </a:p>
        </p:txBody>
      </p:sp>
      <p:sp>
        <p:nvSpPr>
          <p:cNvPr id="5" name="灯片编号占位符 4"/>
          <p:cNvSpPr>
            <a:spLocks noGrp="1"/>
          </p:cNvSpPr>
          <p:nvPr>
            <p:ph type="sldNum" sz="quarter" idx="12"/>
          </p:nvPr>
        </p:nvSpPr>
        <p:spPr/>
        <p:txBody>
          <a:bodyPr>
            <a:normAutofit/>
          </a:bodyPr>
          <a:lstStyle>
            <a:lvl1pPr>
              <a:defRPr sz="1200"/>
            </a:lvl1pPr>
          </a:lstStyle>
          <a:p>
            <a:fld id="{6EC9B3E6-BB51-4667-BC64-904D1D3B55E4}" type="slidenum">
              <a:rPr lang="zh-CN" altLang="en-US" smtClean="0"/>
            </a:fld>
            <a:endParaRPr lang="zh-CN" altLang="en-US"/>
          </a:p>
        </p:txBody>
      </p:sp>
      <p:sp>
        <p:nvSpPr>
          <p:cNvPr id="7" name="内容占位符 6"/>
          <p:cNvSpPr>
            <a:spLocks noGrp="1"/>
          </p:cNvSpPr>
          <p:nvPr>
            <p:ph sz="quarter" idx="13"/>
          </p:nvPr>
        </p:nvSpPr>
        <p:spPr>
          <a:xfrm>
            <a:off x="628650" y="332657"/>
            <a:ext cx="7886700" cy="5832647"/>
          </a:xfrm>
        </p:spPr>
        <p:txBody>
          <a:bodyPr>
            <a:normAutofit/>
          </a:bodyPr>
          <a:lstStyle>
            <a:lvl1pPr>
              <a:defRPr sz="2400"/>
            </a:lvl1pPr>
            <a:lvl2pPr>
              <a:defRPr sz="2000"/>
            </a:lvl2pPr>
            <a:lvl3pPr>
              <a:defRPr sz="1800"/>
            </a:lvl3pPr>
            <a:lvl4pPr>
              <a:defRPr sz="1800"/>
            </a:lvl4pPr>
            <a:lvl5pPr>
              <a:defRPr sz="1800"/>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p:nvSpPr>
        <p:spPr>
          <a:xfrm>
            <a:off x="0" y="4806950"/>
            <a:ext cx="9144000" cy="1430338"/>
          </a:xfrm>
          <a:prstGeom prst="rect">
            <a:avLst/>
          </a:prstGeom>
          <a:solidFill>
            <a:srgbClr val="1C47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800">
              <a:solidFill>
                <a:prstClr val="white"/>
              </a:solidFill>
            </a:endParaRPr>
          </a:p>
        </p:txBody>
      </p:sp>
      <p:grpSp>
        <p:nvGrpSpPr>
          <p:cNvPr id="8" name="组合 7"/>
          <p:cNvGrpSpPr/>
          <p:nvPr/>
        </p:nvGrpSpPr>
        <p:grpSpPr bwMode="auto">
          <a:xfrm>
            <a:off x="6115050" y="2060576"/>
            <a:ext cx="2099072" cy="3706813"/>
            <a:chOff x="8178801" y="2686050"/>
            <a:chExt cx="1820863" cy="3124200"/>
          </a:xfrm>
        </p:grpSpPr>
        <p:sp>
          <p:nvSpPr>
            <p:cNvPr id="9" name="Oval 217"/>
            <p:cNvSpPr>
              <a:spLocks noChangeArrowheads="1"/>
            </p:cNvSpPr>
            <p:nvPr/>
          </p:nvSpPr>
          <p:spPr bwMode="auto">
            <a:xfrm>
              <a:off x="8578851" y="2686050"/>
              <a:ext cx="1042988" cy="1079500"/>
            </a:xfrm>
            <a:prstGeom prst="ellipse">
              <a:avLst/>
            </a:prstGeom>
            <a:solidFill>
              <a:srgbClr val="EEE1B8"/>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0" name="Freeform 218"/>
            <p:cNvSpPr/>
            <p:nvPr/>
          </p:nvSpPr>
          <p:spPr bwMode="auto">
            <a:xfrm>
              <a:off x="8578851" y="2686050"/>
              <a:ext cx="1042988" cy="696913"/>
            </a:xfrm>
            <a:custGeom>
              <a:avLst/>
              <a:gdLst>
                <a:gd name="T0" fmla="*/ 22191 w 47"/>
                <a:gd name="T1" fmla="*/ 696913 h 31"/>
                <a:gd name="T2" fmla="*/ 332869 w 47"/>
                <a:gd name="T3" fmla="*/ 382178 h 31"/>
                <a:gd name="T4" fmla="*/ 1042988 w 47"/>
                <a:gd name="T5" fmla="*/ 427140 h 31"/>
                <a:gd name="T6" fmla="*/ 510398 w 47"/>
                <a:gd name="T7" fmla="*/ 0 h 31"/>
                <a:gd name="T8" fmla="*/ 0 w 47"/>
                <a:gd name="T9" fmla="*/ 539546 h 31"/>
                <a:gd name="T10" fmla="*/ 22191 w 47"/>
                <a:gd name="T11" fmla="*/ 696913 h 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31">
                  <a:moveTo>
                    <a:pt x="1" y="31"/>
                  </a:moveTo>
                  <a:cubicBezTo>
                    <a:pt x="6" y="4"/>
                    <a:pt x="12" y="13"/>
                    <a:pt x="15" y="17"/>
                  </a:cubicBezTo>
                  <a:cubicBezTo>
                    <a:pt x="20" y="27"/>
                    <a:pt x="42" y="9"/>
                    <a:pt x="47" y="19"/>
                  </a:cubicBezTo>
                  <a:cubicBezTo>
                    <a:pt x="45" y="8"/>
                    <a:pt x="35" y="0"/>
                    <a:pt x="23" y="0"/>
                  </a:cubicBezTo>
                  <a:cubicBezTo>
                    <a:pt x="10" y="0"/>
                    <a:pt x="0" y="10"/>
                    <a:pt x="0" y="24"/>
                  </a:cubicBezTo>
                  <a:cubicBezTo>
                    <a:pt x="0" y="26"/>
                    <a:pt x="0" y="29"/>
                    <a:pt x="1" y="31"/>
                  </a:cubicBez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11" name="Oval 219"/>
            <p:cNvSpPr>
              <a:spLocks noChangeArrowheads="1"/>
            </p:cNvSpPr>
            <p:nvPr/>
          </p:nvSpPr>
          <p:spPr bwMode="auto">
            <a:xfrm>
              <a:off x="9201151" y="5562600"/>
              <a:ext cx="265113" cy="247650"/>
            </a:xfrm>
            <a:prstGeom prst="ellipse">
              <a:avLst/>
            </a:prstGeom>
            <a:solidFill>
              <a:srgbClr val="293031"/>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2" name="Oval 220"/>
            <p:cNvSpPr>
              <a:spLocks noChangeArrowheads="1"/>
            </p:cNvSpPr>
            <p:nvPr/>
          </p:nvSpPr>
          <p:spPr bwMode="auto">
            <a:xfrm>
              <a:off x="8756651" y="5562600"/>
              <a:ext cx="266700" cy="247650"/>
            </a:xfrm>
            <a:prstGeom prst="ellipse">
              <a:avLst/>
            </a:prstGeom>
            <a:solidFill>
              <a:srgbClr val="293031"/>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3" name="Oval 221"/>
            <p:cNvSpPr>
              <a:spLocks noChangeArrowheads="1"/>
            </p:cNvSpPr>
            <p:nvPr/>
          </p:nvSpPr>
          <p:spPr bwMode="auto">
            <a:xfrm>
              <a:off x="9621838" y="4776788"/>
              <a:ext cx="133350" cy="111125"/>
            </a:xfrm>
            <a:prstGeom prst="ellipse">
              <a:avLst/>
            </a:prstGeom>
            <a:solidFill>
              <a:srgbClr val="F2BDA5"/>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4" name="Oval 222"/>
            <p:cNvSpPr>
              <a:spLocks noChangeArrowheads="1"/>
            </p:cNvSpPr>
            <p:nvPr/>
          </p:nvSpPr>
          <p:spPr bwMode="auto">
            <a:xfrm>
              <a:off x="8467726" y="4776788"/>
              <a:ext cx="133350" cy="111125"/>
            </a:xfrm>
            <a:prstGeom prst="ellipse">
              <a:avLst/>
            </a:prstGeom>
            <a:solidFill>
              <a:srgbClr val="F2BDA5"/>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5" name="Freeform 223"/>
            <p:cNvSpPr/>
            <p:nvPr/>
          </p:nvSpPr>
          <p:spPr bwMode="auto">
            <a:xfrm>
              <a:off x="8467726" y="3765550"/>
              <a:ext cx="1287463" cy="1144588"/>
            </a:xfrm>
            <a:custGeom>
              <a:avLst/>
              <a:gdLst>
                <a:gd name="T0" fmla="*/ 310767 w 58"/>
                <a:gd name="T1" fmla="*/ 0 h 51"/>
                <a:gd name="T2" fmla="*/ 0 w 58"/>
                <a:gd name="T3" fmla="*/ 1032373 h 51"/>
                <a:gd name="T4" fmla="*/ 133186 w 58"/>
                <a:gd name="T5" fmla="*/ 1054816 h 51"/>
                <a:gd name="T6" fmla="*/ 199779 w 58"/>
                <a:gd name="T7" fmla="*/ 852830 h 51"/>
                <a:gd name="T8" fmla="*/ 155383 w 58"/>
                <a:gd name="T9" fmla="*/ 1144588 h 51"/>
                <a:gd name="T10" fmla="*/ 643732 w 58"/>
                <a:gd name="T11" fmla="*/ 1144588 h 51"/>
                <a:gd name="T12" fmla="*/ 643732 w 58"/>
                <a:gd name="T13" fmla="*/ 0 h 51"/>
                <a:gd name="T14" fmla="*/ 976696 w 58"/>
                <a:gd name="T15" fmla="*/ 0 h 51"/>
                <a:gd name="T16" fmla="*/ 1287463 w 58"/>
                <a:gd name="T17" fmla="*/ 1032373 h 51"/>
                <a:gd name="T18" fmla="*/ 1154277 w 58"/>
                <a:gd name="T19" fmla="*/ 1054816 h 51"/>
                <a:gd name="T20" fmla="*/ 1109882 w 58"/>
                <a:gd name="T21" fmla="*/ 852830 h 51"/>
                <a:gd name="T22" fmla="*/ 1132080 w 58"/>
                <a:gd name="T23" fmla="*/ 1144588 h 51"/>
                <a:gd name="T24" fmla="*/ 643732 w 58"/>
                <a:gd name="T25" fmla="*/ 1144588 h 51"/>
                <a:gd name="T26" fmla="*/ 643732 w 58"/>
                <a:gd name="T27" fmla="*/ 0 h 51"/>
                <a:gd name="T28" fmla="*/ 310767 w 58"/>
                <a:gd name="T29" fmla="*/ 0 h 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8" h="51">
                  <a:moveTo>
                    <a:pt x="14" y="0"/>
                  </a:moveTo>
                  <a:cubicBezTo>
                    <a:pt x="10" y="1"/>
                    <a:pt x="5" y="17"/>
                    <a:pt x="0" y="46"/>
                  </a:cubicBezTo>
                  <a:cubicBezTo>
                    <a:pt x="3" y="47"/>
                    <a:pt x="5" y="47"/>
                    <a:pt x="6" y="47"/>
                  </a:cubicBezTo>
                  <a:cubicBezTo>
                    <a:pt x="9" y="38"/>
                    <a:pt x="9" y="38"/>
                    <a:pt x="9" y="38"/>
                  </a:cubicBezTo>
                  <a:cubicBezTo>
                    <a:pt x="7" y="51"/>
                    <a:pt x="7" y="51"/>
                    <a:pt x="7" y="51"/>
                  </a:cubicBezTo>
                  <a:cubicBezTo>
                    <a:pt x="29" y="51"/>
                    <a:pt x="29" y="51"/>
                    <a:pt x="29" y="51"/>
                  </a:cubicBezTo>
                  <a:cubicBezTo>
                    <a:pt x="29" y="0"/>
                    <a:pt x="29" y="0"/>
                    <a:pt x="29" y="0"/>
                  </a:cubicBezTo>
                  <a:cubicBezTo>
                    <a:pt x="44" y="0"/>
                    <a:pt x="44" y="0"/>
                    <a:pt x="44" y="0"/>
                  </a:cubicBezTo>
                  <a:cubicBezTo>
                    <a:pt x="48" y="1"/>
                    <a:pt x="53" y="17"/>
                    <a:pt x="58" y="46"/>
                  </a:cubicBezTo>
                  <a:cubicBezTo>
                    <a:pt x="55" y="47"/>
                    <a:pt x="53" y="47"/>
                    <a:pt x="52" y="47"/>
                  </a:cubicBezTo>
                  <a:cubicBezTo>
                    <a:pt x="50" y="38"/>
                    <a:pt x="50" y="38"/>
                    <a:pt x="50" y="38"/>
                  </a:cubicBezTo>
                  <a:cubicBezTo>
                    <a:pt x="51" y="51"/>
                    <a:pt x="51" y="51"/>
                    <a:pt x="51" y="51"/>
                  </a:cubicBezTo>
                  <a:cubicBezTo>
                    <a:pt x="29" y="51"/>
                    <a:pt x="29" y="51"/>
                    <a:pt x="29" y="51"/>
                  </a:cubicBezTo>
                  <a:cubicBezTo>
                    <a:pt x="29" y="0"/>
                    <a:pt x="29" y="0"/>
                    <a:pt x="29" y="0"/>
                  </a:cubicBezTo>
                  <a:lnTo>
                    <a:pt x="14" y="0"/>
                  </a:ln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16" name="Freeform 224"/>
            <p:cNvSpPr/>
            <p:nvPr/>
          </p:nvSpPr>
          <p:spPr bwMode="auto">
            <a:xfrm>
              <a:off x="8956676" y="3765550"/>
              <a:ext cx="333375" cy="493713"/>
            </a:xfrm>
            <a:custGeom>
              <a:avLst/>
              <a:gdLst>
                <a:gd name="T0" fmla="*/ 0 w 15"/>
                <a:gd name="T1" fmla="*/ 0 h 22"/>
                <a:gd name="T2" fmla="*/ 155575 w 15"/>
                <a:gd name="T3" fmla="*/ 493713 h 22"/>
                <a:gd name="T4" fmla="*/ 155575 w 15"/>
                <a:gd name="T5" fmla="*/ 0 h 22"/>
                <a:gd name="T6" fmla="*/ 311150 w 15"/>
                <a:gd name="T7" fmla="*/ 0 h 22"/>
                <a:gd name="T8" fmla="*/ 155575 w 15"/>
                <a:gd name="T9" fmla="*/ 493713 h 22"/>
                <a:gd name="T10" fmla="*/ 155575 w 15"/>
                <a:gd name="T11" fmla="*/ 0 h 22"/>
                <a:gd name="T12" fmla="*/ 0 w 15"/>
                <a:gd name="T13" fmla="*/ 0 h 2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 h="22">
                  <a:moveTo>
                    <a:pt x="0" y="0"/>
                  </a:moveTo>
                  <a:cubicBezTo>
                    <a:pt x="0" y="9"/>
                    <a:pt x="2" y="16"/>
                    <a:pt x="7" y="22"/>
                  </a:cubicBezTo>
                  <a:cubicBezTo>
                    <a:pt x="7" y="0"/>
                    <a:pt x="7" y="0"/>
                    <a:pt x="7" y="0"/>
                  </a:cubicBezTo>
                  <a:cubicBezTo>
                    <a:pt x="14" y="0"/>
                    <a:pt x="14" y="0"/>
                    <a:pt x="14" y="0"/>
                  </a:cubicBezTo>
                  <a:cubicBezTo>
                    <a:pt x="15" y="9"/>
                    <a:pt x="12" y="16"/>
                    <a:pt x="7" y="22"/>
                  </a:cubicBezTo>
                  <a:cubicBezTo>
                    <a:pt x="7" y="0"/>
                    <a:pt x="7" y="0"/>
                    <a:pt x="7" y="0"/>
                  </a:cubicBezTo>
                  <a:lnTo>
                    <a:pt x="0" y="0"/>
                  </a:lnTo>
                  <a:close/>
                </a:path>
              </a:pathLst>
            </a:custGeom>
            <a:solidFill>
              <a:srgbClr val="FFFFA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17" name="Oval 225"/>
            <p:cNvSpPr>
              <a:spLocks noChangeArrowheads="1"/>
            </p:cNvSpPr>
            <p:nvPr/>
          </p:nvSpPr>
          <p:spPr bwMode="auto">
            <a:xfrm>
              <a:off x="9067801" y="4484688"/>
              <a:ext cx="88900" cy="88900"/>
            </a:xfrm>
            <a:prstGeom prst="ellipse">
              <a:avLst/>
            </a:prstGeom>
            <a:solidFill>
              <a:srgbClr val="F2DEA2"/>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8" name="Oval 226"/>
            <p:cNvSpPr>
              <a:spLocks noChangeArrowheads="1"/>
            </p:cNvSpPr>
            <p:nvPr/>
          </p:nvSpPr>
          <p:spPr bwMode="auto">
            <a:xfrm>
              <a:off x="9067801" y="4641850"/>
              <a:ext cx="88900" cy="111125"/>
            </a:xfrm>
            <a:prstGeom prst="ellipse">
              <a:avLst/>
            </a:prstGeom>
            <a:solidFill>
              <a:srgbClr val="F2DEA2"/>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9" name="Freeform 227"/>
            <p:cNvSpPr/>
            <p:nvPr/>
          </p:nvSpPr>
          <p:spPr bwMode="auto">
            <a:xfrm>
              <a:off x="9067801" y="4843463"/>
              <a:ext cx="88900" cy="66675"/>
            </a:xfrm>
            <a:custGeom>
              <a:avLst/>
              <a:gdLst>
                <a:gd name="T0" fmla="*/ 0 w 4"/>
                <a:gd name="T1" fmla="*/ 66675 h 3"/>
                <a:gd name="T2" fmla="*/ 44450 w 4"/>
                <a:gd name="T3" fmla="*/ 0 h 3"/>
                <a:gd name="T4" fmla="*/ 44450 w 4"/>
                <a:gd name="T5" fmla="*/ 66675 h 3"/>
                <a:gd name="T6" fmla="*/ 88900 w 4"/>
                <a:gd name="T7" fmla="*/ 66675 h 3"/>
                <a:gd name="T8" fmla="*/ 44450 w 4"/>
                <a:gd name="T9" fmla="*/ 0 h 3"/>
                <a:gd name="T10" fmla="*/ 44450 w 4"/>
                <a:gd name="T11" fmla="*/ 66675 h 3"/>
                <a:gd name="T12" fmla="*/ 0 w 4"/>
                <a:gd name="T13" fmla="*/ 66675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3">
                  <a:moveTo>
                    <a:pt x="0" y="3"/>
                  </a:moveTo>
                  <a:cubicBezTo>
                    <a:pt x="0" y="1"/>
                    <a:pt x="1" y="1"/>
                    <a:pt x="2" y="0"/>
                  </a:cubicBezTo>
                  <a:cubicBezTo>
                    <a:pt x="2" y="3"/>
                    <a:pt x="2" y="3"/>
                    <a:pt x="2" y="3"/>
                  </a:cubicBezTo>
                  <a:cubicBezTo>
                    <a:pt x="4" y="3"/>
                    <a:pt x="4" y="3"/>
                    <a:pt x="4" y="3"/>
                  </a:cubicBezTo>
                  <a:cubicBezTo>
                    <a:pt x="4" y="1"/>
                    <a:pt x="4" y="1"/>
                    <a:pt x="2" y="0"/>
                  </a:cubicBezTo>
                  <a:cubicBezTo>
                    <a:pt x="2" y="3"/>
                    <a:pt x="2" y="3"/>
                    <a:pt x="2" y="3"/>
                  </a:cubicBezTo>
                  <a:lnTo>
                    <a:pt x="0" y="3"/>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20" name="Freeform 228"/>
            <p:cNvSpPr/>
            <p:nvPr/>
          </p:nvSpPr>
          <p:spPr bwMode="auto">
            <a:xfrm>
              <a:off x="9045576" y="3765550"/>
              <a:ext cx="155575" cy="493713"/>
            </a:xfrm>
            <a:custGeom>
              <a:avLst/>
              <a:gdLst>
                <a:gd name="T0" fmla="*/ 44450 w 7"/>
                <a:gd name="T1" fmla="*/ 0 h 22"/>
                <a:gd name="T2" fmla="*/ 44450 w 7"/>
                <a:gd name="T3" fmla="*/ 67325 h 22"/>
                <a:gd name="T4" fmla="*/ 66675 w 7"/>
                <a:gd name="T5" fmla="*/ 493713 h 22"/>
                <a:gd name="T6" fmla="*/ 66675 w 7"/>
                <a:gd name="T7" fmla="*/ 0 h 22"/>
                <a:gd name="T8" fmla="*/ 88900 w 7"/>
                <a:gd name="T9" fmla="*/ 0 h 22"/>
                <a:gd name="T10" fmla="*/ 88900 w 7"/>
                <a:gd name="T11" fmla="*/ 67325 h 22"/>
                <a:gd name="T12" fmla="*/ 66675 w 7"/>
                <a:gd name="T13" fmla="*/ 493713 h 22"/>
                <a:gd name="T14" fmla="*/ 66675 w 7"/>
                <a:gd name="T15" fmla="*/ 0 h 22"/>
                <a:gd name="T16" fmla="*/ 44450 w 7"/>
                <a:gd name="T17" fmla="*/ 0 h 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 h="22">
                  <a:moveTo>
                    <a:pt x="2" y="0"/>
                  </a:moveTo>
                  <a:cubicBezTo>
                    <a:pt x="0" y="1"/>
                    <a:pt x="1" y="3"/>
                    <a:pt x="2" y="3"/>
                  </a:cubicBezTo>
                  <a:cubicBezTo>
                    <a:pt x="0" y="4"/>
                    <a:pt x="1" y="10"/>
                    <a:pt x="3" y="22"/>
                  </a:cubicBezTo>
                  <a:cubicBezTo>
                    <a:pt x="3" y="0"/>
                    <a:pt x="3" y="0"/>
                    <a:pt x="3" y="0"/>
                  </a:cubicBezTo>
                  <a:cubicBezTo>
                    <a:pt x="4" y="0"/>
                    <a:pt x="4" y="0"/>
                    <a:pt x="4" y="0"/>
                  </a:cubicBezTo>
                  <a:cubicBezTo>
                    <a:pt x="7" y="1"/>
                    <a:pt x="5" y="3"/>
                    <a:pt x="4" y="3"/>
                  </a:cubicBezTo>
                  <a:cubicBezTo>
                    <a:pt x="6" y="4"/>
                    <a:pt x="6" y="10"/>
                    <a:pt x="3" y="22"/>
                  </a:cubicBezTo>
                  <a:cubicBezTo>
                    <a:pt x="3" y="0"/>
                    <a:pt x="3" y="0"/>
                    <a:pt x="3" y="0"/>
                  </a:cubicBezTo>
                  <a:lnTo>
                    <a:pt x="2" y="0"/>
                  </a:ln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21" name="Freeform 229"/>
            <p:cNvSpPr/>
            <p:nvPr/>
          </p:nvSpPr>
          <p:spPr bwMode="auto">
            <a:xfrm>
              <a:off x="8689976" y="4910138"/>
              <a:ext cx="842963" cy="787400"/>
            </a:xfrm>
            <a:custGeom>
              <a:avLst/>
              <a:gdLst>
                <a:gd name="T0" fmla="*/ 0 w 531"/>
                <a:gd name="T1" fmla="*/ 0 h 496"/>
                <a:gd name="T2" fmla="*/ 66675 w 531"/>
                <a:gd name="T3" fmla="*/ 787400 h 496"/>
                <a:gd name="T4" fmla="*/ 333375 w 531"/>
                <a:gd name="T5" fmla="*/ 787400 h 496"/>
                <a:gd name="T6" fmla="*/ 422275 w 531"/>
                <a:gd name="T7" fmla="*/ 315913 h 496"/>
                <a:gd name="T8" fmla="*/ 511175 w 531"/>
                <a:gd name="T9" fmla="*/ 787400 h 496"/>
                <a:gd name="T10" fmla="*/ 776288 w 531"/>
                <a:gd name="T11" fmla="*/ 787400 h 496"/>
                <a:gd name="T12" fmla="*/ 842963 w 531"/>
                <a:gd name="T13" fmla="*/ 0 h 496"/>
                <a:gd name="T14" fmla="*/ 466725 w 531"/>
                <a:gd name="T15" fmla="*/ 0 h 496"/>
                <a:gd name="T16" fmla="*/ 422275 w 531"/>
                <a:gd name="T17" fmla="*/ 0 h 496"/>
                <a:gd name="T18" fmla="*/ 377825 w 531"/>
                <a:gd name="T19" fmla="*/ 0 h 496"/>
                <a:gd name="T20" fmla="*/ 0 w 531"/>
                <a:gd name="T21" fmla="*/ 0 h 49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31" h="496">
                  <a:moveTo>
                    <a:pt x="0" y="0"/>
                  </a:moveTo>
                  <a:lnTo>
                    <a:pt x="42" y="496"/>
                  </a:lnTo>
                  <a:lnTo>
                    <a:pt x="210" y="496"/>
                  </a:lnTo>
                  <a:lnTo>
                    <a:pt x="266" y="199"/>
                  </a:lnTo>
                  <a:lnTo>
                    <a:pt x="322" y="496"/>
                  </a:lnTo>
                  <a:lnTo>
                    <a:pt x="489" y="496"/>
                  </a:lnTo>
                  <a:lnTo>
                    <a:pt x="531" y="0"/>
                  </a:lnTo>
                  <a:lnTo>
                    <a:pt x="294" y="0"/>
                  </a:lnTo>
                  <a:lnTo>
                    <a:pt x="266" y="0"/>
                  </a:lnTo>
                  <a:lnTo>
                    <a:pt x="238" y="0"/>
                  </a:lnTo>
                  <a:lnTo>
                    <a:pt x="0" y="0"/>
                  </a:lnTo>
                  <a:close/>
                </a:path>
              </a:pathLst>
            </a:custGeom>
            <a:solidFill>
              <a:srgbClr val="754C24"/>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22" name="Freeform 230"/>
            <p:cNvSpPr/>
            <p:nvPr/>
          </p:nvSpPr>
          <p:spPr bwMode="auto">
            <a:xfrm>
              <a:off x="8756651" y="4956175"/>
              <a:ext cx="66675" cy="223838"/>
            </a:xfrm>
            <a:custGeom>
              <a:avLst/>
              <a:gdLst>
                <a:gd name="T0" fmla="*/ 0 w 42"/>
                <a:gd name="T1" fmla="*/ 0 h 141"/>
                <a:gd name="T2" fmla="*/ 66675 w 42"/>
                <a:gd name="T3" fmla="*/ 179388 h 141"/>
                <a:gd name="T4" fmla="*/ 44450 w 42"/>
                <a:gd name="T5" fmla="*/ 223838 h 141"/>
                <a:gd name="T6" fmla="*/ 0 w 42"/>
                <a:gd name="T7" fmla="*/ 0 h 1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 h="141">
                  <a:moveTo>
                    <a:pt x="0" y="0"/>
                  </a:moveTo>
                  <a:lnTo>
                    <a:pt x="42" y="113"/>
                  </a:lnTo>
                  <a:lnTo>
                    <a:pt x="28" y="141"/>
                  </a:lnTo>
                  <a:lnTo>
                    <a:pt x="0" y="0"/>
                  </a:lnTo>
                  <a:close/>
                </a:path>
              </a:pathLst>
            </a:custGeom>
            <a:solidFill>
              <a:srgbClr val="60626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23" name="Freeform 231"/>
            <p:cNvSpPr/>
            <p:nvPr/>
          </p:nvSpPr>
          <p:spPr bwMode="auto">
            <a:xfrm>
              <a:off x="9399588" y="4956175"/>
              <a:ext cx="66675" cy="223838"/>
            </a:xfrm>
            <a:custGeom>
              <a:avLst/>
              <a:gdLst>
                <a:gd name="T0" fmla="*/ 66675 w 42"/>
                <a:gd name="T1" fmla="*/ 0 h 141"/>
                <a:gd name="T2" fmla="*/ 0 w 42"/>
                <a:gd name="T3" fmla="*/ 179388 h 141"/>
                <a:gd name="T4" fmla="*/ 22225 w 42"/>
                <a:gd name="T5" fmla="*/ 223838 h 141"/>
                <a:gd name="T6" fmla="*/ 66675 w 42"/>
                <a:gd name="T7" fmla="*/ 0 h 1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 h="141">
                  <a:moveTo>
                    <a:pt x="42" y="0"/>
                  </a:moveTo>
                  <a:lnTo>
                    <a:pt x="0" y="113"/>
                  </a:lnTo>
                  <a:lnTo>
                    <a:pt x="14" y="141"/>
                  </a:lnTo>
                  <a:lnTo>
                    <a:pt x="42" y="0"/>
                  </a:lnTo>
                  <a:close/>
                </a:path>
              </a:pathLst>
            </a:custGeom>
            <a:solidFill>
              <a:srgbClr val="60626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24" name="Freeform 232"/>
            <p:cNvSpPr/>
            <p:nvPr/>
          </p:nvSpPr>
          <p:spPr bwMode="auto">
            <a:xfrm>
              <a:off x="8178801" y="3810000"/>
              <a:ext cx="911225" cy="1504950"/>
            </a:xfrm>
            <a:custGeom>
              <a:avLst/>
              <a:gdLst>
                <a:gd name="T0" fmla="*/ 911225 w 574"/>
                <a:gd name="T1" fmla="*/ 404813 h 948"/>
                <a:gd name="T2" fmla="*/ 0 w 574"/>
                <a:gd name="T3" fmla="*/ 0 h 948"/>
                <a:gd name="T4" fmla="*/ 0 w 574"/>
                <a:gd name="T5" fmla="*/ 1100138 h 948"/>
                <a:gd name="T6" fmla="*/ 911225 w 574"/>
                <a:gd name="T7" fmla="*/ 1504950 h 948"/>
                <a:gd name="T8" fmla="*/ 911225 w 574"/>
                <a:gd name="T9" fmla="*/ 404813 h 9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4" h="948">
                  <a:moveTo>
                    <a:pt x="574" y="255"/>
                  </a:moveTo>
                  <a:lnTo>
                    <a:pt x="0" y="0"/>
                  </a:lnTo>
                  <a:lnTo>
                    <a:pt x="0" y="693"/>
                  </a:lnTo>
                  <a:lnTo>
                    <a:pt x="574" y="948"/>
                  </a:lnTo>
                  <a:lnTo>
                    <a:pt x="574" y="255"/>
                  </a:lnTo>
                  <a:close/>
                </a:path>
              </a:pathLst>
            </a:custGeom>
            <a:solidFill>
              <a:srgbClr val="DFDFE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25" name="Freeform 233"/>
            <p:cNvSpPr/>
            <p:nvPr/>
          </p:nvSpPr>
          <p:spPr bwMode="auto">
            <a:xfrm>
              <a:off x="8267701" y="4033838"/>
              <a:ext cx="733425" cy="427038"/>
            </a:xfrm>
            <a:custGeom>
              <a:avLst/>
              <a:gdLst>
                <a:gd name="T0" fmla="*/ 733425 w 462"/>
                <a:gd name="T1" fmla="*/ 338138 h 269"/>
                <a:gd name="T2" fmla="*/ 0 w 462"/>
                <a:gd name="T3" fmla="*/ 0 h 269"/>
                <a:gd name="T4" fmla="*/ 0 w 462"/>
                <a:gd name="T5" fmla="*/ 90488 h 269"/>
                <a:gd name="T6" fmla="*/ 733425 w 462"/>
                <a:gd name="T7" fmla="*/ 427038 h 269"/>
                <a:gd name="T8" fmla="*/ 733425 w 462"/>
                <a:gd name="T9" fmla="*/ 338138 h 2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69">
                  <a:moveTo>
                    <a:pt x="462" y="213"/>
                  </a:moveTo>
                  <a:lnTo>
                    <a:pt x="0" y="0"/>
                  </a:lnTo>
                  <a:lnTo>
                    <a:pt x="0" y="57"/>
                  </a:lnTo>
                  <a:lnTo>
                    <a:pt x="462" y="269"/>
                  </a:lnTo>
                  <a:lnTo>
                    <a:pt x="462" y="213"/>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26" name="Freeform 234"/>
            <p:cNvSpPr/>
            <p:nvPr/>
          </p:nvSpPr>
          <p:spPr bwMode="auto">
            <a:xfrm>
              <a:off x="8267701" y="4192588"/>
              <a:ext cx="733425" cy="403225"/>
            </a:xfrm>
            <a:custGeom>
              <a:avLst/>
              <a:gdLst>
                <a:gd name="T0" fmla="*/ 733425 w 462"/>
                <a:gd name="T1" fmla="*/ 336550 h 254"/>
                <a:gd name="T2" fmla="*/ 0 w 462"/>
                <a:gd name="T3" fmla="*/ 0 h 254"/>
                <a:gd name="T4" fmla="*/ 0 w 462"/>
                <a:gd name="T5" fmla="*/ 88900 h 254"/>
                <a:gd name="T6" fmla="*/ 733425 w 462"/>
                <a:gd name="T7" fmla="*/ 403225 h 254"/>
                <a:gd name="T8" fmla="*/ 733425 w 462"/>
                <a:gd name="T9" fmla="*/ 336550 h 2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4">
                  <a:moveTo>
                    <a:pt x="462" y="212"/>
                  </a:moveTo>
                  <a:lnTo>
                    <a:pt x="0" y="0"/>
                  </a:lnTo>
                  <a:lnTo>
                    <a:pt x="0" y="56"/>
                  </a:lnTo>
                  <a:lnTo>
                    <a:pt x="462" y="254"/>
                  </a:lnTo>
                  <a:lnTo>
                    <a:pt x="462"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27" name="Freeform 235"/>
            <p:cNvSpPr/>
            <p:nvPr/>
          </p:nvSpPr>
          <p:spPr bwMode="auto">
            <a:xfrm>
              <a:off x="8267701" y="4349750"/>
              <a:ext cx="733425" cy="403225"/>
            </a:xfrm>
            <a:custGeom>
              <a:avLst/>
              <a:gdLst>
                <a:gd name="T0" fmla="*/ 733425 w 462"/>
                <a:gd name="T1" fmla="*/ 314325 h 254"/>
                <a:gd name="T2" fmla="*/ 0 w 462"/>
                <a:gd name="T3" fmla="*/ 0 h 254"/>
                <a:gd name="T4" fmla="*/ 0 w 462"/>
                <a:gd name="T5" fmla="*/ 88900 h 254"/>
                <a:gd name="T6" fmla="*/ 733425 w 462"/>
                <a:gd name="T7" fmla="*/ 403225 h 254"/>
                <a:gd name="T8" fmla="*/ 733425 w 462"/>
                <a:gd name="T9" fmla="*/ 314325 h 2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4">
                  <a:moveTo>
                    <a:pt x="462" y="198"/>
                  </a:moveTo>
                  <a:lnTo>
                    <a:pt x="0" y="0"/>
                  </a:lnTo>
                  <a:lnTo>
                    <a:pt x="0" y="56"/>
                  </a:lnTo>
                  <a:lnTo>
                    <a:pt x="462" y="254"/>
                  </a:lnTo>
                  <a:lnTo>
                    <a:pt x="462"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28" name="Freeform 236"/>
            <p:cNvSpPr/>
            <p:nvPr/>
          </p:nvSpPr>
          <p:spPr bwMode="auto">
            <a:xfrm>
              <a:off x="8267701" y="4484688"/>
              <a:ext cx="733425" cy="425450"/>
            </a:xfrm>
            <a:custGeom>
              <a:avLst/>
              <a:gdLst>
                <a:gd name="T0" fmla="*/ 733425 w 462"/>
                <a:gd name="T1" fmla="*/ 336550 h 268"/>
                <a:gd name="T2" fmla="*/ 0 w 462"/>
                <a:gd name="T3" fmla="*/ 0 h 268"/>
                <a:gd name="T4" fmla="*/ 0 w 462"/>
                <a:gd name="T5" fmla="*/ 111125 h 268"/>
                <a:gd name="T6" fmla="*/ 733425 w 462"/>
                <a:gd name="T7" fmla="*/ 425450 h 268"/>
                <a:gd name="T8" fmla="*/ 733425 w 462"/>
                <a:gd name="T9" fmla="*/ 336550 h 2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68">
                  <a:moveTo>
                    <a:pt x="462" y="212"/>
                  </a:moveTo>
                  <a:lnTo>
                    <a:pt x="0" y="0"/>
                  </a:lnTo>
                  <a:lnTo>
                    <a:pt x="0" y="70"/>
                  </a:lnTo>
                  <a:lnTo>
                    <a:pt x="462" y="268"/>
                  </a:lnTo>
                  <a:lnTo>
                    <a:pt x="462"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29" name="Freeform 237"/>
            <p:cNvSpPr/>
            <p:nvPr/>
          </p:nvSpPr>
          <p:spPr bwMode="auto">
            <a:xfrm>
              <a:off x="8267701" y="4730750"/>
              <a:ext cx="733425" cy="404813"/>
            </a:xfrm>
            <a:custGeom>
              <a:avLst/>
              <a:gdLst>
                <a:gd name="T0" fmla="*/ 733425 w 462"/>
                <a:gd name="T1" fmla="*/ 314325 h 255"/>
                <a:gd name="T2" fmla="*/ 0 w 462"/>
                <a:gd name="T3" fmla="*/ 0 h 255"/>
                <a:gd name="T4" fmla="*/ 0 w 462"/>
                <a:gd name="T5" fmla="*/ 68263 h 255"/>
                <a:gd name="T6" fmla="*/ 733425 w 462"/>
                <a:gd name="T7" fmla="*/ 404813 h 255"/>
                <a:gd name="T8" fmla="*/ 733425 w 462"/>
                <a:gd name="T9" fmla="*/ 314325 h 2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5">
                  <a:moveTo>
                    <a:pt x="462" y="198"/>
                  </a:moveTo>
                  <a:lnTo>
                    <a:pt x="0" y="0"/>
                  </a:lnTo>
                  <a:lnTo>
                    <a:pt x="0" y="43"/>
                  </a:lnTo>
                  <a:lnTo>
                    <a:pt x="462" y="255"/>
                  </a:lnTo>
                  <a:lnTo>
                    <a:pt x="462"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30" name="Freeform 238"/>
            <p:cNvSpPr/>
            <p:nvPr/>
          </p:nvSpPr>
          <p:spPr bwMode="auto">
            <a:xfrm>
              <a:off x="9090026" y="3810000"/>
              <a:ext cx="909638" cy="1504950"/>
            </a:xfrm>
            <a:custGeom>
              <a:avLst/>
              <a:gdLst>
                <a:gd name="T0" fmla="*/ 0 w 573"/>
                <a:gd name="T1" fmla="*/ 404813 h 948"/>
                <a:gd name="T2" fmla="*/ 909638 w 573"/>
                <a:gd name="T3" fmla="*/ 0 h 948"/>
                <a:gd name="T4" fmla="*/ 909638 w 573"/>
                <a:gd name="T5" fmla="*/ 1100138 h 948"/>
                <a:gd name="T6" fmla="*/ 0 w 573"/>
                <a:gd name="T7" fmla="*/ 1504950 h 948"/>
                <a:gd name="T8" fmla="*/ 0 w 573"/>
                <a:gd name="T9" fmla="*/ 404813 h 9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3" h="948">
                  <a:moveTo>
                    <a:pt x="0" y="255"/>
                  </a:moveTo>
                  <a:lnTo>
                    <a:pt x="573" y="0"/>
                  </a:lnTo>
                  <a:lnTo>
                    <a:pt x="573" y="693"/>
                  </a:lnTo>
                  <a:lnTo>
                    <a:pt x="0" y="948"/>
                  </a:lnTo>
                  <a:lnTo>
                    <a:pt x="0" y="255"/>
                  </a:lnTo>
                  <a:close/>
                </a:path>
              </a:pathLst>
            </a:custGeom>
            <a:solidFill>
              <a:srgbClr val="DFDFE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31" name="Freeform 239"/>
            <p:cNvSpPr/>
            <p:nvPr/>
          </p:nvSpPr>
          <p:spPr bwMode="auto">
            <a:xfrm>
              <a:off x="9178926" y="4484688"/>
              <a:ext cx="754063" cy="425450"/>
            </a:xfrm>
            <a:custGeom>
              <a:avLst/>
              <a:gdLst>
                <a:gd name="T0" fmla="*/ 0 w 475"/>
                <a:gd name="T1" fmla="*/ 336550 h 268"/>
                <a:gd name="T2" fmla="*/ 754063 w 475"/>
                <a:gd name="T3" fmla="*/ 0 h 268"/>
                <a:gd name="T4" fmla="*/ 754063 w 475"/>
                <a:gd name="T5" fmla="*/ 111125 h 268"/>
                <a:gd name="T6" fmla="*/ 0 w 475"/>
                <a:gd name="T7" fmla="*/ 425450 h 268"/>
                <a:gd name="T8" fmla="*/ 0 w 475"/>
                <a:gd name="T9" fmla="*/ 336550 h 2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268">
                  <a:moveTo>
                    <a:pt x="0" y="212"/>
                  </a:moveTo>
                  <a:lnTo>
                    <a:pt x="475" y="0"/>
                  </a:lnTo>
                  <a:lnTo>
                    <a:pt x="475" y="70"/>
                  </a:lnTo>
                  <a:lnTo>
                    <a:pt x="0" y="268"/>
                  </a:lnTo>
                  <a:lnTo>
                    <a:pt x="0"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32" name="Freeform 240"/>
            <p:cNvSpPr/>
            <p:nvPr/>
          </p:nvSpPr>
          <p:spPr bwMode="auto">
            <a:xfrm>
              <a:off x="9178926" y="4730750"/>
              <a:ext cx="754063" cy="404813"/>
            </a:xfrm>
            <a:custGeom>
              <a:avLst/>
              <a:gdLst>
                <a:gd name="T0" fmla="*/ 0 w 475"/>
                <a:gd name="T1" fmla="*/ 314325 h 255"/>
                <a:gd name="T2" fmla="*/ 754063 w 475"/>
                <a:gd name="T3" fmla="*/ 0 h 255"/>
                <a:gd name="T4" fmla="*/ 754063 w 475"/>
                <a:gd name="T5" fmla="*/ 68263 h 255"/>
                <a:gd name="T6" fmla="*/ 0 w 475"/>
                <a:gd name="T7" fmla="*/ 404813 h 255"/>
                <a:gd name="T8" fmla="*/ 0 w 475"/>
                <a:gd name="T9" fmla="*/ 314325 h 2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255">
                  <a:moveTo>
                    <a:pt x="0" y="198"/>
                  </a:moveTo>
                  <a:lnTo>
                    <a:pt x="475" y="0"/>
                  </a:lnTo>
                  <a:lnTo>
                    <a:pt x="475" y="43"/>
                  </a:lnTo>
                  <a:lnTo>
                    <a:pt x="0" y="255"/>
                  </a:lnTo>
                  <a:lnTo>
                    <a:pt x="0"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33" name="Freeform 241"/>
            <p:cNvSpPr/>
            <p:nvPr/>
          </p:nvSpPr>
          <p:spPr bwMode="auto">
            <a:xfrm>
              <a:off x="9555163" y="4033838"/>
              <a:ext cx="377825" cy="561975"/>
            </a:xfrm>
            <a:custGeom>
              <a:avLst/>
              <a:gdLst>
                <a:gd name="T0" fmla="*/ 377825 w 238"/>
                <a:gd name="T1" fmla="*/ 0 h 354"/>
                <a:gd name="T2" fmla="*/ 377825 w 238"/>
                <a:gd name="T3" fmla="*/ 404813 h 354"/>
                <a:gd name="T4" fmla="*/ 0 w 238"/>
                <a:gd name="T5" fmla="*/ 561975 h 354"/>
                <a:gd name="T6" fmla="*/ 0 w 238"/>
                <a:gd name="T7" fmla="*/ 180975 h 354"/>
                <a:gd name="T8" fmla="*/ 377825 w 238"/>
                <a:gd name="T9" fmla="*/ 0 h 3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8" h="354">
                  <a:moveTo>
                    <a:pt x="238" y="0"/>
                  </a:moveTo>
                  <a:lnTo>
                    <a:pt x="238" y="255"/>
                  </a:lnTo>
                  <a:lnTo>
                    <a:pt x="0" y="354"/>
                  </a:lnTo>
                  <a:lnTo>
                    <a:pt x="0" y="114"/>
                  </a:lnTo>
                  <a:lnTo>
                    <a:pt x="238"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34" name="Freeform 242"/>
            <p:cNvSpPr/>
            <p:nvPr/>
          </p:nvSpPr>
          <p:spPr bwMode="auto">
            <a:xfrm>
              <a:off x="9178926" y="4214813"/>
              <a:ext cx="331788" cy="246063"/>
            </a:xfrm>
            <a:custGeom>
              <a:avLst/>
              <a:gdLst>
                <a:gd name="T0" fmla="*/ 331788 w 209"/>
                <a:gd name="T1" fmla="*/ 0 h 155"/>
                <a:gd name="T2" fmla="*/ 0 w 209"/>
                <a:gd name="T3" fmla="*/ 157163 h 155"/>
                <a:gd name="T4" fmla="*/ 0 w 209"/>
                <a:gd name="T5" fmla="*/ 246063 h 155"/>
                <a:gd name="T6" fmla="*/ 331788 w 209"/>
                <a:gd name="T7" fmla="*/ 88900 h 155"/>
                <a:gd name="T8" fmla="*/ 331788 w 209"/>
                <a:gd name="T9" fmla="*/ 0 h 1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55">
                  <a:moveTo>
                    <a:pt x="209" y="0"/>
                  </a:moveTo>
                  <a:lnTo>
                    <a:pt x="0" y="99"/>
                  </a:lnTo>
                  <a:lnTo>
                    <a:pt x="0" y="155"/>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35" name="Freeform 243"/>
            <p:cNvSpPr/>
            <p:nvPr/>
          </p:nvSpPr>
          <p:spPr bwMode="auto">
            <a:xfrm>
              <a:off x="9178926" y="4371975"/>
              <a:ext cx="331788" cy="223838"/>
            </a:xfrm>
            <a:custGeom>
              <a:avLst/>
              <a:gdLst>
                <a:gd name="T0" fmla="*/ 331788 w 209"/>
                <a:gd name="T1" fmla="*/ 0 h 141"/>
                <a:gd name="T2" fmla="*/ 0 w 209"/>
                <a:gd name="T3" fmla="*/ 157163 h 141"/>
                <a:gd name="T4" fmla="*/ 0 w 209"/>
                <a:gd name="T5" fmla="*/ 223838 h 141"/>
                <a:gd name="T6" fmla="*/ 331788 w 209"/>
                <a:gd name="T7" fmla="*/ 88900 h 141"/>
                <a:gd name="T8" fmla="*/ 331788 w 209"/>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41">
                  <a:moveTo>
                    <a:pt x="209" y="0"/>
                  </a:moveTo>
                  <a:lnTo>
                    <a:pt x="0" y="99"/>
                  </a:lnTo>
                  <a:lnTo>
                    <a:pt x="0" y="141"/>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36" name="Freeform 244"/>
            <p:cNvSpPr/>
            <p:nvPr/>
          </p:nvSpPr>
          <p:spPr bwMode="auto">
            <a:xfrm>
              <a:off x="9178926" y="4529138"/>
              <a:ext cx="331788" cy="223838"/>
            </a:xfrm>
            <a:custGeom>
              <a:avLst/>
              <a:gdLst>
                <a:gd name="T0" fmla="*/ 331788 w 209"/>
                <a:gd name="T1" fmla="*/ 0 h 141"/>
                <a:gd name="T2" fmla="*/ 0 w 209"/>
                <a:gd name="T3" fmla="*/ 134938 h 141"/>
                <a:gd name="T4" fmla="*/ 0 w 209"/>
                <a:gd name="T5" fmla="*/ 223838 h 141"/>
                <a:gd name="T6" fmla="*/ 331788 w 209"/>
                <a:gd name="T7" fmla="*/ 88900 h 141"/>
                <a:gd name="T8" fmla="*/ 331788 w 209"/>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41">
                  <a:moveTo>
                    <a:pt x="209" y="0"/>
                  </a:moveTo>
                  <a:lnTo>
                    <a:pt x="0" y="85"/>
                  </a:lnTo>
                  <a:lnTo>
                    <a:pt x="0" y="141"/>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grpSp>
      <p:sp>
        <p:nvSpPr>
          <p:cNvPr id="2" name="标题 1"/>
          <p:cNvSpPr>
            <a:spLocks noGrp="1"/>
          </p:cNvSpPr>
          <p:nvPr>
            <p:ph type="ctrTitle" hasCustomPrompt="1"/>
          </p:nvPr>
        </p:nvSpPr>
        <p:spPr>
          <a:xfrm>
            <a:off x="1142999" y="1122363"/>
            <a:ext cx="4461465" cy="2387600"/>
          </a:xfrm>
        </p:spPr>
        <p:txBody>
          <a:bodyPr anchor="b">
            <a:normAutofit/>
          </a:bodyPr>
          <a:lstStyle>
            <a:lvl1pPr algn="l">
              <a:defRPr sz="4800">
                <a:solidFill>
                  <a:srgbClr val="FFFFFF"/>
                </a:solidFill>
              </a:defRPr>
            </a:lvl1pPr>
          </a:lstStyle>
          <a:p>
            <a:r>
              <a:rPr lang="zh-CN" altLang="en-US" dirty="0" smtClean="0"/>
              <a:t>编辑标题</a:t>
            </a:r>
            <a:endParaRPr lang="zh-CN" altLang="en-US" dirty="0"/>
          </a:p>
        </p:txBody>
      </p:sp>
      <p:sp>
        <p:nvSpPr>
          <p:cNvPr id="3" name="副标题 2"/>
          <p:cNvSpPr>
            <a:spLocks noGrp="1"/>
          </p:cNvSpPr>
          <p:nvPr>
            <p:ph type="subTitle" idx="1"/>
          </p:nvPr>
        </p:nvSpPr>
        <p:spPr>
          <a:xfrm>
            <a:off x="1143000" y="3602038"/>
            <a:ext cx="3780000" cy="1051098"/>
          </a:xfrm>
        </p:spPr>
        <p:txBody>
          <a:bodyPr anchor="ctr">
            <a:normAutofit/>
          </a:bodyPr>
          <a:lstStyle>
            <a:lvl1pPr marL="0" indent="0" algn="l">
              <a:buNone/>
              <a:defRPr sz="2000">
                <a:solidFill>
                  <a:srgbClr val="FFFFFF"/>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normAutofit/>
          </a:bodyPr>
          <a:lstStyle>
            <a:lvl1pPr>
              <a:defRPr sz="1200"/>
            </a:lvl1pPr>
          </a:lstStyle>
          <a:p>
            <a:fld id="{4C0B3021-1FB4-4DCB-AA47-7675B6C6FEBB}" type="datetimeFigureOut">
              <a:rPr lang="zh-CN" altLang="en-US" smtClean="0"/>
            </a:fld>
            <a:endParaRPr lang="zh-CN" altLang="en-US"/>
          </a:p>
        </p:txBody>
      </p:sp>
      <p:sp>
        <p:nvSpPr>
          <p:cNvPr id="5" name="页脚占位符 4"/>
          <p:cNvSpPr>
            <a:spLocks noGrp="1"/>
          </p:cNvSpPr>
          <p:nvPr>
            <p:ph type="ftr" sz="quarter" idx="11"/>
          </p:nvPr>
        </p:nvSpPr>
        <p:spPr/>
        <p:txBody>
          <a:bodyPr>
            <a:normAutofit/>
          </a:bodyPr>
          <a:lstStyle>
            <a:lvl1pPr>
              <a:defRPr sz="1200"/>
            </a:lvl1pPr>
          </a:lstStyle>
          <a:p>
            <a:endParaRPr lang="zh-CN" altLang="en-US"/>
          </a:p>
        </p:txBody>
      </p:sp>
      <p:sp>
        <p:nvSpPr>
          <p:cNvPr id="6" name="灯片编号占位符 5"/>
          <p:cNvSpPr>
            <a:spLocks noGrp="1"/>
          </p:cNvSpPr>
          <p:nvPr>
            <p:ph type="sldNum" sz="quarter" idx="12"/>
          </p:nvPr>
        </p:nvSpPr>
        <p:spPr/>
        <p:txBody>
          <a:bodyPr>
            <a:normAutofit/>
          </a:bodyPr>
          <a:lstStyle>
            <a:lvl1pPr>
              <a:defRPr sz="1200"/>
            </a:lvl1pPr>
          </a:lstStyle>
          <a:p>
            <a:fld id="{6EC9B3E6-BB51-4667-BC64-904D1D3B55E4}" type="slidenum">
              <a:rPr lang="zh-CN" altLang="en-US" smtClean="0"/>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normAutofit/>
          </a:bodyPr>
          <a:lstStyle>
            <a:lvl1pPr>
              <a:defRPr sz="2400"/>
            </a:lvl1pPr>
            <a:lvl2pPr>
              <a:defRPr sz="2000"/>
            </a:lvl2pPr>
            <a:lvl3pPr>
              <a:defRPr sz="1800"/>
            </a:lvl3pPr>
            <a:lvl4pPr>
              <a:defRPr sz="1800"/>
            </a:lvl4pPr>
            <a:lvl5pPr>
              <a:defRPr sz="1800"/>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normAutofit/>
          </a:bodyPr>
          <a:lstStyle>
            <a:lvl1pPr>
              <a:defRPr sz="1200"/>
            </a:lvl1pPr>
          </a:lstStyle>
          <a:p>
            <a:fld id="{4C0B3021-1FB4-4DCB-AA47-7675B6C6FEBB}" type="datetimeFigureOut">
              <a:rPr lang="zh-CN" altLang="en-US" smtClean="0"/>
            </a:fld>
            <a:endParaRPr lang="zh-CN" altLang="en-US"/>
          </a:p>
        </p:txBody>
      </p:sp>
      <p:sp>
        <p:nvSpPr>
          <p:cNvPr id="5" name="页脚占位符 4"/>
          <p:cNvSpPr>
            <a:spLocks noGrp="1"/>
          </p:cNvSpPr>
          <p:nvPr>
            <p:ph type="ftr" sz="quarter" idx="11"/>
          </p:nvPr>
        </p:nvSpPr>
        <p:spPr/>
        <p:txBody>
          <a:bodyPr>
            <a:normAutofit/>
          </a:bodyPr>
          <a:lstStyle>
            <a:lvl1pPr>
              <a:defRPr sz="1200"/>
            </a:lvl1pPr>
          </a:lstStyle>
          <a:p>
            <a:endParaRPr lang="zh-CN" altLang="en-US"/>
          </a:p>
        </p:txBody>
      </p:sp>
      <p:sp>
        <p:nvSpPr>
          <p:cNvPr id="6" name="灯片编号占位符 5"/>
          <p:cNvSpPr>
            <a:spLocks noGrp="1"/>
          </p:cNvSpPr>
          <p:nvPr>
            <p:ph type="sldNum" sz="quarter" idx="12"/>
          </p:nvPr>
        </p:nvSpPr>
        <p:spPr/>
        <p:txBody>
          <a:bodyPr>
            <a:normAutofit/>
          </a:bodyPr>
          <a:lstStyle>
            <a:lvl1pPr>
              <a:defRPr sz="1200"/>
            </a:lvl1pPr>
          </a:lstStyle>
          <a:p>
            <a:fld id="{6EC9B3E6-BB51-4667-BC64-904D1D3B55E4}"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normAutofit/>
          </a:bodyPr>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normAutofit/>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dirty="0" smtClean="0"/>
              <a:t>单击此处编辑母版文本样式</a:t>
            </a:r>
            <a:endParaRPr lang="zh-CN" altLang="en-US" dirty="0" smtClean="0"/>
          </a:p>
        </p:txBody>
      </p:sp>
      <p:sp>
        <p:nvSpPr>
          <p:cNvPr id="4" name="日期占位符 3"/>
          <p:cNvSpPr>
            <a:spLocks noGrp="1"/>
          </p:cNvSpPr>
          <p:nvPr>
            <p:ph type="dt" sz="half" idx="10"/>
          </p:nvPr>
        </p:nvSpPr>
        <p:spPr/>
        <p:txBody>
          <a:bodyPr>
            <a:normAutofit/>
          </a:bodyPr>
          <a:lstStyle>
            <a:lvl1pPr>
              <a:defRPr sz="1200"/>
            </a:lvl1pPr>
          </a:lstStyle>
          <a:p>
            <a:fld id="{4C0B3021-1FB4-4DCB-AA47-7675B6C6FEBB}" type="datetimeFigureOut">
              <a:rPr lang="zh-CN" altLang="en-US" smtClean="0"/>
            </a:fld>
            <a:endParaRPr lang="zh-CN" altLang="en-US"/>
          </a:p>
        </p:txBody>
      </p:sp>
      <p:sp>
        <p:nvSpPr>
          <p:cNvPr id="5" name="页脚占位符 4"/>
          <p:cNvSpPr>
            <a:spLocks noGrp="1"/>
          </p:cNvSpPr>
          <p:nvPr>
            <p:ph type="ftr" sz="quarter" idx="11"/>
          </p:nvPr>
        </p:nvSpPr>
        <p:spPr/>
        <p:txBody>
          <a:bodyPr>
            <a:normAutofit/>
          </a:bodyPr>
          <a:lstStyle>
            <a:lvl1pPr>
              <a:defRPr sz="1200"/>
            </a:lvl1pPr>
          </a:lstStyle>
          <a:p>
            <a:endParaRPr lang="zh-CN" altLang="en-US"/>
          </a:p>
        </p:txBody>
      </p:sp>
      <p:sp>
        <p:nvSpPr>
          <p:cNvPr id="6" name="灯片编号占位符 5"/>
          <p:cNvSpPr>
            <a:spLocks noGrp="1"/>
          </p:cNvSpPr>
          <p:nvPr>
            <p:ph type="sldNum" sz="quarter" idx="12"/>
          </p:nvPr>
        </p:nvSpPr>
        <p:spPr/>
        <p:txBody>
          <a:bodyPr>
            <a:normAutofit/>
          </a:bodyPr>
          <a:lstStyle>
            <a:lvl1pPr>
              <a:defRPr sz="1200"/>
            </a:lvl1pPr>
          </a:lstStyle>
          <a:p>
            <a:fld id="{6EC9B3E6-BB51-4667-BC64-904D1D3B55E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normAutofit/>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内容占位符 3"/>
          <p:cNvSpPr>
            <a:spLocks noGrp="1"/>
          </p:cNvSpPr>
          <p:nvPr>
            <p:ph sz="half" idx="2"/>
          </p:nvPr>
        </p:nvSpPr>
        <p:spPr>
          <a:xfrm>
            <a:off x="4629150" y="1825625"/>
            <a:ext cx="3886200" cy="4351338"/>
          </a:xfrm>
        </p:spPr>
        <p:txBody>
          <a:bodyPr>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normAutofit/>
          </a:bodyPr>
          <a:lstStyle>
            <a:lvl1pPr>
              <a:defRPr sz="1200"/>
            </a:lvl1pPr>
          </a:lstStyle>
          <a:p>
            <a:fld id="{4C0B3021-1FB4-4DCB-AA47-7675B6C6FEBB}" type="datetimeFigureOut">
              <a:rPr lang="zh-CN" altLang="en-US" smtClean="0"/>
            </a:fld>
            <a:endParaRPr lang="zh-CN" altLang="en-US"/>
          </a:p>
        </p:txBody>
      </p:sp>
      <p:sp>
        <p:nvSpPr>
          <p:cNvPr id="6" name="页脚占位符 5"/>
          <p:cNvSpPr>
            <a:spLocks noGrp="1"/>
          </p:cNvSpPr>
          <p:nvPr>
            <p:ph type="ftr" sz="quarter" idx="11"/>
          </p:nvPr>
        </p:nvSpPr>
        <p:spPr/>
        <p:txBody>
          <a:bodyPr>
            <a:normAutofit/>
          </a:bodyPr>
          <a:lstStyle>
            <a:lvl1pPr>
              <a:defRPr sz="1200"/>
            </a:lvl1pPr>
          </a:lstStyle>
          <a:p>
            <a:endParaRPr lang="zh-CN" altLang="en-US"/>
          </a:p>
        </p:txBody>
      </p:sp>
      <p:sp>
        <p:nvSpPr>
          <p:cNvPr id="7" name="灯片编号占位符 6"/>
          <p:cNvSpPr>
            <a:spLocks noGrp="1"/>
          </p:cNvSpPr>
          <p:nvPr>
            <p:ph type="sldNum" sz="quarter" idx="12"/>
          </p:nvPr>
        </p:nvSpPr>
        <p:spPr/>
        <p:txBody>
          <a:bodyPr>
            <a:normAutofit/>
          </a:bodyPr>
          <a:lstStyle>
            <a:lvl1pPr>
              <a:defRPr sz="1200"/>
            </a:lvl1pPr>
          </a:lstStyle>
          <a:p>
            <a:fld id="{6EC9B3E6-BB51-4667-BC64-904D1D3B55E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772816"/>
            <a:ext cx="3868340" cy="823912"/>
          </a:xfrm>
        </p:spPr>
        <p:txBody>
          <a:bodyPr anchor="b">
            <a:normAutofit/>
          </a:bodyPr>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dirty="0" smtClean="0"/>
              <a:t>单击此处编辑母版文本样式</a:t>
            </a:r>
            <a:endParaRPr lang="zh-CN" altLang="en-US" dirty="0" smtClean="0"/>
          </a:p>
        </p:txBody>
      </p:sp>
      <p:sp>
        <p:nvSpPr>
          <p:cNvPr id="4" name="内容占位符 3"/>
          <p:cNvSpPr>
            <a:spLocks noGrp="1"/>
          </p:cNvSpPr>
          <p:nvPr>
            <p:ph sz="half" idx="2"/>
          </p:nvPr>
        </p:nvSpPr>
        <p:spPr>
          <a:xfrm>
            <a:off x="629842" y="2636912"/>
            <a:ext cx="3868340" cy="3552751"/>
          </a:xfrm>
        </p:spPr>
        <p:txBody>
          <a:bodyPr>
            <a:normAutofit/>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5" name="文本占位符 4"/>
          <p:cNvSpPr>
            <a:spLocks noGrp="1"/>
          </p:cNvSpPr>
          <p:nvPr>
            <p:ph type="body" sz="quarter" idx="3"/>
          </p:nvPr>
        </p:nvSpPr>
        <p:spPr>
          <a:xfrm>
            <a:off x="4629150" y="1772816"/>
            <a:ext cx="3887391" cy="823912"/>
          </a:xfrm>
        </p:spPr>
        <p:txBody>
          <a:bodyPr anchor="b">
            <a:normAutofit/>
          </a:bodyPr>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dirty="0" smtClean="0"/>
              <a:t>单击此处编辑母版文本样式</a:t>
            </a:r>
            <a:endParaRPr lang="zh-CN" altLang="en-US" dirty="0" smtClean="0"/>
          </a:p>
        </p:txBody>
      </p:sp>
      <p:sp>
        <p:nvSpPr>
          <p:cNvPr id="6" name="内容占位符 5"/>
          <p:cNvSpPr>
            <a:spLocks noGrp="1"/>
          </p:cNvSpPr>
          <p:nvPr>
            <p:ph sz="quarter" idx="4"/>
          </p:nvPr>
        </p:nvSpPr>
        <p:spPr>
          <a:xfrm>
            <a:off x="4629150" y="2636912"/>
            <a:ext cx="3887391" cy="3552751"/>
          </a:xfrm>
        </p:spPr>
        <p:txBody>
          <a:bodyPr>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normAutofit/>
          </a:bodyPr>
          <a:lstStyle>
            <a:lvl1pPr>
              <a:defRPr sz="1200"/>
            </a:lvl1pPr>
          </a:lstStyle>
          <a:p>
            <a:fld id="{4C0B3021-1FB4-4DCB-AA47-7675B6C6FEBB}" type="datetimeFigureOut">
              <a:rPr lang="zh-CN" altLang="en-US" smtClean="0"/>
            </a:fld>
            <a:endParaRPr lang="zh-CN" altLang="en-US"/>
          </a:p>
        </p:txBody>
      </p:sp>
      <p:sp>
        <p:nvSpPr>
          <p:cNvPr id="8" name="页脚占位符 7"/>
          <p:cNvSpPr>
            <a:spLocks noGrp="1"/>
          </p:cNvSpPr>
          <p:nvPr>
            <p:ph type="ftr" sz="quarter" idx="11"/>
          </p:nvPr>
        </p:nvSpPr>
        <p:spPr/>
        <p:txBody>
          <a:bodyPr>
            <a:normAutofit/>
          </a:bodyPr>
          <a:lstStyle>
            <a:lvl1pPr>
              <a:defRPr sz="1200"/>
            </a:lvl1pPr>
          </a:lstStyle>
          <a:p>
            <a:endParaRPr lang="zh-CN" altLang="en-US"/>
          </a:p>
        </p:txBody>
      </p:sp>
      <p:sp>
        <p:nvSpPr>
          <p:cNvPr id="9" name="灯片编号占位符 8"/>
          <p:cNvSpPr>
            <a:spLocks noGrp="1"/>
          </p:cNvSpPr>
          <p:nvPr>
            <p:ph type="sldNum" sz="quarter" idx="12"/>
          </p:nvPr>
        </p:nvSpPr>
        <p:spPr/>
        <p:txBody>
          <a:bodyPr>
            <a:normAutofit/>
          </a:bodyPr>
          <a:lstStyle>
            <a:lvl1pPr>
              <a:defRPr sz="1200"/>
            </a:lvl1pPr>
          </a:lstStyle>
          <a:p>
            <a:fld id="{6EC9B3E6-BB51-4667-BC64-904D1D3B55E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8" name="矩形 7"/>
          <p:cNvSpPr/>
          <p:nvPr/>
        </p:nvSpPr>
        <p:spPr>
          <a:xfrm>
            <a:off x="0" y="4806950"/>
            <a:ext cx="9144000" cy="1430338"/>
          </a:xfrm>
          <a:prstGeom prst="rect">
            <a:avLst/>
          </a:prstGeom>
          <a:solidFill>
            <a:srgbClr val="1C47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800">
              <a:solidFill>
                <a:prstClr val="white"/>
              </a:solidFill>
            </a:endParaRPr>
          </a:p>
        </p:txBody>
      </p:sp>
      <p:sp>
        <p:nvSpPr>
          <p:cNvPr id="2" name="标题 1"/>
          <p:cNvSpPr>
            <a:spLocks noGrp="1"/>
          </p:cNvSpPr>
          <p:nvPr>
            <p:ph type="title" hasCustomPrompt="1"/>
          </p:nvPr>
        </p:nvSpPr>
        <p:spPr>
          <a:xfrm>
            <a:off x="1187054" y="3284985"/>
            <a:ext cx="3780234" cy="1469059"/>
          </a:xfrm>
        </p:spPr>
        <p:txBody>
          <a:bodyPr anchor="t">
            <a:normAutofit/>
          </a:bodyPr>
          <a:lstStyle>
            <a:lvl1pPr>
              <a:defRPr sz="6000">
                <a:solidFill>
                  <a:srgbClr val="FFFFFF"/>
                </a:solidFill>
              </a:defRPr>
            </a:lvl1pPr>
          </a:lstStyle>
          <a:p>
            <a:r>
              <a:rPr lang="zh-CN" altLang="en-US" dirty="0" smtClean="0"/>
              <a:t>编辑标题</a:t>
            </a:r>
            <a:endParaRPr lang="zh-CN" altLang="en-US" dirty="0"/>
          </a:p>
        </p:txBody>
      </p:sp>
      <p:sp>
        <p:nvSpPr>
          <p:cNvPr id="3" name="日期占位符 2"/>
          <p:cNvSpPr>
            <a:spLocks noGrp="1"/>
          </p:cNvSpPr>
          <p:nvPr>
            <p:ph type="dt" sz="half" idx="10"/>
          </p:nvPr>
        </p:nvSpPr>
        <p:spPr/>
        <p:txBody>
          <a:bodyPr>
            <a:normAutofit/>
          </a:bodyPr>
          <a:lstStyle>
            <a:lvl1pPr>
              <a:defRPr sz="1200"/>
            </a:lvl1pPr>
          </a:lstStyle>
          <a:p>
            <a:fld id="{4C0B3021-1FB4-4DCB-AA47-7675B6C6FEBB}" type="datetimeFigureOut">
              <a:rPr lang="zh-CN" altLang="en-US" smtClean="0"/>
            </a:fld>
            <a:endParaRPr lang="zh-CN" altLang="en-US"/>
          </a:p>
        </p:txBody>
      </p:sp>
      <p:sp>
        <p:nvSpPr>
          <p:cNvPr id="4" name="页脚占位符 3"/>
          <p:cNvSpPr>
            <a:spLocks noGrp="1"/>
          </p:cNvSpPr>
          <p:nvPr>
            <p:ph type="ftr" sz="quarter" idx="11"/>
          </p:nvPr>
        </p:nvSpPr>
        <p:spPr/>
        <p:txBody>
          <a:bodyPr>
            <a:normAutofit/>
          </a:bodyPr>
          <a:lstStyle>
            <a:lvl1pPr>
              <a:defRPr sz="1200"/>
            </a:lvl1pPr>
          </a:lstStyle>
          <a:p>
            <a:endParaRPr lang="zh-CN" altLang="en-US"/>
          </a:p>
        </p:txBody>
      </p:sp>
      <p:sp>
        <p:nvSpPr>
          <p:cNvPr id="5" name="灯片编号占位符 4"/>
          <p:cNvSpPr>
            <a:spLocks noGrp="1"/>
          </p:cNvSpPr>
          <p:nvPr>
            <p:ph type="sldNum" sz="quarter" idx="12"/>
          </p:nvPr>
        </p:nvSpPr>
        <p:spPr/>
        <p:txBody>
          <a:bodyPr>
            <a:normAutofit/>
          </a:bodyPr>
          <a:lstStyle>
            <a:lvl1pPr>
              <a:defRPr sz="1200"/>
            </a:lvl1pPr>
          </a:lstStyle>
          <a:p>
            <a:fld id="{6EC9B3E6-BB51-4667-BC64-904D1D3B55E4}" type="slidenum">
              <a:rPr lang="zh-CN" altLang="en-US" smtClean="0"/>
            </a:fld>
            <a:endParaRPr lang="zh-CN" altLang="en-US"/>
          </a:p>
        </p:txBody>
      </p:sp>
      <p:sp>
        <p:nvSpPr>
          <p:cNvPr id="38" name="内容占位符 37"/>
          <p:cNvSpPr>
            <a:spLocks noGrp="1"/>
          </p:cNvSpPr>
          <p:nvPr>
            <p:ph sz="quarter" idx="13" hasCustomPrompt="1"/>
          </p:nvPr>
        </p:nvSpPr>
        <p:spPr>
          <a:xfrm>
            <a:off x="1187054" y="4806850"/>
            <a:ext cx="3780234" cy="1214438"/>
          </a:xfrm>
        </p:spPr>
        <p:txBody>
          <a:bodyPr>
            <a:normAutofit/>
          </a:bodyPr>
          <a:lstStyle>
            <a:lvl1pPr marL="0" indent="0">
              <a:buNone/>
              <a:defRPr>
                <a:solidFill>
                  <a:srgbClr val="FFFFFF"/>
                </a:solidFill>
              </a:defRPr>
            </a:lvl1pPr>
          </a:lstStyle>
          <a:p>
            <a:pPr lvl="0"/>
            <a:r>
              <a:rPr lang="zh-CN" altLang="en-US" dirty="0" smtClean="0"/>
              <a:t>编辑文本</a:t>
            </a:r>
            <a:endParaRPr lang="zh-CN" altLang="en-US" dirty="0" smtClean="0"/>
          </a:p>
        </p:txBody>
      </p:sp>
      <p:sp>
        <p:nvSpPr>
          <p:cNvPr id="40" name="内容占位符 39"/>
          <p:cNvSpPr>
            <a:spLocks noGrp="1"/>
          </p:cNvSpPr>
          <p:nvPr>
            <p:ph sz="quarter" idx="14" hasCustomPrompt="1"/>
          </p:nvPr>
        </p:nvSpPr>
        <p:spPr>
          <a:xfrm>
            <a:off x="1187054" y="2060848"/>
            <a:ext cx="3780234" cy="1152128"/>
          </a:xfrm>
        </p:spPr>
        <p:txBody>
          <a:bodyPr anchor="b">
            <a:normAutofit/>
          </a:bodyPr>
          <a:lstStyle>
            <a:lvl1pPr marL="0" indent="0">
              <a:buNone/>
              <a:defRPr sz="6000">
                <a:solidFill>
                  <a:srgbClr val="FFFFFF"/>
                </a:solidFill>
              </a:defRPr>
            </a:lvl1pPr>
          </a:lstStyle>
          <a:p>
            <a:pPr lvl="0"/>
            <a:r>
              <a:rPr lang="zh-CN" altLang="en-US" dirty="0" smtClean="0"/>
              <a:t>编辑文本</a:t>
            </a:r>
            <a:endParaRPr lang="zh-CN" altLang="en-US" dirty="0" smtClean="0"/>
          </a:p>
        </p:txBody>
      </p:sp>
      <p:grpSp>
        <p:nvGrpSpPr>
          <p:cNvPr id="39" name="组合 38"/>
          <p:cNvGrpSpPr/>
          <p:nvPr/>
        </p:nvGrpSpPr>
        <p:grpSpPr bwMode="auto">
          <a:xfrm>
            <a:off x="6115050" y="2060576"/>
            <a:ext cx="2099072" cy="3706813"/>
            <a:chOff x="8178801" y="2686050"/>
            <a:chExt cx="1820863" cy="3124200"/>
          </a:xfrm>
        </p:grpSpPr>
        <p:sp>
          <p:nvSpPr>
            <p:cNvPr id="41" name="Oval 217"/>
            <p:cNvSpPr>
              <a:spLocks noChangeArrowheads="1"/>
            </p:cNvSpPr>
            <p:nvPr/>
          </p:nvSpPr>
          <p:spPr bwMode="auto">
            <a:xfrm>
              <a:off x="8578851" y="2686050"/>
              <a:ext cx="1042988" cy="1079500"/>
            </a:xfrm>
            <a:prstGeom prst="ellipse">
              <a:avLst/>
            </a:prstGeom>
            <a:solidFill>
              <a:srgbClr val="EEE1B8"/>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42" name="Freeform 218"/>
            <p:cNvSpPr/>
            <p:nvPr/>
          </p:nvSpPr>
          <p:spPr bwMode="auto">
            <a:xfrm>
              <a:off x="8578851" y="2686050"/>
              <a:ext cx="1042988" cy="696913"/>
            </a:xfrm>
            <a:custGeom>
              <a:avLst/>
              <a:gdLst>
                <a:gd name="T0" fmla="*/ 22191 w 47"/>
                <a:gd name="T1" fmla="*/ 696913 h 31"/>
                <a:gd name="T2" fmla="*/ 332869 w 47"/>
                <a:gd name="T3" fmla="*/ 382178 h 31"/>
                <a:gd name="T4" fmla="*/ 1042988 w 47"/>
                <a:gd name="T5" fmla="*/ 427140 h 31"/>
                <a:gd name="T6" fmla="*/ 510398 w 47"/>
                <a:gd name="T7" fmla="*/ 0 h 31"/>
                <a:gd name="T8" fmla="*/ 0 w 47"/>
                <a:gd name="T9" fmla="*/ 539546 h 31"/>
                <a:gd name="T10" fmla="*/ 22191 w 47"/>
                <a:gd name="T11" fmla="*/ 696913 h 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31">
                  <a:moveTo>
                    <a:pt x="1" y="31"/>
                  </a:moveTo>
                  <a:cubicBezTo>
                    <a:pt x="6" y="4"/>
                    <a:pt x="12" y="13"/>
                    <a:pt x="15" y="17"/>
                  </a:cubicBezTo>
                  <a:cubicBezTo>
                    <a:pt x="20" y="27"/>
                    <a:pt x="42" y="9"/>
                    <a:pt x="47" y="19"/>
                  </a:cubicBezTo>
                  <a:cubicBezTo>
                    <a:pt x="45" y="8"/>
                    <a:pt x="35" y="0"/>
                    <a:pt x="23" y="0"/>
                  </a:cubicBezTo>
                  <a:cubicBezTo>
                    <a:pt x="10" y="0"/>
                    <a:pt x="0" y="10"/>
                    <a:pt x="0" y="24"/>
                  </a:cubicBezTo>
                  <a:cubicBezTo>
                    <a:pt x="0" y="26"/>
                    <a:pt x="0" y="29"/>
                    <a:pt x="1" y="31"/>
                  </a:cubicBez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43" name="Oval 219"/>
            <p:cNvSpPr>
              <a:spLocks noChangeArrowheads="1"/>
            </p:cNvSpPr>
            <p:nvPr/>
          </p:nvSpPr>
          <p:spPr bwMode="auto">
            <a:xfrm>
              <a:off x="9201151" y="5562600"/>
              <a:ext cx="265113" cy="247650"/>
            </a:xfrm>
            <a:prstGeom prst="ellipse">
              <a:avLst/>
            </a:prstGeom>
            <a:solidFill>
              <a:srgbClr val="293031"/>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44" name="Oval 220"/>
            <p:cNvSpPr>
              <a:spLocks noChangeArrowheads="1"/>
            </p:cNvSpPr>
            <p:nvPr/>
          </p:nvSpPr>
          <p:spPr bwMode="auto">
            <a:xfrm>
              <a:off x="8756651" y="5562600"/>
              <a:ext cx="266700" cy="247650"/>
            </a:xfrm>
            <a:prstGeom prst="ellipse">
              <a:avLst/>
            </a:prstGeom>
            <a:solidFill>
              <a:srgbClr val="293031"/>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45" name="Oval 221"/>
            <p:cNvSpPr>
              <a:spLocks noChangeArrowheads="1"/>
            </p:cNvSpPr>
            <p:nvPr/>
          </p:nvSpPr>
          <p:spPr bwMode="auto">
            <a:xfrm>
              <a:off x="9621838" y="4776788"/>
              <a:ext cx="133350" cy="111125"/>
            </a:xfrm>
            <a:prstGeom prst="ellipse">
              <a:avLst/>
            </a:prstGeom>
            <a:solidFill>
              <a:srgbClr val="F2BDA5"/>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46" name="Oval 222"/>
            <p:cNvSpPr>
              <a:spLocks noChangeArrowheads="1"/>
            </p:cNvSpPr>
            <p:nvPr/>
          </p:nvSpPr>
          <p:spPr bwMode="auto">
            <a:xfrm>
              <a:off x="8467726" y="4776788"/>
              <a:ext cx="133350" cy="111125"/>
            </a:xfrm>
            <a:prstGeom prst="ellipse">
              <a:avLst/>
            </a:prstGeom>
            <a:solidFill>
              <a:srgbClr val="F2BDA5"/>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47" name="Freeform 223"/>
            <p:cNvSpPr/>
            <p:nvPr/>
          </p:nvSpPr>
          <p:spPr bwMode="auto">
            <a:xfrm>
              <a:off x="8467726" y="3765550"/>
              <a:ext cx="1287463" cy="1144588"/>
            </a:xfrm>
            <a:custGeom>
              <a:avLst/>
              <a:gdLst>
                <a:gd name="T0" fmla="*/ 310767 w 58"/>
                <a:gd name="T1" fmla="*/ 0 h 51"/>
                <a:gd name="T2" fmla="*/ 0 w 58"/>
                <a:gd name="T3" fmla="*/ 1032373 h 51"/>
                <a:gd name="T4" fmla="*/ 133186 w 58"/>
                <a:gd name="T5" fmla="*/ 1054816 h 51"/>
                <a:gd name="T6" fmla="*/ 199779 w 58"/>
                <a:gd name="T7" fmla="*/ 852830 h 51"/>
                <a:gd name="T8" fmla="*/ 155383 w 58"/>
                <a:gd name="T9" fmla="*/ 1144588 h 51"/>
                <a:gd name="T10" fmla="*/ 643732 w 58"/>
                <a:gd name="T11" fmla="*/ 1144588 h 51"/>
                <a:gd name="T12" fmla="*/ 643732 w 58"/>
                <a:gd name="T13" fmla="*/ 0 h 51"/>
                <a:gd name="T14" fmla="*/ 976696 w 58"/>
                <a:gd name="T15" fmla="*/ 0 h 51"/>
                <a:gd name="T16" fmla="*/ 1287463 w 58"/>
                <a:gd name="T17" fmla="*/ 1032373 h 51"/>
                <a:gd name="T18" fmla="*/ 1154277 w 58"/>
                <a:gd name="T19" fmla="*/ 1054816 h 51"/>
                <a:gd name="T20" fmla="*/ 1109882 w 58"/>
                <a:gd name="T21" fmla="*/ 852830 h 51"/>
                <a:gd name="T22" fmla="*/ 1132080 w 58"/>
                <a:gd name="T23" fmla="*/ 1144588 h 51"/>
                <a:gd name="T24" fmla="*/ 643732 w 58"/>
                <a:gd name="T25" fmla="*/ 1144588 h 51"/>
                <a:gd name="T26" fmla="*/ 643732 w 58"/>
                <a:gd name="T27" fmla="*/ 0 h 51"/>
                <a:gd name="T28" fmla="*/ 310767 w 58"/>
                <a:gd name="T29" fmla="*/ 0 h 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8" h="51">
                  <a:moveTo>
                    <a:pt x="14" y="0"/>
                  </a:moveTo>
                  <a:cubicBezTo>
                    <a:pt x="10" y="1"/>
                    <a:pt x="5" y="17"/>
                    <a:pt x="0" y="46"/>
                  </a:cubicBezTo>
                  <a:cubicBezTo>
                    <a:pt x="3" y="47"/>
                    <a:pt x="5" y="47"/>
                    <a:pt x="6" y="47"/>
                  </a:cubicBezTo>
                  <a:cubicBezTo>
                    <a:pt x="9" y="38"/>
                    <a:pt x="9" y="38"/>
                    <a:pt x="9" y="38"/>
                  </a:cubicBezTo>
                  <a:cubicBezTo>
                    <a:pt x="7" y="51"/>
                    <a:pt x="7" y="51"/>
                    <a:pt x="7" y="51"/>
                  </a:cubicBezTo>
                  <a:cubicBezTo>
                    <a:pt x="29" y="51"/>
                    <a:pt x="29" y="51"/>
                    <a:pt x="29" y="51"/>
                  </a:cubicBezTo>
                  <a:cubicBezTo>
                    <a:pt x="29" y="0"/>
                    <a:pt x="29" y="0"/>
                    <a:pt x="29" y="0"/>
                  </a:cubicBezTo>
                  <a:cubicBezTo>
                    <a:pt x="44" y="0"/>
                    <a:pt x="44" y="0"/>
                    <a:pt x="44" y="0"/>
                  </a:cubicBezTo>
                  <a:cubicBezTo>
                    <a:pt x="48" y="1"/>
                    <a:pt x="53" y="17"/>
                    <a:pt x="58" y="46"/>
                  </a:cubicBezTo>
                  <a:cubicBezTo>
                    <a:pt x="55" y="47"/>
                    <a:pt x="53" y="47"/>
                    <a:pt x="52" y="47"/>
                  </a:cubicBezTo>
                  <a:cubicBezTo>
                    <a:pt x="50" y="38"/>
                    <a:pt x="50" y="38"/>
                    <a:pt x="50" y="38"/>
                  </a:cubicBezTo>
                  <a:cubicBezTo>
                    <a:pt x="51" y="51"/>
                    <a:pt x="51" y="51"/>
                    <a:pt x="51" y="51"/>
                  </a:cubicBezTo>
                  <a:cubicBezTo>
                    <a:pt x="29" y="51"/>
                    <a:pt x="29" y="51"/>
                    <a:pt x="29" y="51"/>
                  </a:cubicBezTo>
                  <a:cubicBezTo>
                    <a:pt x="29" y="0"/>
                    <a:pt x="29" y="0"/>
                    <a:pt x="29" y="0"/>
                  </a:cubicBezTo>
                  <a:lnTo>
                    <a:pt x="14" y="0"/>
                  </a:ln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48" name="Freeform 224"/>
            <p:cNvSpPr/>
            <p:nvPr/>
          </p:nvSpPr>
          <p:spPr bwMode="auto">
            <a:xfrm>
              <a:off x="8956676" y="3765550"/>
              <a:ext cx="333375" cy="493713"/>
            </a:xfrm>
            <a:custGeom>
              <a:avLst/>
              <a:gdLst>
                <a:gd name="T0" fmla="*/ 0 w 15"/>
                <a:gd name="T1" fmla="*/ 0 h 22"/>
                <a:gd name="T2" fmla="*/ 155575 w 15"/>
                <a:gd name="T3" fmla="*/ 493713 h 22"/>
                <a:gd name="T4" fmla="*/ 155575 w 15"/>
                <a:gd name="T5" fmla="*/ 0 h 22"/>
                <a:gd name="T6" fmla="*/ 311150 w 15"/>
                <a:gd name="T7" fmla="*/ 0 h 22"/>
                <a:gd name="T8" fmla="*/ 155575 w 15"/>
                <a:gd name="T9" fmla="*/ 493713 h 22"/>
                <a:gd name="T10" fmla="*/ 155575 w 15"/>
                <a:gd name="T11" fmla="*/ 0 h 22"/>
                <a:gd name="T12" fmla="*/ 0 w 15"/>
                <a:gd name="T13" fmla="*/ 0 h 2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 h="22">
                  <a:moveTo>
                    <a:pt x="0" y="0"/>
                  </a:moveTo>
                  <a:cubicBezTo>
                    <a:pt x="0" y="9"/>
                    <a:pt x="2" y="16"/>
                    <a:pt x="7" y="22"/>
                  </a:cubicBezTo>
                  <a:cubicBezTo>
                    <a:pt x="7" y="0"/>
                    <a:pt x="7" y="0"/>
                    <a:pt x="7" y="0"/>
                  </a:cubicBezTo>
                  <a:cubicBezTo>
                    <a:pt x="14" y="0"/>
                    <a:pt x="14" y="0"/>
                    <a:pt x="14" y="0"/>
                  </a:cubicBezTo>
                  <a:cubicBezTo>
                    <a:pt x="15" y="9"/>
                    <a:pt x="12" y="16"/>
                    <a:pt x="7" y="22"/>
                  </a:cubicBezTo>
                  <a:cubicBezTo>
                    <a:pt x="7" y="0"/>
                    <a:pt x="7" y="0"/>
                    <a:pt x="7" y="0"/>
                  </a:cubicBezTo>
                  <a:lnTo>
                    <a:pt x="0" y="0"/>
                  </a:lnTo>
                  <a:close/>
                </a:path>
              </a:pathLst>
            </a:custGeom>
            <a:solidFill>
              <a:srgbClr val="FFFFA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49" name="Oval 225"/>
            <p:cNvSpPr>
              <a:spLocks noChangeArrowheads="1"/>
            </p:cNvSpPr>
            <p:nvPr/>
          </p:nvSpPr>
          <p:spPr bwMode="auto">
            <a:xfrm>
              <a:off x="9067801" y="4484688"/>
              <a:ext cx="88900" cy="88900"/>
            </a:xfrm>
            <a:prstGeom prst="ellipse">
              <a:avLst/>
            </a:prstGeom>
            <a:solidFill>
              <a:srgbClr val="F2DEA2"/>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50" name="Oval 226"/>
            <p:cNvSpPr>
              <a:spLocks noChangeArrowheads="1"/>
            </p:cNvSpPr>
            <p:nvPr/>
          </p:nvSpPr>
          <p:spPr bwMode="auto">
            <a:xfrm>
              <a:off x="9067801" y="4641850"/>
              <a:ext cx="88900" cy="111125"/>
            </a:xfrm>
            <a:prstGeom prst="ellipse">
              <a:avLst/>
            </a:prstGeom>
            <a:solidFill>
              <a:srgbClr val="F2DEA2"/>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51" name="Freeform 227"/>
            <p:cNvSpPr/>
            <p:nvPr/>
          </p:nvSpPr>
          <p:spPr bwMode="auto">
            <a:xfrm>
              <a:off x="9067801" y="4843463"/>
              <a:ext cx="88900" cy="66675"/>
            </a:xfrm>
            <a:custGeom>
              <a:avLst/>
              <a:gdLst>
                <a:gd name="T0" fmla="*/ 0 w 4"/>
                <a:gd name="T1" fmla="*/ 66675 h 3"/>
                <a:gd name="T2" fmla="*/ 44450 w 4"/>
                <a:gd name="T3" fmla="*/ 0 h 3"/>
                <a:gd name="T4" fmla="*/ 44450 w 4"/>
                <a:gd name="T5" fmla="*/ 66675 h 3"/>
                <a:gd name="T6" fmla="*/ 88900 w 4"/>
                <a:gd name="T7" fmla="*/ 66675 h 3"/>
                <a:gd name="T8" fmla="*/ 44450 w 4"/>
                <a:gd name="T9" fmla="*/ 0 h 3"/>
                <a:gd name="T10" fmla="*/ 44450 w 4"/>
                <a:gd name="T11" fmla="*/ 66675 h 3"/>
                <a:gd name="T12" fmla="*/ 0 w 4"/>
                <a:gd name="T13" fmla="*/ 66675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3">
                  <a:moveTo>
                    <a:pt x="0" y="3"/>
                  </a:moveTo>
                  <a:cubicBezTo>
                    <a:pt x="0" y="1"/>
                    <a:pt x="1" y="1"/>
                    <a:pt x="2" y="0"/>
                  </a:cubicBezTo>
                  <a:cubicBezTo>
                    <a:pt x="2" y="3"/>
                    <a:pt x="2" y="3"/>
                    <a:pt x="2" y="3"/>
                  </a:cubicBezTo>
                  <a:cubicBezTo>
                    <a:pt x="4" y="3"/>
                    <a:pt x="4" y="3"/>
                    <a:pt x="4" y="3"/>
                  </a:cubicBezTo>
                  <a:cubicBezTo>
                    <a:pt x="4" y="1"/>
                    <a:pt x="4" y="1"/>
                    <a:pt x="2" y="0"/>
                  </a:cubicBezTo>
                  <a:cubicBezTo>
                    <a:pt x="2" y="3"/>
                    <a:pt x="2" y="3"/>
                    <a:pt x="2" y="3"/>
                  </a:cubicBezTo>
                  <a:lnTo>
                    <a:pt x="0" y="3"/>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52" name="Freeform 228"/>
            <p:cNvSpPr/>
            <p:nvPr/>
          </p:nvSpPr>
          <p:spPr bwMode="auto">
            <a:xfrm>
              <a:off x="9045576" y="3765550"/>
              <a:ext cx="155575" cy="493713"/>
            </a:xfrm>
            <a:custGeom>
              <a:avLst/>
              <a:gdLst>
                <a:gd name="T0" fmla="*/ 44450 w 7"/>
                <a:gd name="T1" fmla="*/ 0 h 22"/>
                <a:gd name="T2" fmla="*/ 44450 w 7"/>
                <a:gd name="T3" fmla="*/ 67325 h 22"/>
                <a:gd name="T4" fmla="*/ 66675 w 7"/>
                <a:gd name="T5" fmla="*/ 493713 h 22"/>
                <a:gd name="T6" fmla="*/ 66675 w 7"/>
                <a:gd name="T7" fmla="*/ 0 h 22"/>
                <a:gd name="T8" fmla="*/ 88900 w 7"/>
                <a:gd name="T9" fmla="*/ 0 h 22"/>
                <a:gd name="T10" fmla="*/ 88900 w 7"/>
                <a:gd name="T11" fmla="*/ 67325 h 22"/>
                <a:gd name="T12" fmla="*/ 66675 w 7"/>
                <a:gd name="T13" fmla="*/ 493713 h 22"/>
                <a:gd name="T14" fmla="*/ 66675 w 7"/>
                <a:gd name="T15" fmla="*/ 0 h 22"/>
                <a:gd name="T16" fmla="*/ 44450 w 7"/>
                <a:gd name="T17" fmla="*/ 0 h 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 h="22">
                  <a:moveTo>
                    <a:pt x="2" y="0"/>
                  </a:moveTo>
                  <a:cubicBezTo>
                    <a:pt x="0" y="1"/>
                    <a:pt x="1" y="3"/>
                    <a:pt x="2" y="3"/>
                  </a:cubicBezTo>
                  <a:cubicBezTo>
                    <a:pt x="0" y="4"/>
                    <a:pt x="1" y="10"/>
                    <a:pt x="3" y="22"/>
                  </a:cubicBezTo>
                  <a:cubicBezTo>
                    <a:pt x="3" y="0"/>
                    <a:pt x="3" y="0"/>
                    <a:pt x="3" y="0"/>
                  </a:cubicBezTo>
                  <a:cubicBezTo>
                    <a:pt x="4" y="0"/>
                    <a:pt x="4" y="0"/>
                    <a:pt x="4" y="0"/>
                  </a:cubicBezTo>
                  <a:cubicBezTo>
                    <a:pt x="7" y="1"/>
                    <a:pt x="5" y="3"/>
                    <a:pt x="4" y="3"/>
                  </a:cubicBezTo>
                  <a:cubicBezTo>
                    <a:pt x="6" y="4"/>
                    <a:pt x="6" y="10"/>
                    <a:pt x="3" y="22"/>
                  </a:cubicBezTo>
                  <a:cubicBezTo>
                    <a:pt x="3" y="0"/>
                    <a:pt x="3" y="0"/>
                    <a:pt x="3" y="0"/>
                  </a:cubicBezTo>
                  <a:lnTo>
                    <a:pt x="2" y="0"/>
                  </a:ln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53" name="Freeform 229"/>
            <p:cNvSpPr/>
            <p:nvPr/>
          </p:nvSpPr>
          <p:spPr bwMode="auto">
            <a:xfrm>
              <a:off x="8689976" y="4910138"/>
              <a:ext cx="842963" cy="787400"/>
            </a:xfrm>
            <a:custGeom>
              <a:avLst/>
              <a:gdLst>
                <a:gd name="T0" fmla="*/ 0 w 531"/>
                <a:gd name="T1" fmla="*/ 0 h 496"/>
                <a:gd name="T2" fmla="*/ 66675 w 531"/>
                <a:gd name="T3" fmla="*/ 787400 h 496"/>
                <a:gd name="T4" fmla="*/ 333375 w 531"/>
                <a:gd name="T5" fmla="*/ 787400 h 496"/>
                <a:gd name="T6" fmla="*/ 422275 w 531"/>
                <a:gd name="T7" fmla="*/ 315913 h 496"/>
                <a:gd name="T8" fmla="*/ 511175 w 531"/>
                <a:gd name="T9" fmla="*/ 787400 h 496"/>
                <a:gd name="T10" fmla="*/ 776288 w 531"/>
                <a:gd name="T11" fmla="*/ 787400 h 496"/>
                <a:gd name="T12" fmla="*/ 842963 w 531"/>
                <a:gd name="T13" fmla="*/ 0 h 496"/>
                <a:gd name="T14" fmla="*/ 466725 w 531"/>
                <a:gd name="T15" fmla="*/ 0 h 496"/>
                <a:gd name="T16" fmla="*/ 422275 w 531"/>
                <a:gd name="T17" fmla="*/ 0 h 496"/>
                <a:gd name="T18" fmla="*/ 377825 w 531"/>
                <a:gd name="T19" fmla="*/ 0 h 496"/>
                <a:gd name="T20" fmla="*/ 0 w 531"/>
                <a:gd name="T21" fmla="*/ 0 h 49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31" h="496">
                  <a:moveTo>
                    <a:pt x="0" y="0"/>
                  </a:moveTo>
                  <a:lnTo>
                    <a:pt x="42" y="496"/>
                  </a:lnTo>
                  <a:lnTo>
                    <a:pt x="210" y="496"/>
                  </a:lnTo>
                  <a:lnTo>
                    <a:pt x="266" y="199"/>
                  </a:lnTo>
                  <a:lnTo>
                    <a:pt x="322" y="496"/>
                  </a:lnTo>
                  <a:lnTo>
                    <a:pt x="489" y="496"/>
                  </a:lnTo>
                  <a:lnTo>
                    <a:pt x="531" y="0"/>
                  </a:lnTo>
                  <a:lnTo>
                    <a:pt x="294" y="0"/>
                  </a:lnTo>
                  <a:lnTo>
                    <a:pt x="266" y="0"/>
                  </a:lnTo>
                  <a:lnTo>
                    <a:pt x="238" y="0"/>
                  </a:lnTo>
                  <a:lnTo>
                    <a:pt x="0" y="0"/>
                  </a:lnTo>
                  <a:close/>
                </a:path>
              </a:pathLst>
            </a:custGeom>
            <a:solidFill>
              <a:srgbClr val="754C24"/>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54" name="Freeform 230"/>
            <p:cNvSpPr/>
            <p:nvPr/>
          </p:nvSpPr>
          <p:spPr bwMode="auto">
            <a:xfrm>
              <a:off x="8756651" y="4956175"/>
              <a:ext cx="66675" cy="223838"/>
            </a:xfrm>
            <a:custGeom>
              <a:avLst/>
              <a:gdLst>
                <a:gd name="T0" fmla="*/ 0 w 42"/>
                <a:gd name="T1" fmla="*/ 0 h 141"/>
                <a:gd name="T2" fmla="*/ 66675 w 42"/>
                <a:gd name="T3" fmla="*/ 179388 h 141"/>
                <a:gd name="T4" fmla="*/ 44450 w 42"/>
                <a:gd name="T5" fmla="*/ 223838 h 141"/>
                <a:gd name="T6" fmla="*/ 0 w 42"/>
                <a:gd name="T7" fmla="*/ 0 h 1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 h="141">
                  <a:moveTo>
                    <a:pt x="0" y="0"/>
                  </a:moveTo>
                  <a:lnTo>
                    <a:pt x="42" y="113"/>
                  </a:lnTo>
                  <a:lnTo>
                    <a:pt x="28" y="141"/>
                  </a:lnTo>
                  <a:lnTo>
                    <a:pt x="0" y="0"/>
                  </a:lnTo>
                  <a:close/>
                </a:path>
              </a:pathLst>
            </a:custGeom>
            <a:solidFill>
              <a:srgbClr val="60626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55" name="Freeform 231"/>
            <p:cNvSpPr/>
            <p:nvPr/>
          </p:nvSpPr>
          <p:spPr bwMode="auto">
            <a:xfrm>
              <a:off x="9399588" y="4956175"/>
              <a:ext cx="66675" cy="223838"/>
            </a:xfrm>
            <a:custGeom>
              <a:avLst/>
              <a:gdLst>
                <a:gd name="T0" fmla="*/ 66675 w 42"/>
                <a:gd name="T1" fmla="*/ 0 h 141"/>
                <a:gd name="T2" fmla="*/ 0 w 42"/>
                <a:gd name="T3" fmla="*/ 179388 h 141"/>
                <a:gd name="T4" fmla="*/ 22225 w 42"/>
                <a:gd name="T5" fmla="*/ 223838 h 141"/>
                <a:gd name="T6" fmla="*/ 66675 w 42"/>
                <a:gd name="T7" fmla="*/ 0 h 1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 h="141">
                  <a:moveTo>
                    <a:pt x="42" y="0"/>
                  </a:moveTo>
                  <a:lnTo>
                    <a:pt x="0" y="113"/>
                  </a:lnTo>
                  <a:lnTo>
                    <a:pt x="14" y="141"/>
                  </a:lnTo>
                  <a:lnTo>
                    <a:pt x="42" y="0"/>
                  </a:lnTo>
                  <a:close/>
                </a:path>
              </a:pathLst>
            </a:custGeom>
            <a:solidFill>
              <a:srgbClr val="60626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56" name="Freeform 232"/>
            <p:cNvSpPr/>
            <p:nvPr/>
          </p:nvSpPr>
          <p:spPr bwMode="auto">
            <a:xfrm>
              <a:off x="8178801" y="3810000"/>
              <a:ext cx="911225" cy="1504950"/>
            </a:xfrm>
            <a:custGeom>
              <a:avLst/>
              <a:gdLst>
                <a:gd name="T0" fmla="*/ 911225 w 574"/>
                <a:gd name="T1" fmla="*/ 404813 h 948"/>
                <a:gd name="T2" fmla="*/ 0 w 574"/>
                <a:gd name="T3" fmla="*/ 0 h 948"/>
                <a:gd name="T4" fmla="*/ 0 w 574"/>
                <a:gd name="T5" fmla="*/ 1100138 h 948"/>
                <a:gd name="T6" fmla="*/ 911225 w 574"/>
                <a:gd name="T7" fmla="*/ 1504950 h 948"/>
                <a:gd name="T8" fmla="*/ 911225 w 574"/>
                <a:gd name="T9" fmla="*/ 404813 h 9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4" h="948">
                  <a:moveTo>
                    <a:pt x="574" y="255"/>
                  </a:moveTo>
                  <a:lnTo>
                    <a:pt x="0" y="0"/>
                  </a:lnTo>
                  <a:lnTo>
                    <a:pt x="0" y="693"/>
                  </a:lnTo>
                  <a:lnTo>
                    <a:pt x="574" y="948"/>
                  </a:lnTo>
                  <a:lnTo>
                    <a:pt x="574" y="255"/>
                  </a:lnTo>
                  <a:close/>
                </a:path>
              </a:pathLst>
            </a:custGeom>
            <a:solidFill>
              <a:srgbClr val="DFDFE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57" name="Freeform 233"/>
            <p:cNvSpPr/>
            <p:nvPr/>
          </p:nvSpPr>
          <p:spPr bwMode="auto">
            <a:xfrm>
              <a:off x="8267701" y="4033838"/>
              <a:ext cx="733425" cy="427038"/>
            </a:xfrm>
            <a:custGeom>
              <a:avLst/>
              <a:gdLst>
                <a:gd name="T0" fmla="*/ 733425 w 462"/>
                <a:gd name="T1" fmla="*/ 338138 h 269"/>
                <a:gd name="T2" fmla="*/ 0 w 462"/>
                <a:gd name="T3" fmla="*/ 0 h 269"/>
                <a:gd name="T4" fmla="*/ 0 w 462"/>
                <a:gd name="T5" fmla="*/ 90488 h 269"/>
                <a:gd name="T6" fmla="*/ 733425 w 462"/>
                <a:gd name="T7" fmla="*/ 427038 h 269"/>
                <a:gd name="T8" fmla="*/ 733425 w 462"/>
                <a:gd name="T9" fmla="*/ 338138 h 2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69">
                  <a:moveTo>
                    <a:pt x="462" y="213"/>
                  </a:moveTo>
                  <a:lnTo>
                    <a:pt x="0" y="0"/>
                  </a:lnTo>
                  <a:lnTo>
                    <a:pt x="0" y="57"/>
                  </a:lnTo>
                  <a:lnTo>
                    <a:pt x="462" y="269"/>
                  </a:lnTo>
                  <a:lnTo>
                    <a:pt x="462" y="213"/>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58" name="Freeform 234"/>
            <p:cNvSpPr/>
            <p:nvPr/>
          </p:nvSpPr>
          <p:spPr bwMode="auto">
            <a:xfrm>
              <a:off x="8267701" y="4192588"/>
              <a:ext cx="733425" cy="403225"/>
            </a:xfrm>
            <a:custGeom>
              <a:avLst/>
              <a:gdLst>
                <a:gd name="T0" fmla="*/ 733425 w 462"/>
                <a:gd name="T1" fmla="*/ 336550 h 254"/>
                <a:gd name="T2" fmla="*/ 0 w 462"/>
                <a:gd name="T3" fmla="*/ 0 h 254"/>
                <a:gd name="T4" fmla="*/ 0 w 462"/>
                <a:gd name="T5" fmla="*/ 88900 h 254"/>
                <a:gd name="T6" fmla="*/ 733425 w 462"/>
                <a:gd name="T7" fmla="*/ 403225 h 254"/>
                <a:gd name="T8" fmla="*/ 733425 w 462"/>
                <a:gd name="T9" fmla="*/ 336550 h 2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4">
                  <a:moveTo>
                    <a:pt x="462" y="212"/>
                  </a:moveTo>
                  <a:lnTo>
                    <a:pt x="0" y="0"/>
                  </a:lnTo>
                  <a:lnTo>
                    <a:pt x="0" y="56"/>
                  </a:lnTo>
                  <a:lnTo>
                    <a:pt x="462" y="254"/>
                  </a:lnTo>
                  <a:lnTo>
                    <a:pt x="462"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59" name="Freeform 235"/>
            <p:cNvSpPr/>
            <p:nvPr/>
          </p:nvSpPr>
          <p:spPr bwMode="auto">
            <a:xfrm>
              <a:off x="8267701" y="4349750"/>
              <a:ext cx="733425" cy="403225"/>
            </a:xfrm>
            <a:custGeom>
              <a:avLst/>
              <a:gdLst>
                <a:gd name="T0" fmla="*/ 733425 w 462"/>
                <a:gd name="T1" fmla="*/ 314325 h 254"/>
                <a:gd name="T2" fmla="*/ 0 w 462"/>
                <a:gd name="T3" fmla="*/ 0 h 254"/>
                <a:gd name="T4" fmla="*/ 0 w 462"/>
                <a:gd name="T5" fmla="*/ 88900 h 254"/>
                <a:gd name="T6" fmla="*/ 733425 w 462"/>
                <a:gd name="T7" fmla="*/ 403225 h 254"/>
                <a:gd name="T8" fmla="*/ 733425 w 462"/>
                <a:gd name="T9" fmla="*/ 314325 h 2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4">
                  <a:moveTo>
                    <a:pt x="462" y="198"/>
                  </a:moveTo>
                  <a:lnTo>
                    <a:pt x="0" y="0"/>
                  </a:lnTo>
                  <a:lnTo>
                    <a:pt x="0" y="56"/>
                  </a:lnTo>
                  <a:lnTo>
                    <a:pt x="462" y="254"/>
                  </a:lnTo>
                  <a:lnTo>
                    <a:pt x="462"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60" name="Freeform 236"/>
            <p:cNvSpPr/>
            <p:nvPr/>
          </p:nvSpPr>
          <p:spPr bwMode="auto">
            <a:xfrm>
              <a:off x="8267701" y="4484688"/>
              <a:ext cx="733425" cy="425450"/>
            </a:xfrm>
            <a:custGeom>
              <a:avLst/>
              <a:gdLst>
                <a:gd name="T0" fmla="*/ 733425 w 462"/>
                <a:gd name="T1" fmla="*/ 336550 h 268"/>
                <a:gd name="T2" fmla="*/ 0 w 462"/>
                <a:gd name="T3" fmla="*/ 0 h 268"/>
                <a:gd name="T4" fmla="*/ 0 w 462"/>
                <a:gd name="T5" fmla="*/ 111125 h 268"/>
                <a:gd name="T6" fmla="*/ 733425 w 462"/>
                <a:gd name="T7" fmla="*/ 425450 h 268"/>
                <a:gd name="T8" fmla="*/ 733425 w 462"/>
                <a:gd name="T9" fmla="*/ 336550 h 2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68">
                  <a:moveTo>
                    <a:pt x="462" y="212"/>
                  </a:moveTo>
                  <a:lnTo>
                    <a:pt x="0" y="0"/>
                  </a:lnTo>
                  <a:lnTo>
                    <a:pt x="0" y="70"/>
                  </a:lnTo>
                  <a:lnTo>
                    <a:pt x="462" y="268"/>
                  </a:lnTo>
                  <a:lnTo>
                    <a:pt x="462"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61" name="Freeform 237"/>
            <p:cNvSpPr/>
            <p:nvPr/>
          </p:nvSpPr>
          <p:spPr bwMode="auto">
            <a:xfrm>
              <a:off x="8267701" y="4730750"/>
              <a:ext cx="733425" cy="404813"/>
            </a:xfrm>
            <a:custGeom>
              <a:avLst/>
              <a:gdLst>
                <a:gd name="T0" fmla="*/ 733425 w 462"/>
                <a:gd name="T1" fmla="*/ 314325 h 255"/>
                <a:gd name="T2" fmla="*/ 0 w 462"/>
                <a:gd name="T3" fmla="*/ 0 h 255"/>
                <a:gd name="T4" fmla="*/ 0 w 462"/>
                <a:gd name="T5" fmla="*/ 68263 h 255"/>
                <a:gd name="T6" fmla="*/ 733425 w 462"/>
                <a:gd name="T7" fmla="*/ 404813 h 255"/>
                <a:gd name="T8" fmla="*/ 733425 w 462"/>
                <a:gd name="T9" fmla="*/ 314325 h 2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5">
                  <a:moveTo>
                    <a:pt x="462" y="198"/>
                  </a:moveTo>
                  <a:lnTo>
                    <a:pt x="0" y="0"/>
                  </a:lnTo>
                  <a:lnTo>
                    <a:pt x="0" y="43"/>
                  </a:lnTo>
                  <a:lnTo>
                    <a:pt x="462" y="255"/>
                  </a:lnTo>
                  <a:lnTo>
                    <a:pt x="462"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62" name="Freeform 238"/>
            <p:cNvSpPr/>
            <p:nvPr/>
          </p:nvSpPr>
          <p:spPr bwMode="auto">
            <a:xfrm>
              <a:off x="9090026" y="3810000"/>
              <a:ext cx="909638" cy="1504950"/>
            </a:xfrm>
            <a:custGeom>
              <a:avLst/>
              <a:gdLst>
                <a:gd name="T0" fmla="*/ 0 w 573"/>
                <a:gd name="T1" fmla="*/ 404813 h 948"/>
                <a:gd name="T2" fmla="*/ 909638 w 573"/>
                <a:gd name="T3" fmla="*/ 0 h 948"/>
                <a:gd name="T4" fmla="*/ 909638 w 573"/>
                <a:gd name="T5" fmla="*/ 1100138 h 948"/>
                <a:gd name="T6" fmla="*/ 0 w 573"/>
                <a:gd name="T7" fmla="*/ 1504950 h 948"/>
                <a:gd name="T8" fmla="*/ 0 w 573"/>
                <a:gd name="T9" fmla="*/ 404813 h 9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3" h="948">
                  <a:moveTo>
                    <a:pt x="0" y="255"/>
                  </a:moveTo>
                  <a:lnTo>
                    <a:pt x="573" y="0"/>
                  </a:lnTo>
                  <a:lnTo>
                    <a:pt x="573" y="693"/>
                  </a:lnTo>
                  <a:lnTo>
                    <a:pt x="0" y="948"/>
                  </a:lnTo>
                  <a:lnTo>
                    <a:pt x="0" y="255"/>
                  </a:lnTo>
                  <a:close/>
                </a:path>
              </a:pathLst>
            </a:custGeom>
            <a:solidFill>
              <a:srgbClr val="DFDFE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63" name="Freeform 239"/>
            <p:cNvSpPr/>
            <p:nvPr/>
          </p:nvSpPr>
          <p:spPr bwMode="auto">
            <a:xfrm>
              <a:off x="9178926" y="4484688"/>
              <a:ext cx="754063" cy="425450"/>
            </a:xfrm>
            <a:custGeom>
              <a:avLst/>
              <a:gdLst>
                <a:gd name="T0" fmla="*/ 0 w 475"/>
                <a:gd name="T1" fmla="*/ 336550 h 268"/>
                <a:gd name="T2" fmla="*/ 754063 w 475"/>
                <a:gd name="T3" fmla="*/ 0 h 268"/>
                <a:gd name="T4" fmla="*/ 754063 w 475"/>
                <a:gd name="T5" fmla="*/ 111125 h 268"/>
                <a:gd name="T6" fmla="*/ 0 w 475"/>
                <a:gd name="T7" fmla="*/ 425450 h 268"/>
                <a:gd name="T8" fmla="*/ 0 w 475"/>
                <a:gd name="T9" fmla="*/ 336550 h 2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268">
                  <a:moveTo>
                    <a:pt x="0" y="212"/>
                  </a:moveTo>
                  <a:lnTo>
                    <a:pt x="475" y="0"/>
                  </a:lnTo>
                  <a:lnTo>
                    <a:pt x="475" y="70"/>
                  </a:lnTo>
                  <a:lnTo>
                    <a:pt x="0" y="268"/>
                  </a:lnTo>
                  <a:lnTo>
                    <a:pt x="0"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64" name="Freeform 240"/>
            <p:cNvSpPr/>
            <p:nvPr/>
          </p:nvSpPr>
          <p:spPr bwMode="auto">
            <a:xfrm>
              <a:off x="9178926" y="4730750"/>
              <a:ext cx="754063" cy="404813"/>
            </a:xfrm>
            <a:custGeom>
              <a:avLst/>
              <a:gdLst>
                <a:gd name="T0" fmla="*/ 0 w 475"/>
                <a:gd name="T1" fmla="*/ 314325 h 255"/>
                <a:gd name="T2" fmla="*/ 754063 w 475"/>
                <a:gd name="T3" fmla="*/ 0 h 255"/>
                <a:gd name="T4" fmla="*/ 754063 w 475"/>
                <a:gd name="T5" fmla="*/ 68263 h 255"/>
                <a:gd name="T6" fmla="*/ 0 w 475"/>
                <a:gd name="T7" fmla="*/ 404813 h 255"/>
                <a:gd name="T8" fmla="*/ 0 w 475"/>
                <a:gd name="T9" fmla="*/ 314325 h 2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255">
                  <a:moveTo>
                    <a:pt x="0" y="198"/>
                  </a:moveTo>
                  <a:lnTo>
                    <a:pt x="475" y="0"/>
                  </a:lnTo>
                  <a:lnTo>
                    <a:pt x="475" y="43"/>
                  </a:lnTo>
                  <a:lnTo>
                    <a:pt x="0" y="255"/>
                  </a:lnTo>
                  <a:lnTo>
                    <a:pt x="0"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65" name="Freeform 241"/>
            <p:cNvSpPr/>
            <p:nvPr/>
          </p:nvSpPr>
          <p:spPr bwMode="auto">
            <a:xfrm>
              <a:off x="9555163" y="4033838"/>
              <a:ext cx="377825" cy="561975"/>
            </a:xfrm>
            <a:custGeom>
              <a:avLst/>
              <a:gdLst>
                <a:gd name="T0" fmla="*/ 377825 w 238"/>
                <a:gd name="T1" fmla="*/ 0 h 354"/>
                <a:gd name="T2" fmla="*/ 377825 w 238"/>
                <a:gd name="T3" fmla="*/ 404813 h 354"/>
                <a:gd name="T4" fmla="*/ 0 w 238"/>
                <a:gd name="T5" fmla="*/ 561975 h 354"/>
                <a:gd name="T6" fmla="*/ 0 w 238"/>
                <a:gd name="T7" fmla="*/ 180975 h 354"/>
                <a:gd name="T8" fmla="*/ 377825 w 238"/>
                <a:gd name="T9" fmla="*/ 0 h 3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8" h="354">
                  <a:moveTo>
                    <a:pt x="238" y="0"/>
                  </a:moveTo>
                  <a:lnTo>
                    <a:pt x="238" y="255"/>
                  </a:lnTo>
                  <a:lnTo>
                    <a:pt x="0" y="354"/>
                  </a:lnTo>
                  <a:lnTo>
                    <a:pt x="0" y="114"/>
                  </a:lnTo>
                  <a:lnTo>
                    <a:pt x="238"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66" name="Freeform 242"/>
            <p:cNvSpPr/>
            <p:nvPr/>
          </p:nvSpPr>
          <p:spPr bwMode="auto">
            <a:xfrm>
              <a:off x="9178926" y="4214813"/>
              <a:ext cx="331788" cy="246063"/>
            </a:xfrm>
            <a:custGeom>
              <a:avLst/>
              <a:gdLst>
                <a:gd name="T0" fmla="*/ 331788 w 209"/>
                <a:gd name="T1" fmla="*/ 0 h 155"/>
                <a:gd name="T2" fmla="*/ 0 w 209"/>
                <a:gd name="T3" fmla="*/ 157163 h 155"/>
                <a:gd name="T4" fmla="*/ 0 w 209"/>
                <a:gd name="T5" fmla="*/ 246063 h 155"/>
                <a:gd name="T6" fmla="*/ 331788 w 209"/>
                <a:gd name="T7" fmla="*/ 88900 h 155"/>
                <a:gd name="T8" fmla="*/ 331788 w 209"/>
                <a:gd name="T9" fmla="*/ 0 h 1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55">
                  <a:moveTo>
                    <a:pt x="209" y="0"/>
                  </a:moveTo>
                  <a:lnTo>
                    <a:pt x="0" y="99"/>
                  </a:lnTo>
                  <a:lnTo>
                    <a:pt x="0" y="155"/>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67" name="Freeform 243"/>
            <p:cNvSpPr/>
            <p:nvPr/>
          </p:nvSpPr>
          <p:spPr bwMode="auto">
            <a:xfrm>
              <a:off x="9178926" y="4371975"/>
              <a:ext cx="331788" cy="223838"/>
            </a:xfrm>
            <a:custGeom>
              <a:avLst/>
              <a:gdLst>
                <a:gd name="T0" fmla="*/ 331788 w 209"/>
                <a:gd name="T1" fmla="*/ 0 h 141"/>
                <a:gd name="T2" fmla="*/ 0 w 209"/>
                <a:gd name="T3" fmla="*/ 157163 h 141"/>
                <a:gd name="T4" fmla="*/ 0 w 209"/>
                <a:gd name="T5" fmla="*/ 223838 h 141"/>
                <a:gd name="T6" fmla="*/ 331788 w 209"/>
                <a:gd name="T7" fmla="*/ 88900 h 141"/>
                <a:gd name="T8" fmla="*/ 331788 w 209"/>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41">
                  <a:moveTo>
                    <a:pt x="209" y="0"/>
                  </a:moveTo>
                  <a:lnTo>
                    <a:pt x="0" y="99"/>
                  </a:lnTo>
                  <a:lnTo>
                    <a:pt x="0" y="141"/>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68" name="Freeform 244"/>
            <p:cNvSpPr/>
            <p:nvPr/>
          </p:nvSpPr>
          <p:spPr bwMode="auto">
            <a:xfrm>
              <a:off x="9178926" y="4529138"/>
              <a:ext cx="331788" cy="223838"/>
            </a:xfrm>
            <a:custGeom>
              <a:avLst/>
              <a:gdLst>
                <a:gd name="T0" fmla="*/ 331788 w 209"/>
                <a:gd name="T1" fmla="*/ 0 h 141"/>
                <a:gd name="T2" fmla="*/ 0 w 209"/>
                <a:gd name="T3" fmla="*/ 134938 h 141"/>
                <a:gd name="T4" fmla="*/ 0 w 209"/>
                <a:gd name="T5" fmla="*/ 223838 h 141"/>
                <a:gd name="T6" fmla="*/ 331788 w 209"/>
                <a:gd name="T7" fmla="*/ 88900 h 141"/>
                <a:gd name="T8" fmla="*/ 331788 w 209"/>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41">
                  <a:moveTo>
                    <a:pt x="209" y="0"/>
                  </a:moveTo>
                  <a:lnTo>
                    <a:pt x="0" y="85"/>
                  </a:lnTo>
                  <a:lnTo>
                    <a:pt x="0" y="141"/>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p:cTn id="11" dur="500" fill="hold"/>
                                        <p:tgtEl>
                                          <p:spTgt spid="39"/>
                                        </p:tgtEl>
                                        <p:attrNameLst>
                                          <p:attrName>ppt_w</p:attrName>
                                        </p:attrNameLst>
                                      </p:cBhvr>
                                      <p:tavLst>
                                        <p:tav tm="0">
                                          <p:val>
                                            <p:fltVal val="0"/>
                                          </p:val>
                                        </p:tav>
                                        <p:tav tm="100000">
                                          <p:val>
                                            <p:strVal val="#ppt_w"/>
                                          </p:val>
                                        </p:tav>
                                      </p:tavLst>
                                    </p:anim>
                                    <p:anim calcmode="lin" valueType="num">
                                      <p:cBhvr>
                                        <p:cTn id="12" dur="500" fill="hold"/>
                                        <p:tgtEl>
                                          <p:spTgt spid="3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normAutofit/>
          </a:bodyPr>
          <a:lstStyle>
            <a:lvl1pPr>
              <a:defRPr sz="1200"/>
            </a:lvl1pPr>
          </a:lstStyle>
          <a:p>
            <a:fld id="{4C0B3021-1FB4-4DCB-AA47-7675B6C6FEBB}" type="datetimeFigureOut">
              <a:rPr lang="zh-CN" altLang="en-US" smtClean="0"/>
            </a:fld>
            <a:endParaRPr lang="zh-CN" altLang="en-US"/>
          </a:p>
        </p:txBody>
      </p:sp>
      <p:sp>
        <p:nvSpPr>
          <p:cNvPr id="3" name="页脚占位符 2"/>
          <p:cNvSpPr>
            <a:spLocks noGrp="1"/>
          </p:cNvSpPr>
          <p:nvPr>
            <p:ph type="ftr" sz="quarter" idx="11"/>
          </p:nvPr>
        </p:nvSpPr>
        <p:spPr/>
        <p:txBody>
          <a:bodyPr>
            <a:normAutofit/>
          </a:bodyPr>
          <a:lstStyle>
            <a:lvl1pPr>
              <a:defRPr sz="1200"/>
            </a:lvl1pPr>
          </a:lstStyle>
          <a:p>
            <a:endParaRPr lang="zh-CN" altLang="en-US"/>
          </a:p>
        </p:txBody>
      </p:sp>
      <p:sp>
        <p:nvSpPr>
          <p:cNvPr id="4" name="灯片编号占位符 3"/>
          <p:cNvSpPr>
            <a:spLocks noGrp="1"/>
          </p:cNvSpPr>
          <p:nvPr>
            <p:ph type="sldNum" sz="quarter" idx="12"/>
          </p:nvPr>
        </p:nvSpPr>
        <p:spPr/>
        <p:txBody>
          <a:bodyPr>
            <a:normAutofit/>
          </a:bodyPr>
          <a:lstStyle>
            <a:lvl1pPr>
              <a:defRPr sz="1200"/>
            </a:lvl1pPr>
          </a:lstStyle>
          <a:p>
            <a:fld id="{6EC9B3E6-BB51-4667-BC64-904D1D3B55E4}" type="slidenum">
              <a:rPr lang="zh-CN" altLang="en-US" smtClean="0"/>
            </a:fld>
            <a:endParaRPr lang="zh-CN" altLang="en-US"/>
          </a:p>
        </p:txBody>
      </p:sp>
      <p:sp>
        <p:nvSpPr>
          <p:cNvPr id="7" name="矩形 6"/>
          <p:cNvSpPr/>
          <p:nvPr/>
        </p:nvSpPr>
        <p:spPr>
          <a:xfrm>
            <a:off x="0" y="692696"/>
            <a:ext cx="9144000" cy="468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nvGrpSpPr>
          <p:cNvPr id="9" name="组合 8"/>
          <p:cNvGrpSpPr/>
          <p:nvPr/>
        </p:nvGrpSpPr>
        <p:grpSpPr bwMode="auto">
          <a:xfrm>
            <a:off x="197514" y="60658"/>
            <a:ext cx="342038" cy="560030"/>
            <a:chOff x="8178801" y="2686050"/>
            <a:chExt cx="1820863" cy="3124200"/>
          </a:xfrm>
        </p:grpSpPr>
        <p:sp>
          <p:nvSpPr>
            <p:cNvPr id="10" name="Oval 217"/>
            <p:cNvSpPr>
              <a:spLocks noChangeArrowheads="1"/>
            </p:cNvSpPr>
            <p:nvPr/>
          </p:nvSpPr>
          <p:spPr bwMode="auto">
            <a:xfrm>
              <a:off x="8578851" y="2686050"/>
              <a:ext cx="1042988" cy="1079500"/>
            </a:xfrm>
            <a:prstGeom prst="ellipse">
              <a:avLst/>
            </a:prstGeom>
            <a:solidFill>
              <a:srgbClr val="EEE1B8"/>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1" name="Freeform 218"/>
            <p:cNvSpPr/>
            <p:nvPr/>
          </p:nvSpPr>
          <p:spPr bwMode="auto">
            <a:xfrm>
              <a:off x="8578851" y="2686050"/>
              <a:ext cx="1042988" cy="696913"/>
            </a:xfrm>
            <a:custGeom>
              <a:avLst/>
              <a:gdLst>
                <a:gd name="T0" fmla="*/ 22191 w 47"/>
                <a:gd name="T1" fmla="*/ 696913 h 31"/>
                <a:gd name="T2" fmla="*/ 332869 w 47"/>
                <a:gd name="T3" fmla="*/ 382178 h 31"/>
                <a:gd name="T4" fmla="*/ 1042988 w 47"/>
                <a:gd name="T5" fmla="*/ 427140 h 31"/>
                <a:gd name="T6" fmla="*/ 510398 w 47"/>
                <a:gd name="T7" fmla="*/ 0 h 31"/>
                <a:gd name="T8" fmla="*/ 0 w 47"/>
                <a:gd name="T9" fmla="*/ 539546 h 31"/>
                <a:gd name="T10" fmla="*/ 22191 w 47"/>
                <a:gd name="T11" fmla="*/ 696913 h 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31">
                  <a:moveTo>
                    <a:pt x="1" y="31"/>
                  </a:moveTo>
                  <a:cubicBezTo>
                    <a:pt x="6" y="4"/>
                    <a:pt x="12" y="13"/>
                    <a:pt x="15" y="17"/>
                  </a:cubicBezTo>
                  <a:cubicBezTo>
                    <a:pt x="20" y="27"/>
                    <a:pt x="42" y="9"/>
                    <a:pt x="47" y="19"/>
                  </a:cubicBezTo>
                  <a:cubicBezTo>
                    <a:pt x="45" y="8"/>
                    <a:pt x="35" y="0"/>
                    <a:pt x="23" y="0"/>
                  </a:cubicBezTo>
                  <a:cubicBezTo>
                    <a:pt x="10" y="0"/>
                    <a:pt x="0" y="10"/>
                    <a:pt x="0" y="24"/>
                  </a:cubicBezTo>
                  <a:cubicBezTo>
                    <a:pt x="0" y="26"/>
                    <a:pt x="0" y="29"/>
                    <a:pt x="1" y="31"/>
                  </a:cubicBez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12" name="Oval 219"/>
            <p:cNvSpPr>
              <a:spLocks noChangeArrowheads="1"/>
            </p:cNvSpPr>
            <p:nvPr/>
          </p:nvSpPr>
          <p:spPr bwMode="auto">
            <a:xfrm>
              <a:off x="9201151" y="5562600"/>
              <a:ext cx="265113" cy="247650"/>
            </a:xfrm>
            <a:prstGeom prst="ellipse">
              <a:avLst/>
            </a:prstGeom>
            <a:solidFill>
              <a:srgbClr val="293031"/>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3" name="Oval 220"/>
            <p:cNvSpPr>
              <a:spLocks noChangeArrowheads="1"/>
            </p:cNvSpPr>
            <p:nvPr/>
          </p:nvSpPr>
          <p:spPr bwMode="auto">
            <a:xfrm>
              <a:off x="8756651" y="5562600"/>
              <a:ext cx="266700" cy="247650"/>
            </a:xfrm>
            <a:prstGeom prst="ellipse">
              <a:avLst/>
            </a:prstGeom>
            <a:solidFill>
              <a:srgbClr val="293031"/>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4" name="Oval 221"/>
            <p:cNvSpPr>
              <a:spLocks noChangeArrowheads="1"/>
            </p:cNvSpPr>
            <p:nvPr/>
          </p:nvSpPr>
          <p:spPr bwMode="auto">
            <a:xfrm>
              <a:off x="9621838" y="4776788"/>
              <a:ext cx="133350" cy="111125"/>
            </a:xfrm>
            <a:prstGeom prst="ellipse">
              <a:avLst/>
            </a:prstGeom>
            <a:solidFill>
              <a:srgbClr val="F2BDA5"/>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5" name="Oval 222"/>
            <p:cNvSpPr>
              <a:spLocks noChangeArrowheads="1"/>
            </p:cNvSpPr>
            <p:nvPr/>
          </p:nvSpPr>
          <p:spPr bwMode="auto">
            <a:xfrm>
              <a:off x="8467726" y="4776788"/>
              <a:ext cx="133350" cy="111125"/>
            </a:xfrm>
            <a:prstGeom prst="ellipse">
              <a:avLst/>
            </a:prstGeom>
            <a:solidFill>
              <a:srgbClr val="F2BDA5"/>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6" name="Freeform 223"/>
            <p:cNvSpPr/>
            <p:nvPr/>
          </p:nvSpPr>
          <p:spPr bwMode="auto">
            <a:xfrm>
              <a:off x="8467726" y="3765550"/>
              <a:ext cx="1287463" cy="1144588"/>
            </a:xfrm>
            <a:custGeom>
              <a:avLst/>
              <a:gdLst>
                <a:gd name="T0" fmla="*/ 310767 w 58"/>
                <a:gd name="T1" fmla="*/ 0 h 51"/>
                <a:gd name="T2" fmla="*/ 0 w 58"/>
                <a:gd name="T3" fmla="*/ 1032373 h 51"/>
                <a:gd name="T4" fmla="*/ 133186 w 58"/>
                <a:gd name="T5" fmla="*/ 1054816 h 51"/>
                <a:gd name="T6" fmla="*/ 199779 w 58"/>
                <a:gd name="T7" fmla="*/ 852830 h 51"/>
                <a:gd name="T8" fmla="*/ 155383 w 58"/>
                <a:gd name="T9" fmla="*/ 1144588 h 51"/>
                <a:gd name="T10" fmla="*/ 643732 w 58"/>
                <a:gd name="T11" fmla="*/ 1144588 h 51"/>
                <a:gd name="T12" fmla="*/ 643732 w 58"/>
                <a:gd name="T13" fmla="*/ 0 h 51"/>
                <a:gd name="T14" fmla="*/ 976696 w 58"/>
                <a:gd name="T15" fmla="*/ 0 h 51"/>
                <a:gd name="T16" fmla="*/ 1287463 w 58"/>
                <a:gd name="T17" fmla="*/ 1032373 h 51"/>
                <a:gd name="T18" fmla="*/ 1154277 w 58"/>
                <a:gd name="T19" fmla="*/ 1054816 h 51"/>
                <a:gd name="T20" fmla="*/ 1109882 w 58"/>
                <a:gd name="T21" fmla="*/ 852830 h 51"/>
                <a:gd name="T22" fmla="*/ 1132080 w 58"/>
                <a:gd name="T23" fmla="*/ 1144588 h 51"/>
                <a:gd name="T24" fmla="*/ 643732 w 58"/>
                <a:gd name="T25" fmla="*/ 1144588 h 51"/>
                <a:gd name="T26" fmla="*/ 643732 w 58"/>
                <a:gd name="T27" fmla="*/ 0 h 51"/>
                <a:gd name="T28" fmla="*/ 310767 w 58"/>
                <a:gd name="T29" fmla="*/ 0 h 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8" h="51">
                  <a:moveTo>
                    <a:pt x="14" y="0"/>
                  </a:moveTo>
                  <a:cubicBezTo>
                    <a:pt x="10" y="1"/>
                    <a:pt x="5" y="17"/>
                    <a:pt x="0" y="46"/>
                  </a:cubicBezTo>
                  <a:cubicBezTo>
                    <a:pt x="3" y="47"/>
                    <a:pt x="5" y="47"/>
                    <a:pt x="6" y="47"/>
                  </a:cubicBezTo>
                  <a:cubicBezTo>
                    <a:pt x="9" y="38"/>
                    <a:pt x="9" y="38"/>
                    <a:pt x="9" y="38"/>
                  </a:cubicBezTo>
                  <a:cubicBezTo>
                    <a:pt x="7" y="51"/>
                    <a:pt x="7" y="51"/>
                    <a:pt x="7" y="51"/>
                  </a:cubicBezTo>
                  <a:cubicBezTo>
                    <a:pt x="29" y="51"/>
                    <a:pt x="29" y="51"/>
                    <a:pt x="29" y="51"/>
                  </a:cubicBezTo>
                  <a:cubicBezTo>
                    <a:pt x="29" y="0"/>
                    <a:pt x="29" y="0"/>
                    <a:pt x="29" y="0"/>
                  </a:cubicBezTo>
                  <a:cubicBezTo>
                    <a:pt x="44" y="0"/>
                    <a:pt x="44" y="0"/>
                    <a:pt x="44" y="0"/>
                  </a:cubicBezTo>
                  <a:cubicBezTo>
                    <a:pt x="48" y="1"/>
                    <a:pt x="53" y="17"/>
                    <a:pt x="58" y="46"/>
                  </a:cubicBezTo>
                  <a:cubicBezTo>
                    <a:pt x="55" y="47"/>
                    <a:pt x="53" y="47"/>
                    <a:pt x="52" y="47"/>
                  </a:cubicBezTo>
                  <a:cubicBezTo>
                    <a:pt x="50" y="38"/>
                    <a:pt x="50" y="38"/>
                    <a:pt x="50" y="38"/>
                  </a:cubicBezTo>
                  <a:cubicBezTo>
                    <a:pt x="51" y="51"/>
                    <a:pt x="51" y="51"/>
                    <a:pt x="51" y="51"/>
                  </a:cubicBezTo>
                  <a:cubicBezTo>
                    <a:pt x="29" y="51"/>
                    <a:pt x="29" y="51"/>
                    <a:pt x="29" y="51"/>
                  </a:cubicBezTo>
                  <a:cubicBezTo>
                    <a:pt x="29" y="0"/>
                    <a:pt x="29" y="0"/>
                    <a:pt x="29" y="0"/>
                  </a:cubicBezTo>
                  <a:lnTo>
                    <a:pt x="14" y="0"/>
                  </a:ln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17" name="Freeform 224"/>
            <p:cNvSpPr/>
            <p:nvPr/>
          </p:nvSpPr>
          <p:spPr bwMode="auto">
            <a:xfrm>
              <a:off x="8956676" y="3765550"/>
              <a:ext cx="333375" cy="493713"/>
            </a:xfrm>
            <a:custGeom>
              <a:avLst/>
              <a:gdLst>
                <a:gd name="T0" fmla="*/ 0 w 15"/>
                <a:gd name="T1" fmla="*/ 0 h 22"/>
                <a:gd name="T2" fmla="*/ 155575 w 15"/>
                <a:gd name="T3" fmla="*/ 493713 h 22"/>
                <a:gd name="T4" fmla="*/ 155575 w 15"/>
                <a:gd name="T5" fmla="*/ 0 h 22"/>
                <a:gd name="T6" fmla="*/ 311150 w 15"/>
                <a:gd name="T7" fmla="*/ 0 h 22"/>
                <a:gd name="T8" fmla="*/ 155575 w 15"/>
                <a:gd name="T9" fmla="*/ 493713 h 22"/>
                <a:gd name="T10" fmla="*/ 155575 w 15"/>
                <a:gd name="T11" fmla="*/ 0 h 22"/>
                <a:gd name="T12" fmla="*/ 0 w 15"/>
                <a:gd name="T13" fmla="*/ 0 h 2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 h="22">
                  <a:moveTo>
                    <a:pt x="0" y="0"/>
                  </a:moveTo>
                  <a:cubicBezTo>
                    <a:pt x="0" y="9"/>
                    <a:pt x="2" y="16"/>
                    <a:pt x="7" y="22"/>
                  </a:cubicBezTo>
                  <a:cubicBezTo>
                    <a:pt x="7" y="0"/>
                    <a:pt x="7" y="0"/>
                    <a:pt x="7" y="0"/>
                  </a:cubicBezTo>
                  <a:cubicBezTo>
                    <a:pt x="14" y="0"/>
                    <a:pt x="14" y="0"/>
                    <a:pt x="14" y="0"/>
                  </a:cubicBezTo>
                  <a:cubicBezTo>
                    <a:pt x="15" y="9"/>
                    <a:pt x="12" y="16"/>
                    <a:pt x="7" y="22"/>
                  </a:cubicBezTo>
                  <a:cubicBezTo>
                    <a:pt x="7" y="0"/>
                    <a:pt x="7" y="0"/>
                    <a:pt x="7" y="0"/>
                  </a:cubicBezTo>
                  <a:lnTo>
                    <a:pt x="0" y="0"/>
                  </a:lnTo>
                  <a:close/>
                </a:path>
              </a:pathLst>
            </a:custGeom>
            <a:solidFill>
              <a:srgbClr val="FFFFA7"/>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18" name="Oval 225"/>
            <p:cNvSpPr>
              <a:spLocks noChangeArrowheads="1"/>
            </p:cNvSpPr>
            <p:nvPr/>
          </p:nvSpPr>
          <p:spPr bwMode="auto">
            <a:xfrm>
              <a:off x="9067801" y="4484688"/>
              <a:ext cx="88900" cy="88900"/>
            </a:xfrm>
            <a:prstGeom prst="ellipse">
              <a:avLst/>
            </a:prstGeom>
            <a:solidFill>
              <a:srgbClr val="F2DEA2"/>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9" name="Oval 226"/>
            <p:cNvSpPr>
              <a:spLocks noChangeArrowheads="1"/>
            </p:cNvSpPr>
            <p:nvPr/>
          </p:nvSpPr>
          <p:spPr bwMode="auto">
            <a:xfrm>
              <a:off x="9067801" y="4641850"/>
              <a:ext cx="88900" cy="111125"/>
            </a:xfrm>
            <a:prstGeom prst="ellipse">
              <a:avLst/>
            </a:prstGeom>
            <a:solidFill>
              <a:srgbClr val="F2DEA2"/>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20" name="Freeform 227"/>
            <p:cNvSpPr/>
            <p:nvPr/>
          </p:nvSpPr>
          <p:spPr bwMode="auto">
            <a:xfrm>
              <a:off x="9067801" y="4843463"/>
              <a:ext cx="88900" cy="66675"/>
            </a:xfrm>
            <a:custGeom>
              <a:avLst/>
              <a:gdLst>
                <a:gd name="T0" fmla="*/ 0 w 4"/>
                <a:gd name="T1" fmla="*/ 66675 h 3"/>
                <a:gd name="T2" fmla="*/ 44450 w 4"/>
                <a:gd name="T3" fmla="*/ 0 h 3"/>
                <a:gd name="T4" fmla="*/ 44450 w 4"/>
                <a:gd name="T5" fmla="*/ 66675 h 3"/>
                <a:gd name="T6" fmla="*/ 88900 w 4"/>
                <a:gd name="T7" fmla="*/ 66675 h 3"/>
                <a:gd name="T8" fmla="*/ 44450 w 4"/>
                <a:gd name="T9" fmla="*/ 0 h 3"/>
                <a:gd name="T10" fmla="*/ 44450 w 4"/>
                <a:gd name="T11" fmla="*/ 66675 h 3"/>
                <a:gd name="T12" fmla="*/ 0 w 4"/>
                <a:gd name="T13" fmla="*/ 66675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3">
                  <a:moveTo>
                    <a:pt x="0" y="3"/>
                  </a:moveTo>
                  <a:cubicBezTo>
                    <a:pt x="0" y="1"/>
                    <a:pt x="1" y="1"/>
                    <a:pt x="2" y="0"/>
                  </a:cubicBezTo>
                  <a:cubicBezTo>
                    <a:pt x="2" y="3"/>
                    <a:pt x="2" y="3"/>
                    <a:pt x="2" y="3"/>
                  </a:cubicBezTo>
                  <a:cubicBezTo>
                    <a:pt x="4" y="3"/>
                    <a:pt x="4" y="3"/>
                    <a:pt x="4" y="3"/>
                  </a:cubicBezTo>
                  <a:cubicBezTo>
                    <a:pt x="4" y="1"/>
                    <a:pt x="4" y="1"/>
                    <a:pt x="2" y="0"/>
                  </a:cubicBezTo>
                  <a:cubicBezTo>
                    <a:pt x="2" y="3"/>
                    <a:pt x="2" y="3"/>
                    <a:pt x="2" y="3"/>
                  </a:cubicBezTo>
                  <a:lnTo>
                    <a:pt x="0" y="3"/>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21" name="Freeform 228"/>
            <p:cNvSpPr/>
            <p:nvPr/>
          </p:nvSpPr>
          <p:spPr bwMode="auto">
            <a:xfrm>
              <a:off x="9045576" y="3765550"/>
              <a:ext cx="155575" cy="493713"/>
            </a:xfrm>
            <a:custGeom>
              <a:avLst/>
              <a:gdLst>
                <a:gd name="T0" fmla="*/ 44450 w 7"/>
                <a:gd name="T1" fmla="*/ 0 h 22"/>
                <a:gd name="T2" fmla="*/ 44450 w 7"/>
                <a:gd name="T3" fmla="*/ 67325 h 22"/>
                <a:gd name="T4" fmla="*/ 66675 w 7"/>
                <a:gd name="T5" fmla="*/ 493713 h 22"/>
                <a:gd name="T6" fmla="*/ 66675 w 7"/>
                <a:gd name="T7" fmla="*/ 0 h 22"/>
                <a:gd name="T8" fmla="*/ 88900 w 7"/>
                <a:gd name="T9" fmla="*/ 0 h 22"/>
                <a:gd name="T10" fmla="*/ 88900 w 7"/>
                <a:gd name="T11" fmla="*/ 67325 h 22"/>
                <a:gd name="T12" fmla="*/ 66675 w 7"/>
                <a:gd name="T13" fmla="*/ 493713 h 22"/>
                <a:gd name="T14" fmla="*/ 66675 w 7"/>
                <a:gd name="T15" fmla="*/ 0 h 22"/>
                <a:gd name="T16" fmla="*/ 44450 w 7"/>
                <a:gd name="T17" fmla="*/ 0 h 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 h="22">
                  <a:moveTo>
                    <a:pt x="2" y="0"/>
                  </a:moveTo>
                  <a:cubicBezTo>
                    <a:pt x="0" y="1"/>
                    <a:pt x="1" y="3"/>
                    <a:pt x="2" y="3"/>
                  </a:cubicBezTo>
                  <a:cubicBezTo>
                    <a:pt x="0" y="4"/>
                    <a:pt x="1" y="10"/>
                    <a:pt x="3" y="22"/>
                  </a:cubicBezTo>
                  <a:cubicBezTo>
                    <a:pt x="3" y="0"/>
                    <a:pt x="3" y="0"/>
                    <a:pt x="3" y="0"/>
                  </a:cubicBezTo>
                  <a:cubicBezTo>
                    <a:pt x="4" y="0"/>
                    <a:pt x="4" y="0"/>
                    <a:pt x="4" y="0"/>
                  </a:cubicBezTo>
                  <a:cubicBezTo>
                    <a:pt x="7" y="1"/>
                    <a:pt x="5" y="3"/>
                    <a:pt x="4" y="3"/>
                  </a:cubicBezTo>
                  <a:cubicBezTo>
                    <a:pt x="6" y="4"/>
                    <a:pt x="6" y="10"/>
                    <a:pt x="3" y="22"/>
                  </a:cubicBezTo>
                  <a:cubicBezTo>
                    <a:pt x="3" y="0"/>
                    <a:pt x="3" y="0"/>
                    <a:pt x="3" y="0"/>
                  </a:cubicBezTo>
                  <a:lnTo>
                    <a:pt x="2" y="0"/>
                  </a:ln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22" name="Freeform 229"/>
            <p:cNvSpPr/>
            <p:nvPr/>
          </p:nvSpPr>
          <p:spPr bwMode="auto">
            <a:xfrm>
              <a:off x="8689976" y="4910138"/>
              <a:ext cx="842963" cy="787400"/>
            </a:xfrm>
            <a:custGeom>
              <a:avLst/>
              <a:gdLst>
                <a:gd name="T0" fmla="*/ 0 w 531"/>
                <a:gd name="T1" fmla="*/ 0 h 496"/>
                <a:gd name="T2" fmla="*/ 66675 w 531"/>
                <a:gd name="T3" fmla="*/ 787400 h 496"/>
                <a:gd name="T4" fmla="*/ 333375 w 531"/>
                <a:gd name="T5" fmla="*/ 787400 h 496"/>
                <a:gd name="T6" fmla="*/ 422275 w 531"/>
                <a:gd name="T7" fmla="*/ 315913 h 496"/>
                <a:gd name="T8" fmla="*/ 511175 w 531"/>
                <a:gd name="T9" fmla="*/ 787400 h 496"/>
                <a:gd name="T10" fmla="*/ 776288 w 531"/>
                <a:gd name="T11" fmla="*/ 787400 h 496"/>
                <a:gd name="T12" fmla="*/ 842963 w 531"/>
                <a:gd name="T13" fmla="*/ 0 h 496"/>
                <a:gd name="T14" fmla="*/ 466725 w 531"/>
                <a:gd name="T15" fmla="*/ 0 h 496"/>
                <a:gd name="T16" fmla="*/ 422275 w 531"/>
                <a:gd name="T17" fmla="*/ 0 h 496"/>
                <a:gd name="T18" fmla="*/ 377825 w 531"/>
                <a:gd name="T19" fmla="*/ 0 h 496"/>
                <a:gd name="T20" fmla="*/ 0 w 531"/>
                <a:gd name="T21" fmla="*/ 0 h 49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31" h="496">
                  <a:moveTo>
                    <a:pt x="0" y="0"/>
                  </a:moveTo>
                  <a:lnTo>
                    <a:pt x="42" y="496"/>
                  </a:lnTo>
                  <a:lnTo>
                    <a:pt x="210" y="496"/>
                  </a:lnTo>
                  <a:lnTo>
                    <a:pt x="266" y="199"/>
                  </a:lnTo>
                  <a:lnTo>
                    <a:pt x="322" y="496"/>
                  </a:lnTo>
                  <a:lnTo>
                    <a:pt x="489" y="496"/>
                  </a:lnTo>
                  <a:lnTo>
                    <a:pt x="531" y="0"/>
                  </a:lnTo>
                  <a:lnTo>
                    <a:pt x="294" y="0"/>
                  </a:lnTo>
                  <a:lnTo>
                    <a:pt x="266" y="0"/>
                  </a:lnTo>
                  <a:lnTo>
                    <a:pt x="238" y="0"/>
                  </a:lnTo>
                  <a:lnTo>
                    <a:pt x="0" y="0"/>
                  </a:lnTo>
                  <a:close/>
                </a:path>
              </a:pathLst>
            </a:custGeom>
            <a:solidFill>
              <a:srgbClr val="754C24"/>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23" name="Freeform 230"/>
            <p:cNvSpPr/>
            <p:nvPr/>
          </p:nvSpPr>
          <p:spPr bwMode="auto">
            <a:xfrm>
              <a:off x="8756651" y="4956175"/>
              <a:ext cx="66675" cy="223838"/>
            </a:xfrm>
            <a:custGeom>
              <a:avLst/>
              <a:gdLst>
                <a:gd name="T0" fmla="*/ 0 w 42"/>
                <a:gd name="T1" fmla="*/ 0 h 141"/>
                <a:gd name="T2" fmla="*/ 66675 w 42"/>
                <a:gd name="T3" fmla="*/ 179388 h 141"/>
                <a:gd name="T4" fmla="*/ 44450 w 42"/>
                <a:gd name="T5" fmla="*/ 223838 h 141"/>
                <a:gd name="T6" fmla="*/ 0 w 42"/>
                <a:gd name="T7" fmla="*/ 0 h 1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 h="141">
                  <a:moveTo>
                    <a:pt x="0" y="0"/>
                  </a:moveTo>
                  <a:lnTo>
                    <a:pt x="42" y="113"/>
                  </a:lnTo>
                  <a:lnTo>
                    <a:pt x="28" y="141"/>
                  </a:lnTo>
                  <a:lnTo>
                    <a:pt x="0" y="0"/>
                  </a:lnTo>
                  <a:close/>
                </a:path>
              </a:pathLst>
            </a:custGeom>
            <a:solidFill>
              <a:srgbClr val="606265"/>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24" name="Freeform 231"/>
            <p:cNvSpPr/>
            <p:nvPr/>
          </p:nvSpPr>
          <p:spPr bwMode="auto">
            <a:xfrm>
              <a:off x="9399588" y="4956175"/>
              <a:ext cx="66675" cy="223838"/>
            </a:xfrm>
            <a:custGeom>
              <a:avLst/>
              <a:gdLst>
                <a:gd name="T0" fmla="*/ 66675 w 42"/>
                <a:gd name="T1" fmla="*/ 0 h 141"/>
                <a:gd name="T2" fmla="*/ 0 w 42"/>
                <a:gd name="T3" fmla="*/ 179388 h 141"/>
                <a:gd name="T4" fmla="*/ 22225 w 42"/>
                <a:gd name="T5" fmla="*/ 223838 h 141"/>
                <a:gd name="T6" fmla="*/ 66675 w 42"/>
                <a:gd name="T7" fmla="*/ 0 h 1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 h="141">
                  <a:moveTo>
                    <a:pt x="42" y="0"/>
                  </a:moveTo>
                  <a:lnTo>
                    <a:pt x="0" y="113"/>
                  </a:lnTo>
                  <a:lnTo>
                    <a:pt x="14" y="141"/>
                  </a:lnTo>
                  <a:lnTo>
                    <a:pt x="42" y="0"/>
                  </a:lnTo>
                  <a:close/>
                </a:path>
              </a:pathLst>
            </a:custGeom>
            <a:solidFill>
              <a:srgbClr val="606265"/>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25" name="Freeform 232"/>
            <p:cNvSpPr/>
            <p:nvPr/>
          </p:nvSpPr>
          <p:spPr bwMode="auto">
            <a:xfrm>
              <a:off x="8178801" y="3810000"/>
              <a:ext cx="911225" cy="1504950"/>
            </a:xfrm>
            <a:custGeom>
              <a:avLst/>
              <a:gdLst>
                <a:gd name="T0" fmla="*/ 911225 w 574"/>
                <a:gd name="T1" fmla="*/ 404813 h 948"/>
                <a:gd name="T2" fmla="*/ 0 w 574"/>
                <a:gd name="T3" fmla="*/ 0 h 948"/>
                <a:gd name="T4" fmla="*/ 0 w 574"/>
                <a:gd name="T5" fmla="*/ 1100138 h 948"/>
                <a:gd name="T6" fmla="*/ 911225 w 574"/>
                <a:gd name="T7" fmla="*/ 1504950 h 948"/>
                <a:gd name="T8" fmla="*/ 911225 w 574"/>
                <a:gd name="T9" fmla="*/ 404813 h 9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4" h="948">
                  <a:moveTo>
                    <a:pt x="574" y="255"/>
                  </a:moveTo>
                  <a:lnTo>
                    <a:pt x="0" y="0"/>
                  </a:lnTo>
                  <a:lnTo>
                    <a:pt x="0" y="693"/>
                  </a:lnTo>
                  <a:lnTo>
                    <a:pt x="574" y="948"/>
                  </a:lnTo>
                  <a:lnTo>
                    <a:pt x="574" y="255"/>
                  </a:lnTo>
                  <a:close/>
                </a:path>
              </a:pathLst>
            </a:custGeom>
            <a:solidFill>
              <a:srgbClr val="DFDFE1"/>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26" name="Freeform 233"/>
            <p:cNvSpPr/>
            <p:nvPr/>
          </p:nvSpPr>
          <p:spPr bwMode="auto">
            <a:xfrm>
              <a:off x="8267701" y="4033838"/>
              <a:ext cx="733425" cy="427038"/>
            </a:xfrm>
            <a:custGeom>
              <a:avLst/>
              <a:gdLst>
                <a:gd name="T0" fmla="*/ 733425 w 462"/>
                <a:gd name="T1" fmla="*/ 338138 h 269"/>
                <a:gd name="T2" fmla="*/ 0 w 462"/>
                <a:gd name="T3" fmla="*/ 0 h 269"/>
                <a:gd name="T4" fmla="*/ 0 w 462"/>
                <a:gd name="T5" fmla="*/ 90488 h 269"/>
                <a:gd name="T6" fmla="*/ 733425 w 462"/>
                <a:gd name="T7" fmla="*/ 427038 h 269"/>
                <a:gd name="T8" fmla="*/ 733425 w 462"/>
                <a:gd name="T9" fmla="*/ 338138 h 2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69">
                  <a:moveTo>
                    <a:pt x="462" y="213"/>
                  </a:moveTo>
                  <a:lnTo>
                    <a:pt x="0" y="0"/>
                  </a:lnTo>
                  <a:lnTo>
                    <a:pt x="0" y="57"/>
                  </a:lnTo>
                  <a:lnTo>
                    <a:pt x="462" y="269"/>
                  </a:lnTo>
                  <a:lnTo>
                    <a:pt x="462" y="213"/>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27" name="Freeform 234"/>
            <p:cNvSpPr/>
            <p:nvPr/>
          </p:nvSpPr>
          <p:spPr bwMode="auto">
            <a:xfrm>
              <a:off x="8267701" y="4192588"/>
              <a:ext cx="733425" cy="403225"/>
            </a:xfrm>
            <a:custGeom>
              <a:avLst/>
              <a:gdLst>
                <a:gd name="T0" fmla="*/ 733425 w 462"/>
                <a:gd name="T1" fmla="*/ 336550 h 254"/>
                <a:gd name="T2" fmla="*/ 0 w 462"/>
                <a:gd name="T3" fmla="*/ 0 h 254"/>
                <a:gd name="T4" fmla="*/ 0 w 462"/>
                <a:gd name="T5" fmla="*/ 88900 h 254"/>
                <a:gd name="T6" fmla="*/ 733425 w 462"/>
                <a:gd name="T7" fmla="*/ 403225 h 254"/>
                <a:gd name="T8" fmla="*/ 733425 w 462"/>
                <a:gd name="T9" fmla="*/ 336550 h 2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4">
                  <a:moveTo>
                    <a:pt x="462" y="212"/>
                  </a:moveTo>
                  <a:lnTo>
                    <a:pt x="0" y="0"/>
                  </a:lnTo>
                  <a:lnTo>
                    <a:pt x="0" y="56"/>
                  </a:lnTo>
                  <a:lnTo>
                    <a:pt x="462" y="254"/>
                  </a:lnTo>
                  <a:lnTo>
                    <a:pt x="462"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28" name="Freeform 235"/>
            <p:cNvSpPr/>
            <p:nvPr/>
          </p:nvSpPr>
          <p:spPr bwMode="auto">
            <a:xfrm>
              <a:off x="8267701" y="4349750"/>
              <a:ext cx="733425" cy="403225"/>
            </a:xfrm>
            <a:custGeom>
              <a:avLst/>
              <a:gdLst>
                <a:gd name="T0" fmla="*/ 733425 w 462"/>
                <a:gd name="T1" fmla="*/ 314325 h 254"/>
                <a:gd name="T2" fmla="*/ 0 w 462"/>
                <a:gd name="T3" fmla="*/ 0 h 254"/>
                <a:gd name="T4" fmla="*/ 0 w 462"/>
                <a:gd name="T5" fmla="*/ 88900 h 254"/>
                <a:gd name="T6" fmla="*/ 733425 w 462"/>
                <a:gd name="T7" fmla="*/ 403225 h 254"/>
                <a:gd name="T8" fmla="*/ 733425 w 462"/>
                <a:gd name="T9" fmla="*/ 314325 h 2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4">
                  <a:moveTo>
                    <a:pt x="462" y="198"/>
                  </a:moveTo>
                  <a:lnTo>
                    <a:pt x="0" y="0"/>
                  </a:lnTo>
                  <a:lnTo>
                    <a:pt x="0" y="56"/>
                  </a:lnTo>
                  <a:lnTo>
                    <a:pt x="462" y="254"/>
                  </a:lnTo>
                  <a:lnTo>
                    <a:pt x="462"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29" name="Freeform 236"/>
            <p:cNvSpPr/>
            <p:nvPr/>
          </p:nvSpPr>
          <p:spPr bwMode="auto">
            <a:xfrm>
              <a:off x="8267701" y="4484688"/>
              <a:ext cx="733425" cy="425450"/>
            </a:xfrm>
            <a:custGeom>
              <a:avLst/>
              <a:gdLst>
                <a:gd name="T0" fmla="*/ 733425 w 462"/>
                <a:gd name="T1" fmla="*/ 336550 h 268"/>
                <a:gd name="T2" fmla="*/ 0 w 462"/>
                <a:gd name="T3" fmla="*/ 0 h 268"/>
                <a:gd name="T4" fmla="*/ 0 w 462"/>
                <a:gd name="T5" fmla="*/ 111125 h 268"/>
                <a:gd name="T6" fmla="*/ 733425 w 462"/>
                <a:gd name="T7" fmla="*/ 425450 h 268"/>
                <a:gd name="T8" fmla="*/ 733425 w 462"/>
                <a:gd name="T9" fmla="*/ 336550 h 2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68">
                  <a:moveTo>
                    <a:pt x="462" y="212"/>
                  </a:moveTo>
                  <a:lnTo>
                    <a:pt x="0" y="0"/>
                  </a:lnTo>
                  <a:lnTo>
                    <a:pt x="0" y="70"/>
                  </a:lnTo>
                  <a:lnTo>
                    <a:pt x="462" y="268"/>
                  </a:lnTo>
                  <a:lnTo>
                    <a:pt x="462"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30" name="Freeform 237"/>
            <p:cNvSpPr/>
            <p:nvPr/>
          </p:nvSpPr>
          <p:spPr bwMode="auto">
            <a:xfrm>
              <a:off x="8267701" y="4730750"/>
              <a:ext cx="733425" cy="404813"/>
            </a:xfrm>
            <a:custGeom>
              <a:avLst/>
              <a:gdLst>
                <a:gd name="T0" fmla="*/ 733425 w 462"/>
                <a:gd name="T1" fmla="*/ 314325 h 255"/>
                <a:gd name="T2" fmla="*/ 0 w 462"/>
                <a:gd name="T3" fmla="*/ 0 h 255"/>
                <a:gd name="T4" fmla="*/ 0 w 462"/>
                <a:gd name="T5" fmla="*/ 68263 h 255"/>
                <a:gd name="T6" fmla="*/ 733425 w 462"/>
                <a:gd name="T7" fmla="*/ 404813 h 255"/>
                <a:gd name="T8" fmla="*/ 733425 w 462"/>
                <a:gd name="T9" fmla="*/ 314325 h 2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5">
                  <a:moveTo>
                    <a:pt x="462" y="198"/>
                  </a:moveTo>
                  <a:lnTo>
                    <a:pt x="0" y="0"/>
                  </a:lnTo>
                  <a:lnTo>
                    <a:pt x="0" y="43"/>
                  </a:lnTo>
                  <a:lnTo>
                    <a:pt x="462" y="255"/>
                  </a:lnTo>
                  <a:lnTo>
                    <a:pt x="462"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31" name="Freeform 238"/>
            <p:cNvSpPr/>
            <p:nvPr/>
          </p:nvSpPr>
          <p:spPr bwMode="auto">
            <a:xfrm>
              <a:off x="9090026" y="3810000"/>
              <a:ext cx="909638" cy="1504950"/>
            </a:xfrm>
            <a:custGeom>
              <a:avLst/>
              <a:gdLst>
                <a:gd name="T0" fmla="*/ 0 w 573"/>
                <a:gd name="T1" fmla="*/ 404813 h 948"/>
                <a:gd name="T2" fmla="*/ 909638 w 573"/>
                <a:gd name="T3" fmla="*/ 0 h 948"/>
                <a:gd name="T4" fmla="*/ 909638 w 573"/>
                <a:gd name="T5" fmla="*/ 1100138 h 948"/>
                <a:gd name="T6" fmla="*/ 0 w 573"/>
                <a:gd name="T7" fmla="*/ 1504950 h 948"/>
                <a:gd name="T8" fmla="*/ 0 w 573"/>
                <a:gd name="T9" fmla="*/ 404813 h 9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3" h="948">
                  <a:moveTo>
                    <a:pt x="0" y="255"/>
                  </a:moveTo>
                  <a:lnTo>
                    <a:pt x="573" y="0"/>
                  </a:lnTo>
                  <a:lnTo>
                    <a:pt x="573" y="693"/>
                  </a:lnTo>
                  <a:lnTo>
                    <a:pt x="0" y="948"/>
                  </a:lnTo>
                  <a:lnTo>
                    <a:pt x="0" y="255"/>
                  </a:lnTo>
                  <a:close/>
                </a:path>
              </a:pathLst>
            </a:custGeom>
            <a:solidFill>
              <a:srgbClr val="DFDFE1"/>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32" name="Freeform 239"/>
            <p:cNvSpPr/>
            <p:nvPr/>
          </p:nvSpPr>
          <p:spPr bwMode="auto">
            <a:xfrm>
              <a:off x="9178926" y="4484688"/>
              <a:ext cx="754063" cy="425450"/>
            </a:xfrm>
            <a:custGeom>
              <a:avLst/>
              <a:gdLst>
                <a:gd name="T0" fmla="*/ 0 w 475"/>
                <a:gd name="T1" fmla="*/ 336550 h 268"/>
                <a:gd name="T2" fmla="*/ 754063 w 475"/>
                <a:gd name="T3" fmla="*/ 0 h 268"/>
                <a:gd name="T4" fmla="*/ 754063 w 475"/>
                <a:gd name="T5" fmla="*/ 111125 h 268"/>
                <a:gd name="T6" fmla="*/ 0 w 475"/>
                <a:gd name="T7" fmla="*/ 425450 h 268"/>
                <a:gd name="T8" fmla="*/ 0 w 475"/>
                <a:gd name="T9" fmla="*/ 336550 h 2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268">
                  <a:moveTo>
                    <a:pt x="0" y="212"/>
                  </a:moveTo>
                  <a:lnTo>
                    <a:pt x="475" y="0"/>
                  </a:lnTo>
                  <a:lnTo>
                    <a:pt x="475" y="70"/>
                  </a:lnTo>
                  <a:lnTo>
                    <a:pt x="0" y="268"/>
                  </a:lnTo>
                  <a:lnTo>
                    <a:pt x="0"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33" name="Freeform 240"/>
            <p:cNvSpPr/>
            <p:nvPr/>
          </p:nvSpPr>
          <p:spPr bwMode="auto">
            <a:xfrm>
              <a:off x="9178926" y="4730750"/>
              <a:ext cx="754063" cy="404813"/>
            </a:xfrm>
            <a:custGeom>
              <a:avLst/>
              <a:gdLst>
                <a:gd name="T0" fmla="*/ 0 w 475"/>
                <a:gd name="T1" fmla="*/ 314325 h 255"/>
                <a:gd name="T2" fmla="*/ 754063 w 475"/>
                <a:gd name="T3" fmla="*/ 0 h 255"/>
                <a:gd name="T4" fmla="*/ 754063 w 475"/>
                <a:gd name="T5" fmla="*/ 68263 h 255"/>
                <a:gd name="T6" fmla="*/ 0 w 475"/>
                <a:gd name="T7" fmla="*/ 404813 h 255"/>
                <a:gd name="T8" fmla="*/ 0 w 475"/>
                <a:gd name="T9" fmla="*/ 314325 h 2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255">
                  <a:moveTo>
                    <a:pt x="0" y="198"/>
                  </a:moveTo>
                  <a:lnTo>
                    <a:pt x="475" y="0"/>
                  </a:lnTo>
                  <a:lnTo>
                    <a:pt x="475" y="43"/>
                  </a:lnTo>
                  <a:lnTo>
                    <a:pt x="0" y="255"/>
                  </a:lnTo>
                  <a:lnTo>
                    <a:pt x="0"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34" name="Freeform 241"/>
            <p:cNvSpPr/>
            <p:nvPr/>
          </p:nvSpPr>
          <p:spPr bwMode="auto">
            <a:xfrm>
              <a:off x="9555163" y="4033838"/>
              <a:ext cx="377825" cy="561975"/>
            </a:xfrm>
            <a:custGeom>
              <a:avLst/>
              <a:gdLst>
                <a:gd name="T0" fmla="*/ 377825 w 238"/>
                <a:gd name="T1" fmla="*/ 0 h 354"/>
                <a:gd name="T2" fmla="*/ 377825 w 238"/>
                <a:gd name="T3" fmla="*/ 404813 h 354"/>
                <a:gd name="T4" fmla="*/ 0 w 238"/>
                <a:gd name="T5" fmla="*/ 561975 h 354"/>
                <a:gd name="T6" fmla="*/ 0 w 238"/>
                <a:gd name="T7" fmla="*/ 180975 h 354"/>
                <a:gd name="T8" fmla="*/ 377825 w 238"/>
                <a:gd name="T9" fmla="*/ 0 h 3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8" h="354">
                  <a:moveTo>
                    <a:pt x="238" y="0"/>
                  </a:moveTo>
                  <a:lnTo>
                    <a:pt x="238" y="255"/>
                  </a:lnTo>
                  <a:lnTo>
                    <a:pt x="0" y="354"/>
                  </a:lnTo>
                  <a:lnTo>
                    <a:pt x="0" y="114"/>
                  </a:lnTo>
                  <a:lnTo>
                    <a:pt x="238"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35" name="Freeform 242"/>
            <p:cNvSpPr/>
            <p:nvPr/>
          </p:nvSpPr>
          <p:spPr bwMode="auto">
            <a:xfrm>
              <a:off x="9178926" y="4214813"/>
              <a:ext cx="331788" cy="246063"/>
            </a:xfrm>
            <a:custGeom>
              <a:avLst/>
              <a:gdLst>
                <a:gd name="T0" fmla="*/ 331788 w 209"/>
                <a:gd name="T1" fmla="*/ 0 h 155"/>
                <a:gd name="T2" fmla="*/ 0 w 209"/>
                <a:gd name="T3" fmla="*/ 157163 h 155"/>
                <a:gd name="T4" fmla="*/ 0 w 209"/>
                <a:gd name="T5" fmla="*/ 246063 h 155"/>
                <a:gd name="T6" fmla="*/ 331788 w 209"/>
                <a:gd name="T7" fmla="*/ 88900 h 155"/>
                <a:gd name="T8" fmla="*/ 331788 w 209"/>
                <a:gd name="T9" fmla="*/ 0 h 1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55">
                  <a:moveTo>
                    <a:pt x="209" y="0"/>
                  </a:moveTo>
                  <a:lnTo>
                    <a:pt x="0" y="99"/>
                  </a:lnTo>
                  <a:lnTo>
                    <a:pt x="0" y="155"/>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36" name="Freeform 243"/>
            <p:cNvSpPr/>
            <p:nvPr/>
          </p:nvSpPr>
          <p:spPr bwMode="auto">
            <a:xfrm>
              <a:off x="9178926" y="4371975"/>
              <a:ext cx="331788" cy="223838"/>
            </a:xfrm>
            <a:custGeom>
              <a:avLst/>
              <a:gdLst>
                <a:gd name="T0" fmla="*/ 331788 w 209"/>
                <a:gd name="T1" fmla="*/ 0 h 141"/>
                <a:gd name="T2" fmla="*/ 0 w 209"/>
                <a:gd name="T3" fmla="*/ 157163 h 141"/>
                <a:gd name="T4" fmla="*/ 0 w 209"/>
                <a:gd name="T5" fmla="*/ 223838 h 141"/>
                <a:gd name="T6" fmla="*/ 331788 w 209"/>
                <a:gd name="T7" fmla="*/ 88900 h 141"/>
                <a:gd name="T8" fmla="*/ 331788 w 209"/>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41">
                  <a:moveTo>
                    <a:pt x="209" y="0"/>
                  </a:moveTo>
                  <a:lnTo>
                    <a:pt x="0" y="99"/>
                  </a:lnTo>
                  <a:lnTo>
                    <a:pt x="0" y="141"/>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sp>
          <p:nvSpPr>
            <p:cNvPr id="37" name="Freeform 244"/>
            <p:cNvSpPr/>
            <p:nvPr/>
          </p:nvSpPr>
          <p:spPr bwMode="auto">
            <a:xfrm>
              <a:off x="9178926" y="4529138"/>
              <a:ext cx="331788" cy="223838"/>
            </a:xfrm>
            <a:custGeom>
              <a:avLst/>
              <a:gdLst>
                <a:gd name="T0" fmla="*/ 331788 w 209"/>
                <a:gd name="T1" fmla="*/ 0 h 141"/>
                <a:gd name="T2" fmla="*/ 0 w 209"/>
                <a:gd name="T3" fmla="*/ 134938 h 141"/>
                <a:gd name="T4" fmla="*/ 0 w 209"/>
                <a:gd name="T5" fmla="*/ 223838 h 141"/>
                <a:gd name="T6" fmla="*/ 331788 w 209"/>
                <a:gd name="T7" fmla="*/ 88900 h 141"/>
                <a:gd name="T8" fmla="*/ 331788 w 209"/>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41">
                  <a:moveTo>
                    <a:pt x="209" y="0"/>
                  </a:moveTo>
                  <a:lnTo>
                    <a:pt x="0" y="85"/>
                  </a:lnTo>
                  <a:lnTo>
                    <a:pt x="0" y="141"/>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80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29841" y="711200"/>
            <a:ext cx="3196800" cy="1600200"/>
          </a:xfrm>
        </p:spPr>
        <p:txBody>
          <a:bodyPr anchor="t" anchorCtr="0">
            <a:noAutofit/>
          </a:bodyPr>
          <a:lstStyle>
            <a:lvl1pPr>
              <a:defRPr sz="3200"/>
            </a:lvl1pPr>
          </a:lstStyle>
          <a:p>
            <a:r>
              <a:rPr lang="zh-CN" altLang="en-US" dirty="0" smtClean="0"/>
              <a:t>单击此处编辑标题</a:t>
            </a:r>
            <a:endParaRPr lang="zh-CN" altLang="en-US" dirty="0"/>
          </a:p>
        </p:txBody>
      </p:sp>
      <p:sp>
        <p:nvSpPr>
          <p:cNvPr id="3" name="图片占位符 2"/>
          <p:cNvSpPr>
            <a:spLocks noGrp="1"/>
          </p:cNvSpPr>
          <p:nvPr>
            <p:ph type="pic" idx="1"/>
          </p:nvPr>
        </p:nvSpPr>
        <p:spPr>
          <a:xfrm>
            <a:off x="4014391" y="733425"/>
            <a:ext cx="4478400" cy="54036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311400"/>
            <a:ext cx="3196800" cy="3811588"/>
          </a:xfrm>
        </p:spPr>
        <p:txBody>
          <a:bodyPr>
            <a:normAutofit/>
          </a:bodyPr>
          <a:lstStyle>
            <a:lvl1pPr marL="0" indent="0">
              <a:buNone/>
              <a:defRPr sz="2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6EF2F5ED-D19D-4097-92A9-D6092B3D6E6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7AAEAA2-D029-4D23-B6D5-DE004B8B3ED2}"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974378" y="365125"/>
            <a:ext cx="540972" cy="5811838"/>
          </a:xfrm>
        </p:spPr>
        <p:txBody>
          <a:bodyPr vert="eaVert">
            <a:normAutofit/>
          </a:bodyPr>
          <a:lstStyle>
            <a:lvl1pPr>
              <a:defRPr sz="2700"/>
            </a:lvl1pPr>
          </a:lstStyle>
          <a:p>
            <a:r>
              <a:rPr lang="zh-CN" altLang="en-US" dirty="0" smtClean="0"/>
              <a:t>单击此处编辑母版标题样式</a:t>
            </a:r>
            <a:endParaRPr lang="zh-CN" altLang="en-US" dirty="0"/>
          </a:p>
        </p:txBody>
      </p:sp>
      <p:sp>
        <p:nvSpPr>
          <p:cNvPr id="3" name="竖排文字占位符 2"/>
          <p:cNvSpPr>
            <a:spLocks noGrp="1"/>
          </p:cNvSpPr>
          <p:nvPr>
            <p:ph type="body" orient="vert" idx="1"/>
          </p:nvPr>
        </p:nvSpPr>
        <p:spPr>
          <a:xfrm>
            <a:off x="628650" y="365125"/>
            <a:ext cx="7237716" cy="5811838"/>
          </a:xfrm>
        </p:spPr>
        <p:txBody>
          <a:bodyPr vert="eaVert">
            <a:normAutofit/>
          </a:bodyPr>
          <a:lstStyle>
            <a:lvl1pPr>
              <a:defRPr sz="2400"/>
            </a:lvl1pPr>
            <a:lvl2pPr>
              <a:defRPr sz="2000"/>
            </a:lvl2pPr>
            <a:lvl3pPr>
              <a:defRPr sz="1800"/>
            </a:lvl3pPr>
            <a:lvl4pPr>
              <a:defRPr sz="1800"/>
            </a:lvl4pPr>
            <a:lvl5pPr>
              <a:defRPr sz="1800"/>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normAutofit/>
          </a:bodyPr>
          <a:lstStyle>
            <a:lvl1pPr>
              <a:defRPr sz="1200"/>
            </a:lvl1pPr>
          </a:lstStyle>
          <a:p>
            <a:fld id="{4C0B3021-1FB4-4DCB-AA47-7675B6C6FEBB}" type="datetimeFigureOut">
              <a:rPr lang="zh-CN" altLang="en-US" smtClean="0"/>
            </a:fld>
            <a:endParaRPr lang="zh-CN" altLang="en-US"/>
          </a:p>
        </p:txBody>
      </p:sp>
      <p:sp>
        <p:nvSpPr>
          <p:cNvPr id="5" name="页脚占位符 4"/>
          <p:cNvSpPr>
            <a:spLocks noGrp="1"/>
          </p:cNvSpPr>
          <p:nvPr>
            <p:ph type="ftr" sz="quarter" idx="11"/>
          </p:nvPr>
        </p:nvSpPr>
        <p:spPr/>
        <p:txBody>
          <a:bodyPr>
            <a:normAutofit/>
          </a:bodyPr>
          <a:lstStyle>
            <a:lvl1pPr>
              <a:defRPr sz="1200"/>
            </a:lvl1pPr>
          </a:lstStyle>
          <a:p>
            <a:endParaRPr lang="zh-CN" altLang="en-US"/>
          </a:p>
        </p:txBody>
      </p:sp>
      <p:sp>
        <p:nvSpPr>
          <p:cNvPr id="6" name="灯片编号占位符 5"/>
          <p:cNvSpPr>
            <a:spLocks noGrp="1"/>
          </p:cNvSpPr>
          <p:nvPr>
            <p:ph type="sldNum" sz="quarter" idx="12"/>
          </p:nvPr>
        </p:nvSpPr>
        <p:spPr/>
        <p:txBody>
          <a:bodyPr>
            <a:normAutofit/>
          </a:bodyPr>
          <a:lstStyle>
            <a:lvl1pPr>
              <a:defRPr sz="1200"/>
            </a:lvl1pPr>
          </a:lstStyle>
          <a:p>
            <a:fld id="{6EC9B3E6-BB51-4667-BC64-904D1D3B55E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normAutofit/>
          </a:bodyPr>
          <a:lstStyle>
            <a:lvl1pPr>
              <a:defRPr sz="2400"/>
            </a:lvl1pPr>
            <a:lvl2pPr>
              <a:defRPr sz="2000"/>
            </a:lvl2pPr>
            <a:lvl3pPr>
              <a:defRPr sz="1800"/>
            </a:lvl3pPr>
            <a:lvl4pPr>
              <a:defRPr sz="1800"/>
            </a:lvl4pPr>
            <a:lvl5pPr>
              <a:defRPr sz="1800"/>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normAutofit/>
          </a:bodyPr>
          <a:lstStyle>
            <a:lvl1pPr>
              <a:defRPr sz="1200"/>
            </a:lvl1pPr>
          </a:lstStyle>
          <a:p>
            <a:fld id="{4C0B3021-1FB4-4DCB-AA47-7675B6C6FEBB}" type="datetimeFigureOut">
              <a:rPr lang="zh-CN" altLang="en-US" smtClean="0"/>
            </a:fld>
            <a:endParaRPr lang="zh-CN" altLang="en-US"/>
          </a:p>
        </p:txBody>
      </p:sp>
      <p:sp>
        <p:nvSpPr>
          <p:cNvPr id="5" name="页脚占位符 4"/>
          <p:cNvSpPr>
            <a:spLocks noGrp="1"/>
          </p:cNvSpPr>
          <p:nvPr>
            <p:ph type="ftr" sz="quarter" idx="11"/>
          </p:nvPr>
        </p:nvSpPr>
        <p:spPr/>
        <p:txBody>
          <a:bodyPr>
            <a:normAutofit/>
          </a:bodyPr>
          <a:lstStyle>
            <a:lvl1pPr>
              <a:defRPr sz="1200"/>
            </a:lvl1pPr>
          </a:lstStyle>
          <a:p>
            <a:endParaRPr lang="zh-CN" altLang="en-US"/>
          </a:p>
        </p:txBody>
      </p:sp>
      <p:sp>
        <p:nvSpPr>
          <p:cNvPr id="6" name="灯片编号占位符 5"/>
          <p:cNvSpPr>
            <a:spLocks noGrp="1"/>
          </p:cNvSpPr>
          <p:nvPr>
            <p:ph type="sldNum" sz="quarter" idx="12"/>
          </p:nvPr>
        </p:nvSpPr>
        <p:spPr/>
        <p:txBody>
          <a:bodyPr>
            <a:normAutofit/>
          </a:bodyPr>
          <a:lstStyle>
            <a:lvl1pPr>
              <a:defRPr sz="1200"/>
            </a:lvl1pPr>
          </a:lstStyle>
          <a:p>
            <a:fld id="{6EC9B3E6-BB51-4667-BC64-904D1D3B55E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normAutofit/>
          </a:bodyPr>
          <a:lstStyle>
            <a:lvl1pPr>
              <a:defRPr sz="1200"/>
            </a:lvl1pPr>
          </a:lstStyle>
          <a:p>
            <a:fld id="{4C0B3021-1FB4-4DCB-AA47-7675B6C6FEBB}" type="datetimeFigureOut">
              <a:rPr lang="zh-CN" altLang="en-US" smtClean="0"/>
            </a:fld>
            <a:endParaRPr lang="zh-CN" altLang="en-US"/>
          </a:p>
        </p:txBody>
      </p:sp>
      <p:sp>
        <p:nvSpPr>
          <p:cNvPr id="4" name="页脚占位符 3"/>
          <p:cNvSpPr>
            <a:spLocks noGrp="1"/>
          </p:cNvSpPr>
          <p:nvPr>
            <p:ph type="ftr" sz="quarter" idx="11"/>
          </p:nvPr>
        </p:nvSpPr>
        <p:spPr/>
        <p:txBody>
          <a:bodyPr>
            <a:normAutofit/>
          </a:bodyPr>
          <a:lstStyle>
            <a:lvl1pPr>
              <a:defRPr sz="1200"/>
            </a:lvl1pPr>
          </a:lstStyle>
          <a:p>
            <a:endParaRPr lang="zh-CN" altLang="en-US"/>
          </a:p>
        </p:txBody>
      </p:sp>
      <p:sp>
        <p:nvSpPr>
          <p:cNvPr id="5" name="灯片编号占位符 4"/>
          <p:cNvSpPr>
            <a:spLocks noGrp="1"/>
          </p:cNvSpPr>
          <p:nvPr>
            <p:ph type="sldNum" sz="quarter" idx="12"/>
          </p:nvPr>
        </p:nvSpPr>
        <p:spPr/>
        <p:txBody>
          <a:bodyPr>
            <a:normAutofit/>
          </a:bodyPr>
          <a:lstStyle>
            <a:lvl1pPr>
              <a:defRPr sz="1200"/>
            </a:lvl1pPr>
          </a:lstStyle>
          <a:p>
            <a:fld id="{6EC9B3E6-BB51-4667-BC64-904D1D3B55E4}" type="slidenum">
              <a:rPr lang="zh-CN" altLang="en-US" smtClean="0"/>
            </a:fld>
            <a:endParaRPr lang="zh-CN" altLang="en-US"/>
          </a:p>
        </p:txBody>
      </p:sp>
      <p:sp>
        <p:nvSpPr>
          <p:cNvPr id="7" name="内容占位符 6"/>
          <p:cNvSpPr>
            <a:spLocks noGrp="1"/>
          </p:cNvSpPr>
          <p:nvPr>
            <p:ph sz="quarter" idx="13"/>
          </p:nvPr>
        </p:nvSpPr>
        <p:spPr>
          <a:xfrm>
            <a:off x="628650" y="332657"/>
            <a:ext cx="7886700" cy="5832647"/>
          </a:xfrm>
        </p:spPr>
        <p:txBody>
          <a:bodyPr>
            <a:normAutofit/>
          </a:bodyPr>
          <a:lstStyle>
            <a:lvl1pPr>
              <a:defRPr sz="2400"/>
            </a:lvl1pPr>
            <a:lvl2pPr>
              <a:defRPr sz="2000"/>
            </a:lvl2pPr>
            <a:lvl3pPr>
              <a:defRPr sz="1800"/>
            </a:lvl3pPr>
            <a:lvl4pPr>
              <a:defRPr sz="1800"/>
            </a:lvl4pPr>
            <a:lvl5pPr>
              <a:defRPr sz="1800"/>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p:nvSpPr>
        <p:spPr>
          <a:xfrm>
            <a:off x="0" y="4806950"/>
            <a:ext cx="9144000" cy="1430338"/>
          </a:xfrm>
          <a:prstGeom prst="rect">
            <a:avLst/>
          </a:prstGeom>
          <a:solidFill>
            <a:srgbClr val="1C47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350">
              <a:solidFill>
                <a:prstClr val="white"/>
              </a:solidFill>
            </a:endParaRPr>
          </a:p>
        </p:txBody>
      </p:sp>
      <p:grpSp>
        <p:nvGrpSpPr>
          <p:cNvPr id="8" name="组合 7"/>
          <p:cNvGrpSpPr/>
          <p:nvPr/>
        </p:nvGrpSpPr>
        <p:grpSpPr bwMode="auto">
          <a:xfrm>
            <a:off x="6354366" y="2060575"/>
            <a:ext cx="1620440" cy="3706813"/>
            <a:chOff x="8178801" y="2686050"/>
            <a:chExt cx="1820863" cy="3124200"/>
          </a:xfrm>
        </p:grpSpPr>
        <p:sp>
          <p:nvSpPr>
            <p:cNvPr id="9" name="Oval 217"/>
            <p:cNvSpPr>
              <a:spLocks noChangeArrowheads="1"/>
            </p:cNvSpPr>
            <p:nvPr/>
          </p:nvSpPr>
          <p:spPr bwMode="auto">
            <a:xfrm>
              <a:off x="8578851" y="2686050"/>
              <a:ext cx="1042988" cy="1079500"/>
            </a:xfrm>
            <a:prstGeom prst="ellipse">
              <a:avLst/>
            </a:prstGeom>
            <a:solidFill>
              <a:srgbClr val="EEE1B8"/>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10" name="Freeform 218"/>
            <p:cNvSpPr/>
            <p:nvPr/>
          </p:nvSpPr>
          <p:spPr bwMode="auto">
            <a:xfrm>
              <a:off x="8578851" y="2686050"/>
              <a:ext cx="1042988" cy="696913"/>
            </a:xfrm>
            <a:custGeom>
              <a:avLst/>
              <a:gdLst>
                <a:gd name="T0" fmla="*/ 22191 w 47"/>
                <a:gd name="T1" fmla="*/ 696913 h 31"/>
                <a:gd name="T2" fmla="*/ 332869 w 47"/>
                <a:gd name="T3" fmla="*/ 382178 h 31"/>
                <a:gd name="T4" fmla="*/ 1042988 w 47"/>
                <a:gd name="T5" fmla="*/ 427140 h 31"/>
                <a:gd name="T6" fmla="*/ 510398 w 47"/>
                <a:gd name="T7" fmla="*/ 0 h 31"/>
                <a:gd name="T8" fmla="*/ 0 w 47"/>
                <a:gd name="T9" fmla="*/ 539546 h 31"/>
                <a:gd name="T10" fmla="*/ 22191 w 47"/>
                <a:gd name="T11" fmla="*/ 696913 h 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31">
                  <a:moveTo>
                    <a:pt x="1" y="31"/>
                  </a:moveTo>
                  <a:cubicBezTo>
                    <a:pt x="6" y="4"/>
                    <a:pt x="12" y="13"/>
                    <a:pt x="15" y="17"/>
                  </a:cubicBezTo>
                  <a:cubicBezTo>
                    <a:pt x="20" y="27"/>
                    <a:pt x="42" y="9"/>
                    <a:pt x="47" y="19"/>
                  </a:cubicBezTo>
                  <a:cubicBezTo>
                    <a:pt x="45" y="8"/>
                    <a:pt x="35" y="0"/>
                    <a:pt x="23" y="0"/>
                  </a:cubicBezTo>
                  <a:cubicBezTo>
                    <a:pt x="10" y="0"/>
                    <a:pt x="0" y="10"/>
                    <a:pt x="0" y="24"/>
                  </a:cubicBezTo>
                  <a:cubicBezTo>
                    <a:pt x="0" y="26"/>
                    <a:pt x="0" y="29"/>
                    <a:pt x="1" y="31"/>
                  </a:cubicBez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11" name="Oval 219"/>
            <p:cNvSpPr>
              <a:spLocks noChangeArrowheads="1"/>
            </p:cNvSpPr>
            <p:nvPr/>
          </p:nvSpPr>
          <p:spPr bwMode="auto">
            <a:xfrm>
              <a:off x="9201151" y="5562600"/>
              <a:ext cx="265113" cy="247650"/>
            </a:xfrm>
            <a:prstGeom prst="ellipse">
              <a:avLst/>
            </a:prstGeom>
            <a:solidFill>
              <a:srgbClr val="293031"/>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12" name="Oval 220"/>
            <p:cNvSpPr>
              <a:spLocks noChangeArrowheads="1"/>
            </p:cNvSpPr>
            <p:nvPr/>
          </p:nvSpPr>
          <p:spPr bwMode="auto">
            <a:xfrm>
              <a:off x="8756651" y="5562600"/>
              <a:ext cx="266700" cy="247650"/>
            </a:xfrm>
            <a:prstGeom prst="ellipse">
              <a:avLst/>
            </a:prstGeom>
            <a:solidFill>
              <a:srgbClr val="293031"/>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13" name="Oval 221"/>
            <p:cNvSpPr>
              <a:spLocks noChangeArrowheads="1"/>
            </p:cNvSpPr>
            <p:nvPr/>
          </p:nvSpPr>
          <p:spPr bwMode="auto">
            <a:xfrm>
              <a:off x="9621838" y="4776788"/>
              <a:ext cx="133350" cy="111125"/>
            </a:xfrm>
            <a:prstGeom prst="ellipse">
              <a:avLst/>
            </a:prstGeom>
            <a:solidFill>
              <a:srgbClr val="F2BDA5"/>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14" name="Oval 222"/>
            <p:cNvSpPr>
              <a:spLocks noChangeArrowheads="1"/>
            </p:cNvSpPr>
            <p:nvPr/>
          </p:nvSpPr>
          <p:spPr bwMode="auto">
            <a:xfrm>
              <a:off x="8467726" y="4776788"/>
              <a:ext cx="133350" cy="111125"/>
            </a:xfrm>
            <a:prstGeom prst="ellipse">
              <a:avLst/>
            </a:prstGeom>
            <a:solidFill>
              <a:srgbClr val="F2BDA5"/>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15" name="Freeform 223"/>
            <p:cNvSpPr/>
            <p:nvPr/>
          </p:nvSpPr>
          <p:spPr bwMode="auto">
            <a:xfrm>
              <a:off x="8467726" y="3765550"/>
              <a:ext cx="1287463" cy="1144588"/>
            </a:xfrm>
            <a:custGeom>
              <a:avLst/>
              <a:gdLst>
                <a:gd name="T0" fmla="*/ 310767 w 58"/>
                <a:gd name="T1" fmla="*/ 0 h 51"/>
                <a:gd name="T2" fmla="*/ 0 w 58"/>
                <a:gd name="T3" fmla="*/ 1032373 h 51"/>
                <a:gd name="T4" fmla="*/ 133186 w 58"/>
                <a:gd name="T5" fmla="*/ 1054816 h 51"/>
                <a:gd name="T6" fmla="*/ 199779 w 58"/>
                <a:gd name="T7" fmla="*/ 852830 h 51"/>
                <a:gd name="T8" fmla="*/ 155383 w 58"/>
                <a:gd name="T9" fmla="*/ 1144588 h 51"/>
                <a:gd name="T10" fmla="*/ 643732 w 58"/>
                <a:gd name="T11" fmla="*/ 1144588 h 51"/>
                <a:gd name="T12" fmla="*/ 643732 w 58"/>
                <a:gd name="T13" fmla="*/ 0 h 51"/>
                <a:gd name="T14" fmla="*/ 976696 w 58"/>
                <a:gd name="T15" fmla="*/ 0 h 51"/>
                <a:gd name="T16" fmla="*/ 1287463 w 58"/>
                <a:gd name="T17" fmla="*/ 1032373 h 51"/>
                <a:gd name="T18" fmla="*/ 1154277 w 58"/>
                <a:gd name="T19" fmla="*/ 1054816 h 51"/>
                <a:gd name="T20" fmla="*/ 1109882 w 58"/>
                <a:gd name="T21" fmla="*/ 852830 h 51"/>
                <a:gd name="T22" fmla="*/ 1132080 w 58"/>
                <a:gd name="T23" fmla="*/ 1144588 h 51"/>
                <a:gd name="T24" fmla="*/ 643732 w 58"/>
                <a:gd name="T25" fmla="*/ 1144588 h 51"/>
                <a:gd name="T26" fmla="*/ 643732 w 58"/>
                <a:gd name="T27" fmla="*/ 0 h 51"/>
                <a:gd name="T28" fmla="*/ 310767 w 58"/>
                <a:gd name="T29" fmla="*/ 0 h 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8" h="51">
                  <a:moveTo>
                    <a:pt x="14" y="0"/>
                  </a:moveTo>
                  <a:cubicBezTo>
                    <a:pt x="10" y="1"/>
                    <a:pt x="5" y="17"/>
                    <a:pt x="0" y="46"/>
                  </a:cubicBezTo>
                  <a:cubicBezTo>
                    <a:pt x="3" y="47"/>
                    <a:pt x="5" y="47"/>
                    <a:pt x="6" y="47"/>
                  </a:cubicBezTo>
                  <a:cubicBezTo>
                    <a:pt x="9" y="38"/>
                    <a:pt x="9" y="38"/>
                    <a:pt x="9" y="38"/>
                  </a:cubicBezTo>
                  <a:cubicBezTo>
                    <a:pt x="7" y="51"/>
                    <a:pt x="7" y="51"/>
                    <a:pt x="7" y="51"/>
                  </a:cubicBezTo>
                  <a:cubicBezTo>
                    <a:pt x="29" y="51"/>
                    <a:pt x="29" y="51"/>
                    <a:pt x="29" y="51"/>
                  </a:cubicBezTo>
                  <a:cubicBezTo>
                    <a:pt x="29" y="0"/>
                    <a:pt x="29" y="0"/>
                    <a:pt x="29" y="0"/>
                  </a:cubicBezTo>
                  <a:cubicBezTo>
                    <a:pt x="44" y="0"/>
                    <a:pt x="44" y="0"/>
                    <a:pt x="44" y="0"/>
                  </a:cubicBezTo>
                  <a:cubicBezTo>
                    <a:pt x="48" y="1"/>
                    <a:pt x="53" y="17"/>
                    <a:pt x="58" y="46"/>
                  </a:cubicBezTo>
                  <a:cubicBezTo>
                    <a:pt x="55" y="47"/>
                    <a:pt x="53" y="47"/>
                    <a:pt x="52" y="47"/>
                  </a:cubicBezTo>
                  <a:cubicBezTo>
                    <a:pt x="50" y="38"/>
                    <a:pt x="50" y="38"/>
                    <a:pt x="50" y="38"/>
                  </a:cubicBezTo>
                  <a:cubicBezTo>
                    <a:pt x="51" y="51"/>
                    <a:pt x="51" y="51"/>
                    <a:pt x="51" y="51"/>
                  </a:cubicBezTo>
                  <a:cubicBezTo>
                    <a:pt x="29" y="51"/>
                    <a:pt x="29" y="51"/>
                    <a:pt x="29" y="51"/>
                  </a:cubicBezTo>
                  <a:cubicBezTo>
                    <a:pt x="29" y="0"/>
                    <a:pt x="29" y="0"/>
                    <a:pt x="29" y="0"/>
                  </a:cubicBezTo>
                  <a:lnTo>
                    <a:pt x="14" y="0"/>
                  </a:ln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16" name="Freeform 224"/>
            <p:cNvSpPr/>
            <p:nvPr/>
          </p:nvSpPr>
          <p:spPr bwMode="auto">
            <a:xfrm>
              <a:off x="8956676" y="3765550"/>
              <a:ext cx="333375" cy="493713"/>
            </a:xfrm>
            <a:custGeom>
              <a:avLst/>
              <a:gdLst>
                <a:gd name="T0" fmla="*/ 0 w 15"/>
                <a:gd name="T1" fmla="*/ 0 h 22"/>
                <a:gd name="T2" fmla="*/ 155575 w 15"/>
                <a:gd name="T3" fmla="*/ 493713 h 22"/>
                <a:gd name="T4" fmla="*/ 155575 w 15"/>
                <a:gd name="T5" fmla="*/ 0 h 22"/>
                <a:gd name="T6" fmla="*/ 311150 w 15"/>
                <a:gd name="T7" fmla="*/ 0 h 22"/>
                <a:gd name="T8" fmla="*/ 155575 w 15"/>
                <a:gd name="T9" fmla="*/ 493713 h 22"/>
                <a:gd name="T10" fmla="*/ 155575 w 15"/>
                <a:gd name="T11" fmla="*/ 0 h 22"/>
                <a:gd name="T12" fmla="*/ 0 w 15"/>
                <a:gd name="T13" fmla="*/ 0 h 2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 h="22">
                  <a:moveTo>
                    <a:pt x="0" y="0"/>
                  </a:moveTo>
                  <a:cubicBezTo>
                    <a:pt x="0" y="9"/>
                    <a:pt x="2" y="16"/>
                    <a:pt x="7" y="22"/>
                  </a:cubicBezTo>
                  <a:cubicBezTo>
                    <a:pt x="7" y="0"/>
                    <a:pt x="7" y="0"/>
                    <a:pt x="7" y="0"/>
                  </a:cubicBezTo>
                  <a:cubicBezTo>
                    <a:pt x="14" y="0"/>
                    <a:pt x="14" y="0"/>
                    <a:pt x="14" y="0"/>
                  </a:cubicBezTo>
                  <a:cubicBezTo>
                    <a:pt x="15" y="9"/>
                    <a:pt x="12" y="16"/>
                    <a:pt x="7" y="22"/>
                  </a:cubicBezTo>
                  <a:cubicBezTo>
                    <a:pt x="7" y="0"/>
                    <a:pt x="7" y="0"/>
                    <a:pt x="7" y="0"/>
                  </a:cubicBezTo>
                  <a:lnTo>
                    <a:pt x="0" y="0"/>
                  </a:lnTo>
                  <a:close/>
                </a:path>
              </a:pathLst>
            </a:custGeom>
            <a:solidFill>
              <a:srgbClr val="FFFFA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17" name="Oval 225"/>
            <p:cNvSpPr>
              <a:spLocks noChangeArrowheads="1"/>
            </p:cNvSpPr>
            <p:nvPr/>
          </p:nvSpPr>
          <p:spPr bwMode="auto">
            <a:xfrm>
              <a:off x="9067801" y="4484688"/>
              <a:ext cx="88900" cy="88900"/>
            </a:xfrm>
            <a:prstGeom prst="ellipse">
              <a:avLst/>
            </a:prstGeom>
            <a:solidFill>
              <a:srgbClr val="F2DEA2"/>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18" name="Oval 226"/>
            <p:cNvSpPr>
              <a:spLocks noChangeArrowheads="1"/>
            </p:cNvSpPr>
            <p:nvPr/>
          </p:nvSpPr>
          <p:spPr bwMode="auto">
            <a:xfrm>
              <a:off x="9067801" y="4641850"/>
              <a:ext cx="88900" cy="111125"/>
            </a:xfrm>
            <a:prstGeom prst="ellipse">
              <a:avLst/>
            </a:prstGeom>
            <a:solidFill>
              <a:srgbClr val="F2DEA2"/>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19" name="Freeform 227"/>
            <p:cNvSpPr/>
            <p:nvPr/>
          </p:nvSpPr>
          <p:spPr bwMode="auto">
            <a:xfrm>
              <a:off x="9067801" y="4843463"/>
              <a:ext cx="88900" cy="66675"/>
            </a:xfrm>
            <a:custGeom>
              <a:avLst/>
              <a:gdLst>
                <a:gd name="T0" fmla="*/ 0 w 4"/>
                <a:gd name="T1" fmla="*/ 66675 h 3"/>
                <a:gd name="T2" fmla="*/ 44450 w 4"/>
                <a:gd name="T3" fmla="*/ 0 h 3"/>
                <a:gd name="T4" fmla="*/ 44450 w 4"/>
                <a:gd name="T5" fmla="*/ 66675 h 3"/>
                <a:gd name="T6" fmla="*/ 88900 w 4"/>
                <a:gd name="T7" fmla="*/ 66675 h 3"/>
                <a:gd name="T8" fmla="*/ 44450 w 4"/>
                <a:gd name="T9" fmla="*/ 0 h 3"/>
                <a:gd name="T10" fmla="*/ 44450 w 4"/>
                <a:gd name="T11" fmla="*/ 66675 h 3"/>
                <a:gd name="T12" fmla="*/ 0 w 4"/>
                <a:gd name="T13" fmla="*/ 66675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3">
                  <a:moveTo>
                    <a:pt x="0" y="3"/>
                  </a:moveTo>
                  <a:cubicBezTo>
                    <a:pt x="0" y="1"/>
                    <a:pt x="1" y="1"/>
                    <a:pt x="2" y="0"/>
                  </a:cubicBezTo>
                  <a:cubicBezTo>
                    <a:pt x="2" y="3"/>
                    <a:pt x="2" y="3"/>
                    <a:pt x="2" y="3"/>
                  </a:cubicBezTo>
                  <a:cubicBezTo>
                    <a:pt x="4" y="3"/>
                    <a:pt x="4" y="3"/>
                    <a:pt x="4" y="3"/>
                  </a:cubicBezTo>
                  <a:cubicBezTo>
                    <a:pt x="4" y="1"/>
                    <a:pt x="4" y="1"/>
                    <a:pt x="2" y="0"/>
                  </a:cubicBezTo>
                  <a:cubicBezTo>
                    <a:pt x="2" y="3"/>
                    <a:pt x="2" y="3"/>
                    <a:pt x="2" y="3"/>
                  </a:cubicBezTo>
                  <a:lnTo>
                    <a:pt x="0" y="3"/>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20" name="Freeform 228"/>
            <p:cNvSpPr/>
            <p:nvPr/>
          </p:nvSpPr>
          <p:spPr bwMode="auto">
            <a:xfrm>
              <a:off x="9045576" y="3765550"/>
              <a:ext cx="155575" cy="493713"/>
            </a:xfrm>
            <a:custGeom>
              <a:avLst/>
              <a:gdLst>
                <a:gd name="T0" fmla="*/ 44450 w 7"/>
                <a:gd name="T1" fmla="*/ 0 h 22"/>
                <a:gd name="T2" fmla="*/ 44450 w 7"/>
                <a:gd name="T3" fmla="*/ 67325 h 22"/>
                <a:gd name="T4" fmla="*/ 66675 w 7"/>
                <a:gd name="T5" fmla="*/ 493713 h 22"/>
                <a:gd name="T6" fmla="*/ 66675 w 7"/>
                <a:gd name="T7" fmla="*/ 0 h 22"/>
                <a:gd name="T8" fmla="*/ 88900 w 7"/>
                <a:gd name="T9" fmla="*/ 0 h 22"/>
                <a:gd name="T10" fmla="*/ 88900 w 7"/>
                <a:gd name="T11" fmla="*/ 67325 h 22"/>
                <a:gd name="T12" fmla="*/ 66675 w 7"/>
                <a:gd name="T13" fmla="*/ 493713 h 22"/>
                <a:gd name="T14" fmla="*/ 66675 w 7"/>
                <a:gd name="T15" fmla="*/ 0 h 22"/>
                <a:gd name="T16" fmla="*/ 44450 w 7"/>
                <a:gd name="T17" fmla="*/ 0 h 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 h="22">
                  <a:moveTo>
                    <a:pt x="2" y="0"/>
                  </a:moveTo>
                  <a:cubicBezTo>
                    <a:pt x="0" y="1"/>
                    <a:pt x="1" y="3"/>
                    <a:pt x="2" y="3"/>
                  </a:cubicBezTo>
                  <a:cubicBezTo>
                    <a:pt x="0" y="4"/>
                    <a:pt x="1" y="10"/>
                    <a:pt x="3" y="22"/>
                  </a:cubicBezTo>
                  <a:cubicBezTo>
                    <a:pt x="3" y="0"/>
                    <a:pt x="3" y="0"/>
                    <a:pt x="3" y="0"/>
                  </a:cubicBezTo>
                  <a:cubicBezTo>
                    <a:pt x="4" y="0"/>
                    <a:pt x="4" y="0"/>
                    <a:pt x="4" y="0"/>
                  </a:cubicBezTo>
                  <a:cubicBezTo>
                    <a:pt x="7" y="1"/>
                    <a:pt x="5" y="3"/>
                    <a:pt x="4" y="3"/>
                  </a:cubicBezTo>
                  <a:cubicBezTo>
                    <a:pt x="6" y="4"/>
                    <a:pt x="6" y="10"/>
                    <a:pt x="3" y="22"/>
                  </a:cubicBezTo>
                  <a:cubicBezTo>
                    <a:pt x="3" y="0"/>
                    <a:pt x="3" y="0"/>
                    <a:pt x="3" y="0"/>
                  </a:cubicBezTo>
                  <a:lnTo>
                    <a:pt x="2" y="0"/>
                  </a:ln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21" name="Freeform 229"/>
            <p:cNvSpPr/>
            <p:nvPr/>
          </p:nvSpPr>
          <p:spPr bwMode="auto">
            <a:xfrm>
              <a:off x="8689976" y="4910138"/>
              <a:ext cx="842963" cy="787400"/>
            </a:xfrm>
            <a:custGeom>
              <a:avLst/>
              <a:gdLst>
                <a:gd name="T0" fmla="*/ 0 w 531"/>
                <a:gd name="T1" fmla="*/ 0 h 496"/>
                <a:gd name="T2" fmla="*/ 66675 w 531"/>
                <a:gd name="T3" fmla="*/ 787400 h 496"/>
                <a:gd name="T4" fmla="*/ 333375 w 531"/>
                <a:gd name="T5" fmla="*/ 787400 h 496"/>
                <a:gd name="T6" fmla="*/ 422275 w 531"/>
                <a:gd name="T7" fmla="*/ 315913 h 496"/>
                <a:gd name="T8" fmla="*/ 511175 w 531"/>
                <a:gd name="T9" fmla="*/ 787400 h 496"/>
                <a:gd name="T10" fmla="*/ 776288 w 531"/>
                <a:gd name="T11" fmla="*/ 787400 h 496"/>
                <a:gd name="T12" fmla="*/ 842963 w 531"/>
                <a:gd name="T13" fmla="*/ 0 h 496"/>
                <a:gd name="T14" fmla="*/ 466725 w 531"/>
                <a:gd name="T15" fmla="*/ 0 h 496"/>
                <a:gd name="T16" fmla="*/ 422275 w 531"/>
                <a:gd name="T17" fmla="*/ 0 h 496"/>
                <a:gd name="T18" fmla="*/ 377825 w 531"/>
                <a:gd name="T19" fmla="*/ 0 h 496"/>
                <a:gd name="T20" fmla="*/ 0 w 531"/>
                <a:gd name="T21" fmla="*/ 0 h 49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31" h="496">
                  <a:moveTo>
                    <a:pt x="0" y="0"/>
                  </a:moveTo>
                  <a:lnTo>
                    <a:pt x="42" y="496"/>
                  </a:lnTo>
                  <a:lnTo>
                    <a:pt x="210" y="496"/>
                  </a:lnTo>
                  <a:lnTo>
                    <a:pt x="266" y="199"/>
                  </a:lnTo>
                  <a:lnTo>
                    <a:pt x="322" y="496"/>
                  </a:lnTo>
                  <a:lnTo>
                    <a:pt x="489" y="496"/>
                  </a:lnTo>
                  <a:lnTo>
                    <a:pt x="531" y="0"/>
                  </a:lnTo>
                  <a:lnTo>
                    <a:pt x="294" y="0"/>
                  </a:lnTo>
                  <a:lnTo>
                    <a:pt x="266" y="0"/>
                  </a:lnTo>
                  <a:lnTo>
                    <a:pt x="238" y="0"/>
                  </a:lnTo>
                  <a:lnTo>
                    <a:pt x="0" y="0"/>
                  </a:lnTo>
                  <a:close/>
                </a:path>
              </a:pathLst>
            </a:custGeom>
            <a:solidFill>
              <a:srgbClr val="754C24"/>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22" name="Freeform 230"/>
            <p:cNvSpPr/>
            <p:nvPr/>
          </p:nvSpPr>
          <p:spPr bwMode="auto">
            <a:xfrm>
              <a:off x="8756651" y="4956175"/>
              <a:ext cx="66675" cy="223838"/>
            </a:xfrm>
            <a:custGeom>
              <a:avLst/>
              <a:gdLst>
                <a:gd name="T0" fmla="*/ 0 w 42"/>
                <a:gd name="T1" fmla="*/ 0 h 141"/>
                <a:gd name="T2" fmla="*/ 66675 w 42"/>
                <a:gd name="T3" fmla="*/ 179388 h 141"/>
                <a:gd name="T4" fmla="*/ 44450 w 42"/>
                <a:gd name="T5" fmla="*/ 223838 h 141"/>
                <a:gd name="T6" fmla="*/ 0 w 42"/>
                <a:gd name="T7" fmla="*/ 0 h 1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 h="141">
                  <a:moveTo>
                    <a:pt x="0" y="0"/>
                  </a:moveTo>
                  <a:lnTo>
                    <a:pt x="42" y="113"/>
                  </a:lnTo>
                  <a:lnTo>
                    <a:pt x="28" y="141"/>
                  </a:lnTo>
                  <a:lnTo>
                    <a:pt x="0" y="0"/>
                  </a:lnTo>
                  <a:close/>
                </a:path>
              </a:pathLst>
            </a:custGeom>
            <a:solidFill>
              <a:srgbClr val="60626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23" name="Freeform 231"/>
            <p:cNvSpPr/>
            <p:nvPr/>
          </p:nvSpPr>
          <p:spPr bwMode="auto">
            <a:xfrm>
              <a:off x="9399588" y="4956175"/>
              <a:ext cx="66675" cy="223838"/>
            </a:xfrm>
            <a:custGeom>
              <a:avLst/>
              <a:gdLst>
                <a:gd name="T0" fmla="*/ 66675 w 42"/>
                <a:gd name="T1" fmla="*/ 0 h 141"/>
                <a:gd name="T2" fmla="*/ 0 w 42"/>
                <a:gd name="T3" fmla="*/ 179388 h 141"/>
                <a:gd name="T4" fmla="*/ 22225 w 42"/>
                <a:gd name="T5" fmla="*/ 223838 h 141"/>
                <a:gd name="T6" fmla="*/ 66675 w 42"/>
                <a:gd name="T7" fmla="*/ 0 h 1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 h="141">
                  <a:moveTo>
                    <a:pt x="42" y="0"/>
                  </a:moveTo>
                  <a:lnTo>
                    <a:pt x="0" y="113"/>
                  </a:lnTo>
                  <a:lnTo>
                    <a:pt x="14" y="141"/>
                  </a:lnTo>
                  <a:lnTo>
                    <a:pt x="42" y="0"/>
                  </a:lnTo>
                  <a:close/>
                </a:path>
              </a:pathLst>
            </a:custGeom>
            <a:solidFill>
              <a:srgbClr val="60626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24" name="Freeform 232"/>
            <p:cNvSpPr/>
            <p:nvPr/>
          </p:nvSpPr>
          <p:spPr bwMode="auto">
            <a:xfrm>
              <a:off x="8178801" y="3810000"/>
              <a:ext cx="911225" cy="1504950"/>
            </a:xfrm>
            <a:custGeom>
              <a:avLst/>
              <a:gdLst>
                <a:gd name="T0" fmla="*/ 911225 w 574"/>
                <a:gd name="T1" fmla="*/ 404813 h 948"/>
                <a:gd name="T2" fmla="*/ 0 w 574"/>
                <a:gd name="T3" fmla="*/ 0 h 948"/>
                <a:gd name="T4" fmla="*/ 0 w 574"/>
                <a:gd name="T5" fmla="*/ 1100138 h 948"/>
                <a:gd name="T6" fmla="*/ 911225 w 574"/>
                <a:gd name="T7" fmla="*/ 1504950 h 948"/>
                <a:gd name="T8" fmla="*/ 911225 w 574"/>
                <a:gd name="T9" fmla="*/ 404813 h 9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4" h="948">
                  <a:moveTo>
                    <a:pt x="574" y="255"/>
                  </a:moveTo>
                  <a:lnTo>
                    <a:pt x="0" y="0"/>
                  </a:lnTo>
                  <a:lnTo>
                    <a:pt x="0" y="693"/>
                  </a:lnTo>
                  <a:lnTo>
                    <a:pt x="574" y="948"/>
                  </a:lnTo>
                  <a:lnTo>
                    <a:pt x="574" y="255"/>
                  </a:lnTo>
                  <a:close/>
                </a:path>
              </a:pathLst>
            </a:custGeom>
            <a:solidFill>
              <a:srgbClr val="DFDFE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25" name="Freeform 233"/>
            <p:cNvSpPr/>
            <p:nvPr/>
          </p:nvSpPr>
          <p:spPr bwMode="auto">
            <a:xfrm>
              <a:off x="8267701" y="4033838"/>
              <a:ext cx="733425" cy="427038"/>
            </a:xfrm>
            <a:custGeom>
              <a:avLst/>
              <a:gdLst>
                <a:gd name="T0" fmla="*/ 733425 w 462"/>
                <a:gd name="T1" fmla="*/ 338138 h 269"/>
                <a:gd name="T2" fmla="*/ 0 w 462"/>
                <a:gd name="T3" fmla="*/ 0 h 269"/>
                <a:gd name="T4" fmla="*/ 0 w 462"/>
                <a:gd name="T5" fmla="*/ 90488 h 269"/>
                <a:gd name="T6" fmla="*/ 733425 w 462"/>
                <a:gd name="T7" fmla="*/ 427038 h 269"/>
                <a:gd name="T8" fmla="*/ 733425 w 462"/>
                <a:gd name="T9" fmla="*/ 338138 h 2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69">
                  <a:moveTo>
                    <a:pt x="462" y="213"/>
                  </a:moveTo>
                  <a:lnTo>
                    <a:pt x="0" y="0"/>
                  </a:lnTo>
                  <a:lnTo>
                    <a:pt x="0" y="57"/>
                  </a:lnTo>
                  <a:lnTo>
                    <a:pt x="462" y="269"/>
                  </a:lnTo>
                  <a:lnTo>
                    <a:pt x="462" y="213"/>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26" name="Freeform 234"/>
            <p:cNvSpPr/>
            <p:nvPr/>
          </p:nvSpPr>
          <p:spPr bwMode="auto">
            <a:xfrm>
              <a:off x="8267701" y="4192588"/>
              <a:ext cx="733425" cy="403225"/>
            </a:xfrm>
            <a:custGeom>
              <a:avLst/>
              <a:gdLst>
                <a:gd name="T0" fmla="*/ 733425 w 462"/>
                <a:gd name="T1" fmla="*/ 336550 h 254"/>
                <a:gd name="T2" fmla="*/ 0 w 462"/>
                <a:gd name="T3" fmla="*/ 0 h 254"/>
                <a:gd name="T4" fmla="*/ 0 w 462"/>
                <a:gd name="T5" fmla="*/ 88900 h 254"/>
                <a:gd name="T6" fmla="*/ 733425 w 462"/>
                <a:gd name="T7" fmla="*/ 403225 h 254"/>
                <a:gd name="T8" fmla="*/ 733425 w 462"/>
                <a:gd name="T9" fmla="*/ 336550 h 2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4">
                  <a:moveTo>
                    <a:pt x="462" y="212"/>
                  </a:moveTo>
                  <a:lnTo>
                    <a:pt x="0" y="0"/>
                  </a:lnTo>
                  <a:lnTo>
                    <a:pt x="0" y="56"/>
                  </a:lnTo>
                  <a:lnTo>
                    <a:pt x="462" y="254"/>
                  </a:lnTo>
                  <a:lnTo>
                    <a:pt x="462"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27" name="Freeform 235"/>
            <p:cNvSpPr/>
            <p:nvPr/>
          </p:nvSpPr>
          <p:spPr bwMode="auto">
            <a:xfrm>
              <a:off x="8267701" y="4349750"/>
              <a:ext cx="733425" cy="403225"/>
            </a:xfrm>
            <a:custGeom>
              <a:avLst/>
              <a:gdLst>
                <a:gd name="T0" fmla="*/ 733425 w 462"/>
                <a:gd name="T1" fmla="*/ 314325 h 254"/>
                <a:gd name="T2" fmla="*/ 0 w 462"/>
                <a:gd name="T3" fmla="*/ 0 h 254"/>
                <a:gd name="T4" fmla="*/ 0 w 462"/>
                <a:gd name="T5" fmla="*/ 88900 h 254"/>
                <a:gd name="T6" fmla="*/ 733425 w 462"/>
                <a:gd name="T7" fmla="*/ 403225 h 254"/>
                <a:gd name="T8" fmla="*/ 733425 w 462"/>
                <a:gd name="T9" fmla="*/ 314325 h 2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4">
                  <a:moveTo>
                    <a:pt x="462" y="198"/>
                  </a:moveTo>
                  <a:lnTo>
                    <a:pt x="0" y="0"/>
                  </a:lnTo>
                  <a:lnTo>
                    <a:pt x="0" y="56"/>
                  </a:lnTo>
                  <a:lnTo>
                    <a:pt x="462" y="254"/>
                  </a:lnTo>
                  <a:lnTo>
                    <a:pt x="462"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28" name="Freeform 236"/>
            <p:cNvSpPr/>
            <p:nvPr/>
          </p:nvSpPr>
          <p:spPr bwMode="auto">
            <a:xfrm>
              <a:off x="8267701" y="4484688"/>
              <a:ext cx="733425" cy="425450"/>
            </a:xfrm>
            <a:custGeom>
              <a:avLst/>
              <a:gdLst>
                <a:gd name="T0" fmla="*/ 733425 w 462"/>
                <a:gd name="T1" fmla="*/ 336550 h 268"/>
                <a:gd name="T2" fmla="*/ 0 w 462"/>
                <a:gd name="T3" fmla="*/ 0 h 268"/>
                <a:gd name="T4" fmla="*/ 0 w 462"/>
                <a:gd name="T5" fmla="*/ 111125 h 268"/>
                <a:gd name="T6" fmla="*/ 733425 w 462"/>
                <a:gd name="T7" fmla="*/ 425450 h 268"/>
                <a:gd name="T8" fmla="*/ 733425 w 462"/>
                <a:gd name="T9" fmla="*/ 336550 h 2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68">
                  <a:moveTo>
                    <a:pt x="462" y="212"/>
                  </a:moveTo>
                  <a:lnTo>
                    <a:pt x="0" y="0"/>
                  </a:lnTo>
                  <a:lnTo>
                    <a:pt x="0" y="70"/>
                  </a:lnTo>
                  <a:lnTo>
                    <a:pt x="462" y="268"/>
                  </a:lnTo>
                  <a:lnTo>
                    <a:pt x="462"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29" name="Freeform 237"/>
            <p:cNvSpPr/>
            <p:nvPr/>
          </p:nvSpPr>
          <p:spPr bwMode="auto">
            <a:xfrm>
              <a:off x="8267701" y="4730750"/>
              <a:ext cx="733425" cy="404813"/>
            </a:xfrm>
            <a:custGeom>
              <a:avLst/>
              <a:gdLst>
                <a:gd name="T0" fmla="*/ 733425 w 462"/>
                <a:gd name="T1" fmla="*/ 314325 h 255"/>
                <a:gd name="T2" fmla="*/ 0 w 462"/>
                <a:gd name="T3" fmla="*/ 0 h 255"/>
                <a:gd name="T4" fmla="*/ 0 w 462"/>
                <a:gd name="T5" fmla="*/ 68263 h 255"/>
                <a:gd name="T6" fmla="*/ 733425 w 462"/>
                <a:gd name="T7" fmla="*/ 404813 h 255"/>
                <a:gd name="T8" fmla="*/ 733425 w 462"/>
                <a:gd name="T9" fmla="*/ 314325 h 2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5">
                  <a:moveTo>
                    <a:pt x="462" y="198"/>
                  </a:moveTo>
                  <a:lnTo>
                    <a:pt x="0" y="0"/>
                  </a:lnTo>
                  <a:lnTo>
                    <a:pt x="0" y="43"/>
                  </a:lnTo>
                  <a:lnTo>
                    <a:pt x="462" y="255"/>
                  </a:lnTo>
                  <a:lnTo>
                    <a:pt x="462"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30" name="Freeform 238"/>
            <p:cNvSpPr/>
            <p:nvPr/>
          </p:nvSpPr>
          <p:spPr bwMode="auto">
            <a:xfrm>
              <a:off x="9090026" y="3810000"/>
              <a:ext cx="909638" cy="1504950"/>
            </a:xfrm>
            <a:custGeom>
              <a:avLst/>
              <a:gdLst>
                <a:gd name="T0" fmla="*/ 0 w 573"/>
                <a:gd name="T1" fmla="*/ 404813 h 948"/>
                <a:gd name="T2" fmla="*/ 909638 w 573"/>
                <a:gd name="T3" fmla="*/ 0 h 948"/>
                <a:gd name="T4" fmla="*/ 909638 w 573"/>
                <a:gd name="T5" fmla="*/ 1100138 h 948"/>
                <a:gd name="T6" fmla="*/ 0 w 573"/>
                <a:gd name="T7" fmla="*/ 1504950 h 948"/>
                <a:gd name="T8" fmla="*/ 0 w 573"/>
                <a:gd name="T9" fmla="*/ 404813 h 9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3" h="948">
                  <a:moveTo>
                    <a:pt x="0" y="255"/>
                  </a:moveTo>
                  <a:lnTo>
                    <a:pt x="573" y="0"/>
                  </a:lnTo>
                  <a:lnTo>
                    <a:pt x="573" y="693"/>
                  </a:lnTo>
                  <a:lnTo>
                    <a:pt x="0" y="948"/>
                  </a:lnTo>
                  <a:lnTo>
                    <a:pt x="0" y="255"/>
                  </a:lnTo>
                  <a:close/>
                </a:path>
              </a:pathLst>
            </a:custGeom>
            <a:solidFill>
              <a:srgbClr val="DFDFE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31" name="Freeform 239"/>
            <p:cNvSpPr/>
            <p:nvPr/>
          </p:nvSpPr>
          <p:spPr bwMode="auto">
            <a:xfrm>
              <a:off x="9178926" y="4484688"/>
              <a:ext cx="754063" cy="425450"/>
            </a:xfrm>
            <a:custGeom>
              <a:avLst/>
              <a:gdLst>
                <a:gd name="T0" fmla="*/ 0 w 475"/>
                <a:gd name="T1" fmla="*/ 336550 h 268"/>
                <a:gd name="T2" fmla="*/ 754063 w 475"/>
                <a:gd name="T3" fmla="*/ 0 h 268"/>
                <a:gd name="T4" fmla="*/ 754063 w 475"/>
                <a:gd name="T5" fmla="*/ 111125 h 268"/>
                <a:gd name="T6" fmla="*/ 0 w 475"/>
                <a:gd name="T7" fmla="*/ 425450 h 268"/>
                <a:gd name="T8" fmla="*/ 0 w 475"/>
                <a:gd name="T9" fmla="*/ 336550 h 2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268">
                  <a:moveTo>
                    <a:pt x="0" y="212"/>
                  </a:moveTo>
                  <a:lnTo>
                    <a:pt x="475" y="0"/>
                  </a:lnTo>
                  <a:lnTo>
                    <a:pt x="475" y="70"/>
                  </a:lnTo>
                  <a:lnTo>
                    <a:pt x="0" y="268"/>
                  </a:lnTo>
                  <a:lnTo>
                    <a:pt x="0"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32" name="Freeform 240"/>
            <p:cNvSpPr/>
            <p:nvPr/>
          </p:nvSpPr>
          <p:spPr bwMode="auto">
            <a:xfrm>
              <a:off x="9178926" y="4730750"/>
              <a:ext cx="754063" cy="404813"/>
            </a:xfrm>
            <a:custGeom>
              <a:avLst/>
              <a:gdLst>
                <a:gd name="T0" fmla="*/ 0 w 475"/>
                <a:gd name="T1" fmla="*/ 314325 h 255"/>
                <a:gd name="T2" fmla="*/ 754063 w 475"/>
                <a:gd name="T3" fmla="*/ 0 h 255"/>
                <a:gd name="T4" fmla="*/ 754063 w 475"/>
                <a:gd name="T5" fmla="*/ 68263 h 255"/>
                <a:gd name="T6" fmla="*/ 0 w 475"/>
                <a:gd name="T7" fmla="*/ 404813 h 255"/>
                <a:gd name="T8" fmla="*/ 0 w 475"/>
                <a:gd name="T9" fmla="*/ 314325 h 2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255">
                  <a:moveTo>
                    <a:pt x="0" y="198"/>
                  </a:moveTo>
                  <a:lnTo>
                    <a:pt x="475" y="0"/>
                  </a:lnTo>
                  <a:lnTo>
                    <a:pt x="475" y="43"/>
                  </a:lnTo>
                  <a:lnTo>
                    <a:pt x="0" y="255"/>
                  </a:lnTo>
                  <a:lnTo>
                    <a:pt x="0"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33" name="Freeform 241"/>
            <p:cNvSpPr/>
            <p:nvPr/>
          </p:nvSpPr>
          <p:spPr bwMode="auto">
            <a:xfrm>
              <a:off x="9555163" y="4033838"/>
              <a:ext cx="377825" cy="561975"/>
            </a:xfrm>
            <a:custGeom>
              <a:avLst/>
              <a:gdLst>
                <a:gd name="T0" fmla="*/ 377825 w 238"/>
                <a:gd name="T1" fmla="*/ 0 h 354"/>
                <a:gd name="T2" fmla="*/ 377825 w 238"/>
                <a:gd name="T3" fmla="*/ 404813 h 354"/>
                <a:gd name="T4" fmla="*/ 0 w 238"/>
                <a:gd name="T5" fmla="*/ 561975 h 354"/>
                <a:gd name="T6" fmla="*/ 0 w 238"/>
                <a:gd name="T7" fmla="*/ 180975 h 354"/>
                <a:gd name="T8" fmla="*/ 377825 w 238"/>
                <a:gd name="T9" fmla="*/ 0 h 3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8" h="354">
                  <a:moveTo>
                    <a:pt x="238" y="0"/>
                  </a:moveTo>
                  <a:lnTo>
                    <a:pt x="238" y="255"/>
                  </a:lnTo>
                  <a:lnTo>
                    <a:pt x="0" y="354"/>
                  </a:lnTo>
                  <a:lnTo>
                    <a:pt x="0" y="114"/>
                  </a:lnTo>
                  <a:lnTo>
                    <a:pt x="238"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34" name="Freeform 242"/>
            <p:cNvSpPr/>
            <p:nvPr/>
          </p:nvSpPr>
          <p:spPr bwMode="auto">
            <a:xfrm>
              <a:off x="9178926" y="4214813"/>
              <a:ext cx="331788" cy="246063"/>
            </a:xfrm>
            <a:custGeom>
              <a:avLst/>
              <a:gdLst>
                <a:gd name="T0" fmla="*/ 331788 w 209"/>
                <a:gd name="T1" fmla="*/ 0 h 155"/>
                <a:gd name="T2" fmla="*/ 0 w 209"/>
                <a:gd name="T3" fmla="*/ 157163 h 155"/>
                <a:gd name="T4" fmla="*/ 0 w 209"/>
                <a:gd name="T5" fmla="*/ 246063 h 155"/>
                <a:gd name="T6" fmla="*/ 331788 w 209"/>
                <a:gd name="T7" fmla="*/ 88900 h 155"/>
                <a:gd name="T8" fmla="*/ 331788 w 209"/>
                <a:gd name="T9" fmla="*/ 0 h 1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55">
                  <a:moveTo>
                    <a:pt x="209" y="0"/>
                  </a:moveTo>
                  <a:lnTo>
                    <a:pt x="0" y="99"/>
                  </a:lnTo>
                  <a:lnTo>
                    <a:pt x="0" y="155"/>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35" name="Freeform 243"/>
            <p:cNvSpPr/>
            <p:nvPr/>
          </p:nvSpPr>
          <p:spPr bwMode="auto">
            <a:xfrm>
              <a:off x="9178926" y="4371975"/>
              <a:ext cx="331788" cy="223838"/>
            </a:xfrm>
            <a:custGeom>
              <a:avLst/>
              <a:gdLst>
                <a:gd name="T0" fmla="*/ 331788 w 209"/>
                <a:gd name="T1" fmla="*/ 0 h 141"/>
                <a:gd name="T2" fmla="*/ 0 w 209"/>
                <a:gd name="T3" fmla="*/ 157163 h 141"/>
                <a:gd name="T4" fmla="*/ 0 w 209"/>
                <a:gd name="T5" fmla="*/ 223838 h 141"/>
                <a:gd name="T6" fmla="*/ 331788 w 209"/>
                <a:gd name="T7" fmla="*/ 88900 h 141"/>
                <a:gd name="T8" fmla="*/ 331788 w 209"/>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41">
                  <a:moveTo>
                    <a:pt x="209" y="0"/>
                  </a:moveTo>
                  <a:lnTo>
                    <a:pt x="0" y="99"/>
                  </a:lnTo>
                  <a:lnTo>
                    <a:pt x="0" y="141"/>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36" name="Freeform 244"/>
            <p:cNvSpPr/>
            <p:nvPr/>
          </p:nvSpPr>
          <p:spPr bwMode="auto">
            <a:xfrm>
              <a:off x="9178926" y="4529138"/>
              <a:ext cx="331788" cy="223838"/>
            </a:xfrm>
            <a:custGeom>
              <a:avLst/>
              <a:gdLst>
                <a:gd name="T0" fmla="*/ 331788 w 209"/>
                <a:gd name="T1" fmla="*/ 0 h 141"/>
                <a:gd name="T2" fmla="*/ 0 w 209"/>
                <a:gd name="T3" fmla="*/ 134938 h 141"/>
                <a:gd name="T4" fmla="*/ 0 w 209"/>
                <a:gd name="T5" fmla="*/ 223838 h 141"/>
                <a:gd name="T6" fmla="*/ 331788 w 209"/>
                <a:gd name="T7" fmla="*/ 88900 h 141"/>
                <a:gd name="T8" fmla="*/ 331788 w 209"/>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41">
                  <a:moveTo>
                    <a:pt x="209" y="0"/>
                  </a:moveTo>
                  <a:lnTo>
                    <a:pt x="0" y="85"/>
                  </a:lnTo>
                  <a:lnTo>
                    <a:pt x="0" y="141"/>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grpSp>
      <p:sp>
        <p:nvSpPr>
          <p:cNvPr id="2" name="标题 1"/>
          <p:cNvSpPr>
            <a:spLocks noGrp="1"/>
          </p:cNvSpPr>
          <p:nvPr>
            <p:ph type="ctrTitle" hasCustomPrompt="1"/>
          </p:nvPr>
        </p:nvSpPr>
        <p:spPr>
          <a:xfrm>
            <a:off x="1143000" y="1122363"/>
            <a:ext cx="3780000" cy="2387600"/>
          </a:xfrm>
        </p:spPr>
        <p:txBody>
          <a:bodyPr anchor="b">
            <a:normAutofit/>
          </a:bodyPr>
          <a:lstStyle>
            <a:lvl1pPr algn="l">
              <a:defRPr sz="5400">
                <a:solidFill>
                  <a:srgbClr val="FFFFFF"/>
                </a:solidFill>
              </a:defRPr>
            </a:lvl1pPr>
          </a:lstStyle>
          <a:p>
            <a:r>
              <a:rPr lang="zh-CN" altLang="en-US" dirty="0" smtClean="0"/>
              <a:t>编辑标题</a:t>
            </a:r>
            <a:endParaRPr lang="zh-CN" altLang="en-US" dirty="0"/>
          </a:p>
        </p:txBody>
      </p:sp>
      <p:sp>
        <p:nvSpPr>
          <p:cNvPr id="3" name="副标题 2"/>
          <p:cNvSpPr>
            <a:spLocks noGrp="1"/>
          </p:cNvSpPr>
          <p:nvPr>
            <p:ph type="subTitle" idx="1"/>
          </p:nvPr>
        </p:nvSpPr>
        <p:spPr>
          <a:xfrm>
            <a:off x="1143000" y="3602038"/>
            <a:ext cx="3780000" cy="1051098"/>
          </a:xfrm>
        </p:spPr>
        <p:txBody>
          <a:bodyPr anchor="ctr"/>
          <a:lstStyle>
            <a:lvl1pPr marL="0" indent="0" algn="l">
              <a:buNone/>
              <a:defRPr sz="24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lstStyle/>
          <a:p>
            <a:fld id="{4C0B3021-1FB4-4DCB-AA47-7675B6C6FEB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C9B3E6-BB51-4667-BC64-904D1D3B55E4}" type="slidenum">
              <a:rPr lang="zh-CN" altLang="en-US" smtClean="0"/>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C0B3021-1FB4-4DCB-AA47-7675B6C6FEB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C9B3E6-BB51-4667-BC64-904D1D3B55E4}"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4C0B3021-1FB4-4DCB-AA47-7675B6C6FEB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C9B3E6-BB51-4667-BC64-904D1D3B55E4}" type="slidenum">
              <a:rPr lang="zh-CN" altLang="en-US" smtClean="0"/>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C0B3021-1FB4-4DCB-AA47-7675B6C6FEBB}"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EC9B3E6-BB51-4667-BC64-904D1D3B55E4}" type="slidenum">
              <a:rPr lang="zh-CN" altLang="en-US" smtClean="0"/>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1" y="1772816"/>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29841" y="2636911"/>
            <a:ext cx="3868340" cy="3552751"/>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5" name="文本占位符 4"/>
          <p:cNvSpPr>
            <a:spLocks noGrp="1"/>
          </p:cNvSpPr>
          <p:nvPr>
            <p:ph type="body" sz="quarter" idx="3"/>
          </p:nvPr>
        </p:nvSpPr>
        <p:spPr>
          <a:xfrm>
            <a:off x="4629150" y="1772816"/>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smtClean="0"/>
              <a:t>单击此处编辑母版文本样式</a:t>
            </a:r>
            <a:endParaRPr lang="zh-CN" altLang="en-US" dirty="0" smtClean="0"/>
          </a:p>
        </p:txBody>
      </p:sp>
      <p:sp>
        <p:nvSpPr>
          <p:cNvPr id="6" name="内容占位符 5"/>
          <p:cNvSpPr>
            <a:spLocks noGrp="1"/>
          </p:cNvSpPr>
          <p:nvPr>
            <p:ph sz="quarter" idx="4"/>
          </p:nvPr>
        </p:nvSpPr>
        <p:spPr>
          <a:xfrm>
            <a:off x="4629150" y="2636911"/>
            <a:ext cx="3887391" cy="3552751"/>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C0B3021-1FB4-4DCB-AA47-7675B6C6FEBB}"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EC9B3E6-BB51-4667-BC64-904D1D3B55E4}" type="slidenum">
              <a:rPr lang="zh-CN" altLang="en-US" smtClean="0"/>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8" name="矩形 7"/>
          <p:cNvSpPr/>
          <p:nvPr/>
        </p:nvSpPr>
        <p:spPr>
          <a:xfrm>
            <a:off x="0" y="4806950"/>
            <a:ext cx="9144000" cy="1430338"/>
          </a:xfrm>
          <a:prstGeom prst="rect">
            <a:avLst/>
          </a:prstGeom>
          <a:solidFill>
            <a:srgbClr val="1C47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350">
              <a:solidFill>
                <a:prstClr val="white"/>
              </a:solidFill>
            </a:endParaRPr>
          </a:p>
        </p:txBody>
      </p:sp>
      <p:grpSp>
        <p:nvGrpSpPr>
          <p:cNvPr id="9" name="组合 8"/>
          <p:cNvGrpSpPr/>
          <p:nvPr/>
        </p:nvGrpSpPr>
        <p:grpSpPr bwMode="auto">
          <a:xfrm>
            <a:off x="6354366" y="2060575"/>
            <a:ext cx="1620440" cy="3706813"/>
            <a:chOff x="8178801" y="2686050"/>
            <a:chExt cx="1820863" cy="3124200"/>
          </a:xfrm>
        </p:grpSpPr>
        <p:sp>
          <p:nvSpPr>
            <p:cNvPr id="10" name="Oval 217"/>
            <p:cNvSpPr>
              <a:spLocks noChangeArrowheads="1"/>
            </p:cNvSpPr>
            <p:nvPr/>
          </p:nvSpPr>
          <p:spPr bwMode="auto">
            <a:xfrm>
              <a:off x="8578851" y="2686050"/>
              <a:ext cx="1042988" cy="1079500"/>
            </a:xfrm>
            <a:prstGeom prst="ellipse">
              <a:avLst/>
            </a:prstGeom>
            <a:solidFill>
              <a:srgbClr val="EEE1B8"/>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11" name="Freeform 218"/>
            <p:cNvSpPr/>
            <p:nvPr/>
          </p:nvSpPr>
          <p:spPr bwMode="auto">
            <a:xfrm>
              <a:off x="8578851" y="2686050"/>
              <a:ext cx="1042988" cy="696913"/>
            </a:xfrm>
            <a:custGeom>
              <a:avLst/>
              <a:gdLst>
                <a:gd name="T0" fmla="*/ 22191 w 47"/>
                <a:gd name="T1" fmla="*/ 696913 h 31"/>
                <a:gd name="T2" fmla="*/ 332869 w 47"/>
                <a:gd name="T3" fmla="*/ 382178 h 31"/>
                <a:gd name="T4" fmla="*/ 1042988 w 47"/>
                <a:gd name="T5" fmla="*/ 427140 h 31"/>
                <a:gd name="T6" fmla="*/ 510398 w 47"/>
                <a:gd name="T7" fmla="*/ 0 h 31"/>
                <a:gd name="T8" fmla="*/ 0 w 47"/>
                <a:gd name="T9" fmla="*/ 539546 h 31"/>
                <a:gd name="T10" fmla="*/ 22191 w 47"/>
                <a:gd name="T11" fmla="*/ 696913 h 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31">
                  <a:moveTo>
                    <a:pt x="1" y="31"/>
                  </a:moveTo>
                  <a:cubicBezTo>
                    <a:pt x="6" y="4"/>
                    <a:pt x="12" y="13"/>
                    <a:pt x="15" y="17"/>
                  </a:cubicBezTo>
                  <a:cubicBezTo>
                    <a:pt x="20" y="27"/>
                    <a:pt x="42" y="9"/>
                    <a:pt x="47" y="19"/>
                  </a:cubicBezTo>
                  <a:cubicBezTo>
                    <a:pt x="45" y="8"/>
                    <a:pt x="35" y="0"/>
                    <a:pt x="23" y="0"/>
                  </a:cubicBezTo>
                  <a:cubicBezTo>
                    <a:pt x="10" y="0"/>
                    <a:pt x="0" y="10"/>
                    <a:pt x="0" y="24"/>
                  </a:cubicBezTo>
                  <a:cubicBezTo>
                    <a:pt x="0" y="26"/>
                    <a:pt x="0" y="29"/>
                    <a:pt x="1" y="31"/>
                  </a:cubicBez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12" name="Oval 219"/>
            <p:cNvSpPr>
              <a:spLocks noChangeArrowheads="1"/>
            </p:cNvSpPr>
            <p:nvPr/>
          </p:nvSpPr>
          <p:spPr bwMode="auto">
            <a:xfrm>
              <a:off x="9201151" y="5562600"/>
              <a:ext cx="265113" cy="247650"/>
            </a:xfrm>
            <a:prstGeom prst="ellipse">
              <a:avLst/>
            </a:prstGeom>
            <a:solidFill>
              <a:srgbClr val="293031"/>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13" name="Oval 220"/>
            <p:cNvSpPr>
              <a:spLocks noChangeArrowheads="1"/>
            </p:cNvSpPr>
            <p:nvPr/>
          </p:nvSpPr>
          <p:spPr bwMode="auto">
            <a:xfrm>
              <a:off x="8756651" y="5562600"/>
              <a:ext cx="266700" cy="247650"/>
            </a:xfrm>
            <a:prstGeom prst="ellipse">
              <a:avLst/>
            </a:prstGeom>
            <a:solidFill>
              <a:srgbClr val="293031"/>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14" name="Oval 221"/>
            <p:cNvSpPr>
              <a:spLocks noChangeArrowheads="1"/>
            </p:cNvSpPr>
            <p:nvPr/>
          </p:nvSpPr>
          <p:spPr bwMode="auto">
            <a:xfrm>
              <a:off x="9621838" y="4776788"/>
              <a:ext cx="133350" cy="111125"/>
            </a:xfrm>
            <a:prstGeom prst="ellipse">
              <a:avLst/>
            </a:prstGeom>
            <a:solidFill>
              <a:srgbClr val="F2BDA5"/>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15" name="Oval 222"/>
            <p:cNvSpPr>
              <a:spLocks noChangeArrowheads="1"/>
            </p:cNvSpPr>
            <p:nvPr/>
          </p:nvSpPr>
          <p:spPr bwMode="auto">
            <a:xfrm>
              <a:off x="8467726" y="4776788"/>
              <a:ext cx="133350" cy="111125"/>
            </a:xfrm>
            <a:prstGeom prst="ellipse">
              <a:avLst/>
            </a:prstGeom>
            <a:solidFill>
              <a:srgbClr val="F2BDA5"/>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16" name="Freeform 223"/>
            <p:cNvSpPr/>
            <p:nvPr/>
          </p:nvSpPr>
          <p:spPr bwMode="auto">
            <a:xfrm>
              <a:off x="8467726" y="3765550"/>
              <a:ext cx="1287463" cy="1144588"/>
            </a:xfrm>
            <a:custGeom>
              <a:avLst/>
              <a:gdLst>
                <a:gd name="T0" fmla="*/ 310767 w 58"/>
                <a:gd name="T1" fmla="*/ 0 h 51"/>
                <a:gd name="T2" fmla="*/ 0 w 58"/>
                <a:gd name="T3" fmla="*/ 1032373 h 51"/>
                <a:gd name="T4" fmla="*/ 133186 w 58"/>
                <a:gd name="T5" fmla="*/ 1054816 h 51"/>
                <a:gd name="T6" fmla="*/ 199779 w 58"/>
                <a:gd name="T7" fmla="*/ 852830 h 51"/>
                <a:gd name="T8" fmla="*/ 155383 w 58"/>
                <a:gd name="T9" fmla="*/ 1144588 h 51"/>
                <a:gd name="T10" fmla="*/ 643732 w 58"/>
                <a:gd name="T11" fmla="*/ 1144588 h 51"/>
                <a:gd name="T12" fmla="*/ 643732 w 58"/>
                <a:gd name="T13" fmla="*/ 0 h 51"/>
                <a:gd name="T14" fmla="*/ 976696 w 58"/>
                <a:gd name="T15" fmla="*/ 0 h 51"/>
                <a:gd name="T16" fmla="*/ 1287463 w 58"/>
                <a:gd name="T17" fmla="*/ 1032373 h 51"/>
                <a:gd name="T18" fmla="*/ 1154277 w 58"/>
                <a:gd name="T19" fmla="*/ 1054816 h 51"/>
                <a:gd name="T20" fmla="*/ 1109882 w 58"/>
                <a:gd name="T21" fmla="*/ 852830 h 51"/>
                <a:gd name="T22" fmla="*/ 1132080 w 58"/>
                <a:gd name="T23" fmla="*/ 1144588 h 51"/>
                <a:gd name="T24" fmla="*/ 643732 w 58"/>
                <a:gd name="T25" fmla="*/ 1144588 h 51"/>
                <a:gd name="T26" fmla="*/ 643732 w 58"/>
                <a:gd name="T27" fmla="*/ 0 h 51"/>
                <a:gd name="T28" fmla="*/ 310767 w 58"/>
                <a:gd name="T29" fmla="*/ 0 h 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8" h="51">
                  <a:moveTo>
                    <a:pt x="14" y="0"/>
                  </a:moveTo>
                  <a:cubicBezTo>
                    <a:pt x="10" y="1"/>
                    <a:pt x="5" y="17"/>
                    <a:pt x="0" y="46"/>
                  </a:cubicBezTo>
                  <a:cubicBezTo>
                    <a:pt x="3" y="47"/>
                    <a:pt x="5" y="47"/>
                    <a:pt x="6" y="47"/>
                  </a:cubicBezTo>
                  <a:cubicBezTo>
                    <a:pt x="9" y="38"/>
                    <a:pt x="9" y="38"/>
                    <a:pt x="9" y="38"/>
                  </a:cubicBezTo>
                  <a:cubicBezTo>
                    <a:pt x="7" y="51"/>
                    <a:pt x="7" y="51"/>
                    <a:pt x="7" y="51"/>
                  </a:cubicBezTo>
                  <a:cubicBezTo>
                    <a:pt x="29" y="51"/>
                    <a:pt x="29" y="51"/>
                    <a:pt x="29" y="51"/>
                  </a:cubicBezTo>
                  <a:cubicBezTo>
                    <a:pt x="29" y="0"/>
                    <a:pt x="29" y="0"/>
                    <a:pt x="29" y="0"/>
                  </a:cubicBezTo>
                  <a:cubicBezTo>
                    <a:pt x="44" y="0"/>
                    <a:pt x="44" y="0"/>
                    <a:pt x="44" y="0"/>
                  </a:cubicBezTo>
                  <a:cubicBezTo>
                    <a:pt x="48" y="1"/>
                    <a:pt x="53" y="17"/>
                    <a:pt x="58" y="46"/>
                  </a:cubicBezTo>
                  <a:cubicBezTo>
                    <a:pt x="55" y="47"/>
                    <a:pt x="53" y="47"/>
                    <a:pt x="52" y="47"/>
                  </a:cubicBezTo>
                  <a:cubicBezTo>
                    <a:pt x="50" y="38"/>
                    <a:pt x="50" y="38"/>
                    <a:pt x="50" y="38"/>
                  </a:cubicBezTo>
                  <a:cubicBezTo>
                    <a:pt x="51" y="51"/>
                    <a:pt x="51" y="51"/>
                    <a:pt x="51" y="51"/>
                  </a:cubicBezTo>
                  <a:cubicBezTo>
                    <a:pt x="29" y="51"/>
                    <a:pt x="29" y="51"/>
                    <a:pt x="29" y="51"/>
                  </a:cubicBezTo>
                  <a:cubicBezTo>
                    <a:pt x="29" y="0"/>
                    <a:pt x="29" y="0"/>
                    <a:pt x="29" y="0"/>
                  </a:cubicBezTo>
                  <a:lnTo>
                    <a:pt x="14" y="0"/>
                  </a:ln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17" name="Freeform 224"/>
            <p:cNvSpPr/>
            <p:nvPr/>
          </p:nvSpPr>
          <p:spPr bwMode="auto">
            <a:xfrm>
              <a:off x="8956676" y="3765550"/>
              <a:ext cx="333375" cy="493713"/>
            </a:xfrm>
            <a:custGeom>
              <a:avLst/>
              <a:gdLst>
                <a:gd name="T0" fmla="*/ 0 w 15"/>
                <a:gd name="T1" fmla="*/ 0 h 22"/>
                <a:gd name="T2" fmla="*/ 155575 w 15"/>
                <a:gd name="T3" fmla="*/ 493713 h 22"/>
                <a:gd name="T4" fmla="*/ 155575 w 15"/>
                <a:gd name="T5" fmla="*/ 0 h 22"/>
                <a:gd name="T6" fmla="*/ 311150 w 15"/>
                <a:gd name="T7" fmla="*/ 0 h 22"/>
                <a:gd name="T8" fmla="*/ 155575 w 15"/>
                <a:gd name="T9" fmla="*/ 493713 h 22"/>
                <a:gd name="T10" fmla="*/ 155575 w 15"/>
                <a:gd name="T11" fmla="*/ 0 h 22"/>
                <a:gd name="T12" fmla="*/ 0 w 15"/>
                <a:gd name="T13" fmla="*/ 0 h 2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 h="22">
                  <a:moveTo>
                    <a:pt x="0" y="0"/>
                  </a:moveTo>
                  <a:cubicBezTo>
                    <a:pt x="0" y="9"/>
                    <a:pt x="2" y="16"/>
                    <a:pt x="7" y="22"/>
                  </a:cubicBezTo>
                  <a:cubicBezTo>
                    <a:pt x="7" y="0"/>
                    <a:pt x="7" y="0"/>
                    <a:pt x="7" y="0"/>
                  </a:cubicBezTo>
                  <a:cubicBezTo>
                    <a:pt x="14" y="0"/>
                    <a:pt x="14" y="0"/>
                    <a:pt x="14" y="0"/>
                  </a:cubicBezTo>
                  <a:cubicBezTo>
                    <a:pt x="15" y="9"/>
                    <a:pt x="12" y="16"/>
                    <a:pt x="7" y="22"/>
                  </a:cubicBezTo>
                  <a:cubicBezTo>
                    <a:pt x="7" y="0"/>
                    <a:pt x="7" y="0"/>
                    <a:pt x="7" y="0"/>
                  </a:cubicBezTo>
                  <a:lnTo>
                    <a:pt x="0" y="0"/>
                  </a:lnTo>
                  <a:close/>
                </a:path>
              </a:pathLst>
            </a:custGeom>
            <a:solidFill>
              <a:srgbClr val="FFFFA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18" name="Oval 225"/>
            <p:cNvSpPr>
              <a:spLocks noChangeArrowheads="1"/>
            </p:cNvSpPr>
            <p:nvPr/>
          </p:nvSpPr>
          <p:spPr bwMode="auto">
            <a:xfrm>
              <a:off x="9067801" y="4484688"/>
              <a:ext cx="88900" cy="88900"/>
            </a:xfrm>
            <a:prstGeom prst="ellipse">
              <a:avLst/>
            </a:prstGeom>
            <a:solidFill>
              <a:srgbClr val="F2DEA2"/>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19" name="Oval 226"/>
            <p:cNvSpPr>
              <a:spLocks noChangeArrowheads="1"/>
            </p:cNvSpPr>
            <p:nvPr/>
          </p:nvSpPr>
          <p:spPr bwMode="auto">
            <a:xfrm>
              <a:off x="9067801" y="4641850"/>
              <a:ext cx="88900" cy="111125"/>
            </a:xfrm>
            <a:prstGeom prst="ellipse">
              <a:avLst/>
            </a:prstGeom>
            <a:solidFill>
              <a:srgbClr val="F2DEA2"/>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20" name="Freeform 227"/>
            <p:cNvSpPr/>
            <p:nvPr/>
          </p:nvSpPr>
          <p:spPr bwMode="auto">
            <a:xfrm>
              <a:off x="9067801" y="4843463"/>
              <a:ext cx="88900" cy="66675"/>
            </a:xfrm>
            <a:custGeom>
              <a:avLst/>
              <a:gdLst>
                <a:gd name="T0" fmla="*/ 0 w 4"/>
                <a:gd name="T1" fmla="*/ 66675 h 3"/>
                <a:gd name="T2" fmla="*/ 44450 w 4"/>
                <a:gd name="T3" fmla="*/ 0 h 3"/>
                <a:gd name="T4" fmla="*/ 44450 w 4"/>
                <a:gd name="T5" fmla="*/ 66675 h 3"/>
                <a:gd name="T6" fmla="*/ 88900 w 4"/>
                <a:gd name="T7" fmla="*/ 66675 h 3"/>
                <a:gd name="T8" fmla="*/ 44450 w 4"/>
                <a:gd name="T9" fmla="*/ 0 h 3"/>
                <a:gd name="T10" fmla="*/ 44450 w 4"/>
                <a:gd name="T11" fmla="*/ 66675 h 3"/>
                <a:gd name="T12" fmla="*/ 0 w 4"/>
                <a:gd name="T13" fmla="*/ 66675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3">
                  <a:moveTo>
                    <a:pt x="0" y="3"/>
                  </a:moveTo>
                  <a:cubicBezTo>
                    <a:pt x="0" y="1"/>
                    <a:pt x="1" y="1"/>
                    <a:pt x="2" y="0"/>
                  </a:cubicBezTo>
                  <a:cubicBezTo>
                    <a:pt x="2" y="3"/>
                    <a:pt x="2" y="3"/>
                    <a:pt x="2" y="3"/>
                  </a:cubicBezTo>
                  <a:cubicBezTo>
                    <a:pt x="4" y="3"/>
                    <a:pt x="4" y="3"/>
                    <a:pt x="4" y="3"/>
                  </a:cubicBezTo>
                  <a:cubicBezTo>
                    <a:pt x="4" y="1"/>
                    <a:pt x="4" y="1"/>
                    <a:pt x="2" y="0"/>
                  </a:cubicBezTo>
                  <a:cubicBezTo>
                    <a:pt x="2" y="3"/>
                    <a:pt x="2" y="3"/>
                    <a:pt x="2" y="3"/>
                  </a:cubicBezTo>
                  <a:lnTo>
                    <a:pt x="0" y="3"/>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21" name="Freeform 228"/>
            <p:cNvSpPr/>
            <p:nvPr/>
          </p:nvSpPr>
          <p:spPr bwMode="auto">
            <a:xfrm>
              <a:off x="9045576" y="3765550"/>
              <a:ext cx="155575" cy="493713"/>
            </a:xfrm>
            <a:custGeom>
              <a:avLst/>
              <a:gdLst>
                <a:gd name="T0" fmla="*/ 44450 w 7"/>
                <a:gd name="T1" fmla="*/ 0 h 22"/>
                <a:gd name="T2" fmla="*/ 44450 w 7"/>
                <a:gd name="T3" fmla="*/ 67325 h 22"/>
                <a:gd name="T4" fmla="*/ 66675 w 7"/>
                <a:gd name="T5" fmla="*/ 493713 h 22"/>
                <a:gd name="T6" fmla="*/ 66675 w 7"/>
                <a:gd name="T7" fmla="*/ 0 h 22"/>
                <a:gd name="T8" fmla="*/ 88900 w 7"/>
                <a:gd name="T9" fmla="*/ 0 h 22"/>
                <a:gd name="T10" fmla="*/ 88900 w 7"/>
                <a:gd name="T11" fmla="*/ 67325 h 22"/>
                <a:gd name="T12" fmla="*/ 66675 w 7"/>
                <a:gd name="T13" fmla="*/ 493713 h 22"/>
                <a:gd name="T14" fmla="*/ 66675 w 7"/>
                <a:gd name="T15" fmla="*/ 0 h 22"/>
                <a:gd name="T16" fmla="*/ 44450 w 7"/>
                <a:gd name="T17" fmla="*/ 0 h 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 h="22">
                  <a:moveTo>
                    <a:pt x="2" y="0"/>
                  </a:moveTo>
                  <a:cubicBezTo>
                    <a:pt x="0" y="1"/>
                    <a:pt x="1" y="3"/>
                    <a:pt x="2" y="3"/>
                  </a:cubicBezTo>
                  <a:cubicBezTo>
                    <a:pt x="0" y="4"/>
                    <a:pt x="1" y="10"/>
                    <a:pt x="3" y="22"/>
                  </a:cubicBezTo>
                  <a:cubicBezTo>
                    <a:pt x="3" y="0"/>
                    <a:pt x="3" y="0"/>
                    <a:pt x="3" y="0"/>
                  </a:cubicBezTo>
                  <a:cubicBezTo>
                    <a:pt x="4" y="0"/>
                    <a:pt x="4" y="0"/>
                    <a:pt x="4" y="0"/>
                  </a:cubicBezTo>
                  <a:cubicBezTo>
                    <a:pt x="7" y="1"/>
                    <a:pt x="5" y="3"/>
                    <a:pt x="4" y="3"/>
                  </a:cubicBezTo>
                  <a:cubicBezTo>
                    <a:pt x="6" y="4"/>
                    <a:pt x="6" y="10"/>
                    <a:pt x="3" y="22"/>
                  </a:cubicBezTo>
                  <a:cubicBezTo>
                    <a:pt x="3" y="0"/>
                    <a:pt x="3" y="0"/>
                    <a:pt x="3" y="0"/>
                  </a:cubicBezTo>
                  <a:lnTo>
                    <a:pt x="2" y="0"/>
                  </a:ln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22" name="Freeform 229"/>
            <p:cNvSpPr/>
            <p:nvPr/>
          </p:nvSpPr>
          <p:spPr bwMode="auto">
            <a:xfrm>
              <a:off x="8689976" y="4910138"/>
              <a:ext cx="842963" cy="787400"/>
            </a:xfrm>
            <a:custGeom>
              <a:avLst/>
              <a:gdLst>
                <a:gd name="T0" fmla="*/ 0 w 531"/>
                <a:gd name="T1" fmla="*/ 0 h 496"/>
                <a:gd name="T2" fmla="*/ 66675 w 531"/>
                <a:gd name="T3" fmla="*/ 787400 h 496"/>
                <a:gd name="T4" fmla="*/ 333375 w 531"/>
                <a:gd name="T5" fmla="*/ 787400 h 496"/>
                <a:gd name="T6" fmla="*/ 422275 w 531"/>
                <a:gd name="T7" fmla="*/ 315913 h 496"/>
                <a:gd name="T8" fmla="*/ 511175 w 531"/>
                <a:gd name="T9" fmla="*/ 787400 h 496"/>
                <a:gd name="T10" fmla="*/ 776288 w 531"/>
                <a:gd name="T11" fmla="*/ 787400 h 496"/>
                <a:gd name="T12" fmla="*/ 842963 w 531"/>
                <a:gd name="T13" fmla="*/ 0 h 496"/>
                <a:gd name="T14" fmla="*/ 466725 w 531"/>
                <a:gd name="T15" fmla="*/ 0 h 496"/>
                <a:gd name="T16" fmla="*/ 422275 w 531"/>
                <a:gd name="T17" fmla="*/ 0 h 496"/>
                <a:gd name="T18" fmla="*/ 377825 w 531"/>
                <a:gd name="T19" fmla="*/ 0 h 496"/>
                <a:gd name="T20" fmla="*/ 0 w 531"/>
                <a:gd name="T21" fmla="*/ 0 h 49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31" h="496">
                  <a:moveTo>
                    <a:pt x="0" y="0"/>
                  </a:moveTo>
                  <a:lnTo>
                    <a:pt x="42" y="496"/>
                  </a:lnTo>
                  <a:lnTo>
                    <a:pt x="210" y="496"/>
                  </a:lnTo>
                  <a:lnTo>
                    <a:pt x="266" y="199"/>
                  </a:lnTo>
                  <a:lnTo>
                    <a:pt x="322" y="496"/>
                  </a:lnTo>
                  <a:lnTo>
                    <a:pt x="489" y="496"/>
                  </a:lnTo>
                  <a:lnTo>
                    <a:pt x="531" y="0"/>
                  </a:lnTo>
                  <a:lnTo>
                    <a:pt x="294" y="0"/>
                  </a:lnTo>
                  <a:lnTo>
                    <a:pt x="266" y="0"/>
                  </a:lnTo>
                  <a:lnTo>
                    <a:pt x="238" y="0"/>
                  </a:lnTo>
                  <a:lnTo>
                    <a:pt x="0" y="0"/>
                  </a:lnTo>
                  <a:close/>
                </a:path>
              </a:pathLst>
            </a:custGeom>
            <a:solidFill>
              <a:srgbClr val="754C24"/>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23" name="Freeform 230"/>
            <p:cNvSpPr/>
            <p:nvPr/>
          </p:nvSpPr>
          <p:spPr bwMode="auto">
            <a:xfrm>
              <a:off x="8756651" y="4956175"/>
              <a:ext cx="66675" cy="223838"/>
            </a:xfrm>
            <a:custGeom>
              <a:avLst/>
              <a:gdLst>
                <a:gd name="T0" fmla="*/ 0 w 42"/>
                <a:gd name="T1" fmla="*/ 0 h 141"/>
                <a:gd name="T2" fmla="*/ 66675 w 42"/>
                <a:gd name="T3" fmla="*/ 179388 h 141"/>
                <a:gd name="T4" fmla="*/ 44450 w 42"/>
                <a:gd name="T5" fmla="*/ 223838 h 141"/>
                <a:gd name="T6" fmla="*/ 0 w 42"/>
                <a:gd name="T7" fmla="*/ 0 h 1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 h="141">
                  <a:moveTo>
                    <a:pt x="0" y="0"/>
                  </a:moveTo>
                  <a:lnTo>
                    <a:pt x="42" y="113"/>
                  </a:lnTo>
                  <a:lnTo>
                    <a:pt x="28" y="141"/>
                  </a:lnTo>
                  <a:lnTo>
                    <a:pt x="0" y="0"/>
                  </a:lnTo>
                  <a:close/>
                </a:path>
              </a:pathLst>
            </a:custGeom>
            <a:solidFill>
              <a:srgbClr val="60626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24" name="Freeform 231"/>
            <p:cNvSpPr/>
            <p:nvPr/>
          </p:nvSpPr>
          <p:spPr bwMode="auto">
            <a:xfrm>
              <a:off x="9399588" y="4956175"/>
              <a:ext cx="66675" cy="223838"/>
            </a:xfrm>
            <a:custGeom>
              <a:avLst/>
              <a:gdLst>
                <a:gd name="T0" fmla="*/ 66675 w 42"/>
                <a:gd name="T1" fmla="*/ 0 h 141"/>
                <a:gd name="T2" fmla="*/ 0 w 42"/>
                <a:gd name="T3" fmla="*/ 179388 h 141"/>
                <a:gd name="T4" fmla="*/ 22225 w 42"/>
                <a:gd name="T5" fmla="*/ 223838 h 141"/>
                <a:gd name="T6" fmla="*/ 66675 w 42"/>
                <a:gd name="T7" fmla="*/ 0 h 1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 h="141">
                  <a:moveTo>
                    <a:pt x="42" y="0"/>
                  </a:moveTo>
                  <a:lnTo>
                    <a:pt x="0" y="113"/>
                  </a:lnTo>
                  <a:lnTo>
                    <a:pt x="14" y="141"/>
                  </a:lnTo>
                  <a:lnTo>
                    <a:pt x="42" y="0"/>
                  </a:lnTo>
                  <a:close/>
                </a:path>
              </a:pathLst>
            </a:custGeom>
            <a:solidFill>
              <a:srgbClr val="60626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25" name="Freeform 232"/>
            <p:cNvSpPr/>
            <p:nvPr/>
          </p:nvSpPr>
          <p:spPr bwMode="auto">
            <a:xfrm>
              <a:off x="8178801" y="3810000"/>
              <a:ext cx="911225" cy="1504950"/>
            </a:xfrm>
            <a:custGeom>
              <a:avLst/>
              <a:gdLst>
                <a:gd name="T0" fmla="*/ 911225 w 574"/>
                <a:gd name="T1" fmla="*/ 404813 h 948"/>
                <a:gd name="T2" fmla="*/ 0 w 574"/>
                <a:gd name="T3" fmla="*/ 0 h 948"/>
                <a:gd name="T4" fmla="*/ 0 w 574"/>
                <a:gd name="T5" fmla="*/ 1100138 h 948"/>
                <a:gd name="T6" fmla="*/ 911225 w 574"/>
                <a:gd name="T7" fmla="*/ 1504950 h 948"/>
                <a:gd name="T8" fmla="*/ 911225 w 574"/>
                <a:gd name="T9" fmla="*/ 404813 h 9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4" h="948">
                  <a:moveTo>
                    <a:pt x="574" y="255"/>
                  </a:moveTo>
                  <a:lnTo>
                    <a:pt x="0" y="0"/>
                  </a:lnTo>
                  <a:lnTo>
                    <a:pt x="0" y="693"/>
                  </a:lnTo>
                  <a:lnTo>
                    <a:pt x="574" y="948"/>
                  </a:lnTo>
                  <a:lnTo>
                    <a:pt x="574" y="255"/>
                  </a:lnTo>
                  <a:close/>
                </a:path>
              </a:pathLst>
            </a:custGeom>
            <a:solidFill>
              <a:srgbClr val="DFDFE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26" name="Freeform 233"/>
            <p:cNvSpPr/>
            <p:nvPr/>
          </p:nvSpPr>
          <p:spPr bwMode="auto">
            <a:xfrm>
              <a:off x="8267701" y="4033838"/>
              <a:ext cx="733425" cy="427038"/>
            </a:xfrm>
            <a:custGeom>
              <a:avLst/>
              <a:gdLst>
                <a:gd name="T0" fmla="*/ 733425 w 462"/>
                <a:gd name="T1" fmla="*/ 338138 h 269"/>
                <a:gd name="T2" fmla="*/ 0 w 462"/>
                <a:gd name="T3" fmla="*/ 0 h 269"/>
                <a:gd name="T4" fmla="*/ 0 w 462"/>
                <a:gd name="T5" fmla="*/ 90488 h 269"/>
                <a:gd name="T6" fmla="*/ 733425 w 462"/>
                <a:gd name="T7" fmla="*/ 427038 h 269"/>
                <a:gd name="T8" fmla="*/ 733425 w 462"/>
                <a:gd name="T9" fmla="*/ 338138 h 2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69">
                  <a:moveTo>
                    <a:pt x="462" y="213"/>
                  </a:moveTo>
                  <a:lnTo>
                    <a:pt x="0" y="0"/>
                  </a:lnTo>
                  <a:lnTo>
                    <a:pt x="0" y="57"/>
                  </a:lnTo>
                  <a:lnTo>
                    <a:pt x="462" y="269"/>
                  </a:lnTo>
                  <a:lnTo>
                    <a:pt x="462" y="213"/>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27" name="Freeform 234"/>
            <p:cNvSpPr/>
            <p:nvPr/>
          </p:nvSpPr>
          <p:spPr bwMode="auto">
            <a:xfrm>
              <a:off x="8267701" y="4192588"/>
              <a:ext cx="733425" cy="403225"/>
            </a:xfrm>
            <a:custGeom>
              <a:avLst/>
              <a:gdLst>
                <a:gd name="T0" fmla="*/ 733425 w 462"/>
                <a:gd name="T1" fmla="*/ 336550 h 254"/>
                <a:gd name="T2" fmla="*/ 0 w 462"/>
                <a:gd name="T3" fmla="*/ 0 h 254"/>
                <a:gd name="T4" fmla="*/ 0 w 462"/>
                <a:gd name="T5" fmla="*/ 88900 h 254"/>
                <a:gd name="T6" fmla="*/ 733425 w 462"/>
                <a:gd name="T7" fmla="*/ 403225 h 254"/>
                <a:gd name="T8" fmla="*/ 733425 w 462"/>
                <a:gd name="T9" fmla="*/ 336550 h 2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4">
                  <a:moveTo>
                    <a:pt x="462" y="212"/>
                  </a:moveTo>
                  <a:lnTo>
                    <a:pt x="0" y="0"/>
                  </a:lnTo>
                  <a:lnTo>
                    <a:pt x="0" y="56"/>
                  </a:lnTo>
                  <a:lnTo>
                    <a:pt x="462" y="254"/>
                  </a:lnTo>
                  <a:lnTo>
                    <a:pt x="462"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28" name="Freeform 235"/>
            <p:cNvSpPr/>
            <p:nvPr/>
          </p:nvSpPr>
          <p:spPr bwMode="auto">
            <a:xfrm>
              <a:off x="8267701" y="4349750"/>
              <a:ext cx="733425" cy="403225"/>
            </a:xfrm>
            <a:custGeom>
              <a:avLst/>
              <a:gdLst>
                <a:gd name="T0" fmla="*/ 733425 w 462"/>
                <a:gd name="T1" fmla="*/ 314325 h 254"/>
                <a:gd name="T2" fmla="*/ 0 w 462"/>
                <a:gd name="T3" fmla="*/ 0 h 254"/>
                <a:gd name="T4" fmla="*/ 0 w 462"/>
                <a:gd name="T5" fmla="*/ 88900 h 254"/>
                <a:gd name="T6" fmla="*/ 733425 w 462"/>
                <a:gd name="T7" fmla="*/ 403225 h 254"/>
                <a:gd name="T8" fmla="*/ 733425 w 462"/>
                <a:gd name="T9" fmla="*/ 314325 h 2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4">
                  <a:moveTo>
                    <a:pt x="462" y="198"/>
                  </a:moveTo>
                  <a:lnTo>
                    <a:pt x="0" y="0"/>
                  </a:lnTo>
                  <a:lnTo>
                    <a:pt x="0" y="56"/>
                  </a:lnTo>
                  <a:lnTo>
                    <a:pt x="462" y="254"/>
                  </a:lnTo>
                  <a:lnTo>
                    <a:pt x="462"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29" name="Freeform 236"/>
            <p:cNvSpPr/>
            <p:nvPr/>
          </p:nvSpPr>
          <p:spPr bwMode="auto">
            <a:xfrm>
              <a:off x="8267701" y="4484688"/>
              <a:ext cx="733425" cy="425450"/>
            </a:xfrm>
            <a:custGeom>
              <a:avLst/>
              <a:gdLst>
                <a:gd name="T0" fmla="*/ 733425 w 462"/>
                <a:gd name="T1" fmla="*/ 336550 h 268"/>
                <a:gd name="T2" fmla="*/ 0 w 462"/>
                <a:gd name="T3" fmla="*/ 0 h 268"/>
                <a:gd name="T4" fmla="*/ 0 w 462"/>
                <a:gd name="T5" fmla="*/ 111125 h 268"/>
                <a:gd name="T6" fmla="*/ 733425 w 462"/>
                <a:gd name="T7" fmla="*/ 425450 h 268"/>
                <a:gd name="T8" fmla="*/ 733425 w 462"/>
                <a:gd name="T9" fmla="*/ 336550 h 2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68">
                  <a:moveTo>
                    <a:pt x="462" y="212"/>
                  </a:moveTo>
                  <a:lnTo>
                    <a:pt x="0" y="0"/>
                  </a:lnTo>
                  <a:lnTo>
                    <a:pt x="0" y="70"/>
                  </a:lnTo>
                  <a:lnTo>
                    <a:pt x="462" y="268"/>
                  </a:lnTo>
                  <a:lnTo>
                    <a:pt x="462"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30" name="Freeform 237"/>
            <p:cNvSpPr/>
            <p:nvPr/>
          </p:nvSpPr>
          <p:spPr bwMode="auto">
            <a:xfrm>
              <a:off x="8267701" y="4730750"/>
              <a:ext cx="733425" cy="404813"/>
            </a:xfrm>
            <a:custGeom>
              <a:avLst/>
              <a:gdLst>
                <a:gd name="T0" fmla="*/ 733425 w 462"/>
                <a:gd name="T1" fmla="*/ 314325 h 255"/>
                <a:gd name="T2" fmla="*/ 0 w 462"/>
                <a:gd name="T3" fmla="*/ 0 h 255"/>
                <a:gd name="T4" fmla="*/ 0 w 462"/>
                <a:gd name="T5" fmla="*/ 68263 h 255"/>
                <a:gd name="T6" fmla="*/ 733425 w 462"/>
                <a:gd name="T7" fmla="*/ 404813 h 255"/>
                <a:gd name="T8" fmla="*/ 733425 w 462"/>
                <a:gd name="T9" fmla="*/ 314325 h 2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5">
                  <a:moveTo>
                    <a:pt x="462" y="198"/>
                  </a:moveTo>
                  <a:lnTo>
                    <a:pt x="0" y="0"/>
                  </a:lnTo>
                  <a:lnTo>
                    <a:pt x="0" y="43"/>
                  </a:lnTo>
                  <a:lnTo>
                    <a:pt x="462" y="255"/>
                  </a:lnTo>
                  <a:lnTo>
                    <a:pt x="462"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31" name="Freeform 238"/>
            <p:cNvSpPr/>
            <p:nvPr/>
          </p:nvSpPr>
          <p:spPr bwMode="auto">
            <a:xfrm>
              <a:off x="9090026" y="3810000"/>
              <a:ext cx="909638" cy="1504950"/>
            </a:xfrm>
            <a:custGeom>
              <a:avLst/>
              <a:gdLst>
                <a:gd name="T0" fmla="*/ 0 w 573"/>
                <a:gd name="T1" fmla="*/ 404813 h 948"/>
                <a:gd name="T2" fmla="*/ 909638 w 573"/>
                <a:gd name="T3" fmla="*/ 0 h 948"/>
                <a:gd name="T4" fmla="*/ 909638 w 573"/>
                <a:gd name="T5" fmla="*/ 1100138 h 948"/>
                <a:gd name="T6" fmla="*/ 0 w 573"/>
                <a:gd name="T7" fmla="*/ 1504950 h 948"/>
                <a:gd name="T8" fmla="*/ 0 w 573"/>
                <a:gd name="T9" fmla="*/ 404813 h 9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3" h="948">
                  <a:moveTo>
                    <a:pt x="0" y="255"/>
                  </a:moveTo>
                  <a:lnTo>
                    <a:pt x="573" y="0"/>
                  </a:lnTo>
                  <a:lnTo>
                    <a:pt x="573" y="693"/>
                  </a:lnTo>
                  <a:lnTo>
                    <a:pt x="0" y="948"/>
                  </a:lnTo>
                  <a:lnTo>
                    <a:pt x="0" y="255"/>
                  </a:lnTo>
                  <a:close/>
                </a:path>
              </a:pathLst>
            </a:custGeom>
            <a:solidFill>
              <a:srgbClr val="DFDFE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32" name="Freeform 239"/>
            <p:cNvSpPr/>
            <p:nvPr/>
          </p:nvSpPr>
          <p:spPr bwMode="auto">
            <a:xfrm>
              <a:off x="9178926" y="4484688"/>
              <a:ext cx="754063" cy="425450"/>
            </a:xfrm>
            <a:custGeom>
              <a:avLst/>
              <a:gdLst>
                <a:gd name="T0" fmla="*/ 0 w 475"/>
                <a:gd name="T1" fmla="*/ 336550 h 268"/>
                <a:gd name="T2" fmla="*/ 754063 w 475"/>
                <a:gd name="T3" fmla="*/ 0 h 268"/>
                <a:gd name="T4" fmla="*/ 754063 w 475"/>
                <a:gd name="T5" fmla="*/ 111125 h 268"/>
                <a:gd name="T6" fmla="*/ 0 w 475"/>
                <a:gd name="T7" fmla="*/ 425450 h 268"/>
                <a:gd name="T8" fmla="*/ 0 w 475"/>
                <a:gd name="T9" fmla="*/ 336550 h 2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268">
                  <a:moveTo>
                    <a:pt x="0" y="212"/>
                  </a:moveTo>
                  <a:lnTo>
                    <a:pt x="475" y="0"/>
                  </a:lnTo>
                  <a:lnTo>
                    <a:pt x="475" y="70"/>
                  </a:lnTo>
                  <a:lnTo>
                    <a:pt x="0" y="268"/>
                  </a:lnTo>
                  <a:lnTo>
                    <a:pt x="0"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33" name="Freeform 240"/>
            <p:cNvSpPr/>
            <p:nvPr/>
          </p:nvSpPr>
          <p:spPr bwMode="auto">
            <a:xfrm>
              <a:off x="9178926" y="4730750"/>
              <a:ext cx="754063" cy="404813"/>
            </a:xfrm>
            <a:custGeom>
              <a:avLst/>
              <a:gdLst>
                <a:gd name="T0" fmla="*/ 0 w 475"/>
                <a:gd name="T1" fmla="*/ 314325 h 255"/>
                <a:gd name="T2" fmla="*/ 754063 w 475"/>
                <a:gd name="T3" fmla="*/ 0 h 255"/>
                <a:gd name="T4" fmla="*/ 754063 w 475"/>
                <a:gd name="T5" fmla="*/ 68263 h 255"/>
                <a:gd name="T6" fmla="*/ 0 w 475"/>
                <a:gd name="T7" fmla="*/ 404813 h 255"/>
                <a:gd name="T8" fmla="*/ 0 w 475"/>
                <a:gd name="T9" fmla="*/ 314325 h 2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255">
                  <a:moveTo>
                    <a:pt x="0" y="198"/>
                  </a:moveTo>
                  <a:lnTo>
                    <a:pt x="475" y="0"/>
                  </a:lnTo>
                  <a:lnTo>
                    <a:pt x="475" y="43"/>
                  </a:lnTo>
                  <a:lnTo>
                    <a:pt x="0" y="255"/>
                  </a:lnTo>
                  <a:lnTo>
                    <a:pt x="0"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34" name="Freeform 241"/>
            <p:cNvSpPr/>
            <p:nvPr/>
          </p:nvSpPr>
          <p:spPr bwMode="auto">
            <a:xfrm>
              <a:off x="9555163" y="4033838"/>
              <a:ext cx="377825" cy="561975"/>
            </a:xfrm>
            <a:custGeom>
              <a:avLst/>
              <a:gdLst>
                <a:gd name="T0" fmla="*/ 377825 w 238"/>
                <a:gd name="T1" fmla="*/ 0 h 354"/>
                <a:gd name="T2" fmla="*/ 377825 w 238"/>
                <a:gd name="T3" fmla="*/ 404813 h 354"/>
                <a:gd name="T4" fmla="*/ 0 w 238"/>
                <a:gd name="T5" fmla="*/ 561975 h 354"/>
                <a:gd name="T6" fmla="*/ 0 w 238"/>
                <a:gd name="T7" fmla="*/ 180975 h 354"/>
                <a:gd name="T8" fmla="*/ 377825 w 238"/>
                <a:gd name="T9" fmla="*/ 0 h 3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8" h="354">
                  <a:moveTo>
                    <a:pt x="238" y="0"/>
                  </a:moveTo>
                  <a:lnTo>
                    <a:pt x="238" y="255"/>
                  </a:lnTo>
                  <a:lnTo>
                    <a:pt x="0" y="354"/>
                  </a:lnTo>
                  <a:lnTo>
                    <a:pt x="0" y="114"/>
                  </a:lnTo>
                  <a:lnTo>
                    <a:pt x="238"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35" name="Freeform 242"/>
            <p:cNvSpPr/>
            <p:nvPr/>
          </p:nvSpPr>
          <p:spPr bwMode="auto">
            <a:xfrm>
              <a:off x="9178926" y="4214813"/>
              <a:ext cx="331788" cy="246063"/>
            </a:xfrm>
            <a:custGeom>
              <a:avLst/>
              <a:gdLst>
                <a:gd name="T0" fmla="*/ 331788 w 209"/>
                <a:gd name="T1" fmla="*/ 0 h 155"/>
                <a:gd name="T2" fmla="*/ 0 w 209"/>
                <a:gd name="T3" fmla="*/ 157163 h 155"/>
                <a:gd name="T4" fmla="*/ 0 w 209"/>
                <a:gd name="T5" fmla="*/ 246063 h 155"/>
                <a:gd name="T6" fmla="*/ 331788 w 209"/>
                <a:gd name="T7" fmla="*/ 88900 h 155"/>
                <a:gd name="T8" fmla="*/ 331788 w 209"/>
                <a:gd name="T9" fmla="*/ 0 h 1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55">
                  <a:moveTo>
                    <a:pt x="209" y="0"/>
                  </a:moveTo>
                  <a:lnTo>
                    <a:pt x="0" y="99"/>
                  </a:lnTo>
                  <a:lnTo>
                    <a:pt x="0" y="155"/>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36" name="Freeform 243"/>
            <p:cNvSpPr/>
            <p:nvPr/>
          </p:nvSpPr>
          <p:spPr bwMode="auto">
            <a:xfrm>
              <a:off x="9178926" y="4371975"/>
              <a:ext cx="331788" cy="223838"/>
            </a:xfrm>
            <a:custGeom>
              <a:avLst/>
              <a:gdLst>
                <a:gd name="T0" fmla="*/ 331788 w 209"/>
                <a:gd name="T1" fmla="*/ 0 h 141"/>
                <a:gd name="T2" fmla="*/ 0 w 209"/>
                <a:gd name="T3" fmla="*/ 157163 h 141"/>
                <a:gd name="T4" fmla="*/ 0 w 209"/>
                <a:gd name="T5" fmla="*/ 223838 h 141"/>
                <a:gd name="T6" fmla="*/ 331788 w 209"/>
                <a:gd name="T7" fmla="*/ 88900 h 141"/>
                <a:gd name="T8" fmla="*/ 331788 w 209"/>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41">
                  <a:moveTo>
                    <a:pt x="209" y="0"/>
                  </a:moveTo>
                  <a:lnTo>
                    <a:pt x="0" y="99"/>
                  </a:lnTo>
                  <a:lnTo>
                    <a:pt x="0" y="141"/>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sp>
          <p:nvSpPr>
            <p:cNvPr id="37" name="Freeform 244"/>
            <p:cNvSpPr/>
            <p:nvPr/>
          </p:nvSpPr>
          <p:spPr bwMode="auto">
            <a:xfrm>
              <a:off x="9178926" y="4529138"/>
              <a:ext cx="331788" cy="223838"/>
            </a:xfrm>
            <a:custGeom>
              <a:avLst/>
              <a:gdLst>
                <a:gd name="T0" fmla="*/ 331788 w 209"/>
                <a:gd name="T1" fmla="*/ 0 h 141"/>
                <a:gd name="T2" fmla="*/ 0 w 209"/>
                <a:gd name="T3" fmla="*/ 134938 h 141"/>
                <a:gd name="T4" fmla="*/ 0 w 209"/>
                <a:gd name="T5" fmla="*/ 223838 h 141"/>
                <a:gd name="T6" fmla="*/ 331788 w 209"/>
                <a:gd name="T7" fmla="*/ 88900 h 141"/>
                <a:gd name="T8" fmla="*/ 331788 w 209"/>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41">
                  <a:moveTo>
                    <a:pt x="209" y="0"/>
                  </a:moveTo>
                  <a:lnTo>
                    <a:pt x="0" y="85"/>
                  </a:lnTo>
                  <a:lnTo>
                    <a:pt x="0" y="141"/>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350"/>
            </a:p>
          </p:txBody>
        </p:sp>
      </p:grpSp>
      <p:sp>
        <p:nvSpPr>
          <p:cNvPr id="2" name="标题 1"/>
          <p:cNvSpPr>
            <a:spLocks noGrp="1"/>
          </p:cNvSpPr>
          <p:nvPr>
            <p:ph type="title" hasCustomPrompt="1"/>
          </p:nvPr>
        </p:nvSpPr>
        <p:spPr>
          <a:xfrm>
            <a:off x="1187054" y="3284984"/>
            <a:ext cx="3780234" cy="1469059"/>
          </a:xfrm>
        </p:spPr>
        <p:txBody>
          <a:bodyPr anchor="t">
            <a:noAutofit/>
          </a:bodyPr>
          <a:lstStyle>
            <a:lvl1pPr>
              <a:defRPr sz="7200">
                <a:solidFill>
                  <a:srgbClr val="FFFFFF"/>
                </a:solidFill>
              </a:defRPr>
            </a:lvl1pPr>
          </a:lstStyle>
          <a:p>
            <a:r>
              <a:rPr lang="zh-CN" altLang="en-US" dirty="0" smtClean="0"/>
              <a:t>编辑标题</a:t>
            </a:r>
            <a:endParaRPr lang="zh-CN" altLang="en-US" dirty="0"/>
          </a:p>
        </p:txBody>
      </p:sp>
      <p:sp>
        <p:nvSpPr>
          <p:cNvPr id="3" name="日期占位符 2"/>
          <p:cNvSpPr>
            <a:spLocks noGrp="1"/>
          </p:cNvSpPr>
          <p:nvPr>
            <p:ph type="dt" sz="half" idx="10"/>
          </p:nvPr>
        </p:nvSpPr>
        <p:spPr/>
        <p:txBody>
          <a:bodyPr/>
          <a:lstStyle/>
          <a:p>
            <a:fld id="{4C0B3021-1FB4-4DCB-AA47-7675B6C6FEBB}"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EC9B3E6-BB51-4667-BC64-904D1D3B55E4}" type="slidenum">
              <a:rPr lang="zh-CN" altLang="en-US" smtClean="0"/>
            </a:fld>
            <a:endParaRPr lang="zh-CN" altLang="en-US"/>
          </a:p>
        </p:txBody>
      </p:sp>
      <p:sp>
        <p:nvSpPr>
          <p:cNvPr id="38" name="内容占位符 37"/>
          <p:cNvSpPr>
            <a:spLocks noGrp="1"/>
          </p:cNvSpPr>
          <p:nvPr>
            <p:ph sz="quarter" idx="13" hasCustomPrompt="1"/>
          </p:nvPr>
        </p:nvSpPr>
        <p:spPr>
          <a:xfrm>
            <a:off x="1187054" y="4806850"/>
            <a:ext cx="3780234" cy="1214438"/>
          </a:xfrm>
        </p:spPr>
        <p:txBody>
          <a:bodyPr/>
          <a:lstStyle>
            <a:lvl1pPr marL="0" indent="0">
              <a:buNone/>
              <a:defRPr>
                <a:solidFill>
                  <a:srgbClr val="FFFFFF"/>
                </a:solidFill>
              </a:defRPr>
            </a:lvl1pPr>
          </a:lstStyle>
          <a:p>
            <a:pPr lvl="0"/>
            <a:r>
              <a:rPr lang="zh-CN" altLang="en-US" dirty="0" smtClean="0"/>
              <a:t>编辑文本</a:t>
            </a:r>
            <a:endParaRPr lang="zh-CN" altLang="en-US" dirty="0" smtClean="0"/>
          </a:p>
        </p:txBody>
      </p:sp>
      <p:sp>
        <p:nvSpPr>
          <p:cNvPr id="40" name="内容占位符 39"/>
          <p:cNvSpPr>
            <a:spLocks noGrp="1"/>
          </p:cNvSpPr>
          <p:nvPr>
            <p:ph sz="quarter" idx="14" hasCustomPrompt="1"/>
          </p:nvPr>
        </p:nvSpPr>
        <p:spPr>
          <a:xfrm>
            <a:off x="1187054" y="2060848"/>
            <a:ext cx="3780234" cy="1152128"/>
          </a:xfrm>
        </p:spPr>
        <p:txBody>
          <a:bodyPr anchor="b">
            <a:noAutofit/>
          </a:bodyPr>
          <a:lstStyle>
            <a:lvl1pPr marL="0" indent="0">
              <a:buNone/>
              <a:defRPr sz="7200">
                <a:solidFill>
                  <a:srgbClr val="FFFFFF"/>
                </a:solidFill>
              </a:defRPr>
            </a:lvl1pPr>
          </a:lstStyle>
          <a:p>
            <a:pPr lvl="0"/>
            <a:r>
              <a:rPr lang="zh-CN" altLang="en-US" dirty="0" smtClean="0"/>
              <a:t>编辑文本</a:t>
            </a:r>
            <a:endParaRPr lang="zh-CN"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C0B3021-1FB4-4DCB-AA47-7675B6C6FEBB}"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EC9B3E6-BB51-4667-BC64-904D1D3B55E4}" type="slidenum">
              <a:rPr lang="zh-CN" altLang="en-US" smtClean="0"/>
            </a:fld>
            <a:endParaRPr lang="zh-CN" altLang="en-US"/>
          </a:p>
        </p:txBody>
      </p:sp>
      <p:sp>
        <p:nvSpPr>
          <p:cNvPr id="7" name="矩形 6"/>
          <p:cNvSpPr/>
          <p:nvPr/>
        </p:nvSpPr>
        <p:spPr>
          <a:xfrm>
            <a:off x="0" y="692696"/>
            <a:ext cx="9144000" cy="468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nvGrpSpPr>
          <p:cNvPr id="9" name="组合 8"/>
          <p:cNvGrpSpPr/>
          <p:nvPr/>
        </p:nvGrpSpPr>
        <p:grpSpPr bwMode="auto">
          <a:xfrm>
            <a:off x="197514" y="60658"/>
            <a:ext cx="244820" cy="560030"/>
            <a:chOff x="8178801" y="2686050"/>
            <a:chExt cx="1820863" cy="3124200"/>
          </a:xfrm>
        </p:grpSpPr>
        <p:sp>
          <p:nvSpPr>
            <p:cNvPr id="10" name="Oval 217"/>
            <p:cNvSpPr>
              <a:spLocks noChangeArrowheads="1"/>
            </p:cNvSpPr>
            <p:nvPr/>
          </p:nvSpPr>
          <p:spPr bwMode="auto">
            <a:xfrm>
              <a:off x="8578851" y="2686050"/>
              <a:ext cx="1042988" cy="1079500"/>
            </a:xfrm>
            <a:prstGeom prst="ellipse">
              <a:avLst/>
            </a:prstGeom>
            <a:solidFill>
              <a:srgbClr val="EEE1B8"/>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11" name="Freeform 218"/>
            <p:cNvSpPr/>
            <p:nvPr/>
          </p:nvSpPr>
          <p:spPr bwMode="auto">
            <a:xfrm>
              <a:off x="8578851" y="2686050"/>
              <a:ext cx="1042988" cy="696913"/>
            </a:xfrm>
            <a:custGeom>
              <a:avLst/>
              <a:gdLst>
                <a:gd name="T0" fmla="*/ 22191 w 47"/>
                <a:gd name="T1" fmla="*/ 696913 h 31"/>
                <a:gd name="T2" fmla="*/ 332869 w 47"/>
                <a:gd name="T3" fmla="*/ 382178 h 31"/>
                <a:gd name="T4" fmla="*/ 1042988 w 47"/>
                <a:gd name="T5" fmla="*/ 427140 h 31"/>
                <a:gd name="T6" fmla="*/ 510398 w 47"/>
                <a:gd name="T7" fmla="*/ 0 h 31"/>
                <a:gd name="T8" fmla="*/ 0 w 47"/>
                <a:gd name="T9" fmla="*/ 539546 h 31"/>
                <a:gd name="T10" fmla="*/ 22191 w 47"/>
                <a:gd name="T11" fmla="*/ 696913 h 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31">
                  <a:moveTo>
                    <a:pt x="1" y="31"/>
                  </a:moveTo>
                  <a:cubicBezTo>
                    <a:pt x="6" y="4"/>
                    <a:pt x="12" y="13"/>
                    <a:pt x="15" y="17"/>
                  </a:cubicBezTo>
                  <a:cubicBezTo>
                    <a:pt x="20" y="27"/>
                    <a:pt x="42" y="9"/>
                    <a:pt x="47" y="19"/>
                  </a:cubicBezTo>
                  <a:cubicBezTo>
                    <a:pt x="45" y="8"/>
                    <a:pt x="35" y="0"/>
                    <a:pt x="23" y="0"/>
                  </a:cubicBezTo>
                  <a:cubicBezTo>
                    <a:pt x="10" y="0"/>
                    <a:pt x="0" y="10"/>
                    <a:pt x="0" y="24"/>
                  </a:cubicBezTo>
                  <a:cubicBezTo>
                    <a:pt x="0" y="26"/>
                    <a:pt x="0" y="29"/>
                    <a:pt x="1" y="31"/>
                  </a:cubicBez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12" name="Oval 219"/>
            <p:cNvSpPr>
              <a:spLocks noChangeArrowheads="1"/>
            </p:cNvSpPr>
            <p:nvPr/>
          </p:nvSpPr>
          <p:spPr bwMode="auto">
            <a:xfrm>
              <a:off x="9201151" y="5562600"/>
              <a:ext cx="265113" cy="247650"/>
            </a:xfrm>
            <a:prstGeom prst="ellipse">
              <a:avLst/>
            </a:prstGeom>
            <a:solidFill>
              <a:srgbClr val="293031"/>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13" name="Oval 220"/>
            <p:cNvSpPr>
              <a:spLocks noChangeArrowheads="1"/>
            </p:cNvSpPr>
            <p:nvPr/>
          </p:nvSpPr>
          <p:spPr bwMode="auto">
            <a:xfrm>
              <a:off x="8756651" y="5562600"/>
              <a:ext cx="266700" cy="247650"/>
            </a:xfrm>
            <a:prstGeom prst="ellipse">
              <a:avLst/>
            </a:prstGeom>
            <a:solidFill>
              <a:srgbClr val="293031"/>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14" name="Oval 221"/>
            <p:cNvSpPr>
              <a:spLocks noChangeArrowheads="1"/>
            </p:cNvSpPr>
            <p:nvPr/>
          </p:nvSpPr>
          <p:spPr bwMode="auto">
            <a:xfrm>
              <a:off x="9621838" y="4776788"/>
              <a:ext cx="133350" cy="111125"/>
            </a:xfrm>
            <a:prstGeom prst="ellipse">
              <a:avLst/>
            </a:prstGeom>
            <a:solidFill>
              <a:srgbClr val="F2BDA5"/>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15" name="Oval 222"/>
            <p:cNvSpPr>
              <a:spLocks noChangeArrowheads="1"/>
            </p:cNvSpPr>
            <p:nvPr/>
          </p:nvSpPr>
          <p:spPr bwMode="auto">
            <a:xfrm>
              <a:off x="8467726" y="4776788"/>
              <a:ext cx="133350" cy="111125"/>
            </a:xfrm>
            <a:prstGeom prst="ellipse">
              <a:avLst/>
            </a:prstGeom>
            <a:solidFill>
              <a:srgbClr val="F2BDA5"/>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16" name="Freeform 223"/>
            <p:cNvSpPr/>
            <p:nvPr/>
          </p:nvSpPr>
          <p:spPr bwMode="auto">
            <a:xfrm>
              <a:off x="8467726" y="3765550"/>
              <a:ext cx="1287463" cy="1144588"/>
            </a:xfrm>
            <a:custGeom>
              <a:avLst/>
              <a:gdLst>
                <a:gd name="T0" fmla="*/ 310767 w 58"/>
                <a:gd name="T1" fmla="*/ 0 h 51"/>
                <a:gd name="T2" fmla="*/ 0 w 58"/>
                <a:gd name="T3" fmla="*/ 1032373 h 51"/>
                <a:gd name="T4" fmla="*/ 133186 w 58"/>
                <a:gd name="T5" fmla="*/ 1054816 h 51"/>
                <a:gd name="T6" fmla="*/ 199779 w 58"/>
                <a:gd name="T7" fmla="*/ 852830 h 51"/>
                <a:gd name="T8" fmla="*/ 155383 w 58"/>
                <a:gd name="T9" fmla="*/ 1144588 h 51"/>
                <a:gd name="T10" fmla="*/ 643732 w 58"/>
                <a:gd name="T11" fmla="*/ 1144588 h 51"/>
                <a:gd name="T12" fmla="*/ 643732 w 58"/>
                <a:gd name="T13" fmla="*/ 0 h 51"/>
                <a:gd name="T14" fmla="*/ 976696 w 58"/>
                <a:gd name="T15" fmla="*/ 0 h 51"/>
                <a:gd name="T16" fmla="*/ 1287463 w 58"/>
                <a:gd name="T17" fmla="*/ 1032373 h 51"/>
                <a:gd name="T18" fmla="*/ 1154277 w 58"/>
                <a:gd name="T19" fmla="*/ 1054816 h 51"/>
                <a:gd name="T20" fmla="*/ 1109882 w 58"/>
                <a:gd name="T21" fmla="*/ 852830 h 51"/>
                <a:gd name="T22" fmla="*/ 1132080 w 58"/>
                <a:gd name="T23" fmla="*/ 1144588 h 51"/>
                <a:gd name="T24" fmla="*/ 643732 w 58"/>
                <a:gd name="T25" fmla="*/ 1144588 h 51"/>
                <a:gd name="T26" fmla="*/ 643732 w 58"/>
                <a:gd name="T27" fmla="*/ 0 h 51"/>
                <a:gd name="T28" fmla="*/ 310767 w 58"/>
                <a:gd name="T29" fmla="*/ 0 h 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8" h="51">
                  <a:moveTo>
                    <a:pt x="14" y="0"/>
                  </a:moveTo>
                  <a:cubicBezTo>
                    <a:pt x="10" y="1"/>
                    <a:pt x="5" y="17"/>
                    <a:pt x="0" y="46"/>
                  </a:cubicBezTo>
                  <a:cubicBezTo>
                    <a:pt x="3" y="47"/>
                    <a:pt x="5" y="47"/>
                    <a:pt x="6" y="47"/>
                  </a:cubicBezTo>
                  <a:cubicBezTo>
                    <a:pt x="9" y="38"/>
                    <a:pt x="9" y="38"/>
                    <a:pt x="9" y="38"/>
                  </a:cubicBezTo>
                  <a:cubicBezTo>
                    <a:pt x="7" y="51"/>
                    <a:pt x="7" y="51"/>
                    <a:pt x="7" y="51"/>
                  </a:cubicBezTo>
                  <a:cubicBezTo>
                    <a:pt x="29" y="51"/>
                    <a:pt x="29" y="51"/>
                    <a:pt x="29" y="51"/>
                  </a:cubicBezTo>
                  <a:cubicBezTo>
                    <a:pt x="29" y="0"/>
                    <a:pt x="29" y="0"/>
                    <a:pt x="29" y="0"/>
                  </a:cubicBezTo>
                  <a:cubicBezTo>
                    <a:pt x="44" y="0"/>
                    <a:pt x="44" y="0"/>
                    <a:pt x="44" y="0"/>
                  </a:cubicBezTo>
                  <a:cubicBezTo>
                    <a:pt x="48" y="1"/>
                    <a:pt x="53" y="17"/>
                    <a:pt x="58" y="46"/>
                  </a:cubicBezTo>
                  <a:cubicBezTo>
                    <a:pt x="55" y="47"/>
                    <a:pt x="53" y="47"/>
                    <a:pt x="52" y="47"/>
                  </a:cubicBezTo>
                  <a:cubicBezTo>
                    <a:pt x="50" y="38"/>
                    <a:pt x="50" y="38"/>
                    <a:pt x="50" y="38"/>
                  </a:cubicBezTo>
                  <a:cubicBezTo>
                    <a:pt x="51" y="51"/>
                    <a:pt x="51" y="51"/>
                    <a:pt x="51" y="51"/>
                  </a:cubicBezTo>
                  <a:cubicBezTo>
                    <a:pt x="29" y="51"/>
                    <a:pt x="29" y="51"/>
                    <a:pt x="29" y="51"/>
                  </a:cubicBezTo>
                  <a:cubicBezTo>
                    <a:pt x="29" y="0"/>
                    <a:pt x="29" y="0"/>
                    <a:pt x="29" y="0"/>
                  </a:cubicBezTo>
                  <a:lnTo>
                    <a:pt x="14" y="0"/>
                  </a:ln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17" name="Freeform 224"/>
            <p:cNvSpPr/>
            <p:nvPr/>
          </p:nvSpPr>
          <p:spPr bwMode="auto">
            <a:xfrm>
              <a:off x="8956676" y="3765550"/>
              <a:ext cx="333375" cy="493713"/>
            </a:xfrm>
            <a:custGeom>
              <a:avLst/>
              <a:gdLst>
                <a:gd name="T0" fmla="*/ 0 w 15"/>
                <a:gd name="T1" fmla="*/ 0 h 22"/>
                <a:gd name="T2" fmla="*/ 155575 w 15"/>
                <a:gd name="T3" fmla="*/ 493713 h 22"/>
                <a:gd name="T4" fmla="*/ 155575 w 15"/>
                <a:gd name="T5" fmla="*/ 0 h 22"/>
                <a:gd name="T6" fmla="*/ 311150 w 15"/>
                <a:gd name="T7" fmla="*/ 0 h 22"/>
                <a:gd name="T8" fmla="*/ 155575 w 15"/>
                <a:gd name="T9" fmla="*/ 493713 h 22"/>
                <a:gd name="T10" fmla="*/ 155575 w 15"/>
                <a:gd name="T11" fmla="*/ 0 h 22"/>
                <a:gd name="T12" fmla="*/ 0 w 15"/>
                <a:gd name="T13" fmla="*/ 0 h 2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 h="22">
                  <a:moveTo>
                    <a:pt x="0" y="0"/>
                  </a:moveTo>
                  <a:cubicBezTo>
                    <a:pt x="0" y="9"/>
                    <a:pt x="2" y="16"/>
                    <a:pt x="7" y="22"/>
                  </a:cubicBezTo>
                  <a:cubicBezTo>
                    <a:pt x="7" y="0"/>
                    <a:pt x="7" y="0"/>
                    <a:pt x="7" y="0"/>
                  </a:cubicBezTo>
                  <a:cubicBezTo>
                    <a:pt x="14" y="0"/>
                    <a:pt x="14" y="0"/>
                    <a:pt x="14" y="0"/>
                  </a:cubicBezTo>
                  <a:cubicBezTo>
                    <a:pt x="15" y="9"/>
                    <a:pt x="12" y="16"/>
                    <a:pt x="7" y="22"/>
                  </a:cubicBezTo>
                  <a:cubicBezTo>
                    <a:pt x="7" y="0"/>
                    <a:pt x="7" y="0"/>
                    <a:pt x="7" y="0"/>
                  </a:cubicBezTo>
                  <a:lnTo>
                    <a:pt x="0" y="0"/>
                  </a:lnTo>
                  <a:close/>
                </a:path>
              </a:pathLst>
            </a:custGeom>
            <a:solidFill>
              <a:srgbClr val="FFFFA7"/>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18" name="Oval 225"/>
            <p:cNvSpPr>
              <a:spLocks noChangeArrowheads="1"/>
            </p:cNvSpPr>
            <p:nvPr/>
          </p:nvSpPr>
          <p:spPr bwMode="auto">
            <a:xfrm>
              <a:off x="9067801" y="4484688"/>
              <a:ext cx="88900" cy="88900"/>
            </a:xfrm>
            <a:prstGeom prst="ellipse">
              <a:avLst/>
            </a:prstGeom>
            <a:solidFill>
              <a:srgbClr val="F2DEA2"/>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19" name="Oval 226"/>
            <p:cNvSpPr>
              <a:spLocks noChangeArrowheads="1"/>
            </p:cNvSpPr>
            <p:nvPr/>
          </p:nvSpPr>
          <p:spPr bwMode="auto">
            <a:xfrm>
              <a:off x="9067801" y="4641850"/>
              <a:ext cx="88900" cy="111125"/>
            </a:xfrm>
            <a:prstGeom prst="ellipse">
              <a:avLst/>
            </a:prstGeom>
            <a:solidFill>
              <a:srgbClr val="F2DEA2"/>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1350">
                <a:solidFill>
                  <a:srgbClr val="000000"/>
                </a:solidFill>
              </a:endParaRPr>
            </a:p>
          </p:txBody>
        </p:sp>
        <p:sp>
          <p:nvSpPr>
            <p:cNvPr id="20" name="Freeform 227"/>
            <p:cNvSpPr/>
            <p:nvPr/>
          </p:nvSpPr>
          <p:spPr bwMode="auto">
            <a:xfrm>
              <a:off x="9067801" y="4843463"/>
              <a:ext cx="88900" cy="66675"/>
            </a:xfrm>
            <a:custGeom>
              <a:avLst/>
              <a:gdLst>
                <a:gd name="T0" fmla="*/ 0 w 4"/>
                <a:gd name="T1" fmla="*/ 66675 h 3"/>
                <a:gd name="T2" fmla="*/ 44450 w 4"/>
                <a:gd name="T3" fmla="*/ 0 h 3"/>
                <a:gd name="T4" fmla="*/ 44450 w 4"/>
                <a:gd name="T5" fmla="*/ 66675 h 3"/>
                <a:gd name="T6" fmla="*/ 88900 w 4"/>
                <a:gd name="T7" fmla="*/ 66675 h 3"/>
                <a:gd name="T8" fmla="*/ 44450 w 4"/>
                <a:gd name="T9" fmla="*/ 0 h 3"/>
                <a:gd name="T10" fmla="*/ 44450 w 4"/>
                <a:gd name="T11" fmla="*/ 66675 h 3"/>
                <a:gd name="T12" fmla="*/ 0 w 4"/>
                <a:gd name="T13" fmla="*/ 66675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3">
                  <a:moveTo>
                    <a:pt x="0" y="3"/>
                  </a:moveTo>
                  <a:cubicBezTo>
                    <a:pt x="0" y="1"/>
                    <a:pt x="1" y="1"/>
                    <a:pt x="2" y="0"/>
                  </a:cubicBezTo>
                  <a:cubicBezTo>
                    <a:pt x="2" y="3"/>
                    <a:pt x="2" y="3"/>
                    <a:pt x="2" y="3"/>
                  </a:cubicBezTo>
                  <a:cubicBezTo>
                    <a:pt x="4" y="3"/>
                    <a:pt x="4" y="3"/>
                    <a:pt x="4" y="3"/>
                  </a:cubicBezTo>
                  <a:cubicBezTo>
                    <a:pt x="4" y="1"/>
                    <a:pt x="4" y="1"/>
                    <a:pt x="2" y="0"/>
                  </a:cubicBezTo>
                  <a:cubicBezTo>
                    <a:pt x="2" y="3"/>
                    <a:pt x="2" y="3"/>
                    <a:pt x="2" y="3"/>
                  </a:cubicBezTo>
                  <a:lnTo>
                    <a:pt x="0" y="3"/>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21" name="Freeform 228"/>
            <p:cNvSpPr/>
            <p:nvPr/>
          </p:nvSpPr>
          <p:spPr bwMode="auto">
            <a:xfrm>
              <a:off x="9045576" y="3765550"/>
              <a:ext cx="155575" cy="493713"/>
            </a:xfrm>
            <a:custGeom>
              <a:avLst/>
              <a:gdLst>
                <a:gd name="T0" fmla="*/ 44450 w 7"/>
                <a:gd name="T1" fmla="*/ 0 h 22"/>
                <a:gd name="T2" fmla="*/ 44450 w 7"/>
                <a:gd name="T3" fmla="*/ 67325 h 22"/>
                <a:gd name="T4" fmla="*/ 66675 w 7"/>
                <a:gd name="T5" fmla="*/ 493713 h 22"/>
                <a:gd name="T6" fmla="*/ 66675 w 7"/>
                <a:gd name="T7" fmla="*/ 0 h 22"/>
                <a:gd name="T8" fmla="*/ 88900 w 7"/>
                <a:gd name="T9" fmla="*/ 0 h 22"/>
                <a:gd name="T10" fmla="*/ 88900 w 7"/>
                <a:gd name="T11" fmla="*/ 67325 h 22"/>
                <a:gd name="T12" fmla="*/ 66675 w 7"/>
                <a:gd name="T13" fmla="*/ 493713 h 22"/>
                <a:gd name="T14" fmla="*/ 66675 w 7"/>
                <a:gd name="T15" fmla="*/ 0 h 22"/>
                <a:gd name="T16" fmla="*/ 44450 w 7"/>
                <a:gd name="T17" fmla="*/ 0 h 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 h="22">
                  <a:moveTo>
                    <a:pt x="2" y="0"/>
                  </a:moveTo>
                  <a:cubicBezTo>
                    <a:pt x="0" y="1"/>
                    <a:pt x="1" y="3"/>
                    <a:pt x="2" y="3"/>
                  </a:cubicBezTo>
                  <a:cubicBezTo>
                    <a:pt x="0" y="4"/>
                    <a:pt x="1" y="10"/>
                    <a:pt x="3" y="22"/>
                  </a:cubicBezTo>
                  <a:cubicBezTo>
                    <a:pt x="3" y="0"/>
                    <a:pt x="3" y="0"/>
                    <a:pt x="3" y="0"/>
                  </a:cubicBezTo>
                  <a:cubicBezTo>
                    <a:pt x="4" y="0"/>
                    <a:pt x="4" y="0"/>
                    <a:pt x="4" y="0"/>
                  </a:cubicBezTo>
                  <a:cubicBezTo>
                    <a:pt x="7" y="1"/>
                    <a:pt x="5" y="3"/>
                    <a:pt x="4" y="3"/>
                  </a:cubicBezTo>
                  <a:cubicBezTo>
                    <a:pt x="6" y="4"/>
                    <a:pt x="6" y="10"/>
                    <a:pt x="3" y="22"/>
                  </a:cubicBezTo>
                  <a:cubicBezTo>
                    <a:pt x="3" y="0"/>
                    <a:pt x="3" y="0"/>
                    <a:pt x="3" y="0"/>
                  </a:cubicBezTo>
                  <a:lnTo>
                    <a:pt x="2" y="0"/>
                  </a:ln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22" name="Freeform 229"/>
            <p:cNvSpPr/>
            <p:nvPr/>
          </p:nvSpPr>
          <p:spPr bwMode="auto">
            <a:xfrm>
              <a:off x="8689976" y="4910138"/>
              <a:ext cx="842963" cy="787400"/>
            </a:xfrm>
            <a:custGeom>
              <a:avLst/>
              <a:gdLst>
                <a:gd name="T0" fmla="*/ 0 w 531"/>
                <a:gd name="T1" fmla="*/ 0 h 496"/>
                <a:gd name="T2" fmla="*/ 66675 w 531"/>
                <a:gd name="T3" fmla="*/ 787400 h 496"/>
                <a:gd name="T4" fmla="*/ 333375 w 531"/>
                <a:gd name="T5" fmla="*/ 787400 h 496"/>
                <a:gd name="T6" fmla="*/ 422275 w 531"/>
                <a:gd name="T7" fmla="*/ 315913 h 496"/>
                <a:gd name="T8" fmla="*/ 511175 w 531"/>
                <a:gd name="T9" fmla="*/ 787400 h 496"/>
                <a:gd name="T10" fmla="*/ 776288 w 531"/>
                <a:gd name="T11" fmla="*/ 787400 h 496"/>
                <a:gd name="T12" fmla="*/ 842963 w 531"/>
                <a:gd name="T13" fmla="*/ 0 h 496"/>
                <a:gd name="T14" fmla="*/ 466725 w 531"/>
                <a:gd name="T15" fmla="*/ 0 h 496"/>
                <a:gd name="T16" fmla="*/ 422275 w 531"/>
                <a:gd name="T17" fmla="*/ 0 h 496"/>
                <a:gd name="T18" fmla="*/ 377825 w 531"/>
                <a:gd name="T19" fmla="*/ 0 h 496"/>
                <a:gd name="T20" fmla="*/ 0 w 531"/>
                <a:gd name="T21" fmla="*/ 0 h 49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31" h="496">
                  <a:moveTo>
                    <a:pt x="0" y="0"/>
                  </a:moveTo>
                  <a:lnTo>
                    <a:pt x="42" y="496"/>
                  </a:lnTo>
                  <a:lnTo>
                    <a:pt x="210" y="496"/>
                  </a:lnTo>
                  <a:lnTo>
                    <a:pt x="266" y="199"/>
                  </a:lnTo>
                  <a:lnTo>
                    <a:pt x="322" y="496"/>
                  </a:lnTo>
                  <a:lnTo>
                    <a:pt x="489" y="496"/>
                  </a:lnTo>
                  <a:lnTo>
                    <a:pt x="531" y="0"/>
                  </a:lnTo>
                  <a:lnTo>
                    <a:pt x="294" y="0"/>
                  </a:lnTo>
                  <a:lnTo>
                    <a:pt x="266" y="0"/>
                  </a:lnTo>
                  <a:lnTo>
                    <a:pt x="238" y="0"/>
                  </a:lnTo>
                  <a:lnTo>
                    <a:pt x="0" y="0"/>
                  </a:lnTo>
                  <a:close/>
                </a:path>
              </a:pathLst>
            </a:custGeom>
            <a:solidFill>
              <a:srgbClr val="754C24"/>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23" name="Freeform 230"/>
            <p:cNvSpPr/>
            <p:nvPr/>
          </p:nvSpPr>
          <p:spPr bwMode="auto">
            <a:xfrm>
              <a:off x="8756651" y="4956175"/>
              <a:ext cx="66675" cy="223838"/>
            </a:xfrm>
            <a:custGeom>
              <a:avLst/>
              <a:gdLst>
                <a:gd name="T0" fmla="*/ 0 w 42"/>
                <a:gd name="T1" fmla="*/ 0 h 141"/>
                <a:gd name="T2" fmla="*/ 66675 w 42"/>
                <a:gd name="T3" fmla="*/ 179388 h 141"/>
                <a:gd name="T4" fmla="*/ 44450 w 42"/>
                <a:gd name="T5" fmla="*/ 223838 h 141"/>
                <a:gd name="T6" fmla="*/ 0 w 42"/>
                <a:gd name="T7" fmla="*/ 0 h 1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 h="141">
                  <a:moveTo>
                    <a:pt x="0" y="0"/>
                  </a:moveTo>
                  <a:lnTo>
                    <a:pt x="42" y="113"/>
                  </a:lnTo>
                  <a:lnTo>
                    <a:pt x="28" y="141"/>
                  </a:lnTo>
                  <a:lnTo>
                    <a:pt x="0" y="0"/>
                  </a:lnTo>
                  <a:close/>
                </a:path>
              </a:pathLst>
            </a:custGeom>
            <a:solidFill>
              <a:srgbClr val="606265"/>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24" name="Freeform 231"/>
            <p:cNvSpPr/>
            <p:nvPr/>
          </p:nvSpPr>
          <p:spPr bwMode="auto">
            <a:xfrm>
              <a:off x="9399588" y="4956175"/>
              <a:ext cx="66675" cy="223838"/>
            </a:xfrm>
            <a:custGeom>
              <a:avLst/>
              <a:gdLst>
                <a:gd name="T0" fmla="*/ 66675 w 42"/>
                <a:gd name="T1" fmla="*/ 0 h 141"/>
                <a:gd name="T2" fmla="*/ 0 w 42"/>
                <a:gd name="T3" fmla="*/ 179388 h 141"/>
                <a:gd name="T4" fmla="*/ 22225 w 42"/>
                <a:gd name="T5" fmla="*/ 223838 h 141"/>
                <a:gd name="T6" fmla="*/ 66675 w 42"/>
                <a:gd name="T7" fmla="*/ 0 h 1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 h="141">
                  <a:moveTo>
                    <a:pt x="42" y="0"/>
                  </a:moveTo>
                  <a:lnTo>
                    <a:pt x="0" y="113"/>
                  </a:lnTo>
                  <a:lnTo>
                    <a:pt x="14" y="141"/>
                  </a:lnTo>
                  <a:lnTo>
                    <a:pt x="42" y="0"/>
                  </a:lnTo>
                  <a:close/>
                </a:path>
              </a:pathLst>
            </a:custGeom>
            <a:solidFill>
              <a:srgbClr val="606265"/>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25" name="Freeform 232"/>
            <p:cNvSpPr/>
            <p:nvPr/>
          </p:nvSpPr>
          <p:spPr bwMode="auto">
            <a:xfrm>
              <a:off x="8178801" y="3810000"/>
              <a:ext cx="911225" cy="1504950"/>
            </a:xfrm>
            <a:custGeom>
              <a:avLst/>
              <a:gdLst>
                <a:gd name="T0" fmla="*/ 911225 w 574"/>
                <a:gd name="T1" fmla="*/ 404813 h 948"/>
                <a:gd name="T2" fmla="*/ 0 w 574"/>
                <a:gd name="T3" fmla="*/ 0 h 948"/>
                <a:gd name="T4" fmla="*/ 0 w 574"/>
                <a:gd name="T5" fmla="*/ 1100138 h 948"/>
                <a:gd name="T6" fmla="*/ 911225 w 574"/>
                <a:gd name="T7" fmla="*/ 1504950 h 948"/>
                <a:gd name="T8" fmla="*/ 911225 w 574"/>
                <a:gd name="T9" fmla="*/ 404813 h 9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4" h="948">
                  <a:moveTo>
                    <a:pt x="574" y="255"/>
                  </a:moveTo>
                  <a:lnTo>
                    <a:pt x="0" y="0"/>
                  </a:lnTo>
                  <a:lnTo>
                    <a:pt x="0" y="693"/>
                  </a:lnTo>
                  <a:lnTo>
                    <a:pt x="574" y="948"/>
                  </a:lnTo>
                  <a:lnTo>
                    <a:pt x="574" y="255"/>
                  </a:lnTo>
                  <a:close/>
                </a:path>
              </a:pathLst>
            </a:custGeom>
            <a:solidFill>
              <a:srgbClr val="DFDFE1"/>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26" name="Freeform 233"/>
            <p:cNvSpPr/>
            <p:nvPr/>
          </p:nvSpPr>
          <p:spPr bwMode="auto">
            <a:xfrm>
              <a:off x="8267701" y="4033838"/>
              <a:ext cx="733425" cy="427038"/>
            </a:xfrm>
            <a:custGeom>
              <a:avLst/>
              <a:gdLst>
                <a:gd name="T0" fmla="*/ 733425 w 462"/>
                <a:gd name="T1" fmla="*/ 338138 h 269"/>
                <a:gd name="T2" fmla="*/ 0 w 462"/>
                <a:gd name="T3" fmla="*/ 0 h 269"/>
                <a:gd name="T4" fmla="*/ 0 w 462"/>
                <a:gd name="T5" fmla="*/ 90488 h 269"/>
                <a:gd name="T6" fmla="*/ 733425 w 462"/>
                <a:gd name="T7" fmla="*/ 427038 h 269"/>
                <a:gd name="T8" fmla="*/ 733425 w 462"/>
                <a:gd name="T9" fmla="*/ 338138 h 2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69">
                  <a:moveTo>
                    <a:pt x="462" y="213"/>
                  </a:moveTo>
                  <a:lnTo>
                    <a:pt x="0" y="0"/>
                  </a:lnTo>
                  <a:lnTo>
                    <a:pt x="0" y="57"/>
                  </a:lnTo>
                  <a:lnTo>
                    <a:pt x="462" y="269"/>
                  </a:lnTo>
                  <a:lnTo>
                    <a:pt x="462" y="213"/>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27" name="Freeform 234"/>
            <p:cNvSpPr/>
            <p:nvPr/>
          </p:nvSpPr>
          <p:spPr bwMode="auto">
            <a:xfrm>
              <a:off x="8267701" y="4192588"/>
              <a:ext cx="733425" cy="403225"/>
            </a:xfrm>
            <a:custGeom>
              <a:avLst/>
              <a:gdLst>
                <a:gd name="T0" fmla="*/ 733425 w 462"/>
                <a:gd name="T1" fmla="*/ 336550 h 254"/>
                <a:gd name="T2" fmla="*/ 0 w 462"/>
                <a:gd name="T3" fmla="*/ 0 h 254"/>
                <a:gd name="T4" fmla="*/ 0 w 462"/>
                <a:gd name="T5" fmla="*/ 88900 h 254"/>
                <a:gd name="T6" fmla="*/ 733425 w 462"/>
                <a:gd name="T7" fmla="*/ 403225 h 254"/>
                <a:gd name="T8" fmla="*/ 733425 w 462"/>
                <a:gd name="T9" fmla="*/ 336550 h 2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4">
                  <a:moveTo>
                    <a:pt x="462" y="212"/>
                  </a:moveTo>
                  <a:lnTo>
                    <a:pt x="0" y="0"/>
                  </a:lnTo>
                  <a:lnTo>
                    <a:pt x="0" y="56"/>
                  </a:lnTo>
                  <a:lnTo>
                    <a:pt x="462" y="254"/>
                  </a:lnTo>
                  <a:lnTo>
                    <a:pt x="462"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28" name="Freeform 235"/>
            <p:cNvSpPr/>
            <p:nvPr/>
          </p:nvSpPr>
          <p:spPr bwMode="auto">
            <a:xfrm>
              <a:off x="8267701" y="4349750"/>
              <a:ext cx="733425" cy="403225"/>
            </a:xfrm>
            <a:custGeom>
              <a:avLst/>
              <a:gdLst>
                <a:gd name="T0" fmla="*/ 733425 w 462"/>
                <a:gd name="T1" fmla="*/ 314325 h 254"/>
                <a:gd name="T2" fmla="*/ 0 w 462"/>
                <a:gd name="T3" fmla="*/ 0 h 254"/>
                <a:gd name="T4" fmla="*/ 0 w 462"/>
                <a:gd name="T5" fmla="*/ 88900 h 254"/>
                <a:gd name="T6" fmla="*/ 733425 w 462"/>
                <a:gd name="T7" fmla="*/ 403225 h 254"/>
                <a:gd name="T8" fmla="*/ 733425 w 462"/>
                <a:gd name="T9" fmla="*/ 314325 h 2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4">
                  <a:moveTo>
                    <a:pt x="462" y="198"/>
                  </a:moveTo>
                  <a:lnTo>
                    <a:pt x="0" y="0"/>
                  </a:lnTo>
                  <a:lnTo>
                    <a:pt x="0" y="56"/>
                  </a:lnTo>
                  <a:lnTo>
                    <a:pt x="462" y="254"/>
                  </a:lnTo>
                  <a:lnTo>
                    <a:pt x="462"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29" name="Freeform 236"/>
            <p:cNvSpPr/>
            <p:nvPr/>
          </p:nvSpPr>
          <p:spPr bwMode="auto">
            <a:xfrm>
              <a:off x="8267701" y="4484688"/>
              <a:ext cx="733425" cy="425450"/>
            </a:xfrm>
            <a:custGeom>
              <a:avLst/>
              <a:gdLst>
                <a:gd name="T0" fmla="*/ 733425 w 462"/>
                <a:gd name="T1" fmla="*/ 336550 h 268"/>
                <a:gd name="T2" fmla="*/ 0 w 462"/>
                <a:gd name="T3" fmla="*/ 0 h 268"/>
                <a:gd name="T4" fmla="*/ 0 w 462"/>
                <a:gd name="T5" fmla="*/ 111125 h 268"/>
                <a:gd name="T6" fmla="*/ 733425 w 462"/>
                <a:gd name="T7" fmla="*/ 425450 h 268"/>
                <a:gd name="T8" fmla="*/ 733425 w 462"/>
                <a:gd name="T9" fmla="*/ 336550 h 2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68">
                  <a:moveTo>
                    <a:pt x="462" y="212"/>
                  </a:moveTo>
                  <a:lnTo>
                    <a:pt x="0" y="0"/>
                  </a:lnTo>
                  <a:lnTo>
                    <a:pt x="0" y="70"/>
                  </a:lnTo>
                  <a:lnTo>
                    <a:pt x="462" y="268"/>
                  </a:lnTo>
                  <a:lnTo>
                    <a:pt x="462"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30" name="Freeform 237"/>
            <p:cNvSpPr/>
            <p:nvPr/>
          </p:nvSpPr>
          <p:spPr bwMode="auto">
            <a:xfrm>
              <a:off x="8267701" y="4730750"/>
              <a:ext cx="733425" cy="404813"/>
            </a:xfrm>
            <a:custGeom>
              <a:avLst/>
              <a:gdLst>
                <a:gd name="T0" fmla="*/ 733425 w 462"/>
                <a:gd name="T1" fmla="*/ 314325 h 255"/>
                <a:gd name="T2" fmla="*/ 0 w 462"/>
                <a:gd name="T3" fmla="*/ 0 h 255"/>
                <a:gd name="T4" fmla="*/ 0 w 462"/>
                <a:gd name="T5" fmla="*/ 68263 h 255"/>
                <a:gd name="T6" fmla="*/ 733425 w 462"/>
                <a:gd name="T7" fmla="*/ 404813 h 255"/>
                <a:gd name="T8" fmla="*/ 733425 w 462"/>
                <a:gd name="T9" fmla="*/ 314325 h 2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5">
                  <a:moveTo>
                    <a:pt x="462" y="198"/>
                  </a:moveTo>
                  <a:lnTo>
                    <a:pt x="0" y="0"/>
                  </a:lnTo>
                  <a:lnTo>
                    <a:pt x="0" y="43"/>
                  </a:lnTo>
                  <a:lnTo>
                    <a:pt x="462" y="255"/>
                  </a:lnTo>
                  <a:lnTo>
                    <a:pt x="462"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31" name="Freeform 238"/>
            <p:cNvSpPr/>
            <p:nvPr/>
          </p:nvSpPr>
          <p:spPr bwMode="auto">
            <a:xfrm>
              <a:off x="9090026" y="3810000"/>
              <a:ext cx="909638" cy="1504950"/>
            </a:xfrm>
            <a:custGeom>
              <a:avLst/>
              <a:gdLst>
                <a:gd name="T0" fmla="*/ 0 w 573"/>
                <a:gd name="T1" fmla="*/ 404813 h 948"/>
                <a:gd name="T2" fmla="*/ 909638 w 573"/>
                <a:gd name="T3" fmla="*/ 0 h 948"/>
                <a:gd name="T4" fmla="*/ 909638 w 573"/>
                <a:gd name="T5" fmla="*/ 1100138 h 948"/>
                <a:gd name="T6" fmla="*/ 0 w 573"/>
                <a:gd name="T7" fmla="*/ 1504950 h 948"/>
                <a:gd name="T8" fmla="*/ 0 w 573"/>
                <a:gd name="T9" fmla="*/ 404813 h 9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3" h="948">
                  <a:moveTo>
                    <a:pt x="0" y="255"/>
                  </a:moveTo>
                  <a:lnTo>
                    <a:pt x="573" y="0"/>
                  </a:lnTo>
                  <a:lnTo>
                    <a:pt x="573" y="693"/>
                  </a:lnTo>
                  <a:lnTo>
                    <a:pt x="0" y="948"/>
                  </a:lnTo>
                  <a:lnTo>
                    <a:pt x="0" y="255"/>
                  </a:lnTo>
                  <a:close/>
                </a:path>
              </a:pathLst>
            </a:custGeom>
            <a:solidFill>
              <a:srgbClr val="DFDFE1"/>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32" name="Freeform 239"/>
            <p:cNvSpPr/>
            <p:nvPr/>
          </p:nvSpPr>
          <p:spPr bwMode="auto">
            <a:xfrm>
              <a:off x="9178926" y="4484688"/>
              <a:ext cx="754063" cy="425450"/>
            </a:xfrm>
            <a:custGeom>
              <a:avLst/>
              <a:gdLst>
                <a:gd name="T0" fmla="*/ 0 w 475"/>
                <a:gd name="T1" fmla="*/ 336550 h 268"/>
                <a:gd name="T2" fmla="*/ 754063 w 475"/>
                <a:gd name="T3" fmla="*/ 0 h 268"/>
                <a:gd name="T4" fmla="*/ 754063 w 475"/>
                <a:gd name="T5" fmla="*/ 111125 h 268"/>
                <a:gd name="T6" fmla="*/ 0 w 475"/>
                <a:gd name="T7" fmla="*/ 425450 h 268"/>
                <a:gd name="T8" fmla="*/ 0 w 475"/>
                <a:gd name="T9" fmla="*/ 336550 h 2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268">
                  <a:moveTo>
                    <a:pt x="0" y="212"/>
                  </a:moveTo>
                  <a:lnTo>
                    <a:pt x="475" y="0"/>
                  </a:lnTo>
                  <a:lnTo>
                    <a:pt x="475" y="70"/>
                  </a:lnTo>
                  <a:lnTo>
                    <a:pt x="0" y="268"/>
                  </a:lnTo>
                  <a:lnTo>
                    <a:pt x="0"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33" name="Freeform 240"/>
            <p:cNvSpPr/>
            <p:nvPr/>
          </p:nvSpPr>
          <p:spPr bwMode="auto">
            <a:xfrm>
              <a:off x="9178926" y="4730750"/>
              <a:ext cx="754063" cy="404813"/>
            </a:xfrm>
            <a:custGeom>
              <a:avLst/>
              <a:gdLst>
                <a:gd name="T0" fmla="*/ 0 w 475"/>
                <a:gd name="T1" fmla="*/ 314325 h 255"/>
                <a:gd name="T2" fmla="*/ 754063 w 475"/>
                <a:gd name="T3" fmla="*/ 0 h 255"/>
                <a:gd name="T4" fmla="*/ 754063 w 475"/>
                <a:gd name="T5" fmla="*/ 68263 h 255"/>
                <a:gd name="T6" fmla="*/ 0 w 475"/>
                <a:gd name="T7" fmla="*/ 404813 h 255"/>
                <a:gd name="T8" fmla="*/ 0 w 475"/>
                <a:gd name="T9" fmla="*/ 314325 h 2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255">
                  <a:moveTo>
                    <a:pt x="0" y="198"/>
                  </a:moveTo>
                  <a:lnTo>
                    <a:pt x="475" y="0"/>
                  </a:lnTo>
                  <a:lnTo>
                    <a:pt x="475" y="43"/>
                  </a:lnTo>
                  <a:lnTo>
                    <a:pt x="0" y="255"/>
                  </a:lnTo>
                  <a:lnTo>
                    <a:pt x="0"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34" name="Freeform 241"/>
            <p:cNvSpPr/>
            <p:nvPr/>
          </p:nvSpPr>
          <p:spPr bwMode="auto">
            <a:xfrm>
              <a:off x="9555163" y="4033838"/>
              <a:ext cx="377825" cy="561975"/>
            </a:xfrm>
            <a:custGeom>
              <a:avLst/>
              <a:gdLst>
                <a:gd name="T0" fmla="*/ 377825 w 238"/>
                <a:gd name="T1" fmla="*/ 0 h 354"/>
                <a:gd name="T2" fmla="*/ 377825 w 238"/>
                <a:gd name="T3" fmla="*/ 404813 h 354"/>
                <a:gd name="T4" fmla="*/ 0 w 238"/>
                <a:gd name="T5" fmla="*/ 561975 h 354"/>
                <a:gd name="T6" fmla="*/ 0 w 238"/>
                <a:gd name="T7" fmla="*/ 180975 h 354"/>
                <a:gd name="T8" fmla="*/ 377825 w 238"/>
                <a:gd name="T9" fmla="*/ 0 h 3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8" h="354">
                  <a:moveTo>
                    <a:pt x="238" y="0"/>
                  </a:moveTo>
                  <a:lnTo>
                    <a:pt x="238" y="255"/>
                  </a:lnTo>
                  <a:lnTo>
                    <a:pt x="0" y="354"/>
                  </a:lnTo>
                  <a:lnTo>
                    <a:pt x="0" y="114"/>
                  </a:lnTo>
                  <a:lnTo>
                    <a:pt x="238"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35" name="Freeform 242"/>
            <p:cNvSpPr/>
            <p:nvPr/>
          </p:nvSpPr>
          <p:spPr bwMode="auto">
            <a:xfrm>
              <a:off x="9178926" y="4214813"/>
              <a:ext cx="331788" cy="246063"/>
            </a:xfrm>
            <a:custGeom>
              <a:avLst/>
              <a:gdLst>
                <a:gd name="T0" fmla="*/ 331788 w 209"/>
                <a:gd name="T1" fmla="*/ 0 h 155"/>
                <a:gd name="T2" fmla="*/ 0 w 209"/>
                <a:gd name="T3" fmla="*/ 157163 h 155"/>
                <a:gd name="T4" fmla="*/ 0 w 209"/>
                <a:gd name="T5" fmla="*/ 246063 h 155"/>
                <a:gd name="T6" fmla="*/ 331788 w 209"/>
                <a:gd name="T7" fmla="*/ 88900 h 155"/>
                <a:gd name="T8" fmla="*/ 331788 w 209"/>
                <a:gd name="T9" fmla="*/ 0 h 1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55">
                  <a:moveTo>
                    <a:pt x="209" y="0"/>
                  </a:moveTo>
                  <a:lnTo>
                    <a:pt x="0" y="99"/>
                  </a:lnTo>
                  <a:lnTo>
                    <a:pt x="0" y="155"/>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36" name="Freeform 243"/>
            <p:cNvSpPr/>
            <p:nvPr/>
          </p:nvSpPr>
          <p:spPr bwMode="auto">
            <a:xfrm>
              <a:off x="9178926" y="4371975"/>
              <a:ext cx="331788" cy="223838"/>
            </a:xfrm>
            <a:custGeom>
              <a:avLst/>
              <a:gdLst>
                <a:gd name="T0" fmla="*/ 331788 w 209"/>
                <a:gd name="T1" fmla="*/ 0 h 141"/>
                <a:gd name="T2" fmla="*/ 0 w 209"/>
                <a:gd name="T3" fmla="*/ 157163 h 141"/>
                <a:gd name="T4" fmla="*/ 0 w 209"/>
                <a:gd name="T5" fmla="*/ 223838 h 141"/>
                <a:gd name="T6" fmla="*/ 331788 w 209"/>
                <a:gd name="T7" fmla="*/ 88900 h 141"/>
                <a:gd name="T8" fmla="*/ 331788 w 209"/>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41">
                  <a:moveTo>
                    <a:pt x="209" y="0"/>
                  </a:moveTo>
                  <a:lnTo>
                    <a:pt x="0" y="99"/>
                  </a:lnTo>
                  <a:lnTo>
                    <a:pt x="0" y="141"/>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sp>
          <p:nvSpPr>
            <p:cNvPr id="37" name="Freeform 244"/>
            <p:cNvSpPr/>
            <p:nvPr/>
          </p:nvSpPr>
          <p:spPr bwMode="auto">
            <a:xfrm>
              <a:off x="9178926" y="4529138"/>
              <a:ext cx="331788" cy="223838"/>
            </a:xfrm>
            <a:custGeom>
              <a:avLst/>
              <a:gdLst>
                <a:gd name="T0" fmla="*/ 331788 w 209"/>
                <a:gd name="T1" fmla="*/ 0 h 141"/>
                <a:gd name="T2" fmla="*/ 0 w 209"/>
                <a:gd name="T3" fmla="*/ 134938 h 141"/>
                <a:gd name="T4" fmla="*/ 0 w 209"/>
                <a:gd name="T5" fmla="*/ 223838 h 141"/>
                <a:gd name="T6" fmla="*/ 331788 w 209"/>
                <a:gd name="T7" fmla="*/ 88900 h 141"/>
                <a:gd name="T8" fmla="*/ 331788 w 209"/>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41">
                  <a:moveTo>
                    <a:pt x="209" y="0"/>
                  </a:moveTo>
                  <a:lnTo>
                    <a:pt x="0" y="85"/>
                  </a:lnTo>
                  <a:lnTo>
                    <a:pt x="0" y="141"/>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sz="135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0" y="457200"/>
            <a:ext cx="3123900" cy="1600200"/>
          </a:xfrm>
        </p:spPr>
        <p:txBody>
          <a:bodyPr anchor="t" anchorCtr="0"/>
          <a:lstStyle>
            <a:lvl1pPr>
              <a:defRPr sz="3200"/>
            </a:lvl1pPr>
          </a:lstStyle>
          <a:p>
            <a:r>
              <a:rPr lang="zh-CN" altLang="en-US" dirty="0" smtClean="0"/>
              <a:t>单击此处编辑母版标题样式</a:t>
            </a:r>
            <a:endParaRPr lang="zh-CN" altLang="en-US" dirty="0"/>
          </a:p>
        </p:txBody>
      </p:sp>
      <p:sp>
        <p:nvSpPr>
          <p:cNvPr id="3" name="图片占位符 2"/>
          <p:cNvSpPr>
            <a:spLocks noGrp="1" noChangeAspect="1"/>
          </p:cNvSpPr>
          <p:nvPr>
            <p:ph type="pic" idx="1"/>
          </p:nvPr>
        </p:nvSpPr>
        <p:spPr>
          <a:xfrm>
            <a:off x="3888000" y="457200"/>
            <a:ext cx="4627800"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29840" y="2057400"/>
            <a:ext cx="3123900"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smtClean="0"/>
              <a:t>单击此处编辑母版文本样式</a:t>
            </a:r>
            <a:endParaRPr lang="zh-CN" altLang="en-US" dirty="0" smtClean="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974378" y="365125"/>
            <a:ext cx="540972" cy="5811838"/>
          </a:xfrm>
        </p:spPr>
        <p:txBody>
          <a:bodyPr vert="eaVert">
            <a:normAutofit/>
          </a:bodyPr>
          <a:lstStyle>
            <a:lvl1pPr>
              <a:defRPr sz="3600"/>
            </a:lvl1pPr>
          </a:lstStyle>
          <a:p>
            <a:r>
              <a:rPr lang="zh-CN" altLang="en-US" dirty="0" smtClean="0"/>
              <a:t>单击此处编辑母版标题样式</a:t>
            </a:r>
            <a:endParaRPr lang="zh-CN" altLang="en-US" dirty="0"/>
          </a:p>
        </p:txBody>
      </p:sp>
      <p:sp>
        <p:nvSpPr>
          <p:cNvPr id="3" name="竖排文字占位符 2"/>
          <p:cNvSpPr>
            <a:spLocks noGrp="1"/>
          </p:cNvSpPr>
          <p:nvPr>
            <p:ph type="body" orient="vert" idx="1"/>
          </p:nvPr>
        </p:nvSpPr>
        <p:spPr>
          <a:xfrm>
            <a:off x="628650" y="365125"/>
            <a:ext cx="7237716"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C0B3021-1FB4-4DCB-AA47-7675B6C6FEB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C9B3E6-BB51-4667-BC64-904D1D3B55E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normAutofit/>
          </a:bodyPr>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normAutofit/>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dirty="0" smtClean="0"/>
              <a:t>单击此处编辑母版文本样式</a:t>
            </a:r>
            <a:endParaRPr lang="zh-CN" altLang="en-US" dirty="0" smtClean="0"/>
          </a:p>
        </p:txBody>
      </p:sp>
      <p:sp>
        <p:nvSpPr>
          <p:cNvPr id="4" name="日期占位符 3"/>
          <p:cNvSpPr>
            <a:spLocks noGrp="1"/>
          </p:cNvSpPr>
          <p:nvPr>
            <p:ph type="dt" sz="half" idx="10"/>
          </p:nvPr>
        </p:nvSpPr>
        <p:spPr/>
        <p:txBody>
          <a:bodyPr>
            <a:normAutofit/>
          </a:bodyPr>
          <a:lstStyle>
            <a:lvl1pPr>
              <a:defRPr sz="1200"/>
            </a:lvl1pPr>
          </a:lstStyle>
          <a:p>
            <a:fld id="{4C0B3021-1FB4-4DCB-AA47-7675B6C6FEBB}" type="datetimeFigureOut">
              <a:rPr lang="zh-CN" altLang="en-US" smtClean="0"/>
            </a:fld>
            <a:endParaRPr lang="zh-CN" altLang="en-US"/>
          </a:p>
        </p:txBody>
      </p:sp>
      <p:sp>
        <p:nvSpPr>
          <p:cNvPr id="5" name="页脚占位符 4"/>
          <p:cNvSpPr>
            <a:spLocks noGrp="1"/>
          </p:cNvSpPr>
          <p:nvPr>
            <p:ph type="ftr" sz="quarter" idx="11"/>
          </p:nvPr>
        </p:nvSpPr>
        <p:spPr/>
        <p:txBody>
          <a:bodyPr>
            <a:normAutofit/>
          </a:bodyPr>
          <a:lstStyle>
            <a:lvl1pPr>
              <a:defRPr sz="1200"/>
            </a:lvl1pPr>
          </a:lstStyle>
          <a:p>
            <a:endParaRPr lang="zh-CN" altLang="en-US"/>
          </a:p>
        </p:txBody>
      </p:sp>
      <p:sp>
        <p:nvSpPr>
          <p:cNvPr id="6" name="灯片编号占位符 5"/>
          <p:cNvSpPr>
            <a:spLocks noGrp="1"/>
          </p:cNvSpPr>
          <p:nvPr>
            <p:ph type="sldNum" sz="quarter" idx="12"/>
          </p:nvPr>
        </p:nvSpPr>
        <p:spPr/>
        <p:txBody>
          <a:bodyPr>
            <a:normAutofit/>
          </a:bodyPr>
          <a:lstStyle>
            <a:lvl1pPr>
              <a:defRPr sz="1200"/>
            </a:lvl1pPr>
          </a:lstStyle>
          <a:p>
            <a:fld id="{6EC9B3E6-BB51-4667-BC64-904D1D3B55E4}" type="slidenum">
              <a:rPr lang="zh-CN" altLang="en-US" smtClean="0"/>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4C0B3021-1FB4-4DCB-AA47-7675B6C6FEBB}"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EC9B3E6-BB51-4667-BC64-904D1D3B55E4}" type="slidenum">
              <a:rPr lang="zh-CN" altLang="en-US" smtClean="0"/>
            </a:fld>
            <a:endParaRPr lang="zh-CN" altLang="en-US"/>
          </a:p>
        </p:txBody>
      </p:sp>
      <p:sp>
        <p:nvSpPr>
          <p:cNvPr id="7" name="内容占位符 6"/>
          <p:cNvSpPr>
            <a:spLocks noGrp="1"/>
          </p:cNvSpPr>
          <p:nvPr>
            <p:ph sz="quarter" idx="13"/>
          </p:nvPr>
        </p:nvSpPr>
        <p:spPr>
          <a:xfrm>
            <a:off x="628650" y="332656"/>
            <a:ext cx="7886700" cy="5832647"/>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normAutofit/>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内容占位符 3"/>
          <p:cNvSpPr>
            <a:spLocks noGrp="1"/>
          </p:cNvSpPr>
          <p:nvPr>
            <p:ph sz="half" idx="2"/>
          </p:nvPr>
        </p:nvSpPr>
        <p:spPr>
          <a:xfrm>
            <a:off x="4629150" y="1825625"/>
            <a:ext cx="3886200" cy="4351338"/>
          </a:xfrm>
        </p:spPr>
        <p:txBody>
          <a:bodyPr>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normAutofit/>
          </a:bodyPr>
          <a:lstStyle>
            <a:lvl1pPr>
              <a:defRPr sz="1200"/>
            </a:lvl1pPr>
          </a:lstStyle>
          <a:p>
            <a:fld id="{4C0B3021-1FB4-4DCB-AA47-7675B6C6FEBB}" type="datetimeFigureOut">
              <a:rPr lang="zh-CN" altLang="en-US" smtClean="0"/>
            </a:fld>
            <a:endParaRPr lang="zh-CN" altLang="en-US"/>
          </a:p>
        </p:txBody>
      </p:sp>
      <p:sp>
        <p:nvSpPr>
          <p:cNvPr id="6" name="页脚占位符 5"/>
          <p:cNvSpPr>
            <a:spLocks noGrp="1"/>
          </p:cNvSpPr>
          <p:nvPr>
            <p:ph type="ftr" sz="quarter" idx="11"/>
          </p:nvPr>
        </p:nvSpPr>
        <p:spPr/>
        <p:txBody>
          <a:bodyPr>
            <a:normAutofit/>
          </a:bodyPr>
          <a:lstStyle>
            <a:lvl1pPr>
              <a:defRPr sz="1200"/>
            </a:lvl1pPr>
          </a:lstStyle>
          <a:p>
            <a:endParaRPr lang="zh-CN" altLang="en-US"/>
          </a:p>
        </p:txBody>
      </p:sp>
      <p:sp>
        <p:nvSpPr>
          <p:cNvPr id="7" name="灯片编号占位符 6"/>
          <p:cNvSpPr>
            <a:spLocks noGrp="1"/>
          </p:cNvSpPr>
          <p:nvPr>
            <p:ph type="sldNum" sz="quarter" idx="12"/>
          </p:nvPr>
        </p:nvSpPr>
        <p:spPr/>
        <p:txBody>
          <a:bodyPr>
            <a:normAutofit/>
          </a:bodyPr>
          <a:lstStyle>
            <a:lvl1pPr>
              <a:defRPr sz="1200"/>
            </a:lvl1pPr>
          </a:lstStyle>
          <a:p>
            <a:fld id="{6EC9B3E6-BB51-4667-BC64-904D1D3B55E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772816"/>
            <a:ext cx="3868340" cy="823912"/>
          </a:xfrm>
        </p:spPr>
        <p:txBody>
          <a:bodyPr anchor="b">
            <a:normAutofit/>
          </a:bodyPr>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dirty="0" smtClean="0"/>
              <a:t>单击此处编辑母版文本样式</a:t>
            </a:r>
            <a:endParaRPr lang="zh-CN" altLang="en-US" dirty="0" smtClean="0"/>
          </a:p>
        </p:txBody>
      </p:sp>
      <p:sp>
        <p:nvSpPr>
          <p:cNvPr id="4" name="内容占位符 3"/>
          <p:cNvSpPr>
            <a:spLocks noGrp="1"/>
          </p:cNvSpPr>
          <p:nvPr>
            <p:ph sz="half" idx="2"/>
          </p:nvPr>
        </p:nvSpPr>
        <p:spPr>
          <a:xfrm>
            <a:off x="629842" y="2636912"/>
            <a:ext cx="3868340" cy="3552751"/>
          </a:xfrm>
        </p:spPr>
        <p:txBody>
          <a:bodyPr>
            <a:normAutofit/>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5" name="文本占位符 4"/>
          <p:cNvSpPr>
            <a:spLocks noGrp="1"/>
          </p:cNvSpPr>
          <p:nvPr>
            <p:ph type="body" sz="quarter" idx="3"/>
          </p:nvPr>
        </p:nvSpPr>
        <p:spPr>
          <a:xfrm>
            <a:off x="4629150" y="1772816"/>
            <a:ext cx="3887391" cy="823912"/>
          </a:xfrm>
        </p:spPr>
        <p:txBody>
          <a:bodyPr anchor="b">
            <a:normAutofit/>
          </a:bodyPr>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dirty="0" smtClean="0"/>
              <a:t>单击此处编辑母版文本样式</a:t>
            </a:r>
            <a:endParaRPr lang="zh-CN" altLang="en-US" dirty="0" smtClean="0"/>
          </a:p>
        </p:txBody>
      </p:sp>
      <p:sp>
        <p:nvSpPr>
          <p:cNvPr id="6" name="内容占位符 5"/>
          <p:cNvSpPr>
            <a:spLocks noGrp="1"/>
          </p:cNvSpPr>
          <p:nvPr>
            <p:ph sz="quarter" idx="4"/>
          </p:nvPr>
        </p:nvSpPr>
        <p:spPr>
          <a:xfrm>
            <a:off x="4629150" y="2636912"/>
            <a:ext cx="3887391" cy="3552751"/>
          </a:xfrm>
        </p:spPr>
        <p:txBody>
          <a:bodyPr>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normAutofit/>
          </a:bodyPr>
          <a:lstStyle>
            <a:lvl1pPr>
              <a:defRPr sz="1200"/>
            </a:lvl1pPr>
          </a:lstStyle>
          <a:p>
            <a:fld id="{4C0B3021-1FB4-4DCB-AA47-7675B6C6FEBB}" type="datetimeFigureOut">
              <a:rPr lang="zh-CN" altLang="en-US" smtClean="0"/>
            </a:fld>
            <a:endParaRPr lang="zh-CN" altLang="en-US"/>
          </a:p>
        </p:txBody>
      </p:sp>
      <p:sp>
        <p:nvSpPr>
          <p:cNvPr id="8" name="页脚占位符 7"/>
          <p:cNvSpPr>
            <a:spLocks noGrp="1"/>
          </p:cNvSpPr>
          <p:nvPr>
            <p:ph type="ftr" sz="quarter" idx="11"/>
          </p:nvPr>
        </p:nvSpPr>
        <p:spPr/>
        <p:txBody>
          <a:bodyPr>
            <a:normAutofit/>
          </a:bodyPr>
          <a:lstStyle>
            <a:lvl1pPr>
              <a:defRPr sz="1200"/>
            </a:lvl1pPr>
          </a:lstStyle>
          <a:p>
            <a:endParaRPr lang="zh-CN" altLang="en-US"/>
          </a:p>
        </p:txBody>
      </p:sp>
      <p:sp>
        <p:nvSpPr>
          <p:cNvPr id="9" name="灯片编号占位符 8"/>
          <p:cNvSpPr>
            <a:spLocks noGrp="1"/>
          </p:cNvSpPr>
          <p:nvPr>
            <p:ph type="sldNum" sz="quarter" idx="12"/>
          </p:nvPr>
        </p:nvSpPr>
        <p:spPr/>
        <p:txBody>
          <a:bodyPr>
            <a:normAutofit/>
          </a:bodyPr>
          <a:lstStyle>
            <a:lvl1pPr>
              <a:defRPr sz="1200"/>
            </a:lvl1pPr>
          </a:lstStyle>
          <a:p>
            <a:fld id="{6EC9B3E6-BB51-4667-BC64-904D1D3B55E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8" name="矩形 7"/>
          <p:cNvSpPr/>
          <p:nvPr/>
        </p:nvSpPr>
        <p:spPr>
          <a:xfrm>
            <a:off x="0" y="4806950"/>
            <a:ext cx="9144000" cy="1430338"/>
          </a:xfrm>
          <a:prstGeom prst="rect">
            <a:avLst/>
          </a:prstGeom>
          <a:solidFill>
            <a:srgbClr val="1C47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prstClr val="white"/>
              </a:solidFill>
            </a:endParaRPr>
          </a:p>
        </p:txBody>
      </p:sp>
      <p:sp>
        <p:nvSpPr>
          <p:cNvPr id="2" name="标题 1"/>
          <p:cNvSpPr>
            <a:spLocks noGrp="1"/>
          </p:cNvSpPr>
          <p:nvPr>
            <p:ph type="title" hasCustomPrompt="1"/>
          </p:nvPr>
        </p:nvSpPr>
        <p:spPr>
          <a:xfrm>
            <a:off x="1187054" y="3284985"/>
            <a:ext cx="3780234" cy="1469059"/>
          </a:xfrm>
        </p:spPr>
        <p:txBody>
          <a:bodyPr anchor="t">
            <a:normAutofit/>
          </a:bodyPr>
          <a:lstStyle>
            <a:lvl1pPr>
              <a:defRPr sz="6000">
                <a:solidFill>
                  <a:srgbClr val="FFFFFF"/>
                </a:solidFill>
              </a:defRPr>
            </a:lvl1pPr>
          </a:lstStyle>
          <a:p>
            <a:r>
              <a:rPr lang="zh-CN" altLang="en-US" dirty="0" smtClean="0"/>
              <a:t>编辑标题</a:t>
            </a:r>
            <a:endParaRPr lang="zh-CN" altLang="en-US" dirty="0"/>
          </a:p>
        </p:txBody>
      </p:sp>
      <p:sp>
        <p:nvSpPr>
          <p:cNvPr id="3" name="日期占位符 2"/>
          <p:cNvSpPr>
            <a:spLocks noGrp="1"/>
          </p:cNvSpPr>
          <p:nvPr>
            <p:ph type="dt" sz="half" idx="10"/>
          </p:nvPr>
        </p:nvSpPr>
        <p:spPr/>
        <p:txBody>
          <a:bodyPr>
            <a:normAutofit/>
          </a:bodyPr>
          <a:lstStyle>
            <a:lvl1pPr>
              <a:defRPr sz="1200"/>
            </a:lvl1pPr>
          </a:lstStyle>
          <a:p>
            <a:fld id="{4C0B3021-1FB4-4DCB-AA47-7675B6C6FEBB}" type="datetimeFigureOut">
              <a:rPr lang="zh-CN" altLang="en-US" smtClean="0"/>
            </a:fld>
            <a:endParaRPr lang="zh-CN" altLang="en-US"/>
          </a:p>
        </p:txBody>
      </p:sp>
      <p:sp>
        <p:nvSpPr>
          <p:cNvPr id="4" name="页脚占位符 3"/>
          <p:cNvSpPr>
            <a:spLocks noGrp="1"/>
          </p:cNvSpPr>
          <p:nvPr>
            <p:ph type="ftr" sz="quarter" idx="11"/>
          </p:nvPr>
        </p:nvSpPr>
        <p:spPr/>
        <p:txBody>
          <a:bodyPr>
            <a:normAutofit/>
          </a:bodyPr>
          <a:lstStyle>
            <a:lvl1pPr>
              <a:defRPr sz="1200"/>
            </a:lvl1pPr>
          </a:lstStyle>
          <a:p>
            <a:endParaRPr lang="zh-CN" altLang="en-US"/>
          </a:p>
        </p:txBody>
      </p:sp>
      <p:sp>
        <p:nvSpPr>
          <p:cNvPr id="5" name="灯片编号占位符 4"/>
          <p:cNvSpPr>
            <a:spLocks noGrp="1"/>
          </p:cNvSpPr>
          <p:nvPr>
            <p:ph type="sldNum" sz="quarter" idx="12"/>
          </p:nvPr>
        </p:nvSpPr>
        <p:spPr/>
        <p:txBody>
          <a:bodyPr>
            <a:normAutofit/>
          </a:bodyPr>
          <a:lstStyle>
            <a:lvl1pPr>
              <a:defRPr sz="1200"/>
            </a:lvl1pPr>
          </a:lstStyle>
          <a:p>
            <a:fld id="{6EC9B3E6-BB51-4667-BC64-904D1D3B55E4}" type="slidenum">
              <a:rPr lang="zh-CN" altLang="en-US" smtClean="0"/>
            </a:fld>
            <a:endParaRPr lang="zh-CN" altLang="en-US"/>
          </a:p>
        </p:txBody>
      </p:sp>
      <p:sp>
        <p:nvSpPr>
          <p:cNvPr id="38" name="内容占位符 37"/>
          <p:cNvSpPr>
            <a:spLocks noGrp="1"/>
          </p:cNvSpPr>
          <p:nvPr>
            <p:ph sz="quarter" idx="13" hasCustomPrompt="1"/>
          </p:nvPr>
        </p:nvSpPr>
        <p:spPr>
          <a:xfrm>
            <a:off x="1187054" y="4806850"/>
            <a:ext cx="3780234" cy="1214438"/>
          </a:xfrm>
        </p:spPr>
        <p:txBody>
          <a:bodyPr>
            <a:normAutofit/>
          </a:bodyPr>
          <a:lstStyle>
            <a:lvl1pPr marL="0" indent="0">
              <a:buNone/>
              <a:defRPr>
                <a:solidFill>
                  <a:srgbClr val="FFFFFF"/>
                </a:solidFill>
              </a:defRPr>
            </a:lvl1pPr>
          </a:lstStyle>
          <a:p>
            <a:pPr lvl="0"/>
            <a:r>
              <a:rPr lang="zh-CN" altLang="en-US" dirty="0" smtClean="0"/>
              <a:t>编辑文本</a:t>
            </a:r>
            <a:endParaRPr lang="zh-CN" altLang="en-US" dirty="0" smtClean="0"/>
          </a:p>
        </p:txBody>
      </p:sp>
      <p:sp>
        <p:nvSpPr>
          <p:cNvPr id="40" name="内容占位符 39"/>
          <p:cNvSpPr>
            <a:spLocks noGrp="1"/>
          </p:cNvSpPr>
          <p:nvPr>
            <p:ph sz="quarter" idx="14" hasCustomPrompt="1"/>
          </p:nvPr>
        </p:nvSpPr>
        <p:spPr>
          <a:xfrm>
            <a:off x="1187054" y="2060848"/>
            <a:ext cx="3780234" cy="1152128"/>
          </a:xfrm>
        </p:spPr>
        <p:txBody>
          <a:bodyPr anchor="b">
            <a:normAutofit/>
          </a:bodyPr>
          <a:lstStyle>
            <a:lvl1pPr marL="0" indent="0">
              <a:buNone/>
              <a:defRPr sz="6000">
                <a:solidFill>
                  <a:srgbClr val="FFFFFF"/>
                </a:solidFill>
              </a:defRPr>
            </a:lvl1pPr>
          </a:lstStyle>
          <a:p>
            <a:pPr lvl="0"/>
            <a:r>
              <a:rPr lang="zh-CN" altLang="en-US" dirty="0" smtClean="0"/>
              <a:t>编辑文本</a:t>
            </a:r>
            <a:endParaRPr lang="zh-CN" altLang="en-US" dirty="0" smtClean="0"/>
          </a:p>
        </p:txBody>
      </p:sp>
      <p:grpSp>
        <p:nvGrpSpPr>
          <p:cNvPr id="39" name="组合 38"/>
          <p:cNvGrpSpPr/>
          <p:nvPr/>
        </p:nvGrpSpPr>
        <p:grpSpPr bwMode="auto">
          <a:xfrm>
            <a:off x="6115050" y="2060576"/>
            <a:ext cx="2099072" cy="3706813"/>
            <a:chOff x="8178801" y="2686050"/>
            <a:chExt cx="1820863" cy="3124200"/>
          </a:xfrm>
        </p:grpSpPr>
        <p:sp>
          <p:nvSpPr>
            <p:cNvPr id="41" name="Oval 217"/>
            <p:cNvSpPr>
              <a:spLocks noChangeArrowheads="1"/>
            </p:cNvSpPr>
            <p:nvPr/>
          </p:nvSpPr>
          <p:spPr bwMode="auto">
            <a:xfrm>
              <a:off x="8578851" y="2686050"/>
              <a:ext cx="1042988" cy="1079500"/>
            </a:xfrm>
            <a:prstGeom prst="ellipse">
              <a:avLst/>
            </a:prstGeom>
            <a:solidFill>
              <a:srgbClr val="EEE1B8"/>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42" name="Freeform 218"/>
            <p:cNvSpPr/>
            <p:nvPr/>
          </p:nvSpPr>
          <p:spPr bwMode="auto">
            <a:xfrm>
              <a:off x="8578851" y="2686050"/>
              <a:ext cx="1042988" cy="696913"/>
            </a:xfrm>
            <a:custGeom>
              <a:avLst/>
              <a:gdLst>
                <a:gd name="T0" fmla="*/ 22191 w 47"/>
                <a:gd name="T1" fmla="*/ 696913 h 31"/>
                <a:gd name="T2" fmla="*/ 332869 w 47"/>
                <a:gd name="T3" fmla="*/ 382178 h 31"/>
                <a:gd name="T4" fmla="*/ 1042988 w 47"/>
                <a:gd name="T5" fmla="*/ 427140 h 31"/>
                <a:gd name="T6" fmla="*/ 510398 w 47"/>
                <a:gd name="T7" fmla="*/ 0 h 31"/>
                <a:gd name="T8" fmla="*/ 0 w 47"/>
                <a:gd name="T9" fmla="*/ 539546 h 31"/>
                <a:gd name="T10" fmla="*/ 22191 w 47"/>
                <a:gd name="T11" fmla="*/ 696913 h 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31">
                  <a:moveTo>
                    <a:pt x="1" y="31"/>
                  </a:moveTo>
                  <a:cubicBezTo>
                    <a:pt x="6" y="4"/>
                    <a:pt x="12" y="13"/>
                    <a:pt x="15" y="17"/>
                  </a:cubicBezTo>
                  <a:cubicBezTo>
                    <a:pt x="20" y="27"/>
                    <a:pt x="42" y="9"/>
                    <a:pt x="47" y="19"/>
                  </a:cubicBezTo>
                  <a:cubicBezTo>
                    <a:pt x="45" y="8"/>
                    <a:pt x="35" y="0"/>
                    <a:pt x="23" y="0"/>
                  </a:cubicBezTo>
                  <a:cubicBezTo>
                    <a:pt x="10" y="0"/>
                    <a:pt x="0" y="10"/>
                    <a:pt x="0" y="24"/>
                  </a:cubicBezTo>
                  <a:cubicBezTo>
                    <a:pt x="0" y="26"/>
                    <a:pt x="0" y="29"/>
                    <a:pt x="1" y="31"/>
                  </a:cubicBez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3" name="Oval 219"/>
            <p:cNvSpPr>
              <a:spLocks noChangeArrowheads="1"/>
            </p:cNvSpPr>
            <p:nvPr/>
          </p:nvSpPr>
          <p:spPr bwMode="auto">
            <a:xfrm>
              <a:off x="9201151" y="5562600"/>
              <a:ext cx="265113" cy="247650"/>
            </a:xfrm>
            <a:prstGeom prst="ellipse">
              <a:avLst/>
            </a:prstGeom>
            <a:solidFill>
              <a:srgbClr val="293031"/>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44" name="Oval 220"/>
            <p:cNvSpPr>
              <a:spLocks noChangeArrowheads="1"/>
            </p:cNvSpPr>
            <p:nvPr/>
          </p:nvSpPr>
          <p:spPr bwMode="auto">
            <a:xfrm>
              <a:off x="8756651" y="5562600"/>
              <a:ext cx="266700" cy="247650"/>
            </a:xfrm>
            <a:prstGeom prst="ellipse">
              <a:avLst/>
            </a:prstGeom>
            <a:solidFill>
              <a:srgbClr val="293031"/>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45" name="Oval 221"/>
            <p:cNvSpPr>
              <a:spLocks noChangeArrowheads="1"/>
            </p:cNvSpPr>
            <p:nvPr/>
          </p:nvSpPr>
          <p:spPr bwMode="auto">
            <a:xfrm>
              <a:off x="9621838" y="4776788"/>
              <a:ext cx="133350" cy="111125"/>
            </a:xfrm>
            <a:prstGeom prst="ellipse">
              <a:avLst/>
            </a:prstGeom>
            <a:solidFill>
              <a:srgbClr val="F2BDA5"/>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46" name="Oval 222"/>
            <p:cNvSpPr>
              <a:spLocks noChangeArrowheads="1"/>
            </p:cNvSpPr>
            <p:nvPr/>
          </p:nvSpPr>
          <p:spPr bwMode="auto">
            <a:xfrm>
              <a:off x="8467726" y="4776788"/>
              <a:ext cx="133350" cy="111125"/>
            </a:xfrm>
            <a:prstGeom prst="ellipse">
              <a:avLst/>
            </a:prstGeom>
            <a:solidFill>
              <a:srgbClr val="F2BDA5"/>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47" name="Freeform 223"/>
            <p:cNvSpPr/>
            <p:nvPr/>
          </p:nvSpPr>
          <p:spPr bwMode="auto">
            <a:xfrm>
              <a:off x="8467726" y="3765550"/>
              <a:ext cx="1287463" cy="1144588"/>
            </a:xfrm>
            <a:custGeom>
              <a:avLst/>
              <a:gdLst>
                <a:gd name="T0" fmla="*/ 310767 w 58"/>
                <a:gd name="T1" fmla="*/ 0 h 51"/>
                <a:gd name="T2" fmla="*/ 0 w 58"/>
                <a:gd name="T3" fmla="*/ 1032373 h 51"/>
                <a:gd name="T4" fmla="*/ 133186 w 58"/>
                <a:gd name="T5" fmla="*/ 1054816 h 51"/>
                <a:gd name="T6" fmla="*/ 199779 w 58"/>
                <a:gd name="T7" fmla="*/ 852830 h 51"/>
                <a:gd name="T8" fmla="*/ 155383 w 58"/>
                <a:gd name="T9" fmla="*/ 1144588 h 51"/>
                <a:gd name="T10" fmla="*/ 643732 w 58"/>
                <a:gd name="T11" fmla="*/ 1144588 h 51"/>
                <a:gd name="T12" fmla="*/ 643732 w 58"/>
                <a:gd name="T13" fmla="*/ 0 h 51"/>
                <a:gd name="T14" fmla="*/ 976696 w 58"/>
                <a:gd name="T15" fmla="*/ 0 h 51"/>
                <a:gd name="T16" fmla="*/ 1287463 w 58"/>
                <a:gd name="T17" fmla="*/ 1032373 h 51"/>
                <a:gd name="T18" fmla="*/ 1154277 w 58"/>
                <a:gd name="T19" fmla="*/ 1054816 h 51"/>
                <a:gd name="T20" fmla="*/ 1109882 w 58"/>
                <a:gd name="T21" fmla="*/ 852830 h 51"/>
                <a:gd name="T22" fmla="*/ 1132080 w 58"/>
                <a:gd name="T23" fmla="*/ 1144588 h 51"/>
                <a:gd name="T24" fmla="*/ 643732 w 58"/>
                <a:gd name="T25" fmla="*/ 1144588 h 51"/>
                <a:gd name="T26" fmla="*/ 643732 w 58"/>
                <a:gd name="T27" fmla="*/ 0 h 51"/>
                <a:gd name="T28" fmla="*/ 310767 w 58"/>
                <a:gd name="T29" fmla="*/ 0 h 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8" h="51">
                  <a:moveTo>
                    <a:pt x="14" y="0"/>
                  </a:moveTo>
                  <a:cubicBezTo>
                    <a:pt x="10" y="1"/>
                    <a:pt x="5" y="17"/>
                    <a:pt x="0" y="46"/>
                  </a:cubicBezTo>
                  <a:cubicBezTo>
                    <a:pt x="3" y="47"/>
                    <a:pt x="5" y="47"/>
                    <a:pt x="6" y="47"/>
                  </a:cubicBezTo>
                  <a:cubicBezTo>
                    <a:pt x="9" y="38"/>
                    <a:pt x="9" y="38"/>
                    <a:pt x="9" y="38"/>
                  </a:cubicBezTo>
                  <a:cubicBezTo>
                    <a:pt x="7" y="51"/>
                    <a:pt x="7" y="51"/>
                    <a:pt x="7" y="51"/>
                  </a:cubicBezTo>
                  <a:cubicBezTo>
                    <a:pt x="29" y="51"/>
                    <a:pt x="29" y="51"/>
                    <a:pt x="29" y="51"/>
                  </a:cubicBezTo>
                  <a:cubicBezTo>
                    <a:pt x="29" y="0"/>
                    <a:pt x="29" y="0"/>
                    <a:pt x="29" y="0"/>
                  </a:cubicBezTo>
                  <a:cubicBezTo>
                    <a:pt x="44" y="0"/>
                    <a:pt x="44" y="0"/>
                    <a:pt x="44" y="0"/>
                  </a:cubicBezTo>
                  <a:cubicBezTo>
                    <a:pt x="48" y="1"/>
                    <a:pt x="53" y="17"/>
                    <a:pt x="58" y="46"/>
                  </a:cubicBezTo>
                  <a:cubicBezTo>
                    <a:pt x="55" y="47"/>
                    <a:pt x="53" y="47"/>
                    <a:pt x="52" y="47"/>
                  </a:cubicBezTo>
                  <a:cubicBezTo>
                    <a:pt x="50" y="38"/>
                    <a:pt x="50" y="38"/>
                    <a:pt x="50" y="38"/>
                  </a:cubicBezTo>
                  <a:cubicBezTo>
                    <a:pt x="51" y="51"/>
                    <a:pt x="51" y="51"/>
                    <a:pt x="51" y="51"/>
                  </a:cubicBezTo>
                  <a:cubicBezTo>
                    <a:pt x="29" y="51"/>
                    <a:pt x="29" y="51"/>
                    <a:pt x="29" y="51"/>
                  </a:cubicBezTo>
                  <a:cubicBezTo>
                    <a:pt x="29" y="0"/>
                    <a:pt x="29" y="0"/>
                    <a:pt x="29" y="0"/>
                  </a:cubicBezTo>
                  <a:lnTo>
                    <a:pt x="14" y="0"/>
                  </a:ln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8" name="Freeform 224"/>
            <p:cNvSpPr/>
            <p:nvPr/>
          </p:nvSpPr>
          <p:spPr bwMode="auto">
            <a:xfrm>
              <a:off x="8956676" y="3765550"/>
              <a:ext cx="333375" cy="493713"/>
            </a:xfrm>
            <a:custGeom>
              <a:avLst/>
              <a:gdLst>
                <a:gd name="T0" fmla="*/ 0 w 15"/>
                <a:gd name="T1" fmla="*/ 0 h 22"/>
                <a:gd name="T2" fmla="*/ 155575 w 15"/>
                <a:gd name="T3" fmla="*/ 493713 h 22"/>
                <a:gd name="T4" fmla="*/ 155575 w 15"/>
                <a:gd name="T5" fmla="*/ 0 h 22"/>
                <a:gd name="T6" fmla="*/ 311150 w 15"/>
                <a:gd name="T7" fmla="*/ 0 h 22"/>
                <a:gd name="T8" fmla="*/ 155575 w 15"/>
                <a:gd name="T9" fmla="*/ 493713 h 22"/>
                <a:gd name="T10" fmla="*/ 155575 w 15"/>
                <a:gd name="T11" fmla="*/ 0 h 22"/>
                <a:gd name="T12" fmla="*/ 0 w 15"/>
                <a:gd name="T13" fmla="*/ 0 h 2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 h="22">
                  <a:moveTo>
                    <a:pt x="0" y="0"/>
                  </a:moveTo>
                  <a:cubicBezTo>
                    <a:pt x="0" y="9"/>
                    <a:pt x="2" y="16"/>
                    <a:pt x="7" y="22"/>
                  </a:cubicBezTo>
                  <a:cubicBezTo>
                    <a:pt x="7" y="0"/>
                    <a:pt x="7" y="0"/>
                    <a:pt x="7" y="0"/>
                  </a:cubicBezTo>
                  <a:cubicBezTo>
                    <a:pt x="14" y="0"/>
                    <a:pt x="14" y="0"/>
                    <a:pt x="14" y="0"/>
                  </a:cubicBezTo>
                  <a:cubicBezTo>
                    <a:pt x="15" y="9"/>
                    <a:pt x="12" y="16"/>
                    <a:pt x="7" y="22"/>
                  </a:cubicBezTo>
                  <a:cubicBezTo>
                    <a:pt x="7" y="0"/>
                    <a:pt x="7" y="0"/>
                    <a:pt x="7" y="0"/>
                  </a:cubicBezTo>
                  <a:lnTo>
                    <a:pt x="0" y="0"/>
                  </a:lnTo>
                  <a:close/>
                </a:path>
              </a:pathLst>
            </a:custGeom>
            <a:solidFill>
              <a:srgbClr val="FFFFA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9" name="Oval 225"/>
            <p:cNvSpPr>
              <a:spLocks noChangeArrowheads="1"/>
            </p:cNvSpPr>
            <p:nvPr/>
          </p:nvSpPr>
          <p:spPr bwMode="auto">
            <a:xfrm>
              <a:off x="9067801" y="4484688"/>
              <a:ext cx="88900" cy="88900"/>
            </a:xfrm>
            <a:prstGeom prst="ellipse">
              <a:avLst/>
            </a:prstGeom>
            <a:solidFill>
              <a:srgbClr val="F2DEA2"/>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50" name="Oval 226"/>
            <p:cNvSpPr>
              <a:spLocks noChangeArrowheads="1"/>
            </p:cNvSpPr>
            <p:nvPr/>
          </p:nvSpPr>
          <p:spPr bwMode="auto">
            <a:xfrm>
              <a:off x="9067801" y="4641850"/>
              <a:ext cx="88900" cy="111125"/>
            </a:xfrm>
            <a:prstGeom prst="ellipse">
              <a:avLst/>
            </a:prstGeom>
            <a:solidFill>
              <a:srgbClr val="F2DEA2"/>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51" name="Freeform 227"/>
            <p:cNvSpPr/>
            <p:nvPr/>
          </p:nvSpPr>
          <p:spPr bwMode="auto">
            <a:xfrm>
              <a:off x="9067801" y="4843463"/>
              <a:ext cx="88900" cy="66675"/>
            </a:xfrm>
            <a:custGeom>
              <a:avLst/>
              <a:gdLst>
                <a:gd name="T0" fmla="*/ 0 w 4"/>
                <a:gd name="T1" fmla="*/ 66675 h 3"/>
                <a:gd name="T2" fmla="*/ 44450 w 4"/>
                <a:gd name="T3" fmla="*/ 0 h 3"/>
                <a:gd name="T4" fmla="*/ 44450 w 4"/>
                <a:gd name="T5" fmla="*/ 66675 h 3"/>
                <a:gd name="T6" fmla="*/ 88900 w 4"/>
                <a:gd name="T7" fmla="*/ 66675 h 3"/>
                <a:gd name="T8" fmla="*/ 44450 w 4"/>
                <a:gd name="T9" fmla="*/ 0 h 3"/>
                <a:gd name="T10" fmla="*/ 44450 w 4"/>
                <a:gd name="T11" fmla="*/ 66675 h 3"/>
                <a:gd name="T12" fmla="*/ 0 w 4"/>
                <a:gd name="T13" fmla="*/ 66675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3">
                  <a:moveTo>
                    <a:pt x="0" y="3"/>
                  </a:moveTo>
                  <a:cubicBezTo>
                    <a:pt x="0" y="1"/>
                    <a:pt x="1" y="1"/>
                    <a:pt x="2" y="0"/>
                  </a:cubicBezTo>
                  <a:cubicBezTo>
                    <a:pt x="2" y="3"/>
                    <a:pt x="2" y="3"/>
                    <a:pt x="2" y="3"/>
                  </a:cubicBezTo>
                  <a:cubicBezTo>
                    <a:pt x="4" y="3"/>
                    <a:pt x="4" y="3"/>
                    <a:pt x="4" y="3"/>
                  </a:cubicBezTo>
                  <a:cubicBezTo>
                    <a:pt x="4" y="1"/>
                    <a:pt x="4" y="1"/>
                    <a:pt x="2" y="0"/>
                  </a:cubicBezTo>
                  <a:cubicBezTo>
                    <a:pt x="2" y="3"/>
                    <a:pt x="2" y="3"/>
                    <a:pt x="2" y="3"/>
                  </a:cubicBezTo>
                  <a:lnTo>
                    <a:pt x="0" y="3"/>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2" name="Freeform 228"/>
            <p:cNvSpPr/>
            <p:nvPr/>
          </p:nvSpPr>
          <p:spPr bwMode="auto">
            <a:xfrm>
              <a:off x="9045576" y="3765550"/>
              <a:ext cx="155575" cy="493713"/>
            </a:xfrm>
            <a:custGeom>
              <a:avLst/>
              <a:gdLst>
                <a:gd name="T0" fmla="*/ 44450 w 7"/>
                <a:gd name="T1" fmla="*/ 0 h 22"/>
                <a:gd name="T2" fmla="*/ 44450 w 7"/>
                <a:gd name="T3" fmla="*/ 67325 h 22"/>
                <a:gd name="T4" fmla="*/ 66675 w 7"/>
                <a:gd name="T5" fmla="*/ 493713 h 22"/>
                <a:gd name="T6" fmla="*/ 66675 w 7"/>
                <a:gd name="T7" fmla="*/ 0 h 22"/>
                <a:gd name="T8" fmla="*/ 88900 w 7"/>
                <a:gd name="T9" fmla="*/ 0 h 22"/>
                <a:gd name="T10" fmla="*/ 88900 w 7"/>
                <a:gd name="T11" fmla="*/ 67325 h 22"/>
                <a:gd name="T12" fmla="*/ 66675 w 7"/>
                <a:gd name="T13" fmla="*/ 493713 h 22"/>
                <a:gd name="T14" fmla="*/ 66675 w 7"/>
                <a:gd name="T15" fmla="*/ 0 h 22"/>
                <a:gd name="T16" fmla="*/ 44450 w 7"/>
                <a:gd name="T17" fmla="*/ 0 h 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 h="22">
                  <a:moveTo>
                    <a:pt x="2" y="0"/>
                  </a:moveTo>
                  <a:cubicBezTo>
                    <a:pt x="0" y="1"/>
                    <a:pt x="1" y="3"/>
                    <a:pt x="2" y="3"/>
                  </a:cubicBezTo>
                  <a:cubicBezTo>
                    <a:pt x="0" y="4"/>
                    <a:pt x="1" y="10"/>
                    <a:pt x="3" y="22"/>
                  </a:cubicBezTo>
                  <a:cubicBezTo>
                    <a:pt x="3" y="0"/>
                    <a:pt x="3" y="0"/>
                    <a:pt x="3" y="0"/>
                  </a:cubicBezTo>
                  <a:cubicBezTo>
                    <a:pt x="4" y="0"/>
                    <a:pt x="4" y="0"/>
                    <a:pt x="4" y="0"/>
                  </a:cubicBezTo>
                  <a:cubicBezTo>
                    <a:pt x="7" y="1"/>
                    <a:pt x="5" y="3"/>
                    <a:pt x="4" y="3"/>
                  </a:cubicBezTo>
                  <a:cubicBezTo>
                    <a:pt x="6" y="4"/>
                    <a:pt x="6" y="10"/>
                    <a:pt x="3" y="22"/>
                  </a:cubicBezTo>
                  <a:cubicBezTo>
                    <a:pt x="3" y="0"/>
                    <a:pt x="3" y="0"/>
                    <a:pt x="3" y="0"/>
                  </a:cubicBezTo>
                  <a:lnTo>
                    <a:pt x="2" y="0"/>
                  </a:ln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3" name="Freeform 229"/>
            <p:cNvSpPr/>
            <p:nvPr/>
          </p:nvSpPr>
          <p:spPr bwMode="auto">
            <a:xfrm>
              <a:off x="8689976" y="4910138"/>
              <a:ext cx="842963" cy="787400"/>
            </a:xfrm>
            <a:custGeom>
              <a:avLst/>
              <a:gdLst>
                <a:gd name="T0" fmla="*/ 0 w 531"/>
                <a:gd name="T1" fmla="*/ 0 h 496"/>
                <a:gd name="T2" fmla="*/ 66675 w 531"/>
                <a:gd name="T3" fmla="*/ 787400 h 496"/>
                <a:gd name="T4" fmla="*/ 333375 w 531"/>
                <a:gd name="T5" fmla="*/ 787400 h 496"/>
                <a:gd name="T6" fmla="*/ 422275 w 531"/>
                <a:gd name="T7" fmla="*/ 315913 h 496"/>
                <a:gd name="T8" fmla="*/ 511175 w 531"/>
                <a:gd name="T9" fmla="*/ 787400 h 496"/>
                <a:gd name="T10" fmla="*/ 776288 w 531"/>
                <a:gd name="T11" fmla="*/ 787400 h 496"/>
                <a:gd name="T12" fmla="*/ 842963 w 531"/>
                <a:gd name="T13" fmla="*/ 0 h 496"/>
                <a:gd name="T14" fmla="*/ 466725 w 531"/>
                <a:gd name="T15" fmla="*/ 0 h 496"/>
                <a:gd name="T16" fmla="*/ 422275 w 531"/>
                <a:gd name="T17" fmla="*/ 0 h 496"/>
                <a:gd name="T18" fmla="*/ 377825 w 531"/>
                <a:gd name="T19" fmla="*/ 0 h 496"/>
                <a:gd name="T20" fmla="*/ 0 w 531"/>
                <a:gd name="T21" fmla="*/ 0 h 49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31" h="496">
                  <a:moveTo>
                    <a:pt x="0" y="0"/>
                  </a:moveTo>
                  <a:lnTo>
                    <a:pt x="42" y="496"/>
                  </a:lnTo>
                  <a:lnTo>
                    <a:pt x="210" y="496"/>
                  </a:lnTo>
                  <a:lnTo>
                    <a:pt x="266" y="199"/>
                  </a:lnTo>
                  <a:lnTo>
                    <a:pt x="322" y="496"/>
                  </a:lnTo>
                  <a:lnTo>
                    <a:pt x="489" y="496"/>
                  </a:lnTo>
                  <a:lnTo>
                    <a:pt x="531" y="0"/>
                  </a:lnTo>
                  <a:lnTo>
                    <a:pt x="294" y="0"/>
                  </a:lnTo>
                  <a:lnTo>
                    <a:pt x="266" y="0"/>
                  </a:lnTo>
                  <a:lnTo>
                    <a:pt x="238" y="0"/>
                  </a:lnTo>
                  <a:lnTo>
                    <a:pt x="0" y="0"/>
                  </a:lnTo>
                  <a:close/>
                </a:path>
              </a:pathLst>
            </a:custGeom>
            <a:solidFill>
              <a:srgbClr val="754C24"/>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4" name="Freeform 230"/>
            <p:cNvSpPr/>
            <p:nvPr/>
          </p:nvSpPr>
          <p:spPr bwMode="auto">
            <a:xfrm>
              <a:off x="8756651" y="4956175"/>
              <a:ext cx="66675" cy="223838"/>
            </a:xfrm>
            <a:custGeom>
              <a:avLst/>
              <a:gdLst>
                <a:gd name="T0" fmla="*/ 0 w 42"/>
                <a:gd name="T1" fmla="*/ 0 h 141"/>
                <a:gd name="T2" fmla="*/ 66675 w 42"/>
                <a:gd name="T3" fmla="*/ 179388 h 141"/>
                <a:gd name="T4" fmla="*/ 44450 w 42"/>
                <a:gd name="T5" fmla="*/ 223838 h 141"/>
                <a:gd name="T6" fmla="*/ 0 w 42"/>
                <a:gd name="T7" fmla="*/ 0 h 1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 h="141">
                  <a:moveTo>
                    <a:pt x="0" y="0"/>
                  </a:moveTo>
                  <a:lnTo>
                    <a:pt x="42" y="113"/>
                  </a:lnTo>
                  <a:lnTo>
                    <a:pt x="28" y="141"/>
                  </a:lnTo>
                  <a:lnTo>
                    <a:pt x="0" y="0"/>
                  </a:lnTo>
                  <a:close/>
                </a:path>
              </a:pathLst>
            </a:custGeom>
            <a:solidFill>
              <a:srgbClr val="60626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5" name="Freeform 231"/>
            <p:cNvSpPr/>
            <p:nvPr/>
          </p:nvSpPr>
          <p:spPr bwMode="auto">
            <a:xfrm>
              <a:off x="9399588" y="4956175"/>
              <a:ext cx="66675" cy="223838"/>
            </a:xfrm>
            <a:custGeom>
              <a:avLst/>
              <a:gdLst>
                <a:gd name="T0" fmla="*/ 66675 w 42"/>
                <a:gd name="T1" fmla="*/ 0 h 141"/>
                <a:gd name="T2" fmla="*/ 0 w 42"/>
                <a:gd name="T3" fmla="*/ 179388 h 141"/>
                <a:gd name="T4" fmla="*/ 22225 w 42"/>
                <a:gd name="T5" fmla="*/ 223838 h 141"/>
                <a:gd name="T6" fmla="*/ 66675 w 42"/>
                <a:gd name="T7" fmla="*/ 0 h 1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 h="141">
                  <a:moveTo>
                    <a:pt x="42" y="0"/>
                  </a:moveTo>
                  <a:lnTo>
                    <a:pt x="0" y="113"/>
                  </a:lnTo>
                  <a:lnTo>
                    <a:pt x="14" y="141"/>
                  </a:lnTo>
                  <a:lnTo>
                    <a:pt x="42" y="0"/>
                  </a:lnTo>
                  <a:close/>
                </a:path>
              </a:pathLst>
            </a:custGeom>
            <a:solidFill>
              <a:srgbClr val="606265"/>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6" name="Freeform 232"/>
            <p:cNvSpPr/>
            <p:nvPr/>
          </p:nvSpPr>
          <p:spPr bwMode="auto">
            <a:xfrm>
              <a:off x="8178801" y="3810000"/>
              <a:ext cx="911225" cy="1504950"/>
            </a:xfrm>
            <a:custGeom>
              <a:avLst/>
              <a:gdLst>
                <a:gd name="T0" fmla="*/ 911225 w 574"/>
                <a:gd name="T1" fmla="*/ 404813 h 948"/>
                <a:gd name="T2" fmla="*/ 0 w 574"/>
                <a:gd name="T3" fmla="*/ 0 h 948"/>
                <a:gd name="T4" fmla="*/ 0 w 574"/>
                <a:gd name="T5" fmla="*/ 1100138 h 948"/>
                <a:gd name="T6" fmla="*/ 911225 w 574"/>
                <a:gd name="T7" fmla="*/ 1504950 h 948"/>
                <a:gd name="T8" fmla="*/ 911225 w 574"/>
                <a:gd name="T9" fmla="*/ 404813 h 9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4" h="948">
                  <a:moveTo>
                    <a:pt x="574" y="255"/>
                  </a:moveTo>
                  <a:lnTo>
                    <a:pt x="0" y="0"/>
                  </a:lnTo>
                  <a:lnTo>
                    <a:pt x="0" y="693"/>
                  </a:lnTo>
                  <a:lnTo>
                    <a:pt x="574" y="948"/>
                  </a:lnTo>
                  <a:lnTo>
                    <a:pt x="574" y="255"/>
                  </a:lnTo>
                  <a:close/>
                </a:path>
              </a:pathLst>
            </a:custGeom>
            <a:solidFill>
              <a:srgbClr val="DFDFE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7" name="Freeform 233"/>
            <p:cNvSpPr/>
            <p:nvPr/>
          </p:nvSpPr>
          <p:spPr bwMode="auto">
            <a:xfrm>
              <a:off x="8267701" y="4033838"/>
              <a:ext cx="733425" cy="427038"/>
            </a:xfrm>
            <a:custGeom>
              <a:avLst/>
              <a:gdLst>
                <a:gd name="T0" fmla="*/ 733425 w 462"/>
                <a:gd name="T1" fmla="*/ 338138 h 269"/>
                <a:gd name="T2" fmla="*/ 0 w 462"/>
                <a:gd name="T3" fmla="*/ 0 h 269"/>
                <a:gd name="T4" fmla="*/ 0 w 462"/>
                <a:gd name="T5" fmla="*/ 90488 h 269"/>
                <a:gd name="T6" fmla="*/ 733425 w 462"/>
                <a:gd name="T7" fmla="*/ 427038 h 269"/>
                <a:gd name="T8" fmla="*/ 733425 w 462"/>
                <a:gd name="T9" fmla="*/ 338138 h 2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69">
                  <a:moveTo>
                    <a:pt x="462" y="213"/>
                  </a:moveTo>
                  <a:lnTo>
                    <a:pt x="0" y="0"/>
                  </a:lnTo>
                  <a:lnTo>
                    <a:pt x="0" y="57"/>
                  </a:lnTo>
                  <a:lnTo>
                    <a:pt x="462" y="269"/>
                  </a:lnTo>
                  <a:lnTo>
                    <a:pt x="462" y="213"/>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8" name="Freeform 234"/>
            <p:cNvSpPr/>
            <p:nvPr/>
          </p:nvSpPr>
          <p:spPr bwMode="auto">
            <a:xfrm>
              <a:off x="8267701" y="4192588"/>
              <a:ext cx="733425" cy="403225"/>
            </a:xfrm>
            <a:custGeom>
              <a:avLst/>
              <a:gdLst>
                <a:gd name="T0" fmla="*/ 733425 w 462"/>
                <a:gd name="T1" fmla="*/ 336550 h 254"/>
                <a:gd name="T2" fmla="*/ 0 w 462"/>
                <a:gd name="T3" fmla="*/ 0 h 254"/>
                <a:gd name="T4" fmla="*/ 0 w 462"/>
                <a:gd name="T5" fmla="*/ 88900 h 254"/>
                <a:gd name="T6" fmla="*/ 733425 w 462"/>
                <a:gd name="T7" fmla="*/ 403225 h 254"/>
                <a:gd name="T8" fmla="*/ 733425 w 462"/>
                <a:gd name="T9" fmla="*/ 336550 h 2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4">
                  <a:moveTo>
                    <a:pt x="462" y="212"/>
                  </a:moveTo>
                  <a:lnTo>
                    <a:pt x="0" y="0"/>
                  </a:lnTo>
                  <a:lnTo>
                    <a:pt x="0" y="56"/>
                  </a:lnTo>
                  <a:lnTo>
                    <a:pt x="462" y="254"/>
                  </a:lnTo>
                  <a:lnTo>
                    <a:pt x="462"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9" name="Freeform 235"/>
            <p:cNvSpPr/>
            <p:nvPr/>
          </p:nvSpPr>
          <p:spPr bwMode="auto">
            <a:xfrm>
              <a:off x="8267701" y="4349750"/>
              <a:ext cx="733425" cy="403225"/>
            </a:xfrm>
            <a:custGeom>
              <a:avLst/>
              <a:gdLst>
                <a:gd name="T0" fmla="*/ 733425 w 462"/>
                <a:gd name="T1" fmla="*/ 314325 h 254"/>
                <a:gd name="T2" fmla="*/ 0 w 462"/>
                <a:gd name="T3" fmla="*/ 0 h 254"/>
                <a:gd name="T4" fmla="*/ 0 w 462"/>
                <a:gd name="T5" fmla="*/ 88900 h 254"/>
                <a:gd name="T6" fmla="*/ 733425 w 462"/>
                <a:gd name="T7" fmla="*/ 403225 h 254"/>
                <a:gd name="T8" fmla="*/ 733425 w 462"/>
                <a:gd name="T9" fmla="*/ 314325 h 2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4">
                  <a:moveTo>
                    <a:pt x="462" y="198"/>
                  </a:moveTo>
                  <a:lnTo>
                    <a:pt x="0" y="0"/>
                  </a:lnTo>
                  <a:lnTo>
                    <a:pt x="0" y="56"/>
                  </a:lnTo>
                  <a:lnTo>
                    <a:pt x="462" y="254"/>
                  </a:lnTo>
                  <a:lnTo>
                    <a:pt x="462"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0" name="Freeform 236"/>
            <p:cNvSpPr/>
            <p:nvPr/>
          </p:nvSpPr>
          <p:spPr bwMode="auto">
            <a:xfrm>
              <a:off x="8267701" y="4484688"/>
              <a:ext cx="733425" cy="425450"/>
            </a:xfrm>
            <a:custGeom>
              <a:avLst/>
              <a:gdLst>
                <a:gd name="T0" fmla="*/ 733425 w 462"/>
                <a:gd name="T1" fmla="*/ 336550 h 268"/>
                <a:gd name="T2" fmla="*/ 0 w 462"/>
                <a:gd name="T3" fmla="*/ 0 h 268"/>
                <a:gd name="T4" fmla="*/ 0 w 462"/>
                <a:gd name="T5" fmla="*/ 111125 h 268"/>
                <a:gd name="T6" fmla="*/ 733425 w 462"/>
                <a:gd name="T7" fmla="*/ 425450 h 268"/>
                <a:gd name="T8" fmla="*/ 733425 w 462"/>
                <a:gd name="T9" fmla="*/ 336550 h 2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68">
                  <a:moveTo>
                    <a:pt x="462" y="212"/>
                  </a:moveTo>
                  <a:lnTo>
                    <a:pt x="0" y="0"/>
                  </a:lnTo>
                  <a:lnTo>
                    <a:pt x="0" y="70"/>
                  </a:lnTo>
                  <a:lnTo>
                    <a:pt x="462" y="268"/>
                  </a:lnTo>
                  <a:lnTo>
                    <a:pt x="462"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1" name="Freeform 237"/>
            <p:cNvSpPr/>
            <p:nvPr/>
          </p:nvSpPr>
          <p:spPr bwMode="auto">
            <a:xfrm>
              <a:off x="8267701" y="4730750"/>
              <a:ext cx="733425" cy="404813"/>
            </a:xfrm>
            <a:custGeom>
              <a:avLst/>
              <a:gdLst>
                <a:gd name="T0" fmla="*/ 733425 w 462"/>
                <a:gd name="T1" fmla="*/ 314325 h 255"/>
                <a:gd name="T2" fmla="*/ 0 w 462"/>
                <a:gd name="T3" fmla="*/ 0 h 255"/>
                <a:gd name="T4" fmla="*/ 0 w 462"/>
                <a:gd name="T5" fmla="*/ 68263 h 255"/>
                <a:gd name="T6" fmla="*/ 733425 w 462"/>
                <a:gd name="T7" fmla="*/ 404813 h 255"/>
                <a:gd name="T8" fmla="*/ 733425 w 462"/>
                <a:gd name="T9" fmla="*/ 314325 h 2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5">
                  <a:moveTo>
                    <a:pt x="462" y="198"/>
                  </a:moveTo>
                  <a:lnTo>
                    <a:pt x="0" y="0"/>
                  </a:lnTo>
                  <a:lnTo>
                    <a:pt x="0" y="43"/>
                  </a:lnTo>
                  <a:lnTo>
                    <a:pt x="462" y="255"/>
                  </a:lnTo>
                  <a:lnTo>
                    <a:pt x="462"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2" name="Freeform 238"/>
            <p:cNvSpPr/>
            <p:nvPr/>
          </p:nvSpPr>
          <p:spPr bwMode="auto">
            <a:xfrm>
              <a:off x="9090026" y="3810000"/>
              <a:ext cx="909638" cy="1504950"/>
            </a:xfrm>
            <a:custGeom>
              <a:avLst/>
              <a:gdLst>
                <a:gd name="T0" fmla="*/ 0 w 573"/>
                <a:gd name="T1" fmla="*/ 404813 h 948"/>
                <a:gd name="T2" fmla="*/ 909638 w 573"/>
                <a:gd name="T3" fmla="*/ 0 h 948"/>
                <a:gd name="T4" fmla="*/ 909638 w 573"/>
                <a:gd name="T5" fmla="*/ 1100138 h 948"/>
                <a:gd name="T6" fmla="*/ 0 w 573"/>
                <a:gd name="T7" fmla="*/ 1504950 h 948"/>
                <a:gd name="T8" fmla="*/ 0 w 573"/>
                <a:gd name="T9" fmla="*/ 404813 h 9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3" h="948">
                  <a:moveTo>
                    <a:pt x="0" y="255"/>
                  </a:moveTo>
                  <a:lnTo>
                    <a:pt x="573" y="0"/>
                  </a:lnTo>
                  <a:lnTo>
                    <a:pt x="573" y="693"/>
                  </a:lnTo>
                  <a:lnTo>
                    <a:pt x="0" y="948"/>
                  </a:lnTo>
                  <a:lnTo>
                    <a:pt x="0" y="255"/>
                  </a:lnTo>
                  <a:close/>
                </a:path>
              </a:pathLst>
            </a:custGeom>
            <a:solidFill>
              <a:srgbClr val="DFDFE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3" name="Freeform 239"/>
            <p:cNvSpPr/>
            <p:nvPr/>
          </p:nvSpPr>
          <p:spPr bwMode="auto">
            <a:xfrm>
              <a:off x="9178926" y="4484688"/>
              <a:ext cx="754063" cy="425450"/>
            </a:xfrm>
            <a:custGeom>
              <a:avLst/>
              <a:gdLst>
                <a:gd name="T0" fmla="*/ 0 w 475"/>
                <a:gd name="T1" fmla="*/ 336550 h 268"/>
                <a:gd name="T2" fmla="*/ 754063 w 475"/>
                <a:gd name="T3" fmla="*/ 0 h 268"/>
                <a:gd name="T4" fmla="*/ 754063 w 475"/>
                <a:gd name="T5" fmla="*/ 111125 h 268"/>
                <a:gd name="T6" fmla="*/ 0 w 475"/>
                <a:gd name="T7" fmla="*/ 425450 h 268"/>
                <a:gd name="T8" fmla="*/ 0 w 475"/>
                <a:gd name="T9" fmla="*/ 336550 h 2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268">
                  <a:moveTo>
                    <a:pt x="0" y="212"/>
                  </a:moveTo>
                  <a:lnTo>
                    <a:pt x="475" y="0"/>
                  </a:lnTo>
                  <a:lnTo>
                    <a:pt x="475" y="70"/>
                  </a:lnTo>
                  <a:lnTo>
                    <a:pt x="0" y="268"/>
                  </a:lnTo>
                  <a:lnTo>
                    <a:pt x="0"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4" name="Freeform 240"/>
            <p:cNvSpPr/>
            <p:nvPr/>
          </p:nvSpPr>
          <p:spPr bwMode="auto">
            <a:xfrm>
              <a:off x="9178926" y="4730750"/>
              <a:ext cx="754063" cy="404813"/>
            </a:xfrm>
            <a:custGeom>
              <a:avLst/>
              <a:gdLst>
                <a:gd name="T0" fmla="*/ 0 w 475"/>
                <a:gd name="T1" fmla="*/ 314325 h 255"/>
                <a:gd name="T2" fmla="*/ 754063 w 475"/>
                <a:gd name="T3" fmla="*/ 0 h 255"/>
                <a:gd name="T4" fmla="*/ 754063 w 475"/>
                <a:gd name="T5" fmla="*/ 68263 h 255"/>
                <a:gd name="T6" fmla="*/ 0 w 475"/>
                <a:gd name="T7" fmla="*/ 404813 h 255"/>
                <a:gd name="T8" fmla="*/ 0 w 475"/>
                <a:gd name="T9" fmla="*/ 314325 h 2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255">
                  <a:moveTo>
                    <a:pt x="0" y="198"/>
                  </a:moveTo>
                  <a:lnTo>
                    <a:pt x="475" y="0"/>
                  </a:lnTo>
                  <a:lnTo>
                    <a:pt x="475" y="43"/>
                  </a:lnTo>
                  <a:lnTo>
                    <a:pt x="0" y="255"/>
                  </a:lnTo>
                  <a:lnTo>
                    <a:pt x="0"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5" name="Freeform 241"/>
            <p:cNvSpPr/>
            <p:nvPr/>
          </p:nvSpPr>
          <p:spPr bwMode="auto">
            <a:xfrm>
              <a:off x="9555163" y="4033838"/>
              <a:ext cx="377825" cy="561975"/>
            </a:xfrm>
            <a:custGeom>
              <a:avLst/>
              <a:gdLst>
                <a:gd name="T0" fmla="*/ 377825 w 238"/>
                <a:gd name="T1" fmla="*/ 0 h 354"/>
                <a:gd name="T2" fmla="*/ 377825 w 238"/>
                <a:gd name="T3" fmla="*/ 404813 h 354"/>
                <a:gd name="T4" fmla="*/ 0 w 238"/>
                <a:gd name="T5" fmla="*/ 561975 h 354"/>
                <a:gd name="T6" fmla="*/ 0 w 238"/>
                <a:gd name="T7" fmla="*/ 180975 h 354"/>
                <a:gd name="T8" fmla="*/ 377825 w 238"/>
                <a:gd name="T9" fmla="*/ 0 h 3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8" h="354">
                  <a:moveTo>
                    <a:pt x="238" y="0"/>
                  </a:moveTo>
                  <a:lnTo>
                    <a:pt x="238" y="255"/>
                  </a:lnTo>
                  <a:lnTo>
                    <a:pt x="0" y="354"/>
                  </a:lnTo>
                  <a:lnTo>
                    <a:pt x="0" y="114"/>
                  </a:lnTo>
                  <a:lnTo>
                    <a:pt x="238"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6" name="Freeform 242"/>
            <p:cNvSpPr/>
            <p:nvPr/>
          </p:nvSpPr>
          <p:spPr bwMode="auto">
            <a:xfrm>
              <a:off x="9178926" y="4214813"/>
              <a:ext cx="331788" cy="246063"/>
            </a:xfrm>
            <a:custGeom>
              <a:avLst/>
              <a:gdLst>
                <a:gd name="T0" fmla="*/ 331788 w 209"/>
                <a:gd name="T1" fmla="*/ 0 h 155"/>
                <a:gd name="T2" fmla="*/ 0 w 209"/>
                <a:gd name="T3" fmla="*/ 157163 h 155"/>
                <a:gd name="T4" fmla="*/ 0 w 209"/>
                <a:gd name="T5" fmla="*/ 246063 h 155"/>
                <a:gd name="T6" fmla="*/ 331788 w 209"/>
                <a:gd name="T7" fmla="*/ 88900 h 155"/>
                <a:gd name="T8" fmla="*/ 331788 w 209"/>
                <a:gd name="T9" fmla="*/ 0 h 1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55">
                  <a:moveTo>
                    <a:pt x="209" y="0"/>
                  </a:moveTo>
                  <a:lnTo>
                    <a:pt x="0" y="99"/>
                  </a:lnTo>
                  <a:lnTo>
                    <a:pt x="0" y="155"/>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7" name="Freeform 243"/>
            <p:cNvSpPr/>
            <p:nvPr/>
          </p:nvSpPr>
          <p:spPr bwMode="auto">
            <a:xfrm>
              <a:off x="9178926" y="4371975"/>
              <a:ext cx="331788" cy="223838"/>
            </a:xfrm>
            <a:custGeom>
              <a:avLst/>
              <a:gdLst>
                <a:gd name="T0" fmla="*/ 331788 w 209"/>
                <a:gd name="T1" fmla="*/ 0 h 141"/>
                <a:gd name="T2" fmla="*/ 0 w 209"/>
                <a:gd name="T3" fmla="*/ 157163 h 141"/>
                <a:gd name="T4" fmla="*/ 0 w 209"/>
                <a:gd name="T5" fmla="*/ 223838 h 141"/>
                <a:gd name="T6" fmla="*/ 331788 w 209"/>
                <a:gd name="T7" fmla="*/ 88900 h 141"/>
                <a:gd name="T8" fmla="*/ 331788 w 209"/>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41">
                  <a:moveTo>
                    <a:pt x="209" y="0"/>
                  </a:moveTo>
                  <a:lnTo>
                    <a:pt x="0" y="99"/>
                  </a:lnTo>
                  <a:lnTo>
                    <a:pt x="0" y="141"/>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8" name="Freeform 244"/>
            <p:cNvSpPr/>
            <p:nvPr/>
          </p:nvSpPr>
          <p:spPr bwMode="auto">
            <a:xfrm>
              <a:off x="9178926" y="4529138"/>
              <a:ext cx="331788" cy="223838"/>
            </a:xfrm>
            <a:custGeom>
              <a:avLst/>
              <a:gdLst>
                <a:gd name="T0" fmla="*/ 331788 w 209"/>
                <a:gd name="T1" fmla="*/ 0 h 141"/>
                <a:gd name="T2" fmla="*/ 0 w 209"/>
                <a:gd name="T3" fmla="*/ 134938 h 141"/>
                <a:gd name="T4" fmla="*/ 0 w 209"/>
                <a:gd name="T5" fmla="*/ 223838 h 141"/>
                <a:gd name="T6" fmla="*/ 331788 w 209"/>
                <a:gd name="T7" fmla="*/ 88900 h 141"/>
                <a:gd name="T8" fmla="*/ 331788 w 209"/>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41">
                  <a:moveTo>
                    <a:pt x="209" y="0"/>
                  </a:moveTo>
                  <a:lnTo>
                    <a:pt x="0" y="85"/>
                  </a:lnTo>
                  <a:lnTo>
                    <a:pt x="0" y="141"/>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p:cTn id="11" dur="500" fill="hold"/>
                                        <p:tgtEl>
                                          <p:spTgt spid="39"/>
                                        </p:tgtEl>
                                        <p:attrNameLst>
                                          <p:attrName>ppt_w</p:attrName>
                                        </p:attrNameLst>
                                      </p:cBhvr>
                                      <p:tavLst>
                                        <p:tav tm="0">
                                          <p:val>
                                            <p:fltVal val="0"/>
                                          </p:val>
                                        </p:tav>
                                        <p:tav tm="100000">
                                          <p:val>
                                            <p:strVal val="#ppt_w"/>
                                          </p:val>
                                        </p:tav>
                                      </p:tavLst>
                                    </p:anim>
                                    <p:anim calcmode="lin" valueType="num">
                                      <p:cBhvr>
                                        <p:cTn id="12" dur="500" fill="hold"/>
                                        <p:tgtEl>
                                          <p:spTgt spid="3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normAutofit/>
          </a:bodyPr>
          <a:lstStyle>
            <a:lvl1pPr>
              <a:defRPr sz="1200"/>
            </a:lvl1pPr>
          </a:lstStyle>
          <a:p>
            <a:fld id="{4C0B3021-1FB4-4DCB-AA47-7675B6C6FEBB}" type="datetimeFigureOut">
              <a:rPr lang="zh-CN" altLang="en-US" smtClean="0"/>
            </a:fld>
            <a:endParaRPr lang="zh-CN" altLang="en-US"/>
          </a:p>
        </p:txBody>
      </p:sp>
      <p:sp>
        <p:nvSpPr>
          <p:cNvPr id="3" name="页脚占位符 2"/>
          <p:cNvSpPr>
            <a:spLocks noGrp="1"/>
          </p:cNvSpPr>
          <p:nvPr>
            <p:ph type="ftr" sz="quarter" idx="11"/>
          </p:nvPr>
        </p:nvSpPr>
        <p:spPr/>
        <p:txBody>
          <a:bodyPr>
            <a:normAutofit/>
          </a:bodyPr>
          <a:lstStyle>
            <a:lvl1pPr>
              <a:defRPr sz="1200"/>
            </a:lvl1pPr>
          </a:lstStyle>
          <a:p>
            <a:endParaRPr lang="zh-CN" altLang="en-US"/>
          </a:p>
        </p:txBody>
      </p:sp>
      <p:sp>
        <p:nvSpPr>
          <p:cNvPr id="4" name="灯片编号占位符 3"/>
          <p:cNvSpPr>
            <a:spLocks noGrp="1"/>
          </p:cNvSpPr>
          <p:nvPr>
            <p:ph type="sldNum" sz="quarter" idx="12"/>
          </p:nvPr>
        </p:nvSpPr>
        <p:spPr/>
        <p:txBody>
          <a:bodyPr>
            <a:normAutofit/>
          </a:bodyPr>
          <a:lstStyle>
            <a:lvl1pPr>
              <a:defRPr sz="1200"/>
            </a:lvl1pPr>
          </a:lstStyle>
          <a:p>
            <a:fld id="{6EC9B3E6-BB51-4667-BC64-904D1D3B55E4}" type="slidenum">
              <a:rPr lang="zh-CN" altLang="en-US" smtClean="0"/>
            </a:fld>
            <a:endParaRPr lang="zh-CN" altLang="en-US"/>
          </a:p>
        </p:txBody>
      </p:sp>
      <p:sp>
        <p:nvSpPr>
          <p:cNvPr id="7" name="矩形 6"/>
          <p:cNvSpPr/>
          <p:nvPr/>
        </p:nvSpPr>
        <p:spPr>
          <a:xfrm>
            <a:off x="0" y="692696"/>
            <a:ext cx="9144000" cy="468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bwMode="auto">
          <a:xfrm>
            <a:off x="197514" y="60658"/>
            <a:ext cx="342038" cy="560030"/>
            <a:chOff x="8178801" y="2686050"/>
            <a:chExt cx="1820863" cy="3124200"/>
          </a:xfrm>
        </p:grpSpPr>
        <p:sp>
          <p:nvSpPr>
            <p:cNvPr id="10" name="Oval 217"/>
            <p:cNvSpPr>
              <a:spLocks noChangeArrowheads="1"/>
            </p:cNvSpPr>
            <p:nvPr/>
          </p:nvSpPr>
          <p:spPr bwMode="auto">
            <a:xfrm>
              <a:off x="8578851" y="2686050"/>
              <a:ext cx="1042988" cy="1079500"/>
            </a:xfrm>
            <a:prstGeom prst="ellipse">
              <a:avLst/>
            </a:prstGeom>
            <a:solidFill>
              <a:srgbClr val="EEE1B8"/>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1" name="Freeform 218"/>
            <p:cNvSpPr/>
            <p:nvPr/>
          </p:nvSpPr>
          <p:spPr bwMode="auto">
            <a:xfrm>
              <a:off x="8578851" y="2686050"/>
              <a:ext cx="1042988" cy="696913"/>
            </a:xfrm>
            <a:custGeom>
              <a:avLst/>
              <a:gdLst>
                <a:gd name="T0" fmla="*/ 22191 w 47"/>
                <a:gd name="T1" fmla="*/ 696913 h 31"/>
                <a:gd name="T2" fmla="*/ 332869 w 47"/>
                <a:gd name="T3" fmla="*/ 382178 h 31"/>
                <a:gd name="T4" fmla="*/ 1042988 w 47"/>
                <a:gd name="T5" fmla="*/ 427140 h 31"/>
                <a:gd name="T6" fmla="*/ 510398 w 47"/>
                <a:gd name="T7" fmla="*/ 0 h 31"/>
                <a:gd name="T8" fmla="*/ 0 w 47"/>
                <a:gd name="T9" fmla="*/ 539546 h 31"/>
                <a:gd name="T10" fmla="*/ 22191 w 47"/>
                <a:gd name="T11" fmla="*/ 696913 h 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31">
                  <a:moveTo>
                    <a:pt x="1" y="31"/>
                  </a:moveTo>
                  <a:cubicBezTo>
                    <a:pt x="6" y="4"/>
                    <a:pt x="12" y="13"/>
                    <a:pt x="15" y="17"/>
                  </a:cubicBezTo>
                  <a:cubicBezTo>
                    <a:pt x="20" y="27"/>
                    <a:pt x="42" y="9"/>
                    <a:pt x="47" y="19"/>
                  </a:cubicBezTo>
                  <a:cubicBezTo>
                    <a:pt x="45" y="8"/>
                    <a:pt x="35" y="0"/>
                    <a:pt x="23" y="0"/>
                  </a:cubicBezTo>
                  <a:cubicBezTo>
                    <a:pt x="10" y="0"/>
                    <a:pt x="0" y="10"/>
                    <a:pt x="0" y="24"/>
                  </a:cubicBezTo>
                  <a:cubicBezTo>
                    <a:pt x="0" y="26"/>
                    <a:pt x="0" y="29"/>
                    <a:pt x="1" y="31"/>
                  </a:cubicBez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12" name="Oval 219"/>
            <p:cNvSpPr>
              <a:spLocks noChangeArrowheads="1"/>
            </p:cNvSpPr>
            <p:nvPr/>
          </p:nvSpPr>
          <p:spPr bwMode="auto">
            <a:xfrm>
              <a:off x="9201151" y="5562600"/>
              <a:ext cx="265113" cy="247650"/>
            </a:xfrm>
            <a:prstGeom prst="ellipse">
              <a:avLst/>
            </a:prstGeom>
            <a:solidFill>
              <a:srgbClr val="293031"/>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3" name="Oval 220"/>
            <p:cNvSpPr>
              <a:spLocks noChangeArrowheads="1"/>
            </p:cNvSpPr>
            <p:nvPr/>
          </p:nvSpPr>
          <p:spPr bwMode="auto">
            <a:xfrm>
              <a:off x="8756651" y="5562600"/>
              <a:ext cx="266700" cy="247650"/>
            </a:xfrm>
            <a:prstGeom prst="ellipse">
              <a:avLst/>
            </a:prstGeom>
            <a:solidFill>
              <a:srgbClr val="293031"/>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4" name="Oval 221"/>
            <p:cNvSpPr>
              <a:spLocks noChangeArrowheads="1"/>
            </p:cNvSpPr>
            <p:nvPr/>
          </p:nvSpPr>
          <p:spPr bwMode="auto">
            <a:xfrm>
              <a:off x="9621838" y="4776788"/>
              <a:ext cx="133350" cy="111125"/>
            </a:xfrm>
            <a:prstGeom prst="ellipse">
              <a:avLst/>
            </a:prstGeom>
            <a:solidFill>
              <a:srgbClr val="F2BDA5"/>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5" name="Oval 222"/>
            <p:cNvSpPr>
              <a:spLocks noChangeArrowheads="1"/>
            </p:cNvSpPr>
            <p:nvPr/>
          </p:nvSpPr>
          <p:spPr bwMode="auto">
            <a:xfrm>
              <a:off x="8467726" y="4776788"/>
              <a:ext cx="133350" cy="111125"/>
            </a:xfrm>
            <a:prstGeom prst="ellipse">
              <a:avLst/>
            </a:prstGeom>
            <a:solidFill>
              <a:srgbClr val="F2BDA5"/>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6" name="Freeform 223"/>
            <p:cNvSpPr/>
            <p:nvPr/>
          </p:nvSpPr>
          <p:spPr bwMode="auto">
            <a:xfrm>
              <a:off x="8467726" y="3765550"/>
              <a:ext cx="1287463" cy="1144588"/>
            </a:xfrm>
            <a:custGeom>
              <a:avLst/>
              <a:gdLst>
                <a:gd name="T0" fmla="*/ 310767 w 58"/>
                <a:gd name="T1" fmla="*/ 0 h 51"/>
                <a:gd name="T2" fmla="*/ 0 w 58"/>
                <a:gd name="T3" fmla="*/ 1032373 h 51"/>
                <a:gd name="T4" fmla="*/ 133186 w 58"/>
                <a:gd name="T5" fmla="*/ 1054816 h 51"/>
                <a:gd name="T6" fmla="*/ 199779 w 58"/>
                <a:gd name="T7" fmla="*/ 852830 h 51"/>
                <a:gd name="T8" fmla="*/ 155383 w 58"/>
                <a:gd name="T9" fmla="*/ 1144588 h 51"/>
                <a:gd name="T10" fmla="*/ 643732 w 58"/>
                <a:gd name="T11" fmla="*/ 1144588 h 51"/>
                <a:gd name="T12" fmla="*/ 643732 w 58"/>
                <a:gd name="T13" fmla="*/ 0 h 51"/>
                <a:gd name="T14" fmla="*/ 976696 w 58"/>
                <a:gd name="T15" fmla="*/ 0 h 51"/>
                <a:gd name="T16" fmla="*/ 1287463 w 58"/>
                <a:gd name="T17" fmla="*/ 1032373 h 51"/>
                <a:gd name="T18" fmla="*/ 1154277 w 58"/>
                <a:gd name="T19" fmla="*/ 1054816 h 51"/>
                <a:gd name="T20" fmla="*/ 1109882 w 58"/>
                <a:gd name="T21" fmla="*/ 852830 h 51"/>
                <a:gd name="T22" fmla="*/ 1132080 w 58"/>
                <a:gd name="T23" fmla="*/ 1144588 h 51"/>
                <a:gd name="T24" fmla="*/ 643732 w 58"/>
                <a:gd name="T25" fmla="*/ 1144588 h 51"/>
                <a:gd name="T26" fmla="*/ 643732 w 58"/>
                <a:gd name="T27" fmla="*/ 0 h 51"/>
                <a:gd name="T28" fmla="*/ 310767 w 58"/>
                <a:gd name="T29" fmla="*/ 0 h 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8" h="51">
                  <a:moveTo>
                    <a:pt x="14" y="0"/>
                  </a:moveTo>
                  <a:cubicBezTo>
                    <a:pt x="10" y="1"/>
                    <a:pt x="5" y="17"/>
                    <a:pt x="0" y="46"/>
                  </a:cubicBezTo>
                  <a:cubicBezTo>
                    <a:pt x="3" y="47"/>
                    <a:pt x="5" y="47"/>
                    <a:pt x="6" y="47"/>
                  </a:cubicBezTo>
                  <a:cubicBezTo>
                    <a:pt x="9" y="38"/>
                    <a:pt x="9" y="38"/>
                    <a:pt x="9" y="38"/>
                  </a:cubicBezTo>
                  <a:cubicBezTo>
                    <a:pt x="7" y="51"/>
                    <a:pt x="7" y="51"/>
                    <a:pt x="7" y="51"/>
                  </a:cubicBezTo>
                  <a:cubicBezTo>
                    <a:pt x="29" y="51"/>
                    <a:pt x="29" y="51"/>
                    <a:pt x="29" y="51"/>
                  </a:cubicBezTo>
                  <a:cubicBezTo>
                    <a:pt x="29" y="0"/>
                    <a:pt x="29" y="0"/>
                    <a:pt x="29" y="0"/>
                  </a:cubicBezTo>
                  <a:cubicBezTo>
                    <a:pt x="44" y="0"/>
                    <a:pt x="44" y="0"/>
                    <a:pt x="44" y="0"/>
                  </a:cubicBezTo>
                  <a:cubicBezTo>
                    <a:pt x="48" y="1"/>
                    <a:pt x="53" y="17"/>
                    <a:pt x="58" y="46"/>
                  </a:cubicBezTo>
                  <a:cubicBezTo>
                    <a:pt x="55" y="47"/>
                    <a:pt x="53" y="47"/>
                    <a:pt x="52" y="47"/>
                  </a:cubicBezTo>
                  <a:cubicBezTo>
                    <a:pt x="50" y="38"/>
                    <a:pt x="50" y="38"/>
                    <a:pt x="50" y="38"/>
                  </a:cubicBezTo>
                  <a:cubicBezTo>
                    <a:pt x="51" y="51"/>
                    <a:pt x="51" y="51"/>
                    <a:pt x="51" y="51"/>
                  </a:cubicBezTo>
                  <a:cubicBezTo>
                    <a:pt x="29" y="51"/>
                    <a:pt x="29" y="51"/>
                    <a:pt x="29" y="51"/>
                  </a:cubicBezTo>
                  <a:cubicBezTo>
                    <a:pt x="29" y="0"/>
                    <a:pt x="29" y="0"/>
                    <a:pt x="29" y="0"/>
                  </a:cubicBezTo>
                  <a:lnTo>
                    <a:pt x="14" y="0"/>
                  </a:ln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17" name="Freeform 224"/>
            <p:cNvSpPr/>
            <p:nvPr/>
          </p:nvSpPr>
          <p:spPr bwMode="auto">
            <a:xfrm>
              <a:off x="8956676" y="3765550"/>
              <a:ext cx="333375" cy="493713"/>
            </a:xfrm>
            <a:custGeom>
              <a:avLst/>
              <a:gdLst>
                <a:gd name="T0" fmla="*/ 0 w 15"/>
                <a:gd name="T1" fmla="*/ 0 h 22"/>
                <a:gd name="T2" fmla="*/ 155575 w 15"/>
                <a:gd name="T3" fmla="*/ 493713 h 22"/>
                <a:gd name="T4" fmla="*/ 155575 w 15"/>
                <a:gd name="T5" fmla="*/ 0 h 22"/>
                <a:gd name="T6" fmla="*/ 311150 w 15"/>
                <a:gd name="T7" fmla="*/ 0 h 22"/>
                <a:gd name="T8" fmla="*/ 155575 w 15"/>
                <a:gd name="T9" fmla="*/ 493713 h 22"/>
                <a:gd name="T10" fmla="*/ 155575 w 15"/>
                <a:gd name="T11" fmla="*/ 0 h 22"/>
                <a:gd name="T12" fmla="*/ 0 w 15"/>
                <a:gd name="T13" fmla="*/ 0 h 2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 h="22">
                  <a:moveTo>
                    <a:pt x="0" y="0"/>
                  </a:moveTo>
                  <a:cubicBezTo>
                    <a:pt x="0" y="9"/>
                    <a:pt x="2" y="16"/>
                    <a:pt x="7" y="22"/>
                  </a:cubicBezTo>
                  <a:cubicBezTo>
                    <a:pt x="7" y="0"/>
                    <a:pt x="7" y="0"/>
                    <a:pt x="7" y="0"/>
                  </a:cubicBezTo>
                  <a:cubicBezTo>
                    <a:pt x="14" y="0"/>
                    <a:pt x="14" y="0"/>
                    <a:pt x="14" y="0"/>
                  </a:cubicBezTo>
                  <a:cubicBezTo>
                    <a:pt x="15" y="9"/>
                    <a:pt x="12" y="16"/>
                    <a:pt x="7" y="22"/>
                  </a:cubicBezTo>
                  <a:cubicBezTo>
                    <a:pt x="7" y="0"/>
                    <a:pt x="7" y="0"/>
                    <a:pt x="7" y="0"/>
                  </a:cubicBezTo>
                  <a:lnTo>
                    <a:pt x="0" y="0"/>
                  </a:lnTo>
                  <a:close/>
                </a:path>
              </a:pathLst>
            </a:custGeom>
            <a:solidFill>
              <a:srgbClr val="FFFFA7"/>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18" name="Oval 225"/>
            <p:cNvSpPr>
              <a:spLocks noChangeArrowheads="1"/>
            </p:cNvSpPr>
            <p:nvPr/>
          </p:nvSpPr>
          <p:spPr bwMode="auto">
            <a:xfrm>
              <a:off x="9067801" y="4484688"/>
              <a:ext cx="88900" cy="88900"/>
            </a:xfrm>
            <a:prstGeom prst="ellipse">
              <a:avLst/>
            </a:prstGeom>
            <a:solidFill>
              <a:srgbClr val="F2DEA2"/>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19" name="Oval 226"/>
            <p:cNvSpPr>
              <a:spLocks noChangeArrowheads="1"/>
            </p:cNvSpPr>
            <p:nvPr/>
          </p:nvSpPr>
          <p:spPr bwMode="auto">
            <a:xfrm>
              <a:off x="9067801" y="4641850"/>
              <a:ext cx="88900" cy="111125"/>
            </a:xfrm>
            <a:prstGeom prst="ellipse">
              <a:avLst/>
            </a:prstGeom>
            <a:solidFill>
              <a:srgbClr val="F2DEA2"/>
            </a:solidFill>
            <a:ln>
              <a:noFill/>
            </a:ln>
            <a:extLst>
              <a:ext uri="{91240B29-F687-4F45-9708-019B960494DF}">
                <a14:hiddenLine xmlns:a14="http://schemas.microsoft.com/office/drawing/2010/main" w="9525">
                  <a:solidFill>
                    <a:srgbClr val="000000"/>
                  </a:solidFill>
                  <a:round/>
                </a14:hiddenLine>
              </a:ext>
            </a:extLst>
          </p:spPr>
          <p:txBody>
            <a:bodyPr anchor="b"/>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20" name="Freeform 227"/>
            <p:cNvSpPr/>
            <p:nvPr/>
          </p:nvSpPr>
          <p:spPr bwMode="auto">
            <a:xfrm>
              <a:off x="9067801" y="4843463"/>
              <a:ext cx="88900" cy="66675"/>
            </a:xfrm>
            <a:custGeom>
              <a:avLst/>
              <a:gdLst>
                <a:gd name="T0" fmla="*/ 0 w 4"/>
                <a:gd name="T1" fmla="*/ 66675 h 3"/>
                <a:gd name="T2" fmla="*/ 44450 w 4"/>
                <a:gd name="T3" fmla="*/ 0 h 3"/>
                <a:gd name="T4" fmla="*/ 44450 w 4"/>
                <a:gd name="T5" fmla="*/ 66675 h 3"/>
                <a:gd name="T6" fmla="*/ 88900 w 4"/>
                <a:gd name="T7" fmla="*/ 66675 h 3"/>
                <a:gd name="T8" fmla="*/ 44450 w 4"/>
                <a:gd name="T9" fmla="*/ 0 h 3"/>
                <a:gd name="T10" fmla="*/ 44450 w 4"/>
                <a:gd name="T11" fmla="*/ 66675 h 3"/>
                <a:gd name="T12" fmla="*/ 0 w 4"/>
                <a:gd name="T13" fmla="*/ 66675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3">
                  <a:moveTo>
                    <a:pt x="0" y="3"/>
                  </a:moveTo>
                  <a:cubicBezTo>
                    <a:pt x="0" y="1"/>
                    <a:pt x="1" y="1"/>
                    <a:pt x="2" y="0"/>
                  </a:cubicBezTo>
                  <a:cubicBezTo>
                    <a:pt x="2" y="3"/>
                    <a:pt x="2" y="3"/>
                    <a:pt x="2" y="3"/>
                  </a:cubicBezTo>
                  <a:cubicBezTo>
                    <a:pt x="4" y="3"/>
                    <a:pt x="4" y="3"/>
                    <a:pt x="4" y="3"/>
                  </a:cubicBezTo>
                  <a:cubicBezTo>
                    <a:pt x="4" y="1"/>
                    <a:pt x="4" y="1"/>
                    <a:pt x="2" y="0"/>
                  </a:cubicBezTo>
                  <a:cubicBezTo>
                    <a:pt x="2" y="3"/>
                    <a:pt x="2" y="3"/>
                    <a:pt x="2" y="3"/>
                  </a:cubicBezTo>
                  <a:lnTo>
                    <a:pt x="0" y="3"/>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21" name="Freeform 228"/>
            <p:cNvSpPr/>
            <p:nvPr/>
          </p:nvSpPr>
          <p:spPr bwMode="auto">
            <a:xfrm>
              <a:off x="9045576" y="3765550"/>
              <a:ext cx="155575" cy="493713"/>
            </a:xfrm>
            <a:custGeom>
              <a:avLst/>
              <a:gdLst>
                <a:gd name="T0" fmla="*/ 44450 w 7"/>
                <a:gd name="T1" fmla="*/ 0 h 22"/>
                <a:gd name="T2" fmla="*/ 44450 w 7"/>
                <a:gd name="T3" fmla="*/ 67325 h 22"/>
                <a:gd name="T4" fmla="*/ 66675 w 7"/>
                <a:gd name="T5" fmla="*/ 493713 h 22"/>
                <a:gd name="T6" fmla="*/ 66675 w 7"/>
                <a:gd name="T7" fmla="*/ 0 h 22"/>
                <a:gd name="T8" fmla="*/ 88900 w 7"/>
                <a:gd name="T9" fmla="*/ 0 h 22"/>
                <a:gd name="T10" fmla="*/ 88900 w 7"/>
                <a:gd name="T11" fmla="*/ 67325 h 22"/>
                <a:gd name="T12" fmla="*/ 66675 w 7"/>
                <a:gd name="T13" fmla="*/ 493713 h 22"/>
                <a:gd name="T14" fmla="*/ 66675 w 7"/>
                <a:gd name="T15" fmla="*/ 0 h 22"/>
                <a:gd name="T16" fmla="*/ 44450 w 7"/>
                <a:gd name="T17" fmla="*/ 0 h 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 h="22">
                  <a:moveTo>
                    <a:pt x="2" y="0"/>
                  </a:moveTo>
                  <a:cubicBezTo>
                    <a:pt x="0" y="1"/>
                    <a:pt x="1" y="3"/>
                    <a:pt x="2" y="3"/>
                  </a:cubicBezTo>
                  <a:cubicBezTo>
                    <a:pt x="0" y="4"/>
                    <a:pt x="1" y="10"/>
                    <a:pt x="3" y="22"/>
                  </a:cubicBezTo>
                  <a:cubicBezTo>
                    <a:pt x="3" y="0"/>
                    <a:pt x="3" y="0"/>
                    <a:pt x="3" y="0"/>
                  </a:cubicBezTo>
                  <a:cubicBezTo>
                    <a:pt x="4" y="0"/>
                    <a:pt x="4" y="0"/>
                    <a:pt x="4" y="0"/>
                  </a:cubicBezTo>
                  <a:cubicBezTo>
                    <a:pt x="7" y="1"/>
                    <a:pt x="5" y="3"/>
                    <a:pt x="4" y="3"/>
                  </a:cubicBezTo>
                  <a:cubicBezTo>
                    <a:pt x="6" y="4"/>
                    <a:pt x="6" y="10"/>
                    <a:pt x="3" y="22"/>
                  </a:cubicBezTo>
                  <a:cubicBezTo>
                    <a:pt x="3" y="0"/>
                    <a:pt x="3" y="0"/>
                    <a:pt x="3" y="0"/>
                  </a:cubicBezTo>
                  <a:lnTo>
                    <a:pt x="2" y="0"/>
                  </a:lnTo>
                  <a:close/>
                </a:path>
              </a:pathLst>
            </a:custGeom>
            <a:solidFill>
              <a:srgbClr val="2E2C2C"/>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22" name="Freeform 229"/>
            <p:cNvSpPr/>
            <p:nvPr/>
          </p:nvSpPr>
          <p:spPr bwMode="auto">
            <a:xfrm>
              <a:off x="8689976" y="4910138"/>
              <a:ext cx="842963" cy="787400"/>
            </a:xfrm>
            <a:custGeom>
              <a:avLst/>
              <a:gdLst>
                <a:gd name="T0" fmla="*/ 0 w 531"/>
                <a:gd name="T1" fmla="*/ 0 h 496"/>
                <a:gd name="T2" fmla="*/ 66675 w 531"/>
                <a:gd name="T3" fmla="*/ 787400 h 496"/>
                <a:gd name="T4" fmla="*/ 333375 w 531"/>
                <a:gd name="T5" fmla="*/ 787400 h 496"/>
                <a:gd name="T6" fmla="*/ 422275 w 531"/>
                <a:gd name="T7" fmla="*/ 315913 h 496"/>
                <a:gd name="T8" fmla="*/ 511175 w 531"/>
                <a:gd name="T9" fmla="*/ 787400 h 496"/>
                <a:gd name="T10" fmla="*/ 776288 w 531"/>
                <a:gd name="T11" fmla="*/ 787400 h 496"/>
                <a:gd name="T12" fmla="*/ 842963 w 531"/>
                <a:gd name="T13" fmla="*/ 0 h 496"/>
                <a:gd name="T14" fmla="*/ 466725 w 531"/>
                <a:gd name="T15" fmla="*/ 0 h 496"/>
                <a:gd name="T16" fmla="*/ 422275 w 531"/>
                <a:gd name="T17" fmla="*/ 0 h 496"/>
                <a:gd name="T18" fmla="*/ 377825 w 531"/>
                <a:gd name="T19" fmla="*/ 0 h 496"/>
                <a:gd name="T20" fmla="*/ 0 w 531"/>
                <a:gd name="T21" fmla="*/ 0 h 49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31" h="496">
                  <a:moveTo>
                    <a:pt x="0" y="0"/>
                  </a:moveTo>
                  <a:lnTo>
                    <a:pt x="42" y="496"/>
                  </a:lnTo>
                  <a:lnTo>
                    <a:pt x="210" y="496"/>
                  </a:lnTo>
                  <a:lnTo>
                    <a:pt x="266" y="199"/>
                  </a:lnTo>
                  <a:lnTo>
                    <a:pt x="322" y="496"/>
                  </a:lnTo>
                  <a:lnTo>
                    <a:pt x="489" y="496"/>
                  </a:lnTo>
                  <a:lnTo>
                    <a:pt x="531" y="0"/>
                  </a:lnTo>
                  <a:lnTo>
                    <a:pt x="294" y="0"/>
                  </a:lnTo>
                  <a:lnTo>
                    <a:pt x="266" y="0"/>
                  </a:lnTo>
                  <a:lnTo>
                    <a:pt x="238" y="0"/>
                  </a:lnTo>
                  <a:lnTo>
                    <a:pt x="0" y="0"/>
                  </a:lnTo>
                  <a:close/>
                </a:path>
              </a:pathLst>
            </a:custGeom>
            <a:solidFill>
              <a:srgbClr val="754C24"/>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23" name="Freeform 230"/>
            <p:cNvSpPr/>
            <p:nvPr/>
          </p:nvSpPr>
          <p:spPr bwMode="auto">
            <a:xfrm>
              <a:off x="8756651" y="4956175"/>
              <a:ext cx="66675" cy="223838"/>
            </a:xfrm>
            <a:custGeom>
              <a:avLst/>
              <a:gdLst>
                <a:gd name="T0" fmla="*/ 0 w 42"/>
                <a:gd name="T1" fmla="*/ 0 h 141"/>
                <a:gd name="T2" fmla="*/ 66675 w 42"/>
                <a:gd name="T3" fmla="*/ 179388 h 141"/>
                <a:gd name="T4" fmla="*/ 44450 w 42"/>
                <a:gd name="T5" fmla="*/ 223838 h 141"/>
                <a:gd name="T6" fmla="*/ 0 w 42"/>
                <a:gd name="T7" fmla="*/ 0 h 1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 h="141">
                  <a:moveTo>
                    <a:pt x="0" y="0"/>
                  </a:moveTo>
                  <a:lnTo>
                    <a:pt x="42" y="113"/>
                  </a:lnTo>
                  <a:lnTo>
                    <a:pt x="28" y="141"/>
                  </a:lnTo>
                  <a:lnTo>
                    <a:pt x="0" y="0"/>
                  </a:lnTo>
                  <a:close/>
                </a:path>
              </a:pathLst>
            </a:custGeom>
            <a:solidFill>
              <a:srgbClr val="606265"/>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24" name="Freeform 231"/>
            <p:cNvSpPr/>
            <p:nvPr/>
          </p:nvSpPr>
          <p:spPr bwMode="auto">
            <a:xfrm>
              <a:off x="9399588" y="4956175"/>
              <a:ext cx="66675" cy="223838"/>
            </a:xfrm>
            <a:custGeom>
              <a:avLst/>
              <a:gdLst>
                <a:gd name="T0" fmla="*/ 66675 w 42"/>
                <a:gd name="T1" fmla="*/ 0 h 141"/>
                <a:gd name="T2" fmla="*/ 0 w 42"/>
                <a:gd name="T3" fmla="*/ 179388 h 141"/>
                <a:gd name="T4" fmla="*/ 22225 w 42"/>
                <a:gd name="T5" fmla="*/ 223838 h 141"/>
                <a:gd name="T6" fmla="*/ 66675 w 42"/>
                <a:gd name="T7" fmla="*/ 0 h 1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 h="141">
                  <a:moveTo>
                    <a:pt x="42" y="0"/>
                  </a:moveTo>
                  <a:lnTo>
                    <a:pt x="0" y="113"/>
                  </a:lnTo>
                  <a:lnTo>
                    <a:pt x="14" y="141"/>
                  </a:lnTo>
                  <a:lnTo>
                    <a:pt x="42" y="0"/>
                  </a:lnTo>
                  <a:close/>
                </a:path>
              </a:pathLst>
            </a:custGeom>
            <a:solidFill>
              <a:srgbClr val="606265"/>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25" name="Freeform 232"/>
            <p:cNvSpPr/>
            <p:nvPr/>
          </p:nvSpPr>
          <p:spPr bwMode="auto">
            <a:xfrm>
              <a:off x="8178801" y="3810000"/>
              <a:ext cx="911225" cy="1504950"/>
            </a:xfrm>
            <a:custGeom>
              <a:avLst/>
              <a:gdLst>
                <a:gd name="T0" fmla="*/ 911225 w 574"/>
                <a:gd name="T1" fmla="*/ 404813 h 948"/>
                <a:gd name="T2" fmla="*/ 0 w 574"/>
                <a:gd name="T3" fmla="*/ 0 h 948"/>
                <a:gd name="T4" fmla="*/ 0 w 574"/>
                <a:gd name="T5" fmla="*/ 1100138 h 948"/>
                <a:gd name="T6" fmla="*/ 911225 w 574"/>
                <a:gd name="T7" fmla="*/ 1504950 h 948"/>
                <a:gd name="T8" fmla="*/ 911225 w 574"/>
                <a:gd name="T9" fmla="*/ 404813 h 9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4" h="948">
                  <a:moveTo>
                    <a:pt x="574" y="255"/>
                  </a:moveTo>
                  <a:lnTo>
                    <a:pt x="0" y="0"/>
                  </a:lnTo>
                  <a:lnTo>
                    <a:pt x="0" y="693"/>
                  </a:lnTo>
                  <a:lnTo>
                    <a:pt x="574" y="948"/>
                  </a:lnTo>
                  <a:lnTo>
                    <a:pt x="574" y="255"/>
                  </a:lnTo>
                  <a:close/>
                </a:path>
              </a:pathLst>
            </a:custGeom>
            <a:solidFill>
              <a:srgbClr val="DFDFE1"/>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26" name="Freeform 233"/>
            <p:cNvSpPr/>
            <p:nvPr/>
          </p:nvSpPr>
          <p:spPr bwMode="auto">
            <a:xfrm>
              <a:off x="8267701" y="4033838"/>
              <a:ext cx="733425" cy="427038"/>
            </a:xfrm>
            <a:custGeom>
              <a:avLst/>
              <a:gdLst>
                <a:gd name="T0" fmla="*/ 733425 w 462"/>
                <a:gd name="T1" fmla="*/ 338138 h 269"/>
                <a:gd name="T2" fmla="*/ 0 w 462"/>
                <a:gd name="T3" fmla="*/ 0 h 269"/>
                <a:gd name="T4" fmla="*/ 0 w 462"/>
                <a:gd name="T5" fmla="*/ 90488 h 269"/>
                <a:gd name="T6" fmla="*/ 733425 w 462"/>
                <a:gd name="T7" fmla="*/ 427038 h 269"/>
                <a:gd name="T8" fmla="*/ 733425 w 462"/>
                <a:gd name="T9" fmla="*/ 338138 h 2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69">
                  <a:moveTo>
                    <a:pt x="462" y="213"/>
                  </a:moveTo>
                  <a:lnTo>
                    <a:pt x="0" y="0"/>
                  </a:lnTo>
                  <a:lnTo>
                    <a:pt x="0" y="57"/>
                  </a:lnTo>
                  <a:lnTo>
                    <a:pt x="462" y="269"/>
                  </a:lnTo>
                  <a:lnTo>
                    <a:pt x="462" y="213"/>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27" name="Freeform 234"/>
            <p:cNvSpPr/>
            <p:nvPr/>
          </p:nvSpPr>
          <p:spPr bwMode="auto">
            <a:xfrm>
              <a:off x="8267701" y="4192588"/>
              <a:ext cx="733425" cy="403225"/>
            </a:xfrm>
            <a:custGeom>
              <a:avLst/>
              <a:gdLst>
                <a:gd name="T0" fmla="*/ 733425 w 462"/>
                <a:gd name="T1" fmla="*/ 336550 h 254"/>
                <a:gd name="T2" fmla="*/ 0 w 462"/>
                <a:gd name="T3" fmla="*/ 0 h 254"/>
                <a:gd name="T4" fmla="*/ 0 w 462"/>
                <a:gd name="T5" fmla="*/ 88900 h 254"/>
                <a:gd name="T6" fmla="*/ 733425 w 462"/>
                <a:gd name="T7" fmla="*/ 403225 h 254"/>
                <a:gd name="T8" fmla="*/ 733425 w 462"/>
                <a:gd name="T9" fmla="*/ 336550 h 2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4">
                  <a:moveTo>
                    <a:pt x="462" y="212"/>
                  </a:moveTo>
                  <a:lnTo>
                    <a:pt x="0" y="0"/>
                  </a:lnTo>
                  <a:lnTo>
                    <a:pt x="0" y="56"/>
                  </a:lnTo>
                  <a:lnTo>
                    <a:pt x="462" y="254"/>
                  </a:lnTo>
                  <a:lnTo>
                    <a:pt x="462"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28" name="Freeform 235"/>
            <p:cNvSpPr/>
            <p:nvPr/>
          </p:nvSpPr>
          <p:spPr bwMode="auto">
            <a:xfrm>
              <a:off x="8267701" y="4349750"/>
              <a:ext cx="733425" cy="403225"/>
            </a:xfrm>
            <a:custGeom>
              <a:avLst/>
              <a:gdLst>
                <a:gd name="T0" fmla="*/ 733425 w 462"/>
                <a:gd name="T1" fmla="*/ 314325 h 254"/>
                <a:gd name="T2" fmla="*/ 0 w 462"/>
                <a:gd name="T3" fmla="*/ 0 h 254"/>
                <a:gd name="T4" fmla="*/ 0 w 462"/>
                <a:gd name="T5" fmla="*/ 88900 h 254"/>
                <a:gd name="T6" fmla="*/ 733425 w 462"/>
                <a:gd name="T7" fmla="*/ 403225 h 254"/>
                <a:gd name="T8" fmla="*/ 733425 w 462"/>
                <a:gd name="T9" fmla="*/ 314325 h 2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4">
                  <a:moveTo>
                    <a:pt x="462" y="198"/>
                  </a:moveTo>
                  <a:lnTo>
                    <a:pt x="0" y="0"/>
                  </a:lnTo>
                  <a:lnTo>
                    <a:pt x="0" y="56"/>
                  </a:lnTo>
                  <a:lnTo>
                    <a:pt x="462" y="254"/>
                  </a:lnTo>
                  <a:lnTo>
                    <a:pt x="462"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29" name="Freeform 236"/>
            <p:cNvSpPr/>
            <p:nvPr/>
          </p:nvSpPr>
          <p:spPr bwMode="auto">
            <a:xfrm>
              <a:off x="8267701" y="4484688"/>
              <a:ext cx="733425" cy="425450"/>
            </a:xfrm>
            <a:custGeom>
              <a:avLst/>
              <a:gdLst>
                <a:gd name="T0" fmla="*/ 733425 w 462"/>
                <a:gd name="T1" fmla="*/ 336550 h 268"/>
                <a:gd name="T2" fmla="*/ 0 w 462"/>
                <a:gd name="T3" fmla="*/ 0 h 268"/>
                <a:gd name="T4" fmla="*/ 0 w 462"/>
                <a:gd name="T5" fmla="*/ 111125 h 268"/>
                <a:gd name="T6" fmla="*/ 733425 w 462"/>
                <a:gd name="T7" fmla="*/ 425450 h 268"/>
                <a:gd name="T8" fmla="*/ 733425 w 462"/>
                <a:gd name="T9" fmla="*/ 336550 h 2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68">
                  <a:moveTo>
                    <a:pt x="462" y="212"/>
                  </a:moveTo>
                  <a:lnTo>
                    <a:pt x="0" y="0"/>
                  </a:lnTo>
                  <a:lnTo>
                    <a:pt x="0" y="70"/>
                  </a:lnTo>
                  <a:lnTo>
                    <a:pt x="462" y="268"/>
                  </a:lnTo>
                  <a:lnTo>
                    <a:pt x="462"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30" name="Freeform 237"/>
            <p:cNvSpPr/>
            <p:nvPr/>
          </p:nvSpPr>
          <p:spPr bwMode="auto">
            <a:xfrm>
              <a:off x="8267701" y="4730750"/>
              <a:ext cx="733425" cy="404813"/>
            </a:xfrm>
            <a:custGeom>
              <a:avLst/>
              <a:gdLst>
                <a:gd name="T0" fmla="*/ 733425 w 462"/>
                <a:gd name="T1" fmla="*/ 314325 h 255"/>
                <a:gd name="T2" fmla="*/ 0 w 462"/>
                <a:gd name="T3" fmla="*/ 0 h 255"/>
                <a:gd name="T4" fmla="*/ 0 w 462"/>
                <a:gd name="T5" fmla="*/ 68263 h 255"/>
                <a:gd name="T6" fmla="*/ 733425 w 462"/>
                <a:gd name="T7" fmla="*/ 404813 h 255"/>
                <a:gd name="T8" fmla="*/ 733425 w 462"/>
                <a:gd name="T9" fmla="*/ 314325 h 2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2" h="255">
                  <a:moveTo>
                    <a:pt x="462" y="198"/>
                  </a:moveTo>
                  <a:lnTo>
                    <a:pt x="0" y="0"/>
                  </a:lnTo>
                  <a:lnTo>
                    <a:pt x="0" y="43"/>
                  </a:lnTo>
                  <a:lnTo>
                    <a:pt x="462" y="255"/>
                  </a:lnTo>
                  <a:lnTo>
                    <a:pt x="462"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31" name="Freeform 238"/>
            <p:cNvSpPr/>
            <p:nvPr/>
          </p:nvSpPr>
          <p:spPr bwMode="auto">
            <a:xfrm>
              <a:off x="9090026" y="3810000"/>
              <a:ext cx="909638" cy="1504950"/>
            </a:xfrm>
            <a:custGeom>
              <a:avLst/>
              <a:gdLst>
                <a:gd name="T0" fmla="*/ 0 w 573"/>
                <a:gd name="T1" fmla="*/ 404813 h 948"/>
                <a:gd name="T2" fmla="*/ 909638 w 573"/>
                <a:gd name="T3" fmla="*/ 0 h 948"/>
                <a:gd name="T4" fmla="*/ 909638 w 573"/>
                <a:gd name="T5" fmla="*/ 1100138 h 948"/>
                <a:gd name="T6" fmla="*/ 0 w 573"/>
                <a:gd name="T7" fmla="*/ 1504950 h 948"/>
                <a:gd name="T8" fmla="*/ 0 w 573"/>
                <a:gd name="T9" fmla="*/ 404813 h 9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3" h="948">
                  <a:moveTo>
                    <a:pt x="0" y="255"/>
                  </a:moveTo>
                  <a:lnTo>
                    <a:pt x="573" y="0"/>
                  </a:lnTo>
                  <a:lnTo>
                    <a:pt x="573" y="693"/>
                  </a:lnTo>
                  <a:lnTo>
                    <a:pt x="0" y="948"/>
                  </a:lnTo>
                  <a:lnTo>
                    <a:pt x="0" y="255"/>
                  </a:lnTo>
                  <a:close/>
                </a:path>
              </a:pathLst>
            </a:custGeom>
            <a:solidFill>
              <a:srgbClr val="DFDFE1"/>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32" name="Freeform 239"/>
            <p:cNvSpPr/>
            <p:nvPr/>
          </p:nvSpPr>
          <p:spPr bwMode="auto">
            <a:xfrm>
              <a:off x="9178926" y="4484688"/>
              <a:ext cx="754063" cy="425450"/>
            </a:xfrm>
            <a:custGeom>
              <a:avLst/>
              <a:gdLst>
                <a:gd name="T0" fmla="*/ 0 w 475"/>
                <a:gd name="T1" fmla="*/ 336550 h 268"/>
                <a:gd name="T2" fmla="*/ 754063 w 475"/>
                <a:gd name="T3" fmla="*/ 0 h 268"/>
                <a:gd name="T4" fmla="*/ 754063 w 475"/>
                <a:gd name="T5" fmla="*/ 111125 h 268"/>
                <a:gd name="T6" fmla="*/ 0 w 475"/>
                <a:gd name="T7" fmla="*/ 425450 h 268"/>
                <a:gd name="T8" fmla="*/ 0 w 475"/>
                <a:gd name="T9" fmla="*/ 336550 h 2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268">
                  <a:moveTo>
                    <a:pt x="0" y="212"/>
                  </a:moveTo>
                  <a:lnTo>
                    <a:pt x="475" y="0"/>
                  </a:lnTo>
                  <a:lnTo>
                    <a:pt x="475" y="70"/>
                  </a:lnTo>
                  <a:lnTo>
                    <a:pt x="0" y="268"/>
                  </a:lnTo>
                  <a:lnTo>
                    <a:pt x="0" y="212"/>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33" name="Freeform 240"/>
            <p:cNvSpPr/>
            <p:nvPr/>
          </p:nvSpPr>
          <p:spPr bwMode="auto">
            <a:xfrm>
              <a:off x="9178926" y="4730750"/>
              <a:ext cx="754063" cy="404813"/>
            </a:xfrm>
            <a:custGeom>
              <a:avLst/>
              <a:gdLst>
                <a:gd name="T0" fmla="*/ 0 w 475"/>
                <a:gd name="T1" fmla="*/ 314325 h 255"/>
                <a:gd name="T2" fmla="*/ 754063 w 475"/>
                <a:gd name="T3" fmla="*/ 0 h 255"/>
                <a:gd name="T4" fmla="*/ 754063 w 475"/>
                <a:gd name="T5" fmla="*/ 68263 h 255"/>
                <a:gd name="T6" fmla="*/ 0 w 475"/>
                <a:gd name="T7" fmla="*/ 404813 h 255"/>
                <a:gd name="T8" fmla="*/ 0 w 475"/>
                <a:gd name="T9" fmla="*/ 314325 h 2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255">
                  <a:moveTo>
                    <a:pt x="0" y="198"/>
                  </a:moveTo>
                  <a:lnTo>
                    <a:pt x="475" y="0"/>
                  </a:lnTo>
                  <a:lnTo>
                    <a:pt x="475" y="43"/>
                  </a:lnTo>
                  <a:lnTo>
                    <a:pt x="0" y="255"/>
                  </a:lnTo>
                  <a:lnTo>
                    <a:pt x="0" y="198"/>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34" name="Freeform 241"/>
            <p:cNvSpPr/>
            <p:nvPr/>
          </p:nvSpPr>
          <p:spPr bwMode="auto">
            <a:xfrm>
              <a:off x="9555163" y="4033838"/>
              <a:ext cx="377825" cy="561975"/>
            </a:xfrm>
            <a:custGeom>
              <a:avLst/>
              <a:gdLst>
                <a:gd name="T0" fmla="*/ 377825 w 238"/>
                <a:gd name="T1" fmla="*/ 0 h 354"/>
                <a:gd name="T2" fmla="*/ 377825 w 238"/>
                <a:gd name="T3" fmla="*/ 404813 h 354"/>
                <a:gd name="T4" fmla="*/ 0 w 238"/>
                <a:gd name="T5" fmla="*/ 561975 h 354"/>
                <a:gd name="T6" fmla="*/ 0 w 238"/>
                <a:gd name="T7" fmla="*/ 180975 h 354"/>
                <a:gd name="T8" fmla="*/ 377825 w 238"/>
                <a:gd name="T9" fmla="*/ 0 h 3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8" h="354">
                  <a:moveTo>
                    <a:pt x="238" y="0"/>
                  </a:moveTo>
                  <a:lnTo>
                    <a:pt x="238" y="255"/>
                  </a:lnTo>
                  <a:lnTo>
                    <a:pt x="0" y="354"/>
                  </a:lnTo>
                  <a:lnTo>
                    <a:pt x="0" y="114"/>
                  </a:lnTo>
                  <a:lnTo>
                    <a:pt x="238"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35" name="Freeform 242"/>
            <p:cNvSpPr/>
            <p:nvPr/>
          </p:nvSpPr>
          <p:spPr bwMode="auto">
            <a:xfrm>
              <a:off x="9178926" y="4214813"/>
              <a:ext cx="331788" cy="246063"/>
            </a:xfrm>
            <a:custGeom>
              <a:avLst/>
              <a:gdLst>
                <a:gd name="T0" fmla="*/ 331788 w 209"/>
                <a:gd name="T1" fmla="*/ 0 h 155"/>
                <a:gd name="T2" fmla="*/ 0 w 209"/>
                <a:gd name="T3" fmla="*/ 157163 h 155"/>
                <a:gd name="T4" fmla="*/ 0 w 209"/>
                <a:gd name="T5" fmla="*/ 246063 h 155"/>
                <a:gd name="T6" fmla="*/ 331788 w 209"/>
                <a:gd name="T7" fmla="*/ 88900 h 155"/>
                <a:gd name="T8" fmla="*/ 331788 w 209"/>
                <a:gd name="T9" fmla="*/ 0 h 1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55">
                  <a:moveTo>
                    <a:pt x="209" y="0"/>
                  </a:moveTo>
                  <a:lnTo>
                    <a:pt x="0" y="99"/>
                  </a:lnTo>
                  <a:lnTo>
                    <a:pt x="0" y="155"/>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36" name="Freeform 243"/>
            <p:cNvSpPr/>
            <p:nvPr/>
          </p:nvSpPr>
          <p:spPr bwMode="auto">
            <a:xfrm>
              <a:off x="9178926" y="4371975"/>
              <a:ext cx="331788" cy="223838"/>
            </a:xfrm>
            <a:custGeom>
              <a:avLst/>
              <a:gdLst>
                <a:gd name="T0" fmla="*/ 331788 w 209"/>
                <a:gd name="T1" fmla="*/ 0 h 141"/>
                <a:gd name="T2" fmla="*/ 0 w 209"/>
                <a:gd name="T3" fmla="*/ 157163 h 141"/>
                <a:gd name="T4" fmla="*/ 0 w 209"/>
                <a:gd name="T5" fmla="*/ 223838 h 141"/>
                <a:gd name="T6" fmla="*/ 331788 w 209"/>
                <a:gd name="T7" fmla="*/ 88900 h 141"/>
                <a:gd name="T8" fmla="*/ 331788 w 209"/>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41">
                  <a:moveTo>
                    <a:pt x="209" y="0"/>
                  </a:moveTo>
                  <a:lnTo>
                    <a:pt x="0" y="99"/>
                  </a:lnTo>
                  <a:lnTo>
                    <a:pt x="0" y="141"/>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sp>
          <p:nvSpPr>
            <p:cNvPr id="37" name="Freeform 244"/>
            <p:cNvSpPr/>
            <p:nvPr/>
          </p:nvSpPr>
          <p:spPr bwMode="auto">
            <a:xfrm>
              <a:off x="9178926" y="4529138"/>
              <a:ext cx="331788" cy="223838"/>
            </a:xfrm>
            <a:custGeom>
              <a:avLst/>
              <a:gdLst>
                <a:gd name="T0" fmla="*/ 331788 w 209"/>
                <a:gd name="T1" fmla="*/ 0 h 141"/>
                <a:gd name="T2" fmla="*/ 0 w 209"/>
                <a:gd name="T3" fmla="*/ 134938 h 141"/>
                <a:gd name="T4" fmla="*/ 0 w 209"/>
                <a:gd name="T5" fmla="*/ 223838 h 141"/>
                <a:gd name="T6" fmla="*/ 331788 w 209"/>
                <a:gd name="T7" fmla="*/ 88900 h 141"/>
                <a:gd name="T8" fmla="*/ 331788 w 209"/>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141">
                  <a:moveTo>
                    <a:pt x="209" y="0"/>
                  </a:moveTo>
                  <a:lnTo>
                    <a:pt x="0" y="85"/>
                  </a:lnTo>
                  <a:lnTo>
                    <a:pt x="0" y="141"/>
                  </a:lnTo>
                  <a:lnTo>
                    <a:pt x="209" y="56"/>
                  </a:lnTo>
                  <a:lnTo>
                    <a:pt x="209" y="0"/>
                  </a:lnTo>
                  <a:close/>
                </a:path>
              </a:pathLst>
            </a:custGeom>
            <a:solidFill>
              <a:srgbClr val="6DBED3"/>
            </a:solidFill>
            <a:ln>
              <a:noFill/>
            </a:ln>
            <a:extLst>
              <a:ext uri="{91240B29-F687-4F45-9708-019B960494DF}">
                <a14:hiddenLine xmlns:a14="http://schemas.microsoft.com/office/drawing/2010/main" w="9525">
                  <a:solidFill>
                    <a:srgbClr val="000000"/>
                  </a:solidFill>
                  <a:round/>
                </a14:hiddenLine>
              </a:ext>
            </a:extLst>
          </p:spPr>
          <p:txBody>
            <a:bodyPr anchor="b"/>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29841" y="711200"/>
            <a:ext cx="3196800" cy="1600200"/>
          </a:xfrm>
        </p:spPr>
        <p:txBody>
          <a:bodyPr anchor="t" anchorCtr="0">
            <a:noAutofit/>
          </a:bodyPr>
          <a:lstStyle>
            <a:lvl1pPr>
              <a:defRPr sz="3200"/>
            </a:lvl1pPr>
          </a:lstStyle>
          <a:p>
            <a:r>
              <a:rPr lang="zh-CN" altLang="en-US" dirty="0" smtClean="0"/>
              <a:t>单击此处编辑标题</a:t>
            </a:r>
            <a:endParaRPr lang="zh-CN" altLang="en-US" dirty="0"/>
          </a:p>
        </p:txBody>
      </p:sp>
      <p:sp>
        <p:nvSpPr>
          <p:cNvPr id="3" name="图片占位符 2"/>
          <p:cNvSpPr>
            <a:spLocks noGrp="1"/>
          </p:cNvSpPr>
          <p:nvPr>
            <p:ph type="pic" idx="1"/>
          </p:nvPr>
        </p:nvSpPr>
        <p:spPr>
          <a:xfrm>
            <a:off x="4014391" y="733425"/>
            <a:ext cx="4478400" cy="54036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311400"/>
            <a:ext cx="3196800" cy="3811588"/>
          </a:xfrm>
        </p:spPr>
        <p:txBody>
          <a:bodyPr>
            <a:normAutofit/>
          </a:bodyPr>
          <a:lstStyle>
            <a:lvl1pPr marL="0" indent="0">
              <a:buNone/>
              <a:defRPr sz="2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6EF2F5ED-D19D-4097-92A9-D6092B3D6E6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7AAEAA2-D029-4D23-B6D5-DE004B8B3ED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974378" y="365125"/>
            <a:ext cx="540972" cy="5811838"/>
          </a:xfrm>
        </p:spPr>
        <p:txBody>
          <a:bodyPr vert="eaVert">
            <a:normAutofit/>
          </a:bodyPr>
          <a:lstStyle>
            <a:lvl1pPr>
              <a:defRPr sz="2700"/>
            </a:lvl1pPr>
          </a:lstStyle>
          <a:p>
            <a:r>
              <a:rPr lang="zh-CN" altLang="en-US" dirty="0" smtClean="0"/>
              <a:t>单击此处编辑母版标题样式</a:t>
            </a:r>
            <a:endParaRPr lang="zh-CN" altLang="en-US" dirty="0"/>
          </a:p>
        </p:txBody>
      </p:sp>
      <p:sp>
        <p:nvSpPr>
          <p:cNvPr id="3" name="竖排文字占位符 2"/>
          <p:cNvSpPr>
            <a:spLocks noGrp="1"/>
          </p:cNvSpPr>
          <p:nvPr>
            <p:ph type="body" orient="vert" idx="1"/>
          </p:nvPr>
        </p:nvSpPr>
        <p:spPr>
          <a:xfrm>
            <a:off x="628650" y="365125"/>
            <a:ext cx="7237716" cy="5811838"/>
          </a:xfrm>
        </p:spPr>
        <p:txBody>
          <a:bodyPr vert="eaVert">
            <a:normAutofit/>
          </a:bodyPr>
          <a:lstStyle>
            <a:lvl1pPr>
              <a:defRPr sz="2400"/>
            </a:lvl1pPr>
            <a:lvl2pPr>
              <a:defRPr sz="2000"/>
            </a:lvl2pPr>
            <a:lvl3pPr>
              <a:defRPr sz="1800"/>
            </a:lvl3pPr>
            <a:lvl4pPr>
              <a:defRPr sz="1800"/>
            </a:lvl4pPr>
            <a:lvl5pPr>
              <a:defRPr sz="1800"/>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normAutofit/>
          </a:bodyPr>
          <a:lstStyle>
            <a:lvl1pPr>
              <a:defRPr sz="1200"/>
            </a:lvl1pPr>
          </a:lstStyle>
          <a:p>
            <a:fld id="{4C0B3021-1FB4-4DCB-AA47-7675B6C6FEBB}" type="datetimeFigureOut">
              <a:rPr lang="zh-CN" altLang="en-US" smtClean="0"/>
            </a:fld>
            <a:endParaRPr lang="zh-CN" altLang="en-US"/>
          </a:p>
        </p:txBody>
      </p:sp>
      <p:sp>
        <p:nvSpPr>
          <p:cNvPr id="5" name="页脚占位符 4"/>
          <p:cNvSpPr>
            <a:spLocks noGrp="1"/>
          </p:cNvSpPr>
          <p:nvPr>
            <p:ph type="ftr" sz="quarter" idx="11"/>
          </p:nvPr>
        </p:nvSpPr>
        <p:spPr/>
        <p:txBody>
          <a:bodyPr>
            <a:normAutofit/>
          </a:bodyPr>
          <a:lstStyle>
            <a:lvl1pPr>
              <a:defRPr sz="1200"/>
            </a:lvl1pPr>
          </a:lstStyle>
          <a:p>
            <a:endParaRPr lang="zh-CN" altLang="en-US"/>
          </a:p>
        </p:txBody>
      </p:sp>
      <p:sp>
        <p:nvSpPr>
          <p:cNvPr id="6" name="灯片编号占位符 5"/>
          <p:cNvSpPr>
            <a:spLocks noGrp="1"/>
          </p:cNvSpPr>
          <p:nvPr>
            <p:ph type="sldNum" sz="quarter" idx="12"/>
          </p:nvPr>
        </p:nvSpPr>
        <p:spPr/>
        <p:txBody>
          <a:bodyPr>
            <a:normAutofit/>
          </a:bodyPr>
          <a:lstStyle>
            <a:lvl1pPr>
              <a:defRPr sz="1200"/>
            </a:lvl1pPr>
          </a:lstStyle>
          <a:p>
            <a:fld id="{6EC9B3E6-BB51-4667-BC64-904D1D3B55E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tags" Target="../tags/tag3.xml"/><Relationship Id="rId13" Type="http://schemas.openxmlformats.org/officeDocument/2006/relationships/tags" Target="../tags/tag2.xml"/><Relationship Id="rId12" Type="http://schemas.openxmlformats.org/officeDocument/2006/relationships/tags" Target="../tags/tag1.xml"/><Relationship Id="rId11" Type="http://schemas.openxmlformats.org/officeDocument/2006/relationships/image" Target="../media/image1.pn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5" Type="http://schemas.openxmlformats.org/officeDocument/2006/relationships/theme" Target="../theme/theme2.xml"/><Relationship Id="rId14" Type="http://schemas.openxmlformats.org/officeDocument/2006/relationships/tags" Target="../tags/tag6.xml"/><Relationship Id="rId13" Type="http://schemas.openxmlformats.org/officeDocument/2006/relationships/tags" Target="../tags/tag5.xml"/><Relationship Id="rId12" Type="http://schemas.openxmlformats.org/officeDocument/2006/relationships/tags" Target="../tags/tag4.xml"/><Relationship Id="rId11" Type="http://schemas.openxmlformats.org/officeDocument/2006/relationships/image" Target="../media/image1.png"/><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29.xml"/><Relationship Id="rId8" Type="http://schemas.openxmlformats.org/officeDocument/2006/relationships/slideLayout" Target="../slideLayouts/slideLayout28.xml"/><Relationship Id="rId7" Type="http://schemas.openxmlformats.org/officeDocument/2006/relationships/slideLayout" Target="../slideLayouts/slideLayout27.xml"/><Relationship Id="rId6" Type="http://schemas.openxmlformats.org/officeDocument/2006/relationships/slideLayout" Target="../slideLayouts/slideLayout26.xml"/><Relationship Id="rId5" Type="http://schemas.openxmlformats.org/officeDocument/2006/relationships/slideLayout" Target="../slideLayouts/slideLayout25.xml"/><Relationship Id="rId4" Type="http://schemas.openxmlformats.org/officeDocument/2006/relationships/slideLayout" Target="../slideLayouts/slideLayout24.xml"/><Relationship Id="rId3" Type="http://schemas.openxmlformats.org/officeDocument/2006/relationships/slideLayout" Target="../slideLayouts/slideLayout23.xml"/><Relationship Id="rId2" Type="http://schemas.openxmlformats.org/officeDocument/2006/relationships/slideLayout" Target="../slideLayouts/slideLayout22.xml"/><Relationship Id="rId15" Type="http://schemas.openxmlformats.org/officeDocument/2006/relationships/theme" Target="../theme/theme3.xml"/><Relationship Id="rId14" Type="http://schemas.openxmlformats.org/officeDocument/2006/relationships/tags" Target="../tags/tag9.xml"/><Relationship Id="rId13" Type="http://schemas.openxmlformats.org/officeDocument/2006/relationships/tags" Target="../tags/tag8.xml"/><Relationship Id="rId12" Type="http://schemas.openxmlformats.org/officeDocument/2006/relationships/tags" Target="../tags/tag7.xml"/><Relationship Id="rId11" Type="http://schemas.openxmlformats.org/officeDocument/2006/relationships/image" Target="../media/image1.png"/><Relationship Id="rId10" Type="http://schemas.openxmlformats.org/officeDocument/2006/relationships/slideLayout" Target="../slideLayouts/slideLayout30.xml"/><Relationship Id="rId1"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1" cstate="print">
            <a:alphaModFix amt="36000"/>
          </a:blip>
          <a:tile tx="0" ty="0" sx="100000" sy="100000" flip="none" algn="tl"/>
        </a:blip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custDataLst>
              <p:tags r:id="rId13"/>
            </p:custDataLst>
          </p:nvPr>
        </p:nvSpPr>
        <p:spPr>
          <a:xfrm>
            <a:off x="628650" y="1825625"/>
            <a:ext cx="7886700" cy="4351338"/>
          </a:xfrm>
          <a:prstGeom prst="rect">
            <a:avLst/>
          </a:prstGeom>
        </p:spPr>
        <p:txBody>
          <a:bodyPr vert="horz" lIns="91440" tIns="45720" rIns="91440" bIns="45720" rtlCol="0">
            <a:normAutofit/>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4C0B3021-1FB4-4DCB-AA47-7675B6C6FEBB}" type="datetimeFigureOut">
              <a:rPr lang="zh-CN" altLang="en-US" smtClean="0"/>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6EC9B3E6-BB51-4667-BC64-904D1D3B55E4}" type="slidenum">
              <a:rPr lang="zh-CN" altLang="en-US" smtClean="0"/>
            </a:fld>
            <a:endParaRPr lang="zh-CN" altLang="en-US"/>
          </a:p>
        </p:txBody>
      </p:sp>
      <p:sp>
        <p:nvSpPr>
          <p:cNvPr id="7" name="KSO_TEMPLATE" hidden="1"/>
          <p:cNvSpPr/>
          <p:nvPr>
            <p:custDataLst>
              <p:tags r:id="rId1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rgbClr val="FFFFFF"/>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solidFill>
            <a:srgbClr val="FFFFFF"/>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solidFill>
            <a:srgbClr val="FFFFFF"/>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kern="1200">
          <a:solidFill>
            <a:srgbClr val="FFFFFF"/>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kern="1200">
          <a:solidFill>
            <a:srgbClr val="FFFFFF"/>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kern="1200">
          <a:solidFill>
            <a:srgbClr val="FFFFFF"/>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1" cstate="print">
            <a:alphaModFix amt="36000"/>
          </a:blip>
          <a:tile tx="0" ty="0" sx="100000" sy="100000" flip="none" algn="tl"/>
        </a:blip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custDataLst>
              <p:tags r:id="rId13"/>
            </p:custDataLst>
          </p:nvPr>
        </p:nvSpPr>
        <p:spPr>
          <a:xfrm>
            <a:off x="628650" y="1825625"/>
            <a:ext cx="7886700" cy="4351338"/>
          </a:xfrm>
          <a:prstGeom prst="rect">
            <a:avLst/>
          </a:prstGeom>
        </p:spPr>
        <p:txBody>
          <a:bodyPr vert="horz" lIns="91440" tIns="45720" rIns="91440" bIns="45720" rtlCol="0">
            <a:normAutofit/>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4C0B3021-1FB4-4DCB-AA47-7675B6C6FEBB}" type="datetimeFigureOut">
              <a:rPr lang="zh-CN" altLang="en-US" smtClean="0"/>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6EC9B3E6-BB51-4667-BC64-904D1D3B55E4}" type="slidenum">
              <a:rPr lang="zh-CN" altLang="en-US" smtClean="0"/>
            </a:fld>
            <a:endParaRPr lang="zh-CN" altLang="en-US"/>
          </a:p>
        </p:txBody>
      </p:sp>
      <p:sp>
        <p:nvSpPr>
          <p:cNvPr id="7" name="KSO_TEMPLATE" hidden="1"/>
          <p:cNvSpPr/>
          <p:nvPr>
            <p:custDataLst>
              <p:tags r:id="rId1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rgbClr val="FFFFFF"/>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solidFill>
            <a:srgbClr val="FFFFFF"/>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solidFill>
            <a:srgbClr val="FFFFFF"/>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kern="1200">
          <a:solidFill>
            <a:srgbClr val="FFFFFF"/>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kern="1200">
          <a:solidFill>
            <a:srgbClr val="FFFFFF"/>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kern="1200">
          <a:solidFill>
            <a:srgbClr val="FFFFFF"/>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0">
          <a:blip r:embed="rId11" cstate="print">
            <a:alphaModFix amt="36000"/>
          </a:blip>
          <a:tile tx="0" ty="0" sx="100000" sy="100000" flip="none" algn="tl"/>
        </a:blip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28650" y="365125"/>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custDataLst>
              <p:tags r:id="rId13"/>
            </p:custDataLst>
          </p:nvPr>
        </p:nvSpPr>
        <p:spPr>
          <a:xfrm>
            <a:off x="628650" y="1825625"/>
            <a:ext cx="7886700" cy="4351338"/>
          </a:xfrm>
          <a:prstGeom prst="rect">
            <a:avLst/>
          </a:prstGeom>
        </p:spPr>
        <p:txBody>
          <a:bodyPr vert="horz" lIns="91440" tIns="45720" rIns="91440" bIns="45720" rtlCol="0">
            <a:normAutofit/>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4C0B3021-1FB4-4DCB-AA47-7675B6C6FEBB}" type="datetimeFigureOut">
              <a:rPr lang="zh-CN" altLang="en-US" smtClean="0"/>
            </a:fld>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6EC9B3E6-BB51-4667-BC64-904D1D3B55E4}" type="slidenum">
              <a:rPr lang="zh-CN" altLang="en-US" smtClean="0"/>
            </a:fld>
            <a:endParaRPr lang="zh-CN" altLang="en-US"/>
          </a:p>
        </p:txBody>
      </p:sp>
      <p:sp>
        <p:nvSpPr>
          <p:cNvPr id="7" name="KSO_TEMPLATE" hidden="1"/>
          <p:cNvSpPr/>
          <p:nvPr>
            <p:custDataLst>
              <p:tags r:id="rId1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rgbClr val="FFFFFF"/>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FFFFFF"/>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FFFFF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FFFFFF"/>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FFFFF"/>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0.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100.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09.xml"/><Relationship Id="rId2" Type="http://schemas.openxmlformats.org/officeDocument/2006/relationships/image" Target="../media/image8.GIF"/><Relationship Id="rId1" Type="http://schemas.openxmlformats.org/officeDocument/2006/relationships/slide" Target="slide97.xml"/></Relationships>
</file>

<file path=ppt/slides/_rels/slide10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0.xml"/></Relationships>
</file>

<file path=ppt/slides/_rels/slide10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1.xml"/></Relationships>
</file>

<file path=ppt/slides/_rels/slide10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12.xml"/><Relationship Id="rId2" Type="http://schemas.openxmlformats.org/officeDocument/2006/relationships/image" Target="../media/image8.GIF"/><Relationship Id="rId1" Type="http://schemas.openxmlformats.org/officeDocument/2006/relationships/slide" Target="slide98.xml"/></Relationships>
</file>

<file path=ppt/slides/_rels/slide10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13.xml"/><Relationship Id="rId2" Type="http://schemas.openxmlformats.org/officeDocument/2006/relationships/image" Target="../media/image8.GIF"/><Relationship Id="rId1" Type="http://schemas.openxmlformats.org/officeDocument/2006/relationships/slide" Target="slide98.xml"/></Relationships>
</file>

<file path=ppt/slides/_rels/slide105.xml.rels><?xml version="1.0" encoding="UTF-8" standalone="yes"?>
<Relationships xmlns="http://schemas.openxmlformats.org/package/2006/relationships"><Relationship Id="rId2" Type="http://schemas.openxmlformats.org/officeDocument/2006/relationships/slideLayout" Target="../slideLayouts/slideLayout26.xml"/><Relationship Id="rId1" Type="http://schemas.openxmlformats.org/officeDocument/2006/relationships/tags" Target="../tags/tag11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2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slide" Target="slide16.xml"/></Relationships>
</file>

<file path=ppt/slides/_rels/slide15.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tags" Target="../tags/tag24.xml"/><Relationship Id="rId4" Type="http://schemas.openxmlformats.org/officeDocument/2006/relationships/image" Target="../media/image6.GIF"/><Relationship Id="rId3" Type="http://schemas.openxmlformats.org/officeDocument/2006/relationships/slide" Target="slide9.xml"/><Relationship Id="rId2" Type="http://schemas.openxmlformats.org/officeDocument/2006/relationships/slide" Target="slide18.xml"/><Relationship Id="rId1" Type="http://schemas.openxmlformats.org/officeDocument/2006/relationships/slide" Target="slide17.xml"/></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25.xml"/><Relationship Id="rId2" Type="http://schemas.openxmlformats.org/officeDocument/2006/relationships/image" Target="../media/image8.GIF"/><Relationship Id="rId1" Type="http://schemas.openxmlformats.org/officeDocument/2006/relationships/slide" Target="slide14.xml"/></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26.xml"/><Relationship Id="rId2" Type="http://schemas.openxmlformats.org/officeDocument/2006/relationships/image" Target="../media/image8.GIF"/><Relationship Id="rId1" Type="http://schemas.openxmlformats.org/officeDocument/2006/relationships/slide" Target="slide14.xml"/></Relationships>
</file>

<file path=ppt/slides/_rels/slide1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27.xml"/><Relationship Id="rId2" Type="http://schemas.openxmlformats.org/officeDocument/2006/relationships/image" Target="../media/image8.GIF"/><Relationship Id="rId1" Type="http://schemas.openxmlformats.org/officeDocument/2006/relationships/slide" Target="slide15.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8.xml"/><Relationship Id="rId1" Type="http://schemas.openxmlformats.org/officeDocument/2006/relationships/slide" Target="slide9.xml"/></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27.xml"/><Relationship Id="rId7" Type="http://schemas.openxmlformats.org/officeDocument/2006/relationships/tags" Target="../tags/tag11.xml"/><Relationship Id="rId6" Type="http://schemas.openxmlformats.org/officeDocument/2006/relationships/slide" Target="slide9.xml"/><Relationship Id="rId5" Type="http://schemas.openxmlformats.org/officeDocument/2006/relationships/slide" Target="slide3.xml"/><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29.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30.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2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33.xml"/><Relationship Id="rId2" Type="http://schemas.openxmlformats.org/officeDocument/2006/relationships/slide" Target="slide29.xml"/><Relationship Id="rId1" Type="http://schemas.openxmlformats.org/officeDocument/2006/relationships/slide" Target="slide27.xml"/></Relationships>
</file>

<file path=ppt/slides/_rels/slide25.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34.xml"/><Relationship Id="rId2" Type="http://schemas.openxmlformats.org/officeDocument/2006/relationships/slide" Target="slide30.xml"/><Relationship Id="rId1" Type="http://schemas.openxmlformats.org/officeDocument/2006/relationships/slide" Target="slide29.xml"/></Relationships>
</file>

<file path=ppt/slides/_rels/slide26.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35.xml"/><Relationship Id="rId3" Type="http://schemas.openxmlformats.org/officeDocument/2006/relationships/image" Target="../media/image6.GIF"/><Relationship Id="rId2" Type="http://schemas.openxmlformats.org/officeDocument/2006/relationships/slide" Target="slide9.xml"/><Relationship Id="rId1" Type="http://schemas.openxmlformats.org/officeDocument/2006/relationships/slide" Target="slide30.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2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37.xml"/><Relationship Id="rId2" Type="http://schemas.openxmlformats.org/officeDocument/2006/relationships/image" Target="../media/image8.GIF"/><Relationship Id="rId1" Type="http://schemas.openxmlformats.org/officeDocument/2006/relationships/slide" Target="slide24.xml"/></Relationships>
</file>

<file path=ppt/slides/_rels/slide29.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38.xml"/><Relationship Id="rId3" Type="http://schemas.openxmlformats.org/officeDocument/2006/relationships/slide" Target="slide24.xml"/><Relationship Id="rId2" Type="http://schemas.openxmlformats.org/officeDocument/2006/relationships/image" Target="../media/image8.GIF"/><Relationship Id="rId1" Type="http://schemas.openxmlformats.org/officeDocument/2006/relationships/slide" Target="slide25.xml"/></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2.xml"/><Relationship Id="rId3" Type="http://schemas.openxmlformats.org/officeDocument/2006/relationships/tags" Target="../tags/tag12.xml"/><Relationship Id="rId2" Type="http://schemas.openxmlformats.org/officeDocument/2006/relationships/image" Target="../media/image6.GIF"/><Relationship Id="rId1" Type="http://schemas.openxmlformats.org/officeDocument/2006/relationships/slide" Target="slide1.xml"/></Relationships>
</file>

<file path=ppt/slides/_rels/slide30.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39.xml"/><Relationship Id="rId2" Type="http://schemas.openxmlformats.org/officeDocument/2006/relationships/image" Target="../media/image8.GIF"/><Relationship Id="rId1" Type="http://schemas.openxmlformats.org/officeDocument/2006/relationships/slide" Target="slide26.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0.xml"/><Relationship Id="rId1" Type="http://schemas.openxmlformats.org/officeDocument/2006/relationships/slide" Target="slide9.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41.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4.xml"/></Relationships>
</file>

<file path=ppt/slides/_rels/slide36.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45.xml"/><Relationship Id="rId2" Type="http://schemas.openxmlformats.org/officeDocument/2006/relationships/slide" Target="slide39.xml"/><Relationship Id="rId1" Type="http://schemas.openxmlformats.org/officeDocument/2006/relationships/slide" Target="slide38.xml"/></Relationships>
</file>

<file path=ppt/slides/_rels/slide37.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46.xml"/><Relationship Id="rId2" Type="http://schemas.openxmlformats.org/officeDocument/2006/relationships/image" Target="../media/image6.GIF"/><Relationship Id="rId1" Type="http://schemas.openxmlformats.org/officeDocument/2006/relationships/slide" Target="slide9.xml"/></Relationships>
</file>

<file path=ppt/slides/_rels/slide3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47.xml"/><Relationship Id="rId2" Type="http://schemas.openxmlformats.org/officeDocument/2006/relationships/image" Target="../media/image8.GIF"/><Relationship Id="rId1" Type="http://schemas.openxmlformats.org/officeDocument/2006/relationships/slide" Target="slide36.xml"/></Relationships>
</file>

<file path=ppt/slides/_rels/slide39.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48.xml"/><Relationship Id="rId3" Type="http://schemas.openxmlformats.org/officeDocument/2006/relationships/image" Target="../media/image8.GIF"/><Relationship Id="rId2" Type="http://schemas.openxmlformats.org/officeDocument/2006/relationships/slide" Target="slide36.xml"/><Relationship Id="rId1" Type="http://schemas.openxmlformats.org/officeDocument/2006/relationships/image" Target="../media/image9.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3.xml"/><Relationship Id="rId2" Type="http://schemas.openxmlformats.org/officeDocument/2006/relationships/image" Target="../media/image6.GIF"/><Relationship Id="rId1" Type="http://schemas.openxmlformats.org/officeDocument/2006/relationships/slide" Target="slide1.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9.xml"/><Relationship Id="rId1" Type="http://schemas.openxmlformats.org/officeDocument/2006/relationships/slide" Target="slide9.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50.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44.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53.xml"/><Relationship Id="rId3" Type="http://schemas.openxmlformats.org/officeDocument/2006/relationships/slide" Target="slide48.xml"/><Relationship Id="rId2" Type="http://schemas.openxmlformats.org/officeDocument/2006/relationships/slide" Target="slide47.xml"/><Relationship Id="rId1" Type="http://schemas.openxmlformats.org/officeDocument/2006/relationships/slide" Target="slide46.xml"/></Relationships>
</file>

<file path=ppt/slides/_rels/slide45.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54.xml"/><Relationship Id="rId3" Type="http://schemas.openxmlformats.org/officeDocument/2006/relationships/image" Target="../media/image6.GIF"/><Relationship Id="rId2" Type="http://schemas.openxmlformats.org/officeDocument/2006/relationships/slide" Target="slide1.xml"/><Relationship Id="rId1" Type="http://schemas.openxmlformats.org/officeDocument/2006/relationships/slide" Target="slide49.xml"/></Relationships>
</file>

<file path=ppt/slides/_rels/slide4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55.xml"/><Relationship Id="rId2" Type="http://schemas.openxmlformats.org/officeDocument/2006/relationships/image" Target="../media/image8.GIF"/><Relationship Id="rId1" Type="http://schemas.openxmlformats.org/officeDocument/2006/relationships/slide" Target="slide44.xml"/></Relationships>
</file>

<file path=ppt/slides/_rels/slide4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56.xml"/><Relationship Id="rId2" Type="http://schemas.openxmlformats.org/officeDocument/2006/relationships/image" Target="../media/image8.GIF"/><Relationship Id="rId1" Type="http://schemas.openxmlformats.org/officeDocument/2006/relationships/slide" Target="slide44.xml"/></Relationships>
</file>

<file path=ppt/slides/_rels/slide4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57.xml"/><Relationship Id="rId2" Type="http://schemas.openxmlformats.org/officeDocument/2006/relationships/image" Target="../media/image8.GIF"/><Relationship Id="rId1" Type="http://schemas.openxmlformats.org/officeDocument/2006/relationships/slide" Target="slide44.xml"/></Relationships>
</file>

<file path=ppt/slides/_rels/slide4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58.xml"/><Relationship Id="rId2" Type="http://schemas.openxmlformats.org/officeDocument/2006/relationships/image" Target="../media/image8.GIF"/><Relationship Id="rId1" Type="http://schemas.openxmlformats.org/officeDocument/2006/relationships/slide" Target="slide4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image" Target="../media/image7.png"/></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9.xml"/></Relationships>
</file>

<file path=ppt/slides/_rels/slide5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60.xml"/><Relationship Id="rId2" Type="http://schemas.openxmlformats.org/officeDocument/2006/relationships/image" Target="../media/image6.GIF"/><Relationship Id="rId1" Type="http://schemas.openxmlformats.org/officeDocument/2006/relationships/slide" Target="slide9.xml"/></Relationships>
</file>

<file path=ppt/slides/_rels/slide5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1.xml"/><Relationship Id="rId1" Type="http://schemas.openxmlformats.org/officeDocument/2006/relationships/slide" Target="slide9.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4.xml"/><Relationship Id="rId1" Type="http://schemas.openxmlformats.org/officeDocument/2006/relationships/tags" Target="../tags/tag62.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56.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slide" Target="slide61.xml"/><Relationship Id="rId1" Type="http://schemas.openxmlformats.org/officeDocument/2006/relationships/slide" Target="slide59.xml"/></Relationships>
</file>

<file path=ppt/slides/_rels/slide5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6.xml"/><Relationship Id="rId1" Type="http://schemas.openxmlformats.org/officeDocument/2006/relationships/slide" Target="slide62.xml"/></Relationships>
</file>

<file path=ppt/slides/_rels/slide58.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7.xml"/><Relationship Id="rId2" Type="http://schemas.openxmlformats.org/officeDocument/2006/relationships/image" Target="../media/image6.GIF"/><Relationship Id="rId1" Type="http://schemas.openxmlformats.org/officeDocument/2006/relationships/slide" Target="slide9.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image" Target="../media/image7.png"/></Relationships>
</file>

<file path=ppt/slides/_rels/slide60.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69.xml"/><Relationship Id="rId2" Type="http://schemas.openxmlformats.org/officeDocument/2006/relationships/image" Target="../media/image8.GIF"/><Relationship Id="rId1" Type="http://schemas.openxmlformats.org/officeDocument/2006/relationships/slide" Target="slide56.xml"/></Relationships>
</file>

<file path=ppt/slides/_rels/slide6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0.xml"/><Relationship Id="rId2" Type="http://schemas.openxmlformats.org/officeDocument/2006/relationships/image" Target="../media/image8.GIF"/><Relationship Id="rId1" Type="http://schemas.openxmlformats.org/officeDocument/2006/relationships/slide" Target="slide56.xml"/></Relationships>
</file>

<file path=ppt/slides/_rels/slide6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1.xml"/><Relationship Id="rId2" Type="http://schemas.openxmlformats.org/officeDocument/2006/relationships/image" Target="../media/image8.GIF"/><Relationship Id="rId1" Type="http://schemas.openxmlformats.org/officeDocument/2006/relationships/slide" Target="slide57.xml"/></Relationships>
</file>

<file path=ppt/slides/_rels/slide6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2.xml"/><Relationship Id="rId1" Type="http://schemas.openxmlformats.org/officeDocument/2006/relationships/slide" Target="slide9.xm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4.xml"/><Relationship Id="rId1" Type="http://schemas.openxmlformats.org/officeDocument/2006/relationships/tags" Target="../tags/tag73.xml"/></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tags" Target="../tags/tag74.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68.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77.xml"/><Relationship Id="rId2" Type="http://schemas.openxmlformats.org/officeDocument/2006/relationships/slide" Target="slide73.xml"/><Relationship Id="rId1" Type="http://schemas.openxmlformats.org/officeDocument/2006/relationships/slide" Target="slide72.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7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9.xml"/><Relationship Id="rId1" Type="http://schemas.openxmlformats.org/officeDocument/2006/relationships/slide" Target="slide74.xml"/></Relationships>
</file>

<file path=ppt/slides/_rels/slide7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80.xml"/><Relationship Id="rId3" Type="http://schemas.openxmlformats.org/officeDocument/2006/relationships/image" Target="../media/image6.GIF"/><Relationship Id="rId2" Type="http://schemas.openxmlformats.org/officeDocument/2006/relationships/slide" Target="slide1.xml"/><Relationship Id="rId1" Type="http://schemas.openxmlformats.org/officeDocument/2006/relationships/slide" Target="slide75.xml"/></Relationships>
</file>

<file path=ppt/slides/_rels/slide7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1.xml"/><Relationship Id="rId2" Type="http://schemas.openxmlformats.org/officeDocument/2006/relationships/image" Target="../media/image8.GIF"/><Relationship Id="rId1" Type="http://schemas.openxmlformats.org/officeDocument/2006/relationships/slide" Target="slide68.xml"/></Relationships>
</file>

<file path=ppt/slides/_rels/slide7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2.xml"/><Relationship Id="rId2" Type="http://schemas.openxmlformats.org/officeDocument/2006/relationships/image" Target="../media/image8.GIF"/><Relationship Id="rId1" Type="http://schemas.openxmlformats.org/officeDocument/2006/relationships/slide" Target="slide68.xml"/></Relationships>
</file>

<file path=ppt/slides/_rels/slide7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3.xml"/><Relationship Id="rId2" Type="http://schemas.openxmlformats.org/officeDocument/2006/relationships/image" Target="../media/image8.GIF"/><Relationship Id="rId1" Type="http://schemas.openxmlformats.org/officeDocument/2006/relationships/slide" Target="slide70.xml"/></Relationships>
</file>

<file path=ppt/slides/_rels/slide7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4.xml"/><Relationship Id="rId2" Type="http://schemas.openxmlformats.org/officeDocument/2006/relationships/image" Target="../media/image8.GIF"/><Relationship Id="rId1" Type="http://schemas.openxmlformats.org/officeDocument/2006/relationships/slide" Target="slide71.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5.xml"/></Relationships>
</file>

<file path=ppt/slides/_rels/slide7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6.xml"/><Relationship Id="rId2" Type="http://schemas.openxmlformats.org/officeDocument/2006/relationships/image" Target="../media/image6.GIF"/><Relationship Id="rId1" Type="http://schemas.openxmlformats.org/officeDocument/2006/relationships/slide" Target="slide9.xml"/></Relationships>
</file>

<file path=ppt/slides/_rels/slide7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7.xml"/><Relationship Id="rId1" Type="http://schemas.openxmlformats.org/officeDocument/2006/relationships/slide" Target="slide9.xml"/></Relationships>
</file>

<file path=ppt/slides/_rels/slide79.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4.xml"/><Relationship Id="rId1" Type="http://schemas.openxmlformats.org/officeDocument/2006/relationships/tags" Target="../tags/tag88.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7.xml"/><Relationship Id="rId2" Type="http://schemas.openxmlformats.org/officeDocument/2006/relationships/image" Target="../media/image6.GIF"/><Relationship Id="rId1" Type="http://schemas.openxmlformats.org/officeDocument/2006/relationships/slide" Target="slide9.xml"/></Relationships>
</file>

<file path=ppt/slides/_rels/slide80.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89.xml"/></Relationships>
</file>

<file path=ppt/slides/_rels/slide81.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90.xml"/></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1.xml"/></Relationships>
</file>

<file path=ppt/slides/_rels/slide83.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92.xml"/><Relationship Id="rId2" Type="http://schemas.openxmlformats.org/officeDocument/2006/relationships/slide" Target="slide87.xml"/><Relationship Id="rId1" Type="http://schemas.openxmlformats.org/officeDocument/2006/relationships/slide" Target="slide86.xml"/></Relationships>
</file>

<file path=ppt/slides/_rels/slide8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3.xml"/><Relationship Id="rId1" Type="http://schemas.openxmlformats.org/officeDocument/2006/relationships/slide" Target="slide88.xml"/></Relationships>
</file>

<file path=ppt/slides/_rels/slide85.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94.xml"/><Relationship Id="rId2" Type="http://schemas.openxmlformats.org/officeDocument/2006/relationships/image" Target="../media/image6.GIF"/><Relationship Id="rId1" Type="http://schemas.openxmlformats.org/officeDocument/2006/relationships/slide" Target="slide90.xml"/></Relationships>
</file>

<file path=ppt/slides/_rels/slide8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95.xml"/><Relationship Id="rId2" Type="http://schemas.openxmlformats.org/officeDocument/2006/relationships/image" Target="../media/image8.GIF"/><Relationship Id="rId1" Type="http://schemas.openxmlformats.org/officeDocument/2006/relationships/slide" Target="slide83.xml"/></Relationships>
</file>

<file path=ppt/slides/_rels/slide8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96.xml"/><Relationship Id="rId2" Type="http://schemas.openxmlformats.org/officeDocument/2006/relationships/image" Target="../media/image8.GIF"/><Relationship Id="rId1" Type="http://schemas.openxmlformats.org/officeDocument/2006/relationships/slide" Target="slide83.xml"/></Relationships>
</file>

<file path=ppt/slides/_rels/slide8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97.xml"/><Relationship Id="rId2" Type="http://schemas.openxmlformats.org/officeDocument/2006/relationships/image" Target="../media/image8.GIF"/><Relationship Id="rId1" Type="http://schemas.openxmlformats.org/officeDocument/2006/relationships/slide" Target="slide84.xml"/></Relationships>
</file>

<file path=ppt/slides/_rels/slide8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8.xml"/></Relationships>
</file>

<file path=ppt/slides/_rels/slide9.xml.rels><?xml version="1.0" encoding="UTF-8" standalone="yes"?>
<Relationships xmlns="http://schemas.openxmlformats.org/package/2006/relationships"><Relationship Id="rId9" Type="http://schemas.openxmlformats.org/officeDocument/2006/relationships/slide" Target="slide91.xml"/><Relationship Id="rId8" Type="http://schemas.openxmlformats.org/officeDocument/2006/relationships/slide" Target="slide78.xml"/><Relationship Id="rId7" Type="http://schemas.openxmlformats.org/officeDocument/2006/relationships/slide" Target="slide63.xml"/><Relationship Id="rId6" Type="http://schemas.openxmlformats.org/officeDocument/2006/relationships/slide" Target="slide52.xml"/><Relationship Id="rId5" Type="http://schemas.openxmlformats.org/officeDocument/2006/relationships/slide" Target="slide40.xml"/><Relationship Id="rId4" Type="http://schemas.openxmlformats.org/officeDocument/2006/relationships/slide" Target="slide31.xml"/><Relationship Id="rId3" Type="http://schemas.openxmlformats.org/officeDocument/2006/relationships/slide" Target="slide19.xml"/><Relationship Id="rId2" Type="http://schemas.openxmlformats.org/officeDocument/2006/relationships/slide" Target="slide10.xml"/><Relationship Id="rId11" Type="http://schemas.openxmlformats.org/officeDocument/2006/relationships/slideLayout" Target="../slideLayouts/slideLayout2.xml"/><Relationship Id="rId10" Type="http://schemas.openxmlformats.org/officeDocument/2006/relationships/tags" Target="../tags/tag18.xml"/><Relationship Id="rId1" Type="http://schemas.openxmlformats.org/officeDocument/2006/relationships/image" Target="../media/image7.png"/></Relationships>
</file>

<file path=ppt/slides/_rels/slide90.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99.xml"/><Relationship Id="rId2" Type="http://schemas.openxmlformats.org/officeDocument/2006/relationships/image" Target="../media/image6.GIF"/><Relationship Id="rId1" Type="http://schemas.openxmlformats.org/officeDocument/2006/relationships/slide" Target="slide9.xml"/></Relationships>
</file>

<file path=ppt/slides/_rels/slide9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00.xml"/><Relationship Id="rId1" Type="http://schemas.openxmlformats.org/officeDocument/2006/relationships/slide" Target="slide9.xml"/></Relationships>
</file>

<file path=ppt/slides/_rels/slide92.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4.xml"/><Relationship Id="rId1" Type="http://schemas.openxmlformats.org/officeDocument/2006/relationships/tags" Target="../tags/tag101.xml"/></Relationships>
</file>

<file path=ppt/slides/_rels/slide93.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102.xml"/></Relationships>
</file>

<file path=ppt/slides/_rels/slide94.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103.xml"/></Relationships>
</file>

<file path=ppt/slides/_rels/slide95.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104.xml"/></Relationships>
</file>

<file path=ppt/slides/_rels/slide9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05.xml"/><Relationship Id="rId1" Type="http://schemas.openxmlformats.org/officeDocument/2006/relationships/slide" Target="slide99.xml"/></Relationships>
</file>

<file path=ppt/slides/_rels/slide9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06.xml"/></Relationships>
</file>

<file path=ppt/slides/_rels/slide98.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tags" Target="../tags/tag107.xml"/><Relationship Id="rId4" Type="http://schemas.openxmlformats.org/officeDocument/2006/relationships/image" Target="../media/image6.GIF"/><Relationship Id="rId3" Type="http://schemas.openxmlformats.org/officeDocument/2006/relationships/slide" Target="slide1.xml"/><Relationship Id="rId2" Type="http://schemas.openxmlformats.org/officeDocument/2006/relationships/slide" Target="slide104.xml"/><Relationship Id="rId1" Type="http://schemas.openxmlformats.org/officeDocument/2006/relationships/slide" Target="slide101.xml"/></Relationships>
</file>

<file path=ppt/slides/_rels/slide9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08.xml"/><Relationship Id="rId2" Type="http://schemas.openxmlformats.org/officeDocument/2006/relationships/image" Target="../media/image8.GIF"/><Relationship Id="rId1" Type="http://schemas.openxmlformats.org/officeDocument/2006/relationships/slide" Target="slide9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p:cNvSpPr>
            <a:spLocks noGrp="1"/>
          </p:cNvSpPr>
          <p:nvPr>
            <p:ph type="ctrTitle"/>
          </p:nvPr>
        </p:nvSpPr>
        <p:spPr>
          <a:xfrm>
            <a:off x="466119" y="331581"/>
            <a:ext cx="5734057" cy="2387600"/>
          </a:xfrm>
        </p:spPr>
        <p:txBody>
          <a:bodyPr lIns="90000" tIns="46800" rIns="90000" bIns="46800"/>
          <a:lstStyle/>
          <a:p>
            <a:pPr algn="ctr"/>
            <a:r>
              <a:rPr lang="en-US" altLang="zh-CN" b="1" dirty="0">
                <a:solidFill>
                  <a:srgbClr val="003366"/>
                </a:solidFill>
                <a:latin typeface="Arial" panose="020B0604020202020204" pitchFamily="34" charset="0"/>
                <a:ea typeface="宋体" panose="02010600030101010101" pitchFamily="2" charset="-122"/>
                <a:sym typeface="Arial" panose="020B0604020202020204" pitchFamily="34" charset="0"/>
              </a:rPr>
              <a:t>4-1-1  </a:t>
            </a:r>
            <a:br>
              <a:rPr lang="en-US" altLang="zh-CN" b="1" dirty="0" smtClean="0">
                <a:solidFill>
                  <a:srgbClr val="003366"/>
                </a:solidFill>
                <a:latin typeface="Arial" panose="020B0604020202020204" pitchFamily="34" charset="0"/>
                <a:ea typeface="宋体" panose="02010600030101010101" pitchFamily="2" charset="-122"/>
                <a:sym typeface="Arial" panose="020B0604020202020204" pitchFamily="34" charset="0"/>
              </a:rPr>
            </a:br>
            <a:r>
              <a:rPr lang="en-US" altLang="zh-CN" b="1" dirty="0" smtClean="0">
                <a:solidFill>
                  <a:srgbClr val="003366"/>
                </a:solidFill>
                <a:latin typeface="Arial" panose="020B0604020202020204" pitchFamily="34" charset="0"/>
                <a:ea typeface="宋体" panose="02010600030101010101" pitchFamily="2" charset="-122"/>
                <a:sym typeface="Arial" panose="020B0604020202020204" pitchFamily="34" charset="0"/>
              </a:rPr>
              <a:t>  </a:t>
            </a:r>
            <a:br>
              <a:rPr lang="en-US" altLang="zh-CN" b="1" dirty="0" smtClean="0">
                <a:solidFill>
                  <a:srgbClr val="003366"/>
                </a:solidFill>
                <a:latin typeface="Arial" panose="020B0604020202020204" pitchFamily="34" charset="0"/>
                <a:ea typeface="宋体" panose="02010600030101010101" pitchFamily="2" charset="-122"/>
                <a:sym typeface="Arial" panose="020B0604020202020204" pitchFamily="34" charset="0"/>
              </a:rPr>
            </a:br>
            <a:r>
              <a:rPr lang="en-US" b="1" dirty="0" smtClean="0">
                <a:solidFill>
                  <a:srgbClr val="003366"/>
                </a:solidFill>
                <a:latin typeface="Arial" panose="020B0604020202020204" pitchFamily="34" charset="0"/>
                <a:ea typeface="宋体" panose="02010600030101010101" pitchFamily="2" charset="-122"/>
                <a:sym typeface="Arial" panose="020B0604020202020204" pitchFamily="34" charset="0"/>
              </a:rPr>
              <a:t>Remittance</a:t>
            </a:r>
            <a:endParaRPr lang="en-US" dirty="0">
              <a:solidFill>
                <a:srgbClr val="003366"/>
              </a:solidFill>
            </a:endParaRPr>
          </a:p>
        </p:txBody>
      </p:sp>
    </p:spTree>
    <p:custDataLst>
      <p:tags r:id="rId1"/>
    </p:custData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文本占位符 2"/>
          <p:cNvSpPr>
            <a:spLocks noGrp="1"/>
          </p:cNvSpPr>
          <p:nvPr/>
        </p:nvSpPr>
        <p:spPr>
          <a:xfrm>
            <a:off x="393700" y="3068638"/>
            <a:ext cx="8356600" cy="2809875"/>
          </a:xfrm>
          <a:prstGeom prst="rect">
            <a:avLst/>
          </a:prstGeom>
          <a:noFill/>
          <a:ln w="9525">
            <a:noFill/>
          </a:ln>
        </p:spPr>
        <p:txBody>
          <a:bodyPr anchor="t"/>
          <a:lstStyle/>
          <a:p>
            <a:pPr marL="342900" indent="-342900">
              <a:spcBef>
                <a:spcPct val="20000"/>
              </a:spcBef>
              <a:buFont typeface="Arial" panose="020B0604020202020204" pitchFamily="34" charset="0"/>
              <a:buNone/>
            </a:pPr>
            <a:r>
              <a:rPr lang="zh-CN" altLang="en-US" sz="2800" b="1" dirty="0">
                <a:latin typeface="Calibri" panose="020F0502020204030204" pitchFamily="34" charset="0"/>
                <a:ea typeface="宋体" panose="02010600030101010101" pitchFamily="2" charset="-122"/>
                <a:sym typeface="Calibri" panose="020F0502020204030204" pitchFamily="34" charset="0"/>
              </a:rPr>
              <a:t> </a:t>
            </a:r>
            <a:endParaRPr lang="zh-CN" altLang="en-US" sz="2800" b="1" dirty="0">
              <a:latin typeface="Calibri" panose="020F0502020204030204" pitchFamily="34" charset="0"/>
              <a:ea typeface="宋体" panose="02010600030101010101" pitchFamily="2" charset="-122"/>
              <a:sym typeface="Calibri" panose="020F0502020204030204" pitchFamily="34" charset="0"/>
            </a:endParaRPr>
          </a:p>
        </p:txBody>
      </p:sp>
      <p:sp>
        <p:nvSpPr>
          <p:cNvPr id="13315" name="文本占位符 3"/>
          <p:cNvSpPr>
            <a:spLocks noGrp="1"/>
          </p:cNvSpPr>
          <p:nvPr/>
        </p:nvSpPr>
        <p:spPr>
          <a:xfrm>
            <a:off x="3563938" y="692150"/>
            <a:ext cx="1839912" cy="785813"/>
          </a:xfrm>
          <a:prstGeom prst="rect">
            <a:avLst/>
          </a:prstGeom>
          <a:noFill/>
          <a:ln w="9525">
            <a:noFill/>
          </a:ln>
        </p:spPr>
        <p:txBody>
          <a:bodyPr anchor="t"/>
          <a:lstStyle/>
          <a:p>
            <a:pPr marL="342900" indent="-342900">
              <a:spcBef>
                <a:spcPct val="20000"/>
              </a:spcBef>
              <a:buFont typeface="Arial" panose="020B0604020202020204" pitchFamily="34" charset="0"/>
              <a:buNone/>
            </a:pPr>
            <a:r>
              <a:rPr lang="en-US" altLang="zh-CN" sz="3200" b="1">
                <a:solidFill>
                  <a:schemeClr val="accent2"/>
                </a:solidFill>
                <a:latin typeface="+mn-lt"/>
                <a:ea typeface="宋体" panose="02010600030101010101" pitchFamily="2" charset="-122"/>
                <a:cs typeface="+mn-lt"/>
                <a:sym typeface="Calibri" panose="020F0502020204030204" pitchFamily="34" charset="0"/>
              </a:rPr>
              <a:t>Case 1</a:t>
            </a:r>
            <a:endParaRPr lang="zh-CN" altLang="en-US" sz="3200" b="1" dirty="0">
              <a:solidFill>
                <a:schemeClr val="accent2"/>
              </a:solidFill>
              <a:latin typeface="+mn-lt"/>
              <a:ea typeface="宋体" panose="02010600030101010101" pitchFamily="2" charset="-122"/>
              <a:cs typeface="+mn-lt"/>
              <a:sym typeface="Calibri" panose="020F0502020204030204" pitchFamily="34" charset="0"/>
            </a:endParaRPr>
          </a:p>
        </p:txBody>
      </p:sp>
      <p:sp>
        <p:nvSpPr>
          <p:cNvPr id="13316" name="矩形 4102"/>
          <p:cNvSpPr/>
          <p:nvPr/>
        </p:nvSpPr>
        <p:spPr>
          <a:xfrm>
            <a:off x="963295" y="1412875"/>
            <a:ext cx="7931785" cy="521970"/>
          </a:xfrm>
          <a:prstGeom prst="rect">
            <a:avLst/>
          </a:prstGeom>
          <a:noFill/>
          <a:ln w="9525">
            <a:noFill/>
          </a:ln>
        </p:spPr>
        <p:txBody>
          <a:bodyPr wrap="square" anchor="t">
            <a:spAutoFit/>
          </a:bodyPr>
          <a:lstStyle/>
          <a:p>
            <a:endParaRPr lang="en-US" altLang="zh-CN" sz="2800" b="1">
              <a:latin typeface="Calibri" panose="020F0502020204030204" pitchFamily="34" charset="0"/>
              <a:ea typeface="宋体" panose="02010600030101010101" pitchFamily="2" charset="-122"/>
              <a:sym typeface="Calibri" panose="020F0502020204030204" pitchFamily="34" charset="0"/>
            </a:endParaRPr>
          </a:p>
        </p:txBody>
      </p:sp>
      <p:sp>
        <p:nvSpPr>
          <p:cNvPr id="4104" name="云形标注 4103"/>
          <p:cNvSpPr/>
          <p:nvPr/>
        </p:nvSpPr>
        <p:spPr>
          <a:xfrm>
            <a:off x="177800" y="5086350"/>
            <a:ext cx="3095625" cy="1143000"/>
          </a:xfrm>
          <a:prstGeom prst="cloudCallout">
            <a:avLst>
              <a:gd name="adj1" fmla="val 86718"/>
              <a:gd name="adj2" fmla="val -65556"/>
            </a:avLst>
          </a:prstGeom>
          <a:solidFill>
            <a:schemeClr val="accent1"/>
          </a:solidFill>
          <a:ln w="9525" cap="flat" cmpd="sng">
            <a:solidFill>
              <a:schemeClr val="tx1"/>
            </a:solidFill>
            <a:prstDash val="solid"/>
            <a:round/>
            <a:headEnd type="none" w="med" len="med"/>
            <a:tailEnd type="none" w="med" len="med"/>
          </a:ln>
        </p:spPr>
        <p:txBody>
          <a:bodyPr anchor="t"/>
          <a:lstStyle/>
          <a:p>
            <a:pPr algn="ctr">
              <a:buClr>
                <a:schemeClr val="bg1"/>
              </a:buClr>
            </a:pPr>
            <a:r>
              <a:rPr lang="en-US" altLang="zh-CN" sz="2800" b="1">
                <a:solidFill>
                  <a:srgbClr val="FFFFFF"/>
                </a:solidFill>
                <a:latin typeface="Comic Sans MS" panose="030F0702030302020204" pitchFamily="66" charset="0"/>
                <a:ea typeface="宋体" panose="02010600030101010101" pitchFamily="2" charset="-122"/>
              </a:rPr>
              <a:t>Key points</a:t>
            </a:r>
            <a:endParaRPr lang="en-US" altLang="zh-CN" sz="2800" b="1">
              <a:solidFill>
                <a:srgbClr val="FFFFFF"/>
              </a:solidFill>
              <a:latin typeface="Comic Sans MS" panose="030F0702030302020204" pitchFamily="66" charset="0"/>
              <a:ea typeface="宋体" panose="02010600030101010101" pitchFamily="2" charset="-122"/>
            </a:endParaRPr>
          </a:p>
        </p:txBody>
      </p:sp>
      <p:sp>
        <p:nvSpPr>
          <p:cNvPr id="4105" name="文本框 4104"/>
          <p:cNvSpPr txBox="1"/>
          <p:nvPr/>
        </p:nvSpPr>
        <p:spPr>
          <a:xfrm>
            <a:off x="4427538" y="4761548"/>
            <a:ext cx="3314700" cy="1014730"/>
          </a:xfrm>
          <a:prstGeom prst="rect">
            <a:avLst/>
          </a:prstGeom>
          <a:noFill/>
          <a:ln w="9525">
            <a:noFill/>
          </a:ln>
        </p:spPr>
        <p:txBody>
          <a:bodyPr anchor="t">
            <a:spAutoFit/>
          </a:bodyPr>
          <a:lstStyle/>
          <a:p>
            <a:pPr>
              <a:spcBef>
                <a:spcPct val="50000"/>
              </a:spcBef>
            </a:pPr>
            <a:r>
              <a:rPr lang="zh-CN" altLang="en-US" sz="24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达成数控加工零件交易</a:t>
            </a:r>
            <a:endParaRPr lang="zh-CN" altLang="en-US" sz="24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a:p>
            <a:pPr>
              <a:spcBef>
                <a:spcPct val="50000"/>
              </a:spcBef>
            </a:pPr>
            <a:r>
              <a:rPr lang="zh-CN" altLang="en-US" sz="24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要求信用证支付</a:t>
            </a:r>
            <a:endParaRPr lang="zh-CN" altLang="en-US" sz="24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p:txBody>
      </p:sp>
      <p:sp>
        <p:nvSpPr>
          <p:cNvPr id="100" name="文本框 99"/>
          <p:cNvSpPr txBox="1"/>
          <p:nvPr/>
        </p:nvSpPr>
        <p:spPr>
          <a:xfrm>
            <a:off x="393700" y="1254760"/>
            <a:ext cx="6297295" cy="3107690"/>
          </a:xfrm>
          <a:prstGeom prst="rect">
            <a:avLst/>
          </a:prstGeom>
          <a:noFill/>
          <a:ln w="9525">
            <a:noFill/>
          </a:ln>
        </p:spPr>
        <p:txBody>
          <a:bodyPr wrap="square">
            <a:spAutoFit/>
          </a:bodyPr>
          <a:lstStyle/>
          <a:p>
            <a:r>
              <a:rPr lang="zh-CN" sz="2800">
                <a:latin typeface="+mn-lt"/>
                <a:ea typeface="宋体" panose="02010600030101010101" pitchFamily="2" charset="-122"/>
                <a:cs typeface="+mn-lt"/>
              </a:rPr>
              <a:t>宁波思壮国际贸易有限公司是一家主营机械配件的出口公司，目前已经与美国威高公司初步达成一笔交易，购买</a:t>
            </a:r>
            <a:r>
              <a:rPr lang="en-US" sz="2800">
                <a:latin typeface="+mn-lt"/>
                <a:cs typeface="+mn-lt"/>
              </a:rPr>
              <a:t>30 000</a:t>
            </a:r>
            <a:r>
              <a:rPr lang="zh-CN" sz="2800">
                <a:latin typeface="+mn-lt"/>
                <a:ea typeface="宋体" panose="02010600030101010101" pitchFamily="2" charset="-122"/>
                <a:cs typeface="+mn-lt"/>
              </a:rPr>
              <a:t>个数控加工零件。双方已就产品合同的各条款进行确认，但就支付方式仍未达成共识，于是思壮公司去函要求威高公司以信用证方式支付。</a:t>
            </a:r>
            <a:endParaRPr lang="zh-CN" altLang="en-US" sz="2800">
              <a:latin typeface="+mn-lt"/>
              <a:cs typeface="+mn-lt"/>
            </a:endParaRPr>
          </a:p>
        </p:txBody>
      </p:sp>
    </p:spTree>
    <p:custDataLst>
      <p:tags r:id="rId1"/>
    </p:custDataLst>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104"/>
                                        </p:tgtEl>
                                        <p:attrNameLst>
                                          <p:attrName>style.visibility</p:attrName>
                                        </p:attrNameLst>
                                      </p:cBhvr>
                                      <p:to>
                                        <p:strVal val="visible"/>
                                      </p:to>
                                    </p:set>
                                    <p:animEffect transition="in" filter="wheel(4)">
                                      <p:cBhvr>
                                        <p:cTn id="7" dur="2000"/>
                                        <p:tgtEl>
                                          <p:spTgt spid="410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105"/>
                                        </p:tgtEl>
                                        <p:attrNameLst>
                                          <p:attrName>style.visibility</p:attrName>
                                        </p:attrNameLst>
                                      </p:cBhvr>
                                      <p:to>
                                        <p:strVal val="visible"/>
                                      </p:to>
                                    </p:set>
                                    <p:animEffect transition="in" filter="strips(downLeft)">
                                      <p:cBhvr>
                                        <p:cTn id="12" dur="500"/>
                                        <p:tgtEl>
                                          <p:spTgt spid="4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4" grpId="0" bldLvl="0" animBg="1"/>
      <p:bldP spid="4105"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标题 172033"/>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Eight</a:t>
            </a:r>
            <a:endParaRPr lang="en-US" altLang="zh-CN" sz="3600" b="1">
              <a:solidFill>
                <a:srgbClr val="800000"/>
              </a:solidFill>
            </a:endParaRPr>
          </a:p>
        </p:txBody>
      </p:sp>
      <p:sp>
        <p:nvSpPr>
          <p:cNvPr id="172035" name="内容占位符 172034"/>
          <p:cNvSpPr>
            <a:spLocks noGrp="1"/>
          </p:cNvSpPr>
          <p:nvPr>
            <p:ph idx="1"/>
          </p:nvPr>
        </p:nvSpPr>
        <p:spPr>
          <a:xfrm>
            <a:off x="466725" y="1052513"/>
            <a:ext cx="8229600" cy="5002212"/>
          </a:xfrm>
          <a:noFill/>
          <a:ln>
            <a:noFill/>
          </a:ln>
        </p:spPr>
        <p:txBody>
          <a:bodyPr anchor="t"/>
          <a:lstStyle/>
          <a:p>
            <a:pPr marL="609600" indent="-609600">
              <a:lnSpc>
                <a:spcPct val="115000"/>
              </a:lnSpc>
              <a:buNone/>
            </a:pPr>
            <a:r>
              <a:rPr lang="en-US" altLang="zh-CN" sz="2800" b="1">
                <a:solidFill>
                  <a:schemeClr val="tx1"/>
                </a:solidFill>
              </a:rPr>
              <a:t>2. read</a:t>
            </a:r>
            <a:r>
              <a:rPr lang="en-US" altLang="zh-CN" sz="2800">
                <a:solidFill>
                  <a:schemeClr val="tx1"/>
                </a:solidFill>
              </a:rPr>
              <a:t> </a:t>
            </a:r>
            <a:r>
              <a:rPr lang="zh-CN" altLang="en-US" sz="2800" dirty="0">
                <a:solidFill>
                  <a:schemeClr val="tx1"/>
                </a:solidFill>
              </a:rPr>
              <a:t>写明，载明，往往表明通知、合同或协议上标注的内容，用主动语态</a:t>
            </a:r>
            <a:endParaRPr lang="zh-CN" altLang="en-US" sz="2800" dirty="0">
              <a:solidFill>
                <a:schemeClr val="tx1"/>
              </a:solidFill>
            </a:endParaRPr>
          </a:p>
          <a:p>
            <a:pPr marL="609600" indent="-609600">
              <a:lnSpc>
                <a:spcPct val="115000"/>
              </a:lnSpc>
              <a:buNone/>
            </a:pPr>
            <a:r>
              <a:rPr lang="en-US" altLang="zh-CN" sz="2800" b="1">
                <a:solidFill>
                  <a:schemeClr val="tx1"/>
                </a:solidFill>
              </a:rPr>
              <a:t>e.g.</a:t>
            </a:r>
            <a:r>
              <a:rPr lang="en-US" altLang="zh-CN" sz="2800">
                <a:solidFill>
                  <a:schemeClr val="tx1"/>
                </a:solidFill>
              </a:rPr>
              <a:t> Please amend L/C No. 234 to read “This L/C will expire on July 12, 2018.”</a:t>
            </a:r>
            <a:endParaRPr lang="en-US" altLang="zh-CN" sz="2800">
              <a:solidFill>
                <a:schemeClr val="tx1"/>
              </a:solidFill>
            </a:endParaRPr>
          </a:p>
          <a:p>
            <a:pPr marL="609600" indent="-609600">
              <a:lnSpc>
                <a:spcPct val="115000"/>
              </a:lnSpc>
              <a:buNone/>
            </a:pPr>
            <a:r>
              <a:rPr lang="zh-CN" altLang="en-US" sz="2800" dirty="0">
                <a:solidFill>
                  <a:schemeClr val="tx1"/>
                </a:solidFill>
              </a:rPr>
              <a:t>        </a:t>
            </a:r>
            <a:r>
              <a:rPr sz="2800">
                <a:solidFill>
                  <a:schemeClr val="tx1"/>
                </a:solidFill>
              </a:rPr>
              <a:t>请将第234号信用证作出修改，注明“本信用证的有效期为2018年7月12日</a:t>
            </a:r>
            <a:r>
              <a:rPr lang="zh-CN" sz="2800">
                <a:solidFill>
                  <a:schemeClr val="tx1"/>
                </a:solidFill>
              </a:rPr>
              <a:t>。</a:t>
            </a:r>
            <a:r>
              <a:rPr lang="zh-CN" altLang="en-US" sz="2800" dirty="0">
                <a:solidFill>
                  <a:schemeClr val="tx1"/>
                </a:solidFill>
              </a:rPr>
              <a:t>”</a:t>
            </a:r>
            <a:endParaRPr lang="zh-CN" altLang="en-US" sz="2800" dirty="0"/>
          </a:p>
          <a:p>
            <a:pPr marL="609600" indent="-609600">
              <a:lnSpc>
                <a:spcPct val="80000"/>
              </a:lnSpc>
              <a:buNone/>
            </a:pPr>
            <a:endParaRPr lang="en-US" altLang="zh-CN" sz="2800"/>
          </a:p>
        </p:txBody>
      </p:sp>
      <p:pic>
        <p:nvPicPr>
          <p:cNvPr id="172036" name="图片 172035" descr="4.gif (5050 bytes)">
            <a:hlinkClick r:id="rId1" action="ppaction://hlinksldjump"/>
          </p:cNvPr>
          <p:cNvPicPr>
            <a:picLocks noChangeAspect="1"/>
          </p:cNvPicPr>
          <p:nvPr/>
        </p:nvPicPr>
        <p:blipFill>
          <a:blip r:embed="rId2" cstate="print"/>
          <a:stretch>
            <a:fillRect/>
          </a:stretch>
        </p:blipFill>
        <p:spPr>
          <a:xfrm>
            <a:off x="6877050" y="3933825"/>
            <a:ext cx="409575" cy="409575"/>
          </a:xfrm>
          <a:prstGeom prst="rect">
            <a:avLst/>
          </a:prstGeom>
          <a:noFill/>
          <a:ln w="9525">
            <a:noFill/>
          </a:ln>
        </p:spPr>
      </p:pic>
    </p:spTree>
    <p:custDataLst>
      <p:tags r:id="rId3"/>
    </p:custData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72034"/>
                                        </p:tgtEl>
                                        <p:attrNameLst>
                                          <p:attrName>style.visibility</p:attrName>
                                        </p:attrNameLst>
                                      </p:cBhvr>
                                      <p:to>
                                        <p:strVal val="visible"/>
                                      </p:to>
                                    </p:set>
                                    <p:anim calcmode="lin" valueType="num">
                                      <p:cBhvr>
                                        <p:cTn id="7" dur="1000" fill="hold"/>
                                        <p:tgtEl>
                                          <p:spTgt spid="172034"/>
                                        </p:tgtEl>
                                        <p:attrNameLst>
                                          <p:attrName>ppt_x</p:attrName>
                                        </p:attrNameLst>
                                      </p:cBhvr>
                                      <p:tavLst>
                                        <p:tav tm="0">
                                          <p:val>
                                            <p:strVal val="#ppt_x-.2"/>
                                          </p:val>
                                        </p:tav>
                                        <p:tav tm="100000">
                                          <p:val>
                                            <p:strVal val="#ppt_x"/>
                                          </p:val>
                                        </p:tav>
                                      </p:tavLst>
                                    </p:anim>
                                    <p:anim calcmode="lin" valueType="num">
                                      <p:cBhvr>
                                        <p:cTn id="8" dur="1000" fill="hold"/>
                                        <p:tgtEl>
                                          <p:spTgt spid="17203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72034"/>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172035">
                                            <p:txEl>
                                              <p:pRg st="0" end="0"/>
                                            </p:txEl>
                                          </p:spTgt>
                                        </p:tgtEl>
                                        <p:attrNameLst>
                                          <p:attrName>style.visibility</p:attrName>
                                        </p:attrNameLst>
                                      </p:cBhvr>
                                      <p:to>
                                        <p:strVal val="visible"/>
                                      </p:to>
                                    </p:set>
                                    <p:animEffect transition="in" filter="fade">
                                      <p:cBhvr>
                                        <p:cTn id="14" dur="500"/>
                                        <p:tgtEl>
                                          <p:spTgt spid="172035">
                                            <p:txEl>
                                              <p:pRg st="0" end="0"/>
                                            </p:txEl>
                                          </p:spTgt>
                                        </p:tgtEl>
                                      </p:cBhvr>
                                    </p:animEffect>
                                    <p:anim calcmode="lin" valueType="num">
                                      <p:cBhvr>
                                        <p:cTn id="15" dur="500" fill="hold"/>
                                        <p:tgtEl>
                                          <p:spTgt spid="17203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72035">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indefinite" fill="hold">
                                          <p:stCondLst>
                                            <p:cond delay="0"/>
                                          </p:stCondLst>
                                        </p:cTn>
                                        <p:tgtEl>
                                          <p:spTgt spid="172035">
                                            <p:txEl>
                                              <p:pRg st="1" end="1"/>
                                            </p:txEl>
                                          </p:spTgt>
                                        </p:tgtEl>
                                        <p:attrNameLst>
                                          <p:attrName>style.visibility</p:attrName>
                                        </p:attrNameLst>
                                      </p:cBhvr>
                                      <p:to>
                                        <p:strVal val="visible"/>
                                      </p:to>
                                    </p:set>
                                    <p:animEffect transition="in" filter="fade">
                                      <p:cBhvr>
                                        <p:cTn id="21" dur="500"/>
                                        <p:tgtEl>
                                          <p:spTgt spid="172035">
                                            <p:txEl>
                                              <p:pRg st="1" end="1"/>
                                            </p:txEl>
                                          </p:spTgt>
                                        </p:tgtEl>
                                      </p:cBhvr>
                                    </p:animEffect>
                                    <p:anim calcmode="lin" valueType="num">
                                      <p:cBhvr>
                                        <p:cTn id="22" dur="500" fill="hold"/>
                                        <p:tgtEl>
                                          <p:spTgt spid="172035">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72035">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indefinite" fill="hold">
                                          <p:stCondLst>
                                            <p:cond delay="0"/>
                                          </p:stCondLst>
                                        </p:cTn>
                                        <p:tgtEl>
                                          <p:spTgt spid="172035">
                                            <p:txEl>
                                              <p:pRg st="2" end="2"/>
                                            </p:txEl>
                                          </p:spTgt>
                                        </p:tgtEl>
                                        <p:attrNameLst>
                                          <p:attrName>style.visibility</p:attrName>
                                        </p:attrNameLst>
                                      </p:cBhvr>
                                      <p:to>
                                        <p:strVal val="visible"/>
                                      </p:to>
                                    </p:set>
                                    <p:animEffect transition="in" filter="fade">
                                      <p:cBhvr>
                                        <p:cTn id="28" dur="500"/>
                                        <p:tgtEl>
                                          <p:spTgt spid="172035">
                                            <p:txEl>
                                              <p:pRg st="2" end="2"/>
                                            </p:txEl>
                                          </p:spTgt>
                                        </p:tgtEl>
                                      </p:cBhvr>
                                    </p:animEffect>
                                    <p:anim calcmode="lin" valueType="num">
                                      <p:cBhvr>
                                        <p:cTn id="29" dur="500" fill="hold"/>
                                        <p:tgtEl>
                                          <p:spTgt spid="172035">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72035">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172036"/>
                                        </p:tgtEl>
                                        <p:attrNameLst>
                                          <p:attrName>style.visibility</p:attrName>
                                        </p:attrNameLst>
                                      </p:cBhvr>
                                      <p:to>
                                        <p:strVal val="visible"/>
                                      </p:to>
                                    </p:set>
                                    <p:animEffect transition="in" filter="blinds(horizontal)">
                                      <p:cBhvr>
                                        <p:cTn id="35" dur="500"/>
                                        <p:tgtEl>
                                          <p:spTgt spid="1720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4" grpId="0" bldLvl="0" animBg="1"/>
      <p:bldP spid="172035" grpId="0" uiExpand="1"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标题 173057"/>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Eight</a:t>
            </a:r>
            <a:endParaRPr lang="en-US" altLang="zh-CN" sz="3600" b="1">
              <a:solidFill>
                <a:srgbClr val="800000"/>
              </a:solidFill>
            </a:endParaRPr>
          </a:p>
        </p:txBody>
      </p:sp>
      <p:sp>
        <p:nvSpPr>
          <p:cNvPr id="173059" name="内容占位符 173058"/>
          <p:cNvSpPr>
            <a:spLocks noGrp="1"/>
          </p:cNvSpPr>
          <p:nvPr>
            <p:ph idx="1"/>
          </p:nvPr>
        </p:nvSpPr>
        <p:spPr>
          <a:xfrm>
            <a:off x="466725" y="1052513"/>
            <a:ext cx="8229600" cy="5002212"/>
          </a:xfrm>
          <a:noFill/>
          <a:ln>
            <a:noFill/>
          </a:ln>
        </p:spPr>
        <p:txBody>
          <a:bodyPr anchor="t">
            <a:normAutofit/>
          </a:bodyPr>
          <a:lstStyle/>
          <a:p>
            <a:pPr marL="609600" indent="-609600">
              <a:lnSpc>
                <a:spcPct val="105000"/>
              </a:lnSpc>
              <a:buNone/>
            </a:pPr>
            <a:r>
              <a:rPr lang="en-US" altLang="zh-CN" sz="2800" b="1">
                <a:solidFill>
                  <a:schemeClr val="tx1"/>
                </a:solidFill>
                <a:cs typeface="+mn-lt"/>
              </a:rPr>
              <a:t>3. negotiation validity</a:t>
            </a:r>
            <a:r>
              <a:rPr lang="en-US" altLang="zh-CN" sz="2800">
                <a:solidFill>
                  <a:schemeClr val="tx1"/>
                </a:solidFill>
                <a:cs typeface="+mn-lt"/>
              </a:rPr>
              <a:t> </a:t>
            </a:r>
            <a:r>
              <a:rPr lang="zh-CN" altLang="en-US" sz="2800" dirty="0">
                <a:solidFill>
                  <a:schemeClr val="tx1"/>
                </a:solidFill>
                <a:cs typeface="+mn-lt"/>
              </a:rPr>
              <a:t>议付有效期</a:t>
            </a:r>
            <a:endParaRPr lang="zh-CN" altLang="en-US" sz="2800" dirty="0">
              <a:solidFill>
                <a:schemeClr val="tx1"/>
              </a:solidFill>
              <a:cs typeface="+mn-lt"/>
            </a:endParaRPr>
          </a:p>
          <a:p>
            <a:pPr marL="609600" indent="-609600">
              <a:lnSpc>
                <a:spcPct val="105000"/>
              </a:lnSpc>
              <a:buClr>
                <a:schemeClr val="tx1"/>
              </a:buClr>
              <a:buFont typeface="Wingdings" panose="05000000000000000000" pitchFamily="2" charset="2"/>
              <a:buChar char="Ø"/>
            </a:pPr>
            <a:r>
              <a:rPr sz="2800">
                <a:solidFill>
                  <a:schemeClr val="tx1"/>
                </a:solidFill>
                <a:cs typeface="+mn-lt"/>
              </a:rPr>
              <a:t>议付（negotiation）就是购买出口商的汇票及审核信用证项下规定单据的行为。一般来说，议付都会有一个时间段限制，即为议付的有效期。</a:t>
            </a:r>
            <a:endParaRPr sz="2800">
              <a:solidFill>
                <a:schemeClr val="tx1"/>
              </a:solidFill>
              <a:cs typeface="+mn-lt"/>
            </a:endParaRPr>
          </a:p>
          <a:p>
            <a:pPr marL="609600" indent="-609600">
              <a:lnSpc>
                <a:spcPct val="105000"/>
              </a:lnSpc>
              <a:buClr>
                <a:schemeClr val="tx1"/>
              </a:buClr>
              <a:buFont typeface="Wingdings" panose="05000000000000000000" pitchFamily="2" charset="2"/>
              <a:buChar char="Ø"/>
            </a:pPr>
            <a:r>
              <a:rPr sz="2800">
                <a:solidFill>
                  <a:schemeClr val="tx1"/>
                </a:solidFill>
                <a:cs typeface="+mn-lt"/>
              </a:rPr>
              <a:t>关于议付有效期可有如下表达：</a:t>
            </a:r>
            <a:endParaRPr sz="2800">
              <a:solidFill>
                <a:schemeClr val="tx1"/>
              </a:solidFill>
              <a:cs typeface="+mn-lt"/>
            </a:endParaRPr>
          </a:p>
          <a:p>
            <a:pPr marL="0" indent="0">
              <a:lnSpc>
                <a:spcPct val="105000"/>
              </a:lnSpc>
              <a:buClr>
                <a:schemeClr val="tx1"/>
              </a:buClr>
              <a:buFont typeface="Wingdings" panose="05000000000000000000" pitchFamily="2" charset="2"/>
              <a:buNone/>
            </a:pPr>
            <a:r>
              <a:rPr lang="en-US" altLang="zh-CN" sz="2800">
                <a:solidFill>
                  <a:schemeClr val="tx1"/>
                </a:solidFill>
                <a:cs typeface="+mn-lt"/>
              </a:rPr>
              <a:t>(A) This Letter of Credit is valid for negotiation in China until Oct.16, 2018.</a:t>
            </a:r>
            <a:endParaRPr lang="en-US" altLang="zh-CN" sz="2800">
              <a:solidFill>
                <a:schemeClr val="tx1"/>
              </a:solidFill>
              <a:cs typeface="+mn-lt"/>
            </a:endParaRPr>
          </a:p>
          <a:p>
            <a:pPr marL="609600" indent="-609600">
              <a:lnSpc>
                <a:spcPct val="105000"/>
              </a:lnSpc>
              <a:buNone/>
            </a:pPr>
            <a:r>
              <a:rPr lang="zh-CN" altLang="en-US" sz="2800" dirty="0">
                <a:solidFill>
                  <a:schemeClr val="tx1"/>
                </a:solidFill>
                <a:cs typeface="+mn-lt"/>
              </a:rPr>
              <a:t>         本信用证于</a:t>
            </a:r>
            <a:r>
              <a:rPr lang="en-US" altLang="zh-CN" sz="2800">
                <a:solidFill>
                  <a:schemeClr val="tx1"/>
                </a:solidFill>
                <a:cs typeface="+mn-lt"/>
              </a:rPr>
              <a:t>2018</a:t>
            </a:r>
            <a:r>
              <a:rPr lang="zh-CN" altLang="en-US" sz="2800" dirty="0">
                <a:solidFill>
                  <a:schemeClr val="tx1"/>
                </a:solidFill>
                <a:cs typeface="+mn-lt"/>
              </a:rPr>
              <a:t>年</a:t>
            </a:r>
            <a:r>
              <a:rPr lang="en-US" altLang="zh-CN" sz="2800">
                <a:solidFill>
                  <a:schemeClr val="tx1"/>
                </a:solidFill>
                <a:cs typeface="+mn-lt"/>
              </a:rPr>
              <a:t>10</a:t>
            </a:r>
            <a:r>
              <a:rPr lang="zh-CN" altLang="en-US" sz="2800" dirty="0">
                <a:solidFill>
                  <a:schemeClr val="tx1"/>
                </a:solidFill>
                <a:cs typeface="+mn-lt"/>
              </a:rPr>
              <a:t>月</a:t>
            </a:r>
            <a:r>
              <a:rPr lang="en-US" altLang="zh-CN" sz="2800">
                <a:solidFill>
                  <a:schemeClr val="tx1"/>
                </a:solidFill>
                <a:cs typeface="+mn-lt"/>
              </a:rPr>
              <a:t>16</a:t>
            </a:r>
            <a:r>
              <a:rPr lang="zh-CN" altLang="en-US" sz="2800" dirty="0">
                <a:solidFill>
                  <a:schemeClr val="tx1"/>
                </a:solidFill>
                <a:cs typeface="+mn-lt"/>
              </a:rPr>
              <a:t>日止在中国议付有效。</a:t>
            </a:r>
            <a:endParaRPr lang="zh-CN" altLang="en-US" sz="2400" dirty="0">
              <a:solidFill>
                <a:schemeClr val="tx1"/>
              </a:solidFill>
            </a:endParaRPr>
          </a:p>
          <a:p>
            <a:pPr marL="609600" indent="-609600">
              <a:lnSpc>
                <a:spcPct val="105000"/>
              </a:lnSpc>
              <a:buNone/>
            </a:pPr>
            <a:endParaRPr lang="zh-CN" altLang="en-US" sz="2400" dirty="0">
              <a:solidFill>
                <a:schemeClr val="tx1"/>
              </a:solidFill>
            </a:endParaRPr>
          </a:p>
        </p:txBody>
      </p:sp>
    </p:spTree>
    <p:custDataLst>
      <p:tags r:id="rId1"/>
    </p:custData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73058"/>
                                        </p:tgtEl>
                                        <p:attrNameLst>
                                          <p:attrName>style.visibility</p:attrName>
                                        </p:attrNameLst>
                                      </p:cBhvr>
                                      <p:to>
                                        <p:strVal val="visible"/>
                                      </p:to>
                                    </p:set>
                                    <p:anim calcmode="lin" valueType="num">
                                      <p:cBhvr>
                                        <p:cTn id="7" dur="1000" fill="hold"/>
                                        <p:tgtEl>
                                          <p:spTgt spid="173058"/>
                                        </p:tgtEl>
                                        <p:attrNameLst>
                                          <p:attrName>ppt_x</p:attrName>
                                        </p:attrNameLst>
                                      </p:cBhvr>
                                      <p:tavLst>
                                        <p:tav tm="0">
                                          <p:val>
                                            <p:strVal val="#ppt_x-.2"/>
                                          </p:val>
                                        </p:tav>
                                        <p:tav tm="100000">
                                          <p:val>
                                            <p:strVal val="#ppt_x"/>
                                          </p:val>
                                        </p:tav>
                                      </p:tavLst>
                                    </p:anim>
                                    <p:anim calcmode="lin" valueType="num">
                                      <p:cBhvr>
                                        <p:cTn id="8" dur="1000" fill="hold"/>
                                        <p:tgtEl>
                                          <p:spTgt spid="17305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73058"/>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173059">
                                            <p:txEl>
                                              <p:pRg st="0" end="0"/>
                                            </p:txEl>
                                          </p:spTgt>
                                        </p:tgtEl>
                                        <p:attrNameLst>
                                          <p:attrName>style.visibility</p:attrName>
                                        </p:attrNameLst>
                                      </p:cBhvr>
                                      <p:to>
                                        <p:strVal val="visible"/>
                                      </p:to>
                                    </p:set>
                                    <p:animEffect transition="in" filter="fade">
                                      <p:cBhvr>
                                        <p:cTn id="14" dur="500"/>
                                        <p:tgtEl>
                                          <p:spTgt spid="173059">
                                            <p:txEl>
                                              <p:pRg st="0" end="0"/>
                                            </p:txEl>
                                          </p:spTgt>
                                        </p:tgtEl>
                                      </p:cBhvr>
                                    </p:animEffect>
                                    <p:anim calcmode="lin" valueType="num">
                                      <p:cBhvr>
                                        <p:cTn id="15" dur="500" fill="hold"/>
                                        <p:tgtEl>
                                          <p:spTgt spid="17305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7305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indefinite" fill="hold">
                                          <p:stCondLst>
                                            <p:cond delay="0"/>
                                          </p:stCondLst>
                                        </p:cTn>
                                        <p:tgtEl>
                                          <p:spTgt spid="173059">
                                            <p:txEl>
                                              <p:pRg st="1" end="1"/>
                                            </p:txEl>
                                          </p:spTgt>
                                        </p:tgtEl>
                                        <p:attrNameLst>
                                          <p:attrName>style.visibility</p:attrName>
                                        </p:attrNameLst>
                                      </p:cBhvr>
                                      <p:to>
                                        <p:strVal val="visible"/>
                                      </p:to>
                                    </p:set>
                                    <p:animEffect transition="in" filter="fade">
                                      <p:cBhvr>
                                        <p:cTn id="21" dur="500"/>
                                        <p:tgtEl>
                                          <p:spTgt spid="173059">
                                            <p:txEl>
                                              <p:pRg st="1" end="1"/>
                                            </p:txEl>
                                          </p:spTgt>
                                        </p:tgtEl>
                                      </p:cBhvr>
                                    </p:animEffect>
                                    <p:anim calcmode="lin" valueType="num">
                                      <p:cBhvr>
                                        <p:cTn id="22" dur="500" fill="hold"/>
                                        <p:tgtEl>
                                          <p:spTgt spid="173059">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73059">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indefinite" fill="hold">
                                          <p:stCondLst>
                                            <p:cond delay="0"/>
                                          </p:stCondLst>
                                        </p:cTn>
                                        <p:tgtEl>
                                          <p:spTgt spid="173059">
                                            <p:txEl>
                                              <p:pRg st="2" end="2"/>
                                            </p:txEl>
                                          </p:spTgt>
                                        </p:tgtEl>
                                        <p:attrNameLst>
                                          <p:attrName>style.visibility</p:attrName>
                                        </p:attrNameLst>
                                      </p:cBhvr>
                                      <p:to>
                                        <p:strVal val="visible"/>
                                      </p:to>
                                    </p:set>
                                    <p:animEffect transition="in" filter="fade">
                                      <p:cBhvr>
                                        <p:cTn id="28" dur="500"/>
                                        <p:tgtEl>
                                          <p:spTgt spid="173059">
                                            <p:txEl>
                                              <p:pRg st="2" end="2"/>
                                            </p:txEl>
                                          </p:spTgt>
                                        </p:tgtEl>
                                      </p:cBhvr>
                                    </p:animEffect>
                                    <p:anim calcmode="lin" valueType="num">
                                      <p:cBhvr>
                                        <p:cTn id="29" dur="500" fill="hold"/>
                                        <p:tgtEl>
                                          <p:spTgt spid="173059">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73059">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indefinite" fill="hold">
                                          <p:stCondLst>
                                            <p:cond delay="0"/>
                                          </p:stCondLst>
                                        </p:cTn>
                                        <p:tgtEl>
                                          <p:spTgt spid="173059">
                                            <p:txEl>
                                              <p:pRg st="3" end="3"/>
                                            </p:txEl>
                                          </p:spTgt>
                                        </p:tgtEl>
                                        <p:attrNameLst>
                                          <p:attrName>style.visibility</p:attrName>
                                        </p:attrNameLst>
                                      </p:cBhvr>
                                      <p:to>
                                        <p:strVal val="visible"/>
                                      </p:to>
                                    </p:set>
                                    <p:animEffect transition="in" filter="fade">
                                      <p:cBhvr>
                                        <p:cTn id="35" dur="500"/>
                                        <p:tgtEl>
                                          <p:spTgt spid="173059">
                                            <p:txEl>
                                              <p:pRg st="3" end="3"/>
                                            </p:txEl>
                                          </p:spTgt>
                                        </p:tgtEl>
                                      </p:cBhvr>
                                    </p:animEffect>
                                    <p:anim calcmode="lin" valueType="num">
                                      <p:cBhvr>
                                        <p:cTn id="36" dur="500" fill="hold"/>
                                        <p:tgtEl>
                                          <p:spTgt spid="173059">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73059">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4" presetClass="entr" presetSubtype="0" fill="hold" grpId="0" nodeType="clickEffect">
                                  <p:stCondLst>
                                    <p:cond delay="0"/>
                                  </p:stCondLst>
                                  <p:childTnLst>
                                    <p:set>
                                      <p:cBhvr>
                                        <p:cTn id="41" dur="indefinite" fill="hold">
                                          <p:stCondLst>
                                            <p:cond delay="0"/>
                                          </p:stCondLst>
                                        </p:cTn>
                                        <p:tgtEl>
                                          <p:spTgt spid="173059">
                                            <p:txEl>
                                              <p:pRg st="4" end="4"/>
                                            </p:txEl>
                                          </p:spTgt>
                                        </p:tgtEl>
                                        <p:attrNameLst>
                                          <p:attrName>style.visibility</p:attrName>
                                        </p:attrNameLst>
                                      </p:cBhvr>
                                      <p:to>
                                        <p:strVal val="visible"/>
                                      </p:to>
                                    </p:set>
                                    <p:animEffect transition="in" filter="fade">
                                      <p:cBhvr>
                                        <p:cTn id="42" dur="500"/>
                                        <p:tgtEl>
                                          <p:spTgt spid="173059">
                                            <p:txEl>
                                              <p:pRg st="4" end="4"/>
                                            </p:txEl>
                                          </p:spTgt>
                                        </p:tgtEl>
                                      </p:cBhvr>
                                    </p:animEffect>
                                    <p:anim calcmode="lin" valueType="num">
                                      <p:cBhvr>
                                        <p:cTn id="43" dur="500" fill="hold"/>
                                        <p:tgtEl>
                                          <p:spTgt spid="173059">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173059">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8" grpId="0" bldLvl="0" animBg="1"/>
      <p:bldP spid="173059" grpId="0" uiExpand="1"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28650" y="1026795"/>
            <a:ext cx="7886700" cy="4351338"/>
          </a:xfrm>
        </p:spPr>
        <p:txBody>
          <a:bodyPr>
            <a:normAutofit lnSpcReduction="10000"/>
          </a:bodyPr>
          <a:lstStyle/>
          <a:p>
            <a:pPr marL="609600" indent="-609600">
              <a:lnSpc>
                <a:spcPct val="105000"/>
              </a:lnSpc>
              <a:buNone/>
            </a:pPr>
            <a:r>
              <a:rPr lang="en-US" altLang="zh-CN" sz="2800">
                <a:solidFill>
                  <a:schemeClr val="tx1"/>
                </a:solidFill>
                <a:sym typeface="+mn-ea"/>
              </a:rPr>
              <a:t>(B) Expiry date: March 7, 2018 in the country of the beneficiary for negotiation.</a:t>
            </a:r>
            <a:endParaRPr lang="en-US" altLang="zh-CN" sz="2800">
              <a:solidFill>
                <a:schemeClr val="tx1"/>
              </a:solidFill>
            </a:endParaRPr>
          </a:p>
          <a:p>
            <a:pPr marL="609600" indent="-609600">
              <a:lnSpc>
                <a:spcPct val="105000"/>
              </a:lnSpc>
              <a:buNone/>
            </a:pPr>
            <a:r>
              <a:rPr lang="zh-CN" altLang="en-US" sz="2800" dirty="0">
                <a:solidFill>
                  <a:schemeClr val="tx1"/>
                </a:solidFill>
                <a:sym typeface="+mn-ea"/>
              </a:rPr>
              <a:t>         此信用证的有效期：</a:t>
            </a:r>
            <a:r>
              <a:rPr lang="en-US" altLang="zh-CN" sz="2800">
                <a:solidFill>
                  <a:schemeClr val="tx1"/>
                </a:solidFill>
                <a:sym typeface="+mn-ea"/>
              </a:rPr>
              <a:t>2018</a:t>
            </a:r>
            <a:r>
              <a:rPr lang="zh-CN" altLang="en-US" sz="2800" dirty="0">
                <a:solidFill>
                  <a:schemeClr val="tx1"/>
                </a:solidFill>
                <a:sym typeface="+mn-ea"/>
              </a:rPr>
              <a:t>年</a:t>
            </a:r>
            <a:r>
              <a:rPr lang="en-US" altLang="zh-CN" sz="2800">
                <a:solidFill>
                  <a:schemeClr val="tx1"/>
                </a:solidFill>
                <a:sym typeface="+mn-ea"/>
              </a:rPr>
              <a:t>3</a:t>
            </a:r>
            <a:r>
              <a:rPr lang="zh-CN" altLang="en-US" sz="2800" dirty="0">
                <a:solidFill>
                  <a:schemeClr val="tx1"/>
                </a:solidFill>
                <a:sym typeface="+mn-ea"/>
              </a:rPr>
              <a:t>月</a:t>
            </a:r>
            <a:r>
              <a:rPr lang="en-US" altLang="zh-CN" sz="2800">
                <a:solidFill>
                  <a:schemeClr val="tx1"/>
                </a:solidFill>
                <a:sym typeface="+mn-ea"/>
              </a:rPr>
              <a:t>7</a:t>
            </a:r>
            <a:r>
              <a:rPr lang="zh-CN" altLang="en-US" sz="2800" dirty="0">
                <a:solidFill>
                  <a:schemeClr val="tx1"/>
                </a:solidFill>
                <a:sym typeface="+mn-ea"/>
              </a:rPr>
              <a:t>日前，在受益人国家议付有效。</a:t>
            </a:r>
            <a:endParaRPr lang="zh-CN" altLang="en-US" dirty="0">
              <a:solidFill>
                <a:schemeClr val="tx1"/>
              </a:solidFill>
            </a:endParaRPr>
          </a:p>
          <a:p>
            <a:pPr marL="609600" indent="-609600">
              <a:lnSpc>
                <a:spcPct val="105000"/>
              </a:lnSpc>
              <a:buNone/>
            </a:pPr>
            <a:r>
              <a:rPr lang="en-US" altLang="zh-CN" sz="2800">
                <a:solidFill>
                  <a:schemeClr val="tx1"/>
                </a:solidFill>
                <a:sym typeface="+mn-ea"/>
              </a:rPr>
              <a:t>(C) Bill of Exchange must be negotiated within 15 days from the date of Bill of Lading but not later than 5 May, 2018.</a:t>
            </a:r>
            <a:endParaRPr lang="en-US" altLang="zh-CN" sz="2800">
              <a:solidFill>
                <a:schemeClr val="tx1"/>
              </a:solidFill>
            </a:endParaRPr>
          </a:p>
          <a:p>
            <a:pPr marL="609600" indent="-609600">
              <a:lnSpc>
                <a:spcPct val="105000"/>
              </a:lnSpc>
              <a:buNone/>
            </a:pPr>
            <a:r>
              <a:rPr lang="zh-CN" altLang="en-US" sz="2800" dirty="0">
                <a:solidFill>
                  <a:schemeClr val="tx1"/>
                </a:solidFill>
                <a:sym typeface="+mn-ea"/>
              </a:rPr>
              <a:t>         汇票须自提单日期起</a:t>
            </a:r>
            <a:r>
              <a:rPr lang="en-US" altLang="zh-CN" sz="2800">
                <a:solidFill>
                  <a:schemeClr val="tx1"/>
                </a:solidFill>
                <a:sym typeface="+mn-ea"/>
              </a:rPr>
              <a:t>15</a:t>
            </a:r>
            <a:r>
              <a:rPr lang="zh-CN" altLang="en-US" sz="2800" dirty="0">
                <a:solidFill>
                  <a:schemeClr val="tx1"/>
                </a:solidFill>
                <a:sym typeface="+mn-ea"/>
              </a:rPr>
              <a:t>天内议付，但不得迟于</a:t>
            </a:r>
            <a:r>
              <a:rPr lang="en-US" altLang="zh-CN" sz="2800">
                <a:solidFill>
                  <a:schemeClr val="tx1"/>
                </a:solidFill>
                <a:sym typeface="+mn-ea"/>
              </a:rPr>
              <a:t>2018</a:t>
            </a:r>
            <a:r>
              <a:rPr lang="zh-CN" altLang="en-US" sz="2800" dirty="0">
                <a:solidFill>
                  <a:schemeClr val="tx1"/>
                </a:solidFill>
                <a:sym typeface="+mn-ea"/>
              </a:rPr>
              <a:t>年</a:t>
            </a:r>
            <a:r>
              <a:rPr lang="en-US" altLang="zh-CN" sz="2800">
                <a:solidFill>
                  <a:schemeClr val="tx1"/>
                </a:solidFill>
                <a:sym typeface="+mn-ea"/>
              </a:rPr>
              <a:t>5</a:t>
            </a:r>
            <a:r>
              <a:rPr lang="zh-CN" altLang="en-US" sz="2800" dirty="0">
                <a:solidFill>
                  <a:schemeClr val="tx1"/>
                </a:solidFill>
                <a:sym typeface="+mn-ea"/>
              </a:rPr>
              <a:t>月</a:t>
            </a:r>
            <a:r>
              <a:rPr lang="en-US" altLang="zh-CN" sz="2800">
                <a:solidFill>
                  <a:schemeClr val="tx1"/>
                </a:solidFill>
                <a:sym typeface="+mn-ea"/>
              </a:rPr>
              <a:t>5</a:t>
            </a:r>
            <a:r>
              <a:rPr lang="zh-CN" altLang="en-US" sz="2800" dirty="0">
                <a:solidFill>
                  <a:schemeClr val="tx1"/>
                </a:solidFill>
                <a:sym typeface="+mn-ea"/>
              </a:rPr>
              <a:t>日。</a:t>
            </a:r>
            <a:endParaRPr lang="zh-CN" altLang="en-US" sz="2800"/>
          </a:p>
        </p:txBody>
      </p:sp>
      <p:sp>
        <p:nvSpPr>
          <p:cNvPr id="174082" name="标题 174081"/>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Eight</a:t>
            </a:r>
            <a:endParaRPr lang="en-US" altLang="zh-CN" sz="3600" b="1">
              <a:solidFill>
                <a:srgbClr val="800000"/>
              </a:solidFill>
            </a:endParaRPr>
          </a:p>
        </p:txBody>
      </p:sp>
    </p:spTree>
    <p:custDataLst>
      <p:tags r:id="rId1"/>
    </p:custData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74082"/>
                                        </p:tgtEl>
                                        <p:attrNameLst>
                                          <p:attrName>style.visibility</p:attrName>
                                        </p:attrNameLst>
                                      </p:cBhvr>
                                      <p:to>
                                        <p:strVal val="visible"/>
                                      </p:to>
                                    </p:set>
                                    <p:anim calcmode="lin" valueType="num">
                                      <p:cBhvr>
                                        <p:cTn id="7" dur="1000" fill="hold"/>
                                        <p:tgtEl>
                                          <p:spTgt spid="174082"/>
                                        </p:tgtEl>
                                        <p:attrNameLst>
                                          <p:attrName>ppt_x</p:attrName>
                                        </p:attrNameLst>
                                      </p:cBhvr>
                                      <p:tavLst>
                                        <p:tav tm="0">
                                          <p:val>
                                            <p:strVal val="#ppt_x-.2"/>
                                          </p:val>
                                        </p:tav>
                                        <p:tav tm="100000">
                                          <p:val>
                                            <p:strVal val="#ppt_x"/>
                                          </p:val>
                                        </p:tav>
                                      </p:tavLst>
                                    </p:anim>
                                    <p:anim calcmode="lin" valueType="num">
                                      <p:cBhvr>
                                        <p:cTn id="8" dur="1000" fill="hold"/>
                                        <p:tgtEl>
                                          <p:spTgt spid="17408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7408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linds(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blinds(horizontal)">
                                      <p:cBhvr>
                                        <p:cTn id="2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2" grpId="0" bldLvl="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标题 174081"/>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Eight</a:t>
            </a:r>
            <a:endParaRPr lang="en-US" altLang="zh-CN" sz="3600" b="1">
              <a:solidFill>
                <a:srgbClr val="800000"/>
              </a:solidFill>
            </a:endParaRPr>
          </a:p>
        </p:txBody>
      </p:sp>
      <p:sp>
        <p:nvSpPr>
          <p:cNvPr id="174083" name="内容占位符 174082"/>
          <p:cNvSpPr>
            <a:spLocks noGrp="1"/>
          </p:cNvSpPr>
          <p:nvPr>
            <p:ph idx="1"/>
          </p:nvPr>
        </p:nvSpPr>
        <p:spPr>
          <a:xfrm>
            <a:off x="466725" y="1052513"/>
            <a:ext cx="8229600" cy="5002212"/>
          </a:xfrm>
          <a:noFill/>
          <a:ln>
            <a:noFill/>
          </a:ln>
        </p:spPr>
        <p:txBody>
          <a:bodyPr anchor="t"/>
          <a:lstStyle/>
          <a:p>
            <a:pPr marL="609600" indent="-609600">
              <a:lnSpc>
                <a:spcPct val="105000"/>
              </a:lnSpc>
              <a:buNone/>
            </a:pPr>
            <a:endParaRPr lang="zh-CN" altLang="en-US" sz="2400" dirty="0">
              <a:solidFill>
                <a:schemeClr val="tx1"/>
              </a:solidFill>
            </a:endParaRPr>
          </a:p>
          <a:p>
            <a:pPr marL="609600" indent="-609600">
              <a:lnSpc>
                <a:spcPct val="105000"/>
              </a:lnSpc>
              <a:buNone/>
            </a:pPr>
            <a:r>
              <a:rPr lang="en-US" altLang="zh-CN" sz="2800">
                <a:solidFill>
                  <a:schemeClr val="tx1"/>
                </a:solidFill>
              </a:rPr>
              <a:t>(D) Negotiation must be on or before the 15th day of shipment.</a:t>
            </a:r>
            <a:r>
              <a:rPr lang="zh-CN" altLang="en-US" sz="2800" dirty="0">
                <a:solidFill>
                  <a:schemeClr val="tx1"/>
                </a:solidFill>
              </a:rPr>
              <a:t>自装船日起</a:t>
            </a:r>
            <a:r>
              <a:rPr lang="en-US" altLang="zh-CN" sz="2800">
                <a:solidFill>
                  <a:schemeClr val="tx1"/>
                </a:solidFill>
              </a:rPr>
              <a:t>15</a:t>
            </a:r>
            <a:r>
              <a:rPr lang="zh-CN" altLang="en-US" sz="2800" dirty="0">
                <a:solidFill>
                  <a:schemeClr val="tx1"/>
                </a:solidFill>
              </a:rPr>
              <a:t>天或之前议付。</a:t>
            </a:r>
            <a:endParaRPr lang="zh-CN" altLang="en-US" sz="2800" dirty="0">
              <a:solidFill>
                <a:schemeClr val="tx1"/>
              </a:solidFill>
            </a:endParaRPr>
          </a:p>
          <a:p>
            <a:pPr marL="609600" indent="-609600">
              <a:lnSpc>
                <a:spcPct val="105000"/>
              </a:lnSpc>
              <a:buNone/>
            </a:pPr>
            <a:r>
              <a:rPr lang="en-US" altLang="zh-CN" sz="2800">
                <a:solidFill>
                  <a:schemeClr val="tx1"/>
                </a:solidFill>
              </a:rPr>
              <a:t>(E) Documents must be presented for negotiation within 10 days after shipment date.</a:t>
            </a:r>
            <a:endParaRPr lang="en-US" altLang="zh-CN" sz="2800">
              <a:solidFill>
                <a:schemeClr val="tx1"/>
              </a:solidFill>
            </a:endParaRPr>
          </a:p>
          <a:p>
            <a:pPr marL="609600" indent="-609600">
              <a:lnSpc>
                <a:spcPct val="105000"/>
              </a:lnSpc>
              <a:buNone/>
            </a:pPr>
            <a:r>
              <a:rPr lang="zh-CN" altLang="en-US" sz="2800" dirty="0">
                <a:solidFill>
                  <a:schemeClr val="tx1"/>
                </a:solidFill>
              </a:rPr>
              <a:t>         单据须在装船后</a:t>
            </a:r>
            <a:r>
              <a:rPr lang="en-US" altLang="zh-CN" sz="2800">
                <a:solidFill>
                  <a:schemeClr val="tx1"/>
                </a:solidFill>
              </a:rPr>
              <a:t>10</a:t>
            </a:r>
            <a:r>
              <a:rPr lang="zh-CN" altLang="en-US" sz="2800" dirty="0">
                <a:solidFill>
                  <a:schemeClr val="tx1"/>
                </a:solidFill>
              </a:rPr>
              <a:t>天内提示议付。</a:t>
            </a:r>
            <a:endParaRPr lang="zh-CN" altLang="en-US" sz="2800" dirty="0">
              <a:solidFill>
                <a:schemeClr val="tx1"/>
              </a:solidFill>
            </a:endParaRPr>
          </a:p>
        </p:txBody>
      </p:sp>
      <p:pic>
        <p:nvPicPr>
          <p:cNvPr id="174084" name="图片 174083" descr="4.gif (5050 bytes)">
            <a:hlinkClick r:id="rId1" action="ppaction://hlinksldjump"/>
          </p:cNvPr>
          <p:cNvPicPr>
            <a:picLocks noChangeAspect="1"/>
          </p:cNvPicPr>
          <p:nvPr/>
        </p:nvPicPr>
        <p:blipFill>
          <a:blip r:embed="rId2" cstate="print"/>
          <a:stretch>
            <a:fillRect/>
          </a:stretch>
        </p:blipFill>
        <p:spPr>
          <a:xfrm>
            <a:off x="6013450" y="4870450"/>
            <a:ext cx="409575" cy="409575"/>
          </a:xfrm>
          <a:prstGeom prst="rect">
            <a:avLst/>
          </a:prstGeom>
          <a:noFill/>
          <a:ln w="9525">
            <a:noFill/>
          </a:ln>
        </p:spPr>
      </p:pic>
    </p:spTree>
    <p:custDataLst>
      <p:tags r:id="rId3"/>
    </p:custData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74082"/>
                                        </p:tgtEl>
                                        <p:attrNameLst>
                                          <p:attrName>style.visibility</p:attrName>
                                        </p:attrNameLst>
                                      </p:cBhvr>
                                      <p:to>
                                        <p:strVal val="visible"/>
                                      </p:to>
                                    </p:set>
                                    <p:anim calcmode="lin" valueType="num">
                                      <p:cBhvr>
                                        <p:cTn id="7" dur="1000" fill="hold"/>
                                        <p:tgtEl>
                                          <p:spTgt spid="174082"/>
                                        </p:tgtEl>
                                        <p:attrNameLst>
                                          <p:attrName>ppt_x</p:attrName>
                                        </p:attrNameLst>
                                      </p:cBhvr>
                                      <p:tavLst>
                                        <p:tav tm="0">
                                          <p:val>
                                            <p:strVal val="#ppt_x-.2"/>
                                          </p:val>
                                        </p:tav>
                                        <p:tav tm="100000">
                                          <p:val>
                                            <p:strVal val="#ppt_x"/>
                                          </p:val>
                                        </p:tav>
                                      </p:tavLst>
                                    </p:anim>
                                    <p:anim calcmode="lin" valueType="num">
                                      <p:cBhvr>
                                        <p:cTn id="8" dur="1000" fill="hold"/>
                                        <p:tgtEl>
                                          <p:spTgt spid="17408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7408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174083">
                                            <p:txEl>
                                              <p:pRg st="1" end="1"/>
                                            </p:txEl>
                                          </p:spTgt>
                                        </p:tgtEl>
                                        <p:attrNameLst>
                                          <p:attrName>style.visibility</p:attrName>
                                        </p:attrNameLst>
                                      </p:cBhvr>
                                      <p:to>
                                        <p:strVal val="visible"/>
                                      </p:to>
                                    </p:set>
                                    <p:animEffect transition="in" filter="wipe(down)">
                                      <p:cBhvr>
                                        <p:cTn id="14" dur="500"/>
                                        <p:tgtEl>
                                          <p:spTgt spid="17408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74083">
                                            <p:txEl>
                                              <p:pRg st="2" end="2"/>
                                            </p:txEl>
                                          </p:spTgt>
                                        </p:tgtEl>
                                        <p:attrNameLst>
                                          <p:attrName>style.visibility</p:attrName>
                                        </p:attrNameLst>
                                      </p:cBhvr>
                                      <p:to>
                                        <p:strVal val="visible"/>
                                      </p:to>
                                    </p:set>
                                    <p:animEffect transition="in" filter="wipe(down)">
                                      <p:cBhvr>
                                        <p:cTn id="19" dur="500"/>
                                        <p:tgtEl>
                                          <p:spTgt spid="174083">
                                            <p:txEl>
                                              <p:pRg st="2" end="2"/>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174083">
                                            <p:txEl>
                                              <p:pRg st="3" end="3"/>
                                            </p:txEl>
                                          </p:spTgt>
                                        </p:tgtEl>
                                        <p:attrNameLst>
                                          <p:attrName>style.visibility</p:attrName>
                                        </p:attrNameLst>
                                      </p:cBhvr>
                                      <p:to>
                                        <p:strVal val="visible"/>
                                      </p:to>
                                    </p:set>
                                    <p:animEffect transition="in" filter="wipe(down)">
                                      <p:cBhvr>
                                        <p:cTn id="22" dur="500"/>
                                        <p:tgtEl>
                                          <p:spTgt spid="1740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74084"/>
                                        </p:tgtEl>
                                        <p:attrNameLst>
                                          <p:attrName>style.visibility</p:attrName>
                                        </p:attrNameLst>
                                      </p:cBhvr>
                                      <p:to>
                                        <p:strVal val="visible"/>
                                      </p:to>
                                    </p:set>
                                    <p:animEffect transition="in" filter="blinds(horizontal)">
                                      <p:cBhvr>
                                        <p:cTn id="27" dur="500"/>
                                        <p:tgtEl>
                                          <p:spTgt spid="1740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2" grpId="0" bldLvl="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标题 175105"/>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Eight</a:t>
            </a:r>
            <a:endParaRPr lang="en-US" altLang="zh-CN" sz="3600" b="1">
              <a:solidFill>
                <a:srgbClr val="800000"/>
              </a:solidFill>
            </a:endParaRPr>
          </a:p>
        </p:txBody>
      </p:sp>
      <p:sp>
        <p:nvSpPr>
          <p:cNvPr id="175107" name="内容占位符 175106"/>
          <p:cNvSpPr>
            <a:spLocks noGrp="1"/>
          </p:cNvSpPr>
          <p:nvPr>
            <p:ph idx="1"/>
          </p:nvPr>
        </p:nvSpPr>
        <p:spPr>
          <a:xfrm>
            <a:off x="466725" y="1052513"/>
            <a:ext cx="8229600" cy="5002212"/>
          </a:xfrm>
          <a:noFill/>
          <a:ln>
            <a:noFill/>
          </a:ln>
        </p:spPr>
        <p:txBody>
          <a:bodyPr anchor="t"/>
          <a:lstStyle/>
          <a:p>
            <a:pPr marL="609600" indent="-609600">
              <a:lnSpc>
                <a:spcPct val="115000"/>
              </a:lnSpc>
              <a:buNone/>
            </a:pPr>
            <a:r>
              <a:rPr lang="en-US" altLang="zh-CN" sz="2800" b="1">
                <a:solidFill>
                  <a:schemeClr val="tx1"/>
                </a:solidFill>
              </a:rPr>
              <a:t>4. respectively</a:t>
            </a:r>
            <a:r>
              <a:rPr lang="en-US" altLang="zh-CN" sz="2800">
                <a:solidFill>
                  <a:schemeClr val="tx1"/>
                </a:solidFill>
              </a:rPr>
              <a:t> </a:t>
            </a:r>
            <a:r>
              <a:rPr lang="zh-CN" altLang="en-US" sz="2800" dirty="0">
                <a:solidFill>
                  <a:schemeClr val="tx1"/>
                </a:solidFill>
              </a:rPr>
              <a:t>各自，分别</a:t>
            </a:r>
            <a:endParaRPr lang="zh-CN" altLang="en-US" sz="2800" dirty="0">
              <a:solidFill>
                <a:schemeClr val="tx1"/>
              </a:solidFill>
            </a:endParaRPr>
          </a:p>
          <a:p>
            <a:pPr marL="609600" indent="-609600">
              <a:lnSpc>
                <a:spcPct val="115000"/>
              </a:lnSpc>
              <a:buNone/>
            </a:pPr>
            <a:r>
              <a:rPr lang="en-US" altLang="zh-CN" sz="2800" b="1">
                <a:solidFill>
                  <a:schemeClr val="tx1"/>
                </a:solidFill>
              </a:rPr>
              <a:t>e.g</a:t>
            </a:r>
            <a:r>
              <a:rPr lang="en-US" altLang="zh-CN" sz="2800">
                <a:solidFill>
                  <a:schemeClr val="tx1"/>
                </a:solidFill>
              </a:rPr>
              <a:t>. Please extend the shipment date and the negotiation validity to September 24 and October 15 respectively.</a:t>
            </a:r>
            <a:endParaRPr lang="en-US" altLang="zh-CN" sz="2800">
              <a:solidFill>
                <a:schemeClr val="tx1"/>
              </a:solidFill>
            </a:endParaRPr>
          </a:p>
          <a:p>
            <a:pPr marL="609600" indent="-609600">
              <a:lnSpc>
                <a:spcPct val="115000"/>
              </a:lnSpc>
              <a:buNone/>
            </a:pPr>
            <a:r>
              <a:rPr lang="zh-CN" altLang="en-US" sz="2800" dirty="0">
                <a:solidFill>
                  <a:schemeClr val="tx1"/>
                </a:solidFill>
              </a:rPr>
              <a:t>        请将装船期与议付有效期分别延至</a:t>
            </a:r>
            <a:r>
              <a:rPr lang="en-US" altLang="zh-CN" sz="2800">
                <a:solidFill>
                  <a:schemeClr val="tx1"/>
                </a:solidFill>
              </a:rPr>
              <a:t>9</a:t>
            </a:r>
            <a:r>
              <a:rPr lang="zh-CN" altLang="en-US" sz="2800" dirty="0">
                <a:solidFill>
                  <a:schemeClr val="tx1"/>
                </a:solidFill>
              </a:rPr>
              <a:t>月</a:t>
            </a:r>
            <a:r>
              <a:rPr lang="en-US" altLang="zh-CN" sz="2800">
                <a:solidFill>
                  <a:schemeClr val="tx1"/>
                </a:solidFill>
              </a:rPr>
              <a:t>24</a:t>
            </a:r>
            <a:r>
              <a:rPr lang="zh-CN" altLang="en-US" sz="2800" dirty="0">
                <a:solidFill>
                  <a:schemeClr val="tx1"/>
                </a:solidFill>
              </a:rPr>
              <a:t>日与</a:t>
            </a:r>
            <a:r>
              <a:rPr lang="en-US" altLang="zh-CN" sz="2800">
                <a:solidFill>
                  <a:schemeClr val="tx1"/>
                </a:solidFill>
              </a:rPr>
              <a:t>10</a:t>
            </a:r>
            <a:r>
              <a:rPr lang="zh-CN" altLang="en-US" sz="2800" dirty="0">
                <a:solidFill>
                  <a:schemeClr val="tx1"/>
                </a:solidFill>
              </a:rPr>
              <a:t>月</a:t>
            </a:r>
            <a:r>
              <a:rPr lang="en-US" altLang="zh-CN" sz="2800">
                <a:solidFill>
                  <a:schemeClr val="tx1"/>
                </a:solidFill>
              </a:rPr>
              <a:t>15</a:t>
            </a:r>
            <a:r>
              <a:rPr lang="zh-CN" altLang="en-US" sz="2800" dirty="0">
                <a:solidFill>
                  <a:schemeClr val="tx1"/>
                </a:solidFill>
              </a:rPr>
              <a:t>日。</a:t>
            </a:r>
            <a:endParaRPr lang="zh-CN" altLang="en-US" sz="2800" dirty="0">
              <a:solidFill>
                <a:schemeClr val="tx1"/>
              </a:solidFill>
            </a:endParaRPr>
          </a:p>
        </p:txBody>
      </p:sp>
      <p:pic>
        <p:nvPicPr>
          <p:cNvPr id="175108" name="图片 175107" descr="4.gif (5050 bytes)">
            <a:hlinkClick r:id="rId1" action="ppaction://hlinksldjump"/>
          </p:cNvPr>
          <p:cNvPicPr>
            <a:picLocks noChangeAspect="1"/>
          </p:cNvPicPr>
          <p:nvPr/>
        </p:nvPicPr>
        <p:blipFill>
          <a:blip r:embed="rId2" cstate="print"/>
          <a:stretch>
            <a:fillRect/>
          </a:stretch>
        </p:blipFill>
        <p:spPr>
          <a:xfrm>
            <a:off x="3779838" y="3933825"/>
            <a:ext cx="409575" cy="409575"/>
          </a:xfrm>
          <a:prstGeom prst="rect">
            <a:avLst/>
          </a:prstGeom>
          <a:noFill/>
          <a:ln w="9525">
            <a:noFill/>
          </a:ln>
        </p:spPr>
      </p:pic>
    </p:spTree>
    <p:custDataLst>
      <p:tags r:id="rId3"/>
    </p:custData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75106"/>
                                        </p:tgtEl>
                                        <p:attrNameLst>
                                          <p:attrName>style.visibility</p:attrName>
                                        </p:attrNameLst>
                                      </p:cBhvr>
                                      <p:to>
                                        <p:strVal val="visible"/>
                                      </p:to>
                                    </p:set>
                                    <p:anim calcmode="lin" valueType="num">
                                      <p:cBhvr>
                                        <p:cTn id="7" dur="1000" fill="hold"/>
                                        <p:tgtEl>
                                          <p:spTgt spid="175106"/>
                                        </p:tgtEl>
                                        <p:attrNameLst>
                                          <p:attrName>ppt_x</p:attrName>
                                        </p:attrNameLst>
                                      </p:cBhvr>
                                      <p:tavLst>
                                        <p:tav tm="0">
                                          <p:val>
                                            <p:strVal val="#ppt_x-.2"/>
                                          </p:val>
                                        </p:tav>
                                        <p:tav tm="100000">
                                          <p:val>
                                            <p:strVal val="#ppt_x"/>
                                          </p:val>
                                        </p:tav>
                                      </p:tavLst>
                                    </p:anim>
                                    <p:anim calcmode="lin" valueType="num">
                                      <p:cBhvr>
                                        <p:cTn id="8" dur="1000" fill="hold"/>
                                        <p:tgtEl>
                                          <p:spTgt spid="17510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75106"/>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175107">
                                            <p:txEl>
                                              <p:pRg st="0" end="0"/>
                                            </p:txEl>
                                          </p:spTgt>
                                        </p:tgtEl>
                                        <p:attrNameLst>
                                          <p:attrName>style.visibility</p:attrName>
                                        </p:attrNameLst>
                                      </p:cBhvr>
                                      <p:to>
                                        <p:strVal val="visible"/>
                                      </p:to>
                                    </p:set>
                                    <p:animEffect transition="in" filter="fade">
                                      <p:cBhvr>
                                        <p:cTn id="14" dur="500"/>
                                        <p:tgtEl>
                                          <p:spTgt spid="175107">
                                            <p:txEl>
                                              <p:pRg st="0" end="0"/>
                                            </p:txEl>
                                          </p:spTgt>
                                        </p:tgtEl>
                                      </p:cBhvr>
                                    </p:animEffect>
                                    <p:anim calcmode="lin" valueType="num">
                                      <p:cBhvr>
                                        <p:cTn id="15" dur="500" fill="hold"/>
                                        <p:tgtEl>
                                          <p:spTgt spid="17510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7510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indefinite" fill="hold">
                                          <p:stCondLst>
                                            <p:cond delay="0"/>
                                          </p:stCondLst>
                                        </p:cTn>
                                        <p:tgtEl>
                                          <p:spTgt spid="175107">
                                            <p:txEl>
                                              <p:pRg st="1" end="1"/>
                                            </p:txEl>
                                          </p:spTgt>
                                        </p:tgtEl>
                                        <p:attrNameLst>
                                          <p:attrName>style.visibility</p:attrName>
                                        </p:attrNameLst>
                                      </p:cBhvr>
                                      <p:to>
                                        <p:strVal val="visible"/>
                                      </p:to>
                                    </p:set>
                                    <p:animEffect transition="in" filter="fade">
                                      <p:cBhvr>
                                        <p:cTn id="21" dur="500"/>
                                        <p:tgtEl>
                                          <p:spTgt spid="175107">
                                            <p:txEl>
                                              <p:pRg st="1" end="1"/>
                                            </p:txEl>
                                          </p:spTgt>
                                        </p:tgtEl>
                                      </p:cBhvr>
                                    </p:animEffect>
                                    <p:anim calcmode="lin" valueType="num">
                                      <p:cBhvr>
                                        <p:cTn id="22" dur="500" fill="hold"/>
                                        <p:tgtEl>
                                          <p:spTgt spid="175107">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7510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indefinite" fill="hold">
                                          <p:stCondLst>
                                            <p:cond delay="0"/>
                                          </p:stCondLst>
                                        </p:cTn>
                                        <p:tgtEl>
                                          <p:spTgt spid="175107">
                                            <p:txEl>
                                              <p:pRg st="2" end="2"/>
                                            </p:txEl>
                                          </p:spTgt>
                                        </p:tgtEl>
                                        <p:attrNameLst>
                                          <p:attrName>style.visibility</p:attrName>
                                        </p:attrNameLst>
                                      </p:cBhvr>
                                      <p:to>
                                        <p:strVal val="visible"/>
                                      </p:to>
                                    </p:set>
                                    <p:animEffect transition="in" filter="fade">
                                      <p:cBhvr>
                                        <p:cTn id="28" dur="500"/>
                                        <p:tgtEl>
                                          <p:spTgt spid="175107">
                                            <p:txEl>
                                              <p:pRg st="2" end="2"/>
                                            </p:txEl>
                                          </p:spTgt>
                                        </p:tgtEl>
                                      </p:cBhvr>
                                    </p:animEffect>
                                    <p:anim calcmode="lin" valueType="num">
                                      <p:cBhvr>
                                        <p:cTn id="29" dur="500" fill="hold"/>
                                        <p:tgtEl>
                                          <p:spTgt spid="175107">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75107">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175108"/>
                                        </p:tgtEl>
                                        <p:attrNameLst>
                                          <p:attrName>style.visibility</p:attrName>
                                        </p:attrNameLst>
                                      </p:cBhvr>
                                      <p:to>
                                        <p:strVal val="visible"/>
                                      </p:to>
                                    </p:set>
                                    <p:animEffect transition="in" filter="blinds(horizontal)">
                                      <p:cBhvr>
                                        <p:cTn id="35" dur="500"/>
                                        <p:tgtEl>
                                          <p:spTgt spid="175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6" grpId="0" bldLvl="0" animBg="1"/>
      <p:bldP spid="175107"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sz="quarter" idx="14"/>
          </p:nvPr>
        </p:nvSpPr>
        <p:spPr>
          <a:xfrm>
            <a:off x="1191895" y="1096645"/>
            <a:ext cx="4780280" cy="2115820"/>
          </a:xfrm>
        </p:spPr>
        <p:txBody>
          <a:bodyPr/>
          <a:lstStyle/>
          <a:p>
            <a:r>
              <a:rPr lang="en-US" altLang="zh-CN" sz="4800" dirty="0" smtClean="0">
                <a:solidFill>
                  <a:srgbClr val="003366"/>
                </a:solidFill>
              </a:rPr>
              <a:t>Thank you</a:t>
            </a:r>
            <a:r>
              <a:rPr lang="zh-CN" altLang="en-US" sz="4800" dirty="0" smtClean="0">
                <a:solidFill>
                  <a:srgbClr val="003366"/>
                </a:solidFill>
              </a:rPr>
              <a:t>！</a:t>
            </a:r>
            <a:endParaRPr lang="zh-CN" altLang="en-US" sz="4800" dirty="0">
              <a:solidFill>
                <a:srgbClr val="003366"/>
              </a:solidFill>
            </a:endParaRPr>
          </a:p>
        </p:txBody>
      </p:sp>
    </p:spTree>
    <p:custDataLst>
      <p:tags r:id="rId1"/>
    </p:custDataLst>
  </p:cSld>
  <p:clrMapOvr>
    <a:masterClrMapping/>
  </p:clrMapOvr>
  <p:transition>
    <p:zoom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3313"/>
          <p:cNvSpPr>
            <a:spLocks noGrp="1"/>
          </p:cNvSpPr>
          <p:nvPr>
            <p:ph type="title"/>
          </p:nvPr>
        </p:nvSpPr>
        <p:spPr>
          <a:xfrm>
            <a:off x="466725" y="260350"/>
            <a:ext cx="8229600" cy="704850"/>
          </a:xfrm>
          <a:noFill/>
          <a:ln>
            <a:noFill/>
          </a:ln>
        </p:spPr>
        <p:txBody>
          <a:bodyPr anchor="t"/>
          <a:lstStyle/>
          <a:p>
            <a:pPr algn="ctr"/>
            <a:r>
              <a:rPr lang="en-US" altLang="zh-CN" sz="3200" b="1">
                <a:solidFill>
                  <a:schemeClr val="accent2"/>
                </a:solidFill>
                <a:cs typeface="+mj-lt"/>
              </a:rPr>
              <a:t>Useful Expressions</a:t>
            </a:r>
            <a:endParaRPr lang="en-US" altLang="zh-CN" sz="3200" b="1">
              <a:solidFill>
                <a:schemeClr val="accent2"/>
              </a:solidFill>
              <a:cs typeface="+mj-lt"/>
            </a:endParaRPr>
          </a:p>
        </p:txBody>
      </p:sp>
      <p:sp>
        <p:nvSpPr>
          <p:cNvPr id="13315" name="内容占位符 13314"/>
          <p:cNvSpPr>
            <a:spLocks noGrp="1"/>
          </p:cNvSpPr>
          <p:nvPr>
            <p:ph sz="half" idx="1"/>
          </p:nvPr>
        </p:nvSpPr>
        <p:spPr>
          <a:xfrm>
            <a:off x="322263" y="1195388"/>
            <a:ext cx="4244975" cy="4683125"/>
          </a:xfrm>
        </p:spPr>
        <p:style>
          <a:lnRef idx="2">
            <a:schemeClr val="accent2"/>
          </a:lnRef>
          <a:fillRef idx="1">
            <a:schemeClr val="lt1"/>
          </a:fillRef>
          <a:effectRef idx="0">
            <a:schemeClr val="accent2"/>
          </a:effectRef>
          <a:fontRef idx="minor">
            <a:schemeClr val="dk1"/>
          </a:fontRef>
        </p:style>
        <p:txBody>
          <a:bodyPr anchor="t"/>
          <a:lstStyle/>
          <a:p>
            <a:pPr marL="609600" indent="-609600">
              <a:buNone/>
            </a:pPr>
            <a:r>
              <a:rPr lang="en-US" altLang="zh-CN" sz="2800" b="1"/>
              <a:t>1. CNC machined parts </a:t>
            </a:r>
            <a:endParaRPr lang="en-US" altLang="zh-CN" sz="2800" b="1"/>
          </a:p>
          <a:p>
            <a:pPr marL="609600" indent="-609600">
              <a:buNone/>
            </a:pPr>
            <a:r>
              <a:rPr lang="en-US" altLang="zh-CN" sz="2800" b="1"/>
              <a:t>2. terms and conditions </a:t>
            </a:r>
            <a:endParaRPr lang="en-US" altLang="zh-CN" sz="2800" b="1"/>
          </a:p>
          <a:p>
            <a:pPr marL="609600" indent="-609600">
              <a:buNone/>
            </a:pPr>
            <a:r>
              <a:rPr lang="en-US" altLang="zh-CN" sz="2800" b="1"/>
              <a:t>3. usual practice</a:t>
            </a:r>
            <a:endParaRPr lang="zh-CN" altLang="en-US" sz="2800" b="1" dirty="0"/>
          </a:p>
          <a:p>
            <a:pPr marL="609600" indent="-609600">
              <a:buNone/>
            </a:pPr>
            <a:r>
              <a:rPr lang="en-US" altLang="zh-CN" sz="2800" b="1"/>
              <a:t>4. confirmed credit</a:t>
            </a:r>
            <a:endParaRPr lang="zh-CN" altLang="en-US" sz="2800" b="1" dirty="0"/>
          </a:p>
          <a:p>
            <a:pPr marL="609600" indent="-609600">
              <a:buNone/>
            </a:pPr>
            <a:r>
              <a:rPr lang="en-US" altLang="zh-CN" sz="2800" b="1"/>
              <a:t>5. irrevocable credit</a:t>
            </a:r>
            <a:endParaRPr lang="en-US" altLang="zh-CN" sz="2800" b="1"/>
          </a:p>
          <a:p>
            <a:pPr marL="609600" indent="-609600">
              <a:buNone/>
            </a:pPr>
            <a:r>
              <a:rPr lang="en-US" altLang="zh-CN" sz="2800" b="1"/>
              <a:t>6. documentary credit</a:t>
            </a:r>
            <a:endParaRPr lang="zh-CN" altLang="en-US" sz="2800" b="1" dirty="0"/>
          </a:p>
          <a:p>
            <a:pPr marL="609600" indent="-609600">
              <a:buNone/>
            </a:pPr>
            <a:r>
              <a:rPr lang="en-US" altLang="zh-CN" sz="2800" b="1"/>
              <a:t>7. in one’s favor/in favor of </a:t>
            </a:r>
            <a:r>
              <a:rPr lang="en-US" altLang="zh-CN" sz="2800" b="1" err="1"/>
              <a:t>sb.</a:t>
            </a:r>
            <a:endParaRPr lang="en-US" altLang="zh-CN" sz="2800" b="1"/>
          </a:p>
          <a:p>
            <a:pPr marL="609600" indent="-609600">
              <a:buNone/>
            </a:pPr>
            <a:r>
              <a:rPr lang="en-US" altLang="zh-CN" sz="2800" b="1"/>
              <a:t>8. establish an L/C </a:t>
            </a:r>
            <a:endParaRPr lang="zh-CN" altLang="en-US" sz="2800" b="1" dirty="0"/>
          </a:p>
        </p:txBody>
      </p:sp>
      <p:sp>
        <p:nvSpPr>
          <p:cNvPr id="13316" name="内容占位符 13315"/>
          <p:cNvSpPr>
            <a:spLocks noGrp="1"/>
          </p:cNvSpPr>
          <p:nvPr>
            <p:ph sz="half" idx="2"/>
          </p:nvPr>
        </p:nvSpPr>
        <p:spPr>
          <a:xfrm>
            <a:off x="4716463" y="1195388"/>
            <a:ext cx="4114800" cy="4681537"/>
          </a:xfrm>
        </p:spPr>
        <p:style>
          <a:lnRef idx="2">
            <a:schemeClr val="accent2"/>
          </a:lnRef>
          <a:fillRef idx="1">
            <a:schemeClr val="lt1"/>
          </a:fillRef>
          <a:effectRef idx="0">
            <a:schemeClr val="accent2"/>
          </a:effectRef>
          <a:fontRef idx="minor">
            <a:schemeClr val="dk1"/>
          </a:fontRef>
        </p:style>
        <p:txBody>
          <a:bodyPr anchor="t"/>
          <a:lstStyle/>
          <a:p>
            <a:pPr marL="457200" indent="-457200">
              <a:buNone/>
            </a:pPr>
            <a:r>
              <a:rPr lang="en-US" altLang="zh-CN" sz="2800" b="1"/>
              <a:t>1.</a:t>
            </a:r>
            <a:r>
              <a:rPr lang="zh-CN" altLang="en-US" sz="2800" b="1" dirty="0"/>
              <a:t>数控加工零件</a:t>
            </a:r>
            <a:endParaRPr lang="zh-CN" altLang="en-US" sz="2800" b="1" dirty="0"/>
          </a:p>
          <a:p>
            <a:pPr marL="457200" indent="-457200">
              <a:buNone/>
            </a:pPr>
            <a:r>
              <a:rPr lang="en-US" altLang="zh-CN" sz="2800" b="1"/>
              <a:t>2.</a:t>
            </a:r>
            <a:r>
              <a:rPr lang="zh-CN" altLang="en-US" sz="2800" b="1" dirty="0"/>
              <a:t>条款</a:t>
            </a:r>
            <a:endParaRPr lang="zh-CN" altLang="en-US" sz="2800" b="1"/>
          </a:p>
          <a:p>
            <a:pPr marL="457200" indent="-457200">
              <a:buNone/>
            </a:pPr>
            <a:r>
              <a:rPr lang="en-US" altLang="zh-CN" sz="2800" b="1"/>
              <a:t>3.</a:t>
            </a:r>
            <a:r>
              <a:rPr lang="zh-CN" altLang="en-US" sz="2800" b="1" dirty="0"/>
              <a:t>惯例</a:t>
            </a:r>
            <a:endParaRPr lang="zh-CN" altLang="en-US" sz="2800" b="1" dirty="0"/>
          </a:p>
          <a:p>
            <a:pPr marL="457200" indent="-457200">
              <a:buNone/>
            </a:pPr>
            <a:r>
              <a:rPr lang="en-US" altLang="zh-CN" sz="2800" b="1"/>
              <a:t>4.</a:t>
            </a:r>
            <a:r>
              <a:rPr lang="zh-CN" altLang="en-US" sz="2800" b="1" dirty="0"/>
              <a:t>保兑信用证</a:t>
            </a:r>
            <a:endParaRPr lang="zh-CN" altLang="en-US" sz="2800" b="1" dirty="0"/>
          </a:p>
          <a:p>
            <a:pPr marL="457200" indent="-457200">
              <a:buNone/>
            </a:pPr>
            <a:r>
              <a:rPr lang="en-US" altLang="zh-CN" sz="2800" b="1"/>
              <a:t>5.</a:t>
            </a:r>
            <a:r>
              <a:rPr lang="zh-CN" altLang="en-US" sz="2800" b="1" dirty="0"/>
              <a:t>不可撤销信用证</a:t>
            </a:r>
            <a:endParaRPr lang="zh-CN" altLang="en-US" sz="2800" b="1" dirty="0"/>
          </a:p>
          <a:p>
            <a:pPr marL="457200" indent="-457200">
              <a:buNone/>
            </a:pPr>
            <a:r>
              <a:rPr lang="en-US" altLang="zh-CN" sz="2800" b="1"/>
              <a:t>6.</a:t>
            </a:r>
            <a:r>
              <a:rPr lang="zh-CN" altLang="en-US" sz="2800" b="1" dirty="0"/>
              <a:t>跟单信用证</a:t>
            </a:r>
            <a:endParaRPr lang="zh-CN" altLang="en-US" sz="2800" b="1" dirty="0"/>
          </a:p>
          <a:p>
            <a:pPr marL="457200" indent="-457200">
              <a:buNone/>
            </a:pPr>
            <a:r>
              <a:rPr lang="en-US" altLang="zh-CN" sz="2800" b="1"/>
              <a:t>7.</a:t>
            </a:r>
            <a:r>
              <a:rPr lang="zh-CN" altLang="en-US" sz="2800" b="1" dirty="0"/>
              <a:t>以某人为受益人</a:t>
            </a:r>
            <a:endParaRPr lang="zh-CN" altLang="en-US" sz="2800" b="1" dirty="0"/>
          </a:p>
          <a:p>
            <a:pPr marL="457200" indent="-457200">
              <a:buNone/>
            </a:pPr>
            <a:endParaRPr lang="en-US" altLang="zh-CN" sz="2800" b="1"/>
          </a:p>
          <a:p>
            <a:pPr marL="457200" indent="-457200">
              <a:buNone/>
            </a:pPr>
            <a:r>
              <a:rPr lang="en-US" altLang="zh-CN" sz="2800" b="1"/>
              <a:t>8.</a:t>
            </a:r>
            <a:r>
              <a:rPr lang="zh-CN" altLang="en-US" sz="2800" b="1" dirty="0"/>
              <a:t>开立信用证</a:t>
            </a:r>
            <a:endParaRPr lang="zh-CN" altLang="en-US" sz="2800" b="1" dirty="0"/>
          </a:p>
        </p:txBody>
      </p:sp>
    </p:spTree>
    <p:custDataLst>
      <p:tags r:id="rId1"/>
    </p:custDataLst>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3316">
                                            <p:txEl>
                                              <p:pRg st="0" end="0"/>
                                            </p:txEl>
                                          </p:spTgt>
                                        </p:tgtEl>
                                        <p:attrNameLst>
                                          <p:attrName>style.visibility</p:attrName>
                                        </p:attrNameLst>
                                      </p:cBhvr>
                                      <p:to>
                                        <p:strVal val="visible"/>
                                      </p:to>
                                    </p:set>
                                    <p:animEffect transition="in" filter="wipe(down)">
                                      <p:cBhvr>
                                        <p:cTn id="7" dur="580">
                                          <p:stCondLst>
                                            <p:cond delay="0"/>
                                          </p:stCondLst>
                                        </p:cTn>
                                        <p:tgtEl>
                                          <p:spTgt spid="13316">
                                            <p:txEl>
                                              <p:pRg st="0" end="0"/>
                                            </p:txEl>
                                          </p:spTgt>
                                        </p:tgtEl>
                                      </p:cBhvr>
                                    </p:animEffect>
                                    <p:anim calcmode="lin" valueType="num">
                                      <p:cBhvr>
                                        <p:cTn id="8" dur="1822" tmFilter="0,0; 0.14,0.36; 0.43,0.73; 0.71,0.91; 1.0,1.0">
                                          <p:stCondLst>
                                            <p:cond delay="0"/>
                                          </p:stCondLst>
                                        </p:cTn>
                                        <p:tgtEl>
                                          <p:spTgt spid="13316">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3316">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3316">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3316">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3316">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3316">
                                            <p:txEl>
                                              <p:pRg st="0" end="0"/>
                                            </p:txEl>
                                          </p:spTgt>
                                        </p:tgtEl>
                                      </p:cBhvr>
                                      <p:to x="100000" y="60000"/>
                                    </p:animScale>
                                    <p:animScale>
                                      <p:cBhvr>
                                        <p:cTn id="14" dur="166" decel="50000">
                                          <p:stCondLst>
                                            <p:cond delay="676"/>
                                          </p:stCondLst>
                                        </p:cTn>
                                        <p:tgtEl>
                                          <p:spTgt spid="13316">
                                            <p:txEl>
                                              <p:pRg st="0" end="0"/>
                                            </p:txEl>
                                          </p:spTgt>
                                        </p:tgtEl>
                                      </p:cBhvr>
                                      <p:to x="100000" y="100000"/>
                                    </p:animScale>
                                    <p:animScale>
                                      <p:cBhvr>
                                        <p:cTn id="15" dur="26">
                                          <p:stCondLst>
                                            <p:cond delay="1312"/>
                                          </p:stCondLst>
                                        </p:cTn>
                                        <p:tgtEl>
                                          <p:spTgt spid="13316">
                                            <p:txEl>
                                              <p:pRg st="0" end="0"/>
                                            </p:txEl>
                                          </p:spTgt>
                                        </p:tgtEl>
                                      </p:cBhvr>
                                      <p:to x="100000" y="80000"/>
                                    </p:animScale>
                                    <p:animScale>
                                      <p:cBhvr>
                                        <p:cTn id="16" dur="166" decel="50000">
                                          <p:stCondLst>
                                            <p:cond delay="1338"/>
                                          </p:stCondLst>
                                        </p:cTn>
                                        <p:tgtEl>
                                          <p:spTgt spid="13316">
                                            <p:txEl>
                                              <p:pRg st="0" end="0"/>
                                            </p:txEl>
                                          </p:spTgt>
                                        </p:tgtEl>
                                      </p:cBhvr>
                                      <p:to x="100000" y="100000"/>
                                    </p:animScale>
                                    <p:animScale>
                                      <p:cBhvr>
                                        <p:cTn id="17" dur="26">
                                          <p:stCondLst>
                                            <p:cond delay="1642"/>
                                          </p:stCondLst>
                                        </p:cTn>
                                        <p:tgtEl>
                                          <p:spTgt spid="13316">
                                            <p:txEl>
                                              <p:pRg st="0" end="0"/>
                                            </p:txEl>
                                          </p:spTgt>
                                        </p:tgtEl>
                                      </p:cBhvr>
                                      <p:to x="100000" y="90000"/>
                                    </p:animScale>
                                    <p:animScale>
                                      <p:cBhvr>
                                        <p:cTn id="18" dur="166" decel="50000">
                                          <p:stCondLst>
                                            <p:cond delay="1668"/>
                                          </p:stCondLst>
                                        </p:cTn>
                                        <p:tgtEl>
                                          <p:spTgt spid="13316">
                                            <p:txEl>
                                              <p:pRg st="0" end="0"/>
                                            </p:txEl>
                                          </p:spTgt>
                                        </p:tgtEl>
                                      </p:cBhvr>
                                      <p:to x="100000" y="100000"/>
                                    </p:animScale>
                                    <p:animScale>
                                      <p:cBhvr>
                                        <p:cTn id="19" dur="26">
                                          <p:stCondLst>
                                            <p:cond delay="1808"/>
                                          </p:stCondLst>
                                        </p:cTn>
                                        <p:tgtEl>
                                          <p:spTgt spid="13316">
                                            <p:txEl>
                                              <p:pRg st="0" end="0"/>
                                            </p:txEl>
                                          </p:spTgt>
                                        </p:tgtEl>
                                      </p:cBhvr>
                                      <p:to x="100000" y="95000"/>
                                    </p:animScale>
                                    <p:animScale>
                                      <p:cBhvr>
                                        <p:cTn id="20" dur="166" decel="50000">
                                          <p:stCondLst>
                                            <p:cond delay="1834"/>
                                          </p:stCondLst>
                                        </p:cTn>
                                        <p:tgtEl>
                                          <p:spTgt spid="13316">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3316">
                                            <p:txEl>
                                              <p:pRg st="1" end="1"/>
                                            </p:txEl>
                                          </p:spTgt>
                                        </p:tgtEl>
                                        <p:attrNameLst>
                                          <p:attrName>style.visibility</p:attrName>
                                        </p:attrNameLst>
                                      </p:cBhvr>
                                      <p:to>
                                        <p:strVal val="visible"/>
                                      </p:to>
                                    </p:set>
                                    <p:animEffect transition="in" filter="wipe(down)">
                                      <p:cBhvr>
                                        <p:cTn id="25" dur="580">
                                          <p:stCondLst>
                                            <p:cond delay="0"/>
                                          </p:stCondLst>
                                        </p:cTn>
                                        <p:tgtEl>
                                          <p:spTgt spid="13316">
                                            <p:txEl>
                                              <p:pRg st="1" end="1"/>
                                            </p:txEl>
                                          </p:spTgt>
                                        </p:tgtEl>
                                      </p:cBhvr>
                                    </p:animEffect>
                                    <p:anim calcmode="lin" valueType="num">
                                      <p:cBhvr>
                                        <p:cTn id="26" dur="1822" tmFilter="0,0; 0.14,0.36; 0.43,0.73; 0.71,0.91; 1.0,1.0">
                                          <p:stCondLst>
                                            <p:cond delay="0"/>
                                          </p:stCondLst>
                                        </p:cTn>
                                        <p:tgtEl>
                                          <p:spTgt spid="13316">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3316">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3316">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3316">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3316">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13316">
                                            <p:txEl>
                                              <p:pRg st="1" end="1"/>
                                            </p:txEl>
                                          </p:spTgt>
                                        </p:tgtEl>
                                      </p:cBhvr>
                                      <p:to x="100000" y="60000"/>
                                    </p:animScale>
                                    <p:animScale>
                                      <p:cBhvr>
                                        <p:cTn id="32" dur="166" decel="50000">
                                          <p:stCondLst>
                                            <p:cond delay="676"/>
                                          </p:stCondLst>
                                        </p:cTn>
                                        <p:tgtEl>
                                          <p:spTgt spid="13316">
                                            <p:txEl>
                                              <p:pRg st="1" end="1"/>
                                            </p:txEl>
                                          </p:spTgt>
                                        </p:tgtEl>
                                      </p:cBhvr>
                                      <p:to x="100000" y="100000"/>
                                    </p:animScale>
                                    <p:animScale>
                                      <p:cBhvr>
                                        <p:cTn id="33" dur="26">
                                          <p:stCondLst>
                                            <p:cond delay="1312"/>
                                          </p:stCondLst>
                                        </p:cTn>
                                        <p:tgtEl>
                                          <p:spTgt spid="13316">
                                            <p:txEl>
                                              <p:pRg st="1" end="1"/>
                                            </p:txEl>
                                          </p:spTgt>
                                        </p:tgtEl>
                                      </p:cBhvr>
                                      <p:to x="100000" y="80000"/>
                                    </p:animScale>
                                    <p:animScale>
                                      <p:cBhvr>
                                        <p:cTn id="34" dur="166" decel="50000">
                                          <p:stCondLst>
                                            <p:cond delay="1338"/>
                                          </p:stCondLst>
                                        </p:cTn>
                                        <p:tgtEl>
                                          <p:spTgt spid="13316">
                                            <p:txEl>
                                              <p:pRg st="1" end="1"/>
                                            </p:txEl>
                                          </p:spTgt>
                                        </p:tgtEl>
                                      </p:cBhvr>
                                      <p:to x="100000" y="100000"/>
                                    </p:animScale>
                                    <p:animScale>
                                      <p:cBhvr>
                                        <p:cTn id="35" dur="26">
                                          <p:stCondLst>
                                            <p:cond delay="1642"/>
                                          </p:stCondLst>
                                        </p:cTn>
                                        <p:tgtEl>
                                          <p:spTgt spid="13316">
                                            <p:txEl>
                                              <p:pRg st="1" end="1"/>
                                            </p:txEl>
                                          </p:spTgt>
                                        </p:tgtEl>
                                      </p:cBhvr>
                                      <p:to x="100000" y="90000"/>
                                    </p:animScale>
                                    <p:animScale>
                                      <p:cBhvr>
                                        <p:cTn id="36" dur="166" decel="50000">
                                          <p:stCondLst>
                                            <p:cond delay="1668"/>
                                          </p:stCondLst>
                                        </p:cTn>
                                        <p:tgtEl>
                                          <p:spTgt spid="13316">
                                            <p:txEl>
                                              <p:pRg st="1" end="1"/>
                                            </p:txEl>
                                          </p:spTgt>
                                        </p:tgtEl>
                                      </p:cBhvr>
                                      <p:to x="100000" y="100000"/>
                                    </p:animScale>
                                    <p:animScale>
                                      <p:cBhvr>
                                        <p:cTn id="37" dur="26">
                                          <p:stCondLst>
                                            <p:cond delay="1808"/>
                                          </p:stCondLst>
                                        </p:cTn>
                                        <p:tgtEl>
                                          <p:spTgt spid="13316">
                                            <p:txEl>
                                              <p:pRg st="1" end="1"/>
                                            </p:txEl>
                                          </p:spTgt>
                                        </p:tgtEl>
                                      </p:cBhvr>
                                      <p:to x="100000" y="95000"/>
                                    </p:animScale>
                                    <p:animScale>
                                      <p:cBhvr>
                                        <p:cTn id="38" dur="166" decel="50000">
                                          <p:stCondLst>
                                            <p:cond delay="1834"/>
                                          </p:stCondLst>
                                        </p:cTn>
                                        <p:tgtEl>
                                          <p:spTgt spid="13316">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3316">
                                            <p:txEl>
                                              <p:pRg st="2" end="2"/>
                                            </p:txEl>
                                          </p:spTgt>
                                        </p:tgtEl>
                                        <p:attrNameLst>
                                          <p:attrName>style.visibility</p:attrName>
                                        </p:attrNameLst>
                                      </p:cBhvr>
                                      <p:to>
                                        <p:strVal val="visible"/>
                                      </p:to>
                                    </p:set>
                                    <p:animEffect transition="in" filter="wipe(down)">
                                      <p:cBhvr>
                                        <p:cTn id="43" dur="580">
                                          <p:stCondLst>
                                            <p:cond delay="0"/>
                                          </p:stCondLst>
                                        </p:cTn>
                                        <p:tgtEl>
                                          <p:spTgt spid="13316">
                                            <p:txEl>
                                              <p:pRg st="2" end="2"/>
                                            </p:txEl>
                                          </p:spTgt>
                                        </p:tgtEl>
                                      </p:cBhvr>
                                    </p:animEffect>
                                    <p:anim calcmode="lin" valueType="num">
                                      <p:cBhvr>
                                        <p:cTn id="44" dur="1822" tmFilter="0,0; 0.14,0.36; 0.43,0.73; 0.71,0.91; 1.0,1.0">
                                          <p:stCondLst>
                                            <p:cond delay="0"/>
                                          </p:stCondLst>
                                        </p:cTn>
                                        <p:tgtEl>
                                          <p:spTgt spid="13316">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3316">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3316">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3316">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3316">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13316">
                                            <p:txEl>
                                              <p:pRg st="2" end="2"/>
                                            </p:txEl>
                                          </p:spTgt>
                                        </p:tgtEl>
                                      </p:cBhvr>
                                      <p:to x="100000" y="60000"/>
                                    </p:animScale>
                                    <p:animScale>
                                      <p:cBhvr>
                                        <p:cTn id="50" dur="166" decel="50000">
                                          <p:stCondLst>
                                            <p:cond delay="676"/>
                                          </p:stCondLst>
                                        </p:cTn>
                                        <p:tgtEl>
                                          <p:spTgt spid="13316">
                                            <p:txEl>
                                              <p:pRg st="2" end="2"/>
                                            </p:txEl>
                                          </p:spTgt>
                                        </p:tgtEl>
                                      </p:cBhvr>
                                      <p:to x="100000" y="100000"/>
                                    </p:animScale>
                                    <p:animScale>
                                      <p:cBhvr>
                                        <p:cTn id="51" dur="26">
                                          <p:stCondLst>
                                            <p:cond delay="1312"/>
                                          </p:stCondLst>
                                        </p:cTn>
                                        <p:tgtEl>
                                          <p:spTgt spid="13316">
                                            <p:txEl>
                                              <p:pRg st="2" end="2"/>
                                            </p:txEl>
                                          </p:spTgt>
                                        </p:tgtEl>
                                      </p:cBhvr>
                                      <p:to x="100000" y="80000"/>
                                    </p:animScale>
                                    <p:animScale>
                                      <p:cBhvr>
                                        <p:cTn id="52" dur="166" decel="50000">
                                          <p:stCondLst>
                                            <p:cond delay="1338"/>
                                          </p:stCondLst>
                                        </p:cTn>
                                        <p:tgtEl>
                                          <p:spTgt spid="13316">
                                            <p:txEl>
                                              <p:pRg st="2" end="2"/>
                                            </p:txEl>
                                          </p:spTgt>
                                        </p:tgtEl>
                                      </p:cBhvr>
                                      <p:to x="100000" y="100000"/>
                                    </p:animScale>
                                    <p:animScale>
                                      <p:cBhvr>
                                        <p:cTn id="53" dur="26">
                                          <p:stCondLst>
                                            <p:cond delay="1642"/>
                                          </p:stCondLst>
                                        </p:cTn>
                                        <p:tgtEl>
                                          <p:spTgt spid="13316">
                                            <p:txEl>
                                              <p:pRg st="2" end="2"/>
                                            </p:txEl>
                                          </p:spTgt>
                                        </p:tgtEl>
                                      </p:cBhvr>
                                      <p:to x="100000" y="90000"/>
                                    </p:animScale>
                                    <p:animScale>
                                      <p:cBhvr>
                                        <p:cTn id="54" dur="166" decel="50000">
                                          <p:stCondLst>
                                            <p:cond delay="1668"/>
                                          </p:stCondLst>
                                        </p:cTn>
                                        <p:tgtEl>
                                          <p:spTgt spid="13316">
                                            <p:txEl>
                                              <p:pRg st="2" end="2"/>
                                            </p:txEl>
                                          </p:spTgt>
                                        </p:tgtEl>
                                      </p:cBhvr>
                                      <p:to x="100000" y="100000"/>
                                    </p:animScale>
                                    <p:animScale>
                                      <p:cBhvr>
                                        <p:cTn id="55" dur="26">
                                          <p:stCondLst>
                                            <p:cond delay="1808"/>
                                          </p:stCondLst>
                                        </p:cTn>
                                        <p:tgtEl>
                                          <p:spTgt spid="13316">
                                            <p:txEl>
                                              <p:pRg st="2" end="2"/>
                                            </p:txEl>
                                          </p:spTgt>
                                        </p:tgtEl>
                                      </p:cBhvr>
                                      <p:to x="100000" y="95000"/>
                                    </p:animScale>
                                    <p:animScale>
                                      <p:cBhvr>
                                        <p:cTn id="56" dur="166" decel="50000">
                                          <p:stCondLst>
                                            <p:cond delay="1834"/>
                                          </p:stCondLst>
                                        </p:cTn>
                                        <p:tgtEl>
                                          <p:spTgt spid="13316">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13316">
                                            <p:txEl>
                                              <p:pRg st="3" end="3"/>
                                            </p:txEl>
                                          </p:spTgt>
                                        </p:tgtEl>
                                        <p:attrNameLst>
                                          <p:attrName>style.visibility</p:attrName>
                                        </p:attrNameLst>
                                      </p:cBhvr>
                                      <p:to>
                                        <p:strVal val="visible"/>
                                      </p:to>
                                    </p:set>
                                    <p:animEffect transition="in" filter="wipe(down)">
                                      <p:cBhvr>
                                        <p:cTn id="61" dur="580">
                                          <p:stCondLst>
                                            <p:cond delay="0"/>
                                          </p:stCondLst>
                                        </p:cTn>
                                        <p:tgtEl>
                                          <p:spTgt spid="13316">
                                            <p:txEl>
                                              <p:pRg st="3" end="3"/>
                                            </p:txEl>
                                          </p:spTgt>
                                        </p:tgtEl>
                                      </p:cBhvr>
                                    </p:animEffect>
                                    <p:anim calcmode="lin" valueType="num">
                                      <p:cBhvr>
                                        <p:cTn id="62" dur="1822" tmFilter="0,0; 0.14,0.36; 0.43,0.73; 0.71,0.91; 1.0,1.0">
                                          <p:stCondLst>
                                            <p:cond delay="0"/>
                                          </p:stCondLst>
                                        </p:cTn>
                                        <p:tgtEl>
                                          <p:spTgt spid="13316">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3316">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3316">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3316">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3316">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13316">
                                            <p:txEl>
                                              <p:pRg st="3" end="3"/>
                                            </p:txEl>
                                          </p:spTgt>
                                        </p:tgtEl>
                                      </p:cBhvr>
                                      <p:to x="100000" y="60000"/>
                                    </p:animScale>
                                    <p:animScale>
                                      <p:cBhvr>
                                        <p:cTn id="68" dur="166" decel="50000">
                                          <p:stCondLst>
                                            <p:cond delay="676"/>
                                          </p:stCondLst>
                                        </p:cTn>
                                        <p:tgtEl>
                                          <p:spTgt spid="13316">
                                            <p:txEl>
                                              <p:pRg st="3" end="3"/>
                                            </p:txEl>
                                          </p:spTgt>
                                        </p:tgtEl>
                                      </p:cBhvr>
                                      <p:to x="100000" y="100000"/>
                                    </p:animScale>
                                    <p:animScale>
                                      <p:cBhvr>
                                        <p:cTn id="69" dur="26">
                                          <p:stCondLst>
                                            <p:cond delay="1312"/>
                                          </p:stCondLst>
                                        </p:cTn>
                                        <p:tgtEl>
                                          <p:spTgt spid="13316">
                                            <p:txEl>
                                              <p:pRg st="3" end="3"/>
                                            </p:txEl>
                                          </p:spTgt>
                                        </p:tgtEl>
                                      </p:cBhvr>
                                      <p:to x="100000" y="80000"/>
                                    </p:animScale>
                                    <p:animScale>
                                      <p:cBhvr>
                                        <p:cTn id="70" dur="166" decel="50000">
                                          <p:stCondLst>
                                            <p:cond delay="1338"/>
                                          </p:stCondLst>
                                        </p:cTn>
                                        <p:tgtEl>
                                          <p:spTgt spid="13316">
                                            <p:txEl>
                                              <p:pRg st="3" end="3"/>
                                            </p:txEl>
                                          </p:spTgt>
                                        </p:tgtEl>
                                      </p:cBhvr>
                                      <p:to x="100000" y="100000"/>
                                    </p:animScale>
                                    <p:animScale>
                                      <p:cBhvr>
                                        <p:cTn id="71" dur="26">
                                          <p:stCondLst>
                                            <p:cond delay="1642"/>
                                          </p:stCondLst>
                                        </p:cTn>
                                        <p:tgtEl>
                                          <p:spTgt spid="13316">
                                            <p:txEl>
                                              <p:pRg st="3" end="3"/>
                                            </p:txEl>
                                          </p:spTgt>
                                        </p:tgtEl>
                                      </p:cBhvr>
                                      <p:to x="100000" y="90000"/>
                                    </p:animScale>
                                    <p:animScale>
                                      <p:cBhvr>
                                        <p:cTn id="72" dur="166" decel="50000">
                                          <p:stCondLst>
                                            <p:cond delay="1668"/>
                                          </p:stCondLst>
                                        </p:cTn>
                                        <p:tgtEl>
                                          <p:spTgt spid="13316">
                                            <p:txEl>
                                              <p:pRg st="3" end="3"/>
                                            </p:txEl>
                                          </p:spTgt>
                                        </p:tgtEl>
                                      </p:cBhvr>
                                      <p:to x="100000" y="100000"/>
                                    </p:animScale>
                                    <p:animScale>
                                      <p:cBhvr>
                                        <p:cTn id="73" dur="26">
                                          <p:stCondLst>
                                            <p:cond delay="1808"/>
                                          </p:stCondLst>
                                        </p:cTn>
                                        <p:tgtEl>
                                          <p:spTgt spid="13316">
                                            <p:txEl>
                                              <p:pRg st="3" end="3"/>
                                            </p:txEl>
                                          </p:spTgt>
                                        </p:tgtEl>
                                      </p:cBhvr>
                                      <p:to x="100000" y="95000"/>
                                    </p:animScale>
                                    <p:animScale>
                                      <p:cBhvr>
                                        <p:cTn id="74" dur="166" decel="50000">
                                          <p:stCondLst>
                                            <p:cond delay="1834"/>
                                          </p:stCondLst>
                                        </p:cTn>
                                        <p:tgtEl>
                                          <p:spTgt spid="13316">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13316">
                                            <p:txEl>
                                              <p:pRg st="4" end="4"/>
                                            </p:txEl>
                                          </p:spTgt>
                                        </p:tgtEl>
                                        <p:attrNameLst>
                                          <p:attrName>style.visibility</p:attrName>
                                        </p:attrNameLst>
                                      </p:cBhvr>
                                      <p:to>
                                        <p:strVal val="visible"/>
                                      </p:to>
                                    </p:set>
                                    <p:animEffect transition="in" filter="wipe(down)">
                                      <p:cBhvr>
                                        <p:cTn id="79" dur="580">
                                          <p:stCondLst>
                                            <p:cond delay="0"/>
                                          </p:stCondLst>
                                        </p:cTn>
                                        <p:tgtEl>
                                          <p:spTgt spid="13316">
                                            <p:txEl>
                                              <p:pRg st="4" end="4"/>
                                            </p:txEl>
                                          </p:spTgt>
                                        </p:tgtEl>
                                      </p:cBhvr>
                                    </p:animEffect>
                                    <p:anim calcmode="lin" valueType="num">
                                      <p:cBhvr>
                                        <p:cTn id="80" dur="1822" tmFilter="0,0; 0.14,0.36; 0.43,0.73; 0.71,0.91; 1.0,1.0">
                                          <p:stCondLst>
                                            <p:cond delay="0"/>
                                          </p:stCondLst>
                                        </p:cTn>
                                        <p:tgtEl>
                                          <p:spTgt spid="13316">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13316">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13316">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13316">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13316">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13316">
                                            <p:txEl>
                                              <p:pRg st="4" end="4"/>
                                            </p:txEl>
                                          </p:spTgt>
                                        </p:tgtEl>
                                      </p:cBhvr>
                                      <p:to x="100000" y="60000"/>
                                    </p:animScale>
                                    <p:animScale>
                                      <p:cBhvr>
                                        <p:cTn id="86" dur="166" decel="50000">
                                          <p:stCondLst>
                                            <p:cond delay="676"/>
                                          </p:stCondLst>
                                        </p:cTn>
                                        <p:tgtEl>
                                          <p:spTgt spid="13316">
                                            <p:txEl>
                                              <p:pRg st="4" end="4"/>
                                            </p:txEl>
                                          </p:spTgt>
                                        </p:tgtEl>
                                      </p:cBhvr>
                                      <p:to x="100000" y="100000"/>
                                    </p:animScale>
                                    <p:animScale>
                                      <p:cBhvr>
                                        <p:cTn id="87" dur="26">
                                          <p:stCondLst>
                                            <p:cond delay="1312"/>
                                          </p:stCondLst>
                                        </p:cTn>
                                        <p:tgtEl>
                                          <p:spTgt spid="13316">
                                            <p:txEl>
                                              <p:pRg st="4" end="4"/>
                                            </p:txEl>
                                          </p:spTgt>
                                        </p:tgtEl>
                                      </p:cBhvr>
                                      <p:to x="100000" y="80000"/>
                                    </p:animScale>
                                    <p:animScale>
                                      <p:cBhvr>
                                        <p:cTn id="88" dur="166" decel="50000">
                                          <p:stCondLst>
                                            <p:cond delay="1338"/>
                                          </p:stCondLst>
                                        </p:cTn>
                                        <p:tgtEl>
                                          <p:spTgt spid="13316">
                                            <p:txEl>
                                              <p:pRg st="4" end="4"/>
                                            </p:txEl>
                                          </p:spTgt>
                                        </p:tgtEl>
                                      </p:cBhvr>
                                      <p:to x="100000" y="100000"/>
                                    </p:animScale>
                                    <p:animScale>
                                      <p:cBhvr>
                                        <p:cTn id="89" dur="26">
                                          <p:stCondLst>
                                            <p:cond delay="1642"/>
                                          </p:stCondLst>
                                        </p:cTn>
                                        <p:tgtEl>
                                          <p:spTgt spid="13316">
                                            <p:txEl>
                                              <p:pRg st="4" end="4"/>
                                            </p:txEl>
                                          </p:spTgt>
                                        </p:tgtEl>
                                      </p:cBhvr>
                                      <p:to x="100000" y="90000"/>
                                    </p:animScale>
                                    <p:animScale>
                                      <p:cBhvr>
                                        <p:cTn id="90" dur="166" decel="50000">
                                          <p:stCondLst>
                                            <p:cond delay="1668"/>
                                          </p:stCondLst>
                                        </p:cTn>
                                        <p:tgtEl>
                                          <p:spTgt spid="13316">
                                            <p:txEl>
                                              <p:pRg st="4" end="4"/>
                                            </p:txEl>
                                          </p:spTgt>
                                        </p:tgtEl>
                                      </p:cBhvr>
                                      <p:to x="100000" y="100000"/>
                                    </p:animScale>
                                    <p:animScale>
                                      <p:cBhvr>
                                        <p:cTn id="91" dur="26">
                                          <p:stCondLst>
                                            <p:cond delay="1808"/>
                                          </p:stCondLst>
                                        </p:cTn>
                                        <p:tgtEl>
                                          <p:spTgt spid="13316">
                                            <p:txEl>
                                              <p:pRg st="4" end="4"/>
                                            </p:txEl>
                                          </p:spTgt>
                                        </p:tgtEl>
                                      </p:cBhvr>
                                      <p:to x="100000" y="95000"/>
                                    </p:animScale>
                                    <p:animScale>
                                      <p:cBhvr>
                                        <p:cTn id="92" dur="166" decel="50000">
                                          <p:stCondLst>
                                            <p:cond delay="1834"/>
                                          </p:stCondLst>
                                        </p:cTn>
                                        <p:tgtEl>
                                          <p:spTgt spid="13316">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13316">
                                            <p:txEl>
                                              <p:pRg st="5" end="5"/>
                                            </p:txEl>
                                          </p:spTgt>
                                        </p:tgtEl>
                                        <p:attrNameLst>
                                          <p:attrName>style.visibility</p:attrName>
                                        </p:attrNameLst>
                                      </p:cBhvr>
                                      <p:to>
                                        <p:strVal val="visible"/>
                                      </p:to>
                                    </p:set>
                                    <p:animEffect transition="in" filter="wipe(down)">
                                      <p:cBhvr>
                                        <p:cTn id="97" dur="580">
                                          <p:stCondLst>
                                            <p:cond delay="0"/>
                                          </p:stCondLst>
                                        </p:cTn>
                                        <p:tgtEl>
                                          <p:spTgt spid="13316">
                                            <p:txEl>
                                              <p:pRg st="5" end="5"/>
                                            </p:txEl>
                                          </p:spTgt>
                                        </p:tgtEl>
                                      </p:cBhvr>
                                    </p:animEffect>
                                    <p:anim calcmode="lin" valueType="num">
                                      <p:cBhvr>
                                        <p:cTn id="98" dur="1822" tmFilter="0,0; 0.14,0.36; 0.43,0.73; 0.71,0.91; 1.0,1.0">
                                          <p:stCondLst>
                                            <p:cond delay="0"/>
                                          </p:stCondLst>
                                        </p:cTn>
                                        <p:tgtEl>
                                          <p:spTgt spid="13316">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13316">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13316">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13316">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13316">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13316">
                                            <p:txEl>
                                              <p:pRg st="5" end="5"/>
                                            </p:txEl>
                                          </p:spTgt>
                                        </p:tgtEl>
                                      </p:cBhvr>
                                      <p:to x="100000" y="60000"/>
                                    </p:animScale>
                                    <p:animScale>
                                      <p:cBhvr>
                                        <p:cTn id="104" dur="166" decel="50000">
                                          <p:stCondLst>
                                            <p:cond delay="676"/>
                                          </p:stCondLst>
                                        </p:cTn>
                                        <p:tgtEl>
                                          <p:spTgt spid="13316">
                                            <p:txEl>
                                              <p:pRg st="5" end="5"/>
                                            </p:txEl>
                                          </p:spTgt>
                                        </p:tgtEl>
                                      </p:cBhvr>
                                      <p:to x="100000" y="100000"/>
                                    </p:animScale>
                                    <p:animScale>
                                      <p:cBhvr>
                                        <p:cTn id="105" dur="26">
                                          <p:stCondLst>
                                            <p:cond delay="1312"/>
                                          </p:stCondLst>
                                        </p:cTn>
                                        <p:tgtEl>
                                          <p:spTgt spid="13316">
                                            <p:txEl>
                                              <p:pRg st="5" end="5"/>
                                            </p:txEl>
                                          </p:spTgt>
                                        </p:tgtEl>
                                      </p:cBhvr>
                                      <p:to x="100000" y="80000"/>
                                    </p:animScale>
                                    <p:animScale>
                                      <p:cBhvr>
                                        <p:cTn id="106" dur="166" decel="50000">
                                          <p:stCondLst>
                                            <p:cond delay="1338"/>
                                          </p:stCondLst>
                                        </p:cTn>
                                        <p:tgtEl>
                                          <p:spTgt spid="13316">
                                            <p:txEl>
                                              <p:pRg st="5" end="5"/>
                                            </p:txEl>
                                          </p:spTgt>
                                        </p:tgtEl>
                                      </p:cBhvr>
                                      <p:to x="100000" y="100000"/>
                                    </p:animScale>
                                    <p:animScale>
                                      <p:cBhvr>
                                        <p:cTn id="107" dur="26">
                                          <p:stCondLst>
                                            <p:cond delay="1642"/>
                                          </p:stCondLst>
                                        </p:cTn>
                                        <p:tgtEl>
                                          <p:spTgt spid="13316">
                                            <p:txEl>
                                              <p:pRg st="5" end="5"/>
                                            </p:txEl>
                                          </p:spTgt>
                                        </p:tgtEl>
                                      </p:cBhvr>
                                      <p:to x="100000" y="90000"/>
                                    </p:animScale>
                                    <p:animScale>
                                      <p:cBhvr>
                                        <p:cTn id="108" dur="166" decel="50000">
                                          <p:stCondLst>
                                            <p:cond delay="1668"/>
                                          </p:stCondLst>
                                        </p:cTn>
                                        <p:tgtEl>
                                          <p:spTgt spid="13316">
                                            <p:txEl>
                                              <p:pRg st="5" end="5"/>
                                            </p:txEl>
                                          </p:spTgt>
                                        </p:tgtEl>
                                      </p:cBhvr>
                                      <p:to x="100000" y="100000"/>
                                    </p:animScale>
                                    <p:animScale>
                                      <p:cBhvr>
                                        <p:cTn id="109" dur="26">
                                          <p:stCondLst>
                                            <p:cond delay="1808"/>
                                          </p:stCondLst>
                                        </p:cTn>
                                        <p:tgtEl>
                                          <p:spTgt spid="13316">
                                            <p:txEl>
                                              <p:pRg st="5" end="5"/>
                                            </p:txEl>
                                          </p:spTgt>
                                        </p:tgtEl>
                                      </p:cBhvr>
                                      <p:to x="100000" y="95000"/>
                                    </p:animScale>
                                    <p:animScale>
                                      <p:cBhvr>
                                        <p:cTn id="110" dur="166" decel="50000">
                                          <p:stCondLst>
                                            <p:cond delay="1834"/>
                                          </p:stCondLst>
                                        </p:cTn>
                                        <p:tgtEl>
                                          <p:spTgt spid="13316">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13316">
                                            <p:txEl>
                                              <p:pRg st="6" end="6"/>
                                            </p:txEl>
                                          </p:spTgt>
                                        </p:tgtEl>
                                        <p:attrNameLst>
                                          <p:attrName>style.visibility</p:attrName>
                                        </p:attrNameLst>
                                      </p:cBhvr>
                                      <p:to>
                                        <p:strVal val="visible"/>
                                      </p:to>
                                    </p:set>
                                    <p:animEffect transition="in" filter="wipe(down)">
                                      <p:cBhvr>
                                        <p:cTn id="115" dur="580">
                                          <p:stCondLst>
                                            <p:cond delay="0"/>
                                          </p:stCondLst>
                                        </p:cTn>
                                        <p:tgtEl>
                                          <p:spTgt spid="13316">
                                            <p:txEl>
                                              <p:pRg st="6" end="6"/>
                                            </p:txEl>
                                          </p:spTgt>
                                        </p:tgtEl>
                                      </p:cBhvr>
                                    </p:animEffect>
                                    <p:anim calcmode="lin" valueType="num">
                                      <p:cBhvr>
                                        <p:cTn id="116" dur="1822" tmFilter="0,0; 0.14,0.36; 0.43,0.73; 0.71,0.91; 1.0,1.0">
                                          <p:stCondLst>
                                            <p:cond delay="0"/>
                                          </p:stCondLst>
                                        </p:cTn>
                                        <p:tgtEl>
                                          <p:spTgt spid="13316">
                                            <p:txEl>
                                              <p:pRg st="6" end="6"/>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13316">
                                            <p:txEl>
                                              <p:pRg st="6" end="6"/>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13316">
                                            <p:txEl>
                                              <p:pRg st="6" end="6"/>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13316">
                                            <p:txEl>
                                              <p:pRg st="6" end="6"/>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13316">
                                            <p:txEl>
                                              <p:pRg st="6" end="6"/>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13316">
                                            <p:txEl>
                                              <p:pRg st="6" end="6"/>
                                            </p:txEl>
                                          </p:spTgt>
                                        </p:tgtEl>
                                      </p:cBhvr>
                                      <p:to x="100000" y="60000"/>
                                    </p:animScale>
                                    <p:animScale>
                                      <p:cBhvr>
                                        <p:cTn id="122" dur="166" decel="50000">
                                          <p:stCondLst>
                                            <p:cond delay="676"/>
                                          </p:stCondLst>
                                        </p:cTn>
                                        <p:tgtEl>
                                          <p:spTgt spid="13316">
                                            <p:txEl>
                                              <p:pRg st="6" end="6"/>
                                            </p:txEl>
                                          </p:spTgt>
                                        </p:tgtEl>
                                      </p:cBhvr>
                                      <p:to x="100000" y="100000"/>
                                    </p:animScale>
                                    <p:animScale>
                                      <p:cBhvr>
                                        <p:cTn id="123" dur="26">
                                          <p:stCondLst>
                                            <p:cond delay="1312"/>
                                          </p:stCondLst>
                                        </p:cTn>
                                        <p:tgtEl>
                                          <p:spTgt spid="13316">
                                            <p:txEl>
                                              <p:pRg st="6" end="6"/>
                                            </p:txEl>
                                          </p:spTgt>
                                        </p:tgtEl>
                                      </p:cBhvr>
                                      <p:to x="100000" y="80000"/>
                                    </p:animScale>
                                    <p:animScale>
                                      <p:cBhvr>
                                        <p:cTn id="124" dur="166" decel="50000">
                                          <p:stCondLst>
                                            <p:cond delay="1338"/>
                                          </p:stCondLst>
                                        </p:cTn>
                                        <p:tgtEl>
                                          <p:spTgt spid="13316">
                                            <p:txEl>
                                              <p:pRg st="6" end="6"/>
                                            </p:txEl>
                                          </p:spTgt>
                                        </p:tgtEl>
                                      </p:cBhvr>
                                      <p:to x="100000" y="100000"/>
                                    </p:animScale>
                                    <p:animScale>
                                      <p:cBhvr>
                                        <p:cTn id="125" dur="26">
                                          <p:stCondLst>
                                            <p:cond delay="1642"/>
                                          </p:stCondLst>
                                        </p:cTn>
                                        <p:tgtEl>
                                          <p:spTgt spid="13316">
                                            <p:txEl>
                                              <p:pRg st="6" end="6"/>
                                            </p:txEl>
                                          </p:spTgt>
                                        </p:tgtEl>
                                      </p:cBhvr>
                                      <p:to x="100000" y="90000"/>
                                    </p:animScale>
                                    <p:animScale>
                                      <p:cBhvr>
                                        <p:cTn id="126" dur="166" decel="50000">
                                          <p:stCondLst>
                                            <p:cond delay="1668"/>
                                          </p:stCondLst>
                                        </p:cTn>
                                        <p:tgtEl>
                                          <p:spTgt spid="13316">
                                            <p:txEl>
                                              <p:pRg st="6" end="6"/>
                                            </p:txEl>
                                          </p:spTgt>
                                        </p:tgtEl>
                                      </p:cBhvr>
                                      <p:to x="100000" y="100000"/>
                                    </p:animScale>
                                    <p:animScale>
                                      <p:cBhvr>
                                        <p:cTn id="127" dur="26">
                                          <p:stCondLst>
                                            <p:cond delay="1808"/>
                                          </p:stCondLst>
                                        </p:cTn>
                                        <p:tgtEl>
                                          <p:spTgt spid="13316">
                                            <p:txEl>
                                              <p:pRg st="6" end="6"/>
                                            </p:txEl>
                                          </p:spTgt>
                                        </p:tgtEl>
                                      </p:cBhvr>
                                      <p:to x="100000" y="95000"/>
                                    </p:animScale>
                                    <p:animScale>
                                      <p:cBhvr>
                                        <p:cTn id="128" dur="166" decel="50000">
                                          <p:stCondLst>
                                            <p:cond delay="1834"/>
                                          </p:stCondLst>
                                        </p:cTn>
                                        <p:tgtEl>
                                          <p:spTgt spid="13316">
                                            <p:txEl>
                                              <p:pRg st="6" end="6"/>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13316">
                                            <p:txEl>
                                              <p:pRg st="8" end="8"/>
                                            </p:txEl>
                                          </p:spTgt>
                                        </p:tgtEl>
                                        <p:attrNameLst>
                                          <p:attrName>style.visibility</p:attrName>
                                        </p:attrNameLst>
                                      </p:cBhvr>
                                      <p:to>
                                        <p:strVal val="visible"/>
                                      </p:to>
                                    </p:set>
                                    <p:animEffect transition="in" filter="wipe(down)">
                                      <p:cBhvr>
                                        <p:cTn id="133" dur="580">
                                          <p:stCondLst>
                                            <p:cond delay="0"/>
                                          </p:stCondLst>
                                        </p:cTn>
                                        <p:tgtEl>
                                          <p:spTgt spid="13316">
                                            <p:txEl>
                                              <p:pRg st="8" end="8"/>
                                            </p:txEl>
                                          </p:spTgt>
                                        </p:tgtEl>
                                      </p:cBhvr>
                                    </p:animEffect>
                                    <p:anim calcmode="lin" valueType="num">
                                      <p:cBhvr>
                                        <p:cTn id="134" dur="1822" tmFilter="0,0; 0.14,0.36; 0.43,0.73; 0.71,0.91; 1.0,1.0">
                                          <p:stCondLst>
                                            <p:cond delay="0"/>
                                          </p:stCondLst>
                                        </p:cTn>
                                        <p:tgtEl>
                                          <p:spTgt spid="13316">
                                            <p:txEl>
                                              <p:pRg st="8" end="8"/>
                                            </p:txEl>
                                          </p:spTgt>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13316">
                                            <p:txEl>
                                              <p:pRg st="8" end="8"/>
                                            </p:txEl>
                                          </p:spTgt>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13316">
                                            <p:txEl>
                                              <p:pRg st="8" end="8"/>
                                            </p:txEl>
                                          </p:spTgt>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13316">
                                            <p:txEl>
                                              <p:pRg st="8" end="8"/>
                                            </p:txEl>
                                          </p:spTgt>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13316">
                                            <p:txEl>
                                              <p:pRg st="8" end="8"/>
                                            </p:txEl>
                                          </p:spTgt>
                                        </p:tgtEl>
                                        <p:attrNameLst>
                                          <p:attrName>ppt_y</p:attrName>
                                        </p:attrNameLst>
                                      </p:cBhvr>
                                      <p:tavLst>
                                        <p:tav tm="0" fmla="#ppt_y-sin(pi*$)/81">
                                          <p:val>
                                            <p:fltVal val="0"/>
                                          </p:val>
                                        </p:tav>
                                        <p:tav tm="100000">
                                          <p:val>
                                            <p:fltVal val="1"/>
                                          </p:val>
                                        </p:tav>
                                      </p:tavLst>
                                    </p:anim>
                                    <p:animScale>
                                      <p:cBhvr>
                                        <p:cTn id="139" dur="26">
                                          <p:stCondLst>
                                            <p:cond delay="650"/>
                                          </p:stCondLst>
                                        </p:cTn>
                                        <p:tgtEl>
                                          <p:spTgt spid="13316">
                                            <p:txEl>
                                              <p:pRg st="8" end="8"/>
                                            </p:txEl>
                                          </p:spTgt>
                                        </p:tgtEl>
                                      </p:cBhvr>
                                      <p:to x="100000" y="60000"/>
                                    </p:animScale>
                                    <p:animScale>
                                      <p:cBhvr>
                                        <p:cTn id="140" dur="166" decel="50000">
                                          <p:stCondLst>
                                            <p:cond delay="676"/>
                                          </p:stCondLst>
                                        </p:cTn>
                                        <p:tgtEl>
                                          <p:spTgt spid="13316">
                                            <p:txEl>
                                              <p:pRg st="8" end="8"/>
                                            </p:txEl>
                                          </p:spTgt>
                                        </p:tgtEl>
                                      </p:cBhvr>
                                      <p:to x="100000" y="100000"/>
                                    </p:animScale>
                                    <p:animScale>
                                      <p:cBhvr>
                                        <p:cTn id="141" dur="26">
                                          <p:stCondLst>
                                            <p:cond delay="1312"/>
                                          </p:stCondLst>
                                        </p:cTn>
                                        <p:tgtEl>
                                          <p:spTgt spid="13316">
                                            <p:txEl>
                                              <p:pRg st="8" end="8"/>
                                            </p:txEl>
                                          </p:spTgt>
                                        </p:tgtEl>
                                      </p:cBhvr>
                                      <p:to x="100000" y="80000"/>
                                    </p:animScale>
                                    <p:animScale>
                                      <p:cBhvr>
                                        <p:cTn id="142" dur="166" decel="50000">
                                          <p:stCondLst>
                                            <p:cond delay="1338"/>
                                          </p:stCondLst>
                                        </p:cTn>
                                        <p:tgtEl>
                                          <p:spTgt spid="13316">
                                            <p:txEl>
                                              <p:pRg st="8" end="8"/>
                                            </p:txEl>
                                          </p:spTgt>
                                        </p:tgtEl>
                                      </p:cBhvr>
                                      <p:to x="100000" y="100000"/>
                                    </p:animScale>
                                    <p:animScale>
                                      <p:cBhvr>
                                        <p:cTn id="143" dur="26">
                                          <p:stCondLst>
                                            <p:cond delay="1642"/>
                                          </p:stCondLst>
                                        </p:cTn>
                                        <p:tgtEl>
                                          <p:spTgt spid="13316">
                                            <p:txEl>
                                              <p:pRg st="8" end="8"/>
                                            </p:txEl>
                                          </p:spTgt>
                                        </p:tgtEl>
                                      </p:cBhvr>
                                      <p:to x="100000" y="90000"/>
                                    </p:animScale>
                                    <p:animScale>
                                      <p:cBhvr>
                                        <p:cTn id="144" dur="166" decel="50000">
                                          <p:stCondLst>
                                            <p:cond delay="1668"/>
                                          </p:stCondLst>
                                        </p:cTn>
                                        <p:tgtEl>
                                          <p:spTgt spid="13316">
                                            <p:txEl>
                                              <p:pRg st="8" end="8"/>
                                            </p:txEl>
                                          </p:spTgt>
                                        </p:tgtEl>
                                      </p:cBhvr>
                                      <p:to x="100000" y="100000"/>
                                    </p:animScale>
                                    <p:animScale>
                                      <p:cBhvr>
                                        <p:cTn id="145" dur="26">
                                          <p:stCondLst>
                                            <p:cond delay="1808"/>
                                          </p:stCondLst>
                                        </p:cTn>
                                        <p:tgtEl>
                                          <p:spTgt spid="13316">
                                            <p:txEl>
                                              <p:pRg st="8" end="8"/>
                                            </p:txEl>
                                          </p:spTgt>
                                        </p:tgtEl>
                                      </p:cBhvr>
                                      <p:to x="100000" y="95000"/>
                                    </p:animScale>
                                    <p:animScale>
                                      <p:cBhvr>
                                        <p:cTn id="146" dur="166" decel="50000">
                                          <p:stCondLst>
                                            <p:cond delay="1834"/>
                                          </p:stCondLst>
                                        </p:cTn>
                                        <p:tgtEl>
                                          <p:spTgt spid="13316">
                                            <p:txEl>
                                              <p:pRg st="8" end="8"/>
                                            </p:txEl>
                                          </p:spTgt>
                                        </p:tgtEl>
                                      </p:cBhvr>
                                      <p:to x="100000" y="100000"/>
                                    </p:animScale>
                                  </p:childTnLst>
                                </p:cTn>
                              </p:par>
                            </p:childTnLst>
                          </p:cTn>
                        </p:par>
                      </p:childTnLst>
                    </p:cTn>
                  </p:par>
                  <p:par>
                    <p:cTn id="147" fill="hold">
                      <p:stCondLst>
                        <p:cond delay="indefinite"/>
                      </p:stCondLst>
                      <p:childTnLst>
                        <p:par>
                          <p:cTn id="148" fill="hold">
                            <p:stCondLst>
                              <p:cond delay="0"/>
                            </p:stCondLst>
                            <p:childTnLst>
                              <p:par>
                                <p:cTn id="149" presetID="22" presetClass="entr" presetSubtype="4" fill="hold" nodeType="clickEffect">
                                  <p:stCondLst>
                                    <p:cond delay="0"/>
                                  </p:stCondLst>
                                  <p:childTnLst>
                                    <p:set>
                                      <p:cBhvr>
                                        <p:cTn id="150" dur="1" fill="hold">
                                          <p:stCondLst>
                                            <p:cond delay="0"/>
                                          </p:stCondLst>
                                        </p:cTn>
                                        <p:tgtEl>
                                          <p:spTgt spid="13315">
                                            <p:txEl>
                                              <p:pRg st="0" end="0"/>
                                            </p:txEl>
                                          </p:spTgt>
                                        </p:tgtEl>
                                        <p:attrNameLst>
                                          <p:attrName>style.visibility</p:attrName>
                                        </p:attrNameLst>
                                      </p:cBhvr>
                                      <p:to>
                                        <p:strVal val="visible"/>
                                      </p:to>
                                    </p:set>
                                    <p:animEffect transition="in" filter="wipe(down)">
                                      <p:cBhvr>
                                        <p:cTn id="151" dur="500"/>
                                        <p:tgtEl>
                                          <p:spTgt spid="13315">
                                            <p:txEl>
                                              <p:pRg st="0" end="0"/>
                                            </p:txEl>
                                          </p:spTgt>
                                        </p:tgtEl>
                                      </p:cBhvr>
                                    </p:animEffect>
                                  </p:childTnLst>
                                </p:cTn>
                              </p:par>
                            </p:childTnLst>
                          </p:cTn>
                        </p:par>
                      </p:childTnLst>
                    </p:cTn>
                  </p:par>
                  <p:par>
                    <p:cTn id="152" fill="hold">
                      <p:stCondLst>
                        <p:cond delay="indefinite"/>
                      </p:stCondLst>
                      <p:childTnLst>
                        <p:par>
                          <p:cTn id="153" fill="hold">
                            <p:stCondLst>
                              <p:cond delay="0"/>
                            </p:stCondLst>
                            <p:childTnLst>
                              <p:par>
                                <p:cTn id="154" presetID="22" presetClass="entr" presetSubtype="4" fill="hold" nodeType="clickEffect">
                                  <p:stCondLst>
                                    <p:cond delay="0"/>
                                  </p:stCondLst>
                                  <p:childTnLst>
                                    <p:set>
                                      <p:cBhvr>
                                        <p:cTn id="155" dur="1" fill="hold">
                                          <p:stCondLst>
                                            <p:cond delay="0"/>
                                          </p:stCondLst>
                                        </p:cTn>
                                        <p:tgtEl>
                                          <p:spTgt spid="13315">
                                            <p:txEl>
                                              <p:pRg st="1" end="1"/>
                                            </p:txEl>
                                          </p:spTgt>
                                        </p:tgtEl>
                                        <p:attrNameLst>
                                          <p:attrName>style.visibility</p:attrName>
                                        </p:attrNameLst>
                                      </p:cBhvr>
                                      <p:to>
                                        <p:strVal val="visible"/>
                                      </p:to>
                                    </p:set>
                                    <p:animEffect transition="in" filter="wipe(down)">
                                      <p:cBhvr>
                                        <p:cTn id="156" dur="500"/>
                                        <p:tgtEl>
                                          <p:spTgt spid="13315">
                                            <p:txEl>
                                              <p:pRg st="1" end="1"/>
                                            </p:txEl>
                                          </p:spTgt>
                                        </p:tgtEl>
                                      </p:cBhvr>
                                    </p:animEffect>
                                  </p:childTnLst>
                                </p:cTn>
                              </p:par>
                            </p:childTnLst>
                          </p:cTn>
                        </p:par>
                      </p:childTnLst>
                    </p:cTn>
                  </p:par>
                  <p:par>
                    <p:cTn id="157" fill="hold">
                      <p:stCondLst>
                        <p:cond delay="indefinite"/>
                      </p:stCondLst>
                      <p:childTnLst>
                        <p:par>
                          <p:cTn id="158" fill="hold">
                            <p:stCondLst>
                              <p:cond delay="0"/>
                            </p:stCondLst>
                            <p:childTnLst>
                              <p:par>
                                <p:cTn id="159" presetID="22" presetClass="entr" presetSubtype="4" fill="hold" nodeType="clickEffect">
                                  <p:stCondLst>
                                    <p:cond delay="0"/>
                                  </p:stCondLst>
                                  <p:childTnLst>
                                    <p:set>
                                      <p:cBhvr>
                                        <p:cTn id="160" dur="1" fill="hold">
                                          <p:stCondLst>
                                            <p:cond delay="0"/>
                                          </p:stCondLst>
                                        </p:cTn>
                                        <p:tgtEl>
                                          <p:spTgt spid="13315">
                                            <p:txEl>
                                              <p:pRg st="2" end="2"/>
                                            </p:txEl>
                                          </p:spTgt>
                                        </p:tgtEl>
                                        <p:attrNameLst>
                                          <p:attrName>style.visibility</p:attrName>
                                        </p:attrNameLst>
                                      </p:cBhvr>
                                      <p:to>
                                        <p:strVal val="visible"/>
                                      </p:to>
                                    </p:set>
                                    <p:animEffect transition="in" filter="wipe(down)">
                                      <p:cBhvr>
                                        <p:cTn id="161" dur="500"/>
                                        <p:tgtEl>
                                          <p:spTgt spid="13315">
                                            <p:txEl>
                                              <p:pRg st="2" end="2"/>
                                            </p:txEl>
                                          </p:spTgt>
                                        </p:tgtEl>
                                      </p:cBhvr>
                                    </p:animEffect>
                                  </p:childTnLst>
                                </p:cTn>
                              </p:par>
                            </p:childTnLst>
                          </p:cTn>
                        </p:par>
                      </p:childTnLst>
                    </p:cTn>
                  </p:par>
                  <p:par>
                    <p:cTn id="162" fill="hold">
                      <p:stCondLst>
                        <p:cond delay="indefinite"/>
                      </p:stCondLst>
                      <p:childTnLst>
                        <p:par>
                          <p:cTn id="163" fill="hold">
                            <p:stCondLst>
                              <p:cond delay="0"/>
                            </p:stCondLst>
                            <p:childTnLst>
                              <p:par>
                                <p:cTn id="164" presetID="22" presetClass="entr" presetSubtype="4" fill="hold" nodeType="clickEffect">
                                  <p:stCondLst>
                                    <p:cond delay="0"/>
                                  </p:stCondLst>
                                  <p:childTnLst>
                                    <p:set>
                                      <p:cBhvr>
                                        <p:cTn id="165" dur="1" fill="hold">
                                          <p:stCondLst>
                                            <p:cond delay="0"/>
                                          </p:stCondLst>
                                        </p:cTn>
                                        <p:tgtEl>
                                          <p:spTgt spid="13315">
                                            <p:txEl>
                                              <p:pRg st="3" end="3"/>
                                            </p:txEl>
                                          </p:spTgt>
                                        </p:tgtEl>
                                        <p:attrNameLst>
                                          <p:attrName>style.visibility</p:attrName>
                                        </p:attrNameLst>
                                      </p:cBhvr>
                                      <p:to>
                                        <p:strVal val="visible"/>
                                      </p:to>
                                    </p:set>
                                    <p:animEffect transition="in" filter="wipe(down)">
                                      <p:cBhvr>
                                        <p:cTn id="166" dur="500"/>
                                        <p:tgtEl>
                                          <p:spTgt spid="13315">
                                            <p:txEl>
                                              <p:pRg st="3" end="3"/>
                                            </p:txEl>
                                          </p:spTgt>
                                        </p:tgtEl>
                                      </p:cBhvr>
                                    </p:animEffect>
                                  </p:childTnLst>
                                </p:cTn>
                              </p:par>
                            </p:childTnLst>
                          </p:cTn>
                        </p:par>
                      </p:childTnLst>
                    </p:cTn>
                  </p:par>
                  <p:par>
                    <p:cTn id="167" fill="hold">
                      <p:stCondLst>
                        <p:cond delay="indefinite"/>
                      </p:stCondLst>
                      <p:childTnLst>
                        <p:par>
                          <p:cTn id="168" fill="hold">
                            <p:stCondLst>
                              <p:cond delay="0"/>
                            </p:stCondLst>
                            <p:childTnLst>
                              <p:par>
                                <p:cTn id="169" presetID="22" presetClass="entr" presetSubtype="4" fill="hold" nodeType="clickEffect">
                                  <p:stCondLst>
                                    <p:cond delay="0"/>
                                  </p:stCondLst>
                                  <p:childTnLst>
                                    <p:set>
                                      <p:cBhvr>
                                        <p:cTn id="170" dur="1" fill="hold">
                                          <p:stCondLst>
                                            <p:cond delay="0"/>
                                          </p:stCondLst>
                                        </p:cTn>
                                        <p:tgtEl>
                                          <p:spTgt spid="13315">
                                            <p:txEl>
                                              <p:pRg st="4" end="4"/>
                                            </p:txEl>
                                          </p:spTgt>
                                        </p:tgtEl>
                                        <p:attrNameLst>
                                          <p:attrName>style.visibility</p:attrName>
                                        </p:attrNameLst>
                                      </p:cBhvr>
                                      <p:to>
                                        <p:strVal val="visible"/>
                                      </p:to>
                                    </p:set>
                                    <p:animEffect transition="in" filter="wipe(down)">
                                      <p:cBhvr>
                                        <p:cTn id="171" dur="500"/>
                                        <p:tgtEl>
                                          <p:spTgt spid="13315">
                                            <p:txEl>
                                              <p:pRg st="4" end="4"/>
                                            </p:txEl>
                                          </p:spTgt>
                                        </p:tgtEl>
                                      </p:cBhvr>
                                    </p:animEffect>
                                  </p:childTnLst>
                                </p:cTn>
                              </p:par>
                            </p:childTnLst>
                          </p:cTn>
                        </p:par>
                      </p:childTnLst>
                    </p:cTn>
                  </p:par>
                  <p:par>
                    <p:cTn id="172" fill="hold">
                      <p:stCondLst>
                        <p:cond delay="indefinite"/>
                      </p:stCondLst>
                      <p:childTnLst>
                        <p:par>
                          <p:cTn id="173" fill="hold">
                            <p:stCondLst>
                              <p:cond delay="0"/>
                            </p:stCondLst>
                            <p:childTnLst>
                              <p:par>
                                <p:cTn id="174" presetID="22" presetClass="entr" presetSubtype="4" fill="hold" nodeType="clickEffect">
                                  <p:stCondLst>
                                    <p:cond delay="0"/>
                                  </p:stCondLst>
                                  <p:childTnLst>
                                    <p:set>
                                      <p:cBhvr>
                                        <p:cTn id="175" dur="1" fill="hold">
                                          <p:stCondLst>
                                            <p:cond delay="0"/>
                                          </p:stCondLst>
                                        </p:cTn>
                                        <p:tgtEl>
                                          <p:spTgt spid="13315">
                                            <p:txEl>
                                              <p:pRg st="5" end="5"/>
                                            </p:txEl>
                                          </p:spTgt>
                                        </p:tgtEl>
                                        <p:attrNameLst>
                                          <p:attrName>style.visibility</p:attrName>
                                        </p:attrNameLst>
                                      </p:cBhvr>
                                      <p:to>
                                        <p:strVal val="visible"/>
                                      </p:to>
                                    </p:set>
                                    <p:animEffect transition="in" filter="wipe(down)">
                                      <p:cBhvr>
                                        <p:cTn id="176" dur="500"/>
                                        <p:tgtEl>
                                          <p:spTgt spid="13315">
                                            <p:txEl>
                                              <p:pRg st="5" end="5"/>
                                            </p:txEl>
                                          </p:spTgt>
                                        </p:tgtEl>
                                      </p:cBhvr>
                                    </p:animEffect>
                                  </p:childTnLst>
                                </p:cTn>
                              </p:par>
                            </p:childTnLst>
                          </p:cTn>
                        </p:par>
                      </p:childTnLst>
                    </p:cTn>
                  </p:par>
                  <p:par>
                    <p:cTn id="177" fill="hold">
                      <p:stCondLst>
                        <p:cond delay="indefinite"/>
                      </p:stCondLst>
                      <p:childTnLst>
                        <p:par>
                          <p:cTn id="178" fill="hold">
                            <p:stCondLst>
                              <p:cond delay="0"/>
                            </p:stCondLst>
                            <p:childTnLst>
                              <p:par>
                                <p:cTn id="179" presetID="22" presetClass="entr" presetSubtype="4" fill="hold" nodeType="clickEffect">
                                  <p:stCondLst>
                                    <p:cond delay="0"/>
                                  </p:stCondLst>
                                  <p:childTnLst>
                                    <p:set>
                                      <p:cBhvr>
                                        <p:cTn id="180" dur="1" fill="hold">
                                          <p:stCondLst>
                                            <p:cond delay="0"/>
                                          </p:stCondLst>
                                        </p:cTn>
                                        <p:tgtEl>
                                          <p:spTgt spid="13315">
                                            <p:txEl>
                                              <p:charRg st="130" end="163"/>
                                            </p:txEl>
                                          </p:spTgt>
                                        </p:tgtEl>
                                        <p:attrNameLst>
                                          <p:attrName>style.visibility</p:attrName>
                                        </p:attrNameLst>
                                      </p:cBhvr>
                                      <p:to>
                                        <p:strVal val="visible"/>
                                      </p:to>
                                    </p:set>
                                    <p:animEffect transition="in" filter="wipe(down)">
                                      <p:cBhvr>
                                        <p:cTn id="181" dur="500"/>
                                        <p:tgtEl>
                                          <p:spTgt spid="13315">
                                            <p:txEl>
                                              <p:charRg st="130" end="163"/>
                                            </p:txEl>
                                          </p:spTgt>
                                        </p:tgtEl>
                                      </p:cBhvr>
                                    </p:animEffect>
                                  </p:childTnLst>
                                </p:cTn>
                              </p:par>
                            </p:childTnLst>
                          </p:cTn>
                        </p:par>
                      </p:childTnLst>
                    </p:cTn>
                  </p:par>
                  <p:par>
                    <p:cTn id="182" fill="hold">
                      <p:stCondLst>
                        <p:cond delay="indefinite"/>
                      </p:stCondLst>
                      <p:childTnLst>
                        <p:par>
                          <p:cTn id="183" fill="hold">
                            <p:stCondLst>
                              <p:cond delay="0"/>
                            </p:stCondLst>
                            <p:childTnLst>
                              <p:par>
                                <p:cTn id="184" presetID="22" presetClass="entr" presetSubtype="4" fill="hold" nodeType="clickEffect">
                                  <p:stCondLst>
                                    <p:cond delay="0"/>
                                  </p:stCondLst>
                                  <p:childTnLst>
                                    <p:set>
                                      <p:cBhvr>
                                        <p:cTn id="185" dur="1" fill="hold">
                                          <p:stCondLst>
                                            <p:cond delay="0"/>
                                          </p:stCondLst>
                                        </p:cTn>
                                        <p:tgtEl>
                                          <p:spTgt spid="13315">
                                            <p:txEl>
                                              <p:charRg st="163" end="184"/>
                                            </p:txEl>
                                          </p:spTgt>
                                        </p:tgtEl>
                                        <p:attrNameLst>
                                          <p:attrName>style.visibility</p:attrName>
                                        </p:attrNameLst>
                                      </p:cBhvr>
                                      <p:to>
                                        <p:strVal val="visible"/>
                                      </p:to>
                                    </p:set>
                                    <p:animEffect transition="in" filter="wipe(down)">
                                      <p:cBhvr>
                                        <p:cTn id="186" dur="500"/>
                                        <p:tgtEl>
                                          <p:spTgt spid="13315">
                                            <p:txEl>
                                              <p:charRg st="163" end="18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421800" y="4486445"/>
            <a:ext cx="2491978" cy="2321720"/>
            <a:chOff x="2548558" y="2420888"/>
            <a:chExt cx="3322637" cy="3095626"/>
          </a:xfrm>
          <a:solidFill>
            <a:schemeClr val="accent2"/>
          </a:solidFill>
        </p:grpSpPr>
        <p:sp>
          <p:nvSpPr>
            <p:cNvPr id="16" name="Freeform 5"/>
            <p:cNvSpPr/>
            <p:nvPr/>
          </p:nvSpPr>
          <p:spPr bwMode="auto">
            <a:xfrm>
              <a:off x="3999533" y="2420888"/>
              <a:ext cx="458787" cy="458788"/>
            </a:xfrm>
            <a:custGeom>
              <a:avLst/>
              <a:gdLst>
                <a:gd name="T0" fmla="*/ 48 w 48"/>
                <a:gd name="T1" fmla="*/ 24 h 48"/>
                <a:gd name="T2" fmla="*/ 25 w 48"/>
                <a:gd name="T3" fmla="*/ 48 h 48"/>
                <a:gd name="T4" fmla="*/ 0 w 48"/>
                <a:gd name="T5" fmla="*/ 24 h 48"/>
                <a:gd name="T6" fmla="*/ 24 w 48"/>
                <a:gd name="T7" fmla="*/ 0 h 48"/>
                <a:gd name="T8" fmla="*/ 48 w 48"/>
                <a:gd name="T9" fmla="*/ 24 h 48"/>
              </a:gdLst>
              <a:ahLst/>
              <a:cxnLst>
                <a:cxn ang="0">
                  <a:pos x="T0" y="T1"/>
                </a:cxn>
                <a:cxn ang="0">
                  <a:pos x="T2" y="T3"/>
                </a:cxn>
                <a:cxn ang="0">
                  <a:pos x="T4" y="T5"/>
                </a:cxn>
                <a:cxn ang="0">
                  <a:pos x="T6" y="T7"/>
                </a:cxn>
                <a:cxn ang="0">
                  <a:pos x="T8" y="T9"/>
                </a:cxn>
              </a:cxnLst>
              <a:rect l="0" t="0" r="r" b="b"/>
              <a:pathLst>
                <a:path w="48" h="48">
                  <a:moveTo>
                    <a:pt x="48" y="24"/>
                  </a:moveTo>
                  <a:cubicBezTo>
                    <a:pt x="48" y="37"/>
                    <a:pt x="38" y="48"/>
                    <a:pt x="25" y="48"/>
                  </a:cubicBezTo>
                  <a:cubicBezTo>
                    <a:pt x="11" y="48"/>
                    <a:pt x="1" y="38"/>
                    <a:pt x="0" y="24"/>
                  </a:cubicBezTo>
                  <a:cubicBezTo>
                    <a:pt x="0" y="11"/>
                    <a:pt x="11" y="0"/>
                    <a:pt x="24" y="0"/>
                  </a:cubicBezTo>
                  <a:cubicBezTo>
                    <a:pt x="38" y="0"/>
                    <a:pt x="48" y="11"/>
                    <a:pt x="48" y="24"/>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7" name="Freeform 6"/>
            <p:cNvSpPr/>
            <p:nvPr/>
          </p:nvSpPr>
          <p:spPr bwMode="auto">
            <a:xfrm>
              <a:off x="3942383" y="2898726"/>
              <a:ext cx="573087" cy="1347788"/>
            </a:xfrm>
            <a:custGeom>
              <a:avLst/>
              <a:gdLst>
                <a:gd name="T0" fmla="*/ 53 w 60"/>
                <a:gd name="T1" fmla="*/ 129 h 141"/>
                <a:gd name="T2" fmla="*/ 31 w 60"/>
                <a:gd name="T3" fmla="*/ 51 h 141"/>
                <a:gd name="T4" fmla="*/ 31 w 60"/>
                <a:gd name="T5" fmla="*/ 51 h 141"/>
                <a:gd name="T6" fmla="*/ 9 w 60"/>
                <a:gd name="T7" fmla="*/ 129 h 141"/>
                <a:gd name="T8" fmla="*/ 14 w 60"/>
                <a:gd name="T9" fmla="*/ 23 h 141"/>
                <a:gd name="T10" fmla="*/ 0 w 60"/>
                <a:gd name="T11" fmla="*/ 43 h 141"/>
                <a:gd name="T12" fmla="*/ 31 w 60"/>
                <a:gd name="T13" fmla="*/ 0 h 141"/>
                <a:gd name="T14" fmla="*/ 31 w 60"/>
                <a:gd name="T15" fmla="*/ 0 h 141"/>
                <a:gd name="T16" fmla="*/ 60 w 60"/>
                <a:gd name="T17" fmla="*/ 45 h 141"/>
                <a:gd name="T18" fmla="*/ 47 w 60"/>
                <a:gd name="T19" fmla="*/ 24 h 141"/>
                <a:gd name="T20" fmla="*/ 53 w 60"/>
                <a:gd name="T21" fmla="*/ 12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141">
                  <a:moveTo>
                    <a:pt x="53" y="129"/>
                  </a:moveTo>
                  <a:cubicBezTo>
                    <a:pt x="53" y="141"/>
                    <a:pt x="43" y="51"/>
                    <a:pt x="31" y="51"/>
                  </a:cubicBezTo>
                  <a:cubicBezTo>
                    <a:pt x="31" y="51"/>
                    <a:pt x="31" y="51"/>
                    <a:pt x="31" y="51"/>
                  </a:cubicBezTo>
                  <a:cubicBezTo>
                    <a:pt x="19" y="52"/>
                    <a:pt x="9" y="141"/>
                    <a:pt x="9" y="129"/>
                  </a:cubicBezTo>
                  <a:cubicBezTo>
                    <a:pt x="14" y="23"/>
                    <a:pt x="14" y="23"/>
                    <a:pt x="14" y="23"/>
                  </a:cubicBezTo>
                  <a:cubicBezTo>
                    <a:pt x="0" y="43"/>
                    <a:pt x="0" y="43"/>
                    <a:pt x="0" y="43"/>
                  </a:cubicBezTo>
                  <a:cubicBezTo>
                    <a:pt x="0" y="41"/>
                    <a:pt x="20" y="0"/>
                    <a:pt x="31" y="0"/>
                  </a:cubicBezTo>
                  <a:cubicBezTo>
                    <a:pt x="31" y="0"/>
                    <a:pt x="31" y="0"/>
                    <a:pt x="31" y="0"/>
                  </a:cubicBezTo>
                  <a:cubicBezTo>
                    <a:pt x="41" y="0"/>
                    <a:pt x="60" y="43"/>
                    <a:pt x="60" y="45"/>
                  </a:cubicBezTo>
                  <a:cubicBezTo>
                    <a:pt x="47" y="24"/>
                    <a:pt x="47" y="24"/>
                    <a:pt x="47" y="24"/>
                  </a:cubicBezTo>
                  <a:lnTo>
                    <a:pt x="53" y="129"/>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8" name="Freeform 7"/>
            <p:cNvSpPr/>
            <p:nvPr/>
          </p:nvSpPr>
          <p:spPr bwMode="auto">
            <a:xfrm>
              <a:off x="5355258" y="4838651"/>
              <a:ext cx="515937" cy="525463"/>
            </a:xfrm>
            <a:custGeom>
              <a:avLst/>
              <a:gdLst>
                <a:gd name="T0" fmla="*/ 14 w 54"/>
                <a:gd name="T1" fmla="*/ 48 h 55"/>
                <a:gd name="T2" fmla="*/ 7 w 54"/>
                <a:gd name="T3" fmla="*/ 15 h 55"/>
                <a:gd name="T4" fmla="*/ 40 w 54"/>
                <a:gd name="T5" fmla="*/ 7 h 55"/>
                <a:gd name="T6" fmla="*/ 47 w 54"/>
                <a:gd name="T7" fmla="*/ 40 h 55"/>
                <a:gd name="T8" fmla="*/ 14 w 54"/>
                <a:gd name="T9" fmla="*/ 48 h 55"/>
              </a:gdLst>
              <a:ahLst/>
              <a:cxnLst>
                <a:cxn ang="0">
                  <a:pos x="T0" y="T1"/>
                </a:cxn>
                <a:cxn ang="0">
                  <a:pos x="T2" y="T3"/>
                </a:cxn>
                <a:cxn ang="0">
                  <a:pos x="T4" y="T5"/>
                </a:cxn>
                <a:cxn ang="0">
                  <a:pos x="T6" y="T7"/>
                </a:cxn>
                <a:cxn ang="0">
                  <a:pos x="T8" y="T9"/>
                </a:cxn>
              </a:cxnLst>
              <a:rect l="0" t="0" r="r" b="b"/>
              <a:pathLst>
                <a:path w="54" h="55">
                  <a:moveTo>
                    <a:pt x="14" y="48"/>
                  </a:moveTo>
                  <a:cubicBezTo>
                    <a:pt x="3" y="41"/>
                    <a:pt x="0" y="26"/>
                    <a:pt x="7" y="15"/>
                  </a:cubicBezTo>
                  <a:cubicBezTo>
                    <a:pt x="14" y="3"/>
                    <a:pt x="28" y="0"/>
                    <a:pt x="40" y="7"/>
                  </a:cubicBezTo>
                  <a:cubicBezTo>
                    <a:pt x="51" y="14"/>
                    <a:pt x="54" y="28"/>
                    <a:pt x="47" y="40"/>
                  </a:cubicBezTo>
                  <a:cubicBezTo>
                    <a:pt x="40" y="51"/>
                    <a:pt x="26" y="55"/>
                    <a:pt x="14" y="48"/>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9" name="Freeform 8"/>
            <p:cNvSpPr/>
            <p:nvPr/>
          </p:nvSpPr>
          <p:spPr bwMode="auto">
            <a:xfrm>
              <a:off x="4142408" y="4083001"/>
              <a:ext cx="1309687" cy="965200"/>
            </a:xfrm>
            <a:custGeom>
              <a:avLst/>
              <a:gdLst>
                <a:gd name="T0" fmla="*/ 10 w 137"/>
                <a:gd name="T1" fmla="*/ 44 h 101"/>
                <a:gd name="T2" fmla="*/ 88 w 137"/>
                <a:gd name="T3" fmla="*/ 66 h 101"/>
                <a:gd name="T4" fmla="*/ 88 w 137"/>
                <a:gd name="T5" fmla="*/ 66 h 101"/>
                <a:gd name="T6" fmla="*/ 34 w 137"/>
                <a:gd name="T7" fmla="*/ 6 h 101"/>
                <a:gd name="T8" fmla="*/ 121 w 137"/>
                <a:gd name="T9" fmla="*/ 67 h 101"/>
                <a:gd name="T10" fmla="*/ 111 w 137"/>
                <a:gd name="T11" fmla="*/ 44 h 101"/>
                <a:gd name="T12" fmla="*/ 132 w 137"/>
                <a:gd name="T13" fmla="*/ 93 h 101"/>
                <a:gd name="T14" fmla="*/ 132 w 137"/>
                <a:gd name="T15" fmla="*/ 93 h 101"/>
                <a:gd name="T16" fmla="*/ 78 w 137"/>
                <a:gd name="T17" fmla="*/ 94 h 101"/>
                <a:gd name="T18" fmla="*/ 103 w 137"/>
                <a:gd name="T19" fmla="*/ 94 h 101"/>
                <a:gd name="T20" fmla="*/ 10 w 137"/>
                <a:gd name="T21" fmla="*/ 4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7" h="101">
                  <a:moveTo>
                    <a:pt x="10" y="44"/>
                  </a:moveTo>
                  <a:cubicBezTo>
                    <a:pt x="0" y="38"/>
                    <a:pt x="82" y="76"/>
                    <a:pt x="88" y="66"/>
                  </a:cubicBezTo>
                  <a:cubicBezTo>
                    <a:pt x="88" y="66"/>
                    <a:pt x="88" y="66"/>
                    <a:pt x="88" y="66"/>
                  </a:cubicBezTo>
                  <a:cubicBezTo>
                    <a:pt x="95" y="55"/>
                    <a:pt x="23" y="0"/>
                    <a:pt x="34" y="6"/>
                  </a:cubicBezTo>
                  <a:cubicBezTo>
                    <a:pt x="121" y="67"/>
                    <a:pt x="121" y="67"/>
                    <a:pt x="121" y="67"/>
                  </a:cubicBezTo>
                  <a:cubicBezTo>
                    <a:pt x="111" y="44"/>
                    <a:pt x="111" y="44"/>
                    <a:pt x="111" y="44"/>
                  </a:cubicBezTo>
                  <a:cubicBezTo>
                    <a:pt x="113" y="45"/>
                    <a:pt x="137" y="84"/>
                    <a:pt x="132" y="93"/>
                  </a:cubicBezTo>
                  <a:cubicBezTo>
                    <a:pt x="132" y="93"/>
                    <a:pt x="132" y="93"/>
                    <a:pt x="132" y="93"/>
                  </a:cubicBezTo>
                  <a:cubicBezTo>
                    <a:pt x="126" y="101"/>
                    <a:pt x="80" y="96"/>
                    <a:pt x="78" y="94"/>
                  </a:cubicBezTo>
                  <a:cubicBezTo>
                    <a:pt x="103" y="94"/>
                    <a:pt x="103" y="94"/>
                    <a:pt x="103" y="94"/>
                  </a:cubicBezTo>
                  <a:lnTo>
                    <a:pt x="10" y="4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0" name="Freeform 9"/>
            <p:cNvSpPr/>
            <p:nvPr/>
          </p:nvSpPr>
          <p:spPr bwMode="auto">
            <a:xfrm>
              <a:off x="2548558" y="4724351"/>
              <a:ext cx="525462" cy="515938"/>
            </a:xfrm>
            <a:custGeom>
              <a:avLst/>
              <a:gdLst>
                <a:gd name="T0" fmla="*/ 17 w 55"/>
                <a:gd name="T1" fmla="*/ 5 h 54"/>
                <a:gd name="T2" fmla="*/ 49 w 55"/>
                <a:gd name="T3" fmla="*/ 16 h 54"/>
                <a:gd name="T4" fmla="*/ 38 w 55"/>
                <a:gd name="T5" fmla="*/ 48 h 54"/>
                <a:gd name="T6" fmla="*/ 6 w 55"/>
                <a:gd name="T7" fmla="*/ 38 h 54"/>
                <a:gd name="T8" fmla="*/ 17 w 55"/>
                <a:gd name="T9" fmla="*/ 5 h 54"/>
              </a:gdLst>
              <a:ahLst/>
              <a:cxnLst>
                <a:cxn ang="0">
                  <a:pos x="T0" y="T1"/>
                </a:cxn>
                <a:cxn ang="0">
                  <a:pos x="T2" y="T3"/>
                </a:cxn>
                <a:cxn ang="0">
                  <a:pos x="T4" y="T5"/>
                </a:cxn>
                <a:cxn ang="0">
                  <a:pos x="T6" y="T7"/>
                </a:cxn>
                <a:cxn ang="0">
                  <a:pos x="T8" y="T9"/>
                </a:cxn>
              </a:cxnLst>
              <a:rect l="0" t="0" r="r" b="b"/>
              <a:pathLst>
                <a:path w="55" h="54">
                  <a:moveTo>
                    <a:pt x="17" y="5"/>
                  </a:moveTo>
                  <a:cubicBezTo>
                    <a:pt x="28" y="0"/>
                    <a:pt x="43" y="4"/>
                    <a:pt x="49" y="16"/>
                  </a:cubicBezTo>
                  <a:cubicBezTo>
                    <a:pt x="55" y="28"/>
                    <a:pt x="50" y="42"/>
                    <a:pt x="38" y="48"/>
                  </a:cubicBezTo>
                  <a:cubicBezTo>
                    <a:pt x="26" y="54"/>
                    <a:pt x="12" y="49"/>
                    <a:pt x="6" y="38"/>
                  </a:cubicBezTo>
                  <a:cubicBezTo>
                    <a:pt x="0" y="26"/>
                    <a:pt x="5" y="11"/>
                    <a:pt x="17" y="5"/>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1" name="Freeform 10"/>
            <p:cNvSpPr/>
            <p:nvPr/>
          </p:nvSpPr>
          <p:spPr bwMode="auto">
            <a:xfrm>
              <a:off x="2988295" y="4073476"/>
              <a:ext cx="1346200" cy="889000"/>
            </a:xfrm>
            <a:custGeom>
              <a:avLst/>
              <a:gdLst>
                <a:gd name="T0" fmla="*/ 110 w 141"/>
                <a:gd name="T1" fmla="*/ 6 h 93"/>
                <a:gd name="T2" fmla="*/ 50 w 141"/>
                <a:gd name="T3" fmla="*/ 60 h 93"/>
                <a:gd name="T4" fmla="*/ 50 w 141"/>
                <a:gd name="T5" fmla="*/ 60 h 93"/>
                <a:gd name="T6" fmla="*/ 130 w 141"/>
                <a:gd name="T7" fmla="*/ 45 h 93"/>
                <a:gd name="T8" fmla="*/ 32 w 141"/>
                <a:gd name="T9" fmla="*/ 87 h 93"/>
                <a:gd name="T10" fmla="*/ 57 w 141"/>
                <a:gd name="T11" fmla="*/ 92 h 93"/>
                <a:gd name="T12" fmla="*/ 5 w 141"/>
                <a:gd name="T13" fmla="*/ 83 h 93"/>
                <a:gd name="T14" fmla="*/ 5 w 141"/>
                <a:gd name="T15" fmla="*/ 83 h 93"/>
                <a:gd name="T16" fmla="*/ 31 w 141"/>
                <a:gd name="T17" fmla="*/ 37 h 93"/>
                <a:gd name="T18" fmla="*/ 19 w 141"/>
                <a:gd name="T19" fmla="*/ 58 h 93"/>
                <a:gd name="T20" fmla="*/ 110 w 141"/>
                <a:gd name="T21" fmla="*/ 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93">
                  <a:moveTo>
                    <a:pt x="110" y="6"/>
                  </a:moveTo>
                  <a:cubicBezTo>
                    <a:pt x="121" y="0"/>
                    <a:pt x="45" y="49"/>
                    <a:pt x="50" y="60"/>
                  </a:cubicBezTo>
                  <a:cubicBezTo>
                    <a:pt x="50" y="60"/>
                    <a:pt x="50" y="60"/>
                    <a:pt x="50" y="60"/>
                  </a:cubicBezTo>
                  <a:cubicBezTo>
                    <a:pt x="56" y="71"/>
                    <a:pt x="141" y="40"/>
                    <a:pt x="130" y="45"/>
                  </a:cubicBezTo>
                  <a:cubicBezTo>
                    <a:pt x="32" y="87"/>
                    <a:pt x="32" y="87"/>
                    <a:pt x="32" y="87"/>
                  </a:cubicBezTo>
                  <a:cubicBezTo>
                    <a:pt x="57" y="92"/>
                    <a:pt x="57" y="92"/>
                    <a:pt x="57" y="92"/>
                  </a:cubicBezTo>
                  <a:cubicBezTo>
                    <a:pt x="55" y="93"/>
                    <a:pt x="9" y="92"/>
                    <a:pt x="5" y="83"/>
                  </a:cubicBezTo>
                  <a:cubicBezTo>
                    <a:pt x="5" y="83"/>
                    <a:pt x="5" y="83"/>
                    <a:pt x="5" y="83"/>
                  </a:cubicBezTo>
                  <a:cubicBezTo>
                    <a:pt x="0" y="74"/>
                    <a:pt x="29" y="38"/>
                    <a:pt x="31" y="37"/>
                  </a:cubicBezTo>
                  <a:cubicBezTo>
                    <a:pt x="19" y="58"/>
                    <a:pt x="19" y="58"/>
                    <a:pt x="19" y="58"/>
                  </a:cubicBezTo>
                  <a:lnTo>
                    <a:pt x="110" y="6"/>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2" name="Freeform 11"/>
            <p:cNvSpPr/>
            <p:nvPr/>
          </p:nvSpPr>
          <p:spPr bwMode="auto">
            <a:xfrm>
              <a:off x="4705970" y="3136851"/>
              <a:ext cx="696912" cy="1138238"/>
            </a:xfrm>
            <a:custGeom>
              <a:avLst/>
              <a:gdLst>
                <a:gd name="T0" fmla="*/ 64 w 73"/>
                <a:gd name="T1" fmla="*/ 119 h 119"/>
                <a:gd name="T2" fmla="*/ 57 w 73"/>
                <a:gd name="T3" fmla="*/ 117 h 119"/>
                <a:gd name="T4" fmla="*/ 0 w 73"/>
                <a:gd name="T5" fmla="*/ 7 h 119"/>
                <a:gd name="T6" fmla="*/ 3 w 73"/>
                <a:gd name="T7" fmla="*/ 0 h 119"/>
                <a:gd name="T8" fmla="*/ 64 w 73"/>
                <a:gd name="T9" fmla="*/ 119 h 119"/>
              </a:gdLst>
              <a:ahLst/>
              <a:cxnLst>
                <a:cxn ang="0">
                  <a:pos x="T0" y="T1"/>
                </a:cxn>
                <a:cxn ang="0">
                  <a:pos x="T2" y="T3"/>
                </a:cxn>
                <a:cxn ang="0">
                  <a:pos x="T4" y="T5"/>
                </a:cxn>
                <a:cxn ang="0">
                  <a:pos x="T6" y="T7"/>
                </a:cxn>
                <a:cxn ang="0">
                  <a:pos x="T8" y="T9"/>
                </a:cxn>
              </a:cxnLst>
              <a:rect l="0" t="0" r="r" b="b"/>
              <a:pathLst>
                <a:path w="73" h="119">
                  <a:moveTo>
                    <a:pt x="64" y="119"/>
                  </a:moveTo>
                  <a:cubicBezTo>
                    <a:pt x="57" y="117"/>
                    <a:pt x="57" y="117"/>
                    <a:pt x="57" y="117"/>
                  </a:cubicBezTo>
                  <a:cubicBezTo>
                    <a:pt x="61" y="95"/>
                    <a:pt x="65" y="38"/>
                    <a:pt x="0" y="7"/>
                  </a:cubicBezTo>
                  <a:cubicBezTo>
                    <a:pt x="3" y="0"/>
                    <a:pt x="3" y="0"/>
                    <a:pt x="3" y="0"/>
                  </a:cubicBezTo>
                  <a:cubicBezTo>
                    <a:pt x="73" y="34"/>
                    <a:pt x="69" y="94"/>
                    <a:pt x="64" y="119"/>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3" name="Freeform 12"/>
            <p:cNvSpPr/>
            <p:nvPr/>
          </p:nvSpPr>
          <p:spPr bwMode="auto">
            <a:xfrm>
              <a:off x="5174283" y="4102051"/>
              <a:ext cx="258762" cy="249238"/>
            </a:xfrm>
            <a:custGeom>
              <a:avLst/>
              <a:gdLst>
                <a:gd name="T0" fmla="*/ 163 w 163"/>
                <a:gd name="T1" fmla="*/ 30 h 157"/>
                <a:gd name="T2" fmla="*/ 72 w 163"/>
                <a:gd name="T3" fmla="*/ 91 h 157"/>
                <a:gd name="T4" fmla="*/ 12 w 163"/>
                <a:gd name="T5" fmla="*/ 0 h 157"/>
                <a:gd name="T6" fmla="*/ 0 w 163"/>
                <a:gd name="T7" fmla="*/ 61 h 157"/>
                <a:gd name="T8" fmla="*/ 54 w 163"/>
                <a:gd name="T9" fmla="*/ 157 h 157"/>
                <a:gd name="T10" fmla="*/ 150 w 163"/>
                <a:gd name="T11" fmla="*/ 97 h 157"/>
                <a:gd name="T12" fmla="*/ 163 w 163"/>
                <a:gd name="T13" fmla="*/ 30 h 157"/>
              </a:gdLst>
              <a:ahLst/>
              <a:cxnLst>
                <a:cxn ang="0">
                  <a:pos x="T0" y="T1"/>
                </a:cxn>
                <a:cxn ang="0">
                  <a:pos x="T2" y="T3"/>
                </a:cxn>
                <a:cxn ang="0">
                  <a:pos x="T4" y="T5"/>
                </a:cxn>
                <a:cxn ang="0">
                  <a:pos x="T6" y="T7"/>
                </a:cxn>
                <a:cxn ang="0">
                  <a:pos x="T8" y="T9"/>
                </a:cxn>
                <a:cxn ang="0">
                  <a:pos x="T10" y="T11"/>
                </a:cxn>
                <a:cxn ang="0">
                  <a:pos x="T12" y="T13"/>
                </a:cxn>
              </a:cxnLst>
              <a:rect l="0" t="0" r="r" b="b"/>
              <a:pathLst>
                <a:path w="163" h="157">
                  <a:moveTo>
                    <a:pt x="163" y="30"/>
                  </a:moveTo>
                  <a:lnTo>
                    <a:pt x="72" y="91"/>
                  </a:lnTo>
                  <a:lnTo>
                    <a:pt x="12" y="0"/>
                  </a:lnTo>
                  <a:lnTo>
                    <a:pt x="0" y="61"/>
                  </a:lnTo>
                  <a:lnTo>
                    <a:pt x="54" y="157"/>
                  </a:lnTo>
                  <a:lnTo>
                    <a:pt x="150" y="97"/>
                  </a:lnTo>
                  <a:lnTo>
                    <a:pt x="163" y="3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4" name="Freeform 13"/>
            <p:cNvSpPr/>
            <p:nvPr/>
          </p:nvSpPr>
          <p:spPr bwMode="auto">
            <a:xfrm>
              <a:off x="3618533" y="5086301"/>
              <a:ext cx="1270000" cy="430213"/>
            </a:xfrm>
            <a:custGeom>
              <a:avLst/>
              <a:gdLst>
                <a:gd name="T0" fmla="*/ 69 w 133"/>
                <a:gd name="T1" fmla="*/ 32 h 45"/>
                <a:gd name="T2" fmla="*/ 0 w 133"/>
                <a:gd name="T3" fmla="*/ 6 h 45"/>
                <a:gd name="T4" fmla="*/ 5 w 133"/>
                <a:gd name="T5" fmla="*/ 0 h 45"/>
                <a:gd name="T6" fmla="*/ 129 w 133"/>
                <a:gd name="T7" fmla="*/ 3 h 45"/>
                <a:gd name="T8" fmla="*/ 133 w 133"/>
                <a:gd name="T9" fmla="*/ 10 h 45"/>
                <a:gd name="T10" fmla="*/ 69 w 133"/>
                <a:gd name="T11" fmla="*/ 32 h 45"/>
              </a:gdLst>
              <a:ahLst/>
              <a:cxnLst>
                <a:cxn ang="0">
                  <a:pos x="T0" y="T1"/>
                </a:cxn>
                <a:cxn ang="0">
                  <a:pos x="T2" y="T3"/>
                </a:cxn>
                <a:cxn ang="0">
                  <a:pos x="T4" y="T5"/>
                </a:cxn>
                <a:cxn ang="0">
                  <a:pos x="T6" y="T7"/>
                </a:cxn>
                <a:cxn ang="0">
                  <a:pos x="T8" y="T9"/>
                </a:cxn>
                <a:cxn ang="0">
                  <a:pos x="T10" y="T11"/>
                </a:cxn>
              </a:cxnLst>
              <a:rect l="0" t="0" r="r" b="b"/>
              <a:pathLst>
                <a:path w="133" h="45">
                  <a:moveTo>
                    <a:pt x="69" y="32"/>
                  </a:moveTo>
                  <a:cubicBezTo>
                    <a:pt x="36" y="32"/>
                    <a:pt x="12" y="16"/>
                    <a:pt x="0" y="6"/>
                  </a:cubicBezTo>
                  <a:cubicBezTo>
                    <a:pt x="5" y="0"/>
                    <a:pt x="5" y="0"/>
                    <a:pt x="5" y="0"/>
                  </a:cubicBezTo>
                  <a:cubicBezTo>
                    <a:pt x="22" y="15"/>
                    <a:pt x="70" y="45"/>
                    <a:pt x="129" y="3"/>
                  </a:cubicBezTo>
                  <a:cubicBezTo>
                    <a:pt x="133" y="10"/>
                    <a:pt x="133" y="10"/>
                    <a:pt x="133" y="10"/>
                  </a:cubicBezTo>
                  <a:cubicBezTo>
                    <a:pt x="110" y="26"/>
                    <a:pt x="88" y="32"/>
                    <a:pt x="69" y="32"/>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5" name="Freeform 14"/>
            <p:cNvSpPr/>
            <p:nvPr/>
          </p:nvSpPr>
          <p:spPr bwMode="auto">
            <a:xfrm>
              <a:off x="3580433" y="5048201"/>
              <a:ext cx="247650" cy="249238"/>
            </a:xfrm>
            <a:custGeom>
              <a:avLst/>
              <a:gdLst>
                <a:gd name="T0" fmla="*/ 54 w 156"/>
                <a:gd name="T1" fmla="*/ 157 h 157"/>
                <a:gd name="T2" fmla="*/ 48 w 156"/>
                <a:gd name="T3" fmla="*/ 48 h 157"/>
                <a:gd name="T4" fmla="*/ 156 w 156"/>
                <a:gd name="T5" fmla="*/ 42 h 157"/>
                <a:gd name="T6" fmla="*/ 108 w 156"/>
                <a:gd name="T7" fmla="*/ 0 h 157"/>
                <a:gd name="T8" fmla="*/ 0 w 156"/>
                <a:gd name="T9" fmla="*/ 6 h 157"/>
                <a:gd name="T10" fmla="*/ 6 w 156"/>
                <a:gd name="T11" fmla="*/ 115 h 157"/>
                <a:gd name="T12" fmla="*/ 54 w 156"/>
                <a:gd name="T13" fmla="*/ 157 h 157"/>
              </a:gdLst>
              <a:ahLst/>
              <a:cxnLst>
                <a:cxn ang="0">
                  <a:pos x="T0" y="T1"/>
                </a:cxn>
                <a:cxn ang="0">
                  <a:pos x="T2" y="T3"/>
                </a:cxn>
                <a:cxn ang="0">
                  <a:pos x="T4" y="T5"/>
                </a:cxn>
                <a:cxn ang="0">
                  <a:pos x="T6" y="T7"/>
                </a:cxn>
                <a:cxn ang="0">
                  <a:pos x="T8" y="T9"/>
                </a:cxn>
                <a:cxn ang="0">
                  <a:pos x="T10" y="T11"/>
                </a:cxn>
                <a:cxn ang="0">
                  <a:pos x="T12" y="T13"/>
                </a:cxn>
              </a:cxnLst>
              <a:rect l="0" t="0" r="r" b="b"/>
              <a:pathLst>
                <a:path w="156" h="157">
                  <a:moveTo>
                    <a:pt x="54" y="157"/>
                  </a:moveTo>
                  <a:lnTo>
                    <a:pt x="48" y="48"/>
                  </a:lnTo>
                  <a:lnTo>
                    <a:pt x="156" y="42"/>
                  </a:lnTo>
                  <a:lnTo>
                    <a:pt x="108" y="0"/>
                  </a:lnTo>
                  <a:lnTo>
                    <a:pt x="0" y="6"/>
                  </a:lnTo>
                  <a:lnTo>
                    <a:pt x="6" y="115"/>
                  </a:lnTo>
                  <a:lnTo>
                    <a:pt x="54" y="157"/>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6" name="Freeform 15"/>
            <p:cNvSpPr/>
            <p:nvPr/>
          </p:nvSpPr>
          <p:spPr bwMode="auto">
            <a:xfrm>
              <a:off x="2988295" y="3165426"/>
              <a:ext cx="735012" cy="1147763"/>
            </a:xfrm>
            <a:custGeom>
              <a:avLst/>
              <a:gdLst>
                <a:gd name="T0" fmla="*/ 14 w 77"/>
                <a:gd name="T1" fmla="*/ 120 h 120"/>
                <a:gd name="T2" fmla="*/ 74 w 77"/>
                <a:gd name="T3" fmla="*/ 0 h 120"/>
                <a:gd name="T4" fmla="*/ 77 w 77"/>
                <a:gd name="T5" fmla="*/ 7 h 120"/>
                <a:gd name="T6" fmla="*/ 21 w 77"/>
                <a:gd name="T7" fmla="*/ 119 h 120"/>
                <a:gd name="T8" fmla="*/ 14 w 77"/>
                <a:gd name="T9" fmla="*/ 120 h 120"/>
              </a:gdLst>
              <a:ahLst/>
              <a:cxnLst>
                <a:cxn ang="0">
                  <a:pos x="T0" y="T1"/>
                </a:cxn>
                <a:cxn ang="0">
                  <a:pos x="T2" y="T3"/>
                </a:cxn>
                <a:cxn ang="0">
                  <a:pos x="T4" y="T5"/>
                </a:cxn>
                <a:cxn ang="0">
                  <a:pos x="T6" y="T7"/>
                </a:cxn>
                <a:cxn ang="0">
                  <a:pos x="T8" y="T9"/>
                </a:cxn>
              </a:cxnLst>
              <a:rect l="0" t="0" r="r" b="b"/>
              <a:pathLst>
                <a:path w="77" h="120">
                  <a:moveTo>
                    <a:pt x="14" y="120"/>
                  </a:moveTo>
                  <a:cubicBezTo>
                    <a:pt x="0" y="44"/>
                    <a:pt x="51" y="11"/>
                    <a:pt x="74" y="0"/>
                  </a:cubicBezTo>
                  <a:cubicBezTo>
                    <a:pt x="77" y="7"/>
                    <a:pt x="77" y="7"/>
                    <a:pt x="77" y="7"/>
                  </a:cubicBezTo>
                  <a:cubicBezTo>
                    <a:pt x="56" y="17"/>
                    <a:pt x="8" y="47"/>
                    <a:pt x="21" y="119"/>
                  </a:cubicBezTo>
                  <a:lnTo>
                    <a:pt x="14" y="12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7" name="Freeform 16"/>
            <p:cNvSpPr/>
            <p:nvPr/>
          </p:nvSpPr>
          <p:spPr bwMode="auto">
            <a:xfrm>
              <a:off x="3531220" y="3108276"/>
              <a:ext cx="258762" cy="268288"/>
            </a:xfrm>
            <a:custGeom>
              <a:avLst/>
              <a:gdLst>
                <a:gd name="T0" fmla="*/ 0 w 163"/>
                <a:gd name="T1" fmla="*/ 24 h 169"/>
                <a:gd name="T2" fmla="*/ 97 w 163"/>
                <a:gd name="T3" fmla="*/ 67 h 169"/>
                <a:gd name="T4" fmla="*/ 61 w 163"/>
                <a:gd name="T5" fmla="*/ 169 h 169"/>
                <a:gd name="T6" fmla="*/ 121 w 163"/>
                <a:gd name="T7" fmla="*/ 139 h 169"/>
                <a:gd name="T8" fmla="*/ 163 w 163"/>
                <a:gd name="T9" fmla="*/ 36 h 169"/>
                <a:gd name="T10" fmla="*/ 61 w 163"/>
                <a:gd name="T11" fmla="*/ 0 h 169"/>
                <a:gd name="T12" fmla="*/ 0 w 163"/>
                <a:gd name="T13" fmla="*/ 24 h 169"/>
              </a:gdLst>
              <a:ahLst/>
              <a:cxnLst>
                <a:cxn ang="0">
                  <a:pos x="T0" y="T1"/>
                </a:cxn>
                <a:cxn ang="0">
                  <a:pos x="T2" y="T3"/>
                </a:cxn>
                <a:cxn ang="0">
                  <a:pos x="T4" y="T5"/>
                </a:cxn>
                <a:cxn ang="0">
                  <a:pos x="T6" y="T7"/>
                </a:cxn>
                <a:cxn ang="0">
                  <a:pos x="T8" y="T9"/>
                </a:cxn>
                <a:cxn ang="0">
                  <a:pos x="T10" y="T11"/>
                </a:cxn>
                <a:cxn ang="0">
                  <a:pos x="T12" y="T13"/>
                </a:cxn>
              </a:cxnLst>
              <a:rect l="0" t="0" r="r" b="b"/>
              <a:pathLst>
                <a:path w="163" h="169">
                  <a:moveTo>
                    <a:pt x="0" y="24"/>
                  </a:moveTo>
                  <a:lnTo>
                    <a:pt x="97" y="67"/>
                  </a:lnTo>
                  <a:lnTo>
                    <a:pt x="61" y="169"/>
                  </a:lnTo>
                  <a:lnTo>
                    <a:pt x="121" y="139"/>
                  </a:lnTo>
                  <a:lnTo>
                    <a:pt x="163" y="36"/>
                  </a:lnTo>
                  <a:lnTo>
                    <a:pt x="61" y="0"/>
                  </a:lnTo>
                  <a:lnTo>
                    <a:pt x="0" y="2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grpSp>
      <p:sp>
        <p:nvSpPr>
          <p:cNvPr id="18434" name="标题 18433"/>
          <p:cNvSpPr>
            <a:spLocks noGrp="1"/>
          </p:cNvSpPr>
          <p:nvPr>
            <p:ph type="title"/>
          </p:nvPr>
        </p:nvSpPr>
        <p:spPr>
          <a:xfrm>
            <a:off x="466725" y="187325"/>
            <a:ext cx="8229600" cy="719138"/>
          </a:xfrm>
          <a:noFill/>
          <a:ln>
            <a:noFill/>
          </a:ln>
        </p:spPr>
        <p:txBody>
          <a:bodyPr anchor="t">
            <a:normAutofit/>
          </a:bodyPr>
          <a:lstStyle/>
          <a:p>
            <a:pPr algn="ctr"/>
            <a:r>
              <a:rPr lang="en-US" altLang="zh-CN" sz="3200" b="1">
                <a:solidFill>
                  <a:schemeClr val="accent2"/>
                </a:solidFill>
                <a:cs typeface="+mj-lt"/>
              </a:rPr>
              <a:t>Useful Sentences</a:t>
            </a:r>
            <a:endParaRPr lang="en-US" altLang="zh-CN" sz="3200" b="1">
              <a:solidFill>
                <a:schemeClr val="accent2"/>
              </a:solidFill>
              <a:cs typeface="+mj-lt"/>
            </a:endParaRPr>
          </a:p>
        </p:txBody>
      </p:sp>
      <p:sp>
        <p:nvSpPr>
          <p:cNvPr id="18435" name="内容占位符 18434"/>
          <p:cNvSpPr>
            <a:spLocks noGrp="1"/>
          </p:cNvSpPr>
          <p:nvPr>
            <p:ph idx="1"/>
          </p:nvPr>
        </p:nvSpPr>
        <p:spPr>
          <a:xfrm>
            <a:off x="466725" y="906463"/>
            <a:ext cx="8437563" cy="5289550"/>
          </a:xfrm>
          <a:noFill/>
          <a:ln>
            <a:noFill/>
          </a:ln>
        </p:spPr>
        <p:txBody>
          <a:bodyPr anchor="t"/>
          <a:lstStyle/>
          <a:p>
            <a:pPr>
              <a:lnSpc>
                <a:spcPct val="90000"/>
              </a:lnSpc>
              <a:buNone/>
            </a:pPr>
            <a:r>
              <a:rPr lang="en-US" altLang="zh-CN" sz="2800">
                <a:solidFill>
                  <a:schemeClr val="tx1"/>
                </a:solidFill>
              </a:rPr>
              <a:t>1. To be on the safe side, we insist on payment by L/C.</a:t>
            </a:r>
            <a:endParaRPr lang="en-US" altLang="zh-CN" sz="2800">
              <a:solidFill>
                <a:schemeClr val="tx1"/>
              </a:solidFill>
            </a:endParaRPr>
          </a:p>
          <a:p>
            <a:pPr>
              <a:lnSpc>
                <a:spcPct val="90000"/>
              </a:lnSpc>
              <a:buNone/>
            </a:pPr>
            <a:r>
              <a:rPr lang="en-US" altLang="zh-CN" sz="2800">
                <a:solidFill>
                  <a:schemeClr val="tx1"/>
                </a:solidFill>
              </a:rPr>
              <a:t>2. In terms of payment, we could only accept confirmed, irrevocable L/C.</a:t>
            </a:r>
            <a:endParaRPr lang="en-US" altLang="zh-CN" sz="2800">
              <a:solidFill>
                <a:schemeClr val="tx1"/>
              </a:solidFill>
            </a:endParaRPr>
          </a:p>
          <a:p>
            <a:pPr>
              <a:lnSpc>
                <a:spcPct val="90000"/>
              </a:lnSpc>
              <a:buNone/>
            </a:pPr>
            <a:r>
              <a:rPr lang="en-US" altLang="zh-CN" sz="2800">
                <a:solidFill>
                  <a:schemeClr val="tx1"/>
                </a:solidFill>
              </a:rPr>
              <a:t>3. The sooner we get your L/C, the sooner shipment can be effected.</a:t>
            </a:r>
            <a:endParaRPr lang="en-US" altLang="zh-CN" sz="2800">
              <a:solidFill>
                <a:schemeClr val="tx1"/>
              </a:solidFill>
            </a:endParaRPr>
          </a:p>
          <a:p>
            <a:pPr>
              <a:lnSpc>
                <a:spcPct val="90000"/>
              </a:lnSpc>
              <a:buNone/>
            </a:pPr>
            <a:r>
              <a:rPr lang="en-US" altLang="zh-CN" sz="2800">
                <a:solidFill>
                  <a:schemeClr val="tx1"/>
                </a:solidFill>
              </a:rPr>
              <a:t>4. Please open an L/C without any delay to facilitate early shipment.</a:t>
            </a:r>
            <a:endParaRPr lang="en-US" altLang="zh-CN" sz="2800">
              <a:solidFill>
                <a:schemeClr val="tx1"/>
              </a:solidFill>
            </a:endParaRPr>
          </a:p>
          <a:p>
            <a:pPr>
              <a:lnSpc>
                <a:spcPct val="90000"/>
              </a:lnSpc>
              <a:buNone/>
            </a:pPr>
            <a:r>
              <a:rPr lang="en-US" altLang="zh-CN" sz="2800">
                <a:solidFill>
                  <a:schemeClr val="tx1"/>
                </a:solidFill>
              </a:rPr>
              <a:t>5. An irrevocable, transferable L/C would be most appropriate.</a:t>
            </a:r>
            <a:endParaRPr lang="en-US" altLang="zh-CN" sz="2800">
              <a:solidFill>
                <a:schemeClr val="tx1"/>
              </a:solidFill>
            </a:endParaRPr>
          </a:p>
          <a:p>
            <a:pPr>
              <a:lnSpc>
                <a:spcPct val="90000"/>
              </a:lnSpc>
              <a:buNone/>
            </a:pPr>
            <a:r>
              <a:rPr lang="en-US" altLang="zh-CN" sz="2800">
                <a:solidFill>
                  <a:schemeClr val="tx1"/>
                </a:solidFill>
              </a:rPr>
              <a:t>6. It is our usual practice to ask for payment by confirmed, irrevocable letter of credit.</a:t>
            </a:r>
            <a:endParaRPr lang="en-US" altLang="zh-CN" sz="2800">
              <a:solidFill>
                <a:schemeClr val="tx1"/>
              </a:solidFill>
            </a:endParaRPr>
          </a:p>
        </p:txBody>
      </p:sp>
    </p:spTree>
    <p:custDataLst>
      <p:tags r:id="rId1"/>
    </p:custData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843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18435">
                                            <p:txEl>
                                              <p:pRg st="0" end="0"/>
                                            </p:txEl>
                                          </p:spTgt>
                                        </p:tgtEl>
                                        <p:attrNameLst>
                                          <p:attrName>style.visibility</p:attrName>
                                        </p:attrNameLst>
                                      </p:cBhvr>
                                      <p:to>
                                        <p:strVal val="visible"/>
                                      </p:to>
                                    </p:set>
                                    <p:animEffect transition="in" filter="wipe(down)">
                                      <p:cBhvr>
                                        <p:cTn id="16" dur="500"/>
                                        <p:tgtEl>
                                          <p:spTgt spid="18435">
                                            <p:txEl>
                                              <p:pRg st="0" end="0"/>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18435">
                                            <p:txEl>
                                              <p:pRg st="1" end="1"/>
                                            </p:txEl>
                                          </p:spTgt>
                                        </p:tgtEl>
                                        <p:attrNameLst>
                                          <p:attrName>style.visibility</p:attrName>
                                        </p:attrNameLst>
                                      </p:cBhvr>
                                      <p:to>
                                        <p:strVal val="visible"/>
                                      </p:to>
                                    </p:set>
                                    <p:animEffect transition="in" filter="wipe(down)">
                                      <p:cBhvr>
                                        <p:cTn id="19" dur="500"/>
                                        <p:tgtEl>
                                          <p:spTgt spid="18435">
                                            <p:txEl>
                                              <p:pRg st="1" end="1"/>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18435">
                                            <p:txEl>
                                              <p:pRg st="2" end="2"/>
                                            </p:txEl>
                                          </p:spTgt>
                                        </p:tgtEl>
                                        <p:attrNameLst>
                                          <p:attrName>style.visibility</p:attrName>
                                        </p:attrNameLst>
                                      </p:cBhvr>
                                      <p:to>
                                        <p:strVal val="visible"/>
                                      </p:to>
                                    </p:set>
                                    <p:animEffect transition="in" filter="wipe(down)">
                                      <p:cBhvr>
                                        <p:cTn id="22" dur="500"/>
                                        <p:tgtEl>
                                          <p:spTgt spid="18435">
                                            <p:txEl>
                                              <p:pRg st="2" end="2"/>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18435">
                                            <p:txEl>
                                              <p:pRg st="3" end="3"/>
                                            </p:txEl>
                                          </p:spTgt>
                                        </p:tgtEl>
                                        <p:attrNameLst>
                                          <p:attrName>style.visibility</p:attrName>
                                        </p:attrNameLst>
                                      </p:cBhvr>
                                      <p:to>
                                        <p:strVal val="visible"/>
                                      </p:to>
                                    </p:set>
                                    <p:animEffect transition="in" filter="wipe(down)">
                                      <p:cBhvr>
                                        <p:cTn id="25" dur="500"/>
                                        <p:tgtEl>
                                          <p:spTgt spid="18435">
                                            <p:txEl>
                                              <p:pRg st="3" end="3"/>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18435">
                                            <p:txEl>
                                              <p:pRg st="4" end="4"/>
                                            </p:txEl>
                                          </p:spTgt>
                                        </p:tgtEl>
                                        <p:attrNameLst>
                                          <p:attrName>style.visibility</p:attrName>
                                        </p:attrNameLst>
                                      </p:cBhvr>
                                      <p:to>
                                        <p:strVal val="visible"/>
                                      </p:to>
                                    </p:set>
                                    <p:animEffect transition="in" filter="wipe(down)">
                                      <p:cBhvr>
                                        <p:cTn id="28" dur="500"/>
                                        <p:tgtEl>
                                          <p:spTgt spid="18435">
                                            <p:txEl>
                                              <p:pRg st="4" end="4"/>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18435">
                                            <p:txEl>
                                              <p:pRg st="5" end="5"/>
                                            </p:txEl>
                                          </p:spTgt>
                                        </p:tgtEl>
                                        <p:attrNameLst>
                                          <p:attrName>style.visibility</p:attrName>
                                        </p:attrNameLst>
                                      </p:cBhvr>
                                      <p:to>
                                        <p:strVal val="visible"/>
                                      </p:to>
                                    </p:set>
                                    <p:animEffect transition="in" filter="wipe(down)">
                                      <p:cBhvr>
                                        <p:cTn id="31" dur="500"/>
                                        <p:tgtEl>
                                          <p:spTgt spid="184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18435" name="矩形 5125"/>
          <p:cNvSpPr/>
          <p:nvPr/>
        </p:nvSpPr>
        <p:spPr>
          <a:xfrm>
            <a:off x="457200" y="274955"/>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1</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5148" name="表格 5147"/>
          <p:cNvGraphicFramePr/>
          <p:nvPr/>
        </p:nvGraphicFramePr>
        <p:xfrm>
          <a:off x="309880" y="962343"/>
          <a:ext cx="6084570" cy="5943600"/>
        </p:xfrm>
        <a:graphic>
          <a:graphicData uri="http://schemas.openxmlformats.org/drawingml/2006/table">
            <a:tbl>
              <a:tblPr/>
              <a:tblGrid>
                <a:gridCol w="6084570"/>
              </a:tblGrid>
              <a:tr h="5943600">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marL="0" lvl="0" indent="0" algn="just">
                        <a:spcBef>
                          <a:spcPct val="0"/>
                        </a:spcBef>
                        <a:buNone/>
                      </a:pPr>
                      <a:r>
                        <a:rPr lang="en-US" altLang="zh-CN" sz="2800" dirty="0">
                          <a:latin typeface="+mn-lt"/>
                          <a:cs typeface="+mn-lt"/>
                        </a:rPr>
                        <a:t>Dear Mr. Benson,</a:t>
                      </a:r>
                      <a:endParaRPr lang="en-US" altLang="zh-CN" sz="2800" dirty="0">
                        <a:latin typeface="+mn-lt"/>
                        <a:cs typeface="+mn-lt"/>
                      </a:endParaRPr>
                    </a:p>
                    <a:p>
                      <a:pPr marL="0" lvl="0" indent="0" algn="just" eaLnBrk="0" hangingPunct="0">
                        <a:spcBef>
                          <a:spcPct val="0"/>
                        </a:spcBef>
                        <a:buNone/>
                      </a:pPr>
                      <a:endParaRPr lang="en-US" altLang="zh-CN" sz="2800" dirty="0">
                        <a:latin typeface="+mn-lt"/>
                        <a:cs typeface="+mn-lt"/>
                      </a:endParaRPr>
                    </a:p>
                    <a:p>
                      <a:pPr marL="0" lvl="0" indent="0" algn="just" eaLnBrk="0" hangingPunct="0">
                        <a:spcBef>
                          <a:spcPct val="0"/>
                        </a:spcBef>
                        <a:buNone/>
                      </a:pPr>
                      <a:r>
                        <a:rPr lang="en-US" altLang="zh-CN" sz="2800" dirty="0">
                          <a:latin typeface="+mn-lt"/>
                          <a:cs typeface="+mn-lt"/>
                        </a:rPr>
                        <a:t>Have a nice day!</a:t>
                      </a:r>
                      <a:endParaRPr lang="en-US" altLang="zh-CN" sz="2800" dirty="0">
                        <a:latin typeface="+mn-lt"/>
                        <a:cs typeface="+mn-lt"/>
                      </a:endParaRPr>
                    </a:p>
                    <a:p>
                      <a:pPr marL="0" lvl="0" indent="0" algn="just" eaLnBrk="0" hangingPunct="0">
                        <a:spcBef>
                          <a:spcPct val="0"/>
                        </a:spcBef>
                        <a:buNone/>
                      </a:pPr>
                      <a:endParaRPr lang="en-US" altLang="zh-CN" sz="2800" dirty="0">
                        <a:latin typeface="+mn-lt"/>
                        <a:cs typeface="+mn-lt"/>
                      </a:endParaRPr>
                    </a:p>
                    <a:p>
                      <a:pPr marL="0" lvl="0" indent="0" algn="just" eaLnBrk="0" hangingPunct="0">
                        <a:spcBef>
                          <a:spcPct val="0"/>
                        </a:spcBef>
                        <a:buNone/>
                      </a:pPr>
                      <a:r>
                        <a:rPr lang="en-US" altLang="zh-CN" sz="2800" dirty="0">
                          <a:latin typeface="+mn-lt"/>
                          <a:cs typeface="+mn-lt"/>
                        </a:rPr>
                        <a:t>We are very glad to have </a:t>
                      </a:r>
                      <a:endParaRPr lang="en-US" altLang="zh-CN" sz="2800" dirty="0">
                        <a:latin typeface="+mn-lt"/>
                        <a:cs typeface="+mn-lt"/>
                      </a:endParaRPr>
                    </a:p>
                    <a:p>
                      <a:pPr marL="0" lvl="0" indent="0" algn="just" eaLnBrk="0" hangingPunct="0">
                        <a:spcBef>
                          <a:spcPct val="0"/>
                        </a:spcBef>
                        <a:buNone/>
                      </a:pPr>
                      <a:r>
                        <a:rPr lang="en-US" altLang="zh-CN" sz="2800" dirty="0">
                          <a:latin typeface="+mn-lt"/>
                          <a:cs typeface="+mn-lt"/>
                        </a:rPr>
                        <a:t>reached an agreement with you on 30,000 pieces of CNC machined parts. All the terms and conditions have been confirmed except the </a:t>
                      </a:r>
                      <a:r>
                        <a:rPr lang="en-US" altLang="zh-CN" sz="2800" dirty="0">
                          <a:solidFill>
                            <a:schemeClr val="bg1"/>
                          </a:solidFill>
                          <a:latin typeface="+mn-lt"/>
                          <a:cs typeface="+mn-lt"/>
                        </a:rPr>
                        <a:t>terms of payment.</a:t>
                      </a:r>
                      <a:endParaRPr lang="en-US" altLang="zh-CN" dirty="0">
                        <a:latin typeface="Comic Sans MS" panose="030F0702030302020204" pitchFamily="66" charset="0"/>
                      </a:endParaRPr>
                    </a:p>
                    <a:p>
                      <a:pPr marL="0" lvl="0" indent="0" algn="just" eaLnBrk="0" hangingPunct="0">
                        <a:spcBef>
                          <a:spcPct val="0"/>
                        </a:spcBef>
                        <a:buNone/>
                      </a:pPr>
                      <a:endParaRPr lang="en-US" altLang="zh-CN" dirty="0">
                        <a:latin typeface="Comic Sans MS" panose="030F0702030302020204" pitchFamily="66" charset="0"/>
                      </a:endParaRPr>
                    </a:p>
                  </a:txBody>
                  <a:tcPr>
                    <a:lnL cap="flat">
                      <a:noFill/>
                    </a:lnL>
                    <a:lnR cap="flat">
                      <a:noFill/>
                    </a:lnR>
                    <a:lnT cap="flat">
                      <a:noFill/>
                    </a:lnT>
                    <a:lnB cap="flat">
                      <a:noFill/>
                    </a:lnB>
                    <a:lnTlToBr>
                      <a:noFill/>
                    </a:lnTlToBr>
                    <a:lnBlToTr>
                      <a:noFill/>
                    </a:lnBlToTr>
                    <a:noFill/>
                  </a:tcPr>
                </a:tc>
              </a:tr>
            </a:tbl>
          </a:graphicData>
        </a:graphic>
      </p:graphicFrame>
      <p:sp>
        <p:nvSpPr>
          <p:cNvPr id="18442" name="矩形 5135"/>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spTree>
    <p:custDataLst>
      <p:tags r:id="rId1"/>
    </p:custDataLst>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19459" name="矩形 20483"/>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1</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sp>
        <p:nvSpPr>
          <p:cNvPr id="19460" name="矩形 20490"/>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sp>
        <p:nvSpPr>
          <p:cNvPr id="19461" name="矩形 20491"/>
          <p:cNvSpPr/>
          <p:nvPr/>
        </p:nvSpPr>
        <p:spPr>
          <a:xfrm>
            <a:off x="259715" y="907733"/>
            <a:ext cx="8643938" cy="4356100"/>
          </a:xfrm>
          <a:prstGeom prst="rect">
            <a:avLst/>
          </a:prstGeom>
          <a:noFill/>
          <a:ln w="9525">
            <a:noFill/>
          </a:ln>
        </p:spPr>
        <p:txBody>
          <a:bodyPr anchor="t">
            <a:spAutoFit/>
          </a:bodyPr>
          <a:lstStyle/>
          <a:p>
            <a:pPr>
              <a:lnSpc>
                <a:spcPct val="110000"/>
              </a:lnSpc>
            </a:pPr>
            <a:r>
              <a:rPr lang="en-US" altLang="zh-CN" sz="2800">
                <a:latin typeface="+mn-lt"/>
                <a:ea typeface="宋体" panose="02010600030101010101" pitchFamily="2" charset="-122"/>
                <a:cs typeface="+mn-lt"/>
              </a:rPr>
              <a:t>As the </a:t>
            </a:r>
            <a:r>
              <a:rPr lang="en-US" altLang="zh-CN" sz="2800" b="1">
                <a:latin typeface="+mn-lt"/>
                <a:ea typeface="宋体" panose="02010600030101010101" pitchFamily="2" charset="-122"/>
                <a:cs typeface="+mn-lt"/>
                <a:hlinkClick r:id="rId1" action="ppaction://hlinksldjump"/>
              </a:rPr>
              <a:t>usual practice</a:t>
            </a:r>
            <a:r>
              <a:rPr lang="en-US" altLang="zh-CN" sz="2800">
                <a:latin typeface="+mn-lt"/>
                <a:ea typeface="宋体" panose="02010600030101010101" pitchFamily="2" charset="-122"/>
                <a:cs typeface="+mn-lt"/>
              </a:rPr>
              <a:t> goes, our </a:t>
            </a:r>
            <a:endParaRPr lang="en-US" altLang="zh-CN" sz="2800">
              <a:latin typeface="+mn-lt"/>
              <a:ea typeface="宋体" panose="02010600030101010101" pitchFamily="2" charset="-122"/>
              <a:cs typeface="+mn-lt"/>
            </a:endParaRPr>
          </a:p>
          <a:p>
            <a:pPr>
              <a:lnSpc>
                <a:spcPct val="110000"/>
              </a:lnSpc>
            </a:pPr>
            <a:r>
              <a:rPr lang="en-US" altLang="zh-CN" sz="2800">
                <a:latin typeface="+mn-lt"/>
                <a:ea typeface="宋体" panose="02010600030101010101" pitchFamily="2" charset="-122"/>
                <a:cs typeface="+mn-lt"/>
              </a:rPr>
              <a:t>terms of payment are by confirmed, </a:t>
            </a:r>
            <a:endParaRPr lang="en-US" altLang="zh-CN" sz="2800">
              <a:latin typeface="+mn-lt"/>
              <a:ea typeface="宋体" panose="02010600030101010101" pitchFamily="2" charset="-122"/>
              <a:cs typeface="+mn-lt"/>
            </a:endParaRPr>
          </a:p>
          <a:p>
            <a:pPr>
              <a:lnSpc>
                <a:spcPct val="110000"/>
              </a:lnSpc>
            </a:pPr>
            <a:r>
              <a:rPr lang="en-US" altLang="zh-CN" sz="2800">
                <a:latin typeface="+mn-lt"/>
                <a:ea typeface="宋体" panose="02010600030101010101" pitchFamily="2" charset="-122"/>
                <a:cs typeface="+mn-lt"/>
              </a:rPr>
              <a:t>irrevocable letter of credit in our </a:t>
            </a:r>
            <a:endParaRPr lang="en-US" altLang="zh-CN" sz="2800">
              <a:latin typeface="+mn-lt"/>
              <a:ea typeface="宋体" panose="02010600030101010101" pitchFamily="2" charset="-122"/>
              <a:cs typeface="+mn-lt"/>
            </a:endParaRPr>
          </a:p>
          <a:p>
            <a:pPr>
              <a:lnSpc>
                <a:spcPct val="110000"/>
              </a:lnSpc>
            </a:pPr>
            <a:r>
              <a:rPr lang="en-US" altLang="zh-CN" sz="2800">
                <a:latin typeface="+mn-lt"/>
                <a:ea typeface="宋体" panose="02010600030101010101" pitchFamily="2" charset="-122"/>
                <a:cs typeface="+mn-lt"/>
              </a:rPr>
              <a:t>favor, available by draft at sight, </a:t>
            </a:r>
            <a:endParaRPr lang="en-US" altLang="zh-CN" sz="2800">
              <a:latin typeface="+mn-lt"/>
              <a:ea typeface="宋体" panose="02010600030101010101" pitchFamily="2" charset="-122"/>
              <a:cs typeface="+mn-lt"/>
            </a:endParaRPr>
          </a:p>
          <a:p>
            <a:pPr>
              <a:lnSpc>
                <a:spcPct val="110000"/>
              </a:lnSpc>
            </a:pPr>
            <a:r>
              <a:rPr lang="en-US" altLang="zh-CN" sz="2800">
                <a:latin typeface="+mn-lt"/>
                <a:ea typeface="宋体" panose="02010600030101010101" pitchFamily="2" charset="-122"/>
                <a:cs typeface="+mn-lt"/>
              </a:rPr>
              <a:t>reaching us one month ahead </a:t>
            </a:r>
            <a:endParaRPr lang="en-US" altLang="zh-CN" sz="2800">
              <a:latin typeface="+mn-lt"/>
              <a:ea typeface="宋体" panose="02010600030101010101" pitchFamily="2" charset="-122"/>
              <a:cs typeface="+mn-lt"/>
            </a:endParaRPr>
          </a:p>
          <a:p>
            <a:pPr>
              <a:lnSpc>
                <a:spcPct val="110000"/>
              </a:lnSpc>
            </a:pPr>
            <a:r>
              <a:rPr lang="en-US" altLang="zh-CN" sz="2800">
                <a:latin typeface="+mn-lt"/>
                <a:ea typeface="宋体" panose="02010600030101010101" pitchFamily="2" charset="-122"/>
                <a:cs typeface="+mn-lt"/>
              </a:rPr>
              <a:t>of shipment, remaining </a:t>
            </a:r>
            <a:r>
              <a:rPr lang="en-US" altLang="zh-CN" sz="2800" b="1">
                <a:latin typeface="+mn-lt"/>
                <a:ea typeface="宋体" panose="02010600030101010101" pitchFamily="2" charset="-122"/>
                <a:cs typeface="+mn-lt"/>
                <a:hlinkClick r:id="rId1" action="ppaction://hlinksldjump"/>
              </a:rPr>
              <a:t>valid</a:t>
            </a:r>
            <a:r>
              <a:rPr lang="en-US" altLang="zh-CN" sz="2800">
                <a:latin typeface="+mn-lt"/>
                <a:ea typeface="宋体" panose="02010600030101010101" pitchFamily="2" charset="-122"/>
                <a:cs typeface="+mn-lt"/>
              </a:rPr>
              <a:t> for </a:t>
            </a:r>
            <a:endParaRPr lang="en-US" altLang="zh-CN" sz="2800">
              <a:latin typeface="+mn-lt"/>
              <a:ea typeface="宋体" panose="02010600030101010101" pitchFamily="2" charset="-122"/>
              <a:cs typeface="+mn-lt"/>
            </a:endParaRPr>
          </a:p>
          <a:p>
            <a:pPr>
              <a:lnSpc>
                <a:spcPct val="110000"/>
              </a:lnSpc>
            </a:pPr>
            <a:r>
              <a:rPr lang="en-US" altLang="zh-CN" sz="2800">
                <a:latin typeface="+mn-lt"/>
                <a:ea typeface="宋体" panose="02010600030101010101" pitchFamily="2" charset="-122"/>
                <a:cs typeface="+mn-lt"/>
              </a:rPr>
              <a:t>negotiation in China for another 21 </a:t>
            </a:r>
            <a:endParaRPr lang="en-US" altLang="zh-CN" sz="2800">
              <a:latin typeface="+mn-lt"/>
              <a:ea typeface="宋体" panose="02010600030101010101" pitchFamily="2" charset="-122"/>
              <a:cs typeface="+mn-lt"/>
            </a:endParaRPr>
          </a:p>
          <a:p>
            <a:pPr>
              <a:lnSpc>
                <a:spcPct val="110000"/>
              </a:lnSpc>
            </a:pPr>
            <a:r>
              <a:rPr lang="en-US" altLang="zh-CN" sz="2800">
                <a:latin typeface="+mn-lt"/>
                <a:ea typeface="宋体" panose="02010600030101010101" pitchFamily="2" charset="-122"/>
                <a:cs typeface="+mn-lt"/>
              </a:rPr>
              <a:t>days after the prescribed time of shipment. </a:t>
            </a:r>
            <a:endParaRPr lang="en-US" altLang="zh-CN" sz="2800">
              <a:latin typeface="+mn-lt"/>
              <a:ea typeface="宋体" panose="02010600030101010101" pitchFamily="2" charset="-122"/>
              <a:cs typeface="+mn-lt"/>
            </a:endParaRPr>
          </a:p>
          <a:p>
            <a:pPr>
              <a:lnSpc>
                <a:spcPct val="110000"/>
              </a:lnSpc>
            </a:pPr>
            <a:endParaRPr lang="zh-CN" altLang="en-US" sz="2800" dirty="0">
              <a:latin typeface="+mn-lt"/>
              <a:ea typeface="宋体" panose="02010600030101010101" pitchFamily="2" charset="-122"/>
              <a:cs typeface="+mn-lt"/>
            </a:endParaRPr>
          </a:p>
        </p:txBody>
      </p:sp>
    </p:spTree>
    <p:custDataLst>
      <p:tags r:id="rId2"/>
    </p:custDataLst>
  </p:cSld>
  <p:clrMapOvr>
    <a:masterClrMapping/>
  </p:clrMapOvr>
  <p:transition>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20483" name="矩形 21507"/>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1</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sp>
        <p:nvSpPr>
          <p:cNvPr id="20484" name="矩形 21508"/>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sp>
        <p:nvSpPr>
          <p:cNvPr id="20485" name="矩形 21509"/>
          <p:cNvSpPr/>
          <p:nvPr/>
        </p:nvSpPr>
        <p:spPr>
          <a:xfrm>
            <a:off x="259715" y="907733"/>
            <a:ext cx="8643938" cy="4399915"/>
          </a:xfrm>
          <a:prstGeom prst="rect">
            <a:avLst/>
          </a:prstGeom>
          <a:noFill/>
          <a:ln w="9525">
            <a:noFill/>
          </a:ln>
        </p:spPr>
        <p:txBody>
          <a:bodyPr wrap="square" anchor="t">
            <a:spAutoFit/>
          </a:bodyPr>
          <a:lstStyle/>
          <a:p>
            <a:r>
              <a:rPr lang="en-US" altLang="zh-CN" sz="2800">
                <a:latin typeface="+mn-lt"/>
                <a:cs typeface="+mn-lt"/>
                <a:sym typeface="+mn-ea"/>
              </a:rPr>
              <a:t>Hope you will </a:t>
            </a:r>
            <a:r>
              <a:rPr lang="en-US" altLang="zh-CN" sz="2800" b="1">
                <a:latin typeface="+mn-lt"/>
                <a:cs typeface="+mn-lt"/>
                <a:sym typeface="+mn-ea"/>
                <a:hlinkClick r:id="rId1" action="ppaction://hlinksldjump"/>
              </a:rPr>
              <a:t>establish the L/C</a:t>
            </a:r>
            <a:endParaRPr lang="zh-CN" altLang="en-US" sz="2800" dirty="0">
              <a:latin typeface="+mn-lt"/>
              <a:ea typeface="宋体" panose="02010600030101010101" pitchFamily="2" charset="-122"/>
              <a:cs typeface="+mn-lt"/>
            </a:endParaRPr>
          </a:p>
          <a:p>
            <a:r>
              <a:rPr lang="en-US" altLang="zh-CN" sz="2800">
                <a:latin typeface="+mn-lt"/>
                <a:ea typeface="宋体" panose="02010600030101010101" pitchFamily="2" charset="-122"/>
                <a:cs typeface="+mn-lt"/>
              </a:rPr>
              <a:t>at an early date in that the sooner </a:t>
            </a:r>
            <a:endParaRPr lang="en-US" altLang="zh-CN" sz="2800">
              <a:latin typeface="+mn-lt"/>
              <a:ea typeface="宋体" panose="02010600030101010101" pitchFamily="2" charset="-122"/>
              <a:cs typeface="+mn-lt"/>
            </a:endParaRPr>
          </a:p>
          <a:p>
            <a:r>
              <a:rPr lang="en-US" altLang="zh-CN" sz="2800">
                <a:latin typeface="+mn-lt"/>
                <a:ea typeface="宋体" panose="02010600030101010101" pitchFamily="2" charset="-122"/>
                <a:cs typeface="+mn-lt"/>
              </a:rPr>
              <a:t>we get your L/C, the sooner </a:t>
            </a:r>
            <a:r>
              <a:rPr lang="en-US" altLang="zh-CN" sz="2800" b="1">
                <a:latin typeface="+mn-lt"/>
                <a:cs typeface="+mn-lt"/>
                <a:sym typeface="+mn-ea"/>
                <a:hlinkClick r:id="rId2" action="ppaction://hlinksldjump"/>
              </a:rPr>
              <a:t>shipment</a:t>
            </a:r>
            <a:r>
              <a:rPr lang="en-US" altLang="zh-CN" sz="2800">
                <a:latin typeface="+mn-lt"/>
                <a:ea typeface="宋体" panose="02010600030101010101" pitchFamily="2" charset="-122"/>
                <a:cs typeface="+mn-lt"/>
              </a:rPr>
              <a:t> </a:t>
            </a:r>
            <a:endParaRPr lang="en-US" altLang="zh-CN" sz="2800">
              <a:latin typeface="+mn-lt"/>
              <a:ea typeface="宋体" panose="02010600030101010101" pitchFamily="2" charset="-122"/>
              <a:cs typeface="+mn-lt"/>
            </a:endParaRPr>
          </a:p>
          <a:p>
            <a:r>
              <a:rPr lang="en-US" altLang="zh-CN" sz="2800">
                <a:latin typeface="+mn-lt"/>
                <a:ea typeface="宋体" panose="02010600030101010101" pitchFamily="2" charset="-122"/>
                <a:cs typeface="+mn-lt"/>
              </a:rPr>
              <a:t>can be </a:t>
            </a:r>
            <a:r>
              <a:rPr lang="en-US" altLang="zh-CN" sz="2800" b="1">
                <a:latin typeface="+mn-lt"/>
                <a:ea typeface="宋体" panose="02010600030101010101" pitchFamily="2" charset="-122"/>
                <a:cs typeface="+mn-lt"/>
                <a:hlinkClick r:id="rId2" action="ppaction://hlinksldjump"/>
              </a:rPr>
              <a:t>effect</a:t>
            </a:r>
            <a:r>
              <a:rPr lang="en-US" altLang="zh-CN" sz="2800">
                <a:latin typeface="+mn-lt"/>
                <a:ea typeface="宋体" panose="02010600030101010101" pitchFamily="2" charset="-122"/>
                <a:cs typeface="+mn-lt"/>
              </a:rPr>
              <a:t>ed.</a:t>
            </a:r>
            <a:endParaRPr lang="en-US" altLang="zh-CN" sz="2800">
              <a:latin typeface="+mn-lt"/>
              <a:ea typeface="宋体" panose="02010600030101010101" pitchFamily="2" charset="-122"/>
              <a:cs typeface="+mn-lt"/>
            </a:endParaRPr>
          </a:p>
          <a:p>
            <a:endParaRPr lang="en-US" altLang="zh-CN" sz="2800">
              <a:latin typeface="+mn-lt"/>
              <a:ea typeface="宋体" panose="02010600030101010101" pitchFamily="2" charset="-122"/>
              <a:cs typeface="+mn-lt"/>
            </a:endParaRPr>
          </a:p>
          <a:p>
            <a:r>
              <a:rPr lang="en-US" altLang="zh-CN" sz="2800">
                <a:latin typeface="+mn-lt"/>
                <a:ea typeface="宋体" panose="02010600030101010101" pitchFamily="2" charset="-122"/>
                <a:cs typeface="+mn-lt"/>
              </a:rPr>
              <a:t>Waiting for your favorable </a:t>
            </a:r>
            <a:endParaRPr lang="en-US" altLang="zh-CN" sz="2800">
              <a:latin typeface="+mn-lt"/>
              <a:ea typeface="宋体" panose="02010600030101010101" pitchFamily="2" charset="-122"/>
              <a:cs typeface="+mn-lt"/>
            </a:endParaRPr>
          </a:p>
          <a:p>
            <a:r>
              <a:rPr lang="en-US" altLang="zh-CN" sz="2800">
                <a:latin typeface="+mn-lt"/>
                <a:ea typeface="宋体" panose="02010600030101010101" pitchFamily="2" charset="-122"/>
                <a:cs typeface="+mn-lt"/>
              </a:rPr>
              <a:t>reply at an early date.</a:t>
            </a:r>
            <a:endParaRPr lang="en-US" altLang="zh-CN" sz="2800">
              <a:latin typeface="+mn-lt"/>
              <a:ea typeface="宋体" panose="02010600030101010101" pitchFamily="2" charset="-122"/>
              <a:cs typeface="+mn-lt"/>
            </a:endParaRPr>
          </a:p>
          <a:p>
            <a:endParaRPr lang="zh-CN" altLang="en-US" sz="2800" dirty="0">
              <a:latin typeface="+mn-lt"/>
              <a:ea typeface="宋体" panose="02010600030101010101" pitchFamily="2" charset="-122"/>
              <a:cs typeface="+mn-lt"/>
            </a:endParaRPr>
          </a:p>
          <a:p>
            <a:r>
              <a:rPr lang="en-US" altLang="zh-CN" sz="2800">
                <a:latin typeface="+mn-lt"/>
                <a:ea typeface="宋体" panose="02010600030101010101" pitchFamily="2" charset="-122"/>
                <a:cs typeface="+mn-lt"/>
              </a:rPr>
              <a:t>Best regards,</a:t>
            </a:r>
            <a:endParaRPr lang="en-US" altLang="zh-CN" sz="2800">
              <a:latin typeface="+mn-lt"/>
              <a:ea typeface="宋体" panose="02010600030101010101" pitchFamily="2" charset="-122"/>
              <a:cs typeface="+mn-lt"/>
            </a:endParaRPr>
          </a:p>
          <a:p>
            <a:r>
              <a:rPr lang="en-US" altLang="zh-CN" sz="2800">
                <a:solidFill>
                  <a:schemeClr val="bg1"/>
                </a:solidFill>
                <a:latin typeface="+mn-lt"/>
                <a:ea typeface="宋体" panose="02010600030101010101" pitchFamily="2" charset="-122"/>
                <a:cs typeface="+mn-lt"/>
              </a:rPr>
              <a:t>David Lee</a:t>
            </a:r>
            <a:endParaRPr lang="en-US" altLang="zh-CN" sz="2800" dirty="0">
              <a:solidFill>
                <a:schemeClr val="bg1"/>
              </a:solidFill>
              <a:latin typeface="+mn-lt"/>
              <a:ea typeface="宋体" panose="02010600030101010101" pitchFamily="2" charset="-122"/>
              <a:cs typeface="+mn-lt"/>
            </a:endParaRPr>
          </a:p>
        </p:txBody>
      </p:sp>
      <p:pic>
        <p:nvPicPr>
          <p:cNvPr id="20486" name="图片 21510" descr="文件:3_3.GIF  尺寸:60×45">
            <a:hlinkClick r:id="rId3" action="ppaction://hlinksldjump"/>
          </p:cNvPr>
          <p:cNvPicPr>
            <a:picLocks noChangeAspect="1"/>
          </p:cNvPicPr>
          <p:nvPr/>
        </p:nvPicPr>
        <p:blipFill>
          <a:blip r:embed="rId4" cstate="print"/>
          <a:stretch>
            <a:fillRect/>
          </a:stretch>
        </p:blipFill>
        <p:spPr>
          <a:xfrm>
            <a:off x="8124825" y="6139815"/>
            <a:ext cx="571500" cy="428625"/>
          </a:xfrm>
          <a:prstGeom prst="rect">
            <a:avLst/>
          </a:prstGeom>
          <a:noFill/>
          <a:ln w="9525">
            <a:noFill/>
          </a:ln>
        </p:spPr>
      </p:pic>
    </p:spTree>
    <p:custDataLst>
      <p:tags r:id="rId5"/>
    </p:custDataLst>
  </p:cSld>
  <p:clrMapOvr>
    <a:masterClrMapping/>
  </p:clrMapOvr>
  <p:transition>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22529"/>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One</a:t>
            </a:r>
            <a:endParaRPr lang="en-US" altLang="zh-CN" sz="3600" b="1">
              <a:solidFill>
                <a:srgbClr val="800000"/>
              </a:solidFill>
            </a:endParaRPr>
          </a:p>
        </p:txBody>
      </p:sp>
      <p:sp>
        <p:nvSpPr>
          <p:cNvPr id="22531" name="内容占位符 22530"/>
          <p:cNvSpPr>
            <a:spLocks noGrp="1"/>
          </p:cNvSpPr>
          <p:nvPr>
            <p:ph idx="1"/>
          </p:nvPr>
        </p:nvSpPr>
        <p:spPr>
          <a:xfrm>
            <a:off x="466725" y="1052513"/>
            <a:ext cx="8229600" cy="5002212"/>
          </a:xfrm>
          <a:noFill/>
          <a:ln>
            <a:noFill/>
          </a:ln>
        </p:spPr>
        <p:txBody>
          <a:bodyPr anchor="t">
            <a:normAutofit fontScale="90000" lnSpcReduction="10000"/>
          </a:bodyPr>
          <a:lstStyle/>
          <a:p>
            <a:pPr marL="609600" indent="-609600">
              <a:buNone/>
            </a:pPr>
            <a:r>
              <a:rPr lang="en-US" altLang="zh-CN" sz="2800" b="1">
                <a:solidFill>
                  <a:schemeClr val="tx1"/>
                </a:solidFill>
                <a:cs typeface="+mn-lt"/>
              </a:rPr>
              <a:t>1. usual practice </a:t>
            </a:r>
            <a:r>
              <a:rPr lang="zh-CN" altLang="en-US" sz="2800" dirty="0">
                <a:solidFill>
                  <a:schemeClr val="tx1"/>
                </a:solidFill>
                <a:cs typeface="+mn-lt"/>
              </a:rPr>
              <a:t>惯例</a:t>
            </a:r>
            <a:endParaRPr lang="zh-CN" altLang="en-US" sz="2800" dirty="0">
              <a:solidFill>
                <a:schemeClr val="tx1"/>
              </a:solidFill>
              <a:cs typeface="+mn-lt"/>
            </a:endParaRPr>
          </a:p>
          <a:p>
            <a:pPr marL="609600" indent="-609600">
              <a:buNone/>
            </a:pPr>
            <a:r>
              <a:rPr lang="en-US" altLang="zh-CN" sz="2800">
                <a:solidFill>
                  <a:schemeClr val="tx1"/>
                </a:solidFill>
                <a:cs typeface="+mn-lt"/>
              </a:rPr>
              <a:t>e.g. As our usual practice goes, we require payment to be made by confirmed and irrevocable letter of credit.</a:t>
            </a:r>
            <a:endParaRPr lang="en-US" altLang="zh-CN" sz="2800">
              <a:solidFill>
                <a:schemeClr val="tx1"/>
              </a:solidFill>
              <a:cs typeface="+mn-lt"/>
            </a:endParaRPr>
          </a:p>
          <a:p>
            <a:pPr marL="609600" indent="-609600">
              <a:buNone/>
            </a:pPr>
            <a:r>
              <a:rPr lang="zh-CN" altLang="en-US" sz="2800" dirty="0">
                <a:solidFill>
                  <a:schemeClr val="tx1"/>
                </a:solidFill>
                <a:cs typeface="+mn-lt"/>
              </a:rPr>
              <a:t>         按我方通常做法，我们要求以保兑的不可撤销信用证为付款方式。</a:t>
            </a:r>
            <a:endParaRPr lang="zh-CN" altLang="en-US" sz="2800" dirty="0">
              <a:solidFill>
                <a:schemeClr val="tx1"/>
              </a:solidFill>
              <a:cs typeface="+mn-lt"/>
            </a:endParaRPr>
          </a:p>
          <a:p>
            <a:pPr marL="609600" indent="-609600">
              <a:buNone/>
            </a:pPr>
            <a:r>
              <a:rPr lang="en-US" altLang="zh-CN" sz="2800">
                <a:solidFill>
                  <a:schemeClr val="tx1"/>
                </a:solidFill>
                <a:cs typeface="+mn-lt"/>
              </a:rPr>
              <a:t>2. </a:t>
            </a:r>
            <a:r>
              <a:rPr lang="en-US" altLang="zh-CN" sz="2800" b="1">
                <a:solidFill>
                  <a:schemeClr val="tx1"/>
                </a:solidFill>
                <a:cs typeface="+mn-lt"/>
              </a:rPr>
              <a:t>valid </a:t>
            </a:r>
            <a:r>
              <a:rPr lang="en-US" altLang="zh-CN" sz="2800">
                <a:solidFill>
                  <a:schemeClr val="tx1"/>
                </a:solidFill>
                <a:cs typeface="+mn-lt"/>
              </a:rPr>
              <a:t>有效的</a:t>
            </a:r>
            <a:endParaRPr lang="en-US" altLang="zh-CN" sz="2800">
              <a:solidFill>
                <a:schemeClr val="tx1"/>
              </a:solidFill>
              <a:cs typeface="+mn-lt"/>
            </a:endParaRPr>
          </a:p>
          <a:p>
            <a:pPr marL="609600" indent="-609600">
              <a:buNone/>
            </a:pPr>
            <a:r>
              <a:rPr lang="en-US" altLang="zh-CN" sz="2800">
                <a:solidFill>
                  <a:schemeClr val="tx1"/>
                </a:solidFill>
                <a:cs typeface="+mn-lt"/>
              </a:rPr>
              <a:t>表示在一定时间期限内起作用，即“有效”的表达方式有：</a:t>
            </a:r>
            <a:endParaRPr lang="en-US" altLang="zh-CN" sz="2800">
              <a:solidFill>
                <a:schemeClr val="tx1"/>
              </a:solidFill>
              <a:cs typeface="+mn-lt"/>
            </a:endParaRPr>
          </a:p>
          <a:p>
            <a:pPr marL="609600" indent="-609600">
              <a:buNone/>
            </a:pPr>
            <a:r>
              <a:rPr lang="en-US" altLang="zh-CN" sz="2800">
                <a:solidFill>
                  <a:schemeClr val="tx1"/>
                </a:solidFill>
                <a:cs typeface="+mn-lt"/>
              </a:rPr>
              <a:t>be valid/firm/effective/good</a:t>
            </a:r>
            <a:endParaRPr lang="en-US" altLang="zh-CN" sz="2800">
              <a:solidFill>
                <a:schemeClr val="tx1"/>
              </a:solidFill>
              <a:cs typeface="+mn-lt"/>
            </a:endParaRPr>
          </a:p>
          <a:p>
            <a:pPr marL="609600" indent="-609600">
              <a:buNone/>
            </a:pPr>
            <a:r>
              <a:rPr lang="en-US" altLang="zh-CN" sz="2800">
                <a:solidFill>
                  <a:schemeClr val="tx1"/>
                </a:solidFill>
                <a:cs typeface="+mn-lt"/>
              </a:rPr>
              <a:t>remain valid/firm/effective/good</a:t>
            </a:r>
            <a:endParaRPr lang="en-US" altLang="zh-CN" sz="2800">
              <a:solidFill>
                <a:schemeClr val="tx1"/>
              </a:solidFill>
              <a:cs typeface="+mn-lt"/>
            </a:endParaRPr>
          </a:p>
          <a:p>
            <a:pPr marL="609600" indent="-609600">
              <a:buNone/>
            </a:pPr>
            <a:r>
              <a:rPr lang="en-US" altLang="zh-CN" sz="2800">
                <a:solidFill>
                  <a:schemeClr val="tx1"/>
                </a:solidFill>
                <a:cs typeface="+mn-lt"/>
              </a:rPr>
              <a:t>the validity of … is …</a:t>
            </a:r>
            <a:endParaRPr lang="en-US" altLang="zh-CN" sz="2800">
              <a:solidFill>
                <a:schemeClr val="tx1"/>
              </a:solidFill>
              <a:cs typeface="+mn-lt"/>
            </a:endParaRPr>
          </a:p>
          <a:p>
            <a:pPr marL="609600" indent="-609600">
              <a:buNone/>
            </a:pPr>
            <a:r>
              <a:rPr lang="en-US" altLang="zh-CN" sz="2800">
                <a:solidFill>
                  <a:schemeClr val="tx1"/>
                </a:solidFill>
                <a:cs typeface="+mn-lt"/>
              </a:rPr>
              <a:t>e.g.	Our quotation will be valid subject to your reply reaching here within one week. 我方的报价有效期以你方一周内复到为准。</a:t>
            </a:r>
            <a:endParaRPr lang="en-US" altLang="zh-CN" sz="2800">
              <a:solidFill>
                <a:schemeClr val="tx1"/>
              </a:solidFill>
              <a:cs typeface="+mn-lt"/>
            </a:endParaRPr>
          </a:p>
        </p:txBody>
      </p:sp>
      <p:pic>
        <p:nvPicPr>
          <p:cNvPr id="22533" name="图片 22532" descr="4.gif (5050 bytes)">
            <a:hlinkClick r:id="rId1" action="ppaction://hlinksldjump"/>
          </p:cNvPr>
          <p:cNvPicPr>
            <a:picLocks noChangeAspect="1"/>
          </p:cNvPicPr>
          <p:nvPr/>
        </p:nvPicPr>
        <p:blipFill>
          <a:blip r:embed="rId2" cstate="print"/>
          <a:stretch>
            <a:fillRect/>
          </a:stretch>
        </p:blipFill>
        <p:spPr>
          <a:xfrm>
            <a:off x="4932363" y="2781300"/>
            <a:ext cx="409575" cy="409575"/>
          </a:xfrm>
          <a:prstGeom prst="rect">
            <a:avLst/>
          </a:prstGeom>
          <a:noFill/>
          <a:ln w="9525">
            <a:noFill/>
          </a:ln>
        </p:spPr>
      </p:pic>
      <p:pic>
        <p:nvPicPr>
          <p:cNvPr id="22534" name="图片 22533" descr="4.gif (5050 bytes)">
            <a:hlinkClick r:id="rId1" action="ppaction://hlinksldjump"/>
          </p:cNvPr>
          <p:cNvPicPr>
            <a:picLocks noChangeAspect="1"/>
          </p:cNvPicPr>
          <p:nvPr/>
        </p:nvPicPr>
        <p:blipFill>
          <a:blip r:embed="rId2" cstate="print"/>
          <a:stretch>
            <a:fillRect/>
          </a:stretch>
        </p:blipFill>
        <p:spPr>
          <a:xfrm>
            <a:off x="6084888" y="5949950"/>
            <a:ext cx="409575" cy="409575"/>
          </a:xfrm>
          <a:prstGeom prst="rect">
            <a:avLst/>
          </a:prstGeom>
          <a:noFill/>
          <a:ln w="9525">
            <a:noFill/>
          </a:ln>
        </p:spPr>
      </p:pic>
    </p:spTree>
    <p:custDataLst>
      <p:tags r:id="rId3"/>
    </p:custDataLst>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22530"/>
                                        </p:tgtEl>
                                        <p:attrNameLst>
                                          <p:attrName>style.visibility</p:attrName>
                                        </p:attrNameLst>
                                      </p:cBhvr>
                                      <p:to>
                                        <p:strVal val="visible"/>
                                      </p:to>
                                    </p:set>
                                    <p:anim calcmode="lin" valueType="num">
                                      <p:cBhvr>
                                        <p:cTn id="7" dur="1000" fill="hold"/>
                                        <p:tgtEl>
                                          <p:spTgt spid="22530"/>
                                        </p:tgtEl>
                                        <p:attrNameLst>
                                          <p:attrName>ppt_x</p:attrName>
                                        </p:attrNameLst>
                                      </p:cBhvr>
                                      <p:tavLst>
                                        <p:tav tm="0">
                                          <p:val>
                                            <p:strVal val="#ppt_x-.2"/>
                                          </p:val>
                                        </p:tav>
                                        <p:tav tm="100000">
                                          <p:val>
                                            <p:strVal val="#ppt_x"/>
                                          </p:val>
                                        </p:tav>
                                      </p:tavLst>
                                    </p:anim>
                                    <p:anim calcmode="lin" valueType="num">
                                      <p:cBhvr>
                                        <p:cTn id="8" dur="1000" fill="hold"/>
                                        <p:tgtEl>
                                          <p:spTgt spid="2253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2530"/>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grpId="0" nodeType="clickEffect">
                                  <p:stCondLst>
                                    <p:cond delay="0"/>
                                  </p:stCondLst>
                                  <p:childTnLst>
                                    <p:set>
                                      <p:cBhvr>
                                        <p:cTn id="13" dur="1" fill="hold">
                                          <p:stCondLst>
                                            <p:cond delay="0"/>
                                          </p:stCondLst>
                                        </p:cTn>
                                        <p:tgtEl>
                                          <p:spTgt spid="22531">
                                            <p:txEl>
                                              <p:pRg st="0" end="0"/>
                                            </p:txEl>
                                          </p:spTgt>
                                        </p:tgtEl>
                                        <p:attrNameLst>
                                          <p:attrName>style.visibility</p:attrName>
                                        </p:attrNameLst>
                                      </p:cBhvr>
                                      <p:to>
                                        <p:strVal val="visible"/>
                                      </p:to>
                                    </p:set>
                                    <p:animEffect transition="in" filter="checkerboard(across)">
                                      <p:cBhvr>
                                        <p:cTn id="14" dur="500"/>
                                        <p:tgtEl>
                                          <p:spTgt spid="22531">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2531">
                                            <p:txEl>
                                              <p:pRg st="1" end="1"/>
                                            </p:txEl>
                                          </p:spTgt>
                                        </p:tgtEl>
                                        <p:attrNameLst>
                                          <p:attrName>style.visibility</p:attrName>
                                        </p:attrNameLst>
                                      </p:cBhvr>
                                      <p:to>
                                        <p:strVal val="visible"/>
                                      </p:to>
                                    </p:set>
                                    <p:animEffect transition="in" filter="wipe(down)">
                                      <p:cBhvr>
                                        <p:cTn id="19" dur="500"/>
                                        <p:tgtEl>
                                          <p:spTgt spid="22531">
                                            <p:txEl>
                                              <p:pRg st="1" end="1"/>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22531">
                                            <p:txEl>
                                              <p:pRg st="2" end="2"/>
                                            </p:txEl>
                                          </p:spTgt>
                                        </p:tgtEl>
                                        <p:attrNameLst>
                                          <p:attrName>style.visibility</p:attrName>
                                        </p:attrNameLst>
                                      </p:cBhvr>
                                      <p:to>
                                        <p:strVal val="visible"/>
                                      </p:to>
                                    </p:set>
                                    <p:animEffect transition="in" filter="wipe(down)">
                                      <p:cBhvr>
                                        <p:cTn id="22" dur="500"/>
                                        <p:tgtEl>
                                          <p:spTgt spid="2253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2533"/>
                                        </p:tgtEl>
                                        <p:attrNameLst>
                                          <p:attrName>style.visibility</p:attrName>
                                        </p:attrNameLst>
                                      </p:cBhvr>
                                      <p:to>
                                        <p:strVal val="visible"/>
                                      </p:to>
                                    </p:set>
                                    <p:animEffect transition="in" filter="blinds(horizontal)">
                                      <p:cBhvr>
                                        <p:cTn id="27" dur="500"/>
                                        <p:tgtEl>
                                          <p:spTgt spid="22533"/>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22531">
                                            <p:txEl>
                                              <p:pRg st="3" end="3"/>
                                            </p:txEl>
                                          </p:spTgt>
                                        </p:tgtEl>
                                        <p:attrNameLst>
                                          <p:attrName>style.visibility</p:attrName>
                                        </p:attrNameLst>
                                      </p:cBhvr>
                                      <p:to>
                                        <p:strVal val="visible"/>
                                      </p:to>
                                    </p:set>
                                    <p:animEffect transition="in" filter="checkerboard(across)">
                                      <p:cBhvr>
                                        <p:cTn id="32" dur="500"/>
                                        <p:tgtEl>
                                          <p:spTgt spid="22531">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2531">
                                            <p:txEl>
                                              <p:pRg st="4" end="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2531">
                                            <p:txEl>
                                              <p:pRg st="5" end="5"/>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2531">
                                            <p:txEl>
                                              <p:pRg st="6" end="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2531">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22531">
                                            <p:txEl>
                                              <p:pRg st="8" end="8"/>
                                            </p:txEl>
                                          </p:spTgt>
                                        </p:tgtEl>
                                        <p:attrNameLst>
                                          <p:attrName>style.visibility</p:attrName>
                                        </p:attrNameLst>
                                      </p:cBhvr>
                                      <p:to>
                                        <p:strVal val="visible"/>
                                      </p:to>
                                    </p:set>
                                    <p:animEffect transition="in" filter="wipe(down)">
                                      <p:cBhvr>
                                        <p:cTn id="47" dur="500"/>
                                        <p:tgtEl>
                                          <p:spTgt spid="22531">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22534"/>
                                        </p:tgtEl>
                                        <p:attrNameLst>
                                          <p:attrName>style.visibility</p:attrName>
                                        </p:attrNameLst>
                                      </p:cBhvr>
                                      <p:to>
                                        <p:strVal val="visible"/>
                                      </p:to>
                                    </p:set>
                                    <p:animEffect transition="in" filter="blinds(horizontal)">
                                      <p:cBhvr>
                                        <p:cTn id="52" dur="500"/>
                                        <p:tgtEl>
                                          <p:spTgt spid="225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ldLvl="0" animBg="1"/>
      <p:bldP spid="22531"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23553"/>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One</a:t>
            </a:r>
            <a:endParaRPr lang="en-US" altLang="zh-CN" sz="3600" b="1">
              <a:solidFill>
                <a:srgbClr val="800000"/>
              </a:solidFill>
            </a:endParaRPr>
          </a:p>
        </p:txBody>
      </p:sp>
      <p:sp>
        <p:nvSpPr>
          <p:cNvPr id="23555" name="内容占位符 23554"/>
          <p:cNvSpPr>
            <a:spLocks noGrp="1"/>
          </p:cNvSpPr>
          <p:nvPr>
            <p:ph idx="1"/>
          </p:nvPr>
        </p:nvSpPr>
        <p:spPr>
          <a:xfrm>
            <a:off x="466725" y="1052513"/>
            <a:ext cx="8229600" cy="5002212"/>
          </a:xfrm>
          <a:noFill/>
          <a:ln>
            <a:noFill/>
          </a:ln>
        </p:spPr>
        <p:txBody>
          <a:bodyPr anchor="t"/>
          <a:lstStyle/>
          <a:p>
            <a:pPr marL="609600" indent="-609600">
              <a:buNone/>
            </a:pPr>
            <a:r>
              <a:rPr sz="2800">
                <a:solidFill>
                  <a:schemeClr val="tx1"/>
                </a:solidFill>
              </a:rPr>
              <a:t>3. </a:t>
            </a:r>
            <a:r>
              <a:rPr sz="2800" b="1">
                <a:solidFill>
                  <a:schemeClr val="tx1"/>
                </a:solidFill>
              </a:rPr>
              <a:t>establish an L/C</a:t>
            </a:r>
            <a:r>
              <a:rPr sz="2800">
                <a:solidFill>
                  <a:schemeClr val="tx1"/>
                </a:solidFill>
              </a:rPr>
              <a:t> 开立信用证</a:t>
            </a:r>
            <a:endParaRPr sz="2800">
              <a:solidFill>
                <a:schemeClr val="tx1"/>
              </a:solidFill>
            </a:endParaRPr>
          </a:p>
          <a:p>
            <a:pPr marL="609600" indent="-609600">
              <a:buNone/>
            </a:pPr>
            <a:r>
              <a:rPr sz="2800">
                <a:solidFill>
                  <a:schemeClr val="tx1"/>
                </a:solidFill>
              </a:rPr>
              <a:t>表示动作“开立”的动词还可用open。</a:t>
            </a:r>
            <a:endParaRPr sz="2800">
              <a:solidFill>
                <a:schemeClr val="tx1"/>
              </a:solidFill>
            </a:endParaRPr>
          </a:p>
          <a:p>
            <a:pPr marL="609600" indent="-609600">
              <a:buNone/>
            </a:pPr>
            <a:r>
              <a:rPr sz="2800">
                <a:solidFill>
                  <a:schemeClr val="tx1"/>
                </a:solidFill>
              </a:rPr>
              <a:t>e.g.	We have opened an L/C in your favor through the Bank of China for an amount of ￡17,000 to cover the full CIF value of our order No. 754.    我方已通过中国银行开立以贵方为抬头人、数额为17000英镑的信用证来支付编号为754订单的所有到岸价的货款。</a:t>
            </a:r>
            <a:endParaRPr sz="2800">
              <a:solidFill>
                <a:schemeClr val="tx1"/>
              </a:solidFill>
            </a:endParaRPr>
          </a:p>
        </p:txBody>
      </p:sp>
      <p:pic>
        <p:nvPicPr>
          <p:cNvPr id="23558" name="图片 23557" descr="4.gif (5050 bytes)">
            <a:hlinkClick r:id="rId1" action="ppaction://hlinksldjump"/>
          </p:cNvPr>
          <p:cNvPicPr>
            <a:picLocks noChangeAspect="1"/>
          </p:cNvPicPr>
          <p:nvPr/>
        </p:nvPicPr>
        <p:blipFill>
          <a:blip r:embed="rId2" cstate="print"/>
          <a:stretch>
            <a:fillRect/>
          </a:stretch>
        </p:blipFill>
        <p:spPr>
          <a:xfrm>
            <a:off x="8004493" y="6054725"/>
            <a:ext cx="409575" cy="409575"/>
          </a:xfrm>
          <a:prstGeom prst="rect">
            <a:avLst/>
          </a:prstGeom>
          <a:noFill/>
          <a:ln w="9525">
            <a:noFill/>
          </a:ln>
        </p:spPr>
      </p:pic>
    </p:spTree>
    <p:custDataLst>
      <p:tags r:id="rId3"/>
    </p:custData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23554"/>
                                        </p:tgtEl>
                                        <p:attrNameLst>
                                          <p:attrName>style.visibility</p:attrName>
                                        </p:attrNameLst>
                                      </p:cBhvr>
                                      <p:to>
                                        <p:strVal val="visible"/>
                                      </p:to>
                                    </p:set>
                                    <p:anim calcmode="lin" valueType="num">
                                      <p:cBhvr>
                                        <p:cTn id="7" dur="1000" fill="hold"/>
                                        <p:tgtEl>
                                          <p:spTgt spid="23554"/>
                                        </p:tgtEl>
                                        <p:attrNameLst>
                                          <p:attrName>ppt_x</p:attrName>
                                        </p:attrNameLst>
                                      </p:cBhvr>
                                      <p:tavLst>
                                        <p:tav tm="0">
                                          <p:val>
                                            <p:strVal val="#ppt_x-.2"/>
                                          </p:val>
                                        </p:tav>
                                        <p:tav tm="100000">
                                          <p:val>
                                            <p:strVal val="#ppt_x"/>
                                          </p:val>
                                        </p:tav>
                                      </p:tavLst>
                                    </p:anim>
                                    <p:anim calcmode="lin" valueType="num">
                                      <p:cBhvr>
                                        <p:cTn id="8" dur="1000" fill="hold"/>
                                        <p:tgtEl>
                                          <p:spTgt spid="23554"/>
                                        </p:tgtEl>
                                        <p:attrNameLst>
                                          <p:attrName>ppt_y</p:attrName>
                                        </p:attrNameLst>
                                      </p:cBhvr>
                                      <p:tavLst>
                                        <p:tav tm="0">
                                          <p:val>
                                            <p:strVal val="#ppt_y"/>
                                          </p:val>
                                        </p:tav>
                                        <p:tav tm="100000">
                                          <p:val>
                                            <p:strVal val="#ppt_y"/>
                                          </p:val>
                                        </p:tav>
                                      </p:tavLst>
                                    </p:anim>
                                    <p:animEffect transition="in" filter="wipe(right)" prLst="gradientSize: 0.1">
                                      <p:cBhvr>
                                        <p:cTn id="9" dur="1000"/>
                                        <p:tgtEl>
                                          <p:spTgt spid="23554"/>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23555">
                                            <p:txEl>
                                              <p:pRg st="0" end="0"/>
                                            </p:txEl>
                                          </p:spTgt>
                                        </p:tgtEl>
                                        <p:attrNameLst>
                                          <p:attrName>style.visibility</p:attrName>
                                        </p:attrNameLst>
                                      </p:cBhvr>
                                      <p:to>
                                        <p:strVal val="visible"/>
                                      </p:to>
                                    </p:set>
                                    <p:animEffect transition="in" filter="checkerboard(across)">
                                      <p:cBhvr>
                                        <p:cTn id="14" dur="500"/>
                                        <p:tgtEl>
                                          <p:spTgt spid="2355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3555">
                                            <p:txEl>
                                              <p:pRg st="1" end="1"/>
                                            </p:txEl>
                                          </p:spTgt>
                                        </p:tgtEl>
                                        <p:attrNameLst>
                                          <p:attrName>style.visibility</p:attrName>
                                        </p:attrNameLst>
                                      </p:cBhvr>
                                      <p:to>
                                        <p:strVal val="visible"/>
                                      </p:to>
                                    </p:set>
                                    <p:animEffect transition="in" filter="wipe(down)">
                                      <p:cBhvr>
                                        <p:cTn id="19" dur="500"/>
                                        <p:tgtEl>
                                          <p:spTgt spid="23555">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1" nodeType="clickEffect">
                                  <p:stCondLst>
                                    <p:cond delay="0"/>
                                  </p:stCondLst>
                                  <p:childTnLst>
                                    <p:set>
                                      <p:cBhvr>
                                        <p:cTn id="23" dur="1" fill="hold">
                                          <p:stCondLst>
                                            <p:cond delay="0"/>
                                          </p:stCondLst>
                                        </p:cTn>
                                        <p:tgtEl>
                                          <p:spTgt spid="23555">
                                            <p:txEl>
                                              <p:pRg st="2" end="2"/>
                                            </p:txEl>
                                          </p:spTgt>
                                        </p:tgtEl>
                                        <p:attrNameLst>
                                          <p:attrName>style.visibility</p:attrName>
                                        </p:attrNameLst>
                                      </p:cBhvr>
                                      <p:to>
                                        <p:strVal val="visible"/>
                                      </p:to>
                                    </p:set>
                                    <p:animEffect transition="in" filter="wipe(down)">
                                      <p:cBhvr>
                                        <p:cTn id="24" dur="500"/>
                                        <p:tgtEl>
                                          <p:spTgt spid="23555">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23558"/>
                                        </p:tgtEl>
                                        <p:attrNameLst>
                                          <p:attrName>style.visibility</p:attrName>
                                        </p:attrNameLst>
                                      </p:cBhvr>
                                      <p:to>
                                        <p:strVal val="visible"/>
                                      </p:to>
                                    </p:set>
                                    <p:animEffect transition="in" filter="blinds(horizontal)">
                                      <p:cBhvr>
                                        <p:cTn id="29" dur="500"/>
                                        <p:tgtEl>
                                          <p:spTgt spid="235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bldLvl="0" animBg="1"/>
      <p:bldP spid="23555" grpId="1"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24577"/>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One</a:t>
            </a:r>
            <a:endParaRPr lang="en-US" altLang="zh-CN" sz="3600" b="1">
              <a:solidFill>
                <a:srgbClr val="800000"/>
              </a:solidFill>
            </a:endParaRPr>
          </a:p>
        </p:txBody>
      </p:sp>
      <p:sp>
        <p:nvSpPr>
          <p:cNvPr id="24579" name="内容占位符 24578"/>
          <p:cNvSpPr>
            <a:spLocks noGrp="1"/>
          </p:cNvSpPr>
          <p:nvPr>
            <p:ph idx="1"/>
          </p:nvPr>
        </p:nvSpPr>
        <p:spPr>
          <a:xfrm>
            <a:off x="466725" y="1052513"/>
            <a:ext cx="8229600" cy="5002212"/>
          </a:xfrm>
          <a:noFill/>
          <a:ln>
            <a:noFill/>
          </a:ln>
        </p:spPr>
        <p:txBody>
          <a:bodyPr anchor="t">
            <a:normAutofit/>
          </a:bodyPr>
          <a:lstStyle/>
          <a:p>
            <a:pPr marL="609600" indent="-609600">
              <a:buNone/>
            </a:pPr>
            <a:r>
              <a:rPr sz="2800">
                <a:solidFill>
                  <a:schemeClr val="tx1"/>
                </a:solidFill>
              </a:rPr>
              <a:t>4. effect shipment 安排装运</a:t>
            </a:r>
            <a:endParaRPr sz="2800">
              <a:solidFill>
                <a:schemeClr val="tx1"/>
              </a:solidFill>
            </a:endParaRPr>
          </a:p>
          <a:p>
            <a:pPr marL="609600" indent="-609600">
              <a:buNone/>
            </a:pPr>
            <a:r>
              <a:rPr sz="2800">
                <a:solidFill>
                  <a:schemeClr val="tx1"/>
                </a:solidFill>
              </a:rPr>
              <a:t>shipment在此处含有“装运”的动作含义，在外贸英语中shipment也可指装运的货物，要注意根据使用的语境加以区分。</a:t>
            </a:r>
            <a:endParaRPr sz="2800">
              <a:solidFill>
                <a:schemeClr val="tx1"/>
              </a:solidFill>
            </a:endParaRPr>
          </a:p>
          <a:p>
            <a:pPr marL="609600" indent="-609600">
              <a:buNone/>
            </a:pPr>
            <a:r>
              <a:rPr sz="2800">
                <a:solidFill>
                  <a:schemeClr val="tx1"/>
                </a:solidFill>
              </a:rPr>
              <a:t>表示“装运”的动词搭配还可用make shipment、deliver the goods。</a:t>
            </a:r>
            <a:endParaRPr sz="2800">
              <a:solidFill>
                <a:schemeClr val="tx1"/>
              </a:solidFill>
            </a:endParaRPr>
          </a:p>
          <a:p>
            <a:pPr marL="609600" indent="-609600">
              <a:buNone/>
            </a:pPr>
            <a:r>
              <a:rPr sz="2800">
                <a:solidFill>
                  <a:schemeClr val="tx1"/>
                </a:solidFill>
              </a:rPr>
              <a:t>若由于某些原因，无法按时发货，只能“延期装运”，则可用这样的表达：</a:t>
            </a:r>
            <a:endParaRPr sz="2800">
              <a:solidFill>
                <a:schemeClr val="tx1"/>
              </a:solidFill>
            </a:endParaRPr>
          </a:p>
          <a:p>
            <a:pPr marL="609600" indent="-609600">
              <a:buNone/>
            </a:pPr>
            <a:r>
              <a:rPr sz="2800">
                <a:solidFill>
                  <a:schemeClr val="tx1"/>
                </a:solidFill>
              </a:rPr>
              <a:t>postpone the shipment/delay the shipment</a:t>
            </a:r>
            <a:endParaRPr sz="2800">
              <a:solidFill>
                <a:schemeClr val="tx1"/>
              </a:solidFill>
            </a:endParaRPr>
          </a:p>
          <a:p>
            <a:pPr marL="609600" indent="-609600">
              <a:buNone/>
            </a:pPr>
            <a:r>
              <a:rPr sz="2800" b="1">
                <a:solidFill>
                  <a:schemeClr val="tx1"/>
                </a:solidFill>
              </a:rPr>
              <a:t>e.g</a:t>
            </a:r>
            <a:r>
              <a:rPr sz="2800">
                <a:solidFill>
                  <a:schemeClr val="tx1"/>
                </a:solidFill>
              </a:rPr>
              <a:t>.	We will like to ask you to effect shipment promptly. 希望你们能立即装货启运。</a:t>
            </a:r>
            <a:endParaRPr sz="2800">
              <a:solidFill>
                <a:schemeClr val="tx1"/>
              </a:solidFill>
            </a:endParaRPr>
          </a:p>
        </p:txBody>
      </p:sp>
      <p:pic>
        <p:nvPicPr>
          <p:cNvPr id="24581" name="图片 24580" descr="4.gif (5050 bytes)">
            <a:hlinkClick r:id="rId1" action="ppaction://hlinksldjump"/>
          </p:cNvPr>
          <p:cNvPicPr>
            <a:picLocks noChangeAspect="1"/>
          </p:cNvPicPr>
          <p:nvPr/>
        </p:nvPicPr>
        <p:blipFill>
          <a:blip r:embed="rId2" cstate="print"/>
          <a:stretch>
            <a:fillRect/>
          </a:stretch>
        </p:blipFill>
        <p:spPr>
          <a:xfrm>
            <a:off x="8277225" y="4489133"/>
            <a:ext cx="409575" cy="409575"/>
          </a:xfrm>
          <a:prstGeom prst="rect">
            <a:avLst/>
          </a:prstGeom>
          <a:noFill/>
          <a:ln w="9525">
            <a:noFill/>
          </a:ln>
        </p:spPr>
      </p:pic>
    </p:spTree>
    <p:custDataLst>
      <p:tags r:id="rId3"/>
    </p:custData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24578"/>
                                        </p:tgtEl>
                                        <p:attrNameLst>
                                          <p:attrName>style.visibility</p:attrName>
                                        </p:attrNameLst>
                                      </p:cBhvr>
                                      <p:to>
                                        <p:strVal val="visible"/>
                                      </p:to>
                                    </p:set>
                                    <p:anim calcmode="lin" valueType="num">
                                      <p:cBhvr>
                                        <p:cTn id="7" dur="1000" fill="hold"/>
                                        <p:tgtEl>
                                          <p:spTgt spid="24578"/>
                                        </p:tgtEl>
                                        <p:attrNameLst>
                                          <p:attrName>ppt_x</p:attrName>
                                        </p:attrNameLst>
                                      </p:cBhvr>
                                      <p:tavLst>
                                        <p:tav tm="0">
                                          <p:val>
                                            <p:strVal val="#ppt_x-.2"/>
                                          </p:val>
                                        </p:tav>
                                        <p:tav tm="100000">
                                          <p:val>
                                            <p:strVal val="#ppt_x"/>
                                          </p:val>
                                        </p:tav>
                                      </p:tavLst>
                                    </p:anim>
                                    <p:anim calcmode="lin" valueType="num">
                                      <p:cBhvr>
                                        <p:cTn id="8" dur="1000" fill="hold"/>
                                        <p:tgtEl>
                                          <p:spTgt spid="24578"/>
                                        </p:tgtEl>
                                        <p:attrNameLst>
                                          <p:attrName>ppt_y</p:attrName>
                                        </p:attrNameLst>
                                      </p:cBhvr>
                                      <p:tavLst>
                                        <p:tav tm="0">
                                          <p:val>
                                            <p:strVal val="#ppt_y"/>
                                          </p:val>
                                        </p:tav>
                                        <p:tav tm="100000">
                                          <p:val>
                                            <p:strVal val="#ppt_y"/>
                                          </p:val>
                                        </p:tav>
                                      </p:tavLst>
                                    </p:anim>
                                    <p:animEffect transition="in" filter="wipe(right)" prLst="gradientSize: 0.1">
                                      <p:cBhvr>
                                        <p:cTn id="9" dur="1000"/>
                                        <p:tgtEl>
                                          <p:spTgt spid="24578"/>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24579">
                                            <p:txEl>
                                              <p:pRg st="0" end="0"/>
                                            </p:txEl>
                                          </p:spTgt>
                                        </p:tgtEl>
                                        <p:attrNameLst>
                                          <p:attrName>style.visibility</p:attrName>
                                        </p:attrNameLst>
                                      </p:cBhvr>
                                      <p:to>
                                        <p:strVal val="visible"/>
                                      </p:to>
                                    </p:set>
                                    <p:animEffect transition="in" filter="fade">
                                      <p:cBhvr>
                                        <p:cTn id="14" dur="500"/>
                                        <p:tgtEl>
                                          <p:spTgt spid="24579">
                                            <p:txEl>
                                              <p:pRg st="0" end="0"/>
                                            </p:txEl>
                                          </p:spTgt>
                                        </p:tgtEl>
                                      </p:cBhvr>
                                    </p:animEffect>
                                    <p:anim calcmode="lin" valueType="num">
                                      <p:cBhvr>
                                        <p:cTn id="15"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457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24579">
                                            <p:txEl>
                                              <p:pRg st="1" end="1"/>
                                            </p:txEl>
                                          </p:spTgt>
                                        </p:tgtEl>
                                        <p:attrNameLst>
                                          <p:attrName>style.visibility</p:attrName>
                                        </p:attrNameLst>
                                      </p:cBhvr>
                                      <p:to>
                                        <p:strVal val="visible"/>
                                      </p:to>
                                    </p:set>
                                    <p:animEffect transition="in" filter="wipe(down)">
                                      <p:cBhvr>
                                        <p:cTn id="21" dur="500"/>
                                        <p:tgtEl>
                                          <p:spTgt spid="2457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4" presetClass="entr" presetSubtype="0" fill="hold" grpId="0" nodeType="clickEffect">
                                  <p:stCondLst>
                                    <p:cond delay="0"/>
                                  </p:stCondLst>
                                  <p:childTnLst>
                                    <p:set>
                                      <p:cBhvr>
                                        <p:cTn id="25" dur="indefinite" fill="hold">
                                          <p:stCondLst>
                                            <p:cond delay="0"/>
                                          </p:stCondLst>
                                        </p:cTn>
                                        <p:tgtEl>
                                          <p:spTgt spid="24579">
                                            <p:txEl>
                                              <p:pRg st="2" end="2"/>
                                            </p:txEl>
                                          </p:spTgt>
                                        </p:tgtEl>
                                        <p:attrNameLst>
                                          <p:attrName>style.visibility</p:attrName>
                                        </p:attrNameLst>
                                      </p:cBhvr>
                                      <p:to>
                                        <p:strVal val="visible"/>
                                      </p:to>
                                    </p:set>
                                    <p:animEffect transition="in" filter="fade">
                                      <p:cBhvr>
                                        <p:cTn id="26" dur="500"/>
                                        <p:tgtEl>
                                          <p:spTgt spid="24579">
                                            <p:txEl>
                                              <p:pRg st="2" end="2"/>
                                            </p:txEl>
                                          </p:spTgt>
                                        </p:tgtEl>
                                      </p:cBhvr>
                                    </p:animEffect>
                                    <p:anim calcmode="lin" valueType="num">
                                      <p:cBhvr>
                                        <p:cTn id="27" dur="5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24579">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4" presetClass="entr" presetSubtype="0" fill="hold" grpId="0" nodeType="clickEffect">
                                  <p:stCondLst>
                                    <p:cond delay="0"/>
                                  </p:stCondLst>
                                  <p:childTnLst>
                                    <p:set>
                                      <p:cBhvr>
                                        <p:cTn id="32" dur="indefinite" fill="hold">
                                          <p:stCondLst>
                                            <p:cond delay="0"/>
                                          </p:stCondLst>
                                        </p:cTn>
                                        <p:tgtEl>
                                          <p:spTgt spid="24579">
                                            <p:txEl>
                                              <p:pRg st="3" end="3"/>
                                            </p:txEl>
                                          </p:spTgt>
                                        </p:tgtEl>
                                        <p:attrNameLst>
                                          <p:attrName>style.visibility</p:attrName>
                                        </p:attrNameLst>
                                      </p:cBhvr>
                                      <p:to>
                                        <p:strVal val="visible"/>
                                      </p:to>
                                    </p:set>
                                    <p:animEffect transition="in" filter="fade">
                                      <p:cBhvr>
                                        <p:cTn id="33" dur="500"/>
                                        <p:tgtEl>
                                          <p:spTgt spid="24579">
                                            <p:txEl>
                                              <p:pRg st="3" end="3"/>
                                            </p:txEl>
                                          </p:spTgt>
                                        </p:tgtEl>
                                      </p:cBhvr>
                                    </p:animEffect>
                                    <p:anim calcmode="lin" valueType="num">
                                      <p:cBhvr>
                                        <p:cTn id="34" dur="5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p:cTn id="35" dur="500" fill="hold"/>
                                        <p:tgtEl>
                                          <p:spTgt spid="24579">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4" presetClass="entr" presetSubtype="0" fill="hold" grpId="0" nodeType="clickEffect">
                                  <p:stCondLst>
                                    <p:cond delay="0"/>
                                  </p:stCondLst>
                                  <p:childTnLst>
                                    <p:set>
                                      <p:cBhvr>
                                        <p:cTn id="39" dur="indefinite" fill="hold">
                                          <p:stCondLst>
                                            <p:cond delay="0"/>
                                          </p:stCondLst>
                                        </p:cTn>
                                        <p:tgtEl>
                                          <p:spTgt spid="24579">
                                            <p:txEl>
                                              <p:pRg st="4" end="4"/>
                                            </p:txEl>
                                          </p:spTgt>
                                        </p:tgtEl>
                                        <p:attrNameLst>
                                          <p:attrName>style.visibility</p:attrName>
                                        </p:attrNameLst>
                                      </p:cBhvr>
                                      <p:to>
                                        <p:strVal val="visible"/>
                                      </p:to>
                                    </p:set>
                                    <p:animEffect transition="in" filter="fade">
                                      <p:cBhvr>
                                        <p:cTn id="40" dur="500"/>
                                        <p:tgtEl>
                                          <p:spTgt spid="24579">
                                            <p:txEl>
                                              <p:pRg st="4" end="4"/>
                                            </p:txEl>
                                          </p:spTgt>
                                        </p:tgtEl>
                                      </p:cBhvr>
                                    </p:animEffect>
                                    <p:anim calcmode="lin" valueType="num">
                                      <p:cBhvr>
                                        <p:cTn id="41" dur="500" fill="hold"/>
                                        <p:tgtEl>
                                          <p:spTgt spid="24579">
                                            <p:txEl>
                                              <p:pRg st="4" end="4"/>
                                            </p:txEl>
                                          </p:spTgt>
                                        </p:tgtEl>
                                        <p:attrNameLst>
                                          <p:attrName>ppt_x</p:attrName>
                                        </p:attrNameLst>
                                      </p:cBhvr>
                                      <p:tavLst>
                                        <p:tav tm="0">
                                          <p:val>
                                            <p:strVal val="#ppt_x"/>
                                          </p:val>
                                        </p:tav>
                                        <p:tav tm="100000">
                                          <p:val>
                                            <p:strVal val="#ppt_x"/>
                                          </p:val>
                                        </p:tav>
                                      </p:tavLst>
                                    </p:anim>
                                    <p:anim calcmode="lin" valueType="num">
                                      <p:cBhvr>
                                        <p:cTn id="42" dur="500" fill="hold"/>
                                        <p:tgtEl>
                                          <p:spTgt spid="24579">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4" presetClass="entr" presetSubtype="0" fill="hold" grpId="0" nodeType="clickEffect">
                                  <p:stCondLst>
                                    <p:cond delay="0"/>
                                  </p:stCondLst>
                                  <p:childTnLst>
                                    <p:set>
                                      <p:cBhvr>
                                        <p:cTn id="46" dur="indefinite" fill="hold">
                                          <p:stCondLst>
                                            <p:cond delay="0"/>
                                          </p:stCondLst>
                                        </p:cTn>
                                        <p:tgtEl>
                                          <p:spTgt spid="24579">
                                            <p:txEl>
                                              <p:pRg st="5" end="5"/>
                                            </p:txEl>
                                          </p:spTgt>
                                        </p:tgtEl>
                                        <p:attrNameLst>
                                          <p:attrName>style.visibility</p:attrName>
                                        </p:attrNameLst>
                                      </p:cBhvr>
                                      <p:to>
                                        <p:strVal val="visible"/>
                                      </p:to>
                                    </p:set>
                                    <p:animEffect transition="in" filter="fade">
                                      <p:cBhvr>
                                        <p:cTn id="47" dur="500"/>
                                        <p:tgtEl>
                                          <p:spTgt spid="24579">
                                            <p:txEl>
                                              <p:pRg st="5" end="5"/>
                                            </p:txEl>
                                          </p:spTgt>
                                        </p:tgtEl>
                                      </p:cBhvr>
                                    </p:animEffect>
                                    <p:anim calcmode="lin" valueType="num">
                                      <p:cBhvr>
                                        <p:cTn id="48" dur="500" fill="hold"/>
                                        <p:tgtEl>
                                          <p:spTgt spid="24579">
                                            <p:txEl>
                                              <p:pRg st="5" end="5"/>
                                            </p:txEl>
                                          </p:spTgt>
                                        </p:tgtEl>
                                        <p:attrNameLst>
                                          <p:attrName>ppt_x</p:attrName>
                                        </p:attrNameLst>
                                      </p:cBhvr>
                                      <p:tavLst>
                                        <p:tav tm="0">
                                          <p:val>
                                            <p:strVal val="#ppt_x"/>
                                          </p:val>
                                        </p:tav>
                                        <p:tav tm="100000">
                                          <p:val>
                                            <p:strVal val="#ppt_x"/>
                                          </p:val>
                                        </p:tav>
                                      </p:tavLst>
                                    </p:anim>
                                    <p:anim calcmode="lin" valueType="num">
                                      <p:cBhvr>
                                        <p:cTn id="49" dur="500" fill="hold"/>
                                        <p:tgtEl>
                                          <p:spTgt spid="24579">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nodeType="clickEffect">
                                  <p:stCondLst>
                                    <p:cond delay="0"/>
                                  </p:stCondLst>
                                  <p:childTnLst>
                                    <p:set>
                                      <p:cBhvr>
                                        <p:cTn id="53" dur="1" fill="hold">
                                          <p:stCondLst>
                                            <p:cond delay="0"/>
                                          </p:stCondLst>
                                        </p:cTn>
                                        <p:tgtEl>
                                          <p:spTgt spid="24581"/>
                                        </p:tgtEl>
                                        <p:attrNameLst>
                                          <p:attrName>style.visibility</p:attrName>
                                        </p:attrNameLst>
                                      </p:cBhvr>
                                      <p:to>
                                        <p:strVal val="visible"/>
                                      </p:to>
                                    </p:set>
                                    <p:animEffect transition="in" filter="blinds(horizontal)">
                                      <p:cBhvr>
                                        <p:cTn id="54" dur="500"/>
                                        <p:tgtEl>
                                          <p:spTgt spid="24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ldLvl="0" animBg="1"/>
      <p:bldP spid="24579"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文本占位符 3"/>
          <p:cNvSpPr>
            <a:spLocks noGrp="1"/>
          </p:cNvSpPr>
          <p:nvPr/>
        </p:nvSpPr>
        <p:spPr>
          <a:xfrm>
            <a:off x="3563938" y="692150"/>
            <a:ext cx="1839912" cy="785813"/>
          </a:xfrm>
          <a:prstGeom prst="rect">
            <a:avLst/>
          </a:prstGeom>
          <a:noFill/>
          <a:ln w="9525">
            <a:noFill/>
          </a:ln>
        </p:spPr>
        <p:txBody>
          <a:bodyPr anchor="t"/>
          <a:lstStyle/>
          <a:p>
            <a:pPr marL="342900" indent="-342900">
              <a:spcBef>
                <a:spcPct val="20000"/>
              </a:spcBef>
              <a:buFont typeface="Arial" panose="020B0604020202020204" pitchFamily="34" charset="0"/>
              <a:buNone/>
            </a:pPr>
            <a:r>
              <a:rPr lang="en-US" altLang="zh-CN" sz="3200" b="1">
                <a:solidFill>
                  <a:schemeClr val="accent2"/>
                </a:solidFill>
                <a:latin typeface="+mj-lt"/>
                <a:ea typeface="宋体" panose="02010600030101010101" pitchFamily="2" charset="-122"/>
                <a:cs typeface="+mj-lt"/>
                <a:sym typeface="Calibri" panose="020F0502020204030204" pitchFamily="34" charset="0"/>
              </a:rPr>
              <a:t>Case 2</a:t>
            </a:r>
            <a:endParaRPr lang="zh-CN" altLang="en-US" sz="3200" b="1" dirty="0">
              <a:solidFill>
                <a:schemeClr val="accent2"/>
              </a:solidFill>
              <a:latin typeface="+mj-lt"/>
              <a:ea typeface="宋体" panose="02010600030101010101" pitchFamily="2" charset="-122"/>
              <a:cs typeface="+mj-lt"/>
              <a:sym typeface="Calibri" panose="020F0502020204030204" pitchFamily="34" charset="0"/>
            </a:endParaRPr>
          </a:p>
        </p:txBody>
      </p:sp>
      <p:sp>
        <p:nvSpPr>
          <p:cNvPr id="25603" name="矩形 26628"/>
          <p:cNvSpPr/>
          <p:nvPr/>
        </p:nvSpPr>
        <p:spPr>
          <a:xfrm>
            <a:off x="2364740" y="1748790"/>
            <a:ext cx="4238625" cy="1770380"/>
          </a:xfrm>
          <a:prstGeom prst="rect">
            <a:avLst/>
          </a:prstGeom>
          <a:noFill/>
          <a:ln w="9525">
            <a:noFill/>
          </a:ln>
        </p:spPr>
        <p:txBody>
          <a:bodyPr wrap="square" anchor="t">
            <a:spAutoFit/>
          </a:bodyPr>
          <a:lstStyle/>
          <a:p>
            <a:pPr>
              <a:lnSpc>
                <a:spcPct val="130000"/>
              </a:lnSpc>
            </a:pPr>
            <a:r>
              <a:rPr lang="zh-CN" altLang="en-US" sz="2800" b="1" dirty="0">
                <a:latin typeface="Arial" panose="020B0604020202020204" pitchFamily="34" charset="0"/>
                <a:ea typeface="宋体" panose="02010600030101010101" pitchFamily="2" charset="-122"/>
                <a:sym typeface="Calibri" panose="020F0502020204030204" pitchFamily="34" charset="0"/>
              </a:rPr>
              <a:t>马克看到李总要求信用证支付的信函后，遂写信答复。</a:t>
            </a:r>
            <a:r>
              <a:rPr lang="zh-CN" altLang="en-US" dirty="0">
                <a:latin typeface="Arial" panose="020B0604020202020204" pitchFamily="34" charset="0"/>
                <a:ea typeface="宋体" panose="02010600030101010101" pitchFamily="2" charset="-122"/>
                <a:sym typeface="Calibri" panose="020F0502020204030204" pitchFamily="34" charset="0"/>
              </a:rPr>
              <a:t> </a:t>
            </a:r>
            <a:endParaRPr lang="en-US" altLang="zh-CN">
              <a:latin typeface="Arial" panose="020B0604020202020204" pitchFamily="34" charset="0"/>
              <a:ea typeface="宋体" panose="02010600030101010101" pitchFamily="2" charset="-122"/>
              <a:sym typeface="Calibri" panose="020F0502020204030204" pitchFamily="34" charset="0"/>
            </a:endParaRPr>
          </a:p>
        </p:txBody>
      </p:sp>
      <p:sp>
        <p:nvSpPr>
          <p:cNvPr id="26630" name="云形标注 26629"/>
          <p:cNvSpPr/>
          <p:nvPr/>
        </p:nvSpPr>
        <p:spPr>
          <a:xfrm>
            <a:off x="322263" y="4294188"/>
            <a:ext cx="3095625" cy="1143000"/>
          </a:xfrm>
          <a:prstGeom prst="cloudCallout">
            <a:avLst>
              <a:gd name="adj1" fmla="val 86718"/>
              <a:gd name="adj2" fmla="val -65556"/>
            </a:avLst>
          </a:prstGeom>
          <a:solidFill>
            <a:schemeClr val="accent1"/>
          </a:solidFill>
          <a:ln w="9525" cap="flat" cmpd="sng">
            <a:solidFill>
              <a:schemeClr val="tx1"/>
            </a:solidFill>
            <a:prstDash val="solid"/>
            <a:round/>
            <a:headEnd type="none" w="med" len="med"/>
            <a:tailEnd type="none" w="med" len="med"/>
          </a:ln>
        </p:spPr>
        <p:txBody>
          <a:bodyPr anchor="t"/>
          <a:lstStyle/>
          <a:p>
            <a:pPr algn="ctr">
              <a:buClr>
                <a:schemeClr val="bg1"/>
              </a:buClr>
            </a:pPr>
            <a:r>
              <a:rPr lang="en-US" altLang="zh-CN" sz="2800" b="1">
                <a:solidFill>
                  <a:srgbClr val="FFFFFF"/>
                </a:solidFill>
                <a:latin typeface="+mj-lt"/>
                <a:ea typeface="宋体" panose="02010600030101010101" pitchFamily="2" charset="-122"/>
                <a:cs typeface="+mj-lt"/>
              </a:rPr>
              <a:t>Key points</a:t>
            </a:r>
            <a:endParaRPr lang="en-US" altLang="zh-CN" sz="2800" b="1">
              <a:solidFill>
                <a:srgbClr val="FFFFFF"/>
              </a:solidFill>
              <a:latin typeface="+mj-lt"/>
              <a:ea typeface="宋体" panose="02010600030101010101" pitchFamily="2" charset="-122"/>
              <a:cs typeface="+mj-lt"/>
            </a:endParaRPr>
          </a:p>
        </p:txBody>
      </p:sp>
      <p:sp>
        <p:nvSpPr>
          <p:cNvPr id="26631" name="文本框 26630"/>
          <p:cNvSpPr txBox="1"/>
          <p:nvPr/>
        </p:nvSpPr>
        <p:spPr>
          <a:xfrm>
            <a:off x="4068445" y="3970973"/>
            <a:ext cx="2952750" cy="953135"/>
          </a:xfrm>
          <a:prstGeom prst="rect">
            <a:avLst/>
          </a:prstGeom>
          <a:noFill/>
          <a:ln w="9525">
            <a:noFill/>
          </a:ln>
        </p:spPr>
        <p:txBody>
          <a:bodyPr anchor="t">
            <a:spAutoFit/>
          </a:bodyPr>
          <a:lstStyle/>
          <a:p>
            <a:pPr>
              <a:spcBef>
                <a:spcPct val="50000"/>
              </a:spcBef>
            </a:pP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答复是否采用信用证支付</a:t>
            </a:r>
            <a:endPar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p:txBody>
      </p:sp>
      <p:sp>
        <p:nvSpPr>
          <p:cNvPr id="3" name=" 160">
            <a:hlinkClick r:id="rId1" action="ppaction://hlinksldjump"/>
          </p:cNvPr>
          <p:cNvSpPr/>
          <p:nvPr/>
        </p:nvSpPr>
        <p:spPr>
          <a:xfrm>
            <a:off x="7957820" y="5589905"/>
            <a:ext cx="720090" cy="720725"/>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p:spPr>
        <p:style>
          <a:lnRef idx="2">
            <a:schemeClr val="accent2"/>
          </a:lnRef>
          <a:fillRef idx="1">
            <a:schemeClr val="lt1"/>
          </a:fillRef>
          <a:effectRef idx="0">
            <a:schemeClr val="accent2"/>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Tree>
    <p:custDataLst>
      <p:tags r:id="rId2"/>
    </p:custDataLst>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6630"/>
                                        </p:tgtEl>
                                        <p:attrNameLst>
                                          <p:attrName>style.visibility</p:attrName>
                                        </p:attrNameLst>
                                      </p:cBhvr>
                                      <p:to>
                                        <p:strVal val="visible"/>
                                      </p:to>
                                    </p:set>
                                    <p:animEffect transition="in" filter="wheel(4)">
                                      <p:cBhvr>
                                        <p:cTn id="7" dur="2000"/>
                                        <p:tgtEl>
                                          <p:spTgt spid="2663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6631">
                                            <p:txEl>
                                              <p:pRg st="0" end="0"/>
                                            </p:txEl>
                                          </p:spTgt>
                                        </p:tgtEl>
                                        <p:attrNameLst>
                                          <p:attrName>style.visibility</p:attrName>
                                        </p:attrNameLst>
                                      </p:cBhvr>
                                      <p:to>
                                        <p:strVal val="visible"/>
                                      </p:to>
                                    </p:set>
                                    <p:animEffect transition="in" filter="checkerboard(across)">
                                      <p:cBhvr>
                                        <p:cTn id="12" dur="500"/>
                                        <p:tgtEl>
                                          <p:spTgt spid="266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0"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6" name="组合 30"/>
          <p:cNvGrpSpPr/>
          <p:nvPr/>
        </p:nvGrpSpPr>
        <p:grpSpPr bwMode="auto">
          <a:xfrm>
            <a:off x="564356" y="2681288"/>
            <a:ext cx="987029" cy="987029"/>
            <a:chOff x="0" y="0"/>
            <a:chExt cx="1316736" cy="1316736"/>
          </a:xfrm>
        </p:grpSpPr>
        <p:sp>
          <p:nvSpPr>
            <p:cNvPr id="10265" name="椭圆 31"/>
            <p:cNvSpPr>
              <a:spLocks noChangeArrowheads="1"/>
            </p:cNvSpPr>
            <p:nvPr/>
          </p:nvSpPr>
          <p:spPr bwMode="auto">
            <a:xfrm>
              <a:off x="0" y="0"/>
              <a:ext cx="1316736" cy="1316736"/>
            </a:xfrm>
            <a:prstGeom prst="ellipse">
              <a:avLst/>
            </a:prstGeom>
            <a:solidFill>
              <a:srgbClr val="FF4343"/>
            </a:solidFill>
            <a:ln>
              <a:noFill/>
            </a:ln>
            <a:extLst>
              <a:ext uri="{91240B29-F687-4F45-9708-019B960494DF}">
                <a14:hiddenLine xmlns:a14="http://schemas.microsoft.com/office/drawing/2010/main" w="12700">
                  <a:solidFill>
                    <a:srgbClr val="42719B"/>
                  </a:solidFill>
                  <a:bevel/>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endParaRPr lang="zh-CN" altLang="zh-CN" sz="1350">
                <a:solidFill>
                  <a:srgbClr val="FFFFFF"/>
                </a:solidFill>
                <a:latin typeface="宋体" panose="02010600030101010101" pitchFamily="2" charset="-122"/>
                <a:sym typeface="宋体" panose="02010600030101010101" pitchFamily="2" charset="-122"/>
              </a:endParaRPr>
            </a:p>
          </p:txBody>
        </p:sp>
        <p:pic>
          <p:nvPicPr>
            <p:cNvPr id="10266" name="图片 32"/>
            <p:cNvPicPr>
              <a:picLocks noChangeAspect="1" noChangeArrowheads="1"/>
            </p:cNvPicPr>
            <p:nvPr/>
          </p:nvPicPr>
          <p:blipFill>
            <a:blip r:embed="rId1" cstate="screen"/>
            <a:srcRect/>
            <a:stretch>
              <a:fillRect/>
            </a:stretch>
          </p:blipFill>
          <p:spPr bwMode="auto">
            <a:xfrm>
              <a:off x="241483" y="278039"/>
              <a:ext cx="821577" cy="824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79" name="组合 33"/>
          <p:cNvGrpSpPr/>
          <p:nvPr/>
        </p:nvGrpSpPr>
        <p:grpSpPr bwMode="auto">
          <a:xfrm>
            <a:off x="4751785" y="2684860"/>
            <a:ext cx="988219" cy="987028"/>
            <a:chOff x="0" y="0"/>
            <a:chExt cx="1316736" cy="1316736"/>
          </a:xfrm>
        </p:grpSpPr>
        <p:sp>
          <p:nvSpPr>
            <p:cNvPr id="10263" name="椭圆 34"/>
            <p:cNvSpPr>
              <a:spLocks noChangeArrowheads="1"/>
            </p:cNvSpPr>
            <p:nvPr/>
          </p:nvSpPr>
          <p:spPr bwMode="auto">
            <a:xfrm>
              <a:off x="0" y="0"/>
              <a:ext cx="1316736" cy="1316736"/>
            </a:xfrm>
            <a:prstGeom prst="ellipse">
              <a:avLst/>
            </a:prstGeom>
            <a:solidFill>
              <a:srgbClr val="FFC000"/>
            </a:solidFill>
            <a:ln>
              <a:noFill/>
            </a:ln>
            <a:extLst>
              <a:ext uri="{91240B29-F687-4F45-9708-019B960494DF}">
                <a14:hiddenLine xmlns:a14="http://schemas.microsoft.com/office/drawing/2010/main" w="12700">
                  <a:solidFill>
                    <a:srgbClr val="42719B"/>
                  </a:solidFill>
                  <a:bevel/>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endParaRPr lang="zh-CN" altLang="zh-CN" sz="1350">
                <a:solidFill>
                  <a:srgbClr val="FFFFFF"/>
                </a:solidFill>
                <a:latin typeface="宋体" panose="02010600030101010101" pitchFamily="2" charset="-122"/>
                <a:sym typeface="宋体" panose="02010600030101010101" pitchFamily="2" charset="-122"/>
              </a:endParaRPr>
            </a:p>
          </p:txBody>
        </p:sp>
        <p:pic>
          <p:nvPicPr>
            <p:cNvPr id="10264" name="图片 35"/>
            <p:cNvPicPr>
              <a:picLocks noChangeAspect="1" noChangeArrowheads="1"/>
            </p:cNvPicPr>
            <p:nvPr/>
          </p:nvPicPr>
          <p:blipFill>
            <a:blip r:embed="rId2" cstate="screen"/>
            <a:srcRect/>
            <a:stretch>
              <a:fillRect/>
            </a:stretch>
          </p:blipFill>
          <p:spPr bwMode="auto">
            <a:xfrm>
              <a:off x="222051" y="253962"/>
              <a:ext cx="860441" cy="8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82" name="组合 36"/>
          <p:cNvGrpSpPr/>
          <p:nvPr/>
        </p:nvGrpSpPr>
        <p:grpSpPr bwMode="auto">
          <a:xfrm>
            <a:off x="564356" y="3980260"/>
            <a:ext cx="987029" cy="988219"/>
            <a:chOff x="0" y="0"/>
            <a:chExt cx="1316736" cy="1316736"/>
          </a:xfrm>
        </p:grpSpPr>
        <p:sp>
          <p:nvSpPr>
            <p:cNvPr id="10261" name="椭圆 37"/>
            <p:cNvSpPr>
              <a:spLocks noChangeArrowheads="1"/>
            </p:cNvSpPr>
            <p:nvPr/>
          </p:nvSpPr>
          <p:spPr bwMode="auto">
            <a:xfrm>
              <a:off x="0" y="0"/>
              <a:ext cx="1316736" cy="1316736"/>
            </a:xfrm>
            <a:prstGeom prst="ellipse">
              <a:avLst/>
            </a:prstGeom>
            <a:solidFill>
              <a:srgbClr val="00AF92"/>
            </a:solidFill>
            <a:ln>
              <a:noFill/>
            </a:ln>
            <a:extLst>
              <a:ext uri="{91240B29-F687-4F45-9708-019B960494DF}">
                <a14:hiddenLine xmlns:a14="http://schemas.microsoft.com/office/drawing/2010/main" w="12700">
                  <a:solidFill>
                    <a:srgbClr val="42719B"/>
                  </a:solidFill>
                  <a:bevel/>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endParaRPr lang="zh-CN" altLang="zh-CN" sz="1350">
                <a:solidFill>
                  <a:srgbClr val="FFFFFF"/>
                </a:solidFill>
                <a:latin typeface="宋体" panose="02010600030101010101" pitchFamily="2" charset="-122"/>
                <a:sym typeface="宋体" panose="02010600030101010101" pitchFamily="2" charset="-122"/>
              </a:endParaRPr>
            </a:p>
          </p:txBody>
        </p:sp>
        <p:pic>
          <p:nvPicPr>
            <p:cNvPr id="10262" name="图片 38"/>
            <p:cNvPicPr>
              <a:picLocks noChangeAspect="1" noChangeArrowheads="1"/>
            </p:cNvPicPr>
            <p:nvPr/>
          </p:nvPicPr>
          <p:blipFill>
            <a:blip r:embed="rId3" cstate="screen"/>
            <a:srcRect/>
            <a:stretch>
              <a:fillRect/>
            </a:stretch>
          </p:blipFill>
          <p:spPr bwMode="auto">
            <a:xfrm>
              <a:off x="215249" y="224246"/>
              <a:ext cx="877094" cy="880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85" name="组合 39"/>
          <p:cNvGrpSpPr/>
          <p:nvPr/>
        </p:nvGrpSpPr>
        <p:grpSpPr bwMode="auto">
          <a:xfrm>
            <a:off x="4751785" y="3983831"/>
            <a:ext cx="988219" cy="988219"/>
            <a:chOff x="0" y="0"/>
            <a:chExt cx="1316736" cy="1316736"/>
          </a:xfrm>
        </p:grpSpPr>
        <p:sp>
          <p:nvSpPr>
            <p:cNvPr id="10259" name="椭圆 40"/>
            <p:cNvSpPr>
              <a:spLocks noChangeArrowheads="1"/>
            </p:cNvSpPr>
            <p:nvPr/>
          </p:nvSpPr>
          <p:spPr bwMode="auto">
            <a:xfrm>
              <a:off x="0" y="0"/>
              <a:ext cx="1316736" cy="1316736"/>
            </a:xfrm>
            <a:prstGeom prst="ellipse">
              <a:avLst/>
            </a:prstGeom>
            <a:solidFill>
              <a:srgbClr val="92D050"/>
            </a:solidFill>
            <a:ln>
              <a:noFill/>
            </a:ln>
            <a:extLst>
              <a:ext uri="{91240B29-F687-4F45-9708-019B960494DF}">
                <a14:hiddenLine xmlns:a14="http://schemas.microsoft.com/office/drawing/2010/main" w="12700">
                  <a:solidFill>
                    <a:srgbClr val="42719B"/>
                  </a:solidFill>
                  <a:bevel/>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endParaRPr lang="zh-CN" altLang="zh-CN" sz="1350">
                <a:solidFill>
                  <a:srgbClr val="FFFFFF"/>
                </a:solidFill>
                <a:latin typeface="宋体" panose="02010600030101010101" pitchFamily="2" charset="-122"/>
                <a:sym typeface="宋体" panose="02010600030101010101" pitchFamily="2" charset="-122"/>
              </a:endParaRPr>
            </a:p>
          </p:txBody>
        </p:sp>
        <p:pic>
          <p:nvPicPr>
            <p:cNvPr id="10260" name="图片 41"/>
            <p:cNvPicPr>
              <a:picLocks noChangeAspect="1" noChangeArrowheads="1"/>
            </p:cNvPicPr>
            <p:nvPr/>
          </p:nvPicPr>
          <p:blipFill>
            <a:blip r:embed="rId4" cstate="print"/>
            <a:srcRect/>
            <a:stretch>
              <a:fillRect/>
            </a:stretch>
          </p:blipFill>
          <p:spPr bwMode="auto">
            <a:xfrm>
              <a:off x="265867" y="240756"/>
              <a:ext cx="816935" cy="816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 name="文本框 5"/>
          <p:cNvSpPr txBox="1"/>
          <p:nvPr/>
        </p:nvSpPr>
        <p:spPr>
          <a:xfrm>
            <a:off x="1551305" y="2938145"/>
            <a:ext cx="2827655" cy="521970"/>
          </a:xfrm>
          <a:prstGeom prst="rect">
            <a:avLst/>
          </a:prstGeom>
          <a:noFill/>
        </p:spPr>
        <p:txBody>
          <a:bodyPr wrap="square" rtlCol="0">
            <a:spAutoFit/>
          </a:bodyPr>
          <a:lstStyle/>
          <a:p>
            <a:r>
              <a:rPr lang="en-US" altLang="zh-CN" sz="2800" b="1">
                <a:solidFill>
                  <a:schemeClr val="accent1"/>
                </a:solidFill>
                <a:effectLst>
                  <a:outerShdw blurRad="38100" dist="25400" dir="5400000" algn="ctr" rotWithShape="0">
                    <a:srgbClr val="6E747A">
                      <a:alpha val="43000"/>
                    </a:srgbClr>
                  </a:outerShdw>
                </a:effectLst>
                <a:latin typeface="+mn-lt"/>
                <a:cs typeface="+mn-lt"/>
                <a:sym typeface="+mn-ea"/>
                <a:hlinkClick r:id="rId5" action="ppaction://hlinksldjump"/>
              </a:rPr>
              <a:t>Learning Aims</a:t>
            </a:r>
            <a:endParaRPr lang="en-US" altLang="zh-CN" sz="2800" b="1">
              <a:solidFill>
                <a:schemeClr val="accent1"/>
              </a:solidFill>
              <a:effectLst>
                <a:outerShdw blurRad="38100" dist="25400" dir="5400000" algn="ctr" rotWithShape="0">
                  <a:srgbClr val="6E747A">
                    <a:alpha val="43000"/>
                  </a:srgbClr>
                </a:outerShdw>
              </a:effectLst>
              <a:latin typeface="+mn-lt"/>
              <a:cs typeface="+mn-lt"/>
              <a:sym typeface="+mn-ea"/>
            </a:endParaRPr>
          </a:p>
        </p:txBody>
      </p:sp>
      <p:sp>
        <p:nvSpPr>
          <p:cNvPr id="7" name="文本框 6"/>
          <p:cNvSpPr txBox="1"/>
          <p:nvPr/>
        </p:nvSpPr>
        <p:spPr>
          <a:xfrm>
            <a:off x="5461635" y="2722880"/>
            <a:ext cx="2858770" cy="953135"/>
          </a:xfrm>
          <a:prstGeom prst="rect">
            <a:avLst/>
          </a:prstGeom>
          <a:noFill/>
        </p:spPr>
        <p:txBody>
          <a:bodyPr wrap="square" rtlCol="0">
            <a:spAutoFit/>
          </a:bodyPr>
          <a:lstStyle/>
          <a:p>
            <a:pPr algn="ctr"/>
            <a:r>
              <a:rPr lang="en-US" altLang="zh-CN" sz="2800" b="1" u="sng">
                <a:solidFill>
                  <a:srgbClr val="1D41D5"/>
                </a:solidFill>
                <a:effectLst>
                  <a:outerShdw blurRad="38100" dist="25400" dir="5400000" algn="ctr" rotWithShape="0">
                    <a:srgbClr val="6E747A">
                      <a:alpha val="43000"/>
                    </a:srgbClr>
                  </a:outerShdw>
                </a:effectLst>
                <a:latin typeface="+mj-lt"/>
                <a:cs typeface="+mj-lt"/>
                <a:sym typeface="+mn-ea"/>
              </a:rPr>
              <a:t>Background Information</a:t>
            </a:r>
            <a:endParaRPr lang="en-US" altLang="zh-CN" sz="2800" b="1" u="sng">
              <a:solidFill>
                <a:srgbClr val="1D41D5"/>
              </a:solidFill>
              <a:effectLst>
                <a:outerShdw blurRad="38100" dist="25400" dir="5400000" algn="ctr" rotWithShape="0">
                  <a:srgbClr val="6E747A">
                    <a:alpha val="43000"/>
                  </a:srgbClr>
                </a:outerShdw>
              </a:effectLst>
              <a:latin typeface="+mj-lt"/>
              <a:cs typeface="+mj-lt"/>
              <a:sym typeface="+mn-ea"/>
            </a:endParaRPr>
          </a:p>
        </p:txBody>
      </p:sp>
      <p:sp>
        <p:nvSpPr>
          <p:cNvPr id="9" name="文本框 8"/>
          <p:cNvSpPr txBox="1"/>
          <p:nvPr/>
        </p:nvSpPr>
        <p:spPr>
          <a:xfrm>
            <a:off x="1687195" y="4018915"/>
            <a:ext cx="1907540" cy="953135"/>
          </a:xfrm>
          <a:prstGeom prst="rect">
            <a:avLst/>
          </a:prstGeom>
          <a:noFill/>
        </p:spPr>
        <p:txBody>
          <a:bodyPr wrap="square" rtlCol="0">
            <a:spAutoFit/>
          </a:bodyPr>
          <a:lstStyle/>
          <a:p>
            <a:pPr algn="ctr"/>
            <a:r>
              <a:rPr lang="zh-CN" altLang="en-US" sz="2800" b="1">
                <a:solidFill>
                  <a:srgbClr val="1D41D5"/>
                </a:solidFill>
                <a:effectLst>
                  <a:outerShdw blurRad="38100" dist="25400" dir="5400000" algn="ctr" rotWithShape="0">
                    <a:srgbClr val="6E747A">
                      <a:alpha val="43000"/>
                    </a:srgbClr>
                  </a:outerShdw>
                </a:effectLst>
                <a:latin typeface="+mj-lt"/>
                <a:ea typeface="Comic Sans MS" panose="030F0702030302020204" pitchFamily="66" charset="0"/>
                <a:cs typeface="+mj-lt"/>
                <a:sym typeface="+mn-ea"/>
                <a:hlinkClick r:id="rId6" action="ppaction://hlinksldjump"/>
              </a:rPr>
              <a:t>Case Study</a:t>
            </a:r>
            <a:r>
              <a:rPr lang="zh-CN" altLang="en-US" b="1">
                <a:solidFill>
                  <a:schemeClr val="accent1"/>
                </a:solidFill>
                <a:effectLst>
                  <a:outerShdw blurRad="38100" dist="25400" dir="5400000" algn="ctr" rotWithShape="0">
                    <a:srgbClr val="6E747A">
                      <a:alpha val="43000"/>
                    </a:srgbClr>
                  </a:outerShdw>
                </a:effectLst>
                <a:latin typeface="Comic Sans MS" panose="030F0702030302020204" pitchFamily="66" charset="0"/>
                <a:ea typeface="Comic Sans MS" panose="030F0702030302020204" pitchFamily="66" charset="0"/>
                <a:sym typeface="+mn-ea"/>
              </a:rPr>
              <a:t> </a:t>
            </a:r>
            <a:endParaRPr lang="zh-CN" altLang="en-US" b="1">
              <a:solidFill>
                <a:schemeClr val="accent1"/>
              </a:solidFill>
              <a:effectLst>
                <a:outerShdw blurRad="38100" dist="25400" dir="5400000" algn="ctr" rotWithShape="0">
                  <a:srgbClr val="6E747A">
                    <a:alpha val="43000"/>
                  </a:srgbClr>
                </a:outerShdw>
              </a:effectLst>
              <a:latin typeface="Comic Sans MS" panose="030F0702030302020204" pitchFamily="66" charset="0"/>
              <a:ea typeface="Comic Sans MS" panose="030F0702030302020204" pitchFamily="66" charset="0"/>
              <a:sym typeface="+mn-ea"/>
            </a:endParaRPr>
          </a:p>
        </p:txBody>
      </p:sp>
      <p:sp>
        <p:nvSpPr>
          <p:cNvPr id="10" name="文本框 9"/>
          <p:cNvSpPr txBox="1"/>
          <p:nvPr/>
        </p:nvSpPr>
        <p:spPr>
          <a:xfrm>
            <a:off x="5854700" y="4164330"/>
            <a:ext cx="2072640" cy="521970"/>
          </a:xfrm>
          <a:prstGeom prst="rect">
            <a:avLst/>
          </a:prstGeom>
          <a:noFill/>
        </p:spPr>
        <p:txBody>
          <a:bodyPr wrap="square" rtlCol="0">
            <a:spAutoFit/>
          </a:bodyPr>
          <a:lstStyle/>
          <a:p>
            <a:r>
              <a:rPr lang="en-US" altLang="zh-CN" sz="2800" b="1" u="sng">
                <a:solidFill>
                  <a:srgbClr val="1D41D5"/>
                </a:solidFill>
                <a:effectLst>
                  <a:outerShdw blurRad="38100" dist="25400" dir="5400000" algn="ctr" rotWithShape="0">
                    <a:srgbClr val="6E747A">
                      <a:alpha val="43000"/>
                    </a:srgbClr>
                  </a:outerShdw>
                </a:effectLst>
              </a:rPr>
              <a:t>Homework</a:t>
            </a:r>
            <a:endParaRPr lang="en-US" altLang="zh-CN" sz="2800" b="1" u="sng">
              <a:solidFill>
                <a:srgbClr val="1D41D5"/>
              </a:solidFill>
              <a:effectLst>
                <a:outerShdw blurRad="38100" dist="25400" dir="5400000" algn="ctr" rotWithShape="0">
                  <a:srgbClr val="6E747A">
                    <a:alpha val="43000"/>
                  </a:srgbClr>
                </a:outerShdw>
              </a:effectLst>
            </a:endParaRPr>
          </a:p>
        </p:txBody>
      </p:sp>
      <p:sp>
        <p:nvSpPr>
          <p:cNvPr id="11" name="文本框 10"/>
          <p:cNvSpPr txBox="1"/>
          <p:nvPr/>
        </p:nvSpPr>
        <p:spPr>
          <a:xfrm>
            <a:off x="1468120" y="773430"/>
            <a:ext cx="5408930" cy="768350"/>
          </a:xfrm>
          <a:prstGeom prst="rect">
            <a:avLst/>
          </a:prstGeom>
          <a:noFill/>
        </p:spPr>
        <p:txBody>
          <a:bodyPr wrap="square" rtlCol="0">
            <a:spAutoFit/>
          </a:bodyPr>
          <a:lstStyle/>
          <a:p>
            <a:pPr algn="ctr" defTabSz="914400"/>
            <a:r>
              <a:rPr lang="en-US" altLang="zh-CN" sz="4400" b="1">
                <a:solidFill>
                  <a:srgbClr val="1D41D5"/>
                </a:solidFill>
                <a:latin typeface="+mj-lt"/>
                <a:ea typeface="微软雅黑" panose="020B0503020204020204" pitchFamily="34" charset="-122"/>
                <a:cs typeface="+mj-lt"/>
                <a:sym typeface="Calibri" panose="020F0502020204030204" pitchFamily="34" charset="0"/>
              </a:rPr>
              <a:t>Contents</a:t>
            </a:r>
            <a:endParaRPr lang="en-US" altLang="zh-CN" sz="4400" b="1">
              <a:solidFill>
                <a:srgbClr val="1D41D5"/>
              </a:solidFill>
              <a:latin typeface="+mj-lt"/>
              <a:ea typeface="微软雅黑" panose="020B0503020204020204" pitchFamily="34" charset="-122"/>
              <a:cs typeface="+mj-lt"/>
              <a:sym typeface="Calibri" panose="020F0502020204030204" pitchFamily="34" charset="0"/>
            </a:endParaRPr>
          </a:p>
        </p:txBody>
      </p:sp>
    </p:spTree>
    <p:custDataLst>
      <p:tags r:id="rId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76"/>
                                        </p:tgtEl>
                                        <p:attrNameLst>
                                          <p:attrName>style.visibility</p:attrName>
                                        </p:attrNameLst>
                                      </p:cBhvr>
                                      <p:to>
                                        <p:strVal val="visible"/>
                                      </p:to>
                                    </p:set>
                                    <p:animEffect>
                                      <p:cBhvr>
                                        <p:cTn id="7" dur="500"/>
                                        <p:tgtEl>
                                          <p:spTgt spid="76"/>
                                        </p:tgtEl>
                                      </p:cBhvr>
                                    </p:animEffect>
                                  </p:childTnLst>
                                </p:cTn>
                              </p:par>
                            </p:childTnLst>
                          </p:cTn>
                        </p:par>
                        <p:par>
                          <p:cTn id="8" fill="hold">
                            <p:stCondLst>
                              <p:cond delay="500"/>
                            </p:stCondLst>
                            <p:childTnLst>
                              <p:par>
                                <p:cTn id="9" presetID="21" presetClass="entr" presetSubtype="1" fill="hold" nodeType="afterEffect">
                                  <p:stCondLst>
                                    <p:cond delay="0"/>
                                  </p:stCondLst>
                                  <p:childTnLst>
                                    <p:set>
                                      <p:cBhvr>
                                        <p:cTn id="10" dur="1" fill="hold">
                                          <p:stCondLst>
                                            <p:cond delay="0"/>
                                          </p:stCondLst>
                                        </p:cTn>
                                        <p:tgtEl>
                                          <p:spTgt spid="79"/>
                                        </p:tgtEl>
                                        <p:attrNameLst>
                                          <p:attrName>style.visibility</p:attrName>
                                        </p:attrNameLst>
                                      </p:cBhvr>
                                      <p:to>
                                        <p:strVal val="visible"/>
                                      </p:to>
                                    </p:set>
                                    <p:animEffect>
                                      <p:cBhvr>
                                        <p:cTn id="11" dur="500"/>
                                        <p:tgtEl>
                                          <p:spTgt spid="79"/>
                                        </p:tgtEl>
                                      </p:cBhvr>
                                    </p:animEffect>
                                  </p:childTnLst>
                                </p:cTn>
                              </p:par>
                            </p:childTnLst>
                          </p:cTn>
                        </p:par>
                        <p:par>
                          <p:cTn id="12" fill="hold">
                            <p:stCondLst>
                              <p:cond delay="1000"/>
                            </p:stCondLst>
                            <p:childTnLst>
                              <p:par>
                                <p:cTn id="13" presetID="21" presetClass="entr" presetSubtype="1" fill="hold" nodeType="afterEffect">
                                  <p:stCondLst>
                                    <p:cond delay="0"/>
                                  </p:stCondLst>
                                  <p:childTnLst>
                                    <p:set>
                                      <p:cBhvr>
                                        <p:cTn id="14" dur="1" fill="hold">
                                          <p:stCondLst>
                                            <p:cond delay="0"/>
                                          </p:stCondLst>
                                        </p:cTn>
                                        <p:tgtEl>
                                          <p:spTgt spid="82"/>
                                        </p:tgtEl>
                                        <p:attrNameLst>
                                          <p:attrName>style.visibility</p:attrName>
                                        </p:attrNameLst>
                                      </p:cBhvr>
                                      <p:to>
                                        <p:strVal val="visible"/>
                                      </p:to>
                                    </p:set>
                                    <p:animEffect>
                                      <p:cBhvr>
                                        <p:cTn id="15" dur="500"/>
                                        <p:tgtEl>
                                          <p:spTgt spid="82"/>
                                        </p:tgtEl>
                                      </p:cBhvr>
                                    </p:animEffect>
                                  </p:childTnLst>
                                </p:cTn>
                              </p:par>
                            </p:childTnLst>
                          </p:cTn>
                        </p:par>
                        <p:par>
                          <p:cTn id="16" fill="hold">
                            <p:stCondLst>
                              <p:cond delay="1500"/>
                            </p:stCondLst>
                            <p:childTnLst>
                              <p:par>
                                <p:cTn id="17" presetID="21" presetClass="entr" presetSubtype="1" fill="hold" nodeType="afterEffect">
                                  <p:stCondLst>
                                    <p:cond delay="0"/>
                                  </p:stCondLst>
                                  <p:childTnLst>
                                    <p:set>
                                      <p:cBhvr>
                                        <p:cTn id="18" dur="1" fill="hold">
                                          <p:stCondLst>
                                            <p:cond delay="0"/>
                                          </p:stCondLst>
                                        </p:cTn>
                                        <p:tgtEl>
                                          <p:spTgt spid="85"/>
                                        </p:tgtEl>
                                        <p:attrNameLst>
                                          <p:attrName>style.visibility</p:attrName>
                                        </p:attrNameLst>
                                      </p:cBhvr>
                                      <p:to>
                                        <p:strVal val="visible"/>
                                      </p:to>
                                    </p:set>
                                    <p:animEffect>
                                      <p:cBhvr>
                                        <p:cTn id="19" dur="5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标题 27649"/>
          <p:cNvSpPr>
            <a:spLocks noGrp="1"/>
          </p:cNvSpPr>
          <p:nvPr>
            <p:ph type="title"/>
          </p:nvPr>
        </p:nvSpPr>
        <p:spPr>
          <a:xfrm>
            <a:off x="466725" y="260350"/>
            <a:ext cx="8229600" cy="704850"/>
          </a:xfrm>
          <a:noFill/>
          <a:ln>
            <a:noFill/>
          </a:ln>
        </p:spPr>
        <p:txBody>
          <a:bodyPr anchor="t"/>
          <a:lstStyle/>
          <a:p>
            <a:pPr algn="ctr"/>
            <a:r>
              <a:rPr lang="en-US" altLang="zh-CN" sz="3200" b="1">
                <a:solidFill>
                  <a:schemeClr val="accent2"/>
                </a:solidFill>
                <a:cs typeface="+mj-lt"/>
              </a:rPr>
              <a:t>Useful</a:t>
            </a:r>
            <a:r>
              <a:rPr lang="en-US" altLang="zh-CN" sz="3600" b="1">
                <a:solidFill>
                  <a:schemeClr val="accent2"/>
                </a:solidFill>
                <a:latin typeface="Comic Sans MS" panose="030F0702030302020204" pitchFamily="66" charset="0"/>
              </a:rPr>
              <a:t> </a:t>
            </a:r>
            <a:r>
              <a:rPr lang="en-US" altLang="zh-CN" sz="3200" b="1">
                <a:solidFill>
                  <a:schemeClr val="accent2"/>
                </a:solidFill>
                <a:cs typeface="+mj-lt"/>
              </a:rPr>
              <a:t>Expressions</a:t>
            </a:r>
            <a:endParaRPr lang="en-US" altLang="zh-CN" sz="3200" b="1">
              <a:solidFill>
                <a:schemeClr val="accent2"/>
              </a:solidFill>
              <a:cs typeface="+mj-lt"/>
            </a:endParaRPr>
          </a:p>
        </p:txBody>
      </p:sp>
      <p:sp>
        <p:nvSpPr>
          <p:cNvPr id="27651" name="内容占位符 27650"/>
          <p:cNvSpPr>
            <a:spLocks noGrp="1"/>
          </p:cNvSpPr>
          <p:nvPr>
            <p:ph sz="half" idx="1"/>
          </p:nvPr>
        </p:nvSpPr>
        <p:spPr>
          <a:xfrm>
            <a:off x="322263" y="1195388"/>
            <a:ext cx="4244975" cy="4683125"/>
          </a:xfrm>
        </p:spPr>
        <p:style>
          <a:lnRef idx="2">
            <a:schemeClr val="accent2"/>
          </a:lnRef>
          <a:fillRef idx="1">
            <a:schemeClr val="lt1"/>
          </a:fillRef>
          <a:effectRef idx="0">
            <a:schemeClr val="accent2"/>
          </a:effectRef>
          <a:fontRef idx="minor">
            <a:schemeClr val="dk1"/>
          </a:fontRef>
        </p:style>
        <p:txBody>
          <a:bodyPr anchor="t">
            <a:normAutofit/>
          </a:bodyPr>
          <a:lstStyle/>
          <a:p>
            <a:pPr marL="609600" indent="-609600">
              <a:buAutoNum type="arabicPeriod"/>
            </a:pPr>
            <a:r>
              <a:rPr lang="en-US" altLang="zh-CN" sz="2800" b="1"/>
              <a:t>be in a position to do </a:t>
            </a:r>
            <a:r>
              <a:rPr lang="en-US" altLang="zh-CN" sz="2800" b="1" err="1"/>
              <a:t>sth</a:t>
            </a:r>
            <a:r>
              <a:rPr lang="en-US" altLang="zh-CN" sz="2800" b="1"/>
              <a:t>.</a:t>
            </a:r>
            <a:endParaRPr lang="en-US" altLang="zh-CN" sz="2800" b="1"/>
          </a:p>
          <a:p>
            <a:pPr marL="609600" indent="-609600">
              <a:buAutoNum type="arabicPeriod" startAt="2"/>
            </a:pPr>
            <a:r>
              <a:rPr lang="en-US" altLang="zh-CN" sz="2800" b="1"/>
              <a:t>submit an application letter</a:t>
            </a:r>
            <a:endParaRPr lang="en-US" altLang="zh-CN" sz="2800" b="1"/>
          </a:p>
          <a:p>
            <a:pPr marL="609600" indent="-609600">
              <a:buAutoNum type="arabicPeriod" startAt="2"/>
            </a:pPr>
            <a:r>
              <a:rPr lang="en-US" altLang="zh-CN" sz="2800" b="1"/>
              <a:t>for one’s account  </a:t>
            </a:r>
            <a:endParaRPr lang="en-US" altLang="zh-CN" sz="2800" b="1"/>
          </a:p>
          <a:p>
            <a:pPr marL="609600" indent="-609600">
              <a:buAutoNum type="arabicPeriod" startAt="2"/>
            </a:pPr>
            <a:r>
              <a:rPr lang="en-US" altLang="zh-CN" sz="2800" b="1"/>
              <a:t>Bill of Lading=B/L </a:t>
            </a:r>
            <a:endParaRPr lang="en-US" altLang="zh-CN" sz="2800" b="1"/>
          </a:p>
          <a:p>
            <a:pPr marL="609600" indent="-609600">
              <a:buAutoNum type="arabicPeriod" startAt="2"/>
            </a:pPr>
            <a:r>
              <a:rPr lang="en-US" altLang="zh-CN" sz="2800" b="1"/>
              <a:t>Commercial Invoice</a:t>
            </a:r>
            <a:endParaRPr lang="en-US" altLang="zh-CN" sz="2800" b="1"/>
          </a:p>
          <a:p>
            <a:pPr marL="609600" indent="-609600">
              <a:buAutoNum type="arabicPeriod" startAt="2"/>
            </a:pPr>
            <a:endParaRPr lang="zh-CN" altLang="en-US" sz="2800" b="1" dirty="0"/>
          </a:p>
        </p:txBody>
      </p:sp>
      <p:sp>
        <p:nvSpPr>
          <p:cNvPr id="27652" name="内容占位符 27651"/>
          <p:cNvSpPr>
            <a:spLocks noGrp="1"/>
          </p:cNvSpPr>
          <p:nvPr>
            <p:ph sz="half" idx="2"/>
          </p:nvPr>
        </p:nvSpPr>
        <p:spPr>
          <a:xfrm>
            <a:off x="4716463" y="1195388"/>
            <a:ext cx="4114800" cy="4681537"/>
          </a:xfrm>
        </p:spPr>
        <p:style>
          <a:lnRef idx="2">
            <a:schemeClr val="accent2"/>
          </a:lnRef>
          <a:fillRef idx="1">
            <a:schemeClr val="lt1"/>
          </a:fillRef>
          <a:effectRef idx="0">
            <a:schemeClr val="accent2"/>
          </a:effectRef>
          <a:fontRef idx="minor">
            <a:schemeClr val="dk1"/>
          </a:fontRef>
        </p:style>
        <p:txBody>
          <a:bodyPr anchor="t">
            <a:normAutofit/>
          </a:bodyPr>
          <a:lstStyle/>
          <a:p>
            <a:pPr marL="457200" indent="-457200">
              <a:buNone/>
            </a:pPr>
            <a:r>
              <a:rPr lang="en-US" altLang="zh-CN" sz="2800" b="1">
                <a:cs typeface="+mn-lt"/>
              </a:rPr>
              <a:t>1.</a:t>
            </a:r>
            <a:r>
              <a:rPr lang="zh-CN" altLang="en-US" sz="2800" b="1" dirty="0">
                <a:cs typeface="+mn-lt"/>
              </a:rPr>
              <a:t>有能力做某事</a:t>
            </a:r>
            <a:endParaRPr lang="zh-CN" altLang="en-US" sz="2800" b="1" dirty="0">
              <a:cs typeface="+mn-lt"/>
            </a:endParaRPr>
          </a:p>
          <a:p>
            <a:pPr marL="457200" indent="-457200">
              <a:buNone/>
            </a:pPr>
            <a:endParaRPr lang="en-US" altLang="zh-CN" sz="2800" b="1">
              <a:cs typeface="+mn-lt"/>
            </a:endParaRPr>
          </a:p>
          <a:p>
            <a:pPr marL="457200" indent="-457200">
              <a:buNone/>
            </a:pPr>
            <a:r>
              <a:rPr lang="en-US" altLang="zh-CN" sz="2800" b="1">
                <a:cs typeface="+mn-lt"/>
              </a:rPr>
              <a:t>2.</a:t>
            </a:r>
            <a:r>
              <a:rPr lang="zh-CN" altLang="en-US" sz="2800" b="1" dirty="0">
                <a:cs typeface="+mn-lt"/>
              </a:rPr>
              <a:t>递交申请信</a:t>
            </a:r>
            <a:endParaRPr lang="zh-CN" altLang="en-US" sz="2800" b="1" dirty="0">
              <a:cs typeface="+mn-lt"/>
            </a:endParaRPr>
          </a:p>
          <a:p>
            <a:pPr marL="457200" indent="-457200">
              <a:buNone/>
            </a:pPr>
            <a:r>
              <a:rPr lang="en-US" altLang="zh-CN" sz="2800" b="1">
                <a:cs typeface="+mn-lt"/>
              </a:rPr>
              <a:t>3. </a:t>
            </a:r>
            <a:r>
              <a:rPr lang="zh-CN" altLang="en-US" sz="2800" b="1" dirty="0">
                <a:cs typeface="+mn-lt"/>
              </a:rPr>
              <a:t>由某人支付</a:t>
            </a:r>
            <a:endParaRPr lang="zh-CN" altLang="en-US" sz="2800" b="1" dirty="0">
              <a:cs typeface="+mn-lt"/>
            </a:endParaRPr>
          </a:p>
          <a:p>
            <a:pPr marL="457200" indent="-457200">
              <a:buNone/>
            </a:pPr>
            <a:r>
              <a:rPr lang="en-US" altLang="zh-CN" sz="2800" b="1">
                <a:cs typeface="+mn-lt"/>
              </a:rPr>
              <a:t>4.</a:t>
            </a:r>
            <a:r>
              <a:rPr lang="zh-CN" altLang="en-US" sz="2800" b="1" dirty="0">
                <a:cs typeface="+mn-lt"/>
              </a:rPr>
              <a:t>海运提单</a:t>
            </a:r>
            <a:endParaRPr lang="zh-CN" altLang="en-US" sz="2800" b="1" dirty="0">
              <a:cs typeface="+mn-lt"/>
            </a:endParaRPr>
          </a:p>
          <a:p>
            <a:pPr marL="457200" indent="-457200">
              <a:buNone/>
            </a:pPr>
            <a:r>
              <a:rPr lang="en-US" altLang="zh-CN" sz="2800" b="1">
                <a:cs typeface="+mn-lt"/>
              </a:rPr>
              <a:t>5.</a:t>
            </a:r>
            <a:r>
              <a:rPr lang="zh-CN" altLang="en-US" sz="2800" b="1" dirty="0">
                <a:cs typeface="+mn-lt"/>
              </a:rPr>
              <a:t>商业发票</a:t>
            </a:r>
            <a:endParaRPr lang="zh-CN" altLang="en-US" sz="2800" b="1" dirty="0">
              <a:cs typeface="+mn-lt"/>
            </a:endParaRPr>
          </a:p>
          <a:p>
            <a:pPr marL="457200" indent="-457200">
              <a:buNone/>
            </a:pPr>
            <a:endParaRPr lang="zh-CN" altLang="en-US" sz="2800" b="1" dirty="0">
              <a:cs typeface="+mn-lt"/>
            </a:endParaRPr>
          </a:p>
        </p:txBody>
      </p:sp>
    </p:spTree>
    <p:custDataLst>
      <p:tags r:id="rId1"/>
    </p:custDataLst>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7652">
                                            <p:txEl>
                                              <p:pRg st="0" end="0"/>
                                            </p:txEl>
                                          </p:spTgt>
                                        </p:tgtEl>
                                        <p:attrNameLst>
                                          <p:attrName>style.visibility</p:attrName>
                                        </p:attrNameLst>
                                      </p:cBhvr>
                                      <p:to>
                                        <p:strVal val="visible"/>
                                      </p:to>
                                    </p:set>
                                    <p:animEffect transition="in" filter="wipe(down)">
                                      <p:cBhvr>
                                        <p:cTn id="7" dur="580">
                                          <p:stCondLst>
                                            <p:cond delay="0"/>
                                          </p:stCondLst>
                                        </p:cTn>
                                        <p:tgtEl>
                                          <p:spTgt spid="27652">
                                            <p:txEl>
                                              <p:pRg st="0" end="0"/>
                                            </p:txEl>
                                          </p:spTgt>
                                        </p:tgtEl>
                                      </p:cBhvr>
                                    </p:animEffect>
                                    <p:anim calcmode="lin" valueType="num">
                                      <p:cBhvr>
                                        <p:cTn id="8" dur="1822" tmFilter="0,0; 0.14,0.36; 0.43,0.73; 0.71,0.91; 1.0,1.0">
                                          <p:stCondLst>
                                            <p:cond delay="0"/>
                                          </p:stCondLst>
                                        </p:cTn>
                                        <p:tgtEl>
                                          <p:spTgt spid="2765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765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765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765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765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7652">
                                            <p:txEl>
                                              <p:pRg st="0" end="0"/>
                                            </p:txEl>
                                          </p:spTgt>
                                        </p:tgtEl>
                                      </p:cBhvr>
                                      <p:to x="100000" y="60000"/>
                                    </p:animScale>
                                    <p:animScale>
                                      <p:cBhvr>
                                        <p:cTn id="14" dur="166" decel="50000">
                                          <p:stCondLst>
                                            <p:cond delay="676"/>
                                          </p:stCondLst>
                                        </p:cTn>
                                        <p:tgtEl>
                                          <p:spTgt spid="27652">
                                            <p:txEl>
                                              <p:pRg st="0" end="0"/>
                                            </p:txEl>
                                          </p:spTgt>
                                        </p:tgtEl>
                                      </p:cBhvr>
                                      <p:to x="100000" y="100000"/>
                                    </p:animScale>
                                    <p:animScale>
                                      <p:cBhvr>
                                        <p:cTn id="15" dur="26">
                                          <p:stCondLst>
                                            <p:cond delay="1312"/>
                                          </p:stCondLst>
                                        </p:cTn>
                                        <p:tgtEl>
                                          <p:spTgt spid="27652">
                                            <p:txEl>
                                              <p:pRg st="0" end="0"/>
                                            </p:txEl>
                                          </p:spTgt>
                                        </p:tgtEl>
                                      </p:cBhvr>
                                      <p:to x="100000" y="80000"/>
                                    </p:animScale>
                                    <p:animScale>
                                      <p:cBhvr>
                                        <p:cTn id="16" dur="166" decel="50000">
                                          <p:stCondLst>
                                            <p:cond delay="1338"/>
                                          </p:stCondLst>
                                        </p:cTn>
                                        <p:tgtEl>
                                          <p:spTgt spid="27652">
                                            <p:txEl>
                                              <p:pRg st="0" end="0"/>
                                            </p:txEl>
                                          </p:spTgt>
                                        </p:tgtEl>
                                      </p:cBhvr>
                                      <p:to x="100000" y="100000"/>
                                    </p:animScale>
                                    <p:animScale>
                                      <p:cBhvr>
                                        <p:cTn id="17" dur="26">
                                          <p:stCondLst>
                                            <p:cond delay="1642"/>
                                          </p:stCondLst>
                                        </p:cTn>
                                        <p:tgtEl>
                                          <p:spTgt spid="27652">
                                            <p:txEl>
                                              <p:pRg st="0" end="0"/>
                                            </p:txEl>
                                          </p:spTgt>
                                        </p:tgtEl>
                                      </p:cBhvr>
                                      <p:to x="100000" y="90000"/>
                                    </p:animScale>
                                    <p:animScale>
                                      <p:cBhvr>
                                        <p:cTn id="18" dur="166" decel="50000">
                                          <p:stCondLst>
                                            <p:cond delay="1668"/>
                                          </p:stCondLst>
                                        </p:cTn>
                                        <p:tgtEl>
                                          <p:spTgt spid="27652">
                                            <p:txEl>
                                              <p:pRg st="0" end="0"/>
                                            </p:txEl>
                                          </p:spTgt>
                                        </p:tgtEl>
                                      </p:cBhvr>
                                      <p:to x="100000" y="100000"/>
                                    </p:animScale>
                                    <p:animScale>
                                      <p:cBhvr>
                                        <p:cTn id="19" dur="26">
                                          <p:stCondLst>
                                            <p:cond delay="1808"/>
                                          </p:stCondLst>
                                        </p:cTn>
                                        <p:tgtEl>
                                          <p:spTgt spid="27652">
                                            <p:txEl>
                                              <p:pRg st="0" end="0"/>
                                            </p:txEl>
                                          </p:spTgt>
                                        </p:tgtEl>
                                      </p:cBhvr>
                                      <p:to x="100000" y="95000"/>
                                    </p:animScale>
                                    <p:animScale>
                                      <p:cBhvr>
                                        <p:cTn id="20" dur="166" decel="50000">
                                          <p:stCondLst>
                                            <p:cond delay="1834"/>
                                          </p:stCondLst>
                                        </p:cTn>
                                        <p:tgtEl>
                                          <p:spTgt spid="2765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7652">
                                            <p:txEl>
                                              <p:pRg st="2" end="2"/>
                                            </p:txEl>
                                          </p:spTgt>
                                        </p:tgtEl>
                                        <p:attrNameLst>
                                          <p:attrName>style.visibility</p:attrName>
                                        </p:attrNameLst>
                                      </p:cBhvr>
                                      <p:to>
                                        <p:strVal val="visible"/>
                                      </p:to>
                                    </p:set>
                                    <p:animEffect transition="in" filter="wipe(down)">
                                      <p:cBhvr>
                                        <p:cTn id="25" dur="580">
                                          <p:stCondLst>
                                            <p:cond delay="0"/>
                                          </p:stCondLst>
                                        </p:cTn>
                                        <p:tgtEl>
                                          <p:spTgt spid="27652">
                                            <p:txEl>
                                              <p:pRg st="2" end="2"/>
                                            </p:txEl>
                                          </p:spTgt>
                                        </p:tgtEl>
                                      </p:cBhvr>
                                    </p:animEffect>
                                    <p:anim calcmode="lin" valueType="num">
                                      <p:cBhvr>
                                        <p:cTn id="26" dur="1822" tmFilter="0,0; 0.14,0.36; 0.43,0.73; 0.71,0.91; 1.0,1.0">
                                          <p:stCondLst>
                                            <p:cond delay="0"/>
                                          </p:stCondLst>
                                        </p:cTn>
                                        <p:tgtEl>
                                          <p:spTgt spid="2765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765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765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765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765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7652">
                                            <p:txEl>
                                              <p:pRg st="2" end="2"/>
                                            </p:txEl>
                                          </p:spTgt>
                                        </p:tgtEl>
                                      </p:cBhvr>
                                      <p:to x="100000" y="60000"/>
                                    </p:animScale>
                                    <p:animScale>
                                      <p:cBhvr>
                                        <p:cTn id="32" dur="166" decel="50000">
                                          <p:stCondLst>
                                            <p:cond delay="676"/>
                                          </p:stCondLst>
                                        </p:cTn>
                                        <p:tgtEl>
                                          <p:spTgt spid="27652">
                                            <p:txEl>
                                              <p:pRg st="2" end="2"/>
                                            </p:txEl>
                                          </p:spTgt>
                                        </p:tgtEl>
                                      </p:cBhvr>
                                      <p:to x="100000" y="100000"/>
                                    </p:animScale>
                                    <p:animScale>
                                      <p:cBhvr>
                                        <p:cTn id="33" dur="26">
                                          <p:stCondLst>
                                            <p:cond delay="1312"/>
                                          </p:stCondLst>
                                        </p:cTn>
                                        <p:tgtEl>
                                          <p:spTgt spid="27652">
                                            <p:txEl>
                                              <p:pRg st="2" end="2"/>
                                            </p:txEl>
                                          </p:spTgt>
                                        </p:tgtEl>
                                      </p:cBhvr>
                                      <p:to x="100000" y="80000"/>
                                    </p:animScale>
                                    <p:animScale>
                                      <p:cBhvr>
                                        <p:cTn id="34" dur="166" decel="50000">
                                          <p:stCondLst>
                                            <p:cond delay="1338"/>
                                          </p:stCondLst>
                                        </p:cTn>
                                        <p:tgtEl>
                                          <p:spTgt spid="27652">
                                            <p:txEl>
                                              <p:pRg st="2" end="2"/>
                                            </p:txEl>
                                          </p:spTgt>
                                        </p:tgtEl>
                                      </p:cBhvr>
                                      <p:to x="100000" y="100000"/>
                                    </p:animScale>
                                    <p:animScale>
                                      <p:cBhvr>
                                        <p:cTn id="35" dur="26">
                                          <p:stCondLst>
                                            <p:cond delay="1642"/>
                                          </p:stCondLst>
                                        </p:cTn>
                                        <p:tgtEl>
                                          <p:spTgt spid="27652">
                                            <p:txEl>
                                              <p:pRg st="2" end="2"/>
                                            </p:txEl>
                                          </p:spTgt>
                                        </p:tgtEl>
                                      </p:cBhvr>
                                      <p:to x="100000" y="90000"/>
                                    </p:animScale>
                                    <p:animScale>
                                      <p:cBhvr>
                                        <p:cTn id="36" dur="166" decel="50000">
                                          <p:stCondLst>
                                            <p:cond delay="1668"/>
                                          </p:stCondLst>
                                        </p:cTn>
                                        <p:tgtEl>
                                          <p:spTgt spid="27652">
                                            <p:txEl>
                                              <p:pRg st="2" end="2"/>
                                            </p:txEl>
                                          </p:spTgt>
                                        </p:tgtEl>
                                      </p:cBhvr>
                                      <p:to x="100000" y="100000"/>
                                    </p:animScale>
                                    <p:animScale>
                                      <p:cBhvr>
                                        <p:cTn id="37" dur="26">
                                          <p:stCondLst>
                                            <p:cond delay="1808"/>
                                          </p:stCondLst>
                                        </p:cTn>
                                        <p:tgtEl>
                                          <p:spTgt spid="27652">
                                            <p:txEl>
                                              <p:pRg st="2" end="2"/>
                                            </p:txEl>
                                          </p:spTgt>
                                        </p:tgtEl>
                                      </p:cBhvr>
                                      <p:to x="100000" y="95000"/>
                                    </p:animScale>
                                    <p:animScale>
                                      <p:cBhvr>
                                        <p:cTn id="38" dur="166" decel="50000">
                                          <p:stCondLst>
                                            <p:cond delay="1834"/>
                                          </p:stCondLst>
                                        </p:cTn>
                                        <p:tgtEl>
                                          <p:spTgt spid="27652">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27652">
                                            <p:txEl>
                                              <p:pRg st="3" end="3"/>
                                            </p:txEl>
                                          </p:spTgt>
                                        </p:tgtEl>
                                        <p:attrNameLst>
                                          <p:attrName>style.visibility</p:attrName>
                                        </p:attrNameLst>
                                      </p:cBhvr>
                                      <p:to>
                                        <p:strVal val="visible"/>
                                      </p:to>
                                    </p:set>
                                    <p:animEffect transition="in" filter="wipe(down)">
                                      <p:cBhvr>
                                        <p:cTn id="43" dur="580">
                                          <p:stCondLst>
                                            <p:cond delay="0"/>
                                          </p:stCondLst>
                                        </p:cTn>
                                        <p:tgtEl>
                                          <p:spTgt spid="27652">
                                            <p:txEl>
                                              <p:pRg st="3" end="3"/>
                                            </p:txEl>
                                          </p:spTgt>
                                        </p:tgtEl>
                                      </p:cBhvr>
                                    </p:animEffect>
                                    <p:anim calcmode="lin" valueType="num">
                                      <p:cBhvr>
                                        <p:cTn id="44" dur="1822" tmFilter="0,0; 0.14,0.36; 0.43,0.73; 0.71,0.91; 1.0,1.0">
                                          <p:stCondLst>
                                            <p:cond delay="0"/>
                                          </p:stCondLst>
                                        </p:cTn>
                                        <p:tgtEl>
                                          <p:spTgt spid="27652">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7652">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7652">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7652">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7652">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7652">
                                            <p:txEl>
                                              <p:pRg st="3" end="3"/>
                                            </p:txEl>
                                          </p:spTgt>
                                        </p:tgtEl>
                                      </p:cBhvr>
                                      <p:to x="100000" y="60000"/>
                                    </p:animScale>
                                    <p:animScale>
                                      <p:cBhvr>
                                        <p:cTn id="50" dur="166" decel="50000">
                                          <p:stCondLst>
                                            <p:cond delay="676"/>
                                          </p:stCondLst>
                                        </p:cTn>
                                        <p:tgtEl>
                                          <p:spTgt spid="27652">
                                            <p:txEl>
                                              <p:pRg st="3" end="3"/>
                                            </p:txEl>
                                          </p:spTgt>
                                        </p:tgtEl>
                                      </p:cBhvr>
                                      <p:to x="100000" y="100000"/>
                                    </p:animScale>
                                    <p:animScale>
                                      <p:cBhvr>
                                        <p:cTn id="51" dur="26">
                                          <p:stCondLst>
                                            <p:cond delay="1312"/>
                                          </p:stCondLst>
                                        </p:cTn>
                                        <p:tgtEl>
                                          <p:spTgt spid="27652">
                                            <p:txEl>
                                              <p:pRg st="3" end="3"/>
                                            </p:txEl>
                                          </p:spTgt>
                                        </p:tgtEl>
                                      </p:cBhvr>
                                      <p:to x="100000" y="80000"/>
                                    </p:animScale>
                                    <p:animScale>
                                      <p:cBhvr>
                                        <p:cTn id="52" dur="166" decel="50000">
                                          <p:stCondLst>
                                            <p:cond delay="1338"/>
                                          </p:stCondLst>
                                        </p:cTn>
                                        <p:tgtEl>
                                          <p:spTgt spid="27652">
                                            <p:txEl>
                                              <p:pRg st="3" end="3"/>
                                            </p:txEl>
                                          </p:spTgt>
                                        </p:tgtEl>
                                      </p:cBhvr>
                                      <p:to x="100000" y="100000"/>
                                    </p:animScale>
                                    <p:animScale>
                                      <p:cBhvr>
                                        <p:cTn id="53" dur="26">
                                          <p:stCondLst>
                                            <p:cond delay="1642"/>
                                          </p:stCondLst>
                                        </p:cTn>
                                        <p:tgtEl>
                                          <p:spTgt spid="27652">
                                            <p:txEl>
                                              <p:pRg st="3" end="3"/>
                                            </p:txEl>
                                          </p:spTgt>
                                        </p:tgtEl>
                                      </p:cBhvr>
                                      <p:to x="100000" y="90000"/>
                                    </p:animScale>
                                    <p:animScale>
                                      <p:cBhvr>
                                        <p:cTn id="54" dur="166" decel="50000">
                                          <p:stCondLst>
                                            <p:cond delay="1668"/>
                                          </p:stCondLst>
                                        </p:cTn>
                                        <p:tgtEl>
                                          <p:spTgt spid="27652">
                                            <p:txEl>
                                              <p:pRg st="3" end="3"/>
                                            </p:txEl>
                                          </p:spTgt>
                                        </p:tgtEl>
                                      </p:cBhvr>
                                      <p:to x="100000" y="100000"/>
                                    </p:animScale>
                                    <p:animScale>
                                      <p:cBhvr>
                                        <p:cTn id="55" dur="26">
                                          <p:stCondLst>
                                            <p:cond delay="1808"/>
                                          </p:stCondLst>
                                        </p:cTn>
                                        <p:tgtEl>
                                          <p:spTgt spid="27652">
                                            <p:txEl>
                                              <p:pRg st="3" end="3"/>
                                            </p:txEl>
                                          </p:spTgt>
                                        </p:tgtEl>
                                      </p:cBhvr>
                                      <p:to x="100000" y="95000"/>
                                    </p:animScale>
                                    <p:animScale>
                                      <p:cBhvr>
                                        <p:cTn id="56" dur="166" decel="50000">
                                          <p:stCondLst>
                                            <p:cond delay="1834"/>
                                          </p:stCondLst>
                                        </p:cTn>
                                        <p:tgtEl>
                                          <p:spTgt spid="27652">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27652">
                                            <p:txEl>
                                              <p:pRg st="4" end="4"/>
                                            </p:txEl>
                                          </p:spTgt>
                                        </p:tgtEl>
                                        <p:attrNameLst>
                                          <p:attrName>style.visibility</p:attrName>
                                        </p:attrNameLst>
                                      </p:cBhvr>
                                      <p:to>
                                        <p:strVal val="visible"/>
                                      </p:to>
                                    </p:set>
                                    <p:animEffect transition="in" filter="wipe(down)">
                                      <p:cBhvr>
                                        <p:cTn id="61" dur="580">
                                          <p:stCondLst>
                                            <p:cond delay="0"/>
                                          </p:stCondLst>
                                        </p:cTn>
                                        <p:tgtEl>
                                          <p:spTgt spid="27652">
                                            <p:txEl>
                                              <p:pRg st="4" end="4"/>
                                            </p:txEl>
                                          </p:spTgt>
                                        </p:tgtEl>
                                      </p:cBhvr>
                                    </p:animEffect>
                                    <p:anim calcmode="lin" valueType="num">
                                      <p:cBhvr>
                                        <p:cTn id="62" dur="1822" tmFilter="0,0; 0.14,0.36; 0.43,0.73; 0.71,0.91; 1.0,1.0">
                                          <p:stCondLst>
                                            <p:cond delay="0"/>
                                          </p:stCondLst>
                                        </p:cTn>
                                        <p:tgtEl>
                                          <p:spTgt spid="27652">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7652">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7652">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7652">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7652">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7652">
                                            <p:txEl>
                                              <p:pRg st="4" end="4"/>
                                            </p:txEl>
                                          </p:spTgt>
                                        </p:tgtEl>
                                      </p:cBhvr>
                                      <p:to x="100000" y="60000"/>
                                    </p:animScale>
                                    <p:animScale>
                                      <p:cBhvr>
                                        <p:cTn id="68" dur="166" decel="50000">
                                          <p:stCondLst>
                                            <p:cond delay="676"/>
                                          </p:stCondLst>
                                        </p:cTn>
                                        <p:tgtEl>
                                          <p:spTgt spid="27652">
                                            <p:txEl>
                                              <p:pRg st="4" end="4"/>
                                            </p:txEl>
                                          </p:spTgt>
                                        </p:tgtEl>
                                      </p:cBhvr>
                                      <p:to x="100000" y="100000"/>
                                    </p:animScale>
                                    <p:animScale>
                                      <p:cBhvr>
                                        <p:cTn id="69" dur="26">
                                          <p:stCondLst>
                                            <p:cond delay="1312"/>
                                          </p:stCondLst>
                                        </p:cTn>
                                        <p:tgtEl>
                                          <p:spTgt spid="27652">
                                            <p:txEl>
                                              <p:pRg st="4" end="4"/>
                                            </p:txEl>
                                          </p:spTgt>
                                        </p:tgtEl>
                                      </p:cBhvr>
                                      <p:to x="100000" y="80000"/>
                                    </p:animScale>
                                    <p:animScale>
                                      <p:cBhvr>
                                        <p:cTn id="70" dur="166" decel="50000">
                                          <p:stCondLst>
                                            <p:cond delay="1338"/>
                                          </p:stCondLst>
                                        </p:cTn>
                                        <p:tgtEl>
                                          <p:spTgt spid="27652">
                                            <p:txEl>
                                              <p:pRg st="4" end="4"/>
                                            </p:txEl>
                                          </p:spTgt>
                                        </p:tgtEl>
                                      </p:cBhvr>
                                      <p:to x="100000" y="100000"/>
                                    </p:animScale>
                                    <p:animScale>
                                      <p:cBhvr>
                                        <p:cTn id="71" dur="26">
                                          <p:stCondLst>
                                            <p:cond delay="1642"/>
                                          </p:stCondLst>
                                        </p:cTn>
                                        <p:tgtEl>
                                          <p:spTgt spid="27652">
                                            <p:txEl>
                                              <p:pRg st="4" end="4"/>
                                            </p:txEl>
                                          </p:spTgt>
                                        </p:tgtEl>
                                      </p:cBhvr>
                                      <p:to x="100000" y="90000"/>
                                    </p:animScale>
                                    <p:animScale>
                                      <p:cBhvr>
                                        <p:cTn id="72" dur="166" decel="50000">
                                          <p:stCondLst>
                                            <p:cond delay="1668"/>
                                          </p:stCondLst>
                                        </p:cTn>
                                        <p:tgtEl>
                                          <p:spTgt spid="27652">
                                            <p:txEl>
                                              <p:pRg st="4" end="4"/>
                                            </p:txEl>
                                          </p:spTgt>
                                        </p:tgtEl>
                                      </p:cBhvr>
                                      <p:to x="100000" y="100000"/>
                                    </p:animScale>
                                    <p:animScale>
                                      <p:cBhvr>
                                        <p:cTn id="73" dur="26">
                                          <p:stCondLst>
                                            <p:cond delay="1808"/>
                                          </p:stCondLst>
                                        </p:cTn>
                                        <p:tgtEl>
                                          <p:spTgt spid="27652">
                                            <p:txEl>
                                              <p:pRg st="4" end="4"/>
                                            </p:txEl>
                                          </p:spTgt>
                                        </p:tgtEl>
                                      </p:cBhvr>
                                      <p:to x="100000" y="95000"/>
                                    </p:animScale>
                                    <p:animScale>
                                      <p:cBhvr>
                                        <p:cTn id="74" dur="166" decel="50000">
                                          <p:stCondLst>
                                            <p:cond delay="1834"/>
                                          </p:stCondLst>
                                        </p:cTn>
                                        <p:tgtEl>
                                          <p:spTgt spid="27652">
                                            <p:txEl>
                                              <p:pRg st="4" end="4"/>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27652">
                                            <p:txEl>
                                              <p:pRg st="5" end="5"/>
                                            </p:txEl>
                                          </p:spTgt>
                                        </p:tgtEl>
                                        <p:attrNameLst>
                                          <p:attrName>style.visibility</p:attrName>
                                        </p:attrNameLst>
                                      </p:cBhvr>
                                      <p:to>
                                        <p:strVal val="visible"/>
                                      </p:to>
                                    </p:set>
                                    <p:animEffect transition="in" filter="wipe(down)">
                                      <p:cBhvr>
                                        <p:cTn id="79" dur="580">
                                          <p:stCondLst>
                                            <p:cond delay="0"/>
                                          </p:stCondLst>
                                        </p:cTn>
                                        <p:tgtEl>
                                          <p:spTgt spid="27652">
                                            <p:txEl>
                                              <p:pRg st="5" end="5"/>
                                            </p:txEl>
                                          </p:spTgt>
                                        </p:tgtEl>
                                      </p:cBhvr>
                                    </p:animEffect>
                                    <p:anim calcmode="lin" valueType="num">
                                      <p:cBhvr>
                                        <p:cTn id="80" dur="1822" tmFilter="0,0; 0.14,0.36; 0.43,0.73; 0.71,0.91; 1.0,1.0">
                                          <p:stCondLst>
                                            <p:cond delay="0"/>
                                          </p:stCondLst>
                                        </p:cTn>
                                        <p:tgtEl>
                                          <p:spTgt spid="27652">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7652">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7652">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7652">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7652">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7652">
                                            <p:txEl>
                                              <p:pRg st="5" end="5"/>
                                            </p:txEl>
                                          </p:spTgt>
                                        </p:tgtEl>
                                      </p:cBhvr>
                                      <p:to x="100000" y="60000"/>
                                    </p:animScale>
                                    <p:animScale>
                                      <p:cBhvr>
                                        <p:cTn id="86" dur="166" decel="50000">
                                          <p:stCondLst>
                                            <p:cond delay="676"/>
                                          </p:stCondLst>
                                        </p:cTn>
                                        <p:tgtEl>
                                          <p:spTgt spid="27652">
                                            <p:txEl>
                                              <p:pRg st="5" end="5"/>
                                            </p:txEl>
                                          </p:spTgt>
                                        </p:tgtEl>
                                      </p:cBhvr>
                                      <p:to x="100000" y="100000"/>
                                    </p:animScale>
                                    <p:animScale>
                                      <p:cBhvr>
                                        <p:cTn id="87" dur="26">
                                          <p:stCondLst>
                                            <p:cond delay="1312"/>
                                          </p:stCondLst>
                                        </p:cTn>
                                        <p:tgtEl>
                                          <p:spTgt spid="27652">
                                            <p:txEl>
                                              <p:pRg st="5" end="5"/>
                                            </p:txEl>
                                          </p:spTgt>
                                        </p:tgtEl>
                                      </p:cBhvr>
                                      <p:to x="100000" y="80000"/>
                                    </p:animScale>
                                    <p:animScale>
                                      <p:cBhvr>
                                        <p:cTn id="88" dur="166" decel="50000">
                                          <p:stCondLst>
                                            <p:cond delay="1338"/>
                                          </p:stCondLst>
                                        </p:cTn>
                                        <p:tgtEl>
                                          <p:spTgt spid="27652">
                                            <p:txEl>
                                              <p:pRg st="5" end="5"/>
                                            </p:txEl>
                                          </p:spTgt>
                                        </p:tgtEl>
                                      </p:cBhvr>
                                      <p:to x="100000" y="100000"/>
                                    </p:animScale>
                                    <p:animScale>
                                      <p:cBhvr>
                                        <p:cTn id="89" dur="26">
                                          <p:stCondLst>
                                            <p:cond delay="1642"/>
                                          </p:stCondLst>
                                        </p:cTn>
                                        <p:tgtEl>
                                          <p:spTgt spid="27652">
                                            <p:txEl>
                                              <p:pRg st="5" end="5"/>
                                            </p:txEl>
                                          </p:spTgt>
                                        </p:tgtEl>
                                      </p:cBhvr>
                                      <p:to x="100000" y="90000"/>
                                    </p:animScale>
                                    <p:animScale>
                                      <p:cBhvr>
                                        <p:cTn id="90" dur="166" decel="50000">
                                          <p:stCondLst>
                                            <p:cond delay="1668"/>
                                          </p:stCondLst>
                                        </p:cTn>
                                        <p:tgtEl>
                                          <p:spTgt spid="27652">
                                            <p:txEl>
                                              <p:pRg st="5" end="5"/>
                                            </p:txEl>
                                          </p:spTgt>
                                        </p:tgtEl>
                                      </p:cBhvr>
                                      <p:to x="100000" y="100000"/>
                                    </p:animScale>
                                    <p:animScale>
                                      <p:cBhvr>
                                        <p:cTn id="91" dur="26">
                                          <p:stCondLst>
                                            <p:cond delay="1808"/>
                                          </p:stCondLst>
                                        </p:cTn>
                                        <p:tgtEl>
                                          <p:spTgt spid="27652">
                                            <p:txEl>
                                              <p:pRg st="5" end="5"/>
                                            </p:txEl>
                                          </p:spTgt>
                                        </p:tgtEl>
                                      </p:cBhvr>
                                      <p:to x="100000" y="95000"/>
                                    </p:animScale>
                                    <p:animScale>
                                      <p:cBhvr>
                                        <p:cTn id="92" dur="166" decel="50000">
                                          <p:stCondLst>
                                            <p:cond delay="1834"/>
                                          </p:stCondLst>
                                        </p:cTn>
                                        <p:tgtEl>
                                          <p:spTgt spid="27652">
                                            <p:txEl>
                                              <p:pRg st="5" end="5"/>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nodeType="clickEffect">
                                  <p:stCondLst>
                                    <p:cond delay="0"/>
                                  </p:stCondLst>
                                  <p:childTnLst>
                                    <p:set>
                                      <p:cBhvr>
                                        <p:cTn id="96" dur="1" fill="hold">
                                          <p:stCondLst>
                                            <p:cond delay="0"/>
                                          </p:stCondLst>
                                        </p:cTn>
                                        <p:tgtEl>
                                          <p:spTgt spid="27651">
                                            <p:txEl>
                                              <p:pRg st="0" end="0"/>
                                            </p:txEl>
                                          </p:spTgt>
                                        </p:tgtEl>
                                        <p:attrNameLst>
                                          <p:attrName>style.visibility</p:attrName>
                                        </p:attrNameLst>
                                      </p:cBhvr>
                                      <p:to>
                                        <p:strVal val="visible"/>
                                      </p:to>
                                    </p:set>
                                    <p:animEffect transition="in" filter="wipe(down)">
                                      <p:cBhvr>
                                        <p:cTn id="97" dur="500"/>
                                        <p:tgtEl>
                                          <p:spTgt spid="27651">
                                            <p:txEl>
                                              <p:pRg st="0" end="0"/>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nodeType="clickEffect">
                                  <p:stCondLst>
                                    <p:cond delay="0"/>
                                  </p:stCondLst>
                                  <p:childTnLst>
                                    <p:set>
                                      <p:cBhvr>
                                        <p:cTn id="101" dur="1" fill="hold">
                                          <p:stCondLst>
                                            <p:cond delay="0"/>
                                          </p:stCondLst>
                                        </p:cTn>
                                        <p:tgtEl>
                                          <p:spTgt spid="27651">
                                            <p:txEl>
                                              <p:pRg st="1" end="1"/>
                                            </p:txEl>
                                          </p:spTgt>
                                        </p:tgtEl>
                                        <p:attrNameLst>
                                          <p:attrName>style.visibility</p:attrName>
                                        </p:attrNameLst>
                                      </p:cBhvr>
                                      <p:to>
                                        <p:strVal val="visible"/>
                                      </p:to>
                                    </p:set>
                                    <p:animEffect transition="in" filter="wipe(down)">
                                      <p:cBhvr>
                                        <p:cTn id="102" dur="500"/>
                                        <p:tgtEl>
                                          <p:spTgt spid="27651">
                                            <p:txEl>
                                              <p:pRg st="1" end="1"/>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nodeType="clickEffect">
                                  <p:stCondLst>
                                    <p:cond delay="0"/>
                                  </p:stCondLst>
                                  <p:childTnLst>
                                    <p:set>
                                      <p:cBhvr>
                                        <p:cTn id="106" dur="1" fill="hold">
                                          <p:stCondLst>
                                            <p:cond delay="0"/>
                                          </p:stCondLst>
                                        </p:cTn>
                                        <p:tgtEl>
                                          <p:spTgt spid="27651">
                                            <p:txEl>
                                              <p:charRg st="57" end="75"/>
                                            </p:txEl>
                                          </p:spTgt>
                                        </p:tgtEl>
                                        <p:attrNameLst>
                                          <p:attrName>style.visibility</p:attrName>
                                        </p:attrNameLst>
                                      </p:cBhvr>
                                      <p:to>
                                        <p:strVal val="visible"/>
                                      </p:to>
                                    </p:set>
                                    <p:animEffect transition="in" filter="wipe(down)">
                                      <p:cBhvr>
                                        <p:cTn id="107" dur="500"/>
                                        <p:tgtEl>
                                          <p:spTgt spid="27651">
                                            <p:txEl>
                                              <p:charRg st="57" end="75"/>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4" fill="hold" nodeType="clickEffect">
                                  <p:stCondLst>
                                    <p:cond delay="0"/>
                                  </p:stCondLst>
                                  <p:childTnLst>
                                    <p:set>
                                      <p:cBhvr>
                                        <p:cTn id="111" dur="1" fill="hold">
                                          <p:stCondLst>
                                            <p:cond delay="0"/>
                                          </p:stCondLst>
                                        </p:cTn>
                                        <p:tgtEl>
                                          <p:spTgt spid="27651">
                                            <p:txEl>
                                              <p:charRg st="75" end="95"/>
                                            </p:txEl>
                                          </p:spTgt>
                                        </p:tgtEl>
                                        <p:attrNameLst>
                                          <p:attrName>style.visibility</p:attrName>
                                        </p:attrNameLst>
                                      </p:cBhvr>
                                      <p:to>
                                        <p:strVal val="visible"/>
                                      </p:to>
                                    </p:set>
                                    <p:animEffect transition="in" filter="wipe(down)">
                                      <p:cBhvr>
                                        <p:cTn id="112" dur="500"/>
                                        <p:tgtEl>
                                          <p:spTgt spid="27651">
                                            <p:txEl>
                                              <p:charRg st="75" end="95"/>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4" fill="hold" nodeType="clickEffect">
                                  <p:stCondLst>
                                    <p:cond delay="0"/>
                                  </p:stCondLst>
                                  <p:childTnLst>
                                    <p:set>
                                      <p:cBhvr>
                                        <p:cTn id="116" dur="1" fill="hold">
                                          <p:stCondLst>
                                            <p:cond delay="0"/>
                                          </p:stCondLst>
                                        </p:cTn>
                                        <p:tgtEl>
                                          <p:spTgt spid="27651">
                                            <p:txEl>
                                              <p:charRg st="95" end="114"/>
                                            </p:txEl>
                                          </p:spTgt>
                                        </p:tgtEl>
                                        <p:attrNameLst>
                                          <p:attrName>style.visibility</p:attrName>
                                        </p:attrNameLst>
                                      </p:cBhvr>
                                      <p:to>
                                        <p:strVal val="visible"/>
                                      </p:to>
                                    </p:set>
                                    <p:animEffect transition="in" filter="wipe(down)">
                                      <p:cBhvr>
                                        <p:cTn id="117" dur="500"/>
                                        <p:tgtEl>
                                          <p:spTgt spid="27651">
                                            <p:txEl>
                                              <p:charRg st="95" end="1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标题 123905"/>
          <p:cNvSpPr>
            <a:spLocks noGrp="1"/>
          </p:cNvSpPr>
          <p:nvPr>
            <p:ph type="title"/>
          </p:nvPr>
        </p:nvSpPr>
        <p:spPr>
          <a:xfrm>
            <a:off x="466725" y="260350"/>
            <a:ext cx="8229600" cy="704850"/>
          </a:xfrm>
          <a:noFill/>
          <a:ln>
            <a:noFill/>
          </a:ln>
        </p:spPr>
        <p:txBody>
          <a:bodyPr anchor="t"/>
          <a:lstStyle/>
          <a:p>
            <a:pPr algn="ctr"/>
            <a:r>
              <a:rPr lang="en-US" altLang="zh-CN" sz="3200" b="1">
                <a:solidFill>
                  <a:schemeClr val="accent2"/>
                </a:solidFill>
                <a:cs typeface="+mj-lt"/>
              </a:rPr>
              <a:t>Useful Expressions</a:t>
            </a:r>
            <a:endParaRPr lang="en-US" altLang="zh-CN" sz="3200" b="1">
              <a:solidFill>
                <a:schemeClr val="accent2"/>
              </a:solidFill>
              <a:cs typeface="+mj-lt"/>
            </a:endParaRPr>
          </a:p>
        </p:txBody>
      </p:sp>
      <p:sp>
        <p:nvSpPr>
          <p:cNvPr id="123907" name="内容占位符 123906"/>
          <p:cNvSpPr>
            <a:spLocks noGrp="1"/>
          </p:cNvSpPr>
          <p:nvPr>
            <p:ph sz="half" idx="1"/>
          </p:nvPr>
        </p:nvSpPr>
        <p:spPr>
          <a:xfrm>
            <a:off x="322263" y="1195388"/>
            <a:ext cx="4244975" cy="4683125"/>
          </a:xfrm>
        </p:spPr>
        <p:style>
          <a:lnRef idx="2">
            <a:schemeClr val="accent2"/>
          </a:lnRef>
          <a:fillRef idx="1">
            <a:schemeClr val="lt1"/>
          </a:fillRef>
          <a:effectRef idx="0">
            <a:schemeClr val="accent2"/>
          </a:effectRef>
          <a:fontRef idx="minor">
            <a:schemeClr val="dk1"/>
          </a:fontRef>
        </p:style>
        <p:txBody>
          <a:bodyPr anchor="t"/>
          <a:lstStyle/>
          <a:p>
            <a:pPr marL="0" indent="0">
              <a:buNone/>
            </a:pPr>
            <a:r>
              <a:rPr lang="en-US" altLang="zh-CN" sz="2800" b="1">
                <a:sym typeface="+mn-ea"/>
              </a:rPr>
              <a:t>6.   Packing List</a:t>
            </a:r>
            <a:endParaRPr lang="en-US" altLang="zh-CN" sz="2800" b="1"/>
          </a:p>
          <a:p>
            <a:pPr marL="609600" indent="-609600">
              <a:buAutoNum type="arabicPeriod" startAt="7"/>
            </a:pPr>
            <a:r>
              <a:rPr lang="en-US" altLang="zh-CN" sz="2800" b="1"/>
              <a:t>Certificate of Origin</a:t>
            </a:r>
            <a:endParaRPr lang="en-US" altLang="zh-CN" sz="2800" b="1"/>
          </a:p>
          <a:p>
            <a:pPr marL="609600" indent="-609600">
              <a:buAutoNum type="arabicPeriod" startAt="7"/>
            </a:pPr>
            <a:r>
              <a:rPr lang="en-US" altLang="zh-CN" sz="2800" b="1"/>
              <a:t>in duplicate </a:t>
            </a:r>
            <a:endParaRPr lang="en-US" altLang="zh-CN" sz="2800" b="1"/>
          </a:p>
          <a:p>
            <a:pPr marL="609600" indent="-609600">
              <a:buAutoNum type="arabicPeriod" startAt="7"/>
            </a:pPr>
            <a:r>
              <a:rPr lang="en-US" altLang="zh-CN" sz="2800" b="1"/>
              <a:t>in triplicate</a:t>
            </a:r>
            <a:endParaRPr lang="zh-CN" altLang="en-US" sz="2800" b="1" dirty="0"/>
          </a:p>
        </p:txBody>
      </p:sp>
      <p:sp>
        <p:nvSpPr>
          <p:cNvPr id="123908" name="内容占位符 123907"/>
          <p:cNvSpPr>
            <a:spLocks noGrp="1"/>
          </p:cNvSpPr>
          <p:nvPr>
            <p:ph sz="half" idx="2"/>
          </p:nvPr>
        </p:nvSpPr>
        <p:spPr>
          <a:xfrm>
            <a:off x="4716463" y="1195388"/>
            <a:ext cx="4114800" cy="4681537"/>
          </a:xfrm>
        </p:spPr>
        <p:style>
          <a:lnRef idx="2">
            <a:schemeClr val="accent2"/>
          </a:lnRef>
          <a:fillRef idx="1">
            <a:schemeClr val="lt1"/>
          </a:fillRef>
          <a:effectRef idx="0">
            <a:schemeClr val="accent2"/>
          </a:effectRef>
          <a:fontRef idx="minor">
            <a:schemeClr val="dk1"/>
          </a:fontRef>
        </p:style>
        <p:txBody>
          <a:bodyPr anchor="t"/>
          <a:lstStyle/>
          <a:p>
            <a:pPr marL="457200" indent="-457200">
              <a:buNone/>
            </a:pPr>
            <a:r>
              <a:rPr lang="en-US" altLang="zh-CN" sz="2800" b="1">
                <a:sym typeface="+mn-ea"/>
              </a:rPr>
              <a:t>6.</a:t>
            </a:r>
            <a:r>
              <a:rPr lang="zh-CN" altLang="en-US" sz="2800" b="1" dirty="0">
                <a:sym typeface="+mn-ea"/>
              </a:rPr>
              <a:t>装箱单</a:t>
            </a:r>
            <a:endParaRPr lang="zh-CN" altLang="en-US" sz="2800" b="1" dirty="0"/>
          </a:p>
          <a:p>
            <a:pPr marL="457200" indent="-457200">
              <a:buNone/>
            </a:pPr>
            <a:r>
              <a:rPr lang="en-US" altLang="zh-CN" sz="2800" b="1"/>
              <a:t>7. </a:t>
            </a:r>
            <a:r>
              <a:rPr lang="zh-CN" altLang="en-US" sz="2800" b="1" dirty="0"/>
              <a:t>原产地证</a:t>
            </a:r>
            <a:endParaRPr lang="zh-CN" altLang="en-US" sz="2800" b="1" dirty="0"/>
          </a:p>
          <a:p>
            <a:pPr marL="457200" indent="-457200">
              <a:buNone/>
            </a:pPr>
            <a:r>
              <a:rPr lang="en-US" altLang="zh-CN" sz="2800" b="1"/>
              <a:t>8. </a:t>
            </a:r>
            <a:r>
              <a:rPr lang="zh-CN" altLang="en-US" sz="2800" b="1" dirty="0"/>
              <a:t>一式两份</a:t>
            </a:r>
            <a:endParaRPr lang="en-US" altLang="zh-CN" sz="2800" b="1"/>
          </a:p>
          <a:p>
            <a:pPr marL="457200" indent="-457200">
              <a:buNone/>
            </a:pPr>
            <a:r>
              <a:rPr lang="en-US" altLang="zh-CN" sz="2800" b="1"/>
              <a:t>9. </a:t>
            </a:r>
            <a:r>
              <a:rPr lang="zh-CN" altLang="en-US" sz="2800" b="1" dirty="0"/>
              <a:t>一式三份</a:t>
            </a:r>
            <a:endParaRPr lang="en-US" altLang="zh-CN" sz="3200" b="1"/>
          </a:p>
          <a:p>
            <a:pPr marL="457200" indent="-457200">
              <a:buNone/>
            </a:pPr>
            <a:endParaRPr lang="en-US" altLang="zh-CN" sz="3200" b="1"/>
          </a:p>
          <a:p>
            <a:pPr marL="457200" indent="-457200">
              <a:buNone/>
            </a:pPr>
            <a:endParaRPr lang="zh-CN" altLang="en-US" sz="3200" b="1" dirty="0"/>
          </a:p>
        </p:txBody>
      </p:sp>
    </p:spTree>
    <p:custDataLst>
      <p:tags r:id="rId1"/>
    </p:custData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8673"/>
                                        </p:tgtEl>
                                        <p:attrNameLst>
                                          <p:attrName>style.visibility</p:attrName>
                                        </p:attrNameLst>
                                      </p:cBhvr>
                                      <p:to>
                                        <p:strVal val="visible"/>
                                      </p:to>
                                    </p:set>
                                    <p:animEffect transition="in" filter="diamond(in)">
                                      <p:cBhvr>
                                        <p:cTn id="7" dur="2000"/>
                                        <p:tgtEl>
                                          <p:spTgt spid="2867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123908">
                                            <p:txEl>
                                              <p:pRg st="0" end="0"/>
                                            </p:txEl>
                                          </p:spTgt>
                                        </p:tgtEl>
                                        <p:attrNameLst>
                                          <p:attrName>style.visibility</p:attrName>
                                        </p:attrNameLst>
                                      </p:cBhvr>
                                      <p:to>
                                        <p:strVal val="visible"/>
                                      </p:to>
                                    </p:set>
                                    <p:animEffect transition="in" filter="wipe(down)">
                                      <p:cBhvr>
                                        <p:cTn id="12" dur="580">
                                          <p:stCondLst>
                                            <p:cond delay="0"/>
                                          </p:stCondLst>
                                        </p:cTn>
                                        <p:tgtEl>
                                          <p:spTgt spid="123908">
                                            <p:txEl>
                                              <p:pRg st="0" end="0"/>
                                            </p:txEl>
                                          </p:spTgt>
                                        </p:tgtEl>
                                      </p:cBhvr>
                                    </p:animEffect>
                                    <p:anim calcmode="lin" valueType="num">
                                      <p:cBhvr>
                                        <p:cTn id="13" dur="1822" tmFilter="0,0; 0.14,0.36; 0.43,0.73; 0.71,0.91; 1.0,1.0">
                                          <p:stCondLst>
                                            <p:cond delay="0"/>
                                          </p:stCondLst>
                                        </p:cTn>
                                        <p:tgtEl>
                                          <p:spTgt spid="123908">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123908">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123908">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123908">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123908">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123908">
                                            <p:txEl>
                                              <p:pRg st="0" end="0"/>
                                            </p:txEl>
                                          </p:spTgt>
                                        </p:tgtEl>
                                      </p:cBhvr>
                                      <p:to x="100000" y="60000"/>
                                    </p:animScale>
                                    <p:animScale>
                                      <p:cBhvr>
                                        <p:cTn id="19" dur="166" decel="50000">
                                          <p:stCondLst>
                                            <p:cond delay="676"/>
                                          </p:stCondLst>
                                        </p:cTn>
                                        <p:tgtEl>
                                          <p:spTgt spid="123908">
                                            <p:txEl>
                                              <p:pRg st="0" end="0"/>
                                            </p:txEl>
                                          </p:spTgt>
                                        </p:tgtEl>
                                      </p:cBhvr>
                                      <p:to x="100000" y="100000"/>
                                    </p:animScale>
                                    <p:animScale>
                                      <p:cBhvr>
                                        <p:cTn id="20" dur="26">
                                          <p:stCondLst>
                                            <p:cond delay="1312"/>
                                          </p:stCondLst>
                                        </p:cTn>
                                        <p:tgtEl>
                                          <p:spTgt spid="123908">
                                            <p:txEl>
                                              <p:pRg st="0" end="0"/>
                                            </p:txEl>
                                          </p:spTgt>
                                        </p:tgtEl>
                                      </p:cBhvr>
                                      <p:to x="100000" y="80000"/>
                                    </p:animScale>
                                    <p:animScale>
                                      <p:cBhvr>
                                        <p:cTn id="21" dur="166" decel="50000">
                                          <p:stCondLst>
                                            <p:cond delay="1338"/>
                                          </p:stCondLst>
                                        </p:cTn>
                                        <p:tgtEl>
                                          <p:spTgt spid="123908">
                                            <p:txEl>
                                              <p:pRg st="0" end="0"/>
                                            </p:txEl>
                                          </p:spTgt>
                                        </p:tgtEl>
                                      </p:cBhvr>
                                      <p:to x="100000" y="100000"/>
                                    </p:animScale>
                                    <p:animScale>
                                      <p:cBhvr>
                                        <p:cTn id="22" dur="26">
                                          <p:stCondLst>
                                            <p:cond delay="1642"/>
                                          </p:stCondLst>
                                        </p:cTn>
                                        <p:tgtEl>
                                          <p:spTgt spid="123908">
                                            <p:txEl>
                                              <p:pRg st="0" end="0"/>
                                            </p:txEl>
                                          </p:spTgt>
                                        </p:tgtEl>
                                      </p:cBhvr>
                                      <p:to x="100000" y="90000"/>
                                    </p:animScale>
                                    <p:animScale>
                                      <p:cBhvr>
                                        <p:cTn id="23" dur="166" decel="50000">
                                          <p:stCondLst>
                                            <p:cond delay="1668"/>
                                          </p:stCondLst>
                                        </p:cTn>
                                        <p:tgtEl>
                                          <p:spTgt spid="123908">
                                            <p:txEl>
                                              <p:pRg st="0" end="0"/>
                                            </p:txEl>
                                          </p:spTgt>
                                        </p:tgtEl>
                                      </p:cBhvr>
                                      <p:to x="100000" y="100000"/>
                                    </p:animScale>
                                    <p:animScale>
                                      <p:cBhvr>
                                        <p:cTn id="24" dur="26">
                                          <p:stCondLst>
                                            <p:cond delay="1808"/>
                                          </p:stCondLst>
                                        </p:cTn>
                                        <p:tgtEl>
                                          <p:spTgt spid="123908">
                                            <p:txEl>
                                              <p:pRg st="0" end="0"/>
                                            </p:txEl>
                                          </p:spTgt>
                                        </p:tgtEl>
                                      </p:cBhvr>
                                      <p:to x="100000" y="95000"/>
                                    </p:animScale>
                                    <p:animScale>
                                      <p:cBhvr>
                                        <p:cTn id="25" dur="166" decel="50000">
                                          <p:stCondLst>
                                            <p:cond delay="1834"/>
                                          </p:stCondLst>
                                        </p:cTn>
                                        <p:tgtEl>
                                          <p:spTgt spid="123908">
                                            <p:txEl>
                                              <p:pRg st="0" end="0"/>
                                            </p:txEl>
                                          </p:spTgt>
                                        </p:tgtEl>
                                      </p:cBhvr>
                                      <p:to x="100000" y="100000"/>
                                    </p:animScale>
                                  </p:childTnLst>
                                </p:cTn>
                              </p:par>
                              <p:par>
                                <p:cTn id="26" presetID="26" presetClass="entr" presetSubtype="0" fill="hold" nodeType="withEffect">
                                  <p:stCondLst>
                                    <p:cond delay="0"/>
                                  </p:stCondLst>
                                  <p:childTnLst>
                                    <p:set>
                                      <p:cBhvr>
                                        <p:cTn id="27" dur="1" fill="hold">
                                          <p:stCondLst>
                                            <p:cond delay="0"/>
                                          </p:stCondLst>
                                        </p:cTn>
                                        <p:tgtEl>
                                          <p:spTgt spid="123908">
                                            <p:txEl>
                                              <p:pRg st="1" end="1"/>
                                            </p:txEl>
                                          </p:spTgt>
                                        </p:tgtEl>
                                        <p:attrNameLst>
                                          <p:attrName>style.visibility</p:attrName>
                                        </p:attrNameLst>
                                      </p:cBhvr>
                                      <p:to>
                                        <p:strVal val="visible"/>
                                      </p:to>
                                    </p:set>
                                    <p:animEffect transition="in" filter="wipe(down)">
                                      <p:cBhvr>
                                        <p:cTn id="28" dur="580">
                                          <p:stCondLst>
                                            <p:cond delay="0"/>
                                          </p:stCondLst>
                                        </p:cTn>
                                        <p:tgtEl>
                                          <p:spTgt spid="123908">
                                            <p:txEl>
                                              <p:pRg st="1" end="1"/>
                                            </p:txEl>
                                          </p:spTgt>
                                        </p:tgtEl>
                                      </p:cBhvr>
                                    </p:animEffect>
                                    <p:anim calcmode="lin" valueType="num">
                                      <p:cBhvr>
                                        <p:cTn id="29" dur="1822" tmFilter="0,0; 0.14,0.36; 0.43,0.73; 0.71,0.91; 1.0,1.0">
                                          <p:stCondLst>
                                            <p:cond delay="0"/>
                                          </p:stCondLst>
                                        </p:cTn>
                                        <p:tgtEl>
                                          <p:spTgt spid="123908">
                                            <p:txEl>
                                              <p:pRg st="1" end="1"/>
                                            </p:txEl>
                                          </p:spTgt>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123908">
                                            <p:txEl>
                                              <p:pRg st="1" end="1"/>
                                            </p:txEl>
                                          </p:spTgt>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123908">
                                            <p:txEl>
                                              <p:pRg st="1" end="1"/>
                                            </p:txEl>
                                          </p:spTgt>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123908">
                                            <p:txEl>
                                              <p:pRg st="1" end="1"/>
                                            </p:txEl>
                                          </p:spTgt>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123908">
                                            <p:txEl>
                                              <p:pRg st="1" end="1"/>
                                            </p:txEl>
                                          </p:spTgt>
                                        </p:tgtEl>
                                        <p:attrNameLst>
                                          <p:attrName>ppt_y</p:attrName>
                                        </p:attrNameLst>
                                      </p:cBhvr>
                                      <p:tavLst>
                                        <p:tav tm="0" fmla="#ppt_y-sin(pi*$)/81">
                                          <p:val>
                                            <p:fltVal val="0"/>
                                          </p:val>
                                        </p:tav>
                                        <p:tav tm="100000">
                                          <p:val>
                                            <p:fltVal val="1"/>
                                          </p:val>
                                        </p:tav>
                                      </p:tavLst>
                                    </p:anim>
                                    <p:animScale>
                                      <p:cBhvr>
                                        <p:cTn id="34" dur="26">
                                          <p:stCondLst>
                                            <p:cond delay="650"/>
                                          </p:stCondLst>
                                        </p:cTn>
                                        <p:tgtEl>
                                          <p:spTgt spid="123908">
                                            <p:txEl>
                                              <p:pRg st="1" end="1"/>
                                            </p:txEl>
                                          </p:spTgt>
                                        </p:tgtEl>
                                      </p:cBhvr>
                                      <p:to x="100000" y="60000"/>
                                    </p:animScale>
                                    <p:animScale>
                                      <p:cBhvr>
                                        <p:cTn id="35" dur="166" decel="50000">
                                          <p:stCondLst>
                                            <p:cond delay="676"/>
                                          </p:stCondLst>
                                        </p:cTn>
                                        <p:tgtEl>
                                          <p:spTgt spid="123908">
                                            <p:txEl>
                                              <p:pRg st="1" end="1"/>
                                            </p:txEl>
                                          </p:spTgt>
                                        </p:tgtEl>
                                      </p:cBhvr>
                                      <p:to x="100000" y="100000"/>
                                    </p:animScale>
                                    <p:animScale>
                                      <p:cBhvr>
                                        <p:cTn id="36" dur="26">
                                          <p:stCondLst>
                                            <p:cond delay="1312"/>
                                          </p:stCondLst>
                                        </p:cTn>
                                        <p:tgtEl>
                                          <p:spTgt spid="123908">
                                            <p:txEl>
                                              <p:pRg st="1" end="1"/>
                                            </p:txEl>
                                          </p:spTgt>
                                        </p:tgtEl>
                                      </p:cBhvr>
                                      <p:to x="100000" y="80000"/>
                                    </p:animScale>
                                    <p:animScale>
                                      <p:cBhvr>
                                        <p:cTn id="37" dur="166" decel="50000">
                                          <p:stCondLst>
                                            <p:cond delay="1338"/>
                                          </p:stCondLst>
                                        </p:cTn>
                                        <p:tgtEl>
                                          <p:spTgt spid="123908">
                                            <p:txEl>
                                              <p:pRg st="1" end="1"/>
                                            </p:txEl>
                                          </p:spTgt>
                                        </p:tgtEl>
                                      </p:cBhvr>
                                      <p:to x="100000" y="100000"/>
                                    </p:animScale>
                                    <p:animScale>
                                      <p:cBhvr>
                                        <p:cTn id="38" dur="26">
                                          <p:stCondLst>
                                            <p:cond delay="1642"/>
                                          </p:stCondLst>
                                        </p:cTn>
                                        <p:tgtEl>
                                          <p:spTgt spid="123908">
                                            <p:txEl>
                                              <p:pRg st="1" end="1"/>
                                            </p:txEl>
                                          </p:spTgt>
                                        </p:tgtEl>
                                      </p:cBhvr>
                                      <p:to x="100000" y="90000"/>
                                    </p:animScale>
                                    <p:animScale>
                                      <p:cBhvr>
                                        <p:cTn id="39" dur="166" decel="50000">
                                          <p:stCondLst>
                                            <p:cond delay="1668"/>
                                          </p:stCondLst>
                                        </p:cTn>
                                        <p:tgtEl>
                                          <p:spTgt spid="123908">
                                            <p:txEl>
                                              <p:pRg st="1" end="1"/>
                                            </p:txEl>
                                          </p:spTgt>
                                        </p:tgtEl>
                                      </p:cBhvr>
                                      <p:to x="100000" y="100000"/>
                                    </p:animScale>
                                    <p:animScale>
                                      <p:cBhvr>
                                        <p:cTn id="40" dur="26">
                                          <p:stCondLst>
                                            <p:cond delay="1808"/>
                                          </p:stCondLst>
                                        </p:cTn>
                                        <p:tgtEl>
                                          <p:spTgt spid="123908">
                                            <p:txEl>
                                              <p:pRg st="1" end="1"/>
                                            </p:txEl>
                                          </p:spTgt>
                                        </p:tgtEl>
                                      </p:cBhvr>
                                      <p:to x="100000" y="95000"/>
                                    </p:animScale>
                                    <p:animScale>
                                      <p:cBhvr>
                                        <p:cTn id="41" dur="166" decel="50000">
                                          <p:stCondLst>
                                            <p:cond delay="1834"/>
                                          </p:stCondLst>
                                        </p:cTn>
                                        <p:tgtEl>
                                          <p:spTgt spid="123908">
                                            <p:txEl>
                                              <p:pRg st="1" end="1"/>
                                            </p:txEl>
                                          </p:spTgt>
                                        </p:tgtEl>
                                      </p:cBhvr>
                                      <p:to x="100000" y="100000"/>
                                    </p:animScale>
                                  </p:childTnLst>
                                </p:cTn>
                              </p:par>
                              <p:par>
                                <p:cTn id="42" presetID="26" presetClass="entr" presetSubtype="0" fill="hold" nodeType="withEffect">
                                  <p:stCondLst>
                                    <p:cond delay="0"/>
                                  </p:stCondLst>
                                  <p:childTnLst>
                                    <p:set>
                                      <p:cBhvr>
                                        <p:cTn id="43" dur="1" fill="hold">
                                          <p:stCondLst>
                                            <p:cond delay="0"/>
                                          </p:stCondLst>
                                        </p:cTn>
                                        <p:tgtEl>
                                          <p:spTgt spid="123908">
                                            <p:txEl>
                                              <p:pRg st="2" end="2"/>
                                            </p:txEl>
                                          </p:spTgt>
                                        </p:tgtEl>
                                        <p:attrNameLst>
                                          <p:attrName>style.visibility</p:attrName>
                                        </p:attrNameLst>
                                      </p:cBhvr>
                                      <p:to>
                                        <p:strVal val="visible"/>
                                      </p:to>
                                    </p:set>
                                    <p:animEffect transition="in" filter="wipe(down)">
                                      <p:cBhvr>
                                        <p:cTn id="44" dur="580">
                                          <p:stCondLst>
                                            <p:cond delay="0"/>
                                          </p:stCondLst>
                                        </p:cTn>
                                        <p:tgtEl>
                                          <p:spTgt spid="123908">
                                            <p:txEl>
                                              <p:pRg st="2" end="2"/>
                                            </p:txEl>
                                          </p:spTgt>
                                        </p:tgtEl>
                                      </p:cBhvr>
                                    </p:animEffect>
                                    <p:anim calcmode="lin" valueType="num">
                                      <p:cBhvr>
                                        <p:cTn id="45" dur="1822" tmFilter="0,0; 0.14,0.36; 0.43,0.73; 0.71,0.91; 1.0,1.0">
                                          <p:stCondLst>
                                            <p:cond delay="0"/>
                                          </p:stCondLst>
                                        </p:cTn>
                                        <p:tgtEl>
                                          <p:spTgt spid="123908">
                                            <p:txEl>
                                              <p:pRg st="2" end="2"/>
                                            </p:txEl>
                                          </p:spTgt>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123908">
                                            <p:txEl>
                                              <p:pRg st="2" end="2"/>
                                            </p:txEl>
                                          </p:spTgt>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123908">
                                            <p:txEl>
                                              <p:pRg st="2" end="2"/>
                                            </p:txEl>
                                          </p:spTgt>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123908">
                                            <p:txEl>
                                              <p:pRg st="2" end="2"/>
                                            </p:txEl>
                                          </p:spTgt>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123908">
                                            <p:txEl>
                                              <p:pRg st="2" end="2"/>
                                            </p:txEl>
                                          </p:spTgt>
                                        </p:tgtEl>
                                        <p:attrNameLst>
                                          <p:attrName>ppt_y</p:attrName>
                                        </p:attrNameLst>
                                      </p:cBhvr>
                                      <p:tavLst>
                                        <p:tav tm="0" fmla="#ppt_y-sin(pi*$)/81">
                                          <p:val>
                                            <p:fltVal val="0"/>
                                          </p:val>
                                        </p:tav>
                                        <p:tav tm="100000">
                                          <p:val>
                                            <p:fltVal val="1"/>
                                          </p:val>
                                        </p:tav>
                                      </p:tavLst>
                                    </p:anim>
                                    <p:animScale>
                                      <p:cBhvr>
                                        <p:cTn id="50" dur="26">
                                          <p:stCondLst>
                                            <p:cond delay="650"/>
                                          </p:stCondLst>
                                        </p:cTn>
                                        <p:tgtEl>
                                          <p:spTgt spid="123908">
                                            <p:txEl>
                                              <p:pRg st="2" end="2"/>
                                            </p:txEl>
                                          </p:spTgt>
                                        </p:tgtEl>
                                      </p:cBhvr>
                                      <p:to x="100000" y="60000"/>
                                    </p:animScale>
                                    <p:animScale>
                                      <p:cBhvr>
                                        <p:cTn id="51" dur="166" decel="50000">
                                          <p:stCondLst>
                                            <p:cond delay="676"/>
                                          </p:stCondLst>
                                        </p:cTn>
                                        <p:tgtEl>
                                          <p:spTgt spid="123908">
                                            <p:txEl>
                                              <p:pRg st="2" end="2"/>
                                            </p:txEl>
                                          </p:spTgt>
                                        </p:tgtEl>
                                      </p:cBhvr>
                                      <p:to x="100000" y="100000"/>
                                    </p:animScale>
                                    <p:animScale>
                                      <p:cBhvr>
                                        <p:cTn id="52" dur="26">
                                          <p:stCondLst>
                                            <p:cond delay="1312"/>
                                          </p:stCondLst>
                                        </p:cTn>
                                        <p:tgtEl>
                                          <p:spTgt spid="123908">
                                            <p:txEl>
                                              <p:pRg st="2" end="2"/>
                                            </p:txEl>
                                          </p:spTgt>
                                        </p:tgtEl>
                                      </p:cBhvr>
                                      <p:to x="100000" y="80000"/>
                                    </p:animScale>
                                    <p:animScale>
                                      <p:cBhvr>
                                        <p:cTn id="53" dur="166" decel="50000">
                                          <p:stCondLst>
                                            <p:cond delay="1338"/>
                                          </p:stCondLst>
                                        </p:cTn>
                                        <p:tgtEl>
                                          <p:spTgt spid="123908">
                                            <p:txEl>
                                              <p:pRg st="2" end="2"/>
                                            </p:txEl>
                                          </p:spTgt>
                                        </p:tgtEl>
                                      </p:cBhvr>
                                      <p:to x="100000" y="100000"/>
                                    </p:animScale>
                                    <p:animScale>
                                      <p:cBhvr>
                                        <p:cTn id="54" dur="26">
                                          <p:stCondLst>
                                            <p:cond delay="1642"/>
                                          </p:stCondLst>
                                        </p:cTn>
                                        <p:tgtEl>
                                          <p:spTgt spid="123908">
                                            <p:txEl>
                                              <p:pRg st="2" end="2"/>
                                            </p:txEl>
                                          </p:spTgt>
                                        </p:tgtEl>
                                      </p:cBhvr>
                                      <p:to x="100000" y="90000"/>
                                    </p:animScale>
                                    <p:animScale>
                                      <p:cBhvr>
                                        <p:cTn id="55" dur="166" decel="50000">
                                          <p:stCondLst>
                                            <p:cond delay="1668"/>
                                          </p:stCondLst>
                                        </p:cTn>
                                        <p:tgtEl>
                                          <p:spTgt spid="123908">
                                            <p:txEl>
                                              <p:pRg st="2" end="2"/>
                                            </p:txEl>
                                          </p:spTgt>
                                        </p:tgtEl>
                                      </p:cBhvr>
                                      <p:to x="100000" y="100000"/>
                                    </p:animScale>
                                    <p:animScale>
                                      <p:cBhvr>
                                        <p:cTn id="56" dur="26">
                                          <p:stCondLst>
                                            <p:cond delay="1808"/>
                                          </p:stCondLst>
                                        </p:cTn>
                                        <p:tgtEl>
                                          <p:spTgt spid="123908">
                                            <p:txEl>
                                              <p:pRg st="2" end="2"/>
                                            </p:txEl>
                                          </p:spTgt>
                                        </p:tgtEl>
                                      </p:cBhvr>
                                      <p:to x="100000" y="95000"/>
                                    </p:animScale>
                                    <p:animScale>
                                      <p:cBhvr>
                                        <p:cTn id="57" dur="166" decel="50000">
                                          <p:stCondLst>
                                            <p:cond delay="1834"/>
                                          </p:stCondLst>
                                        </p:cTn>
                                        <p:tgtEl>
                                          <p:spTgt spid="123908">
                                            <p:txEl>
                                              <p:pRg st="2" end="2"/>
                                            </p:txEl>
                                          </p:spTgt>
                                        </p:tgtEl>
                                      </p:cBhvr>
                                      <p:to x="100000" y="100000"/>
                                    </p:animScale>
                                  </p:childTnLst>
                                </p:cTn>
                              </p:par>
                              <p:par>
                                <p:cTn id="58" presetID="26" presetClass="entr" presetSubtype="0" fill="hold" nodeType="withEffect">
                                  <p:stCondLst>
                                    <p:cond delay="0"/>
                                  </p:stCondLst>
                                  <p:childTnLst>
                                    <p:set>
                                      <p:cBhvr>
                                        <p:cTn id="59" dur="1" fill="hold">
                                          <p:stCondLst>
                                            <p:cond delay="0"/>
                                          </p:stCondLst>
                                        </p:cTn>
                                        <p:tgtEl>
                                          <p:spTgt spid="123908">
                                            <p:txEl>
                                              <p:pRg st="3" end="3"/>
                                            </p:txEl>
                                          </p:spTgt>
                                        </p:tgtEl>
                                        <p:attrNameLst>
                                          <p:attrName>style.visibility</p:attrName>
                                        </p:attrNameLst>
                                      </p:cBhvr>
                                      <p:to>
                                        <p:strVal val="visible"/>
                                      </p:to>
                                    </p:set>
                                    <p:animEffect transition="in" filter="wipe(down)">
                                      <p:cBhvr>
                                        <p:cTn id="60" dur="580">
                                          <p:stCondLst>
                                            <p:cond delay="0"/>
                                          </p:stCondLst>
                                        </p:cTn>
                                        <p:tgtEl>
                                          <p:spTgt spid="123908">
                                            <p:txEl>
                                              <p:pRg st="3" end="3"/>
                                            </p:txEl>
                                          </p:spTgt>
                                        </p:tgtEl>
                                      </p:cBhvr>
                                    </p:animEffect>
                                    <p:anim calcmode="lin" valueType="num">
                                      <p:cBhvr>
                                        <p:cTn id="61" dur="1822" tmFilter="0,0; 0.14,0.36; 0.43,0.73; 0.71,0.91; 1.0,1.0">
                                          <p:stCondLst>
                                            <p:cond delay="0"/>
                                          </p:stCondLst>
                                        </p:cTn>
                                        <p:tgtEl>
                                          <p:spTgt spid="123908">
                                            <p:txEl>
                                              <p:pRg st="3" end="3"/>
                                            </p:txEl>
                                          </p:spTgt>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123908">
                                            <p:txEl>
                                              <p:pRg st="3" end="3"/>
                                            </p:txEl>
                                          </p:spTgt>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123908">
                                            <p:txEl>
                                              <p:pRg st="3" end="3"/>
                                            </p:txEl>
                                          </p:spTgt>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123908">
                                            <p:txEl>
                                              <p:pRg st="3" end="3"/>
                                            </p:txEl>
                                          </p:spTgt>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123908">
                                            <p:txEl>
                                              <p:pRg st="3" end="3"/>
                                            </p:txEl>
                                          </p:spTgt>
                                        </p:tgtEl>
                                        <p:attrNameLst>
                                          <p:attrName>ppt_y</p:attrName>
                                        </p:attrNameLst>
                                      </p:cBhvr>
                                      <p:tavLst>
                                        <p:tav tm="0" fmla="#ppt_y-sin(pi*$)/81">
                                          <p:val>
                                            <p:fltVal val="0"/>
                                          </p:val>
                                        </p:tav>
                                        <p:tav tm="100000">
                                          <p:val>
                                            <p:fltVal val="1"/>
                                          </p:val>
                                        </p:tav>
                                      </p:tavLst>
                                    </p:anim>
                                    <p:animScale>
                                      <p:cBhvr>
                                        <p:cTn id="66" dur="26">
                                          <p:stCondLst>
                                            <p:cond delay="650"/>
                                          </p:stCondLst>
                                        </p:cTn>
                                        <p:tgtEl>
                                          <p:spTgt spid="123908">
                                            <p:txEl>
                                              <p:pRg st="3" end="3"/>
                                            </p:txEl>
                                          </p:spTgt>
                                        </p:tgtEl>
                                      </p:cBhvr>
                                      <p:to x="100000" y="60000"/>
                                    </p:animScale>
                                    <p:animScale>
                                      <p:cBhvr>
                                        <p:cTn id="67" dur="166" decel="50000">
                                          <p:stCondLst>
                                            <p:cond delay="676"/>
                                          </p:stCondLst>
                                        </p:cTn>
                                        <p:tgtEl>
                                          <p:spTgt spid="123908">
                                            <p:txEl>
                                              <p:pRg st="3" end="3"/>
                                            </p:txEl>
                                          </p:spTgt>
                                        </p:tgtEl>
                                      </p:cBhvr>
                                      <p:to x="100000" y="100000"/>
                                    </p:animScale>
                                    <p:animScale>
                                      <p:cBhvr>
                                        <p:cTn id="68" dur="26">
                                          <p:stCondLst>
                                            <p:cond delay="1312"/>
                                          </p:stCondLst>
                                        </p:cTn>
                                        <p:tgtEl>
                                          <p:spTgt spid="123908">
                                            <p:txEl>
                                              <p:pRg st="3" end="3"/>
                                            </p:txEl>
                                          </p:spTgt>
                                        </p:tgtEl>
                                      </p:cBhvr>
                                      <p:to x="100000" y="80000"/>
                                    </p:animScale>
                                    <p:animScale>
                                      <p:cBhvr>
                                        <p:cTn id="69" dur="166" decel="50000">
                                          <p:stCondLst>
                                            <p:cond delay="1338"/>
                                          </p:stCondLst>
                                        </p:cTn>
                                        <p:tgtEl>
                                          <p:spTgt spid="123908">
                                            <p:txEl>
                                              <p:pRg st="3" end="3"/>
                                            </p:txEl>
                                          </p:spTgt>
                                        </p:tgtEl>
                                      </p:cBhvr>
                                      <p:to x="100000" y="100000"/>
                                    </p:animScale>
                                    <p:animScale>
                                      <p:cBhvr>
                                        <p:cTn id="70" dur="26">
                                          <p:stCondLst>
                                            <p:cond delay="1642"/>
                                          </p:stCondLst>
                                        </p:cTn>
                                        <p:tgtEl>
                                          <p:spTgt spid="123908">
                                            <p:txEl>
                                              <p:pRg st="3" end="3"/>
                                            </p:txEl>
                                          </p:spTgt>
                                        </p:tgtEl>
                                      </p:cBhvr>
                                      <p:to x="100000" y="90000"/>
                                    </p:animScale>
                                    <p:animScale>
                                      <p:cBhvr>
                                        <p:cTn id="71" dur="166" decel="50000">
                                          <p:stCondLst>
                                            <p:cond delay="1668"/>
                                          </p:stCondLst>
                                        </p:cTn>
                                        <p:tgtEl>
                                          <p:spTgt spid="123908">
                                            <p:txEl>
                                              <p:pRg st="3" end="3"/>
                                            </p:txEl>
                                          </p:spTgt>
                                        </p:tgtEl>
                                      </p:cBhvr>
                                      <p:to x="100000" y="100000"/>
                                    </p:animScale>
                                    <p:animScale>
                                      <p:cBhvr>
                                        <p:cTn id="72" dur="26">
                                          <p:stCondLst>
                                            <p:cond delay="1808"/>
                                          </p:stCondLst>
                                        </p:cTn>
                                        <p:tgtEl>
                                          <p:spTgt spid="123908">
                                            <p:txEl>
                                              <p:pRg st="3" end="3"/>
                                            </p:txEl>
                                          </p:spTgt>
                                        </p:tgtEl>
                                      </p:cBhvr>
                                      <p:to x="100000" y="95000"/>
                                    </p:animScale>
                                    <p:animScale>
                                      <p:cBhvr>
                                        <p:cTn id="73" dur="166" decel="50000">
                                          <p:stCondLst>
                                            <p:cond delay="1834"/>
                                          </p:stCondLst>
                                        </p:cTn>
                                        <p:tgtEl>
                                          <p:spTgt spid="123908">
                                            <p:txEl>
                                              <p:pRg st="3" end="3"/>
                                            </p:txEl>
                                          </p:spTgt>
                                        </p:tgtEl>
                                      </p:cBhvr>
                                      <p:to x="100000" y="100000"/>
                                    </p:animScale>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nodeType="clickEffect">
                                  <p:stCondLst>
                                    <p:cond delay="0"/>
                                  </p:stCondLst>
                                  <p:childTnLst>
                                    <p:set>
                                      <p:cBhvr>
                                        <p:cTn id="77" dur="1" fill="hold">
                                          <p:stCondLst>
                                            <p:cond delay="0"/>
                                          </p:stCondLst>
                                        </p:cTn>
                                        <p:tgtEl>
                                          <p:spTgt spid="123907">
                                            <p:txEl>
                                              <p:pRg st="0" end="0"/>
                                            </p:txEl>
                                          </p:spTgt>
                                        </p:tgtEl>
                                        <p:attrNameLst>
                                          <p:attrName>style.visibility</p:attrName>
                                        </p:attrNameLst>
                                      </p:cBhvr>
                                      <p:to>
                                        <p:strVal val="visible"/>
                                      </p:to>
                                    </p:set>
                                    <p:animEffect transition="in" filter="wipe(down)">
                                      <p:cBhvr>
                                        <p:cTn id="78" dur="500"/>
                                        <p:tgtEl>
                                          <p:spTgt spid="123907">
                                            <p:txEl>
                                              <p:pRg st="0" end="0"/>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4" fill="hold" nodeType="clickEffect">
                                  <p:stCondLst>
                                    <p:cond delay="0"/>
                                  </p:stCondLst>
                                  <p:childTnLst>
                                    <p:set>
                                      <p:cBhvr>
                                        <p:cTn id="82" dur="1" fill="hold">
                                          <p:stCondLst>
                                            <p:cond delay="0"/>
                                          </p:stCondLst>
                                        </p:cTn>
                                        <p:tgtEl>
                                          <p:spTgt spid="123907">
                                            <p:txEl>
                                              <p:pRg st="1" end="1"/>
                                            </p:txEl>
                                          </p:spTgt>
                                        </p:tgtEl>
                                        <p:attrNameLst>
                                          <p:attrName>style.visibility</p:attrName>
                                        </p:attrNameLst>
                                      </p:cBhvr>
                                      <p:to>
                                        <p:strVal val="visible"/>
                                      </p:to>
                                    </p:set>
                                    <p:animEffect transition="in" filter="wipe(down)">
                                      <p:cBhvr>
                                        <p:cTn id="83" dur="500"/>
                                        <p:tgtEl>
                                          <p:spTgt spid="123907">
                                            <p:txEl>
                                              <p:pRg st="1" end="1"/>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4" fill="hold" nodeType="clickEffect">
                                  <p:stCondLst>
                                    <p:cond delay="0"/>
                                  </p:stCondLst>
                                  <p:childTnLst>
                                    <p:set>
                                      <p:cBhvr>
                                        <p:cTn id="87" dur="1" fill="hold">
                                          <p:stCondLst>
                                            <p:cond delay="0"/>
                                          </p:stCondLst>
                                        </p:cTn>
                                        <p:tgtEl>
                                          <p:spTgt spid="123907">
                                            <p:txEl>
                                              <p:pRg st="2" end="2"/>
                                            </p:txEl>
                                          </p:spTgt>
                                        </p:tgtEl>
                                        <p:attrNameLst>
                                          <p:attrName>style.visibility</p:attrName>
                                        </p:attrNameLst>
                                      </p:cBhvr>
                                      <p:to>
                                        <p:strVal val="visible"/>
                                      </p:to>
                                    </p:set>
                                    <p:animEffect transition="in" filter="wipe(down)">
                                      <p:cBhvr>
                                        <p:cTn id="88" dur="500"/>
                                        <p:tgtEl>
                                          <p:spTgt spid="123907">
                                            <p:txEl>
                                              <p:pRg st="2" end="2"/>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4" fill="hold" nodeType="clickEffect">
                                  <p:stCondLst>
                                    <p:cond delay="0"/>
                                  </p:stCondLst>
                                  <p:childTnLst>
                                    <p:set>
                                      <p:cBhvr>
                                        <p:cTn id="92" dur="1" fill="hold">
                                          <p:stCondLst>
                                            <p:cond delay="0"/>
                                          </p:stCondLst>
                                        </p:cTn>
                                        <p:tgtEl>
                                          <p:spTgt spid="123907">
                                            <p:txEl>
                                              <p:pRg st="3" end="3"/>
                                            </p:txEl>
                                          </p:spTgt>
                                        </p:tgtEl>
                                        <p:attrNameLst>
                                          <p:attrName>style.visibility</p:attrName>
                                        </p:attrNameLst>
                                      </p:cBhvr>
                                      <p:to>
                                        <p:strVal val="visible"/>
                                      </p:to>
                                    </p:set>
                                    <p:animEffect transition="in" filter="wipe(down)">
                                      <p:cBhvr>
                                        <p:cTn id="93" dur="500"/>
                                        <p:tgtEl>
                                          <p:spTgt spid="1239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421800" y="4486445"/>
            <a:ext cx="2491978" cy="2321720"/>
            <a:chOff x="2548558" y="2420888"/>
            <a:chExt cx="3322637" cy="3095626"/>
          </a:xfrm>
          <a:solidFill>
            <a:schemeClr val="accent2"/>
          </a:solidFill>
        </p:grpSpPr>
        <p:sp>
          <p:nvSpPr>
            <p:cNvPr id="16" name="Freeform 5"/>
            <p:cNvSpPr/>
            <p:nvPr/>
          </p:nvSpPr>
          <p:spPr bwMode="auto">
            <a:xfrm>
              <a:off x="3999533" y="2420888"/>
              <a:ext cx="458787" cy="458788"/>
            </a:xfrm>
            <a:custGeom>
              <a:avLst/>
              <a:gdLst>
                <a:gd name="T0" fmla="*/ 48 w 48"/>
                <a:gd name="T1" fmla="*/ 24 h 48"/>
                <a:gd name="T2" fmla="*/ 25 w 48"/>
                <a:gd name="T3" fmla="*/ 48 h 48"/>
                <a:gd name="T4" fmla="*/ 0 w 48"/>
                <a:gd name="T5" fmla="*/ 24 h 48"/>
                <a:gd name="T6" fmla="*/ 24 w 48"/>
                <a:gd name="T7" fmla="*/ 0 h 48"/>
                <a:gd name="T8" fmla="*/ 48 w 48"/>
                <a:gd name="T9" fmla="*/ 24 h 48"/>
              </a:gdLst>
              <a:ahLst/>
              <a:cxnLst>
                <a:cxn ang="0">
                  <a:pos x="T0" y="T1"/>
                </a:cxn>
                <a:cxn ang="0">
                  <a:pos x="T2" y="T3"/>
                </a:cxn>
                <a:cxn ang="0">
                  <a:pos x="T4" y="T5"/>
                </a:cxn>
                <a:cxn ang="0">
                  <a:pos x="T6" y="T7"/>
                </a:cxn>
                <a:cxn ang="0">
                  <a:pos x="T8" y="T9"/>
                </a:cxn>
              </a:cxnLst>
              <a:rect l="0" t="0" r="r" b="b"/>
              <a:pathLst>
                <a:path w="48" h="48">
                  <a:moveTo>
                    <a:pt x="48" y="24"/>
                  </a:moveTo>
                  <a:cubicBezTo>
                    <a:pt x="48" y="37"/>
                    <a:pt x="38" y="48"/>
                    <a:pt x="25" y="48"/>
                  </a:cubicBezTo>
                  <a:cubicBezTo>
                    <a:pt x="11" y="48"/>
                    <a:pt x="1" y="38"/>
                    <a:pt x="0" y="24"/>
                  </a:cubicBezTo>
                  <a:cubicBezTo>
                    <a:pt x="0" y="11"/>
                    <a:pt x="11" y="0"/>
                    <a:pt x="24" y="0"/>
                  </a:cubicBezTo>
                  <a:cubicBezTo>
                    <a:pt x="38" y="0"/>
                    <a:pt x="48" y="11"/>
                    <a:pt x="48" y="24"/>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7" name="Freeform 6"/>
            <p:cNvSpPr/>
            <p:nvPr/>
          </p:nvSpPr>
          <p:spPr bwMode="auto">
            <a:xfrm>
              <a:off x="3942383" y="2898726"/>
              <a:ext cx="573087" cy="1347788"/>
            </a:xfrm>
            <a:custGeom>
              <a:avLst/>
              <a:gdLst>
                <a:gd name="T0" fmla="*/ 53 w 60"/>
                <a:gd name="T1" fmla="*/ 129 h 141"/>
                <a:gd name="T2" fmla="*/ 31 w 60"/>
                <a:gd name="T3" fmla="*/ 51 h 141"/>
                <a:gd name="T4" fmla="*/ 31 w 60"/>
                <a:gd name="T5" fmla="*/ 51 h 141"/>
                <a:gd name="T6" fmla="*/ 9 w 60"/>
                <a:gd name="T7" fmla="*/ 129 h 141"/>
                <a:gd name="T8" fmla="*/ 14 w 60"/>
                <a:gd name="T9" fmla="*/ 23 h 141"/>
                <a:gd name="T10" fmla="*/ 0 w 60"/>
                <a:gd name="T11" fmla="*/ 43 h 141"/>
                <a:gd name="T12" fmla="*/ 31 w 60"/>
                <a:gd name="T13" fmla="*/ 0 h 141"/>
                <a:gd name="T14" fmla="*/ 31 w 60"/>
                <a:gd name="T15" fmla="*/ 0 h 141"/>
                <a:gd name="T16" fmla="*/ 60 w 60"/>
                <a:gd name="T17" fmla="*/ 45 h 141"/>
                <a:gd name="T18" fmla="*/ 47 w 60"/>
                <a:gd name="T19" fmla="*/ 24 h 141"/>
                <a:gd name="T20" fmla="*/ 53 w 60"/>
                <a:gd name="T21" fmla="*/ 12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141">
                  <a:moveTo>
                    <a:pt x="53" y="129"/>
                  </a:moveTo>
                  <a:cubicBezTo>
                    <a:pt x="53" y="141"/>
                    <a:pt x="43" y="51"/>
                    <a:pt x="31" y="51"/>
                  </a:cubicBezTo>
                  <a:cubicBezTo>
                    <a:pt x="31" y="51"/>
                    <a:pt x="31" y="51"/>
                    <a:pt x="31" y="51"/>
                  </a:cubicBezTo>
                  <a:cubicBezTo>
                    <a:pt x="19" y="52"/>
                    <a:pt x="9" y="141"/>
                    <a:pt x="9" y="129"/>
                  </a:cubicBezTo>
                  <a:cubicBezTo>
                    <a:pt x="14" y="23"/>
                    <a:pt x="14" y="23"/>
                    <a:pt x="14" y="23"/>
                  </a:cubicBezTo>
                  <a:cubicBezTo>
                    <a:pt x="0" y="43"/>
                    <a:pt x="0" y="43"/>
                    <a:pt x="0" y="43"/>
                  </a:cubicBezTo>
                  <a:cubicBezTo>
                    <a:pt x="0" y="41"/>
                    <a:pt x="20" y="0"/>
                    <a:pt x="31" y="0"/>
                  </a:cubicBezTo>
                  <a:cubicBezTo>
                    <a:pt x="31" y="0"/>
                    <a:pt x="31" y="0"/>
                    <a:pt x="31" y="0"/>
                  </a:cubicBezTo>
                  <a:cubicBezTo>
                    <a:pt x="41" y="0"/>
                    <a:pt x="60" y="43"/>
                    <a:pt x="60" y="45"/>
                  </a:cubicBezTo>
                  <a:cubicBezTo>
                    <a:pt x="47" y="24"/>
                    <a:pt x="47" y="24"/>
                    <a:pt x="47" y="24"/>
                  </a:cubicBezTo>
                  <a:lnTo>
                    <a:pt x="53" y="129"/>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8" name="Freeform 7"/>
            <p:cNvSpPr/>
            <p:nvPr/>
          </p:nvSpPr>
          <p:spPr bwMode="auto">
            <a:xfrm>
              <a:off x="5355258" y="4838651"/>
              <a:ext cx="515937" cy="525463"/>
            </a:xfrm>
            <a:custGeom>
              <a:avLst/>
              <a:gdLst>
                <a:gd name="T0" fmla="*/ 14 w 54"/>
                <a:gd name="T1" fmla="*/ 48 h 55"/>
                <a:gd name="T2" fmla="*/ 7 w 54"/>
                <a:gd name="T3" fmla="*/ 15 h 55"/>
                <a:gd name="T4" fmla="*/ 40 w 54"/>
                <a:gd name="T5" fmla="*/ 7 h 55"/>
                <a:gd name="T6" fmla="*/ 47 w 54"/>
                <a:gd name="T7" fmla="*/ 40 h 55"/>
                <a:gd name="T8" fmla="*/ 14 w 54"/>
                <a:gd name="T9" fmla="*/ 48 h 55"/>
              </a:gdLst>
              <a:ahLst/>
              <a:cxnLst>
                <a:cxn ang="0">
                  <a:pos x="T0" y="T1"/>
                </a:cxn>
                <a:cxn ang="0">
                  <a:pos x="T2" y="T3"/>
                </a:cxn>
                <a:cxn ang="0">
                  <a:pos x="T4" y="T5"/>
                </a:cxn>
                <a:cxn ang="0">
                  <a:pos x="T6" y="T7"/>
                </a:cxn>
                <a:cxn ang="0">
                  <a:pos x="T8" y="T9"/>
                </a:cxn>
              </a:cxnLst>
              <a:rect l="0" t="0" r="r" b="b"/>
              <a:pathLst>
                <a:path w="54" h="55">
                  <a:moveTo>
                    <a:pt x="14" y="48"/>
                  </a:moveTo>
                  <a:cubicBezTo>
                    <a:pt x="3" y="41"/>
                    <a:pt x="0" y="26"/>
                    <a:pt x="7" y="15"/>
                  </a:cubicBezTo>
                  <a:cubicBezTo>
                    <a:pt x="14" y="3"/>
                    <a:pt x="28" y="0"/>
                    <a:pt x="40" y="7"/>
                  </a:cubicBezTo>
                  <a:cubicBezTo>
                    <a:pt x="51" y="14"/>
                    <a:pt x="54" y="28"/>
                    <a:pt x="47" y="40"/>
                  </a:cubicBezTo>
                  <a:cubicBezTo>
                    <a:pt x="40" y="51"/>
                    <a:pt x="26" y="55"/>
                    <a:pt x="14" y="48"/>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9" name="Freeform 8"/>
            <p:cNvSpPr/>
            <p:nvPr/>
          </p:nvSpPr>
          <p:spPr bwMode="auto">
            <a:xfrm>
              <a:off x="4142408" y="4083001"/>
              <a:ext cx="1309687" cy="965200"/>
            </a:xfrm>
            <a:custGeom>
              <a:avLst/>
              <a:gdLst>
                <a:gd name="T0" fmla="*/ 10 w 137"/>
                <a:gd name="T1" fmla="*/ 44 h 101"/>
                <a:gd name="T2" fmla="*/ 88 w 137"/>
                <a:gd name="T3" fmla="*/ 66 h 101"/>
                <a:gd name="T4" fmla="*/ 88 w 137"/>
                <a:gd name="T5" fmla="*/ 66 h 101"/>
                <a:gd name="T6" fmla="*/ 34 w 137"/>
                <a:gd name="T7" fmla="*/ 6 h 101"/>
                <a:gd name="T8" fmla="*/ 121 w 137"/>
                <a:gd name="T9" fmla="*/ 67 h 101"/>
                <a:gd name="T10" fmla="*/ 111 w 137"/>
                <a:gd name="T11" fmla="*/ 44 h 101"/>
                <a:gd name="T12" fmla="*/ 132 w 137"/>
                <a:gd name="T13" fmla="*/ 93 h 101"/>
                <a:gd name="T14" fmla="*/ 132 w 137"/>
                <a:gd name="T15" fmla="*/ 93 h 101"/>
                <a:gd name="T16" fmla="*/ 78 w 137"/>
                <a:gd name="T17" fmla="*/ 94 h 101"/>
                <a:gd name="T18" fmla="*/ 103 w 137"/>
                <a:gd name="T19" fmla="*/ 94 h 101"/>
                <a:gd name="T20" fmla="*/ 10 w 137"/>
                <a:gd name="T21" fmla="*/ 4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7" h="101">
                  <a:moveTo>
                    <a:pt x="10" y="44"/>
                  </a:moveTo>
                  <a:cubicBezTo>
                    <a:pt x="0" y="38"/>
                    <a:pt x="82" y="76"/>
                    <a:pt x="88" y="66"/>
                  </a:cubicBezTo>
                  <a:cubicBezTo>
                    <a:pt x="88" y="66"/>
                    <a:pt x="88" y="66"/>
                    <a:pt x="88" y="66"/>
                  </a:cubicBezTo>
                  <a:cubicBezTo>
                    <a:pt x="95" y="55"/>
                    <a:pt x="23" y="0"/>
                    <a:pt x="34" y="6"/>
                  </a:cubicBezTo>
                  <a:cubicBezTo>
                    <a:pt x="121" y="67"/>
                    <a:pt x="121" y="67"/>
                    <a:pt x="121" y="67"/>
                  </a:cubicBezTo>
                  <a:cubicBezTo>
                    <a:pt x="111" y="44"/>
                    <a:pt x="111" y="44"/>
                    <a:pt x="111" y="44"/>
                  </a:cubicBezTo>
                  <a:cubicBezTo>
                    <a:pt x="113" y="45"/>
                    <a:pt x="137" y="84"/>
                    <a:pt x="132" y="93"/>
                  </a:cubicBezTo>
                  <a:cubicBezTo>
                    <a:pt x="132" y="93"/>
                    <a:pt x="132" y="93"/>
                    <a:pt x="132" y="93"/>
                  </a:cubicBezTo>
                  <a:cubicBezTo>
                    <a:pt x="126" y="101"/>
                    <a:pt x="80" y="96"/>
                    <a:pt x="78" y="94"/>
                  </a:cubicBezTo>
                  <a:cubicBezTo>
                    <a:pt x="103" y="94"/>
                    <a:pt x="103" y="94"/>
                    <a:pt x="103" y="94"/>
                  </a:cubicBezTo>
                  <a:lnTo>
                    <a:pt x="10" y="4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0" name="Freeform 9"/>
            <p:cNvSpPr/>
            <p:nvPr/>
          </p:nvSpPr>
          <p:spPr bwMode="auto">
            <a:xfrm>
              <a:off x="2548558" y="4724351"/>
              <a:ext cx="525462" cy="515938"/>
            </a:xfrm>
            <a:custGeom>
              <a:avLst/>
              <a:gdLst>
                <a:gd name="T0" fmla="*/ 17 w 55"/>
                <a:gd name="T1" fmla="*/ 5 h 54"/>
                <a:gd name="T2" fmla="*/ 49 w 55"/>
                <a:gd name="T3" fmla="*/ 16 h 54"/>
                <a:gd name="T4" fmla="*/ 38 w 55"/>
                <a:gd name="T5" fmla="*/ 48 h 54"/>
                <a:gd name="T6" fmla="*/ 6 w 55"/>
                <a:gd name="T7" fmla="*/ 38 h 54"/>
                <a:gd name="T8" fmla="*/ 17 w 55"/>
                <a:gd name="T9" fmla="*/ 5 h 54"/>
              </a:gdLst>
              <a:ahLst/>
              <a:cxnLst>
                <a:cxn ang="0">
                  <a:pos x="T0" y="T1"/>
                </a:cxn>
                <a:cxn ang="0">
                  <a:pos x="T2" y="T3"/>
                </a:cxn>
                <a:cxn ang="0">
                  <a:pos x="T4" y="T5"/>
                </a:cxn>
                <a:cxn ang="0">
                  <a:pos x="T6" y="T7"/>
                </a:cxn>
                <a:cxn ang="0">
                  <a:pos x="T8" y="T9"/>
                </a:cxn>
              </a:cxnLst>
              <a:rect l="0" t="0" r="r" b="b"/>
              <a:pathLst>
                <a:path w="55" h="54">
                  <a:moveTo>
                    <a:pt x="17" y="5"/>
                  </a:moveTo>
                  <a:cubicBezTo>
                    <a:pt x="28" y="0"/>
                    <a:pt x="43" y="4"/>
                    <a:pt x="49" y="16"/>
                  </a:cubicBezTo>
                  <a:cubicBezTo>
                    <a:pt x="55" y="28"/>
                    <a:pt x="50" y="42"/>
                    <a:pt x="38" y="48"/>
                  </a:cubicBezTo>
                  <a:cubicBezTo>
                    <a:pt x="26" y="54"/>
                    <a:pt x="12" y="49"/>
                    <a:pt x="6" y="38"/>
                  </a:cubicBezTo>
                  <a:cubicBezTo>
                    <a:pt x="0" y="26"/>
                    <a:pt x="5" y="11"/>
                    <a:pt x="17" y="5"/>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1" name="Freeform 10"/>
            <p:cNvSpPr/>
            <p:nvPr/>
          </p:nvSpPr>
          <p:spPr bwMode="auto">
            <a:xfrm>
              <a:off x="2988295" y="4073476"/>
              <a:ext cx="1346200" cy="889000"/>
            </a:xfrm>
            <a:custGeom>
              <a:avLst/>
              <a:gdLst>
                <a:gd name="T0" fmla="*/ 110 w 141"/>
                <a:gd name="T1" fmla="*/ 6 h 93"/>
                <a:gd name="T2" fmla="*/ 50 w 141"/>
                <a:gd name="T3" fmla="*/ 60 h 93"/>
                <a:gd name="T4" fmla="*/ 50 w 141"/>
                <a:gd name="T5" fmla="*/ 60 h 93"/>
                <a:gd name="T6" fmla="*/ 130 w 141"/>
                <a:gd name="T7" fmla="*/ 45 h 93"/>
                <a:gd name="T8" fmla="*/ 32 w 141"/>
                <a:gd name="T9" fmla="*/ 87 h 93"/>
                <a:gd name="T10" fmla="*/ 57 w 141"/>
                <a:gd name="T11" fmla="*/ 92 h 93"/>
                <a:gd name="T12" fmla="*/ 5 w 141"/>
                <a:gd name="T13" fmla="*/ 83 h 93"/>
                <a:gd name="T14" fmla="*/ 5 w 141"/>
                <a:gd name="T15" fmla="*/ 83 h 93"/>
                <a:gd name="T16" fmla="*/ 31 w 141"/>
                <a:gd name="T17" fmla="*/ 37 h 93"/>
                <a:gd name="T18" fmla="*/ 19 w 141"/>
                <a:gd name="T19" fmla="*/ 58 h 93"/>
                <a:gd name="T20" fmla="*/ 110 w 141"/>
                <a:gd name="T21" fmla="*/ 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93">
                  <a:moveTo>
                    <a:pt x="110" y="6"/>
                  </a:moveTo>
                  <a:cubicBezTo>
                    <a:pt x="121" y="0"/>
                    <a:pt x="45" y="49"/>
                    <a:pt x="50" y="60"/>
                  </a:cubicBezTo>
                  <a:cubicBezTo>
                    <a:pt x="50" y="60"/>
                    <a:pt x="50" y="60"/>
                    <a:pt x="50" y="60"/>
                  </a:cubicBezTo>
                  <a:cubicBezTo>
                    <a:pt x="56" y="71"/>
                    <a:pt x="141" y="40"/>
                    <a:pt x="130" y="45"/>
                  </a:cubicBezTo>
                  <a:cubicBezTo>
                    <a:pt x="32" y="87"/>
                    <a:pt x="32" y="87"/>
                    <a:pt x="32" y="87"/>
                  </a:cubicBezTo>
                  <a:cubicBezTo>
                    <a:pt x="57" y="92"/>
                    <a:pt x="57" y="92"/>
                    <a:pt x="57" y="92"/>
                  </a:cubicBezTo>
                  <a:cubicBezTo>
                    <a:pt x="55" y="93"/>
                    <a:pt x="9" y="92"/>
                    <a:pt x="5" y="83"/>
                  </a:cubicBezTo>
                  <a:cubicBezTo>
                    <a:pt x="5" y="83"/>
                    <a:pt x="5" y="83"/>
                    <a:pt x="5" y="83"/>
                  </a:cubicBezTo>
                  <a:cubicBezTo>
                    <a:pt x="0" y="74"/>
                    <a:pt x="29" y="38"/>
                    <a:pt x="31" y="37"/>
                  </a:cubicBezTo>
                  <a:cubicBezTo>
                    <a:pt x="19" y="58"/>
                    <a:pt x="19" y="58"/>
                    <a:pt x="19" y="58"/>
                  </a:cubicBezTo>
                  <a:lnTo>
                    <a:pt x="110" y="6"/>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2" name="Freeform 11"/>
            <p:cNvSpPr/>
            <p:nvPr/>
          </p:nvSpPr>
          <p:spPr bwMode="auto">
            <a:xfrm>
              <a:off x="4705970" y="3136851"/>
              <a:ext cx="696912" cy="1138238"/>
            </a:xfrm>
            <a:custGeom>
              <a:avLst/>
              <a:gdLst>
                <a:gd name="T0" fmla="*/ 64 w 73"/>
                <a:gd name="T1" fmla="*/ 119 h 119"/>
                <a:gd name="T2" fmla="*/ 57 w 73"/>
                <a:gd name="T3" fmla="*/ 117 h 119"/>
                <a:gd name="T4" fmla="*/ 0 w 73"/>
                <a:gd name="T5" fmla="*/ 7 h 119"/>
                <a:gd name="T6" fmla="*/ 3 w 73"/>
                <a:gd name="T7" fmla="*/ 0 h 119"/>
                <a:gd name="T8" fmla="*/ 64 w 73"/>
                <a:gd name="T9" fmla="*/ 119 h 119"/>
              </a:gdLst>
              <a:ahLst/>
              <a:cxnLst>
                <a:cxn ang="0">
                  <a:pos x="T0" y="T1"/>
                </a:cxn>
                <a:cxn ang="0">
                  <a:pos x="T2" y="T3"/>
                </a:cxn>
                <a:cxn ang="0">
                  <a:pos x="T4" y="T5"/>
                </a:cxn>
                <a:cxn ang="0">
                  <a:pos x="T6" y="T7"/>
                </a:cxn>
                <a:cxn ang="0">
                  <a:pos x="T8" y="T9"/>
                </a:cxn>
              </a:cxnLst>
              <a:rect l="0" t="0" r="r" b="b"/>
              <a:pathLst>
                <a:path w="73" h="119">
                  <a:moveTo>
                    <a:pt x="64" y="119"/>
                  </a:moveTo>
                  <a:cubicBezTo>
                    <a:pt x="57" y="117"/>
                    <a:pt x="57" y="117"/>
                    <a:pt x="57" y="117"/>
                  </a:cubicBezTo>
                  <a:cubicBezTo>
                    <a:pt x="61" y="95"/>
                    <a:pt x="65" y="38"/>
                    <a:pt x="0" y="7"/>
                  </a:cubicBezTo>
                  <a:cubicBezTo>
                    <a:pt x="3" y="0"/>
                    <a:pt x="3" y="0"/>
                    <a:pt x="3" y="0"/>
                  </a:cubicBezTo>
                  <a:cubicBezTo>
                    <a:pt x="73" y="34"/>
                    <a:pt x="69" y="94"/>
                    <a:pt x="64" y="119"/>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3" name="Freeform 12"/>
            <p:cNvSpPr/>
            <p:nvPr/>
          </p:nvSpPr>
          <p:spPr bwMode="auto">
            <a:xfrm>
              <a:off x="5174283" y="4102051"/>
              <a:ext cx="258762" cy="249238"/>
            </a:xfrm>
            <a:custGeom>
              <a:avLst/>
              <a:gdLst>
                <a:gd name="T0" fmla="*/ 163 w 163"/>
                <a:gd name="T1" fmla="*/ 30 h 157"/>
                <a:gd name="T2" fmla="*/ 72 w 163"/>
                <a:gd name="T3" fmla="*/ 91 h 157"/>
                <a:gd name="T4" fmla="*/ 12 w 163"/>
                <a:gd name="T5" fmla="*/ 0 h 157"/>
                <a:gd name="T6" fmla="*/ 0 w 163"/>
                <a:gd name="T7" fmla="*/ 61 h 157"/>
                <a:gd name="T8" fmla="*/ 54 w 163"/>
                <a:gd name="T9" fmla="*/ 157 h 157"/>
                <a:gd name="T10" fmla="*/ 150 w 163"/>
                <a:gd name="T11" fmla="*/ 97 h 157"/>
                <a:gd name="T12" fmla="*/ 163 w 163"/>
                <a:gd name="T13" fmla="*/ 30 h 157"/>
              </a:gdLst>
              <a:ahLst/>
              <a:cxnLst>
                <a:cxn ang="0">
                  <a:pos x="T0" y="T1"/>
                </a:cxn>
                <a:cxn ang="0">
                  <a:pos x="T2" y="T3"/>
                </a:cxn>
                <a:cxn ang="0">
                  <a:pos x="T4" y="T5"/>
                </a:cxn>
                <a:cxn ang="0">
                  <a:pos x="T6" y="T7"/>
                </a:cxn>
                <a:cxn ang="0">
                  <a:pos x="T8" y="T9"/>
                </a:cxn>
                <a:cxn ang="0">
                  <a:pos x="T10" y="T11"/>
                </a:cxn>
                <a:cxn ang="0">
                  <a:pos x="T12" y="T13"/>
                </a:cxn>
              </a:cxnLst>
              <a:rect l="0" t="0" r="r" b="b"/>
              <a:pathLst>
                <a:path w="163" h="157">
                  <a:moveTo>
                    <a:pt x="163" y="30"/>
                  </a:moveTo>
                  <a:lnTo>
                    <a:pt x="72" y="91"/>
                  </a:lnTo>
                  <a:lnTo>
                    <a:pt x="12" y="0"/>
                  </a:lnTo>
                  <a:lnTo>
                    <a:pt x="0" y="61"/>
                  </a:lnTo>
                  <a:lnTo>
                    <a:pt x="54" y="157"/>
                  </a:lnTo>
                  <a:lnTo>
                    <a:pt x="150" y="97"/>
                  </a:lnTo>
                  <a:lnTo>
                    <a:pt x="163" y="3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4" name="Freeform 13"/>
            <p:cNvSpPr/>
            <p:nvPr/>
          </p:nvSpPr>
          <p:spPr bwMode="auto">
            <a:xfrm>
              <a:off x="3618533" y="5086301"/>
              <a:ext cx="1270000" cy="430213"/>
            </a:xfrm>
            <a:custGeom>
              <a:avLst/>
              <a:gdLst>
                <a:gd name="T0" fmla="*/ 69 w 133"/>
                <a:gd name="T1" fmla="*/ 32 h 45"/>
                <a:gd name="T2" fmla="*/ 0 w 133"/>
                <a:gd name="T3" fmla="*/ 6 h 45"/>
                <a:gd name="T4" fmla="*/ 5 w 133"/>
                <a:gd name="T5" fmla="*/ 0 h 45"/>
                <a:gd name="T6" fmla="*/ 129 w 133"/>
                <a:gd name="T7" fmla="*/ 3 h 45"/>
                <a:gd name="T8" fmla="*/ 133 w 133"/>
                <a:gd name="T9" fmla="*/ 10 h 45"/>
                <a:gd name="T10" fmla="*/ 69 w 133"/>
                <a:gd name="T11" fmla="*/ 32 h 45"/>
              </a:gdLst>
              <a:ahLst/>
              <a:cxnLst>
                <a:cxn ang="0">
                  <a:pos x="T0" y="T1"/>
                </a:cxn>
                <a:cxn ang="0">
                  <a:pos x="T2" y="T3"/>
                </a:cxn>
                <a:cxn ang="0">
                  <a:pos x="T4" y="T5"/>
                </a:cxn>
                <a:cxn ang="0">
                  <a:pos x="T6" y="T7"/>
                </a:cxn>
                <a:cxn ang="0">
                  <a:pos x="T8" y="T9"/>
                </a:cxn>
                <a:cxn ang="0">
                  <a:pos x="T10" y="T11"/>
                </a:cxn>
              </a:cxnLst>
              <a:rect l="0" t="0" r="r" b="b"/>
              <a:pathLst>
                <a:path w="133" h="45">
                  <a:moveTo>
                    <a:pt x="69" y="32"/>
                  </a:moveTo>
                  <a:cubicBezTo>
                    <a:pt x="36" y="32"/>
                    <a:pt x="12" y="16"/>
                    <a:pt x="0" y="6"/>
                  </a:cubicBezTo>
                  <a:cubicBezTo>
                    <a:pt x="5" y="0"/>
                    <a:pt x="5" y="0"/>
                    <a:pt x="5" y="0"/>
                  </a:cubicBezTo>
                  <a:cubicBezTo>
                    <a:pt x="22" y="15"/>
                    <a:pt x="70" y="45"/>
                    <a:pt x="129" y="3"/>
                  </a:cubicBezTo>
                  <a:cubicBezTo>
                    <a:pt x="133" y="10"/>
                    <a:pt x="133" y="10"/>
                    <a:pt x="133" y="10"/>
                  </a:cubicBezTo>
                  <a:cubicBezTo>
                    <a:pt x="110" y="26"/>
                    <a:pt x="88" y="32"/>
                    <a:pt x="69" y="32"/>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5" name="Freeform 14"/>
            <p:cNvSpPr/>
            <p:nvPr/>
          </p:nvSpPr>
          <p:spPr bwMode="auto">
            <a:xfrm>
              <a:off x="3580433" y="5048201"/>
              <a:ext cx="247650" cy="249238"/>
            </a:xfrm>
            <a:custGeom>
              <a:avLst/>
              <a:gdLst>
                <a:gd name="T0" fmla="*/ 54 w 156"/>
                <a:gd name="T1" fmla="*/ 157 h 157"/>
                <a:gd name="T2" fmla="*/ 48 w 156"/>
                <a:gd name="T3" fmla="*/ 48 h 157"/>
                <a:gd name="T4" fmla="*/ 156 w 156"/>
                <a:gd name="T5" fmla="*/ 42 h 157"/>
                <a:gd name="T6" fmla="*/ 108 w 156"/>
                <a:gd name="T7" fmla="*/ 0 h 157"/>
                <a:gd name="T8" fmla="*/ 0 w 156"/>
                <a:gd name="T9" fmla="*/ 6 h 157"/>
                <a:gd name="T10" fmla="*/ 6 w 156"/>
                <a:gd name="T11" fmla="*/ 115 h 157"/>
                <a:gd name="T12" fmla="*/ 54 w 156"/>
                <a:gd name="T13" fmla="*/ 157 h 157"/>
              </a:gdLst>
              <a:ahLst/>
              <a:cxnLst>
                <a:cxn ang="0">
                  <a:pos x="T0" y="T1"/>
                </a:cxn>
                <a:cxn ang="0">
                  <a:pos x="T2" y="T3"/>
                </a:cxn>
                <a:cxn ang="0">
                  <a:pos x="T4" y="T5"/>
                </a:cxn>
                <a:cxn ang="0">
                  <a:pos x="T6" y="T7"/>
                </a:cxn>
                <a:cxn ang="0">
                  <a:pos x="T8" y="T9"/>
                </a:cxn>
                <a:cxn ang="0">
                  <a:pos x="T10" y="T11"/>
                </a:cxn>
                <a:cxn ang="0">
                  <a:pos x="T12" y="T13"/>
                </a:cxn>
              </a:cxnLst>
              <a:rect l="0" t="0" r="r" b="b"/>
              <a:pathLst>
                <a:path w="156" h="157">
                  <a:moveTo>
                    <a:pt x="54" y="157"/>
                  </a:moveTo>
                  <a:lnTo>
                    <a:pt x="48" y="48"/>
                  </a:lnTo>
                  <a:lnTo>
                    <a:pt x="156" y="42"/>
                  </a:lnTo>
                  <a:lnTo>
                    <a:pt x="108" y="0"/>
                  </a:lnTo>
                  <a:lnTo>
                    <a:pt x="0" y="6"/>
                  </a:lnTo>
                  <a:lnTo>
                    <a:pt x="6" y="115"/>
                  </a:lnTo>
                  <a:lnTo>
                    <a:pt x="54" y="157"/>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6" name="Freeform 15"/>
            <p:cNvSpPr/>
            <p:nvPr/>
          </p:nvSpPr>
          <p:spPr bwMode="auto">
            <a:xfrm>
              <a:off x="2988295" y="3165426"/>
              <a:ext cx="735012" cy="1147763"/>
            </a:xfrm>
            <a:custGeom>
              <a:avLst/>
              <a:gdLst>
                <a:gd name="T0" fmla="*/ 14 w 77"/>
                <a:gd name="T1" fmla="*/ 120 h 120"/>
                <a:gd name="T2" fmla="*/ 74 w 77"/>
                <a:gd name="T3" fmla="*/ 0 h 120"/>
                <a:gd name="T4" fmla="*/ 77 w 77"/>
                <a:gd name="T5" fmla="*/ 7 h 120"/>
                <a:gd name="T6" fmla="*/ 21 w 77"/>
                <a:gd name="T7" fmla="*/ 119 h 120"/>
                <a:gd name="T8" fmla="*/ 14 w 77"/>
                <a:gd name="T9" fmla="*/ 120 h 120"/>
              </a:gdLst>
              <a:ahLst/>
              <a:cxnLst>
                <a:cxn ang="0">
                  <a:pos x="T0" y="T1"/>
                </a:cxn>
                <a:cxn ang="0">
                  <a:pos x="T2" y="T3"/>
                </a:cxn>
                <a:cxn ang="0">
                  <a:pos x="T4" y="T5"/>
                </a:cxn>
                <a:cxn ang="0">
                  <a:pos x="T6" y="T7"/>
                </a:cxn>
                <a:cxn ang="0">
                  <a:pos x="T8" y="T9"/>
                </a:cxn>
              </a:cxnLst>
              <a:rect l="0" t="0" r="r" b="b"/>
              <a:pathLst>
                <a:path w="77" h="120">
                  <a:moveTo>
                    <a:pt x="14" y="120"/>
                  </a:moveTo>
                  <a:cubicBezTo>
                    <a:pt x="0" y="44"/>
                    <a:pt x="51" y="11"/>
                    <a:pt x="74" y="0"/>
                  </a:cubicBezTo>
                  <a:cubicBezTo>
                    <a:pt x="77" y="7"/>
                    <a:pt x="77" y="7"/>
                    <a:pt x="77" y="7"/>
                  </a:cubicBezTo>
                  <a:cubicBezTo>
                    <a:pt x="56" y="17"/>
                    <a:pt x="8" y="47"/>
                    <a:pt x="21" y="119"/>
                  </a:cubicBezTo>
                  <a:lnTo>
                    <a:pt x="14" y="12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7" name="Freeform 16"/>
            <p:cNvSpPr/>
            <p:nvPr/>
          </p:nvSpPr>
          <p:spPr bwMode="auto">
            <a:xfrm>
              <a:off x="3531220" y="3108276"/>
              <a:ext cx="258762" cy="268288"/>
            </a:xfrm>
            <a:custGeom>
              <a:avLst/>
              <a:gdLst>
                <a:gd name="T0" fmla="*/ 0 w 163"/>
                <a:gd name="T1" fmla="*/ 24 h 169"/>
                <a:gd name="T2" fmla="*/ 97 w 163"/>
                <a:gd name="T3" fmla="*/ 67 h 169"/>
                <a:gd name="T4" fmla="*/ 61 w 163"/>
                <a:gd name="T5" fmla="*/ 169 h 169"/>
                <a:gd name="T6" fmla="*/ 121 w 163"/>
                <a:gd name="T7" fmla="*/ 139 h 169"/>
                <a:gd name="T8" fmla="*/ 163 w 163"/>
                <a:gd name="T9" fmla="*/ 36 h 169"/>
                <a:gd name="T10" fmla="*/ 61 w 163"/>
                <a:gd name="T11" fmla="*/ 0 h 169"/>
                <a:gd name="T12" fmla="*/ 0 w 163"/>
                <a:gd name="T13" fmla="*/ 24 h 169"/>
              </a:gdLst>
              <a:ahLst/>
              <a:cxnLst>
                <a:cxn ang="0">
                  <a:pos x="T0" y="T1"/>
                </a:cxn>
                <a:cxn ang="0">
                  <a:pos x="T2" y="T3"/>
                </a:cxn>
                <a:cxn ang="0">
                  <a:pos x="T4" y="T5"/>
                </a:cxn>
                <a:cxn ang="0">
                  <a:pos x="T6" y="T7"/>
                </a:cxn>
                <a:cxn ang="0">
                  <a:pos x="T8" y="T9"/>
                </a:cxn>
                <a:cxn ang="0">
                  <a:pos x="T10" y="T11"/>
                </a:cxn>
                <a:cxn ang="0">
                  <a:pos x="T12" y="T13"/>
                </a:cxn>
              </a:cxnLst>
              <a:rect l="0" t="0" r="r" b="b"/>
              <a:pathLst>
                <a:path w="163" h="169">
                  <a:moveTo>
                    <a:pt x="0" y="24"/>
                  </a:moveTo>
                  <a:lnTo>
                    <a:pt x="97" y="67"/>
                  </a:lnTo>
                  <a:lnTo>
                    <a:pt x="61" y="169"/>
                  </a:lnTo>
                  <a:lnTo>
                    <a:pt x="121" y="139"/>
                  </a:lnTo>
                  <a:lnTo>
                    <a:pt x="163" y="36"/>
                  </a:lnTo>
                  <a:lnTo>
                    <a:pt x="61" y="0"/>
                  </a:lnTo>
                  <a:lnTo>
                    <a:pt x="0" y="2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grpSp>
      <p:sp>
        <p:nvSpPr>
          <p:cNvPr id="31746" name="标题 31745"/>
          <p:cNvSpPr>
            <a:spLocks noGrp="1"/>
          </p:cNvSpPr>
          <p:nvPr>
            <p:ph type="title"/>
          </p:nvPr>
        </p:nvSpPr>
        <p:spPr>
          <a:xfrm>
            <a:off x="466725" y="187325"/>
            <a:ext cx="8229600" cy="719138"/>
          </a:xfrm>
          <a:noFill/>
          <a:ln>
            <a:noFill/>
          </a:ln>
        </p:spPr>
        <p:txBody>
          <a:bodyPr anchor="t">
            <a:normAutofit/>
          </a:bodyPr>
          <a:lstStyle/>
          <a:p>
            <a:pPr algn="ctr"/>
            <a:r>
              <a:rPr lang="en-US" altLang="zh-CN" sz="3200" b="1">
                <a:solidFill>
                  <a:schemeClr val="accent2"/>
                </a:solidFill>
                <a:cs typeface="+mj-lt"/>
              </a:rPr>
              <a:t>Useful Sentences</a:t>
            </a:r>
            <a:endParaRPr lang="en-US" altLang="zh-CN" sz="3200" b="1">
              <a:solidFill>
                <a:schemeClr val="accent2"/>
              </a:solidFill>
              <a:cs typeface="+mj-lt"/>
            </a:endParaRPr>
          </a:p>
        </p:txBody>
      </p:sp>
      <p:sp>
        <p:nvSpPr>
          <p:cNvPr id="31747" name="内容占位符 31746"/>
          <p:cNvSpPr>
            <a:spLocks noGrp="1"/>
          </p:cNvSpPr>
          <p:nvPr>
            <p:ph idx="1"/>
          </p:nvPr>
        </p:nvSpPr>
        <p:spPr>
          <a:xfrm>
            <a:off x="466725" y="979488"/>
            <a:ext cx="8437563" cy="5289550"/>
          </a:xfrm>
          <a:noFill/>
          <a:ln>
            <a:noFill/>
          </a:ln>
        </p:spPr>
        <p:txBody>
          <a:bodyPr anchor="t"/>
          <a:lstStyle/>
          <a:p>
            <a:pPr>
              <a:lnSpc>
                <a:spcPct val="90000"/>
              </a:lnSpc>
              <a:buNone/>
            </a:pPr>
            <a:r>
              <a:rPr lang="en-US" altLang="zh-CN" sz="2800">
                <a:solidFill>
                  <a:schemeClr val="tx1"/>
                </a:solidFill>
              </a:rPr>
              <a:t>1. We propose to pay by bill of exchange at 30 d/s, documents against acceptance. Please confirm if this is acceptable to you. </a:t>
            </a:r>
            <a:endParaRPr lang="en-US" altLang="zh-CN" sz="2800">
              <a:solidFill>
                <a:schemeClr val="tx1"/>
              </a:solidFill>
            </a:endParaRPr>
          </a:p>
          <a:p>
            <a:pPr>
              <a:lnSpc>
                <a:spcPct val="90000"/>
              </a:lnSpc>
              <a:buNone/>
            </a:pPr>
            <a:r>
              <a:rPr lang="en-US" altLang="zh-CN" sz="2800">
                <a:solidFill>
                  <a:schemeClr val="tx1"/>
                </a:solidFill>
              </a:rPr>
              <a:t>2. In order to show our great sincerity, we agree to accept payment by confirmed, irrevocable and documentary L/C. </a:t>
            </a:r>
            <a:endParaRPr lang="en-US" altLang="zh-CN" sz="2800">
              <a:solidFill>
                <a:schemeClr val="tx1"/>
              </a:solidFill>
            </a:endParaRPr>
          </a:p>
          <a:p>
            <a:pPr>
              <a:lnSpc>
                <a:spcPct val="90000"/>
              </a:lnSpc>
              <a:buNone/>
            </a:pPr>
            <a:r>
              <a:rPr lang="en-US" altLang="zh-CN" sz="2800">
                <a:solidFill>
                  <a:schemeClr val="tx1"/>
                </a:solidFill>
              </a:rPr>
              <a:t>3. It’s expensive to open L/C and tie up the capital of a small company like us. So it’s better for us to adopt D/P or D/A.</a:t>
            </a:r>
            <a:endParaRPr lang="en-US" altLang="zh-CN" sz="2800">
              <a:solidFill>
                <a:schemeClr val="tx1"/>
              </a:solidFill>
            </a:endParaRPr>
          </a:p>
          <a:p>
            <a:pPr>
              <a:lnSpc>
                <a:spcPct val="90000"/>
              </a:lnSpc>
              <a:buNone/>
            </a:pPr>
            <a:r>
              <a:rPr lang="en-US" altLang="zh-CN" sz="2800">
                <a:solidFill>
                  <a:schemeClr val="tx1"/>
                </a:solidFill>
              </a:rPr>
              <a:t>4. With an eye to our future business, we’ll agree to change the terms of payment from L/C at sight to T/T.</a:t>
            </a:r>
            <a:endParaRPr lang="en-US" altLang="zh-CN" sz="2800">
              <a:solidFill>
                <a:schemeClr val="tx1"/>
              </a:solidFill>
            </a:endParaRPr>
          </a:p>
        </p:txBody>
      </p:sp>
    </p:spTree>
    <p:custDataLst>
      <p:tags r:id="rId1"/>
    </p:custDataLst>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indefinite" fill="hold">
                                          <p:stCondLst>
                                            <p:cond delay="0"/>
                                          </p:stCondLst>
                                        </p:cTn>
                                        <p:tgtEl>
                                          <p:spTgt spid="31746"/>
                                        </p:tgtEl>
                                        <p:attrNameLst>
                                          <p:attrName>style.visibility</p:attrName>
                                        </p:attrNameLst>
                                      </p:cBhvr>
                                      <p:to>
                                        <p:strVal val="visible"/>
                                      </p:to>
                                    </p:set>
                                    <p:animEffect transition="in" filter="fade">
                                      <p:cBhvr>
                                        <p:cTn id="12" dur="1000"/>
                                        <p:tgtEl>
                                          <p:spTgt spid="31746"/>
                                        </p:tgtEl>
                                      </p:cBhvr>
                                    </p:animEffect>
                                    <p:anim calcmode="lin" valueType="num">
                                      <p:cBhvr>
                                        <p:cTn id="13" dur="1000" fill="hold"/>
                                        <p:tgtEl>
                                          <p:spTgt spid="31746"/>
                                        </p:tgtEl>
                                        <p:attrNameLst>
                                          <p:attrName>ppt_x</p:attrName>
                                        </p:attrNameLst>
                                      </p:cBhvr>
                                      <p:tavLst>
                                        <p:tav tm="0">
                                          <p:val>
                                            <p:strVal val="#ppt_x"/>
                                          </p:val>
                                        </p:tav>
                                        <p:tav tm="100000">
                                          <p:val>
                                            <p:strVal val="#ppt_x"/>
                                          </p:val>
                                        </p:tav>
                                      </p:tavLst>
                                    </p:anim>
                                    <p:anim calcmode="lin" valueType="num">
                                      <p:cBhvr>
                                        <p:cTn id="14" dur="897" decel="100000" fill="hold"/>
                                        <p:tgtEl>
                                          <p:spTgt spid="31746"/>
                                        </p:tgtEl>
                                        <p:attrNameLst>
                                          <p:attrName>ppt_y</p:attrName>
                                        </p:attrNameLst>
                                      </p:cBhvr>
                                      <p:tavLst>
                                        <p:tav tm="0">
                                          <p:val>
                                            <p:strVal val="#ppt_y+1"/>
                                          </p:val>
                                        </p:tav>
                                        <p:tav tm="100000">
                                          <p:val>
                                            <p:strVal val="#ppt_y-.03"/>
                                          </p:val>
                                        </p:tav>
                                      </p:tavLst>
                                    </p:anim>
                                    <p:anim calcmode="lin" valueType="num">
                                      <p:cBhvr>
                                        <p:cTn id="15" dur="97" accel="100000" fill="hold">
                                          <p:stCondLst>
                                            <p:cond delay="897"/>
                                          </p:stCondLst>
                                        </p:cTn>
                                        <p:tgtEl>
                                          <p:spTgt spid="31746"/>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1747">
                                            <p:txEl>
                                              <p:pRg st="0" end="0"/>
                                            </p:txEl>
                                          </p:spTgt>
                                        </p:tgtEl>
                                        <p:attrNameLst>
                                          <p:attrName>style.visibility</p:attrName>
                                        </p:attrNameLst>
                                      </p:cBhvr>
                                      <p:to>
                                        <p:strVal val="visible"/>
                                      </p:to>
                                    </p:set>
                                    <p:animEffect transition="in" filter="blinds(horizontal)">
                                      <p:cBhvr>
                                        <p:cTn id="20" dur="500"/>
                                        <p:tgtEl>
                                          <p:spTgt spid="31747">
                                            <p:txEl>
                                              <p:pRg st="0" end="0"/>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1747">
                                            <p:txEl>
                                              <p:pRg st="1" end="1"/>
                                            </p:txEl>
                                          </p:spTgt>
                                        </p:tgtEl>
                                        <p:attrNameLst>
                                          <p:attrName>style.visibility</p:attrName>
                                        </p:attrNameLst>
                                      </p:cBhvr>
                                      <p:to>
                                        <p:strVal val="visible"/>
                                      </p:to>
                                    </p:set>
                                    <p:animEffect transition="in" filter="blinds(horizontal)">
                                      <p:cBhvr>
                                        <p:cTn id="23" dur="500"/>
                                        <p:tgtEl>
                                          <p:spTgt spid="31747">
                                            <p:txEl>
                                              <p:pRg st="1" end="1"/>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1747">
                                            <p:txEl>
                                              <p:pRg st="2" end="2"/>
                                            </p:txEl>
                                          </p:spTgt>
                                        </p:tgtEl>
                                        <p:attrNameLst>
                                          <p:attrName>style.visibility</p:attrName>
                                        </p:attrNameLst>
                                      </p:cBhvr>
                                      <p:to>
                                        <p:strVal val="visible"/>
                                      </p:to>
                                    </p:set>
                                    <p:animEffect transition="in" filter="blinds(horizontal)">
                                      <p:cBhvr>
                                        <p:cTn id="26" dur="500"/>
                                        <p:tgtEl>
                                          <p:spTgt spid="31747">
                                            <p:txEl>
                                              <p:pRg st="2" end="2"/>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31747">
                                            <p:txEl>
                                              <p:pRg st="3" end="3"/>
                                            </p:txEl>
                                          </p:spTgt>
                                        </p:tgtEl>
                                        <p:attrNameLst>
                                          <p:attrName>style.visibility</p:attrName>
                                        </p:attrNameLst>
                                      </p:cBhvr>
                                      <p:to>
                                        <p:strVal val="visible"/>
                                      </p:to>
                                    </p:set>
                                    <p:animEffect transition="in" filter="blinds(horizontal)">
                                      <p:cBhvr>
                                        <p:cTn id="29" dur="500"/>
                                        <p:tgtEl>
                                          <p:spTgt spid="317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标题 125953"/>
          <p:cNvSpPr>
            <a:spLocks noGrp="1"/>
          </p:cNvSpPr>
          <p:nvPr>
            <p:ph type="title"/>
          </p:nvPr>
        </p:nvSpPr>
        <p:spPr>
          <a:xfrm>
            <a:off x="466725" y="187325"/>
            <a:ext cx="8229600" cy="719138"/>
          </a:xfrm>
          <a:noFill/>
          <a:ln>
            <a:noFill/>
          </a:ln>
        </p:spPr>
        <p:txBody>
          <a:bodyPr anchor="t">
            <a:normAutofit/>
          </a:bodyPr>
          <a:lstStyle/>
          <a:p>
            <a:pPr algn="ctr"/>
            <a:r>
              <a:rPr lang="en-US" altLang="zh-CN" sz="3200" b="1">
                <a:solidFill>
                  <a:schemeClr val="accent2"/>
                </a:solidFill>
                <a:cs typeface="+mj-lt"/>
              </a:rPr>
              <a:t>Useful Sentences</a:t>
            </a:r>
            <a:endParaRPr lang="en-US" altLang="zh-CN" sz="3200" b="1">
              <a:solidFill>
                <a:schemeClr val="accent2"/>
              </a:solidFill>
              <a:cs typeface="+mj-lt"/>
            </a:endParaRPr>
          </a:p>
        </p:txBody>
      </p:sp>
      <p:sp>
        <p:nvSpPr>
          <p:cNvPr id="125955" name="内容占位符 125954"/>
          <p:cNvSpPr>
            <a:spLocks noGrp="1"/>
          </p:cNvSpPr>
          <p:nvPr>
            <p:ph idx="1"/>
          </p:nvPr>
        </p:nvSpPr>
        <p:spPr>
          <a:xfrm>
            <a:off x="393700" y="1339850"/>
            <a:ext cx="8437563" cy="5289550"/>
          </a:xfrm>
          <a:noFill/>
          <a:ln>
            <a:noFill/>
          </a:ln>
        </p:spPr>
        <p:txBody>
          <a:bodyPr anchor="t"/>
          <a:lstStyle/>
          <a:p>
            <a:pPr>
              <a:lnSpc>
                <a:spcPct val="105000"/>
              </a:lnSpc>
              <a:buNone/>
            </a:pPr>
            <a:r>
              <a:rPr lang="en-US" altLang="zh-CN" sz="2800">
                <a:solidFill>
                  <a:schemeClr val="tx1"/>
                </a:solidFill>
              </a:rPr>
              <a:t>5. We regret having to inform you that although it is our desire to pave the way for a smooth development of business between us, we cannot accept payment by L/C.</a:t>
            </a:r>
            <a:endParaRPr lang="en-US" altLang="zh-CN" sz="2800">
              <a:solidFill>
                <a:schemeClr val="tx1"/>
              </a:solidFill>
            </a:endParaRPr>
          </a:p>
          <a:p>
            <a:pPr>
              <a:lnSpc>
                <a:spcPct val="105000"/>
              </a:lnSpc>
              <a:buNone/>
            </a:pPr>
            <a:r>
              <a:rPr lang="en-US" altLang="zh-CN" sz="2800">
                <a:solidFill>
                  <a:schemeClr val="tx1"/>
                </a:solidFill>
              </a:rPr>
              <a:t>6. In order to conclude this transaction, we are prepared to make payment of 50% by T/T in advance and the balance by L/C at sight.</a:t>
            </a:r>
            <a:endParaRPr lang="en-US" altLang="zh-CN" sz="2800">
              <a:solidFill>
                <a:schemeClr val="tx1"/>
              </a:solidFill>
            </a:endParaRPr>
          </a:p>
        </p:txBody>
      </p:sp>
      <p:grpSp>
        <p:nvGrpSpPr>
          <p:cNvPr id="2" name="组合 1"/>
          <p:cNvGrpSpPr/>
          <p:nvPr/>
        </p:nvGrpSpPr>
        <p:grpSpPr>
          <a:xfrm>
            <a:off x="6421800" y="4486445"/>
            <a:ext cx="2491978" cy="2321720"/>
            <a:chOff x="2548558" y="2420888"/>
            <a:chExt cx="3322637" cy="3095626"/>
          </a:xfrm>
          <a:solidFill>
            <a:schemeClr val="accent2"/>
          </a:solidFill>
        </p:grpSpPr>
        <p:sp>
          <p:nvSpPr>
            <p:cNvPr id="16" name="Freeform 5"/>
            <p:cNvSpPr/>
            <p:nvPr/>
          </p:nvSpPr>
          <p:spPr bwMode="auto">
            <a:xfrm>
              <a:off x="3999533" y="2420888"/>
              <a:ext cx="458787" cy="458788"/>
            </a:xfrm>
            <a:custGeom>
              <a:avLst/>
              <a:gdLst>
                <a:gd name="T0" fmla="*/ 48 w 48"/>
                <a:gd name="T1" fmla="*/ 24 h 48"/>
                <a:gd name="T2" fmla="*/ 25 w 48"/>
                <a:gd name="T3" fmla="*/ 48 h 48"/>
                <a:gd name="T4" fmla="*/ 0 w 48"/>
                <a:gd name="T5" fmla="*/ 24 h 48"/>
                <a:gd name="T6" fmla="*/ 24 w 48"/>
                <a:gd name="T7" fmla="*/ 0 h 48"/>
                <a:gd name="T8" fmla="*/ 48 w 48"/>
                <a:gd name="T9" fmla="*/ 24 h 48"/>
              </a:gdLst>
              <a:ahLst/>
              <a:cxnLst>
                <a:cxn ang="0">
                  <a:pos x="T0" y="T1"/>
                </a:cxn>
                <a:cxn ang="0">
                  <a:pos x="T2" y="T3"/>
                </a:cxn>
                <a:cxn ang="0">
                  <a:pos x="T4" y="T5"/>
                </a:cxn>
                <a:cxn ang="0">
                  <a:pos x="T6" y="T7"/>
                </a:cxn>
                <a:cxn ang="0">
                  <a:pos x="T8" y="T9"/>
                </a:cxn>
              </a:cxnLst>
              <a:rect l="0" t="0" r="r" b="b"/>
              <a:pathLst>
                <a:path w="48" h="48">
                  <a:moveTo>
                    <a:pt x="48" y="24"/>
                  </a:moveTo>
                  <a:cubicBezTo>
                    <a:pt x="48" y="37"/>
                    <a:pt x="38" y="48"/>
                    <a:pt x="25" y="48"/>
                  </a:cubicBezTo>
                  <a:cubicBezTo>
                    <a:pt x="11" y="48"/>
                    <a:pt x="1" y="38"/>
                    <a:pt x="0" y="24"/>
                  </a:cubicBezTo>
                  <a:cubicBezTo>
                    <a:pt x="0" y="11"/>
                    <a:pt x="11" y="0"/>
                    <a:pt x="24" y="0"/>
                  </a:cubicBezTo>
                  <a:cubicBezTo>
                    <a:pt x="38" y="0"/>
                    <a:pt x="48" y="11"/>
                    <a:pt x="48" y="24"/>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7" name="Freeform 6"/>
            <p:cNvSpPr/>
            <p:nvPr/>
          </p:nvSpPr>
          <p:spPr bwMode="auto">
            <a:xfrm>
              <a:off x="3942383" y="2898726"/>
              <a:ext cx="573087" cy="1347788"/>
            </a:xfrm>
            <a:custGeom>
              <a:avLst/>
              <a:gdLst>
                <a:gd name="T0" fmla="*/ 53 w 60"/>
                <a:gd name="T1" fmla="*/ 129 h 141"/>
                <a:gd name="T2" fmla="*/ 31 w 60"/>
                <a:gd name="T3" fmla="*/ 51 h 141"/>
                <a:gd name="T4" fmla="*/ 31 w 60"/>
                <a:gd name="T5" fmla="*/ 51 h 141"/>
                <a:gd name="T6" fmla="*/ 9 w 60"/>
                <a:gd name="T7" fmla="*/ 129 h 141"/>
                <a:gd name="T8" fmla="*/ 14 w 60"/>
                <a:gd name="T9" fmla="*/ 23 h 141"/>
                <a:gd name="T10" fmla="*/ 0 w 60"/>
                <a:gd name="T11" fmla="*/ 43 h 141"/>
                <a:gd name="T12" fmla="*/ 31 w 60"/>
                <a:gd name="T13" fmla="*/ 0 h 141"/>
                <a:gd name="T14" fmla="*/ 31 w 60"/>
                <a:gd name="T15" fmla="*/ 0 h 141"/>
                <a:gd name="T16" fmla="*/ 60 w 60"/>
                <a:gd name="T17" fmla="*/ 45 h 141"/>
                <a:gd name="T18" fmla="*/ 47 w 60"/>
                <a:gd name="T19" fmla="*/ 24 h 141"/>
                <a:gd name="T20" fmla="*/ 53 w 60"/>
                <a:gd name="T21" fmla="*/ 12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141">
                  <a:moveTo>
                    <a:pt x="53" y="129"/>
                  </a:moveTo>
                  <a:cubicBezTo>
                    <a:pt x="53" y="141"/>
                    <a:pt x="43" y="51"/>
                    <a:pt x="31" y="51"/>
                  </a:cubicBezTo>
                  <a:cubicBezTo>
                    <a:pt x="31" y="51"/>
                    <a:pt x="31" y="51"/>
                    <a:pt x="31" y="51"/>
                  </a:cubicBezTo>
                  <a:cubicBezTo>
                    <a:pt x="19" y="52"/>
                    <a:pt x="9" y="141"/>
                    <a:pt x="9" y="129"/>
                  </a:cubicBezTo>
                  <a:cubicBezTo>
                    <a:pt x="14" y="23"/>
                    <a:pt x="14" y="23"/>
                    <a:pt x="14" y="23"/>
                  </a:cubicBezTo>
                  <a:cubicBezTo>
                    <a:pt x="0" y="43"/>
                    <a:pt x="0" y="43"/>
                    <a:pt x="0" y="43"/>
                  </a:cubicBezTo>
                  <a:cubicBezTo>
                    <a:pt x="0" y="41"/>
                    <a:pt x="20" y="0"/>
                    <a:pt x="31" y="0"/>
                  </a:cubicBezTo>
                  <a:cubicBezTo>
                    <a:pt x="31" y="0"/>
                    <a:pt x="31" y="0"/>
                    <a:pt x="31" y="0"/>
                  </a:cubicBezTo>
                  <a:cubicBezTo>
                    <a:pt x="41" y="0"/>
                    <a:pt x="60" y="43"/>
                    <a:pt x="60" y="45"/>
                  </a:cubicBezTo>
                  <a:cubicBezTo>
                    <a:pt x="47" y="24"/>
                    <a:pt x="47" y="24"/>
                    <a:pt x="47" y="24"/>
                  </a:cubicBezTo>
                  <a:lnTo>
                    <a:pt x="53" y="129"/>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8" name="Freeform 7"/>
            <p:cNvSpPr/>
            <p:nvPr/>
          </p:nvSpPr>
          <p:spPr bwMode="auto">
            <a:xfrm>
              <a:off x="5355258" y="4838651"/>
              <a:ext cx="515937" cy="525463"/>
            </a:xfrm>
            <a:custGeom>
              <a:avLst/>
              <a:gdLst>
                <a:gd name="T0" fmla="*/ 14 w 54"/>
                <a:gd name="T1" fmla="*/ 48 h 55"/>
                <a:gd name="T2" fmla="*/ 7 w 54"/>
                <a:gd name="T3" fmla="*/ 15 h 55"/>
                <a:gd name="T4" fmla="*/ 40 w 54"/>
                <a:gd name="T5" fmla="*/ 7 h 55"/>
                <a:gd name="T6" fmla="*/ 47 w 54"/>
                <a:gd name="T7" fmla="*/ 40 h 55"/>
                <a:gd name="T8" fmla="*/ 14 w 54"/>
                <a:gd name="T9" fmla="*/ 48 h 55"/>
              </a:gdLst>
              <a:ahLst/>
              <a:cxnLst>
                <a:cxn ang="0">
                  <a:pos x="T0" y="T1"/>
                </a:cxn>
                <a:cxn ang="0">
                  <a:pos x="T2" y="T3"/>
                </a:cxn>
                <a:cxn ang="0">
                  <a:pos x="T4" y="T5"/>
                </a:cxn>
                <a:cxn ang="0">
                  <a:pos x="T6" y="T7"/>
                </a:cxn>
                <a:cxn ang="0">
                  <a:pos x="T8" y="T9"/>
                </a:cxn>
              </a:cxnLst>
              <a:rect l="0" t="0" r="r" b="b"/>
              <a:pathLst>
                <a:path w="54" h="55">
                  <a:moveTo>
                    <a:pt x="14" y="48"/>
                  </a:moveTo>
                  <a:cubicBezTo>
                    <a:pt x="3" y="41"/>
                    <a:pt x="0" y="26"/>
                    <a:pt x="7" y="15"/>
                  </a:cubicBezTo>
                  <a:cubicBezTo>
                    <a:pt x="14" y="3"/>
                    <a:pt x="28" y="0"/>
                    <a:pt x="40" y="7"/>
                  </a:cubicBezTo>
                  <a:cubicBezTo>
                    <a:pt x="51" y="14"/>
                    <a:pt x="54" y="28"/>
                    <a:pt x="47" y="40"/>
                  </a:cubicBezTo>
                  <a:cubicBezTo>
                    <a:pt x="40" y="51"/>
                    <a:pt x="26" y="55"/>
                    <a:pt x="14" y="48"/>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9" name="Freeform 8"/>
            <p:cNvSpPr/>
            <p:nvPr/>
          </p:nvSpPr>
          <p:spPr bwMode="auto">
            <a:xfrm>
              <a:off x="4142408" y="4083001"/>
              <a:ext cx="1309687" cy="965200"/>
            </a:xfrm>
            <a:custGeom>
              <a:avLst/>
              <a:gdLst>
                <a:gd name="T0" fmla="*/ 10 w 137"/>
                <a:gd name="T1" fmla="*/ 44 h 101"/>
                <a:gd name="T2" fmla="*/ 88 w 137"/>
                <a:gd name="T3" fmla="*/ 66 h 101"/>
                <a:gd name="T4" fmla="*/ 88 w 137"/>
                <a:gd name="T5" fmla="*/ 66 h 101"/>
                <a:gd name="T6" fmla="*/ 34 w 137"/>
                <a:gd name="T7" fmla="*/ 6 h 101"/>
                <a:gd name="T8" fmla="*/ 121 w 137"/>
                <a:gd name="T9" fmla="*/ 67 h 101"/>
                <a:gd name="T10" fmla="*/ 111 w 137"/>
                <a:gd name="T11" fmla="*/ 44 h 101"/>
                <a:gd name="T12" fmla="*/ 132 w 137"/>
                <a:gd name="T13" fmla="*/ 93 h 101"/>
                <a:gd name="T14" fmla="*/ 132 w 137"/>
                <a:gd name="T15" fmla="*/ 93 h 101"/>
                <a:gd name="T16" fmla="*/ 78 w 137"/>
                <a:gd name="T17" fmla="*/ 94 h 101"/>
                <a:gd name="T18" fmla="*/ 103 w 137"/>
                <a:gd name="T19" fmla="*/ 94 h 101"/>
                <a:gd name="T20" fmla="*/ 10 w 137"/>
                <a:gd name="T21" fmla="*/ 4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7" h="101">
                  <a:moveTo>
                    <a:pt x="10" y="44"/>
                  </a:moveTo>
                  <a:cubicBezTo>
                    <a:pt x="0" y="38"/>
                    <a:pt x="82" y="76"/>
                    <a:pt x="88" y="66"/>
                  </a:cubicBezTo>
                  <a:cubicBezTo>
                    <a:pt x="88" y="66"/>
                    <a:pt x="88" y="66"/>
                    <a:pt x="88" y="66"/>
                  </a:cubicBezTo>
                  <a:cubicBezTo>
                    <a:pt x="95" y="55"/>
                    <a:pt x="23" y="0"/>
                    <a:pt x="34" y="6"/>
                  </a:cubicBezTo>
                  <a:cubicBezTo>
                    <a:pt x="121" y="67"/>
                    <a:pt x="121" y="67"/>
                    <a:pt x="121" y="67"/>
                  </a:cubicBezTo>
                  <a:cubicBezTo>
                    <a:pt x="111" y="44"/>
                    <a:pt x="111" y="44"/>
                    <a:pt x="111" y="44"/>
                  </a:cubicBezTo>
                  <a:cubicBezTo>
                    <a:pt x="113" y="45"/>
                    <a:pt x="137" y="84"/>
                    <a:pt x="132" y="93"/>
                  </a:cubicBezTo>
                  <a:cubicBezTo>
                    <a:pt x="132" y="93"/>
                    <a:pt x="132" y="93"/>
                    <a:pt x="132" y="93"/>
                  </a:cubicBezTo>
                  <a:cubicBezTo>
                    <a:pt x="126" y="101"/>
                    <a:pt x="80" y="96"/>
                    <a:pt x="78" y="94"/>
                  </a:cubicBezTo>
                  <a:cubicBezTo>
                    <a:pt x="103" y="94"/>
                    <a:pt x="103" y="94"/>
                    <a:pt x="103" y="94"/>
                  </a:cubicBezTo>
                  <a:lnTo>
                    <a:pt x="10" y="4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0" name="Freeform 9"/>
            <p:cNvSpPr/>
            <p:nvPr/>
          </p:nvSpPr>
          <p:spPr bwMode="auto">
            <a:xfrm>
              <a:off x="2548558" y="4724351"/>
              <a:ext cx="525462" cy="515938"/>
            </a:xfrm>
            <a:custGeom>
              <a:avLst/>
              <a:gdLst>
                <a:gd name="T0" fmla="*/ 17 w 55"/>
                <a:gd name="T1" fmla="*/ 5 h 54"/>
                <a:gd name="T2" fmla="*/ 49 w 55"/>
                <a:gd name="T3" fmla="*/ 16 h 54"/>
                <a:gd name="T4" fmla="*/ 38 w 55"/>
                <a:gd name="T5" fmla="*/ 48 h 54"/>
                <a:gd name="T6" fmla="*/ 6 w 55"/>
                <a:gd name="T7" fmla="*/ 38 h 54"/>
                <a:gd name="T8" fmla="*/ 17 w 55"/>
                <a:gd name="T9" fmla="*/ 5 h 54"/>
              </a:gdLst>
              <a:ahLst/>
              <a:cxnLst>
                <a:cxn ang="0">
                  <a:pos x="T0" y="T1"/>
                </a:cxn>
                <a:cxn ang="0">
                  <a:pos x="T2" y="T3"/>
                </a:cxn>
                <a:cxn ang="0">
                  <a:pos x="T4" y="T5"/>
                </a:cxn>
                <a:cxn ang="0">
                  <a:pos x="T6" y="T7"/>
                </a:cxn>
                <a:cxn ang="0">
                  <a:pos x="T8" y="T9"/>
                </a:cxn>
              </a:cxnLst>
              <a:rect l="0" t="0" r="r" b="b"/>
              <a:pathLst>
                <a:path w="55" h="54">
                  <a:moveTo>
                    <a:pt x="17" y="5"/>
                  </a:moveTo>
                  <a:cubicBezTo>
                    <a:pt x="28" y="0"/>
                    <a:pt x="43" y="4"/>
                    <a:pt x="49" y="16"/>
                  </a:cubicBezTo>
                  <a:cubicBezTo>
                    <a:pt x="55" y="28"/>
                    <a:pt x="50" y="42"/>
                    <a:pt x="38" y="48"/>
                  </a:cubicBezTo>
                  <a:cubicBezTo>
                    <a:pt x="26" y="54"/>
                    <a:pt x="12" y="49"/>
                    <a:pt x="6" y="38"/>
                  </a:cubicBezTo>
                  <a:cubicBezTo>
                    <a:pt x="0" y="26"/>
                    <a:pt x="5" y="11"/>
                    <a:pt x="17" y="5"/>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1" name="Freeform 10"/>
            <p:cNvSpPr/>
            <p:nvPr/>
          </p:nvSpPr>
          <p:spPr bwMode="auto">
            <a:xfrm>
              <a:off x="2988295" y="4073476"/>
              <a:ext cx="1346200" cy="889000"/>
            </a:xfrm>
            <a:custGeom>
              <a:avLst/>
              <a:gdLst>
                <a:gd name="T0" fmla="*/ 110 w 141"/>
                <a:gd name="T1" fmla="*/ 6 h 93"/>
                <a:gd name="T2" fmla="*/ 50 w 141"/>
                <a:gd name="T3" fmla="*/ 60 h 93"/>
                <a:gd name="T4" fmla="*/ 50 w 141"/>
                <a:gd name="T5" fmla="*/ 60 h 93"/>
                <a:gd name="T6" fmla="*/ 130 w 141"/>
                <a:gd name="T7" fmla="*/ 45 h 93"/>
                <a:gd name="T8" fmla="*/ 32 w 141"/>
                <a:gd name="T9" fmla="*/ 87 h 93"/>
                <a:gd name="T10" fmla="*/ 57 w 141"/>
                <a:gd name="T11" fmla="*/ 92 h 93"/>
                <a:gd name="T12" fmla="*/ 5 w 141"/>
                <a:gd name="T13" fmla="*/ 83 h 93"/>
                <a:gd name="T14" fmla="*/ 5 w 141"/>
                <a:gd name="T15" fmla="*/ 83 h 93"/>
                <a:gd name="T16" fmla="*/ 31 w 141"/>
                <a:gd name="T17" fmla="*/ 37 h 93"/>
                <a:gd name="T18" fmla="*/ 19 w 141"/>
                <a:gd name="T19" fmla="*/ 58 h 93"/>
                <a:gd name="T20" fmla="*/ 110 w 141"/>
                <a:gd name="T21" fmla="*/ 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93">
                  <a:moveTo>
                    <a:pt x="110" y="6"/>
                  </a:moveTo>
                  <a:cubicBezTo>
                    <a:pt x="121" y="0"/>
                    <a:pt x="45" y="49"/>
                    <a:pt x="50" y="60"/>
                  </a:cubicBezTo>
                  <a:cubicBezTo>
                    <a:pt x="50" y="60"/>
                    <a:pt x="50" y="60"/>
                    <a:pt x="50" y="60"/>
                  </a:cubicBezTo>
                  <a:cubicBezTo>
                    <a:pt x="56" y="71"/>
                    <a:pt x="141" y="40"/>
                    <a:pt x="130" y="45"/>
                  </a:cubicBezTo>
                  <a:cubicBezTo>
                    <a:pt x="32" y="87"/>
                    <a:pt x="32" y="87"/>
                    <a:pt x="32" y="87"/>
                  </a:cubicBezTo>
                  <a:cubicBezTo>
                    <a:pt x="57" y="92"/>
                    <a:pt x="57" y="92"/>
                    <a:pt x="57" y="92"/>
                  </a:cubicBezTo>
                  <a:cubicBezTo>
                    <a:pt x="55" y="93"/>
                    <a:pt x="9" y="92"/>
                    <a:pt x="5" y="83"/>
                  </a:cubicBezTo>
                  <a:cubicBezTo>
                    <a:pt x="5" y="83"/>
                    <a:pt x="5" y="83"/>
                    <a:pt x="5" y="83"/>
                  </a:cubicBezTo>
                  <a:cubicBezTo>
                    <a:pt x="0" y="74"/>
                    <a:pt x="29" y="38"/>
                    <a:pt x="31" y="37"/>
                  </a:cubicBezTo>
                  <a:cubicBezTo>
                    <a:pt x="19" y="58"/>
                    <a:pt x="19" y="58"/>
                    <a:pt x="19" y="58"/>
                  </a:cubicBezTo>
                  <a:lnTo>
                    <a:pt x="110" y="6"/>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2" name="Freeform 11"/>
            <p:cNvSpPr/>
            <p:nvPr/>
          </p:nvSpPr>
          <p:spPr bwMode="auto">
            <a:xfrm>
              <a:off x="4705970" y="3136851"/>
              <a:ext cx="696912" cy="1138238"/>
            </a:xfrm>
            <a:custGeom>
              <a:avLst/>
              <a:gdLst>
                <a:gd name="T0" fmla="*/ 64 w 73"/>
                <a:gd name="T1" fmla="*/ 119 h 119"/>
                <a:gd name="T2" fmla="*/ 57 w 73"/>
                <a:gd name="T3" fmla="*/ 117 h 119"/>
                <a:gd name="T4" fmla="*/ 0 w 73"/>
                <a:gd name="T5" fmla="*/ 7 h 119"/>
                <a:gd name="T6" fmla="*/ 3 w 73"/>
                <a:gd name="T7" fmla="*/ 0 h 119"/>
                <a:gd name="T8" fmla="*/ 64 w 73"/>
                <a:gd name="T9" fmla="*/ 119 h 119"/>
              </a:gdLst>
              <a:ahLst/>
              <a:cxnLst>
                <a:cxn ang="0">
                  <a:pos x="T0" y="T1"/>
                </a:cxn>
                <a:cxn ang="0">
                  <a:pos x="T2" y="T3"/>
                </a:cxn>
                <a:cxn ang="0">
                  <a:pos x="T4" y="T5"/>
                </a:cxn>
                <a:cxn ang="0">
                  <a:pos x="T6" y="T7"/>
                </a:cxn>
                <a:cxn ang="0">
                  <a:pos x="T8" y="T9"/>
                </a:cxn>
              </a:cxnLst>
              <a:rect l="0" t="0" r="r" b="b"/>
              <a:pathLst>
                <a:path w="73" h="119">
                  <a:moveTo>
                    <a:pt x="64" y="119"/>
                  </a:moveTo>
                  <a:cubicBezTo>
                    <a:pt x="57" y="117"/>
                    <a:pt x="57" y="117"/>
                    <a:pt x="57" y="117"/>
                  </a:cubicBezTo>
                  <a:cubicBezTo>
                    <a:pt x="61" y="95"/>
                    <a:pt x="65" y="38"/>
                    <a:pt x="0" y="7"/>
                  </a:cubicBezTo>
                  <a:cubicBezTo>
                    <a:pt x="3" y="0"/>
                    <a:pt x="3" y="0"/>
                    <a:pt x="3" y="0"/>
                  </a:cubicBezTo>
                  <a:cubicBezTo>
                    <a:pt x="73" y="34"/>
                    <a:pt x="69" y="94"/>
                    <a:pt x="64" y="119"/>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3" name="Freeform 12"/>
            <p:cNvSpPr/>
            <p:nvPr/>
          </p:nvSpPr>
          <p:spPr bwMode="auto">
            <a:xfrm>
              <a:off x="5174283" y="4102051"/>
              <a:ext cx="258762" cy="249238"/>
            </a:xfrm>
            <a:custGeom>
              <a:avLst/>
              <a:gdLst>
                <a:gd name="T0" fmla="*/ 163 w 163"/>
                <a:gd name="T1" fmla="*/ 30 h 157"/>
                <a:gd name="T2" fmla="*/ 72 w 163"/>
                <a:gd name="T3" fmla="*/ 91 h 157"/>
                <a:gd name="T4" fmla="*/ 12 w 163"/>
                <a:gd name="T5" fmla="*/ 0 h 157"/>
                <a:gd name="T6" fmla="*/ 0 w 163"/>
                <a:gd name="T7" fmla="*/ 61 h 157"/>
                <a:gd name="T8" fmla="*/ 54 w 163"/>
                <a:gd name="T9" fmla="*/ 157 h 157"/>
                <a:gd name="T10" fmla="*/ 150 w 163"/>
                <a:gd name="T11" fmla="*/ 97 h 157"/>
                <a:gd name="T12" fmla="*/ 163 w 163"/>
                <a:gd name="T13" fmla="*/ 30 h 157"/>
              </a:gdLst>
              <a:ahLst/>
              <a:cxnLst>
                <a:cxn ang="0">
                  <a:pos x="T0" y="T1"/>
                </a:cxn>
                <a:cxn ang="0">
                  <a:pos x="T2" y="T3"/>
                </a:cxn>
                <a:cxn ang="0">
                  <a:pos x="T4" y="T5"/>
                </a:cxn>
                <a:cxn ang="0">
                  <a:pos x="T6" y="T7"/>
                </a:cxn>
                <a:cxn ang="0">
                  <a:pos x="T8" y="T9"/>
                </a:cxn>
                <a:cxn ang="0">
                  <a:pos x="T10" y="T11"/>
                </a:cxn>
                <a:cxn ang="0">
                  <a:pos x="T12" y="T13"/>
                </a:cxn>
              </a:cxnLst>
              <a:rect l="0" t="0" r="r" b="b"/>
              <a:pathLst>
                <a:path w="163" h="157">
                  <a:moveTo>
                    <a:pt x="163" y="30"/>
                  </a:moveTo>
                  <a:lnTo>
                    <a:pt x="72" y="91"/>
                  </a:lnTo>
                  <a:lnTo>
                    <a:pt x="12" y="0"/>
                  </a:lnTo>
                  <a:lnTo>
                    <a:pt x="0" y="61"/>
                  </a:lnTo>
                  <a:lnTo>
                    <a:pt x="54" y="157"/>
                  </a:lnTo>
                  <a:lnTo>
                    <a:pt x="150" y="97"/>
                  </a:lnTo>
                  <a:lnTo>
                    <a:pt x="163" y="3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4" name="Freeform 13"/>
            <p:cNvSpPr/>
            <p:nvPr/>
          </p:nvSpPr>
          <p:spPr bwMode="auto">
            <a:xfrm>
              <a:off x="3618533" y="5086301"/>
              <a:ext cx="1270000" cy="430213"/>
            </a:xfrm>
            <a:custGeom>
              <a:avLst/>
              <a:gdLst>
                <a:gd name="T0" fmla="*/ 69 w 133"/>
                <a:gd name="T1" fmla="*/ 32 h 45"/>
                <a:gd name="T2" fmla="*/ 0 w 133"/>
                <a:gd name="T3" fmla="*/ 6 h 45"/>
                <a:gd name="T4" fmla="*/ 5 w 133"/>
                <a:gd name="T5" fmla="*/ 0 h 45"/>
                <a:gd name="T6" fmla="*/ 129 w 133"/>
                <a:gd name="T7" fmla="*/ 3 h 45"/>
                <a:gd name="T8" fmla="*/ 133 w 133"/>
                <a:gd name="T9" fmla="*/ 10 h 45"/>
                <a:gd name="T10" fmla="*/ 69 w 133"/>
                <a:gd name="T11" fmla="*/ 32 h 45"/>
              </a:gdLst>
              <a:ahLst/>
              <a:cxnLst>
                <a:cxn ang="0">
                  <a:pos x="T0" y="T1"/>
                </a:cxn>
                <a:cxn ang="0">
                  <a:pos x="T2" y="T3"/>
                </a:cxn>
                <a:cxn ang="0">
                  <a:pos x="T4" y="T5"/>
                </a:cxn>
                <a:cxn ang="0">
                  <a:pos x="T6" y="T7"/>
                </a:cxn>
                <a:cxn ang="0">
                  <a:pos x="T8" y="T9"/>
                </a:cxn>
                <a:cxn ang="0">
                  <a:pos x="T10" y="T11"/>
                </a:cxn>
              </a:cxnLst>
              <a:rect l="0" t="0" r="r" b="b"/>
              <a:pathLst>
                <a:path w="133" h="45">
                  <a:moveTo>
                    <a:pt x="69" y="32"/>
                  </a:moveTo>
                  <a:cubicBezTo>
                    <a:pt x="36" y="32"/>
                    <a:pt x="12" y="16"/>
                    <a:pt x="0" y="6"/>
                  </a:cubicBezTo>
                  <a:cubicBezTo>
                    <a:pt x="5" y="0"/>
                    <a:pt x="5" y="0"/>
                    <a:pt x="5" y="0"/>
                  </a:cubicBezTo>
                  <a:cubicBezTo>
                    <a:pt x="22" y="15"/>
                    <a:pt x="70" y="45"/>
                    <a:pt x="129" y="3"/>
                  </a:cubicBezTo>
                  <a:cubicBezTo>
                    <a:pt x="133" y="10"/>
                    <a:pt x="133" y="10"/>
                    <a:pt x="133" y="10"/>
                  </a:cubicBezTo>
                  <a:cubicBezTo>
                    <a:pt x="110" y="26"/>
                    <a:pt x="88" y="32"/>
                    <a:pt x="69" y="32"/>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5" name="Freeform 14"/>
            <p:cNvSpPr/>
            <p:nvPr/>
          </p:nvSpPr>
          <p:spPr bwMode="auto">
            <a:xfrm>
              <a:off x="3580433" y="5048201"/>
              <a:ext cx="247650" cy="249238"/>
            </a:xfrm>
            <a:custGeom>
              <a:avLst/>
              <a:gdLst>
                <a:gd name="T0" fmla="*/ 54 w 156"/>
                <a:gd name="T1" fmla="*/ 157 h 157"/>
                <a:gd name="T2" fmla="*/ 48 w 156"/>
                <a:gd name="T3" fmla="*/ 48 h 157"/>
                <a:gd name="T4" fmla="*/ 156 w 156"/>
                <a:gd name="T5" fmla="*/ 42 h 157"/>
                <a:gd name="T6" fmla="*/ 108 w 156"/>
                <a:gd name="T7" fmla="*/ 0 h 157"/>
                <a:gd name="T8" fmla="*/ 0 w 156"/>
                <a:gd name="T9" fmla="*/ 6 h 157"/>
                <a:gd name="T10" fmla="*/ 6 w 156"/>
                <a:gd name="T11" fmla="*/ 115 h 157"/>
                <a:gd name="T12" fmla="*/ 54 w 156"/>
                <a:gd name="T13" fmla="*/ 157 h 157"/>
              </a:gdLst>
              <a:ahLst/>
              <a:cxnLst>
                <a:cxn ang="0">
                  <a:pos x="T0" y="T1"/>
                </a:cxn>
                <a:cxn ang="0">
                  <a:pos x="T2" y="T3"/>
                </a:cxn>
                <a:cxn ang="0">
                  <a:pos x="T4" y="T5"/>
                </a:cxn>
                <a:cxn ang="0">
                  <a:pos x="T6" y="T7"/>
                </a:cxn>
                <a:cxn ang="0">
                  <a:pos x="T8" y="T9"/>
                </a:cxn>
                <a:cxn ang="0">
                  <a:pos x="T10" y="T11"/>
                </a:cxn>
                <a:cxn ang="0">
                  <a:pos x="T12" y="T13"/>
                </a:cxn>
              </a:cxnLst>
              <a:rect l="0" t="0" r="r" b="b"/>
              <a:pathLst>
                <a:path w="156" h="157">
                  <a:moveTo>
                    <a:pt x="54" y="157"/>
                  </a:moveTo>
                  <a:lnTo>
                    <a:pt x="48" y="48"/>
                  </a:lnTo>
                  <a:lnTo>
                    <a:pt x="156" y="42"/>
                  </a:lnTo>
                  <a:lnTo>
                    <a:pt x="108" y="0"/>
                  </a:lnTo>
                  <a:lnTo>
                    <a:pt x="0" y="6"/>
                  </a:lnTo>
                  <a:lnTo>
                    <a:pt x="6" y="115"/>
                  </a:lnTo>
                  <a:lnTo>
                    <a:pt x="54" y="157"/>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6" name="Freeform 15"/>
            <p:cNvSpPr/>
            <p:nvPr/>
          </p:nvSpPr>
          <p:spPr bwMode="auto">
            <a:xfrm>
              <a:off x="2988295" y="3165426"/>
              <a:ext cx="735012" cy="1147763"/>
            </a:xfrm>
            <a:custGeom>
              <a:avLst/>
              <a:gdLst>
                <a:gd name="T0" fmla="*/ 14 w 77"/>
                <a:gd name="T1" fmla="*/ 120 h 120"/>
                <a:gd name="T2" fmla="*/ 74 w 77"/>
                <a:gd name="T3" fmla="*/ 0 h 120"/>
                <a:gd name="T4" fmla="*/ 77 w 77"/>
                <a:gd name="T5" fmla="*/ 7 h 120"/>
                <a:gd name="T6" fmla="*/ 21 w 77"/>
                <a:gd name="T7" fmla="*/ 119 h 120"/>
                <a:gd name="T8" fmla="*/ 14 w 77"/>
                <a:gd name="T9" fmla="*/ 120 h 120"/>
              </a:gdLst>
              <a:ahLst/>
              <a:cxnLst>
                <a:cxn ang="0">
                  <a:pos x="T0" y="T1"/>
                </a:cxn>
                <a:cxn ang="0">
                  <a:pos x="T2" y="T3"/>
                </a:cxn>
                <a:cxn ang="0">
                  <a:pos x="T4" y="T5"/>
                </a:cxn>
                <a:cxn ang="0">
                  <a:pos x="T6" y="T7"/>
                </a:cxn>
                <a:cxn ang="0">
                  <a:pos x="T8" y="T9"/>
                </a:cxn>
              </a:cxnLst>
              <a:rect l="0" t="0" r="r" b="b"/>
              <a:pathLst>
                <a:path w="77" h="120">
                  <a:moveTo>
                    <a:pt x="14" y="120"/>
                  </a:moveTo>
                  <a:cubicBezTo>
                    <a:pt x="0" y="44"/>
                    <a:pt x="51" y="11"/>
                    <a:pt x="74" y="0"/>
                  </a:cubicBezTo>
                  <a:cubicBezTo>
                    <a:pt x="77" y="7"/>
                    <a:pt x="77" y="7"/>
                    <a:pt x="77" y="7"/>
                  </a:cubicBezTo>
                  <a:cubicBezTo>
                    <a:pt x="56" y="17"/>
                    <a:pt x="8" y="47"/>
                    <a:pt x="21" y="119"/>
                  </a:cubicBezTo>
                  <a:lnTo>
                    <a:pt x="14" y="12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7" name="Freeform 16"/>
            <p:cNvSpPr/>
            <p:nvPr/>
          </p:nvSpPr>
          <p:spPr bwMode="auto">
            <a:xfrm>
              <a:off x="3531220" y="3108276"/>
              <a:ext cx="258762" cy="268288"/>
            </a:xfrm>
            <a:custGeom>
              <a:avLst/>
              <a:gdLst>
                <a:gd name="T0" fmla="*/ 0 w 163"/>
                <a:gd name="T1" fmla="*/ 24 h 169"/>
                <a:gd name="T2" fmla="*/ 97 w 163"/>
                <a:gd name="T3" fmla="*/ 67 h 169"/>
                <a:gd name="T4" fmla="*/ 61 w 163"/>
                <a:gd name="T5" fmla="*/ 169 h 169"/>
                <a:gd name="T6" fmla="*/ 121 w 163"/>
                <a:gd name="T7" fmla="*/ 139 h 169"/>
                <a:gd name="T8" fmla="*/ 163 w 163"/>
                <a:gd name="T9" fmla="*/ 36 h 169"/>
                <a:gd name="T10" fmla="*/ 61 w 163"/>
                <a:gd name="T11" fmla="*/ 0 h 169"/>
                <a:gd name="T12" fmla="*/ 0 w 163"/>
                <a:gd name="T13" fmla="*/ 24 h 169"/>
              </a:gdLst>
              <a:ahLst/>
              <a:cxnLst>
                <a:cxn ang="0">
                  <a:pos x="T0" y="T1"/>
                </a:cxn>
                <a:cxn ang="0">
                  <a:pos x="T2" y="T3"/>
                </a:cxn>
                <a:cxn ang="0">
                  <a:pos x="T4" y="T5"/>
                </a:cxn>
                <a:cxn ang="0">
                  <a:pos x="T6" y="T7"/>
                </a:cxn>
                <a:cxn ang="0">
                  <a:pos x="T8" y="T9"/>
                </a:cxn>
                <a:cxn ang="0">
                  <a:pos x="T10" y="T11"/>
                </a:cxn>
                <a:cxn ang="0">
                  <a:pos x="T12" y="T13"/>
                </a:cxn>
              </a:cxnLst>
              <a:rect l="0" t="0" r="r" b="b"/>
              <a:pathLst>
                <a:path w="163" h="169">
                  <a:moveTo>
                    <a:pt x="0" y="24"/>
                  </a:moveTo>
                  <a:lnTo>
                    <a:pt x="97" y="67"/>
                  </a:lnTo>
                  <a:lnTo>
                    <a:pt x="61" y="169"/>
                  </a:lnTo>
                  <a:lnTo>
                    <a:pt x="121" y="139"/>
                  </a:lnTo>
                  <a:lnTo>
                    <a:pt x="163" y="36"/>
                  </a:lnTo>
                  <a:lnTo>
                    <a:pt x="61" y="0"/>
                  </a:lnTo>
                  <a:lnTo>
                    <a:pt x="0" y="2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grpSp>
    </p:spTree>
    <p:custDataLst>
      <p:tags r:id="rId1"/>
    </p:custData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indefinite" fill="hold">
                                          <p:stCondLst>
                                            <p:cond delay="0"/>
                                          </p:stCondLst>
                                        </p:cTn>
                                        <p:tgtEl>
                                          <p:spTgt spid="125954"/>
                                        </p:tgtEl>
                                        <p:attrNameLst>
                                          <p:attrName>style.visibility</p:attrName>
                                        </p:attrNameLst>
                                      </p:cBhvr>
                                      <p:to>
                                        <p:strVal val="visible"/>
                                      </p:to>
                                    </p:set>
                                    <p:animEffect transition="in" filter="fade">
                                      <p:cBhvr>
                                        <p:cTn id="12" dur="1000"/>
                                        <p:tgtEl>
                                          <p:spTgt spid="125954"/>
                                        </p:tgtEl>
                                      </p:cBhvr>
                                    </p:animEffect>
                                    <p:anim calcmode="lin" valueType="num">
                                      <p:cBhvr>
                                        <p:cTn id="13" dur="1000" fill="hold"/>
                                        <p:tgtEl>
                                          <p:spTgt spid="125954"/>
                                        </p:tgtEl>
                                        <p:attrNameLst>
                                          <p:attrName>ppt_x</p:attrName>
                                        </p:attrNameLst>
                                      </p:cBhvr>
                                      <p:tavLst>
                                        <p:tav tm="0">
                                          <p:val>
                                            <p:strVal val="#ppt_x"/>
                                          </p:val>
                                        </p:tav>
                                        <p:tav tm="100000">
                                          <p:val>
                                            <p:strVal val="#ppt_x"/>
                                          </p:val>
                                        </p:tav>
                                      </p:tavLst>
                                    </p:anim>
                                    <p:anim calcmode="lin" valueType="num">
                                      <p:cBhvr>
                                        <p:cTn id="14" dur="897" decel="100000" fill="hold"/>
                                        <p:tgtEl>
                                          <p:spTgt spid="125954"/>
                                        </p:tgtEl>
                                        <p:attrNameLst>
                                          <p:attrName>ppt_y</p:attrName>
                                        </p:attrNameLst>
                                      </p:cBhvr>
                                      <p:tavLst>
                                        <p:tav tm="0">
                                          <p:val>
                                            <p:strVal val="#ppt_y+1"/>
                                          </p:val>
                                        </p:tav>
                                        <p:tav tm="100000">
                                          <p:val>
                                            <p:strVal val="#ppt_y-.03"/>
                                          </p:val>
                                        </p:tav>
                                      </p:tavLst>
                                    </p:anim>
                                    <p:anim calcmode="lin" valueType="num">
                                      <p:cBhvr>
                                        <p:cTn id="15" dur="97" accel="100000" fill="hold">
                                          <p:stCondLst>
                                            <p:cond delay="897"/>
                                          </p:stCondLst>
                                        </p:cTn>
                                        <p:tgtEl>
                                          <p:spTgt spid="125954"/>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grpId="0" nodeType="clickEffect">
                                  <p:stCondLst>
                                    <p:cond delay="0"/>
                                  </p:stCondLst>
                                  <p:childTnLst>
                                    <p:set>
                                      <p:cBhvr>
                                        <p:cTn id="19" dur="indefinite" fill="hold">
                                          <p:stCondLst>
                                            <p:cond delay="0"/>
                                          </p:stCondLst>
                                        </p:cTn>
                                        <p:tgtEl>
                                          <p:spTgt spid="125955">
                                            <p:txEl>
                                              <p:pRg st="0" end="0"/>
                                            </p:txEl>
                                          </p:spTgt>
                                        </p:tgtEl>
                                        <p:attrNameLst>
                                          <p:attrName>style.visibility</p:attrName>
                                        </p:attrNameLst>
                                      </p:cBhvr>
                                      <p:to>
                                        <p:strVal val="visible"/>
                                      </p:to>
                                    </p:set>
                                    <p:animEffect transition="in" filter="fade">
                                      <p:cBhvr>
                                        <p:cTn id="20" dur="1000"/>
                                        <p:tgtEl>
                                          <p:spTgt spid="125955">
                                            <p:txEl>
                                              <p:pRg st="0" end="0"/>
                                            </p:txEl>
                                          </p:spTgt>
                                        </p:tgtEl>
                                      </p:cBhvr>
                                    </p:animEffect>
                                    <p:anim calcmode="lin" valueType="num">
                                      <p:cBhvr>
                                        <p:cTn id="21" dur="1000" fill="hold"/>
                                        <p:tgtEl>
                                          <p:spTgt spid="125955">
                                            <p:txEl>
                                              <p:pRg st="0" end="0"/>
                                            </p:txEl>
                                          </p:spTgt>
                                        </p:tgtEl>
                                        <p:attrNameLst>
                                          <p:attrName>ppt_x</p:attrName>
                                        </p:attrNameLst>
                                      </p:cBhvr>
                                      <p:tavLst>
                                        <p:tav tm="0">
                                          <p:val>
                                            <p:strVal val="#ppt_x"/>
                                          </p:val>
                                        </p:tav>
                                        <p:tav tm="100000">
                                          <p:val>
                                            <p:strVal val="#ppt_x"/>
                                          </p:val>
                                        </p:tav>
                                      </p:tavLst>
                                    </p:anim>
                                    <p:anim calcmode="lin" valueType="num">
                                      <p:cBhvr>
                                        <p:cTn id="22" dur="897" decel="100000" fill="hold"/>
                                        <p:tgtEl>
                                          <p:spTgt spid="125955">
                                            <p:txEl>
                                              <p:pRg st="0" end="0"/>
                                            </p:txEl>
                                          </p:spTgt>
                                        </p:tgtEl>
                                        <p:attrNameLst>
                                          <p:attrName>ppt_y</p:attrName>
                                        </p:attrNameLst>
                                      </p:cBhvr>
                                      <p:tavLst>
                                        <p:tav tm="0">
                                          <p:val>
                                            <p:strVal val="#ppt_y+1"/>
                                          </p:val>
                                        </p:tav>
                                        <p:tav tm="100000">
                                          <p:val>
                                            <p:strVal val="#ppt_y-.03"/>
                                          </p:val>
                                        </p:tav>
                                      </p:tavLst>
                                    </p:anim>
                                    <p:anim calcmode="lin" valueType="num">
                                      <p:cBhvr>
                                        <p:cTn id="23" dur="97" accel="100000" fill="hold">
                                          <p:stCondLst>
                                            <p:cond delay="897"/>
                                          </p:stCondLst>
                                        </p:cTn>
                                        <p:tgtEl>
                                          <p:spTgt spid="125955">
                                            <p:txEl>
                                              <p:pRg st="0" end="0"/>
                                            </p:txEl>
                                          </p:spTgt>
                                        </p:tgtEl>
                                        <p:attrNameLst>
                                          <p:attrName>ppt_y</p:attrName>
                                        </p:attrNameLst>
                                      </p:cBhvr>
                                      <p:tavLst>
                                        <p:tav tm="0">
                                          <p:val>
                                            <p:strVal val="#ppt_y-.03"/>
                                          </p:val>
                                        </p:tav>
                                        <p:tav tm="100000">
                                          <p:val>
                                            <p:strVal val="#ppt_y"/>
                                          </p:val>
                                        </p:tav>
                                      </p:tavLst>
                                    </p:anim>
                                  </p:childTnLst>
                                </p:cTn>
                              </p:par>
                              <p:par>
                                <p:cTn id="24" presetID="37" presetClass="entr" presetSubtype="0" fill="hold" nodeType="withEffect">
                                  <p:stCondLst>
                                    <p:cond delay="0"/>
                                  </p:stCondLst>
                                  <p:childTnLst>
                                    <p:set>
                                      <p:cBhvr>
                                        <p:cTn id="25" dur="1" fill="hold">
                                          <p:stCondLst>
                                            <p:cond delay="0"/>
                                          </p:stCondLst>
                                        </p:cTn>
                                        <p:tgtEl>
                                          <p:spTgt spid="125955">
                                            <p:txEl>
                                              <p:pRg st="1" end="1"/>
                                            </p:txEl>
                                          </p:spTgt>
                                        </p:tgtEl>
                                        <p:attrNameLst>
                                          <p:attrName>style.visibility</p:attrName>
                                        </p:attrNameLst>
                                      </p:cBhvr>
                                      <p:to>
                                        <p:strVal val="visible"/>
                                      </p:to>
                                    </p:set>
                                    <p:animEffect transition="in" filter="fade">
                                      <p:cBhvr>
                                        <p:cTn id="26" dur="1000"/>
                                        <p:tgtEl>
                                          <p:spTgt spid="125955">
                                            <p:txEl>
                                              <p:pRg st="1" end="1"/>
                                            </p:txEl>
                                          </p:spTgt>
                                        </p:tgtEl>
                                      </p:cBhvr>
                                    </p:animEffect>
                                    <p:anim calcmode="lin" valueType="num">
                                      <p:cBhvr>
                                        <p:cTn id="27" dur="1000" fill="hold"/>
                                        <p:tgtEl>
                                          <p:spTgt spid="125955">
                                            <p:txEl>
                                              <p:pRg st="1" end="1"/>
                                            </p:txEl>
                                          </p:spTgt>
                                        </p:tgtEl>
                                        <p:attrNameLst>
                                          <p:attrName>ppt_x</p:attrName>
                                        </p:attrNameLst>
                                      </p:cBhvr>
                                      <p:tavLst>
                                        <p:tav tm="0">
                                          <p:val>
                                            <p:strVal val="#ppt_x"/>
                                          </p:val>
                                        </p:tav>
                                        <p:tav tm="100000">
                                          <p:val>
                                            <p:strVal val="#ppt_x"/>
                                          </p:val>
                                        </p:tav>
                                      </p:tavLst>
                                    </p:anim>
                                    <p:anim calcmode="lin" valueType="num">
                                      <p:cBhvr>
                                        <p:cTn id="28" dur="900" decel="100000" fill="hold"/>
                                        <p:tgtEl>
                                          <p:spTgt spid="125955">
                                            <p:txEl>
                                              <p:pRg st="1" end="1"/>
                                            </p:txEl>
                                          </p:spTgt>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125955">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4" grpId="0"/>
      <p:bldP spid="125955"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34819" name="矩形 32771"/>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2</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32786" name="表格 32785"/>
          <p:cNvGraphicFramePr/>
          <p:nvPr/>
        </p:nvGraphicFramePr>
        <p:xfrm>
          <a:off x="250825" y="1052513"/>
          <a:ext cx="8499475" cy="4914900"/>
        </p:xfrm>
        <a:graphic>
          <a:graphicData uri="http://schemas.openxmlformats.org/drawingml/2006/table">
            <a:tbl>
              <a:tblPr/>
              <a:tblGrid>
                <a:gridCol w="8499475"/>
              </a:tblGrid>
              <a:tr h="4914900">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marL="0" lvl="0" indent="0" algn="just">
                        <a:lnSpc>
                          <a:spcPct val="110000"/>
                        </a:lnSpc>
                        <a:spcBef>
                          <a:spcPct val="0"/>
                        </a:spcBef>
                        <a:buNone/>
                      </a:pPr>
                      <a:r>
                        <a:rPr lang="en-US" altLang="zh-CN" sz="2800">
                          <a:latin typeface="+mn-lt"/>
                          <a:cs typeface="+mn-lt"/>
                        </a:rPr>
                        <a:t>Dear Mr. David Lee:</a:t>
                      </a:r>
                      <a:endParaRPr lang="en-US" altLang="zh-CN" sz="2800">
                        <a:latin typeface="+mn-lt"/>
                        <a:cs typeface="+mn-lt"/>
                      </a:endParaRPr>
                    </a:p>
                    <a:p>
                      <a:pPr marL="0" lvl="0" indent="0" algn="just">
                        <a:lnSpc>
                          <a:spcPct val="110000"/>
                        </a:lnSpc>
                        <a:spcBef>
                          <a:spcPct val="0"/>
                        </a:spcBef>
                        <a:buNone/>
                      </a:pPr>
                      <a:endParaRPr lang="en-US" altLang="zh-CN" sz="2800">
                        <a:latin typeface="+mn-lt"/>
                        <a:cs typeface="+mn-lt"/>
                      </a:endParaRPr>
                    </a:p>
                    <a:p>
                      <a:pPr marL="0" lvl="0" indent="0">
                        <a:lnSpc>
                          <a:spcPct val="110000"/>
                        </a:lnSpc>
                        <a:spcBef>
                          <a:spcPct val="0"/>
                        </a:spcBef>
                        <a:buNone/>
                      </a:pPr>
                      <a:r>
                        <a:rPr lang="en-US" altLang="zh-CN" sz="2800">
                          <a:latin typeface="+mn-lt"/>
                          <a:cs typeface="+mn-lt"/>
                        </a:rPr>
                        <a:t>We appreciate your great efforts</a:t>
                      </a:r>
                      <a:endParaRPr lang="en-US" altLang="zh-CN" sz="2800">
                        <a:latin typeface="+mn-lt"/>
                        <a:cs typeface="+mn-lt"/>
                      </a:endParaRPr>
                    </a:p>
                    <a:p>
                      <a:pPr marL="0" lvl="0" indent="0">
                        <a:lnSpc>
                          <a:spcPct val="110000"/>
                        </a:lnSpc>
                        <a:spcBef>
                          <a:spcPct val="0"/>
                        </a:spcBef>
                        <a:buNone/>
                      </a:pPr>
                      <a:r>
                        <a:rPr lang="en-US" altLang="zh-CN" sz="2800">
                          <a:latin typeface="+mn-lt"/>
                          <a:cs typeface="+mn-lt"/>
                        </a:rPr>
                        <a:t>to </a:t>
                      </a:r>
                      <a:r>
                        <a:rPr lang="en-US" altLang="zh-CN" sz="2800" b="1">
                          <a:latin typeface="+mn-lt"/>
                          <a:cs typeface="+mn-lt"/>
                          <a:hlinkClick r:id="rId1" action="ppaction://hlinksldjump"/>
                        </a:rPr>
                        <a:t>execute the order</a:t>
                      </a:r>
                      <a:r>
                        <a:rPr lang="en-US" altLang="zh-CN" sz="2800">
                          <a:latin typeface="+mn-lt"/>
                          <a:cs typeface="+mn-lt"/>
                        </a:rPr>
                        <a:t>. In view that </a:t>
                      </a:r>
                      <a:endParaRPr lang="en-US" altLang="zh-CN" sz="2800">
                        <a:latin typeface="+mn-lt"/>
                        <a:cs typeface="+mn-lt"/>
                      </a:endParaRPr>
                    </a:p>
                    <a:p>
                      <a:pPr marL="0" lvl="0" indent="0">
                        <a:lnSpc>
                          <a:spcPct val="110000"/>
                        </a:lnSpc>
                        <a:spcBef>
                          <a:spcPct val="0"/>
                        </a:spcBef>
                        <a:buNone/>
                      </a:pPr>
                      <a:r>
                        <a:rPr lang="en-US" altLang="zh-CN" sz="2800">
                          <a:latin typeface="+mn-lt"/>
                          <a:cs typeface="+mn-lt"/>
                        </a:rPr>
                        <a:t>it is our first order and to show our </a:t>
                      </a:r>
                      <a:endParaRPr lang="en-US" altLang="zh-CN" sz="2800">
                        <a:latin typeface="+mn-lt"/>
                        <a:cs typeface="+mn-lt"/>
                      </a:endParaRPr>
                    </a:p>
                    <a:p>
                      <a:pPr marL="0" lvl="0" indent="0">
                        <a:lnSpc>
                          <a:spcPct val="110000"/>
                        </a:lnSpc>
                        <a:spcBef>
                          <a:spcPct val="0"/>
                        </a:spcBef>
                        <a:buNone/>
                      </a:pPr>
                      <a:r>
                        <a:rPr lang="en-US" altLang="zh-CN" sz="2800">
                          <a:latin typeface="+mn-lt"/>
                          <a:cs typeface="+mn-lt"/>
                        </a:rPr>
                        <a:t>great sincerity, we are </a:t>
                      </a:r>
                      <a:r>
                        <a:rPr lang="en-US" altLang="zh-CN" sz="2800" b="1">
                          <a:latin typeface="+mn-lt"/>
                          <a:cs typeface="+mn-lt"/>
                          <a:hlinkClick r:id="rId2" action="ppaction://hlinksldjump"/>
                        </a:rPr>
                        <a:t>in a position</a:t>
                      </a:r>
                      <a:r>
                        <a:rPr lang="en-US" altLang="zh-CN" sz="2800">
                          <a:latin typeface="+mn-lt"/>
                          <a:cs typeface="+mn-lt"/>
                          <a:hlinkClick r:id="rId2" action="ppaction://hlinksldjump"/>
                        </a:rPr>
                        <a:t> </a:t>
                      </a:r>
                      <a:endParaRPr lang="en-US" altLang="zh-CN" sz="2800">
                        <a:latin typeface="+mn-lt"/>
                        <a:cs typeface="+mn-lt"/>
                      </a:endParaRPr>
                    </a:p>
                    <a:p>
                      <a:pPr marL="0" lvl="0" indent="0">
                        <a:lnSpc>
                          <a:spcPct val="110000"/>
                        </a:lnSpc>
                        <a:spcBef>
                          <a:spcPct val="0"/>
                        </a:spcBef>
                        <a:buNone/>
                      </a:pPr>
                      <a:r>
                        <a:rPr lang="en-US" altLang="zh-CN" sz="2800">
                          <a:latin typeface="+mn-lt"/>
                          <a:cs typeface="+mn-lt"/>
                        </a:rPr>
                        <a:t>to accept payment by L/C although </a:t>
                      </a:r>
                      <a:endParaRPr lang="en-US" altLang="zh-CN" sz="2800">
                        <a:latin typeface="+mn-lt"/>
                        <a:cs typeface="+mn-lt"/>
                      </a:endParaRPr>
                    </a:p>
                    <a:p>
                      <a:pPr marL="0" lvl="0" indent="0">
                        <a:lnSpc>
                          <a:spcPct val="110000"/>
                        </a:lnSpc>
                        <a:spcBef>
                          <a:spcPct val="0"/>
                        </a:spcBef>
                        <a:buNone/>
                      </a:pPr>
                      <a:r>
                        <a:rPr lang="en-US" altLang="zh-CN" sz="2800">
                          <a:latin typeface="+mn-lt"/>
                          <a:cs typeface="+mn-lt"/>
                        </a:rPr>
                        <a:t>there is a small amount, say  USD 30,000.</a:t>
                      </a:r>
                      <a:endParaRPr lang="en-US" altLang="zh-CN" sz="2800">
                        <a:latin typeface="+mn-lt"/>
                        <a:cs typeface="+mn-lt"/>
                      </a:endParaRPr>
                    </a:p>
                  </a:txBody>
                  <a:tcPr>
                    <a:lnL cap="flat">
                      <a:noFill/>
                    </a:lnL>
                    <a:lnR cap="flat">
                      <a:noFill/>
                    </a:lnR>
                    <a:lnT cap="flat">
                      <a:noFill/>
                    </a:lnT>
                    <a:lnB cap="flat">
                      <a:noFill/>
                    </a:lnB>
                    <a:lnTlToBr>
                      <a:noFill/>
                    </a:lnTlToBr>
                    <a:lnBlToTr>
                      <a:noFill/>
                    </a:lnBlToTr>
                    <a:noFill/>
                  </a:tcPr>
                </a:tc>
              </a:tr>
            </a:tbl>
          </a:graphicData>
        </a:graphic>
      </p:graphicFrame>
      <p:sp>
        <p:nvSpPr>
          <p:cNvPr id="34826" name="矩形 32778"/>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spTree>
    <p:custDataLst>
      <p:tags r:id="rId3"/>
    </p:custDataLst>
  </p:cSld>
  <p:clrMapOvr>
    <a:masterClrMapping/>
  </p:clrMapOvr>
  <p:transition>
    <p:wedg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35843" name="矩形 126979"/>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2</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126993" name="表格 126992"/>
          <p:cNvGraphicFramePr/>
          <p:nvPr/>
        </p:nvGraphicFramePr>
        <p:xfrm>
          <a:off x="332105" y="908050"/>
          <a:ext cx="6272530" cy="5262245"/>
        </p:xfrm>
        <a:graphic>
          <a:graphicData uri="http://schemas.openxmlformats.org/drawingml/2006/table">
            <a:tbl>
              <a:tblPr/>
              <a:tblGrid>
                <a:gridCol w="6272530"/>
              </a:tblGrid>
              <a:tr h="5262245">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marL="0" lvl="0" indent="0" algn="just">
                        <a:lnSpc>
                          <a:spcPct val="110000"/>
                        </a:lnSpc>
                        <a:spcBef>
                          <a:spcPct val="0"/>
                        </a:spcBef>
                        <a:buNone/>
                      </a:pPr>
                      <a:r>
                        <a:rPr lang="en-US" altLang="zh-CN" sz="2800">
                          <a:latin typeface="+mn-lt"/>
                          <a:cs typeface="+mn-lt"/>
                        </a:rPr>
                        <a:t>We have submitted an application letter to Bank of America, Los Angeles </a:t>
                      </a:r>
                      <a:endParaRPr lang="en-US" altLang="zh-CN" sz="2800">
                        <a:latin typeface="+mn-lt"/>
                        <a:cs typeface="+mn-lt"/>
                      </a:endParaRPr>
                    </a:p>
                    <a:p>
                      <a:pPr marL="0" lvl="0" indent="0" algn="just">
                        <a:lnSpc>
                          <a:spcPct val="110000"/>
                        </a:lnSpc>
                        <a:spcBef>
                          <a:spcPct val="0"/>
                        </a:spcBef>
                        <a:buNone/>
                      </a:pPr>
                      <a:r>
                        <a:rPr lang="en-US" altLang="zh-CN" sz="2800">
                          <a:latin typeface="+mn-lt"/>
                          <a:cs typeface="+mn-lt"/>
                        </a:rPr>
                        <a:t>Branch to open </a:t>
                      </a:r>
                      <a:r>
                        <a:rPr lang="en-US" altLang="zh-CN" sz="2800" b="1">
                          <a:latin typeface="+mn-lt"/>
                          <a:cs typeface="+mn-lt"/>
                          <a:hlinkClick r:id="rId1" action="ppaction://hlinksldjump"/>
                        </a:rPr>
                        <a:t>for our account</a:t>
                      </a:r>
                      <a:r>
                        <a:rPr lang="en-US" altLang="zh-CN" sz="2800">
                          <a:latin typeface="+mn-lt"/>
                          <a:cs typeface="+mn-lt"/>
                          <a:hlinkClick r:id="rId1" action="ppaction://hlinksldjump"/>
                        </a:rPr>
                        <a:t> </a:t>
                      </a:r>
                      <a:r>
                        <a:rPr lang="en-US" altLang="zh-CN" sz="2800">
                          <a:latin typeface="+mn-lt"/>
                          <a:cs typeface="+mn-lt"/>
                        </a:rPr>
                        <a:t>the </a:t>
                      </a:r>
                      <a:endParaRPr lang="en-US" altLang="zh-CN" sz="2800">
                        <a:latin typeface="+mn-lt"/>
                        <a:cs typeface="+mn-lt"/>
                      </a:endParaRPr>
                    </a:p>
                    <a:p>
                      <a:pPr marL="0" lvl="0" indent="0" algn="just">
                        <a:lnSpc>
                          <a:spcPct val="110000"/>
                        </a:lnSpc>
                        <a:spcBef>
                          <a:spcPct val="0"/>
                        </a:spcBef>
                        <a:buNone/>
                      </a:pPr>
                      <a:r>
                        <a:rPr lang="en-US" altLang="zh-CN" sz="2800">
                          <a:latin typeface="+mn-lt"/>
                          <a:cs typeface="+mn-lt"/>
                        </a:rPr>
                        <a:t>relevant documentary L/C for the </a:t>
                      </a:r>
                      <a:endParaRPr lang="en-US" altLang="zh-CN" sz="2800">
                        <a:latin typeface="+mn-lt"/>
                        <a:cs typeface="+mn-lt"/>
                      </a:endParaRPr>
                    </a:p>
                    <a:p>
                      <a:pPr marL="0" lvl="0" indent="0" algn="just">
                        <a:lnSpc>
                          <a:spcPct val="110000"/>
                        </a:lnSpc>
                        <a:spcBef>
                          <a:spcPct val="0"/>
                        </a:spcBef>
                        <a:buNone/>
                      </a:pPr>
                      <a:r>
                        <a:rPr lang="en-US" altLang="zh-CN" sz="2800">
                          <a:latin typeface="+mn-lt"/>
                          <a:cs typeface="+mn-lt"/>
                        </a:rPr>
                        <a:t>total  USD 30,000. We further need </a:t>
                      </a:r>
                      <a:endParaRPr lang="en-US" altLang="zh-CN" sz="2800">
                        <a:latin typeface="+mn-lt"/>
                        <a:cs typeface="+mn-lt"/>
                      </a:endParaRPr>
                    </a:p>
                    <a:p>
                      <a:pPr marL="0" lvl="0" indent="0" algn="just">
                        <a:lnSpc>
                          <a:spcPct val="110000"/>
                        </a:lnSpc>
                        <a:spcBef>
                          <a:spcPct val="0"/>
                        </a:spcBef>
                        <a:buNone/>
                      </a:pPr>
                      <a:r>
                        <a:rPr lang="en-US" altLang="zh-CN" sz="2800">
                          <a:latin typeface="+mn-lt"/>
                          <a:cs typeface="+mn-lt"/>
                        </a:rPr>
                        <a:t>you to prepare the following documents: Bill of Lading </a:t>
                      </a:r>
                      <a:r>
                        <a:rPr lang="en-US" altLang="zh-CN" sz="2800" b="1">
                          <a:latin typeface="+mn-lt"/>
                          <a:cs typeface="+mn-lt"/>
                          <a:hlinkClick r:id="rId2" action="ppaction://hlinksldjump"/>
                        </a:rPr>
                        <a:t>in duplicate</a:t>
                      </a:r>
                      <a:r>
                        <a:rPr lang="en-US" altLang="zh-CN" sz="2800">
                          <a:latin typeface="+mn-lt"/>
                          <a:cs typeface="+mn-lt"/>
                        </a:rPr>
                        <a:t>, Commercial Invoice in triplicate,</a:t>
                      </a:r>
                      <a:endParaRPr lang="en-US" altLang="zh-CN" sz="2800">
                        <a:latin typeface="+mn-lt"/>
                        <a:cs typeface="+mn-lt"/>
                      </a:endParaRPr>
                    </a:p>
                  </a:txBody>
                  <a:tcPr>
                    <a:lnL cap="flat">
                      <a:noFill/>
                    </a:lnL>
                    <a:lnR cap="flat">
                      <a:noFill/>
                    </a:lnR>
                    <a:lnT cap="flat">
                      <a:noFill/>
                    </a:lnT>
                    <a:lnB cap="flat">
                      <a:noFill/>
                    </a:lnB>
                    <a:lnTlToBr>
                      <a:noFill/>
                    </a:lnTlToBr>
                    <a:lnBlToTr>
                      <a:noFill/>
                    </a:lnBlToTr>
                    <a:noFill/>
                  </a:tcPr>
                </a:tc>
              </a:tr>
            </a:tbl>
          </a:graphicData>
        </a:graphic>
      </p:graphicFrame>
      <p:sp>
        <p:nvSpPr>
          <p:cNvPr id="35850" name="矩形 126986"/>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spTree>
    <p:custDataLst>
      <p:tags r:id="rId3"/>
    </p:custDataLst>
  </p:cSld>
  <p:clrMapOvr>
    <a:masterClrMapping/>
  </p:clrMapOvr>
  <p:transition>
    <p:pull/>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36867" name="矩形 128003"/>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2</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128013" name="表格 128012"/>
          <p:cNvGraphicFramePr/>
          <p:nvPr/>
        </p:nvGraphicFramePr>
        <p:xfrm>
          <a:off x="196850" y="1399223"/>
          <a:ext cx="8499475" cy="5402580"/>
        </p:xfrm>
        <a:graphic>
          <a:graphicData uri="http://schemas.openxmlformats.org/drawingml/2006/table">
            <a:tbl>
              <a:tblPr/>
              <a:tblGrid>
                <a:gridCol w="8499475"/>
              </a:tblGrid>
              <a:tr h="5402580">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marL="0" lvl="0" indent="0" algn="just">
                        <a:lnSpc>
                          <a:spcPct val="110000"/>
                        </a:lnSpc>
                        <a:spcBef>
                          <a:spcPct val="0"/>
                        </a:spcBef>
                        <a:buNone/>
                      </a:pPr>
                      <a:r>
                        <a:rPr lang="en-US" altLang="zh-CN" sz="2800">
                          <a:latin typeface="+mn-lt"/>
                          <a:cs typeface="+mn-lt"/>
                        </a:rPr>
                        <a:t>Packing List</a:t>
                      </a:r>
                      <a:r>
                        <a:rPr lang="en-US" altLang="zh-CN" sz="2800" b="1">
                          <a:latin typeface="+mn-lt"/>
                          <a:cs typeface="+mn-lt"/>
                        </a:rPr>
                        <a:t> </a:t>
                      </a:r>
                      <a:r>
                        <a:rPr lang="en-US" altLang="zh-CN" sz="2800" b="1">
                          <a:latin typeface="+mn-lt"/>
                          <a:cs typeface="+mn-lt"/>
                          <a:hlinkClick r:id="rId1" action="ppaction://hlinksldjump"/>
                        </a:rPr>
                        <a:t>in triplicate</a:t>
                      </a:r>
                      <a:r>
                        <a:rPr lang="en-US" altLang="zh-CN" sz="2800" b="1">
                          <a:latin typeface="+mn-lt"/>
                          <a:cs typeface="+mn-lt"/>
                        </a:rPr>
                        <a:t>,</a:t>
                      </a:r>
                      <a:r>
                        <a:rPr lang="en-US" altLang="zh-CN" sz="2800">
                          <a:latin typeface="+mn-lt"/>
                          <a:cs typeface="+mn-lt"/>
                        </a:rPr>
                        <a:t> </a:t>
                      </a:r>
                      <a:endParaRPr lang="en-US" altLang="zh-CN" sz="2800">
                        <a:latin typeface="+mn-lt"/>
                        <a:cs typeface="+mn-lt"/>
                      </a:endParaRPr>
                    </a:p>
                    <a:p>
                      <a:pPr marL="0" lvl="0" indent="0" algn="just">
                        <a:lnSpc>
                          <a:spcPct val="110000"/>
                        </a:lnSpc>
                        <a:spcBef>
                          <a:spcPct val="0"/>
                        </a:spcBef>
                        <a:buNone/>
                      </a:pPr>
                      <a:r>
                        <a:rPr lang="en-US" altLang="zh-CN" sz="2800">
                          <a:latin typeface="+mn-lt"/>
                          <a:cs typeface="+mn-lt"/>
                        </a:rPr>
                        <a:t>and Certificate of Origin in </a:t>
                      </a:r>
                      <a:endParaRPr lang="en-US" altLang="zh-CN" sz="2800">
                        <a:latin typeface="+mn-lt"/>
                        <a:cs typeface="+mn-lt"/>
                      </a:endParaRPr>
                    </a:p>
                    <a:p>
                      <a:pPr marL="0" lvl="0" indent="0" algn="just">
                        <a:lnSpc>
                          <a:spcPct val="110000"/>
                        </a:lnSpc>
                        <a:spcBef>
                          <a:spcPct val="0"/>
                        </a:spcBef>
                        <a:buNone/>
                      </a:pPr>
                      <a:r>
                        <a:rPr lang="en-US" altLang="zh-CN" sz="2800">
                          <a:latin typeface="+mn-lt"/>
                          <a:cs typeface="+mn-lt"/>
                        </a:rPr>
                        <a:t>duplicate.</a:t>
                      </a:r>
                      <a:endParaRPr lang="en-US" altLang="zh-CN" sz="2800">
                        <a:latin typeface="+mn-lt"/>
                        <a:cs typeface="+mn-lt"/>
                      </a:endParaRPr>
                    </a:p>
                    <a:p>
                      <a:pPr marL="0" lvl="0" indent="0">
                        <a:lnSpc>
                          <a:spcPct val="110000"/>
                        </a:lnSpc>
                        <a:spcBef>
                          <a:spcPct val="0"/>
                        </a:spcBef>
                        <a:buNone/>
                      </a:pPr>
                      <a:endParaRPr lang="en-US" altLang="zh-CN" sz="2800">
                        <a:latin typeface="+mn-lt"/>
                        <a:cs typeface="+mn-lt"/>
                      </a:endParaRPr>
                    </a:p>
                    <a:p>
                      <a:pPr marL="0" lvl="0" indent="0">
                        <a:lnSpc>
                          <a:spcPct val="110000"/>
                        </a:lnSpc>
                        <a:spcBef>
                          <a:spcPct val="0"/>
                        </a:spcBef>
                        <a:buNone/>
                      </a:pPr>
                      <a:r>
                        <a:rPr lang="en-US" altLang="zh-CN" sz="2800">
                          <a:latin typeface="+mn-lt"/>
                          <a:cs typeface="+mn-lt"/>
                        </a:rPr>
                        <a:t>Once the L/C has been </a:t>
                      </a:r>
                      <a:endParaRPr lang="en-US" altLang="zh-CN" sz="2800">
                        <a:latin typeface="+mn-lt"/>
                        <a:cs typeface="+mn-lt"/>
                      </a:endParaRPr>
                    </a:p>
                    <a:p>
                      <a:pPr marL="0" lvl="0" indent="0">
                        <a:lnSpc>
                          <a:spcPct val="110000"/>
                        </a:lnSpc>
                        <a:spcBef>
                          <a:spcPct val="0"/>
                        </a:spcBef>
                        <a:buNone/>
                      </a:pPr>
                      <a:r>
                        <a:rPr lang="en-US" altLang="zh-CN" sz="2800">
                          <a:latin typeface="+mn-lt"/>
                          <a:cs typeface="+mn-lt"/>
                        </a:rPr>
                        <a:t>established, we will notify you in writing.</a:t>
                      </a:r>
                      <a:endParaRPr lang="en-US" altLang="zh-CN" sz="2800">
                        <a:latin typeface="+mn-lt"/>
                        <a:cs typeface="+mn-lt"/>
                      </a:endParaRPr>
                    </a:p>
                    <a:p>
                      <a:pPr marL="0" lvl="0" indent="0">
                        <a:lnSpc>
                          <a:spcPct val="110000"/>
                        </a:lnSpc>
                        <a:spcBef>
                          <a:spcPct val="0"/>
                        </a:spcBef>
                        <a:buNone/>
                      </a:pPr>
                      <a:endParaRPr lang="en-US" altLang="zh-CN" sz="2800">
                        <a:latin typeface="+mn-lt"/>
                        <a:cs typeface="+mn-lt"/>
                      </a:endParaRPr>
                    </a:p>
                    <a:p>
                      <a:pPr marL="0" lvl="0" indent="0">
                        <a:lnSpc>
                          <a:spcPct val="110000"/>
                        </a:lnSpc>
                        <a:spcBef>
                          <a:spcPct val="0"/>
                        </a:spcBef>
                        <a:buNone/>
                      </a:pPr>
                      <a:r>
                        <a:rPr lang="en-US" altLang="zh-CN" sz="2800">
                          <a:solidFill>
                            <a:schemeClr val="bg1"/>
                          </a:solidFill>
                          <a:latin typeface="+mn-lt"/>
                          <a:cs typeface="+mn-lt"/>
                        </a:rPr>
                        <a:t>Best Wishes,</a:t>
                      </a:r>
                      <a:endParaRPr lang="en-US" altLang="zh-CN" sz="2800">
                        <a:solidFill>
                          <a:schemeClr val="bg1"/>
                        </a:solidFill>
                        <a:latin typeface="+mn-lt"/>
                        <a:cs typeface="+mn-lt"/>
                      </a:endParaRPr>
                    </a:p>
                    <a:p>
                      <a:pPr marL="0" lvl="0" indent="0">
                        <a:lnSpc>
                          <a:spcPct val="110000"/>
                        </a:lnSpc>
                        <a:spcBef>
                          <a:spcPct val="0"/>
                        </a:spcBef>
                        <a:buNone/>
                      </a:pPr>
                      <a:r>
                        <a:rPr lang="en-US" altLang="zh-CN" sz="2800">
                          <a:solidFill>
                            <a:schemeClr val="bg1"/>
                          </a:solidFill>
                          <a:latin typeface="+mn-lt"/>
                          <a:cs typeface="+mn-lt"/>
                        </a:rPr>
                        <a:t>Mark Benson</a:t>
                      </a:r>
                      <a:endParaRPr lang="en-US" altLang="zh-CN">
                        <a:latin typeface="Comic Sans MS" panose="030F0702030302020204" pitchFamily="66" charset="0"/>
                        <a:cs typeface="Times New Roman" panose="02020603050405020304" pitchFamily="18" charset="0"/>
                      </a:endParaRPr>
                    </a:p>
                    <a:p>
                      <a:pPr marL="0" lvl="0" indent="0" algn="just" eaLnBrk="0" hangingPunct="0">
                        <a:spcBef>
                          <a:spcPct val="0"/>
                        </a:spcBef>
                        <a:buNone/>
                      </a:pPr>
                      <a:endParaRPr lang="en-US" altLang="zh-CN">
                        <a:latin typeface="Comic Sans MS" panose="030F0702030302020204" pitchFamily="66" charset="0"/>
                        <a:ea typeface="Times New Roman" panose="02020603050405020304" pitchFamily="18" charset="0"/>
                      </a:endParaRPr>
                    </a:p>
                  </a:txBody>
                  <a:tcPr>
                    <a:lnL cap="flat">
                      <a:noFill/>
                    </a:lnL>
                    <a:lnR cap="flat">
                      <a:noFill/>
                    </a:lnR>
                    <a:lnT cap="flat">
                      <a:noFill/>
                    </a:lnT>
                    <a:lnB cap="flat">
                      <a:noFill/>
                    </a:lnB>
                    <a:lnTlToBr>
                      <a:noFill/>
                    </a:lnTlToBr>
                    <a:lnBlToTr>
                      <a:noFill/>
                    </a:lnBlToTr>
                    <a:noFill/>
                  </a:tcPr>
                </a:tc>
              </a:tr>
            </a:tbl>
          </a:graphicData>
        </a:graphic>
      </p:graphicFrame>
      <p:sp>
        <p:nvSpPr>
          <p:cNvPr id="36874" name="矩形 128010"/>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pic>
        <p:nvPicPr>
          <p:cNvPr id="36875" name="图片 128013" descr="文件:3_3.GIF  尺寸:60×45">
            <a:hlinkClick r:id="rId2" action="ppaction://hlinksldjump"/>
          </p:cNvPr>
          <p:cNvPicPr>
            <a:picLocks noChangeAspect="1"/>
          </p:cNvPicPr>
          <p:nvPr/>
        </p:nvPicPr>
        <p:blipFill>
          <a:blip r:embed="rId3" cstate="print"/>
          <a:stretch>
            <a:fillRect/>
          </a:stretch>
        </p:blipFill>
        <p:spPr>
          <a:xfrm>
            <a:off x="5795963" y="5949950"/>
            <a:ext cx="571500" cy="428625"/>
          </a:xfrm>
          <a:prstGeom prst="rect">
            <a:avLst/>
          </a:prstGeom>
          <a:noFill/>
          <a:ln w="9525">
            <a:noFill/>
          </a:ln>
        </p:spPr>
      </p:pic>
    </p:spTree>
    <p:custDataLst>
      <p:tags r:id="rId4"/>
    </p:custDataLst>
  </p:cSld>
  <p:clrMapOvr>
    <a:masterClrMapping/>
  </p:clrMapOvr>
  <p:transition>
    <p:pull/>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标题 35841"/>
          <p:cNvSpPr>
            <a:spLocks noGrp="1"/>
          </p:cNvSpPr>
          <p:nvPr>
            <p:ph type="title"/>
          </p:nvPr>
        </p:nvSpPr>
        <p:spPr>
          <a:xfrm>
            <a:off x="466725" y="0"/>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Two</a:t>
            </a:r>
            <a:endParaRPr lang="en-US" altLang="zh-CN" sz="3600" b="1">
              <a:solidFill>
                <a:srgbClr val="800000"/>
              </a:solidFill>
            </a:endParaRPr>
          </a:p>
        </p:txBody>
      </p:sp>
      <p:sp>
        <p:nvSpPr>
          <p:cNvPr id="35843" name="内容占位符 35842"/>
          <p:cNvSpPr>
            <a:spLocks noGrp="1"/>
          </p:cNvSpPr>
          <p:nvPr>
            <p:ph idx="1"/>
          </p:nvPr>
        </p:nvSpPr>
        <p:spPr>
          <a:xfrm>
            <a:off x="457200" y="683260"/>
            <a:ext cx="7999095" cy="4295775"/>
          </a:xfrm>
          <a:noFill/>
          <a:ln>
            <a:noFill/>
          </a:ln>
        </p:spPr>
        <p:txBody>
          <a:bodyPr anchor="t">
            <a:noAutofit/>
          </a:bodyPr>
          <a:lstStyle/>
          <a:p>
            <a:pPr marL="609600" indent="-609600">
              <a:lnSpc>
                <a:spcPct val="90000"/>
              </a:lnSpc>
              <a:buNone/>
            </a:pPr>
            <a:r>
              <a:rPr lang="en-US" altLang="zh-CN" sz="2800" b="1">
                <a:solidFill>
                  <a:schemeClr val="tx1"/>
                </a:solidFill>
                <a:cs typeface="+mn-lt"/>
              </a:rPr>
              <a:t>1. execute the order</a:t>
            </a:r>
            <a:r>
              <a:rPr lang="en-US" altLang="zh-CN" sz="2800">
                <a:solidFill>
                  <a:schemeClr val="tx1"/>
                </a:solidFill>
                <a:cs typeface="+mn-lt"/>
              </a:rPr>
              <a:t> </a:t>
            </a:r>
            <a:r>
              <a:rPr lang="zh-CN" altLang="en-US" sz="2800" dirty="0">
                <a:solidFill>
                  <a:schemeClr val="tx1"/>
                </a:solidFill>
                <a:cs typeface="+mn-lt"/>
              </a:rPr>
              <a:t>执行订单，履行订单</a:t>
            </a:r>
            <a:endParaRPr lang="zh-CN" altLang="en-US" sz="2800" dirty="0">
              <a:solidFill>
                <a:schemeClr val="tx1"/>
              </a:solidFill>
              <a:cs typeface="+mn-lt"/>
            </a:endParaRPr>
          </a:p>
          <a:p>
            <a:pPr marL="609600" indent="-609600">
              <a:lnSpc>
                <a:spcPct val="90000"/>
              </a:lnSpc>
              <a:buClr>
                <a:schemeClr val="tx1"/>
              </a:buClr>
              <a:buFont typeface="Wingdings" panose="05000000000000000000" pitchFamily="2" charset="2"/>
              <a:buChar char="Ø"/>
            </a:pPr>
            <a:r>
              <a:rPr lang="zh-CN" altLang="en-US" sz="2800" dirty="0">
                <a:solidFill>
                  <a:schemeClr val="tx1"/>
                </a:solidFill>
                <a:cs typeface="+mn-lt"/>
              </a:rPr>
              <a:t>这属于商务协商、谈判后达成协议或合同之后，正式进入产品制造、跟单直至发货的阶段。</a:t>
            </a:r>
            <a:endParaRPr lang="zh-CN" altLang="en-US" sz="2800" dirty="0">
              <a:solidFill>
                <a:schemeClr val="tx1"/>
              </a:solidFill>
              <a:cs typeface="+mn-lt"/>
            </a:endParaRPr>
          </a:p>
          <a:p>
            <a:pPr marL="609600" indent="-609600">
              <a:lnSpc>
                <a:spcPct val="90000"/>
              </a:lnSpc>
              <a:buClr>
                <a:schemeClr val="tx1"/>
              </a:buClr>
              <a:buFont typeface="Wingdings" panose="05000000000000000000" pitchFamily="2" charset="2"/>
              <a:buChar char="Ø"/>
            </a:pPr>
            <a:r>
              <a:rPr lang="zh-CN" altLang="en-US" sz="2800" dirty="0">
                <a:solidFill>
                  <a:schemeClr val="tx1"/>
                </a:solidFill>
                <a:cs typeface="+mn-lt"/>
              </a:rPr>
              <a:t>表示“执行订单”的英文表达有：</a:t>
            </a:r>
            <a:endParaRPr lang="zh-CN" altLang="en-US" sz="2800" dirty="0">
              <a:solidFill>
                <a:schemeClr val="tx1"/>
              </a:solidFill>
              <a:cs typeface="+mn-lt"/>
            </a:endParaRPr>
          </a:p>
          <a:p>
            <a:pPr marL="609600" indent="-609600">
              <a:lnSpc>
                <a:spcPct val="90000"/>
              </a:lnSpc>
              <a:buNone/>
            </a:pPr>
            <a:r>
              <a:rPr lang="zh-CN" altLang="en-US" sz="2800" dirty="0">
                <a:solidFill>
                  <a:schemeClr val="tx1"/>
                </a:solidFill>
                <a:cs typeface="+mn-lt"/>
              </a:rPr>
              <a:t>        </a:t>
            </a:r>
            <a:r>
              <a:rPr lang="en-US" altLang="zh-CN" sz="2800">
                <a:solidFill>
                  <a:schemeClr val="tx1"/>
                </a:solidFill>
                <a:cs typeface="+mn-lt"/>
              </a:rPr>
              <a:t>(A) execute an order</a:t>
            </a:r>
            <a:endParaRPr lang="en-US" altLang="zh-CN" sz="2800">
              <a:solidFill>
                <a:schemeClr val="tx1"/>
              </a:solidFill>
              <a:cs typeface="+mn-lt"/>
            </a:endParaRPr>
          </a:p>
          <a:p>
            <a:pPr marL="609600" indent="-609600">
              <a:lnSpc>
                <a:spcPct val="90000"/>
              </a:lnSpc>
              <a:buNone/>
            </a:pPr>
            <a:r>
              <a:rPr lang="en-US" altLang="zh-CN" sz="2800">
                <a:solidFill>
                  <a:schemeClr val="tx1"/>
                </a:solidFill>
                <a:cs typeface="+mn-lt"/>
              </a:rPr>
              <a:t>        (B) fulfill an order</a:t>
            </a:r>
            <a:endParaRPr lang="en-US" altLang="zh-CN" sz="2800">
              <a:solidFill>
                <a:schemeClr val="tx1"/>
              </a:solidFill>
              <a:cs typeface="+mn-lt"/>
            </a:endParaRPr>
          </a:p>
          <a:p>
            <a:pPr marL="609600" indent="-609600">
              <a:lnSpc>
                <a:spcPct val="90000"/>
              </a:lnSpc>
              <a:buNone/>
            </a:pPr>
            <a:r>
              <a:rPr lang="en-US" altLang="zh-CN" sz="2800">
                <a:solidFill>
                  <a:schemeClr val="tx1"/>
                </a:solidFill>
                <a:cs typeface="+mn-lt"/>
              </a:rPr>
              <a:t>        (C) attend to an order</a:t>
            </a:r>
            <a:endParaRPr lang="en-US" altLang="zh-CN" sz="2800">
              <a:solidFill>
                <a:schemeClr val="tx1"/>
              </a:solidFill>
              <a:cs typeface="+mn-lt"/>
            </a:endParaRPr>
          </a:p>
          <a:p>
            <a:pPr marL="609600" indent="-609600">
              <a:lnSpc>
                <a:spcPct val="90000"/>
              </a:lnSpc>
              <a:buNone/>
            </a:pPr>
            <a:r>
              <a:rPr lang="en-US" altLang="zh-CN" sz="2800">
                <a:solidFill>
                  <a:schemeClr val="tx1"/>
                </a:solidFill>
                <a:cs typeface="+mn-lt"/>
              </a:rPr>
              <a:t>        (D) put an order through</a:t>
            </a:r>
            <a:endParaRPr lang="en-US" altLang="zh-CN" sz="2800">
              <a:solidFill>
                <a:schemeClr val="tx1"/>
              </a:solidFill>
              <a:cs typeface="+mn-lt"/>
            </a:endParaRPr>
          </a:p>
          <a:p>
            <a:pPr marL="609600" indent="-609600">
              <a:lnSpc>
                <a:spcPct val="90000"/>
              </a:lnSpc>
              <a:buNone/>
            </a:pPr>
            <a:r>
              <a:rPr lang="en-US" altLang="zh-CN" sz="2800">
                <a:solidFill>
                  <a:schemeClr val="tx1"/>
                </a:solidFill>
                <a:cs typeface="+mn-lt"/>
              </a:rPr>
              <a:t>        (E) carry out an order</a:t>
            </a:r>
            <a:endParaRPr lang="en-US" altLang="zh-CN" sz="2800">
              <a:solidFill>
                <a:schemeClr val="tx1"/>
              </a:solidFill>
              <a:cs typeface="+mn-lt"/>
            </a:endParaRPr>
          </a:p>
          <a:p>
            <a:pPr marL="609600" indent="-609600">
              <a:lnSpc>
                <a:spcPct val="90000"/>
              </a:lnSpc>
              <a:buNone/>
            </a:pPr>
            <a:endParaRPr lang="zh-CN" altLang="en-US" sz="2800" dirty="0">
              <a:solidFill>
                <a:schemeClr val="tx1"/>
              </a:solidFill>
              <a:cs typeface="+mn-lt"/>
            </a:endParaRPr>
          </a:p>
        </p:txBody>
      </p:sp>
    </p:spTree>
    <p:custDataLst>
      <p:tags r:id="rId1"/>
    </p:custDataLst>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35842"/>
                                        </p:tgtEl>
                                        <p:attrNameLst>
                                          <p:attrName>style.visibility</p:attrName>
                                        </p:attrNameLst>
                                      </p:cBhvr>
                                      <p:to>
                                        <p:strVal val="visible"/>
                                      </p:to>
                                    </p:set>
                                    <p:anim calcmode="lin" valueType="num">
                                      <p:cBhvr>
                                        <p:cTn id="7" dur="1000" fill="hold"/>
                                        <p:tgtEl>
                                          <p:spTgt spid="35842"/>
                                        </p:tgtEl>
                                        <p:attrNameLst>
                                          <p:attrName>ppt_x</p:attrName>
                                        </p:attrNameLst>
                                      </p:cBhvr>
                                      <p:tavLst>
                                        <p:tav tm="0">
                                          <p:val>
                                            <p:strVal val="#ppt_x-.2"/>
                                          </p:val>
                                        </p:tav>
                                        <p:tav tm="100000">
                                          <p:val>
                                            <p:strVal val="#ppt_x"/>
                                          </p:val>
                                        </p:tav>
                                      </p:tavLst>
                                    </p:anim>
                                    <p:anim calcmode="lin" valueType="num">
                                      <p:cBhvr>
                                        <p:cTn id="8" dur="1000" fill="hold"/>
                                        <p:tgtEl>
                                          <p:spTgt spid="35842"/>
                                        </p:tgtEl>
                                        <p:attrNameLst>
                                          <p:attrName>ppt_y</p:attrName>
                                        </p:attrNameLst>
                                      </p:cBhvr>
                                      <p:tavLst>
                                        <p:tav tm="0">
                                          <p:val>
                                            <p:strVal val="#ppt_y"/>
                                          </p:val>
                                        </p:tav>
                                        <p:tav tm="100000">
                                          <p:val>
                                            <p:strVal val="#ppt_y"/>
                                          </p:val>
                                        </p:tav>
                                      </p:tavLst>
                                    </p:anim>
                                    <p:animEffect transition="in" filter="wipe(right)" prLst="gradientSize: 0.1">
                                      <p:cBhvr>
                                        <p:cTn id="9" dur="1000"/>
                                        <p:tgtEl>
                                          <p:spTgt spid="3584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5843">
                                            <p:txEl>
                                              <p:pRg st="0" end="0"/>
                                            </p:txEl>
                                          </p:spTgt>
                                        </p:tgtEl>
                                        <p:attrNameLst>
                                          <p:attrName>style.visibility</p:attrName>
                                        </p:attrNameLst>
                                      </p:cBhvr>
                                      <p:to>
                                        <p:strVal val="visible"/>
                                      </p:to>
                                    </p:set>
                                    <p:animEffect transition="in" filter="wipe(down)">
                                      <p:cBhvr>
                                        <p:cTn id="14" dur="500"/>
                                        <p:tgtEl>
                                          <p:spTgt spid="3584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5843">
                                            <p:txEl>
                                              <p:pRg st="1" end="1"/>
                                            </p:txEl>
                                          </p:spTgt>
                                        </p:tgtEl>
                                        <p:attrNameLst>
                                          <p:attrName>style.visibility</p:attrName>
                                        </p:attrNameLst>
                                      </p:cBhvr>
                                      <p:to>
                                        <p:strVal val="visible"/>
                                      </p:to>
                                    </p:set>
                                    <p:animEffect transition="in" filter="wipe(down)">
                                      <p:cBhvr>
                                        <p:cTn id="19" dur="500"/>
                                        <p:tgtEl>
                                          <p:spTgt spid="3584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5843">
                                            <p:txEl>
                                              <p:pRg st="2" end="2"/>
                                            </p:txEl>
                                          </p:spTgt>
                                        </p:tgtEl>
                                        <p:attrNameLst>
                                          <p:attrName>style.visibility</p:attrName>
                                        </p:attrNameLst>
                                      </p:cBhvr>
                                      <p:to>
                                        <p:strVal val="visible"/>
                                      </p:to>
                                    </p:set>
                                    <p:animEffect transition="in" filter="wipe(down)">
                                      <p:cBhvr>
                                        <p:cTn id="24" dur="500"/>
                                        <p:tgtEl>
                                          <p:spTgt spid="3584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35843">
                                            <p:txEl>
                                              <p:pRg st="3" end="3"/>
                                            </p:txEl>
                                          </p:spTgt>
                                        </p:tgtEl>
                                        <p:attrNameLst>
                                          <p:attrName>style.visibility</p:attrName>
                                        </p:attrNameLst>
                                      </p:cBhvr>
                                      <p:to>
                                        <p:strVal val="visible"/>
                                      </p:to>
                                    </p:set>
                                    <p:animEffect transition="in" filter="wipe(down)">
                                      <p:cBhvr>
                                        <p:cTn id="29" dur="500"/>
                                        <p:tgtEl>
                                          <p:spTgt spid="3584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35843">
                                            <p:txEl>
                                              <p:pRg st="4" end="4"/>
                                            </p:txEl>
                                          </p:spTgt>
                                        </p:tgtEl>
                                        <p:attrNameLst>
                                          <p:attrName>style.visibility</p:attrName>
                                        </p:attrNameLst>
                                      </p:cBhvr>
                                      <p:to>
                                        <p:strVal val="visible"/>
                                      </p:to>
                                    </p:set>
                                    <p:animEffect transition="in" filter="wipe(down)">
                                      <p:cBhvr>
                                        <p:cTn id="34" dur="500"/>
                                        <p:tgtEl>
                                          <p:spTgt spid="3584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35843">
                                            <p:txEl>
                                              <p:pRg st="5" end="5"/>
                                            </p:txEl>
                                          </p:spTgt>
                                        </p:tgtEl>
                                        <p:attrNameLst>
                                          <p:attrName>style.visibility</p:attrName>
                                        </p:attrNameLst>
                                      </p:cBhvr>
                                      <p:to>
                                        <p:strVal val="visible"/>
                                      </p:to>
                                    </p:set>
                                    <p:animEffect transition="in" filter="wipe(down)">
                                      <p:cBhvr>
                                        <p:cTn id="39" dur="500"/>
                                        <p:tgtEl>
                                          <p:spTgt spid="3584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35843">
                                            <p:txEl>
                                              <p:pRg st="6" end="6"/>
                                            </p:txEl>
                                          </p:spTgt>
                                        </p:tgtEl>
                                        <p:attrNameLst>
                                          <p:attrName>style.visibility</p:attrName>
                                        </p:attrNameLst>
                                      </p:cBhvr>
                                      <p:to>
                                        <p:strVal val="visible"/>
                                      </p:to>
                                    </p:set>
                                    <p:animEffect transition="in" filter="wipe(down)">
                                      <p:cBhvr>
                                        <p:cTn id="44" dur="500"/>
                                        <p:tgtEl>
                                          <p:spTgt spid="3584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35843">
                                            <p:txEl>
                                              <p:pRg st="7" end="7"/>
                                            </p:txEl>
                                          </p:spTgt>
                                        </p:tgtEl>
                                        <p:attrNameLst>
                                          <p:attrName>style.visibility</p:attrName>
                                        </p:attrNameLst>
                                      </p:cBhvr>
                                      <p:to>
                                        <p:strVal val="visible"/>
                                      </p:to>
                                    </p:set>
                                    <p:animEffect transition="in" filter="wipe(down)">
                                      <p:cBhvr>
                                        <p:cTn id="49" dur="500"/>
                                        <p:tgtEl>
                                          <p:spTgt spid="358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bldLvl="0" animBg="1"/>
      <p:bldP spid="3584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marL="609600" indent="-609600">
              <a:lnSpc>
                <a:spcPct val="90000"/>
              </a:lnSpc>
              <a:buNone/>
            </a:pPr>
            <a:r>
              <a:rPr lang="en-US" altLang="zh-CN" sz="2800">
                <a:solidFill>
                  <a:schemeClr val="tx1"/>
                </a:solidFill>
                <a:cs typeface="+mn-lt"/>
                <a:sym typeface="+mn-ea"/>
              </a:rPr>
              <a:t>e.g.  We hope that you can establish the relevant L/C 30 days before the date of shipment so that we can execute the order smoothly.</a:t>
            </a:r>
            <a:endParaRPr lang="en-US" altLang="zh-CN" sz="2800">
              <a:solidFill>
                <a:schemeClr val="tx1"/>
              </a:solidFill>
              <a:cs typeface="+mn-lt"/>
            </a:endParaRPr>
          </a:p>
          <a:p>
            <a:pPr marL="609600" indent="-609600">
              <a:lnSpc>
                <a:spcPct val="90000"/>
              </a:lnSpc>
              <a:buNone/>
            </a:pPr>
            <a:r>
              <a:rPr lang="zh-CN" altLang="en-US" sz="2800" dirty="0">
                <a:solidFill>
                  <a:schemeClr val="tx1"/>
                </a:solidFill>
                <a:cs typeface="+mn-lt"/>
                <a:sym typeface="+mn-ea"/>
              </a:rPr>
              <a:t>         我方希望贵公司能在装运期</a:t>
            </a:r>
            <a:r>
              <a:rPr lang="en-US" altLang="zh-CN" sz="2800">
                <a:solidFill>
                  <a:schemeClr val="tx1"/>
                </a:solidFill>
                <a:cs typeface="+mn-lt"/>
                <a:sym typeface="+mn-ea"/>
              </a:rPr>
              <a:t>30</a:t>
            </a:r>
            <a:r>
              <a:rPr lang="zh-CN" altLang="en-US" sz="2800" dirty="0">
                <a:solidFill>
                  <a:schemeClr val="tx1"/>
                </a:solidFill>
                <a:cs typeface="+mn-lt"/>
                <a:sym typeface="+mn-ea"/>
              </a:rPr>
              <a:t>天前开立信用证，以便我方顺利执行订单。</a:t>
            </a:r>
            <a:endParaRPr lang="zh-CN" altLang="en-US" dirty="0">
              <a:solidFill>
                <a:schemeClr val="tx1"/>
              </a:solidFill>
              <a:cs typeface="+mn-lt"/>
            </a:endParaRPr>
          </a:p>
          <a:p>
            <a:endParaRPr lang="zh-CN" altLang="en-US"/>
          </a:p>
        </p:txBody>
      </p:sp>
      <p:pic>
        <p:nvPicPr>
          <p:cNvPr id="35845" name="图片 35844" descr="4.gif (5050 bytes)">
            <a:hlinkClick r:id="rId1" action="ppaction://hlinksldjump"/>
          </p:cNvPr>
          <p:cNvPicPr>
            <a:picLocks noChangeAspect="1"/>
          </p:cNvPicPr>
          <p:nvPr/>
        </p:nvPicPr>
        <p:blipFill>
          <a:blip r:embed="rId2" cstate="print"/>
          <a:stretch>
            <a:fillRect/>
          </a:stretch>
        </p:blipFill>
        <p:spPr>
          <a:xfrm>
            <a:off x="7579678" y="4299903"/>
            <a:ext cx="409575" cy="409575"/>
          </a:xfrm>
          <a:prstGeom prst="rect">
            <a:avLst/>
          </a:prstGeom>
          <a:noFill/>
          <a:ln w="9525">
            <a:noFill/>
          </a:ln>
        </p:spPr>
      </p:pic>
      <p:sp>
        <p:nvSpPr>
          <p:cNvPr id="35842" name="标题 35841"/>
          <p:cNvSpPr>
            <a:spLocks noGrp="1"/>
          </p:cNvSpPr>
          <p:nvPr/>
        </p:nvSpPr>
        <p:spPr>
          <a:xfrm>
            <a:off x="466725" y="0"/>
            <a:ext cx="8229600" cy="561975"/>
          </a:xfrm>
          <a:prstGeom prst="rect">
            <a:avLst/>
          </a:prstGeom>
          <a:solidFill>
            <a:srgbClr val="FFFFFF"/>
          </a:solidFill>
          <a:ln>
            <a:noFill/>
          </a:ln>
        </p:spPr>
        <p:txBody>
          <a:bodyPr vert="horz" lIns="91440" tIns="45720" rIns="91440" bIns="45720" rtlCol="0" anchor="t">
            <a:normAutofit fontScale="97500" lnSpcReduction="10000"/>
          </a:bodyPr>
          <a:lstStyle>
            <a:lvl1pPr algn="l" defTabSz="685800" rtl="0" eaLnBrk="1" latinLnBrk="0" hangingPunct="1">
              <a:lnSpc>
                <a:spcPct val="90000"/>
              </a:lnSpc>
              <a:spcBef>
                <a:spcPct val="0"/>
              </a:spcBef>
              <a:buNone/>
              <a:defRPr sz="3300" kern="1200">
                <a:solidFill>
                  <a:srgbClr val="FFFFFF"/>
                </a:solidFill>
                <a:latin typeface="+mj-lt"/>
                <a:ea typeface="+mj-ea"/>
                <a:cs typeface="+mj-cs"/>
              </a:defRPr>
            </a:lvl1pPr>
          </a:lstStyle>
          <a:p>
            <a:pPr algn="ctr"/>
            <a:r>
              <a:rPr lang="en-US" altLang="zh-CN" sz="3600" b="1">
                <a:solidFill>
                  <a:srgbClr val="800000"/>
                </a:solidFill>
              </a:rPr>
              <a:t>Notes to Letter Two</a:t>
            </a:r>
            <a:endParaRPr lang="en-US" altLang="zh-CN" sz="3600" b="1">
              <a:solidFill>
                <a:srgbClr val="800000"/>
              </a:solidFill>
            </a:endParaRPr>
          </a:p>
        </p:txBody>
      </p:sp>
    </p:spTree>
    <p:custDataLst>
      <p:tags r:id="rId3"/>
    </p:custDataLst>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35842"/>
                                        </p:tgtEl>
                                        <p:attrNameLst>
                                          <p:attrName>style.visibility</p:attrName>
                                        </p:attrNameLst>
                                      </p:cBhvr>
                                      <p:to>
                                        <p:strVal val="visible"/>
                                      </p:to>
                                    </p:set>
                                    <p:anim calcmode="lin" valueType="num">
                                      <p:cBhvr>
                                        <p:cTn id="7" dur="1000" fill="hold"/>
                                        <p:tgtEl>
                                          <p:spTgt spid="35842"/>
                                        </p:tgtEl>
                                        <p:attrNameLst>
                                          <p:attrName>ppt_x</p:attrName>
                                        </p:attrNameLst>
                                      </p:cBhvr>
                                      <p:tavLst>
                                        <p:tav tm="0">
                                          <p:val>
                                            <p:strVal val="#ppt_x-.2"/>
                                          </p:val>
                                        </p:tav>
                                        <p:tav tm="100000">
                                          <p:val>
                                            <p:strVal val="#ppt_x"/>
                                          </p:val>
                                        </p:tav>
                                      </p:tavLst>
                                    </p:anim>
                                    <p:anim calcmode="lin" valueType="num">
                                      <p:cBhvr>
                                        <p:cTn id="8" dur="1000" fill="hold"/>
                                        <p:tgtEl>
                                          <p:spTgt spid="35842"/>
                                        </p:tgtEl>
                                        <p:attrNameLst>
                                          <p:attrName>ppt_y</p:attrName>
                                        </p:attrNameLst>
                                      </p:cBhvr>
                                      <p:tavLst>
                                        <p:tav tm="0">
                                          <p:val>
                                            <p:strVal val="#ppt_y"/>
                                          </p:val>
                                        </p:tav>
                                        <p:tav tm="100000">
                                          <p:val>
                                            <p:strVal val="#ppt_y"/>
                                          </p:val>
                                        </p:tav>
                                      </p:tavLst>
                                    </p:anim>
                                    <p:animEffect transition="in" filter="wipe(right)" prLst="gradientSize: 0.1">
                                      <p:cBhvr>
                                        <p:cTn id="9" dur="1000"/>
                                        <p:tgtEl>
                                          <p:spTgt spid="3584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5845"/>
                                        </p:tgtEl>
                                        <p:attrNameLst>
                                          <p:attrName>style.visibility</p:attrName>
                                        </p:attrNameLst>
                                      </p:cBhvr>
                                      <p:to>
                                        <p:strVal val="visible"/>
                                      </p:to>
                                    </p:set>
                                    <p:animEffect transition="in" filter="blinds(horizontal)">
                                      <p:cBhvr>
                                        <p:cTn id="22" dur="500"/>
                                        <p:tgtEl>
                                          <p:spTgt spid="358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bldLvl="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标题 129025"/>
          <p:cNvSpPr>
            <a:spLocks noGrp="1"/>
          </p:cNvSpPr>
          <p:nvPr>
            <p:ph type="title"/>
          </p:nvPr>
        </p:nvSpPr>
        <p:spPr>
          <a:xfrm>
            <a:off x="466725" y="0"/>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Two</a:t>
            </a:r>
            <a:endParaRPr lang="en-US" altLang="zh-CN" sz="3600" b="1">
              <a:solidFill>
                <a:srgbClr val="800000"/>
              </a:solidFill>
            </a:endParaRPr>
          </a:p>
        </p:txBody>
      </p:sp>
      <p:sp>
        <p:nvSpPr>
          <p:cNvPr id="129027" name="内容占位符 129026"/>
          <p:cNvSpPr>
            <a:spLocks noGrp="1"/>
          </p:cNvSpPr>
          <p:nvPr>
            <p:ph idx="1"/>
          </p:nvPr>
        </p:nvSpPr>
        <p:spPr>
          <a:xfrm>
            <a:off x="393700" y="763588"/>
            <a:ext cx="8229600" cy="5002212"/>
          </a:xfrm>
          <a:noFill/>
          <a:ln>
            <a:noFill/>
          </a:ln>
        </p:spPr>
        <p:txBody>
          <a:bodyPr anchor="t">
            <a:normAutofit/>
          </a:bodyPr>
          <a:lstStyle/>
          <a:p>
            <a:pPr marL="609600" indent="-609600">
              <a:buNone/>
            </a:pPr>
            <a:r>
              <a:rPr lang="en-US" altLang="zh-CN" sz="2800" b="1">
                <a:solidFill>
                  <a:schemeClr val="tx1"/>
                </a:solidFill>
              </a:rPr>
              <a:t>2. be in a position to do </a:t>
            </a:r>
            <a:r>
              <a:rPr lang="en-US" altLang="zh-CN" sz="2800" b="1" err="1">
                <a:solidFill>
                  <a:schemeClr val="tx1"/>
                </a:solidFill>
              </a:rPr>
              <a:t>sth</a:t>
            </a:r>
            <a:r>
              <a:rPr lang="en-US" altLang="zh-CN" sz="2800" b="1">
                <a:solidFill>
                  <a:schemeClr val="tx1"/>
                </a:solidFill>
              </a:rPr>
              <a:t>.</a:t>
            </a:r>
            <a:r>
              <a:rPr lang="en-US" altLang="zh-CN" sz="2800">
                <a:solidFill>
                  <a:schemeClr val="tx1"/>
                </a:solidFill>
              </a:rPr>
              <a:t> </a:t>
            </a:r>
            <a:r>
              <a:rPr lang="zh-CN" altLang="en-US" sz="2800" dirty="0">
                <a:solidFill>
                  <a:schemeClr val="tx1"/>
                </a:solidFill>
              </a:rPr>
              <a:t>能够做某事，有权、有资格做某事</a:t>
            </a:r>
            <a:r>
              <a:rPr lang="en-US" altLang="zh-CN" sz="2800" dirty="0">
                <a:solidFill>
                  <a:schemeClr val="tx1"/>
                </a:solidFill>
              </a:rPr>
              <a:t>(</a:t>
            </a:r>
            <a:r>
              <a:rPr lang="zh-CN" altLang="en-US" sz="2800" dirty="0">
                <a:solidFill>
                  <a:schemeClr val="tx1"/>
                </a:solidFill>
                <a:sym typeface="+mn-ea"/>
              </a:rPr>
              <a:t>书面用语</a:t>
            </a:r>
            <a:r>
              <a:rPr lang="en-US" altLang="zh-CN" sz="2800" dirty="0">
                <a:solidFill>
                  <a:schemeClr val="tx1"/>
                </a:solidFill>
                <a:sym typeface="+mn-ea"/>
              </a:rPr>
              <a:t>)</a:t>
            </a:r>
            <a:endParaRPr lang="zh-CN" altLang="en-US" sz="2800" dirty="0">
              <a:solidFill>
                <a:schemeClr val="tx1"/>
              </a:solidFill>
            </a:endParaRPr>
          </a:p>
          <a:p>
            <a:pPr marL="609600" indent="-609600">
              <a:buNone/>
            </a:pPr>
            <a:r>
              <a:rPr lang="en-US" altLang="zh-CN" sz="2800">
                <a:solidFill>
                  <a:schemeClr val="tx1"/>
                </a:solidFill>
              </a:rPr>
              <a:t>e.g. I am afraid we are not in a position to accept your delayed L/C.</a:t>
            </a:r>
            <a:endParaRPr lang="en-US" altLang="zh-CN" sz="2800">
              <a:solidFill>
                <a:schemeClr val="tx1"/>
              </a:solidFill>
            </a:endParaRPr>
          </a:p>
          <a:p>
            <a:pPr marL="609600" indent="-609600">
              <a:buNone/>
            </a:pPr>
            <a:r>
              <a:rPr lang="zh-CN" altLang="en-US" sz="2800" dirty="0">
                <a:solidFill>
                  <a:schemeClr val="tx1"/>
                </a:solidFill>
              </a:rPr>
              <a:t>         恐怕我方无法承兑你方迟开的信用证。</a:t>
            </a:r>
            <a:endParaRPr lang="zh-CN" altLang="en-US" sz="2800" dirty="0">
              <a:solidFill>
                <a:schemeClr val="tx1"/>
              </a:solidFill>
            </a:endParaRPr>
          </a:p>
          <a:p>
            <a:pPr marL="609600" indent="-609600">
              <a:buNone/>
            </a:pPr>
            <a:r>
              <a:rPr lang="en-US" altLang="zh-CN" sz="2800" b="1">
                <a:solidFill>
                  <a:schemeClr val="tx1"/>
                </a:solidFill>
              </a:rPr>
              <a:t>3. for </a:t>
            </a:r>
            <a:r>
              <a:rPr lang="en-US" altLang="zh-CN" sz="2800" b="1" err="1">
                <a:solidFill>
                  <a:schemeClr val="tx1"/>
                </a:solidFill>
              </a:rPr>
              <a:t>one’s</a:t>
            </a:r>
            <a:r>
              <a:rPr lang="en-US" altLang="zh-CN" sz="2800" b="1">
                <a:solidFill>
                  <a:schemeClr val="tx1"/>
                </a:solidFill>
              </a:rPr>
              <a:t> account</a:t>
            </a:r>
            <a:r>
              <a:rPr lang="en-US" altLang="zh-CN" sz="2800">
                <a:solidFill>
                  <a:schemeClr val="tx1"/>
                </a:solidFill>
              </a:rPr>
              <a:t> </a:t>
            </a:r>
            <a:r>
              <a:rPr lang="zh-CN" altLang="en-US" sz="2800" dirty="0">
                <a:solidFill>
                  <a:schemeClr val="tx1"/>
                </a:solidFill>
              </a:rPr>
              <a:t>由某人支付</a:t>
            </a:r>
            <a:endParaRPr lang="zh-CN" altLang="en-US" sz="2800" dirty="0">
              <a:solidFill>
                <a:schemeClr val="tx1"/>
              </a:solidFill>
            </a:endParaRPr>
          </a:p>
          <a:p>
            <a:pPr marL="609600" indent="-609600">
              <a:buClr>
                <a:schemeClr val="tx1"/>
              </a:buClr>
              <a:buFont typeface="Wingdings" panose="05000000000000000000" pitchFamily="2" charset="2"/>
              <a:buChar char="Ø"/>
            </a:pPr>
            <a:r>
              <a:rPr lang="zh-CN" altLang="en-US" sz="2800" dirty="0">
                <a:solidFill>
                  <a:schemeClr val="tx1"/>
                </a:solidFill>
              </a:rPr>
              <a:t>在外贸英语中，具有相同意义的词组还有</a:t>
            </a:r>
            <a:r>
              <a:rPr lang="en-US" altLang="zh-CN" sz="2800">
                <a:solidFill>
                  <a:schemeClr val="tx1"/>
                </a:solidFill>
              </a:rPr>
              <a:t>be borne by sb.</a:t>
            </a:r>
            <a:endParaRPr lang="zh-CN" altLang="en-US" sz="2800" dirty="0">
              <a:solidFill>
                <a:schemeClr val="tx1"/>
              </a:solidFill>
            </a:endParaRPr>
          </a:p>
          <a:p>
            <a:pPr marL="609600" indent="-609600">
              <a:buNone/>
            </a:pPr>
            <a:r>
              <a:rPr lang="en-US" altLang="zh-CN" sz="2800">
                <a:solidFill>
                  <a:schemeClr val="tx1"/>
                </a:solidFill>
              </a:rPr>
              <a:t>e.g. The extra packing fee will be for buyer’s account.   </a:t>
            </a:r>
            <a:endParaRPr lang="en-US" altLang="zh-CN" sz="2800">
              <a:solidFill>
                <a:schemeClr val="tx1"/>
              </a:solidFill>
            </a:endParaRPr>
          </a:p>
          <a:p>
            <a:pPr marL="609600" indent="-609600">
              <a:buNone/>
            </a:pPr>
            <a:r>
              <a:rPr lang="zh-CN" altLang="en-US" sz="2800" dirty="0">
                <a:solidFill>
                  <a:schemeClr val="tx1"/>
                </a:solidFill>
              </a:rPr>
              <a:t>         额外的包装费用将由买方支付。</a:t>
            </a:r>
            <a:endParaRPr lang="zh-CN" altLang="en-US" sz="2800" dirty="0">
              <a:solidFill>
                <a:schemeClr val="tx1"/>
              </a:solidFill>
            </a:endParaRPr>
          </a:p>
        </p:txBody>
      </p:sp>
      <p:pic>
        <p:nvPicPr>
          <p:cNvPr id="129028" name="图片 129027" descr="4.gif (5050 bytes)">
            <a:hlinkClick r:id="rId1" action="ppaction://hlinksldjump"/>
          </p:cNvPr>
          <p:cNvPicPr>
            <a:picLocks noChangeAspect="1"/>
          </p:cNvPicPr>
          <p:nvPr/>
        </p:nvPicPr>
        <p:blipFill>
          <a:blip r:embed="rId2" cstate="print"/>
          <a:stretch>
            <a:fillRect/>
          </a:stretch>
        </p:blipFill>
        <p:spPr>
          <a:xfrm>
            <a:off x="6229350" y="5373688"/>
            <a:ext cx="409575" cy="409575"/>
          </a:xfrm>
          <a:prstGeom prst="rect">
            <a:avLst/>
          </a:prstGeom>
          <a:noFill/>
          <a:ln w="9525">
            <a:noFill/>
          </a:ln>
        </p:spPr>
      </p:pic>
      <p:pic>
        <p:nvPicPr>
          <p:cNvPr id="129029" name="图片 129028" descr="4.gif (5050 bytes)">
            <a:hlinkClick r:id="rId3" action="ppaction://hlinksldjump"/>
          </p:cNvPr>
          <p:cNvPicPr>
            <a:picLocks noChangeAspect="1"/>
          </p:cNvPicPr>
          <p:nvPr/>
        </p:nvPicPr>
        <p:blipFill>
          <a:blip r:embed="rId2" cstate="print"/>
          <a:stretch>
            <a:fillRect/>
          </a:stretch>
        </p:blipFill>
        <p:spPr>
          <a:xfrm>
            <a:off x="7381875" y="2636838"/>
            <a:ext cx="409575" cy="409575"/>
          </a:xfrm>
          <a:prstGeom prst="rect">
            <a:avLst/>
          </a:prstGeom>
          <a:noFill/>
          <a:ln w="9525">
            <a:noFill/>
          </a:ln>
        </p:spPr>
      </p:pic>
    </p:spTree>
    <p:custDataLst>
      <p:tags r:id="rId4"/>
    </p:custDataLst>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29026"/>
                                        </p:tgtEl>
                                        <p:attrNameLst>
                                          <p:attrName>style.visibility</p:attrName>
                                        </p:attrNameLst>
                                      </p:cBhvr>
                                      <p:to>
                                        <p:strVal val="visible"/>
                                      </p:to>
                                    </p:set>
                                    <p:anim calcmode="lin" valueType="num">
                                      <p:cBhvr>
                                        <p:cTn id="7" dur="1000" fill="hold"/>
                                        <p:tgtEl>
                                          <p:spTgt spid="129026"/>
                                        </p:tgtEl>
                                        <p:attrNameLst>
                                          <p:attrName>ppt_x</p:attrName>
                                        </p:attrNameLst>
                                      </p:cBhvr>
                                      <p:tavLst>
                                        <p:tav tm="0">
                                          <p:val>
                                            <p:strVal val="#ppt_x-.2"/>
                                          </p:val>
                                        </p:tav>
                                        <p:tav tm="100000">
                                          <p:val>
                                            <p:strVal val="#ppt_x"/>
                                          </p:val>
                                        </p:tav>
                                      </p:tavLst>
                                    </p:anim>
                                    <p:anim calcmode="lin" valueType="num">
                                      <p:cBhvr>
                                        <p:cTn id="8" dur="1000" fill="hold"/>
                                        <p:tgtEl>
                                          <p:spTgt spid="129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9026"/>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129027">
                                            <p:txEl>
                                              <p:pRg st="0" end="0"/>
                                            </p:txEl>
                                          </p:spTgt>
                                        </p:tgtEl>
                                        <p:attrNameLst>
                                          <p:attrName>style.visibility</p:attrName>
                                        </p:attrNameLst>
                                      </p:cBhvr>
                                      <p:to>
                                        <p:strVal val="visible"/>
                                      </p:to>
                                    </p:set>
                                    <p:animEffect transition="in" filter="fade">
                                      <p:cBhvr>
                                        <p:cTn id="14" dur="500"/>
                                        <p:tgtEl>
                                          <p:spTgt spid="129027">
                                            <p:txEl>
                                              <p:pRg st="0" end="0"/>
                                            </p:txEl>
                                          </p:spTgt>
                                        </p:tgtEl>
                                      </p:cBhvr>
                                    </p:animEffect>
                                    <p:anim calcmode="lin" valueType="num">
                                      <p:cBhvr>
                                        <p:cTn id="15" dur="500" fill="hold"/>
                                        <p:tgtEl>
                                          <p:spTgt spid="12902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2902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indefinite" fill="hold">
                                          <p:stCondLst>
                                            <p:cond delay="0"/>
                                          </p:stCondLst>
                                        </p:cTn>
                                        <p:tgtEl>
                                          <p:spTgt spid="129027">
                                            <p:txEl>
                                              <p:pRg st="1" end="1"/>
                                            </p:txEl>
                                          </p:spTgt>
                                        </p:tgtEl>
                                        <p:attrNameLst>
                                          <p:attrName>style.visibility</p:attrName>
                                        </p:attrNameLst>
                                      </p:cBhvr>
                                      <p:to>
                                        <p:strVal val="visible"/>
                                      </p:to>
                                    </p:set>
                                    <p:animEffect transition="in" filter="fade">
                                      <p:cBhvr>
                                        <p:cTn id="21" dur="500"/>
                                        <p:tgtEl>
                                          <p:spTgt spid="129027">
                                            <p:txEl>
                                              <p:pRg st="1" end="1"/>
                                            </p:txEl>
                                          </p:spTgt>
                                        </p:tgtEl>
                                      </p:cBhvr>
                                    </p:animEffect>
                                    <p:anim calcmode="lin" valueType="num">
                                      <p:cBhvr>
                                        <p:cTn id="22" dur="500" fill="hold"/>
                                        <p:tgtEl>
                                          <p:spTgt spid="129027">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2902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indefinite" fill="hold">
                                          <p:stCondLst>
                                            <p:cond delay="0"/>
                                          </p:stCondLst>
                                        </p:cTn>
                                        <p:tgtEl>
                                          <p:spTgt spid="129027">
                                            <p:txEl>
                                              <p:pRg st="2" end="2"/>
                                            </p:txEl>
                                          </p:spTgt>
                                        </p:tgtEl>
                                        <p:attrNameLst>
                                          <p:attrName>style.visibility</p:attrName>
                                        </p:attrNameLst>
                                      </p:cBhvr>
                                      <p:to>
                                        <p:strVal val="visible"/>
                                      </p:to>
                                    </p:set>
                                    <p:animEffect transition="in" filter="fade">
                                      <p:cBhvr>
                                        <p:cTn id="28" dur="500"/>
                                        <p:tgtEl>
                                          <p:spTgt spid="129027">
                                            <p:txEl>
                                              <p:pRg st="2" end="2"/>
                                            </p:txEl>
                                          </p:spTgt>
                                        </p:tgtEl>
                                      </p:cBhvr>
                                    </p:animEffect>
                                    <p:anim calcmode="lin" valueType="num">
                                      <p:cBhvr>
                                        <p:cTn id="29" dur="500" fill="hold"/>
                                        <p:tgtEl>
                                          <p:spTgt spid="129027">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29027">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129029"/>
                                        </p:tgtEl>
                                        <p:attrNameLst>
                                          <p:attrName>style.visibility</p:attrName>
                                        </p:attrNameLst>
                                      </p:cBhvr>
                                      <p:to>
                                        <p:strVal val="visible"/>
                                      </p:to>
                                    </p:set>
                                    <p:animEffect transition="in" filter="blinds(horizontal)">
                                      <p:cBhvr>
                                        <p:cTn id="35" dur="500"/>
                                        <p:tgtEl>
                                          <p:spTgt spid="129029"/>
                                        </p:tgtEl>
                                      </p:cBhvr>
                                    </p:animEffect>
                                  </p:childTnLst>
                                </p:cTn>
                              </p:par>
                            </p:childTnLst>
                          </p:cTn>
                        </p:par>
                      </p:childTnLst>
                    </p:cTn>
                  </p:par>
                  <p:par>
                    <p:cTn id="36" fill="hold">
                      <p:stCondLst>
                        <p:cond delay="indefinite"/>
                      </p:stCondLst>
                      <p:childTnLst>
                        <p:par>
                          <p:cTn id="37" fill="hold">
                            <p:stCondLst>
                              <p:cond delay="0"/>
                            </p:stCondLst>
                            <p:childTnLst>
                              <p:par>
                                <p:cTn id="38" presetID="44" presetClass="entr" presetSubtype="0" fill="hold" grpId="0" nodeType="clickEffect">
                                  <p:stCondLst>
                                    <p:cond delay="0"/>
                                  </p:stCondLst>
                                  <p:childTnLst>
                                    <p:set>
                                      <p:cBhvr>
                                        <p:cTn id="39" dur="indefinite" fill="hold">
                                          <p:stCondLst>
                                            <p:cond delay="0"/>
                                          </p:stCondLst>
                                        </p:cTn>
                                        <p:tgtEl>
                                          <p:spTgt spid="129027">
                                            <p:txEl>
                                              <p:pRg st="3" end="3"/>
                                            </p:txEl>
                                          </p:spTgt>
                                        </p:tgtEl>
                                        <p:attrNameLst>
                                          <p:attrName>style.visibility</p:attrName>
                                        </p:attrNameLst>
                                      </p:cBhvr>
                                      <p:to>
                                        <p:strVal val="visible"/>
                                      </p:to>
                                    </p:set>
                                    <p:animEffect transition="in" filter="fade">
                                      <p:cBhvr>
                                        <p:cTn id="40" dur="500"/>
                                        <p:tgtEl>
                                          <p:spTgt spid="129027">
                                            <p:txEl>
                                              <p:pRg st="3" end="3"/>
                                            </p:txEl>
                                          </p:spTgt>
                                        </p:tgtEl>
                                      </p:cBhvr>
                                    </p:animEffect>
                                    <p:anim calcmode="lin" valueType="num">
                                      <p:cBhvr>
                                        <p:cTn id="41" dur="500" fill="hold"/>
                                        <p:tgtEl>
                                          <p:spTgt spid="129027">
                                            <p:txEl>
                                              <p:pRg st="3" end="3"/>
                                            </p:txEl>
                                          </p:spTgt>
                                        </p:tgtEl>
                                        <p:attrNameLst>
                                          <p:attrName>ppt_x</p:attrName>
                                        </p:attrNameLst>
                                      </p:cBhvr>
                                      <p:tavLst>
                                        <p:tav tm="0">
                                          <p:val>
                                            <p:strVal val="#ppt_x"/>
                                          </p:val>
                                        </p:tav>
                                        <p:tav tm="100000">
                                          <p:val>
                                            <p:strVal val="#ppt_x"/>
                                          </p:val>
                                        </p:tav>
                                      </p:tavLst>
                                    </p:anim>
                                    <p:anim calcmode="lin" valueType="num">
                                      <p:cBhvr>
                                        <p:cTn id="42" dur="500" fill="hold"/>
                                        <p:tgtEl>
                                          <p:spTgt spid="129027">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4" presetClass="entr" presetSubtype="0" fill="hold" grpId="0" nodeType="clickEffect">
                                  <p:stCondLst>
                                    <p:cond delay="0"/>
                                  </p:stCondLst>
                                  <p:childTnLst>
                                    <p:set>
                                      <p:cBhvr>
                                        <p:cTn id="46" dur="indefinite" fill="hold">
                                          <p:stCondLst>
                                            <p:cond delay="0"/>
                                          </p:stCondLst>
                                        </p:cTn>
                                        <p:tgtEl>
                                          <p:spTgt spid="129027">
                                            <p:txEl>
                                              <p:pRg st="4" end="4"/>
                                            </p:txEl>
                                          </p:spTgt>
                                        </p:tgtEl>
                                        <p:attrNameLst>
                                          <p:attrName>style.visibility</p:attrName>
                                        </p:attrNameLst>
                                      </p:cBhvr>
                                      <p:to>
                                        <p:strVal val="visible"/>
                                      </p:to>
                                    </p:set>
                                    <p:animEffect transition="in" filter="fade">
                                      <p:cBhvr>
                                        <p:cTn id="47" dur="500"/>
                                        <p:tgtEl>
                                          <p:spTgt spid="129027">
                                            <p:txEl>
                                              <p:pRg st="4" end="4"/>
                                            </p:txEl>
                                          </p:spTgt>
                                        </p:tgtEl>
                                      </p:cBhvr>
                                    </p:animEffect>
                                    <p:anim calcmode="lin" valueType="num">
                                      <p:cBhvr>
                                        <p:cTn id="48" dur="500" fill="hold"/>
                                        <p:tgtEl>
                                          <p:spTgt spid="129027">
                                            <p:txEl>
                                              <p:pRg st="4" end="4"/>
                                            </p:txEl>
                                          </p:spTgt>
                                        </p:tgtEl>
                                        <p:attrNameLst>
                                          <p:attrName>ppt_x</p:attrName>
                                        </p:attrNameLst>
                                      </p:cBhvr>
                                      <p:tavLst>
                                        <p:tav tm="0">
                                          <p:val>
                                            <p:strVal val="#ppt_x"/>
                                          </p:val>
                                        </p:tav>
                                        <p:tav tm="100000">
                                          <p:val>
                                            <p:strVal val="#ppt_x"/>
                                          </p:val>
                                        </p:tav>
                                      </p:tavLst>
                                    </p:anim>
                                    <p:anim calcmode="lin" valueType="num">
                                      <p:cBhvr>
                                        <p:cTn id="49" dur="500" fill="hold"/>
                                        <p:tgtEl>
                                          <p:spTgt spid="129027">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4" presetClass="entr" presetSubtype="0" fill="hold" grpId="0" nodeType="clickEffect">
                                  <p:stCondLst>
                                    <p:cond delay="0"/>
                                  </p:stCondLst>
                                  <p:childTnLst>
                                    <p:set>
                                      <p:cBhvr>
                                        <p:cTn id="53" dur="indefinite" fill="hold">
                                          <p:stCondLst>
                                            <p:cond delay="0"/>
                                          </p:stCondLst>
                                        </p:cTn>
                                        <p:tgtEl>
                                          <p:spTgt spid="129027">
                                            <p:txEl>
                                              <p:pRg st="5" end="5"/>
                                            </p:txEl>
                                          </p:spTgt>
                                        </p:tgtEl>
                                        <p:attrNameLst>
                                          <p:attrName>style.visibility</p:attrName>
                                        </p:attrNameLst>
                                      </p:cBhvr>
                                      <p:to>
                                        <p:strVal val="visible"/>
                                      </p:to>
                                    </p:set>
                                    <p:animEffect transition="in" filter="fade">
                                      <p:cBhvr>
                                        <p:cTn id="54" dur="500"/>
                                        <p:tgtEl>
                                          <p:spTgt spid="129027">
                                            <p:txEl>
                                              <p:pRg st="5" end="5"/>
                                            </p:txEl>
                                          </p:spTgt>
                                        </p:tgtEl>
                                      </p:cBhvr>
                                    </p:animEffect>
                                    <p:anim calcmode="lin" valueType="num">
                                      <p:cBhvr>
                                        <p:cTn id="55" dur="500" fill="hold"/>
                                        <p:tgtEl>
                                          <p:spTgt spid="129027">
                                            <p:txEl>
                                              <p:pRg st="5" end="5"/>
                                            </p:txEl>
                                          </p:spTgt>
                                        </p:tgtEl>
                                        <p:attrNameLst>
                                          <p:attrName>ppt_x</p:attrName>
                                        </p:attrNameLst>
                                      </p:cBhvr>
                                      <p:tavLst>
                                        <p:tav tm="0">
                                          <p:val>
                                            <p:strVal val="#ppt_x"/>
                                          </p:val>
                                        </p:tav>
                                        <p:tav tm="100000">
                                          <p:val>
                                            <p:strVal val="#ppt_x"/>
                                          </p:val>
                                        </p:tav>
                                      </p:tavLst>
                                    </p:anim>
                                    <p:anim calcmode="lin" valueType="num">
                                      <p:cBhvr>
                                        <p:cTn id="56" dur="500" fill="hold"/>
                                        <p:tgtEl>
                                          <p:spTgt spid="129027">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4" presetClass="entr" presetSubtype="0" fill="hold" grpId="0" nodeType="clickEffect">
                                  <p:stCondLst>
                                    <p:cond delay="0"/>
                                  </p:stCondLst>
                                  <p:childTnLst>
                                    <p:set>
                                      <p:cBhvr>
                                        <p:cTn id="60" dur="indefinite" fill="hold">
                                          <p:stCondLst>
                                            <p:cond delay="0"/>
                                          </p:stCondLst>
                                        </p:cTn>
                                        <p:tgtEl>
                                          <p:spTgt spid="129027">
                                            <p:txEl>
                                              <p:pRg st="6" end="6"/>
                                            </p:txEl>
                                          </p:spTgt>
                                        </p:tgtEl>
                                        <p:attrNameLst>
                                          <p:attrName>style.visibility</p:attrName>
                                        </p:attrNameLst>
                                      </p:cBhvr>
                                      <p:to>
                                        <p:strVal val="visible"/>
                                      </p:to>
                                    </p:set>
                                    <p:animEffect transition="in" filter="fade">
                                      <p:cBhvr>
                                        <p:cTn id="61" dur="500"/>
                                        <p:tgtEl>
                                          <p:spTgt spid="129027">
                                            <p:txEl>
                                              <p:pRg st="6" end="6"/>
                                            </p:txEl>
                                          </p:spTgt>
                                        </p:tgtEl>
                                      </p:cBhvr>
                                    </p:animEffect>
                                    <p:anim calcmode="lin" valueType="num">
                                      <p:cBhvr>
                                        <p:cTn id="62" dur="500" fill="hold"/>
                                        <p:tgtEl>
                                          <p:spTgt spid="129027">
                                            <p:txEl>
                                              <p:pRg st="6" end="6"/>
                                            </p:txEl>
                                          </p:spTgt>
                                        </p:tgtEl>
                                        <p:attrNameLst>
                                          <p:attrName>ppt_x</p:attrName>
                                        </p:attrNameLst>
                                      </p:cBhvr>
                                      <p:tavLst>
                                        <p:tav tm="0">
                                          <p:val>
                                            <p:strVal val="#ppt_x"/>
                                          </p:val>
                                        </p:tav>
                                        <p:tav tm="100000">
                                          <p:val>
                                            <p:strVal val="#ppt_x"/>
                                          </p:val>
                                        </p:tav>
                                      </p:tavLst>
                                    </p:anim>
                                    <p:anim calcmode="lin" valueType="num">
                                      <p:cBhvr>
                                        <p:cTn id="63" dur="500" fill="hold"/>
                                        <p:tgtEl>
                                          <p:spTgt spid="129027">
                                            <p:txEl>
                                              <p:pRg st="6" end="6"/>
                                            </p:txEl>
                                          </p:spTgt>
                                        </p:tgtEl>
                                        <p:attrNameLst>
                                          <p:attrName>ppt_y</p:attrName>
                                        </p:attrNameLst>
                                      </p:cBhvr>
                                      <p:tavLst>
                                        <p:tav tm="0">
                                          <p:val>
                                            <p:strVal val="#ppt_y+.05"/>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nodeType="clickEffect">
                                  <p:stCondLst>
                                    <p:cond delay="0"/>
                                  </p:stCondLst>
                                  <p:childTnLst>
                                    <p:set>
                                      <p:cBhvr>
                                        <p:cTn id="67" dur="1" fill="hold">
                                          <p:stCondLst>
                                            <p:cond delay="0"/>
                                          </p:stCondLst>
                                        </p:cTn>
                                        <p:tgtEl>
                                          <p:spTgt spid="129028"/>
                                        </p:tgtEl>
                                        <p:attrNameLst>
                                          <p:attrName>style.visibility</p:attrName>
                                        </p:attrNameLst>
                                      </p:cBhvr>
                                      <p:to>
                                        <p:strVal val="visible"/>
                                      </p:to>
                                    </p:set>
                                    <p:animEffect transition="in" filter="blinds(horizontal)">
                                      <p:cBhvr>
                                        <p:cTn id="68" dur="500"/>
                                        <p:tgtEl>
                                          <p:spTgt spid="129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6" grpId="0" bldLvl="0" animBg="1"/>
      <p:bldP spid="129027"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标题 10241"/>
          <p:cNvSpPr>
            <a:spLocks noGrp="1"/>
          </p:cNvSpPr>
          <p:nvPr>
            <p:ph type="title"/>
          </p:nvPr>
        </p:nvSpPr>
        <p:spPr>
          <a:noFill/>
          <a:ln>
            <a:noFill/>
          </a:ln>
        </p:spPr>
        <p:txBody>
          <a:bodyPr anchor="t"/>
          <a:lstStyle/>
          <a:p>
            <a:pPr algn="ctr"/>
            <a:r>
              <a:rPr lang="en-US" altLang="zh-CN" sz="3200" b="1">
                <a:solidFill>
                  <a:schemeClr val="accent2"/>
                </a:solidFill>
                <a:cs typeface="+mj-lt"/>
              </a:rPr>
              <a:t>Learning Aims</a:t>
            </a:r>
            <a:endParaRPr lang="en-US" altLang="zh-CN" sz="3200" b="1">
              <a:solidFill>
                <a:schemeClr val="accent2"/>
              </a:solidFill>
              <a:cs typeface="+mj-lt"/>
            </a:endParaRPr>
          </a:p>
        </p:txBody>
      </p:sp>
      <p:sp>
        <p:nvSpPr>
          <p:cNvPr id="10243" name="内容占位符 10242"/>
          <p:cNvSpPr>
            <a:spLocks noGrp="1"/>
          </p:cNvSpPr>
          <p:nvPr>
            <p:ph idx="1"/>
          </p:nvPr>
        </p:nvSpPr>
        <p:spPr>
          <a:xfrm>
            <a:off x="393700" y="1195388"/>
            <a:ext cx="8229600" cy="4525962"/>
          </a:xfrm>
          <a:noFill/>
          <a:ln>
            <a:noFill/>
          </a:ln>
        </p:spPr>
        <p:txBody>
          <a:bodyPr anchor="t">
            <a:normAutofit/>
          </a:bodyPr>
          <a:lstStyle/>
          <a:p>
            <a:pPr marL="609600" indent="-609600">
              <a:spcAft>
                <a:spcPct val="5000"/>
              </a:spcAft>
              <a:buClr>
                <a:schemeClr val="tx1"/>
              </a:buClr>
              <a:buFont typeface="Wingdings" panose="05000000000000000000" pitchFamily="2" charset="2"/>
              <a:buChar char="!"/>
            </a:pPr>
            <a:r>
              <a:rPr lang="en-US" altLang="zh-CN" sz="2800">
                <a:solidFill>
                  <a:schemeClr val="tx1"/>
                </a:solidFill>
                <a:cs typeface="+mn-lt"/>
              </a:rPr>
              <a:t>have some basic idea about how to negotiate the terms of payment in the clearing of international trade, namely remittance, L/C and collection, mostly focusing on L/C;</a:t>
            </a:r>
            <a:endParaRPr lang="en-US" altLang="zh-CN" sz="2800">
              <a:solidFill>
                <a:schemeClr val="tx1"/>
              </a:solidFill>
              <a:cs typeface="+mn-lt"/>
            </a:endParaRPr>
          </a:p>
          <a:p>
            <a:pPr marL="609600" indent="-609600">
              <a:spcAft>
                <a:spcPct val="5000"/>
              </a:spcAft>
              <a:buClr>
                <a:schemeClr val="tx1"/>
              </a:buClr>
              <a:buFont typeface="Wingdings" panose="05000000000000000000" pitchFamily="2" charset="2"/>
              <a:buChar char="!"/>
            </a:pPr>
            <a:r>
              <a:rPr lang="en-US" altLang="zh-CN" sz="2800">
                <a:solidFill>
                  <a:schemeClr val="tx1"/>
                </a:solidFill>
                <a:cs typeface="+mn-lt"/>
              </a:rPr>
              <a:t>know the structure of letters on issuing, amending and extending L/C as well as related terms and useful expressions;  </a:t>
            </a:r>
            <a:endParaRPr lang="en-US" altLang="zh-CN" sz="2800">
              <a:solidFill>
                <a:schemeClr val="tx1"/>
              </a:solidFill>
              <a:cs typeface="+mn-lt"/>
            </a:endParaRPr>
          </a:p>
          <a:p>
            <a:pPr marL="609600" indent="-609600">
              <a:spcAft>
                <a:spcPct val="5000"/>
              </a:spcAft>
              <a:buClr>
                <a:schemeClr val="tx1"/>
              </a:buClr>
              <a:buFont typeface="Wingdings" panose="05000000000000000000" pitchFamily="2" charset="2"/>
              <a:buChar char="!"/>
            </a:pPr>
            <a:r>
              <a:rPr lang="en-US" altLang="zh-CN" sz="2800">
                <a:solidFill>
                  <a:schemeClr val="tx1"/>
                </a:solidFill>
                <a:cs typeface="+mn-lt"/>
              </a:rPr>
              <a:t>acquaint yourselves with some names of mechanic products;</a:t>
            </a:r>
            <a:r>
              <a:rPr lang="en-US" altLang="zh-CN" sz="2800">
                <a:solidFill>
                  <a:schemeClr val="tx1"/>
                </a:solidFill>
                <a:latin typeface="Comic Sans MS" panose="030F0702030302020204" pitchFamily="66" charset="0"/>
              </a:rPr>
              <a:t> </a:t>
            </a:r>
            <a:endParaRPr lang="en-US" altLang="zh-CN" sz="2800">
              <a:solidFill>
                <a:schemeClr val="tx1"/>
              </a:solidFill>
              <a:latin typeface="Comic Sans MS" panose="030F0702030302020204" pitchFamily="66" charset="0"/>
            </a:endParaRPr>
          </a:p>
        </p:txBody>
      </p:sp>
      <p:pic>
        <p:nvPicPr>
          <p:cNvPr id="5123" name="图片 10243" descr="文件:3_3.GIF  尺寸:60×45">
            <a:hlinkClick r:id="rId1" action="ppaction://hlinksldjump"/>
          </p:cNvPr>
          <p:cNvPicPr>
            <a:picLocks noChangeAspect="1"/>
          </p:cNvPicPr>
          <p:nvPr/>
        </p:nvPicPr>
        <p:blipFill>
          <a:blip r:embed="rId2" cstate="print"/>
          <a:stretch>
            <a:fillRect/>
          </a:stretch>
        </p:blipFill>
        <p:spPr>
          <a:xfrm>
            <a:off x="7756843" y="6106795"/>
            <a:ext cx="571500" cy="428625"/>
          </a:xfrm>
          <a:prstGeom prst="rect">
            <a:avLst/>
          </a:prstGeom>
          <a:noFill/>
          <a:ln w="9525">
            <a:noFill/>
          </a:ln>
        </p:spPr>
      </p:pic>
    </p:spTree>
    <p:custDataLst>
      <p:tags r:id="rId3"/>
    </p:custDataLst>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1"/>
                                        </p:tgtEl>
                                        <p:attrNameLst>
                                          <p:attrName>style.visibility</p:attrName>
                                        </p:attrNameLst>
                                      </p:cBhvr>
                                      <p:to>
                                        <p:strVal val="visible"/>
                                      </p:to>
                                    </p:set>
                                    <p:anim calcmode="lin" valueType="num">
                                      <p:cBhvr additive="base">
                                        <p:cTn id="7" dur="500" fill="hold"/>
                                        <p:tgtEl>
                                          <p:spTgt spid="5121"/>
                                        </p:tgtEl>
                                        <p:attrNameLst>
                                          <p:attrName>ppt_x</p:attrName>
                                        </p:attrNameLst>
                                      </p:cBhvr>
                                      <p:tavLst>
                                        <p:tav tm="0">
                                          <p:val>
                                            <p:strVal val="#ppt_x"/>
                                          </p:val>
                                        </p:tav>
                                        <p:tav tm="100000">
                                          <p:val>
                                            <p:strVal val="#ppt_x"/>
                                          </p:val>
                                        </p:tav>
                                      </p:tavLst>
                                    </p:anim>
                                    <p:anim calcmode="lin" valueType="num">
                                      <p:cBhvr additive="base">
                                        <p:cTn id="8" dur="500" fill="hold"/>
                                        <p:tgtEl>
                                          <p:spTgt spid="51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10243">
                                            <p:txEl>
                                              <p:pRg st="0" end="0"/>
                                            </p:txEl>
                                          </p:spTgt>
                                        </p:tgtEl>
                                        <p:attrNameLst>
                                          <p:attrName>style.visibility</p:attrName>
                                        </p:attrNameLst>
                                      </p:cBhvr>
                                      <p:to>
                                        <p:strVal val="visible"/>
                                      </p:to>
                                    </p:set>
                                    <p:animEffect transition="in" filter="diamond(in)">
                                      <p:cBhvr>
                                        <p:cTn id="13" dur="2000"/>
                                        <p:tgtEl>
                                          <p:spTgt spid="1024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10243">
                                            <p:txEl>
                                              <p:pRg st="1" end="1"/>
                                            </p:txEl>
                                          </p:spTgt>
                                        </p:tgtEl>
                                        <p:attrNameLst>
                                          <p:attrName>style.visibility</p:attrName>
                                        </p:attrNameLst>
                                      </p:cBhvr>
                                      <p:to>
                                        <p:strVal val="visible"/>
                                      </p:to>
                                    </p:set>
                                    <p:animEffect transition="in" filter="diamond(in)">
                                      <p:cBhvr>
                                        <p:cTn id="18" dur="2000"/>
                                        <p:tgtEl>
                                          <p:spTgt spid="1024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10243">
                                            <p:txEl>
                                              <p:pRg st="2" end="2"/>
                                            </p:txEl>
                                          </p:spTgt>
                                        </p:tgtEl>
                                        <p:attrNameLst>
                                          <p:attrName>style.visibility</p:attrName>
                                        </p:attrNameLst>
                                      </p:cBhvr>
                                      <p:to>
                                        <p:strVal val="visible"/>
                                      </p:to>
                                    </p:set>
                                    <p:animEffect transition="in" filter="diamond(in)">
                                      <p:cBhvr>
                                        <p:cTn id="23" dur="2000"/>
                                        <p:tgtEl>
                                          <p:spTgt spid="10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标题 130049"/>
          <p:cNvSpPr>
            <a:spLocks noGrp="1"/>
          </p:cNvSpPr>
          <p:nvPr>
            <p:ph type="title"/>
          </p:nvPr>
        </p:nvSpPr>
        <p:spPr>
          <a:xfrm>
            <a:off x="466725" y="0"/>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Two</a:t>
            </a:r>
            <a:endParaRPr lang="en-US" altLang="zh-CN" sz="3600" b="1">
              <a:solidFill>
                <a:srgbClr val="800000"/>
              </a:solidFill>
            </a:endParaRPr>
          </a:p>
        </p:txBody>
      </p:sp>
      <p:sp>
        <p:nvSpPr>
          <p:cNvPr id="130051" name="内容占位符 130050"/>
          <p:cNvSpPr>
            <a:spLocks noGrp="1"/>
          </p:cNvSpPr>
          <p:nvPr>
            <p:ph idx="1"/>
          </p:nvPr>
        </p:nvSpPr>
        <p:spPr>
          <a:xfrm>
            <a:off x="393700" y="763588"/>
            <a:ext cx="8229600" cy="5002212"/>
          </a:xfrm>
          <a:noFill/>
          <a:ln>
            <a:noFill/>
          </a:ln>
        </p:spPr>
        <p:txBody>
          <a:bodyPr anchor="t">
            <a:normAutofit fontScale="92500" lnSpcReduction="20000"/>
          </a:bodyPr>
          <a:lstStyle/>
          <a:p>
            <a:pPr marL="609600" indent="-609600">
              <a:buNone/>
            </a:pPr>
            <a:r>
              <a:rPr lang="en-US" altLang="zh-CN" sz="2800" b="1">
                <a:solidFill>
                  <a:schemeClr val="tx1"/>
                </a:solidFill>
              </a:rPr>
              <a:t>4. in duplicate</a:t>
            </a:r>
            <a:r>
              <a:rPr lang="en-US" altLang="zh-CN" sz="2800">
                <a:solidFill>
                  <a:schemeClr val="tx1"/>
                </a:solidFill>
              </a:rPr>
              <a:t> </a:t>
            </a:r>
            <a:r>
              <a:rPr lang="zh-CN" altLang="en-US" sz="2800" dirty="0">
                <a:solidFill>
                  <a:schemeClr val="tx1"/>
                </a:solidFill>
              </a:rPr>
              <a:t>一式两份</a:t>
            </a:r>
            <a:endParaRPr lang="zh-CN" altLang="en-US" sz="2800" dirty="0">
              <a:solidFill>
                <a:schemeClr val="tx1"/>
              </a:solidFill>
            </a:endParaRPr>
          </a:p>
          <a:p>
            <a:pPr marL="609600" indent="-609600">
              <a:buNone/>
            </a:pPr>
            <a:r>
              <a:rPr lang="en-US" altLang="zh-CN" sz="2800" b="1">
                <a:solidFill>
                  <a:schemeClr val="tx1"/>
                </a:solidFill>
              </a:rPr>
              <a:t>     in triplicate</a:t>
            </a:r>
            <a:r>
              <a:rPr lang="en-US" altLang="zh-CN" sz="2800">
                <a:solidFill>
                  <a:schemeClr val="tx1"/>
                </a:solidFill>
              </a:rPr>
              <a:t> </a:t>
            </a:r>
            <a:r>
              <a:rPr lang="zh-CN" altLang="en-US" sz="2800" dirty="0">
                <a:solidFill>
                  <a:schemeClr val="tx1"/>
                </a:solidFill>
              </a:rPr>
              <a:t>一式三份</a:t>
            </a:r>
            <a:endParaRPr lang="zh-CN" altLang="en-US" sz="2400" dirty="0">
              <a:solidFill>
                <a:schemeClr val="tx1"/>
              </a:solidFill>
            </a:endParaRPr>
          </a:p>
          <a:p>
            <a:pPr marL="609600" indent="-609600">
              <a:buClr>
                <a:schemeClr val="tx1"/>
              </a:buClr>
              <a:buFont typeface="Wingdings" panose="05000000000000000000" pitchFamily="2" charset="2"/>
              <a:buChar char="Ø"/>
            </a:pPr>
            <a:r>
              <a:rPr sz="2800">
                <a:solidFill>
                  <a:schemeClr val="tx1"/>
                </a:solidFill>
              </a:rPr>
              <a:t>在外贸业务的单据处理过程中，往往要求递呈许多份单据，分原件（Originals）与复印件（Photocopy）。一般现行的份数表达除了上述的一式两份、一式三份，还有：</a:t>
            </a:r>
            <a:endParaRPr sz="2800">
              <a:solidFill>
                <a:schemeClr val="tx1"/>
              </a:solidFill>
            </a:endParaRPr>
          </a:p>
          <a:p>
            <a:pPr marL="609600" indent="-609600"/>
            <a:r>
              <a:rPr lang="zh-CN" altLang="pt-BR" sz="2800" dirty="0">
                <a:solidFill>
                  <a:schemeClr val="tx1"/>
                </a:solidFill>
              </a:rPr>
              <a:t>一式四份：</a:t>
            </a:r>
            <a:r>
              <a:rPr lang="pt-BR" altLang="zh-CN" sz="2800" dirty="0">
                <a:solidFill>
                  <a:schemeClr val="tx1"/>
                </a:solidFill>
              </a:rPr>
              <a:t>in quadruplicate           </a:t>
            </a:r>
            <a:endParaRPr lang="pt-BR" altLang="zh-CN" sz="2800" dirty="0">
              <a:solidFill>
                <a:schemeClr val="tx1"/>
              </a:solidFill>
            </a:endParaRPr>
          </a:p>
          <a:p>
            <a:pPr marL="609600" indent="-609600"/>
            <a:r>
              <a:rPr lang="zh-CN" altLang="pt-BR" sz="2800" dirty="0">
                <a:solidFill>
                  <a:schemeClr val="tx1"/>
                </a:solidFill>
              </a:rPr>
              <a:t>一式五份：</a:t>
            </a:r>
            <a:r>
              <a:rPr lang="pt-BR" altLang="zh-CN" sz="2800" dirty="0">
                <a:solidFill>
                  <a:schemeClr val="tx1"/>
                </a:solidFill>
              </a:rPr>
              <a:t>in quintuplicate</a:t>
            </a:r>
            <a:endParaRPr lang="en-US" altLang="zh-CN" sz="2800">
              <a:solidFill>
                <a:schemeClr val="tx1"/>
              </a:solidFill>
            </a:endParaRPr>
          </a:p>
          <a:p>
            <a:pPr marL="609600" indent="-609600"/>
            <a:r>
              <a:rPr lang="zh-CN" altLang="en-US" sz="2800" dirty="0">
                <a:solidFill>
                  <a:schemeClr val="tx1"/>
                </a:solidFill>
              </a:rPr>
              <a:t>一式六份：</a:t>
            </a:r>
            <a:r>
              <a:rPr lang="en-US" altLang="zh-CN" sz="2800">
                <a:solidFill>
                  <a:schemeClr val="tx1"/>
                </a:solidFill>
              </a:rPr>
              <a:t>in </a:t>
            </a:r>
            <a:r>
              <a:rPr lang="en-US" altLang="zh-CN" sz="2800" err="1">
                <a:solidFill>
                  <a:schemeClr val="tx1"/>
                </a:solidFill>
              </a:rPr>
              <a:t>sextuplicate</a:t>
            </a:r>
            <a:r>
              <a:rPr lang="en-US" altLang="zh-CN" sz="2800">
                <a:solidFill>
                  <a:schemeClr val="tx1"/>
                </a:solidFill>
              </a:rPr>
              <a:t>            </a:t>
            </a:r>
            <a:endParaRPr lang="en-US" altLang="zh-CN" sz="2800">
              <a:solidFill>
                <a:schemeClr val="tx1"/>
              </a:solidFill>
            </a:endParaRPr>
          </a:p>
          <a:p>
            <a:pPr marL="609600" indent="-609600"/>
            <a:r>
              <a:rPr lang="zh-CN" altLang="en-US" sz="2800" dirty="0">
                <a:solidFill>
                  <a:schemeClr val="tx1"/>
                </a:solidFill>
              </a:rPr>
              <a:t>一式七份：</a:t>
            </a:r>
            <a:r>
              <a:rPr lang="en-US" altLang="zh-CN" sz="2800">
                <a:solidFill>
                  <a:schemeClr val="tx1"/>
                </a:solidFill>
              </a:rPr>
              <a:t>in </a:t>
            </a:r>
            <a:r>
              <a:rPr lang="en-US" altLang="zh-CN" sz="2800" err="1">
                <a:solidFill>
                  <a:schemeClr val="tx1"/>
                </a:solidFill>
              </a:rPr>
              <a:t>septuplicate</a:t>
            </a:r>
            <a:endParaRPr lang="en-US" altLang="zh-CN" sz="2800">
              <a:solidFill>
                <a:schemeClr val="tx1"/>
              </a:solidFill>
            </a:endParaRPr>
          </a:p>
          <a:p>
            <a:pPr marL="609600" indent="-609600"/>
            <a:r>
              <a:rPr lang="zh-CN" altLang="en-US" sz="2800" dirty="0">
                <a:solidFill>
                  <a:schemeClr val="tx1"/>
                </a:solidFill>
              </a:rPr>
              <a:t>一式八份：</a:t>
            </a:r>
            <a:r>
              <a:rPr lang="en-US" altLang="zh-CN" sz="2800">
                <a:solidFill>
                  <a:schemeClr val="tx1"/>
                </a:solidFill>
              </a:rPr>
              <a:t>in </a:t>
            </a:r>
            <a:r>
              <a:rPr lang="en-US" altLang="zh-CN" sz="2800" err="1">
                <a:solidFill>
                  <a:schemeClr val="tx1"/>
                </a:solidFill>
              </a:rPr>
              <a:t>octuplicate</a:t>
            </a:r>
            <a:r>
              <a:rPr lang="en-US" altLang="zh-CN" sz="2800">
                <a:solidFill>
                  <a:schemeClr val="tx1"/>
                </a:solidFill>
              </a:rPr>
              <a:t>             </a:t>
            </a:r>
            <a:endParaRPr lang="en-US" altLang="zh-CN" sz="2800">
              <a:solidFill>
                <a:schemeClr val="tx1"/>
              </a:solidFill>
            </a:endParaRPr>
          </a:p>
          <a:p>
            <a:pPr marL="609600" indent="-609600"/>
            <a:r>
              <a:rPr lang="zh-CN" altLang="en-US" sz="2800" dirty="0">
                <a:solidFill>
                  <a:schemeClr val="tx1"/>
                </a:solidFill>
              </a:rPr>
              <a:t>一式九份：</a:t>
            </a:r>
            <a:r>
              <a:rPr lang="en-US" altLang="zh-CN" sz="2800">
                <a:solidFill>
                  <a:schemeClr val="tx1"/>
                </a:solidFill>
              </a:rPr>
              <a:t>in </a:t>
            </a:r>
            <a:r>
              <a:rPr lang="en-US" altLang="zh-CN" sz="2800" err="1">
                <a:solidFill>
                  <a:schemeClr val="tx1"/>
                </a:solidFill>
              </a:rPr>
              <a:t>nonuplicate</a:t>
            </a:r>
            <a:endParaRPr lang="en-US" altLang="zh-CN" sz="2800">
              <a:solidFill>
                <a:schemeClr val="tx1"/>
              </a:solidFill>
            </a:endParaRPr>
          </a:p>
          <a:p>
            <a:pPr marL="609600" indent="-609600"/>
            <a:r>
              <a:rPr lang="zh-CN" altLang="en-US" sz="2800" dirty="0">
                <a:solidFill>
                  <a:schemeClr val="tx1"/>
                </a:solidFill>
              </a:rPr>
              <a:t>一式十份：</a:t>
            </a:r>
            <a:r>
              <a:rPr lang="en-US" altLang="zh-CN" sz="2800">
                <a:solidFill>
                  <a:schemeClr val="tx1"/>
                </a:solidFill>
              </a:rPr>
              <a:t>in </a:t>
            </a:r>
            <a:r>
              <a:rPr lang="en-US" altLang="zh-CN" sz="2800" err="1">
                <a:solidFill>
                  <a:schemeClr val="tx1"/>
                </a:solidFill>
              </a:rPr>
              <a:t>decuplicate</a:t>
            </a:r>
            <a:endParaRPr lang="en-US" altLang="zh-CN" sz="2800" err="1">
              <a:solidFill>
                <a:schemeClr val="tx1"/>
              </a:solidFill>
            </a:endParaRPr>
          </a:p>
        </p:txBody>
      </p:sp>
      <p:pic>
        <p:nvPicPr>
          <p:cNvPr id="130052" name="图片 130051" descr="4.gif (5050 bytes)">
            <a:hlinkClick r:id="rId1" action="ppaction://hlinksldjump"/>
          </p:cNvPr>
          <p:cNvPicPr>
            <a:picLocks noChangeAspect="1"/>
          </p:cNvPicPr>
          <p:nvPr/>
        </p:nvPicPr>
        <p:blipFill>
          <a:blip r:embed="rId2" cstate="print"/>
          <a:stretch>
            <a:fillRect/>
          </a:stretch>
        </p:blipFill>
        <p:spPr>
          <a:xfrm>
            <a:off x="5653088" y="5302250"/>
            <a:ext cx="409575" cy="409575"/>
          </a:xfrm>
          <a:prstGeom prst="rect">
            <a:avLst/>
          </a:prstGeom>
          <a:noFill/>
          <a:ln w="9525">
            <a:noFill/>
          </a:ln>
        </p:spPr>
      </p:pic>
    </p:spTree>
    <p:custDataLst>
      <p:tags r:id="rId3"/>
    </p:custDataLst>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30050"/>
                                        </p:tgtEl>
                                        <p:attrNameLst>
                                          <p:attrName>style.visibility</p:attrName>
                                        </p:attrNameLst>
                                      </p:cBhvr>
                                      <p:to>
                                        <p:strVal val="visible"/>
                                      </p:to>
                                    </p:set>
                                    <p:anim calcmode="lin" valueType="num">
                                      <p:cBhvr>
                                        <p:cTn id="7" dur="1000" fill="hold"/>
                                        <p:tgtEl>
                                          <p:spTgt spid="130050"/>
                                        </p:tgtEl>
                                        <p:attrNameLst>
                                          <p:attrName>ppt_x</p:attrName>
                                        </p:attrNameLst>
                                      </p:cBhvr>
                                      <p:tavLst>
                                        <p:tav tm="0">
                                          <p:val>
                                            <p:strVal val="#ppt_x-.2"/>
                                          </p:val>
                                        </p:tav>
                                        <p:tav tm="100000">
                                          <p:val>
                                            <p:strVal val="#ppt_x"/>
                                          </p:val>
                                        </p:tav>
                                      </p:tavLst>
                                    </p:anim>
                                    <p:anim calcmode="lin" valueType="num">
                                      <p:cBhvr>
                                        <p:cTn id="8" dur="1000" fill="hold"/>
                                        <p:tgtEl>
                                          <p:spTgt spid="130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30050"/>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130051">
                                            <p:txEl>
                                              <p:pRg st="0" end="0"/>
                                            </p:txEl>
                                          </p:spTgt>
                                        </p:tgtEl>
                                        <p:attrNameLst>
                                          <p:attrName>style.visibility</p:attrName>
                                        </p:attrNameLst>
                                      </p:cBhvr>
                                      <p:to>
                                        <p:strVal val="visible"/>
                                      </p:to>
                                    </p:set>
                                    <p:animEffect transition="in" filter="fade">
                                      <p:cBhvr>
                                        <p:cTn id="14" dur="500"/>
                                        <p:tgtEl>
                                          <p:spTgt spid="130051">
                                            <p:txEl>
                                              <p:pRg st="0" end="0"/>
                                            </p:txEl>
                                          </p:spTgt>
                                        </p:tgtEl>
                                      </p:cBhvr>
                                    </p:animEffect>
                                    <p:anim calcmode="lin" valueType="num">
                                      <p:cBhvr>
                                        <p:cTn id="15" dur="500" fill="hold"/>
                                        <p:tgtEl>
                                          <p:spTgt spid="1300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3005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indefinite" fill="hold">
                                          <p:stCondLst>
                                            <p:cond delay="0"/>
                                          </p:stCondLst>
                                        </p:cTn>
                                        <p:tgtEl>
                                          <p:spTgt spid="130051">
                                            <p:txEl>
                                              <p:pRg st="1" end="1"/>
                                            </p:txEl>
                                          </p:spTgt>
                                        </p:tgtEl>
                                        <p:attrNameLst>
                                          <p:attrName>style.visibility</p:attrName>
                                        </p:attrNameLst>
                                      </p:cBhvr>
                                      <p:to>
                                        <p:strVal val="visible"/>
                                      </p:to>
                                    </p:set>
                                    <p:animEffect transition="in" filter="fade">
                                      <p:cBhvr>
                                        <p:cTn id="21" dur="500"/>
                                        <p:tgtEl>
                                          <p:spTgt spid="130051">
                                            <p:txEl>
                                              <p:pRg st="1" end="1"/>
                                            </p:txEl>
                                          </p:spTgt>
                                        </p:tgtEl>
                                      </p:cBhvr>
                                    </p:animEffect>
                                    <p:anim calcmode="lin" valueType="num">
                                      <p:cBhvr>
                                        <p:cTn id="22" dur="500" fill="hold"/>
                                        <p:tgtEl>
                                          <p:spTgt spid="13005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3005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130051">
                                            <p:txEl>
                                              <p:pRg st="2" end="2"/>
                                            </p:txEl>
                                          </p:spTgt>
                                        </p:tgtEl>
                                        <p:attrNameLst>
                                          <p:attrName>style.visibility</p:attrName>
                                        </p:attrNameLst>
                                      </p:cBhvr>
                                      <p:to>
                                        <p:strVal val="visible"/>
                                      </p:to>
                                    </p:set>
                                    <p:animEffect transition="in" filter="blinds(horizontal)">
                                      <p:cBhvr>
                                        <p:cTn id="28" dur="500"/>
                                        <p:tgtEl>
                                          <p:spTgt spid="130051">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4" presetClass="entr" presetSubtype="0" fill="hold" grpId="0" nodeType="clickEffect">
                                  <p:stCondLst>
                                    <p:cond delay="0"/>
                                  </p:stCondLst>
                                  <p:childTnLst>
                                    <p:set>
                                      <p:cBhvr>
                                        <p:cTn id="32" dur="indefinite" fill="hold">
                                          <p:stCondLst>
                                            <p:cond delay="0"/>
                                          </p:stCondLst>
                                        </p:cTn>
                                        <p:tgtEl>
                                          <p:spTgt spid="130051">
                                            <p:txEl>
                                              <p:pRg st="3" end="3"/>
                                            </p:txEl>
                                          </p:spTgt>
                                        </p:tgtEl>
                                        <p:attrNameLst>
                                          <p:attrName>style.visibility</p:attrName>
                                        </p:attrNameLst>
                                      </p:cBhvr>
                                      <p:to>
                                        <p:strVal val="visible"/>
                                      </p:to>
                                    </p:set>
                                    <p:animEffect transition="in" filter="fade">
                                      <p:cBhvr>
                                        <p:cTn id="33" dur="500"/>
                                        <p:tgtEl>
                                          <p:spTgt spid="130051">
                                            <p:txEl>
                                              <p:pRg st="3" end="3"/>
                                            </p:txEl>
                                          </p:spTgt>
                                        </p:tgtEl>
                                      </p:cBhvr>
                                    </p:animEffect>
                                    <p:anim calcmode="lin" valueType="num">
                                      <p:cBhvr>
                                        <p:cTn id="34" dur="500" fill="hold"/>
                                        <p:tgtEl>
                                          <p:spTgt spid="130051">
                                            <p:txEl>
                                              <p:pRg st="3" end="3"/>
                                            </p:txEl>
                                          </p:spTgt>
                                        </p:tgtEl>
                                        <p:attrNameLst>
                                          <p:attrName>ppt_x</p:attrName>
                                        </p:attrNameLst>
                                      </p:cBhvr>
                                      <p:tavLst>
                                        <p:tav tm="0">
                                          <p:val>
                                            <p:strVal val="#ppt_x"/>
                                          </p:val>
                                        </p:tav>
                                        <p:tav tm="100000">
                                          <p:val>
                                            <p:strVal val="#ppt_x"/>
                                          </p:val>
                                        </p:tav>
                                      </p:tavLst>
                                    </p:anim>
                                    <p:anim calcmode="lin" valueType="num">
                                      <p:cBhvr>
                                        <p:cTn id="35" dur="500" fill="hold"/>
                                        <p:tgtEl>
                                          <p:spTgt spid="130051">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4" presetClass="entr" presetSubtype="0" fill="hold" grpId="0" nodeType="clickEffect">
                                  <p:stCondLst>
                                    <p:cond delay="0"/>
                                  </p:stCondLst>
                                  <p:childTnLst>
                                    <p:set>
                                      <p:cBhvr>
                                        <p:cTn id="39" dur="indefinite" fill="hold">
                                          <p:stCondLst>
                                            <p:cond delay="0"/>
                                          </p:stCondLst>
                                        </p:cTn>
                                        <p:tgtEl>
                                          <p:spTgt spid="130051">
                                            <p:txEl>
                                              <p:pRg st="4" end="4"/>
                                            </p:txEl>
                                          </p:spTgt>
                                        </p:tgtEl>
                                        <p:attrNameLst>
                                          <p:attrName>style.visibility</p:attrName>
                                        </p:attrNameLst>
                                      </p:cBhvr>
                                      <p:to>
                                        <p:strVal val="visible"/>
                                      </p:to>
                                    </p:set>
                                    <p:animEffect transition="in" filter="fade">
                                      <p:cBhvr>
                                        <p:cTn id="40" dur="500"/>
                                        <p:tgtEl>
                                          <p:spTgt spid="130051">
                                            <p:txEl>
                                              <p:pRg st="4" end="4"/>
                                            </p:txEl>
                                          </p:spTgt>
                                        </p:tgtEl>
                                      </p:cBhvr>
                                    </p:animEffect>
                                    <p:anim calcmode="lin" valueType="num">
                                      <p:cBhvr>
                                        <p:cTn id="41" dur="500" fill="hold"/>
                                        <p:tgtEl>
                                          <p:spTgt spid="130051">
                                            <p:txEl>
                                              <p:pRg st="4" end="4"/>
                                            </p:txEl>
                                          </p:spTgt>
                                        </p:tgtEl>
                                        <p:attrNameLst>
                                          <p:attrName>ppt_x</p:attrName>
                                        </p:attrNameLst>
                                      </p:cBhvr>
                                      <p:tavLst>
                                        <p:tav tm="0">
                                          <p:val>
                                            <p:strVal val="#ppt_x"/>
                                          </p:val>
                                        </p:tav>
                                        <p:tav tm="100000">
                                          <p:val>
                                            <p:strVal val="#ppt_x"/>
                                          </p:val>
                                        </p:tav>
                                      </p:tavLst>
                                    </p:anim>
                                    <p:anim calcmode="lin" valueType="num">
                                      <p:cBhvr>
                                        <p:cTn id="42" dur="500" fill="hold"/>
                                        <p:tgtEl>
                                          <p:spTgt spid="130051">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4" presetClass="entr" presetSubtype="0" fill="hold" grpId="0" nodeType="clickEffect">
                                  <p:stCondLst>
                                    <p:cond delay="0"/>
                                  </p:stCondLst>
                                  <p:childTnLst>
                                    <p:set>
                                      <p:cBhvr>
                                        <p:cTn id="46" dur="indefinite" fill="hold">
                                          <p:stCondLst>
                                            <p:cond delay="0"/>
                                          </p:stCondLst>
                                        </p:cTn>
                                        <p:tgtEl>
                                          <p:spTgt spid="130051">
                                            <p:txEl>
                                              <p:pRg st="5" end="5"/>
                                            </p:txEl>
                                          </p:spTgt>
                                        </p:tgtEl>
                                        <p:attrNameLst>
                                          <p:attrName>style.visibility</p:attrName>
                                        </p:attrNameLst>
                                      </p:cBhvr>
                                      <p:to>
                                        <p:strVal val="visible"/>
                                      </p:to>
                                    </p:set>
                                    <p:animEffect transition="in" filter="fade">
                                      <p:cBhvr>
                                        <p:cTn id="47" dur="500"/>
                                        <p:tgtEl>
                                          <p:spTgt spid="130051">
                                            <p:txEl>
                                              <p:pRg st="5" end="5"/>
                                            </p:txEl>
                                          </p:spTgt>
                                        </p:tgtEl>
                                      </p:cBhvr>
                                    </p:animEffect>
                                    <p:anim calcmode="lin" valueType="num">
                                      <p:cBhvr>
                                        <p:cTn id="48" dur="500" fill="hold"/>
                                        <p:tgtEl>
                                          <p:spTgt spid="130051">
                                            <p:txEl>
                                              <p:pRg st="5" end="5"/>
                                            </p:txEl>
                                          </p:spTgt>
                                        </p:tgtEl>
                                        <p:attrNameLst>
                                          <p:attrName>ppt_x</p:attrName>
                                        </p:attrNameLst>
                                      </p:cBhvr>
                                      <p:tavLst>
                                        <p:tav tm="0">
                                          <p:val>
                                            <p:strVal val="#ppt_x"/>
                                          </p:val>
                                        </p:tav>
                                        <p:tav tm="100000">
                                          <p:val>
                                            <p:strVal val="#ppt_x"/>
                                          </p:val>
                                        </p:tav>
                                      </p:tavLst>
                                    </p:anim>
                                    <p:anim calcmode="lin" valueType="num">
                                      <p:cBhvr>
                                        <p:cTn id="49" dur="500" fill="hold"/>
                                        <p:tgtEl>
                                          <p:spTgt spid="130051">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4" presetClass="entr" presetSubtype="0" fill="hold" grpId="0" nodeType="clickEffect">
                                  <p:stCondLst>
                                    <p:cond delay="0"/>
                                  </p:stCondLst>
                                  <p:childTnLst>
                                    <p:set>
                                      <p:cBhvr>
                                        <p:cTn id="53" dur="indefinite" fill="hold">
                                          <p:stCondLst>
                                            <p:cond delay="0"/>
                                          </p:stCondLst>
                                        </p:cTn>
                                        <p:tgtEl>
                                          <p:spTgt spid="130051">
                                            <p:txEl>
                                              <p:pRg st="6" end="6"/>
                                            </p:txEl>
                                          </p:spTgt>
                                        </p:tgtEl>
                                        <p:attrNameLst>
                                          <p:attrName>style.visibility</p:attrName>
                                        </p:attrNameLst>
                                      </p:cBhvr>
                                      <p:to>
                                        <p:strVal val="visible"/>
                                      </p:to>
                                    </p:set>
                                    <p:animEffect transition="in" filter="fade">
                                      <p:cBhvr>
                                        <p:cTn id="54" dur="500"/>
                                        <p:tgtEl>
                                          <p:spTgt spid="130051">
                                            <p:txEl>
                                              <p:pRg st="6" end="6"/>
                                            </p:txEl>
                                          </p:spTgt>
                                        </p:tgtEl>
                                      </p:cBhvr>
                                    </p:animEffect>
                                    <p:anim calcmode="lin" valueType="num">
                                      <p:cBhvr>
                                        <p:cTn id="55" dur="500" fill="hold"/>
                                        <p:tgtEl>
                                          <p:spTgt spid="130051">
                                            <p:txEl>
                                              <p:pRg st="6" end="6"/>
                                            </p:txEl>
                                          </p:spTgt>
                                        </p:tgtEl>
                                        <p:attrNameLst>
                                          <p:attrName>ppt_x</p:attrName>
                                        </p:attrNameLst>
                                      </p:cBhvr>
                                      <p:tavLst>
                                        <p:tav tm="0">
                                          <p:val>
                                            <p:strVal val="#ppt_x"/>
                                          </p:val>
                                        </p:tav>
                                        <p:tav tm="100000">
                                          <p:val>
                                            <p:strVal val="#ppt_x"/>
                                          </p:val>
                                        </p:tav>
                                      </p:tavLst>
                                    </p:anim>
                                    <p:anim calcmode="lin" valueType="num">
                                      <p:cBhvr>
                                        <p:cTn id="56" dur="500" fill="hold"/>
                                        <p:tgtEl>
                                          <p:spTgt spid="130051">
                                            <p:txEl>
                                              <p:pRg st="6" end="6"/>
                                            </p:txEl>
                                          </p:spTgt>
                                        </p:tgtEl>
                                        <p:attrNameLst>
                                          <p:attrName>ppt_y</p:attrName>
                                        </p:attrNameLst>
                                      </p:cBhvr>
                                      <p:tavLst>
                                        <p:tav tm="0">
                                          <p:val>
                                            <p:strVal val="#ppt_y+.05"/>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4" presetClass="entr" presetSubtype="0" fill="hold" grpId="0" nodeType="clickEffect">
                                  <p:stCondLst>
                                    <p:cond delay="0"/>
                                  </p:stCondLst>
                                  <p:childTnLst>
                                    <p:set>
                                      <p:cBhvr>
                                        <p:cTn id="60" dur="indefinite" fill="hold">
                                          <p:stCondLst>
                                            <p:cond delay="0"/>
                                          </p:stCondLst>
                                        </p:cTn>
                                        <p:tgtEl>
                                          <p:spTgt spid="130051">
                                            <p:txEl>
                                              <p:pRg st="7" end="7"/>
                                            </p:txEl>
                                          </p:spTgt>
                                        </p:tgtEl>
                                        <p:attrNameLst>
                                          <p:attrName>style.visibility</p:attrName>
                                        </p:attrNameLst>
                                      </p:cBhvr>
                                      <p:to>
                                        <p:strVal val="visible"/>
                                      </p:to>
                                    </p:set>
                                    <p:animEffect transition="in" filter="fade">
                                      <p:cBhvr>
                                        <p:cTn id="61" dur="500"/>
                                        <p:tgtEl>
                                          <p:spTgt spid="130051">
                                            <p:txEl>
                                              <p:pRg st="7" end="7"/>
                                            </p:txEl>
                                          </p:spTgt>
                                        </p:tgtEl>
                                      </p:cBhvr>
                                    </p:animEffect>
                                    <p:anim calcmode="lin" valueType="num">
                                      <p:cBhvr>
                                        <p:cTn id="62" dur="500" fill="hold"/>
                                        <p:tgtEl>
                                          <p:spTgt spid="130051">
                                            <p:txEl>
                                              <p:pRg st="7" end="7"/>
                                            </p:txEl>
                                          </p:spTgt>
                                        </p:tgtEl>
                                        <p:attrNameLst>
                                          <p:attrName>ppt_x</p:attrName>
                                        </p:attrNameLst>
                                      </p:cBhvr>
                                      <p:tavLst>
                                        <p:tav tm="0">
                                          <p:val>
                                            <p:strVal val="#ppt_x"/>
                                          </p:val>
                                        </p:tav>
                                        <p:tav tm="100000">
                                          <p:val>
                                            <p:strVal val="#ppt_x"/>
                                          </p:val>
                                        </p:tav>
                                      </p:tavLst>
                                    </p:anim>
                                    <p:anim calcmode="lin" valueType="num">
                                      <p:cBhvr>
                                        <p:cTn id="63" dur="500" fill="hold"/>
                                        <p:tgtEl>
                                          <p:spTgt spid="130051">
                                            <p:txEl>
                                              <p:pRg st="7" end="7"/>
                                            </p:txEl>
                                          </p:spTgt>
                                        </p:tgtEl>
                                        <p:attrNameLst>
                                          <p:attrName>ppt_y</p:attrName>
                                        </p:attrNameLst>
                                      </p:cBhvr>
                                      <p:tavLst>
                                        <p:tav tm="0">
                                          <p:val>
                                            <p:strVal val="#ppt_y+.05"/>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4" presetClass="entr" presetSubtype="0" fill="hold" grpId="0" nodeType="clickEffect">
                                  <p:stCondLst>
                                    <p:cond delay="0"/>
                                  </p:stCondLst>
                                  <p:childTnLst>
                                    <p:set>
                                      <p:cBhvr>
                                        <p:cTn id="67" dur="indefinite" fill="hold">
                                          <p:stCondLst>
                                            <p:cond delay="0"/>
                                          </p:stCondLst>
                                        </p:cTn>
                                        <p:tgtEl>
                                          <p:spTgt spid="130051">
                                            <p:txEl>
                                              <p:pRg st="8" end="8"/>
                                            </p:txEl>
                                          </p:spTgt>
                                        </p:tgtEl>
                                        <p:attrNameLst>
                                          <p:attrName>style.visibility</p:attrName>
                                        </p:attrNameLst>
                                      </p:cBhvr>
                                      <p:to>
                                        <p:strVal val="visible"/>
                                      </p:to>
                                    </p:set>
                                    <p:animEffect transition="in" filter="fade">
                                      <p:cBhvr>
                                        <p:cTn id="68" dur="500"/>
                                        <p:tgtEl>
                                          <p:spTgt spid="130051">
                                            <p:txEl>
                                              <p:pRg st="8" end="8"/>
                                            </p:txEl>
                                          </p:spTgt>
                                        </p:tgtEl>
                                      </p:cBhvr>
                                    </p:animEffect>
                                    <p:anim calcmode="lin" valueType="num">
                                      <p:cBhvr>
                                        <p:cTn id="69" dur="500" fill="hold"/>
                                        <p:tgtEl>
                                          <p:spTgt spid="130051">
                                            <p:txEl>
                                              <p:pRg st="8" end="8"/>
                                            </p:txEl>
                                          </p:spTgt>
                                        </p:tgtEl>
                                        <p:attrNameLst>
                                          <p:attrName>ppt_x</p:attrName>
                                        </p:attrNameLst>
                                      </p:cBhvr>
                                      <p:tavLst>
                                        <p:tav tm="0">
                                          <p:val>
                                            <p:strVal val="#ppt_x"/>
                                          </p:val>
                                        </p:tav>
                                        <p:tav tm="100000">
                                          <p:val>
                                            <p:strVal val="#ppt_x"/>
                                          </p:val>
                                        </p:tav>
                                      </p:tavLst>
                                    </p:anim>
                                    <p:anim calcmode="lin" valueType="num">
                                      <p:cBhvr>
                                        <p:cTn id="70" dur="500" fill="hold"/>
                                        <p:tgtEl>
                                          <p:spTgt spid="130051">
                                            <p:txEl>
                                              <p:pRg st="8" end="8"/>
                                            </p:txEl>
                                          </p:spTgt>
                                        </p:tgtEl>
                                        <p:attrNameLst>
                                          <p:attrName>ppt_y</p:attrName>
                                        </p:attrNameLst>
                                      </p:cBhvr>
                                      <p:tavLst>
                                        <p:tav tm="0">
                                          <p:val>
                                            <p:strVal val="#ppt_y+.05"/>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4" presetClass="entr" presetSubtype="0" fill="hold" grpId="0" nodeType="clickEffect">
                                  <p:stCondLst>
                                    <p:cond delay="0"/>
                                  </p:stCondLst>
                                  <p:childTnLst>
                                    <p:set>
                                      <p:cBhvr>
                                        <p:cTn id="74" dur="indefinite" fill="hold">
                                          <p:stCondLst>
                                            <p:cond delay="0"/>
                                          </p:stCondLst>
                                        </p:cTn>
                                        <p:tgtEl>
                                          <p:spTgt spid="130051">
                                            <p:txEl>
                                              <p:pRg st="9" end="9"/>
                                            </p:txEl>
                                          </p:spTgt>
                                        </p:tgtEl>
                                        <p:attrNameLst>
                                          <p:attrName>style.visibility</p:attrName>
                                        </p:attrNameLst>
                                      </p:cBhvr>
                                      <p:to>
                                        <p:strVal val="visible"/>
                                      </p:to>
                                    </p:set>
                                    <p:animEffect transition="in" filter="fade">
                                      <p:cBhvr>
                                        <p:cTn id="75" dur="500"/>
                                        <p:tgtEl>
                                          <p:spTgt spid="130051">
                                            <p:txEl>
                                              <p:pRg st="9" end="9"/>
                                            </p:txEl>
                                          </p:spTgt>
                                        </p:tgtEl>
                                      </p:cBhvr>
                                    </p:animEffect>
                                    <p:anim calcmode="lin" valueType="num">
                                      <p:cBhvr>
                                        <p:cTn id="76" dur="500" fill="hold"/>
                                        <p:tgtEl>
                                          <p:spTgt spid="130051">
                                            <p:txEl>
                                              <p:pRg st="9" end="9"/>
                                            </p:txEl>
                                          </p:spTgt>
                                        </p:tgtEl>
                                        <p:attrNameLst>
                                          <p:attrName>ppt_x</p:attrName>
                                        </p:attrNameLst>
                                      </p:cBhvr>
                                      <p:tavLst>
                                        <p:tav tm="0">
                                          <p:val>
                                            <p:strVal val="#ppt_x"/>
                                          </p:val>
                                        </p:tav>
                                        <p:tav tm="100000">
                                          <p:val>
                                            <p:strVal val="#ppt_x"/>
                                          </p:val>
                                        </p:tav>
                                      </p:tavLst>
                                    </p:anim>
                                    <p:anim calcmode="lin" valueType="num">
                                      <p:cBhvr>
                                        <p:cTn id="77" dur="500" fill="hold"/>
                                        <p:tgtEl>
                                          <p:spTgt spid="130051">
                                            <p:txEl>
                                              <p:pRg st="9" end="9"/>
                                            </p:txEl>
                                          </p:spTgt>
                                        </p:tgtEl>
                                        <p:attrNameLst>
                                          <p:attrName>ppt_y</p:attrName>
                                        </p:attrNameLst>
                                      </p:cBhvr>
                                      <p:tavLst>
                                        <p:tav tm="0">
                                          <p:val>
                                            <p:strVal val="#ppt_y+.05"/>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130052"/>
                                        </p:tgtEl>
                                        <p:attrNameLst>
                                          <p:attrName>style.visibility</p:attrName>
                                        </p:attrNameLst>
                                      </p:cBhvr>
                                      <p:to>
                                        <p:strVal val="visible"/>
                                      </p:to>
                                    </p:set>
                                    <p:animEffect transition="in" filter="blinds(horizontal)">
                                      <p:cBhvr>
                                        <p:cTn id="82" dur="500"/>
                                        <p:tgtEl>
                                          <p:spTgt spid="130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0" grpId="0" bldLvl="0" animBg="1"/>
      <p:bldP spid="130051"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文本占位符 2"/>
          <p:cNvSpPr>
            <a:spLocks noGrp="1"/>
          </p:cNvSpPr>
          <p:nvPr/>
        </p:nvSpPr>
        <p:spPr>
          <a:xfrm>
            <a:off x="529590" y="1478915"/>
            <a:ext cx="8220710" cy="4399915"/>
          </a:xfrm>
          <a:prstGeom prst="rect">
            <a:avLst/>
          </a:prstGeom>
          <a:noFill/>
          <a:ln w="9525">
            <a:noFill/>
          </a:ln>
        </p:spPr>
        <p:txBody>
          <a:bodyPr anchor="t"/>
          <a:lstStyle/>
          <a:p>
            <a:pPr marL="342900" indent="-342900">
              <a:lnSpc>
                <a:spcPct val="115000"/>
              </a:lnSpc>
              <a:spcBef>
                <a:spcPct val="20000"/>
              </a:spcBef>
              <a:buFont typeface="Arial" panose="020B0604020202020204" pitchFamily="34" charset="0"/>
              <a:buNone/>
            </a:pPr>
            <a:r>
              <a:rPr lang="zh-CN" altLang="en-US" sz="2800" b="1" dirty="0">
                <a:latin typeface="宋体" panose="02010600030101010101" pitchFamily="2" charset="-122"/>
                <a:ea typeface="宋体" panose="02010600030101010101" pitchFamily="2" charset="-122"/>
                <a:sym typeface="Calibri" panose="020F0502020204030204" pitchFamily="34" charset="0"/>
              </a:rPr>
              <a:t>  </a:t>
            </a:r>
            <a:endParaRPr lang="en-US" altLang="zh-CN" sz="2800" b="1">
              <a:latin typeface="宋体" panose="02010600030101010101" pitchFamily="2" charset="-122"/>
              <a:ea typeface="宋体" panose="02010600030101010101" pitchFamily="2" charset="-122"/>
              <a:sym typeface="Calibri" panose="020F0502020204030204" pitchFamily="34" charset="0"/>
            </a:endParaRPr>
          </a:p>
          <a:p>
            <a:pPr marL="342900" indent="-342900">
              <a:spcBef>
                <a:spcPct val="20000"/>
              </a:spcBef>
              <a:buFont typeface="Arial" panose="020B0604020202020204" pitchFamily="34" charset="0"/>
              <a:buNone/>
            </a:pPr>
            <a:endParaRPr lang="zh-CN" altLang="en-US" sz="2800" b="1" dirty="0">
              <a:latin typeface="Calibri" panose="020F0502020204030204" pitchFamily="34" charset="0"/>
              <a:ea typeface="宋体" panose="02010600030101010101" pitchFamily="2" charset="-122"/>
              <a:sym typeface="Calibri" panose="020F0502020204030204" pitchFamily="34" charset="0"/>
            </a:endParaRPr>
          </a:p>
        </p:txBody>
      </p:sp>
      <p:sp>
        <p:nvSpPr>
          <p:cNvPr id="40963" name="文本占位符 3"/>
          <p:cNvSpPr>
            <a:spLocks noGrp="1"/>
          </p:cNvSpPr>
          <p:nvPr/>
        </p:nvSpPr>
        <p:spPr>
          <a:xfrm>
            <a:off x="3563938" y="692150"/>
            <a:ext cx="1839912" cy="785813"/>
          </a:xfrm>
          <a:prstGeom prst="rect">
            <a:avLst/>
          </a:prstGeom>
          <a:noFill/>
          <a:ln w="9525">
            <a:noFill/>
          </a:ln>
        </p:spPr>
        <p:txBody>
          <a:bodyPr anchor="t"/>
          <a:lstStyle/>
          <a:p>
            <a:pPr marL="342900" indent="-342900">
              <a:spcBef>
                <a:spcPct val="20000"/>
              </a:spcBef>
              <a:buFont typeface="Arial" panose="020B0604020202020204" pitchFamily="34" charset="0"/>
              <a:buNone/>
            </a:pPr>
            <a:r>
              <a:rPr lang="en-US" altLang="zh-CN" sz="3200" b="1">
                <a:solidFill>
                  <a:schemeClr val="accent2"/>
                </a:solidFill>
                <a:latin typeface="+mj-lt"/>
                <a:ea typeface="宋体" panose="02010600030101010101" pitchFamily="2" charset="-122"/>
                <a:cs typeface="+mj-lt"/>
                <a:sym typeface="Calibri" panose="020F0502020204030204" pitchFamily="34" charset="0"/>
              </a:rPr>
              <a:t>Case 3</a:t>
            </a:r>
            <a:endParaRPr lang="zh-CN" altLang="en-US" sz="3200" b="1" dirty="0">
              <a:solidFill>
                <a:schemeClr val="accent2"/>
              </a:solidFill>
              <a:latin typeface="+mj-lt"/>
              <a:ea typeface="宋体" panose="02010600030101010101" pitchFamily="2" charset="-122"/>
              <a:cs typeface="+mj-lt"/>
              <a:sym typeface="Calibri" panose="020F0502020204030204" pitchFamily="34" charset="0"/>
            </a:endParaRPr>
          </a:p>
        </p:txBody>
      </p:sp>
      <p:sp>
        <p:nvSpPr>
          <p:cNvPr id="40964" name="矩形 39940"/>
          <p:cNvSpPr/>
          <p:nvPr/>
        </p:nvSpPr>
        <p:spPr>
          <a:xfrm>
            <a:off x="705485" y="1478280"/>
            <a:ext cx="5935345" cy="2566035"/>
          </a:xfrm>
          <a:prstGeom prst="rect">
            <a:avLst/>
          </a:prstGeom>
          <a:noFill/>
          <a:ln w="9525">
            <a:noFill/>
          </a:ln>
        </p:spPr>
        <p:txBody>
          <a:bodyPr wrap="square" anchor="t">
            <a:spAutoFit/>
          </a:bodyPr>
          <a:lstStyle/>
          <a:p>
            <a:pPr>
              <a:lnSpc>
                <a:spcPct val="115000"/>
              </a:lnSpc>
            </a:pPr>
            <a:r>
              <a:rPr lang="zh-CN" altLang="zh-CN" sz="2800" b="1" dirty="0">
                <a:latin typeface="Calibri" panose="020F0502020204030204" pitchFamily="34" charset="0"/>
                <a:ea typeface="宋体" panose="02010600030101010101" pitchFamily="2" charset="-122"/>
                <a:sym typeface="Calibri" panose="020F0502020204030204" pitchFamily="34" charset="0"/>
              </a:rPr>
              <a:t>林小姐通过阿里巴巴平台与以色列汽车配件客户达成一笔关于</a:t>
            </a:r>
            <a:r>
              <a:rPr lang="en-US" altLang="zh-CN" sz="2800" b="1">
                <a:latin typeface="Calibri" panose="020F0502020204030204" pitchFamily="34" charset="0"/>
                <a:ea typeface="宋体" panose="02010600030101010101" pitchFamily="2" charset="-122"/>
                <a:sym typeface="Calibri" panose="020F0502020204030204" pitchFamily="34" charset="0"/>
              </a:rPr>
              <a:t>2000</a:t>
            </a:r>
            <a:r>
              <a:rPr lang="zh-CN" altLang="en-US" sz="2800" b="1" dirty="0">
                <a:latin typeface="Calibri" panose="020F0502020204030204" pitchFamily="34" charset="0"/>
                <a:ea typeface="宋体" panose="02010600030101010101" pitchFamily="2" charset="-122"/>
                <a:sym typeface="Calibri" panose="020F0502020204030204" pitchFamily="34" charset="0"/>
              </a:rPr>
              <a:t>个衬套的订单，在双方确认了报价、</a:t>
            </a:r>
            <a:r>
              <a:rPr lang="zh-CN" altLang="en-US" sz="2800" b="1" dirty="0">
                <a:latin typeface="宋体" panose="02010600030101010101" pitchFamily="2" charset="-122"/>
                <a:sym typeface="Calibri" panose="020F0502020204030204" pitchFamily="34" charset="0"/>
              </a:rPr>
              <a:t>核对完样品之后，林小姐现去函对方，告知其以</a:t>
            </a:r>
            <a:r>
              <a:rPr lang="en-US" altLang="zh-CN" sz="2800" b="1">
                <a:latin typeface="宋体" panose="02010600030101010101" pitchFamily="2" charset="-122"/>
                <a:sym typeface="Calibri" panose="020F0502020204030204" pitchFamily="34" charset="0"/>
              </a:rPr>
              <a:t>T/T</a:t>
            </a:r>
            <a:r>
              <a:rPr lang="zh-CN" altLang="en-US" sz="2800" b="1" dirty="0">
                <a:latin typeface="宋体" panose="02010600030101010101" pitchFamily="2" charset="-122"/>
                <a:sym typeface="Calibri" panose="020F0502020204030204" pitchFamily="34" charset="0"/>
              </a:rPr>
              <a:t>方式支付货款。</a:t>
            </a:r>
            <a:endParaRPr lang="en-US" altLang="zh-CN" sz="2800" b="1">
              <a:latin typeface="Calibri" panose="020F0502020204030204" pitchFamily="34" charset="0"/>
              <a:ea typeface="宋体" panose="02010600030101010101" pitchFamily="2" charset="-122"/>
              <a:sym typeface="Calibri" panose="020F0502020204030204" pitchFamily="34" charset="0"/>
            </a:endParaRPr>
          </a:p>
        </p:txBody>
      </p:sp>
      <p:sp>
        <p:nvSpPr>
          <p:cNvPr id="39942" name="云形标注 39941"/>
          <p:cNvSpPr/>
          <p:nvPr/>
        </p:nvSpPr>
        <p:spPr>
          <a:xfrm>
            <a:off x="177800" y="5086350"/>
            <a:ext cx="3095625" cy="1143000"/>
          </a:xfrm>
          <a:prstGeom prst="cloudCallout">
            <a:avLst>
              <a:gd name="adj1" fmla="val 87181"/>
              <a:gd name="adj2" fmla="val -100972"/>
            </a:avLst>
          </a:prstGeom>
          <a:solidFill>
            <a:schemeClr val="accent1"/>
          </a:solidFill>
          <a:ln w="9525" cap="flat" cmpd="sng">
            <a:solidFill>
              <a:schemeClr val="tx1"/>
            </a:solidFill>
            <a:prstDash val="solid"/>
            <a:round/>
            <a:headEnd type="none" w="med" len="med"/>
            <a:tailEnd type="none" w="med" len="med"/>
          </a:ln>
        </p:spPr>
        <p:txBody>
          <a:bodyPr anchor="t"/>
          <a:lstStyle/>
          <a:p>
            <a:pPr algn="ctr">
              <a:buClr>
                <a:schemeClr val="bg1"/>
              </a:buClr>
            </a:pPr>
            <a:r>
              <a:rPr lang="en-US" altLang="zh-CN" sz="2800" b="1">
                <a:solidFill>
                  <a:srgbClr val="FFFFFF"/>
                </a:solidFill>
                <a:latin typeface="Comic Sans MS" panose="030F0702030302020204" pitchFamily="66" charset="0"/>
                <a:ea typeface="宋体" panose="02010600030101010101" pitchFamily="2" charset="-122"/>
              </a:rPr>
              <a:t>Key </a:t>
            </a:r>
            <a:r>
              <a:rPr lang="en-US" altLang="zh-CN" sz="2800" b="1">
                <a:solidFill>
                  <a:srgbClr val="FFFFFF"/>
                </a:solidFill>
                <a:latin typeface="+mj-lt"/>
                <a:ea typeface="宋体" panose="02010600030101010101" pitchFamily="2" charset="-122"/>
                <a:cs typeface="+mj-lt"/>
              </a:rPr>
              <a:t>points</a:t>
            </a:r>
            <a:endParaRPr lang="en-US" altLang="zh-CN" sz="2800" b="1">
              <a:solidFill>
                <a:srgbClr val="FFFFFF"/>
              </a:solidFill>
              <a:latin typeface="+mj-lt"/>
              <a:ea typeface="宋体" panose="02010600030101010101" pitchFamily="2" charset="-122"/>
              <a:cs typeface="+mj-lt"/>
            </a:endParaRPr>
          </a:p>
        </p:txBody>
      </p:sp>
      <p:sp>
        <p:nvSpPr>
          <p:cNvPr id="39943" name="文本框 39942"/>
          <p:cNvSpPr txBox="1"/>
          <p:nvPr/>
        </p:nvSpPr>
        <p:spPr>
          <a:xfrm>
            <a:off x="4643438" y="3789363"/>
            <a:ext cx="2952750" cy="2245360"/>
          </a:xfrm>
          <a:prstGeom prst="rect">
            <a:avLst/>
          </a:prstGeom>
          <a:noFill/>
          <a:ln w="9525">
            <a:noFill/>
          </a:ln>
        </p:spPr>
        <p:txBody>
          <a:bodyPr anchor="t">
            <a:spAutoFit/>
          </a:bodyPr>
          <a:lstStyle/>
          <a:p>
            <a:pPr>
              <a:spcBef>
                <a:spcPct val="50000"/>
              </a:spcBef>
            </a:pP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达成衬套交易</a:t>
            </a:r>
            <a:endPar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a:p>
            <a:pPr>
              <a:spcBef>
                <a:spcPct val="50000"/>
              </a:spcBef>
            </a:pP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确认报价、核对样品</a:t>
            </a:r>
            <a:endPar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a:p>
            <a:pPr>
              <a:spcBef>
                <a:spcPct val="50000"/>
              </a:spcBef>
            </a:pP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要求</a:t>
            </a:r>
            <a:r>
              <a:rPr lang="en-US" altLang="zh-CN" sz="2800" b="1">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T/T</a:t>
            </a: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支付</a:t>
            </a:r>
            <a:endPar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p:txBody>
      </p:sp>
      <p:sp>
        <p:nvSpPr>
          <p:cNvPr id="160" name=" 160">
            <a:hlinkClick r:id="rId1" action="ppaction://hlinksldjump"/>
          </p:cNvPr>
          <p:cNvSpPr/>
          <p:nvPr/>
        </p:nvSpPr>
        <p:spPr>
          <a:xfrm>
            <a:off x="7957820" y="5589905"/>
            <a:ext cx="720090" cy="720725"/>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p:spPr>
        <p:style>
          <a:lnRef idx="2">
            <a:schemeClr val="accent2"/>
          </a:lnRef>
          <a:fillRef idx="1">
            <a:schemeClr val="lt1"/>
          </a:fillRef>
          <a:effectRef idx="0">
            <a:schemeClr val="accent2"/>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Tree>
    <p:custDataLst>
      <p:tags r:id="rId2"/>
    </p:custDataLst>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9942"/>
                                        </p:tgtEl>
                                        <p:attrNameLst>
                                          <p:attrName>style.visibility</p:attrName>
                                        </p:attrNameLst>
                                      </p:cBhvr>
                                      <p:to>
                                        <p:strVal val="visible"/>
                                      </p:to>
                                    </p:set>
                                    <p:animEffect transition="in" filter="wheel(4)">
                                      <p:cBhvr>
                                        <p:cTn id="7" dur="2000"/>
                                        <p:tgtEl>
                                          <p:spTgt spid="39942"/>
                                        </p:tgtEl>
                                      </p:cBhvr>
                                    </p:animEffect>
                                  </p:childTnLst>
                                </p:cTn>
                              </p:par>
                            </p:childTnLst>
                          </p:cTn>
                        </p:par>
                      </p:childTnLst>
                    </p:cTn>
                  </p:par>
                  <p:par>
                    <p:cTn id="8" fill="hold">
                      <p:stCondLst>
                        <p:cond delay="indefinite"/>
                      </p:stCondLst>
                      <p:childTnLst>
                        <p:par>
                          <p:cTn id="9" fill="hold">
                            <p:stCondLst>
                              <p:cond delay="0"/>
                            </p:stCondLst>
                            <p:childTnLst>
                              <p:par>
                                <p:cTn id="10" presetID="50" presetClass="entr" presetSubtype="0" decel="100000" fill="hold" nodeType="clickEffect">
                                  <p:stCondLst>
                                    <p:cond delay="0"/>
                                  </p:stCondLst>
                                  <p:childTnLst>
                                    <p:set>
                                      <p:cBhvr>
                                        <p:cTn id="11" dur="1" fill="hold">
                                          <p:stCondLst>
                                            <p:cond delay="0"/>
                                          </p:stCondLst>
                                        </p:cTn>
                                        <p:tgtEl>
                                          <p:spTgt spid="39943">
                                            <p:txEl>
                                              <p:pRg st="0" end="0"/>
                                            </p:txEl>
                                          </p:spTgt>
                                        </p:tgtEl>
                                        <p:attrNameLst>
                                          <p:attrName>style.visibility</p:attrName>
                                        </p:attrNameLst>
                                      </p:cBhvr>
                                      <p:to>
                                        <p:strVal val="visible"/>
                                      </p:to>
                                    </p:set>
                                    <p:anim calcmode="lin" valueType="num">
                                      <p:cBhvr>
                                        <p:cTn id="12" dur="1000" fill="hold"/>
                                        <p:tgtEl>
                                          <p:spTgt spid="39943">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3994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9943">
                                            <p:txEl>
                                              <p:pRg st="0" end="0"/>
                                            </p:txEl>
                                          </p:spTgt>
                                        </p:tgtEl>
                                      </p:cBhvr>
                                    </p:animEffect>
                                  </p:childTnLst>
                                </p:cTn>
                              </p:par>
                              <p:par>
                                <p:cTn id="15" presetID="50" presetClass="entr" presetSubtype="0" decel="100000" fill="hold" nodeType="withEffect">
                                  <p:stCondLst>
                                    <p:cond delay="0"/>
                                  </p:stCondLst>
                                  <p:childTnLst>
                                    <p:set>
                                      <p:cBhvr>
                                        <p:cTn id="16" dur="1" fill="hold">
                                          <p:stCondLst>
                                            <p:cond delay="0"/>
                                          </p:stCondLst>
                                        </p:cTn>
                                        <p:tgtEl>
                                          <p:spTgt spid="39943">
                                            <p:txEl>
                                              <p:pRg st="1" end="1"/>
                                            </p:txEl>
                                          </p:spTgt>
                                        </p:tgtEl>
                                        <p:attrNameLst>
                                          <p:attrName>style.visibility</p:attrName>
                                        </p:attrNameLst>
                                      </p:cBhvr>
                                      <p:to>
                                        <p:strVal val="visible"/>
                                      </p:to>
                                    </p:set>
                                    <p:anim calcmode="lin" valueType="num">
                                      <p:cBhvr>
                                        <p:cTn id="17" dur="1000" fill="hold"/>
                                        <p:tgtEl>
                                          <p:spTgt spid="39943">
                                            <p:txEl>
                                              <p:pRg st="1" end="1"/>
                                            </p:txEl>
                                          </p:spTgt>
                                        </p:tgtEl>
                                        <p:attrNameLst>
                                          <p:attrName>ppt_w</p:attrName>
                                        </p:attrNameLst>
                                      </p:cBhvr>
                                      <p:tavLst>
                                        <p:tav tm="0">
                                          <p:val>
                                            <p:strVal val="#ppt_w+.3"/>
                                          </p:val>
                                        </p:tav>
                                        <p:tav tm="100000">
                                          <p:val>
                                            <p:strVal val="#ppt_w"/>
                                          </p:val>
                                        </p:tav>
                                      </p:tavLst>
                                    </p:anim>
                                    <p:anim calcmode="lin" valueType="num">
                                      <p:cBhvr>
                                        <p:cTn id="18" dur="1000" fill="hold"/>
                                        <p:tgtEl>
                                          <p:spTgt spid="39943">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39943">
                                            <p:txEl>
                                              <p:pRg st="1" end="1"/>
                                            </p:txEl>
                                          </p:spTgt>
                                        </p:tgtEl>
                                      </p:cBhvr>
                                    </p:animEffect>
                                  </p:childTnLst>
                                </p:cTn>
                              </p:par>
                              <p:par>
                                <p:cTn id="20" presetID="50" presetClass="entr" presetSubtype="0" decel="100000" fill="hold" nodeType="withEffect">
                                  <p:stCondLst>
                                    <p:cond delay="0"/>
                                  </p:stCondLst>
                                  <p:childTnLst>
                                    <p:set>
                                      <p:cBhvr>
                                        <p:cTn id="21" dur="1" fill="hold">
                                          <p:stCondLst>
                                            <p:cond delay="0"/>
                                          </p:stCondLst>
                                        </p:cTn>
                                        <p:tgtEl>
                                          <p:spTgt spid="39943">
                                            <p:txEl>
                                              <p:pRg st="2" end="2"/>
                                            </p:txEl>
                                          </p:spTgt>
                                        </p:tgtEl>
                                        <p:attrNameLst>
                                          <p:attrName>style.visibility</p:attrName>
                                        </p:attrNameLst>
                                      </p:cBhvr>
                                      <p:to>
                                        <p:strVal val="visible"/>
                                      </p:to>
                                    </p:set>
                                    <p:anim calcmode="lin" valueType="num">
                                      <p:cBhvr>
                                        <p:cTn id="22" dur="1000" fill="hold"/>
                                        <p:tgtEl>
                                          <p:spTgt spid="39943">
                                            <p:txEl>
                                              <p:pRg st="2" end="2"/>
                                            </p:txEl>
                                          </p:spTgt>
                                        </p:tgtEl>
                                        <p:attrNameLst>
                                          <p:attrName>ppt_w</p:attrName>
                                        </p:attrNameLst>
                                      </p:cBhvr>
                                      <p:tavLst>
                                        <p:tav tm="0">
                                          <p:val>
                                            <p:strVal val="#ppt_w+.3"/>
                                          </p:val>
                                        </p:tav>
                                        <p:tav tm="100000">
                                          <p:val>
                                            <p:strVal val="#ppt_w"/>
                                          </p:val>
                                        </p:tav>
                                      </p:tavLst>
                                    </p:anim>
                                    <p:anim calcmode="lin" valueType="num">
                                      <p:cBhvr>
                                        <p:cTn id="23" dur="1000" fill="hold"/>
                                        <p:tgtEl>
                                          <p:spTgt spid="39943">
                                            <p:txEl>
                                              <p:pRg st="2" end="2"/>
                                            </p:txEl>
                                          </p:spTgt>
                                        </p:tgtEl>
                                        <p:attrNameLst>
                                          <p:attrName>ppt_h</p:attrName>
                                        </p:attrNameLst>
                                      </p:cBhvr>
                                      <p:tavLst>
                                        <p:tav tm="0">
                                          <p:val>
                                            <p:strVal val="#ppt_h"/>
                                          </p:val>
                                        </p:tav>
                                        <p:tav tm="100000">
                                          <p:val>
                                            <p:strVal val="#ppt_h"/>
                                          </p:val>
                                        </p:tav>
                                      </p:tavLst>
                                    </p:anim>
                                    <p:animEffect transition="in" filter="fade">
                                      <p:cBhvr>
                                        <p:cTn id="24" dur="1000"/>
                                        <p:tgtEl>
                                          <p:spTgt spid="399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2" grpId="0" bldLvl="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标题 40961"/>
          <p:cNvSpPr>
            <a:spLocks noGrp="1"/>
          </p:cNvSpPr>
          <p:nvPr>
            <p:ph type="title"/>
          </p:nvPr>
        </p:nvSpPr>
        <p:spPr>
          <a:xfrm>
            <a:off x="466725" y="260350"/>
            <a:ext cx="8229600" cy="704850"/>
          </a:xfrm>
          <a:noFill/>
          <a:ln>
            <a:noFill/>
          </a:ln>
        </p:spPr>
        <p:txBody>
          <a:bodyPr anchor="t"/>
          <a:lstStyle/>
          <a:p>
            <a:pPr algn="ctr"/>
            <a:r>
              <a:rPr lang="en-US" altLang="zh-CN" sz="3200" b="1">
                <a:solidFill>
                  <a:schemeClr val="accent2"/>
                </a:solidFill>
                <a:cs typeface="+mj-lt"/>
              </a:rPr>
              <a:t>Useful Expressions</a:t>
            </a:r>
            <a:endParaRPr lang="en-US" altLang="zh-CN" sz="3200" b="1">
              <a:solidFill>
                <a:schemeClr val="accent2"/>
              </a:solidFill>
              <a:cs typeface="+mj-lt"/>
            </a:endParaRPr>
          </a:p>
        </p:txBody>
      </p:sp>
      <p:sp>
        <p:nvSpPr>
          <p:cNvPr id="40963" name="内容占位符 40962"/>
          <p:cNvSpPr>
            <a:spLocks noGrp="1"/>
          </p:cNvSpPr>
          <p:nvPr>
            <p:ph sz="half" idx="1"/>
          </p:nvPr>
        </p:nvSpPr>
        <p:spPr>
          <a:xfrm>
            <a:off x="230505" y="1167130"/>
            <a:ext cx="4178935" cy="4740910"/>
          </a:xfrm>
        </p:spPr>
        <p:style>
          <a:lnRef idx="2">
            <a:schemeClr val="accent2"/>
          </a:lnRef>
          <a:fillRef idx="1">
            <a:schemeClr val="lt1"/>
          </a:fillRef>
          <a:effectRef idx="0">
            <a:schemeClr val="accent2"/>
          </a:effectRef>
          <a:fontRef idx="minor">
            <a:schemeClr val="dk1"/>
          </a:fontRef>
        </p:style>
        <p:txBody>
          <a:bodyPr anchor="t">
            <a:normAutofit/>
          </a:bodyPr>
          <a:lstStyle/>
          <a:p>
            <a:pPr marL="609600" indent="-609600">
              <a:buNone/>
            </a:pPr>
            <a:r>
              <a:rPr lang="en-US" altLang="zh-CN" sz="2800" b="1"/>
              <a:t>1. bushing</a:t>
            </a:r>
            <a:endParaRPr lang="zh-CN" altLang="en-US" sz="2800" b="1" dirty="0"/>
          </a:p>
          <a:p>
            <a:pPr marL="609600" indent="-609600">
              <a:buNone/>
            </a:pPr>
            <a:r>
              <a:rPr lang="en-US" altLang="zh-CN" sz="2800" b="1"/>
              <a:t>2. forwarder </a:t>
            </a:r>
            <a:endParaRPr lang="en-US" altLang="zh-CN" sz="2800" b="1"/>
          </a:p>
          <a:p>
            <a:pPr marL="609600" indent="-609600">
              <a:buNone/>
            </a:pPr>
            <a:r>
              <a:rPr lang="en-US" altLang="zh-CN" sz="2800" b="1"/>
              <a:t>3. advanced payment </a:t>
            </a:r>
            <a:endParaRPr lang="en-US" altLang="zh-CN" sz="2800" b="1"/>
          </a:p>
          <a:p>
            <a:pPr marL="609600" indent="-609600">
              <a:buNone/>
            </a:pPr>
            <a:r>
              <a:rPr lang="en-US" altLang="zh-CN" sz="2800" b="1"/>
              <a:t>4. deposit </a:t>
            </a:r>
            <a:endParaRPr lang="en-US" altLang="zh-CN" sz="2800" b="1"/>
          </a:p>
          <a:p>
            <a:pPr marL="609600" indent="-609600">
              <a:buNone/>
            </a:pPr>
            <a:r>
              <a:rPr lang="en-US" altLang="zh-CN" sz="2800" b="1"/>
              <a:t>5. T/T=telegraphic transfer</a:t>
            </a:r>
            <a:endParaRPr lang="zh-CN" altLang="en-US" sz="2800" b="1" dirty="0"/>
          </a:p>
          <a:p>
            <a:pPr marL="609600" indent="-609600">
              <a:buNone/>
            </a:pPr>
            <a:r>
              <a:rPr lang="en-US" altLang="zh-CN" sz="2800" b="1"/>
              <a:t>6. T/T in advance </a:t>
            </a:r>
            <a:endParaRPr lang="en-US" altLang="zh-CN" sz="2800" b="1"/>
          </a:p>
          <a:p>
            <a:pPr marL="609600" indent="-609600">
              <a:buNone/>
            </a:pPr>
            <a:r>
              <a:rPr lang="en-US" altLang="zh-CN" sz="2800" b="1"/>
              <a:t>7. T/T after shipment</a:t>
            </a:r>
            <a:endParaRPr lang="zh-CN" altLang="en-US" sz="2800" b="1" dirty="0"/>
          </a:p>
        </p:txBody>
      </p:sp>
      <p:sp>
        <p:nvSpPr>
          <p:cNvPr id="40964" name="内容占位符 40963"/>
          <p:cNvSpPr>
            <a:spLocks noGrp="1"/>
          </p:cNvSpPr>
          <p:nvPr>
            <p:ph sz="half" idx="2"/>
          </p:nvPr>
        </p:nvSpPr>
        <p:spPr>
          <a:xfrm>
            <a:off x="4874260" y="1167130"/>
            <a:ext cx="3996690" cy="4740910"/>
          </a:xfrm>
        </p:spPr>
        <p:style>
          <a:lnRef idx="2">
            <a:schemeClr val="accent2"/>
          </a:lnRef>
          <a:fillRef idx="1">
            <a:schemeClr val="lt1"/>
          </a:fillRef>
          <a:effectRef idx="0">
            <a:schemeClr val="accent2"/>
          </a:effectRef>
          <a:fontRef idx="minor">
            <a:schemeClr val="dk1"/>
          </a:fontRef>
        </p:style>
        <p:txBody>
          <a:bodyPr anchor="t">
            <a:normAutofit/>
          </a:bodyPr>
          <a:lstStyle/>
          <a:p>
            <a:pPr marL="457200" indent="-457200">
              <a:buNone/>
            </a:pPr>
            <a:r>
              <a:rPr lang="en-US" altLang="zh-CN" sz="2800" b="1"/>
              <a:t>1.</a:t>
            </a:r>
            <a:r>
              <a:rPr lang="zh-CN" altLang="en-US" sz="2800" b="1" dirty="0"/>
              <a:t>衬套（汽车发动机的减震部件）</a:t>
            </a:r>
            <a:endParaRPr lang="zh-CN" altLang="en-US" sz="2800" b="1" dirty="0"/>
          </a:p>
          <a:p>
            <a:pPr marL="457200" indent="-457200">
              <a:buNone/>
            </a:pPr>
            <a:r>
              <a:rPr lang="en-US" altLang="zh-CN" sz="2800" b="1"/>
              <a:t>2.</a:t>
            </a:r>
            <a:r>
              <a:rPr lang="zh-CN" altLang="en-US" sz="2800" b="1" dirty="0"/>
              <a:t>货运公司，货运代理</a:t>
            </a:r>
            <a:endParaRPr lang="zh-CN" altLang="en-US" sz="2800" b="1" dirty="0"/>
          </a:p>
          <a:p>
            <a:pPr marL="457200" indent="-457200">
              <a:buNone/>
            </a:pPr>
            <a:r>
              <a:rPr lang="en-US" altLang="zh-CN" sz="2800" b="1"/>
              <a:t>3.</a:t>
            </a:r>
            <a:r>
              <a:rPr lang="zh-CN" altLang="en-US" sz="2800" b="1" dirty="0"/>
              <a:t>预付款</a:t>
            </a:r>
            <a:endParaRPr lang="zh-CN" altLang="en-US" sz="2800" b="1" dirty="0"/>
          </a:p>
          <a:p>
            <a:pPr marL="457200" indent="-457200">
              <a:buNone/>
            </a:pPr>
            <a:r>
              <a:rPr lang="en-US" altLang="zh-CN" sz="2800" b="1"/>
              <a:t>4.</a:t>
            </a:r>
            <a:r>
              <a:rPr lang="zh-CN" altLang="en-US" sz="2800" b="1" dirty="0"/>
              <a:t>定金</a:t>
            </a:r>
            <a:endParaRPr lang="zh-CN" altLang="en-US" sz="2800" b="1" dirty="0"/>
          </a:p>
          <a:p>
            <a:pPr marL="457200" indent="-457200">
              <a:buNone/>
            </a:pPr>
            <a:r>
              <a:rPr lang="en-US" altLang="zh-CN" sz="2800" b="1"/>
              <a:t>5.</a:t>
            </a:r>
            <a:r>
              <a:rPr lang="zh-CN" altLang="en-US" sz="2800" b="1" dirty="0"/>
              <a:t>电汇</a:t>
            </a:r>
            <a:endParaRPr lang="zh-CN" altLang="en-US" sz="2800" b="1" dirty="0"/>
          </a:p>
          <a:p>
            <a:pPr marL="457200" indent="-457200">
              <a:buNone/>
            </a:pPr>
            <a:r>
              <a:rPr lang="en-US" altLang="zh-CN" sz="2800" b="1"/>
              <a:t>6.</a:t>
            </a:r>
            <a:r>
              <a:rPr lang="zh-CN" altLang="en-US" sz="2800" b="1" dirty="0"/>
              <a:t>前</a:t>
            </a:r>
            <a:r>
              <a:rPr lang="en-US" altLang="zh-CN" sz="2800" b="1"/>
              <a:t>T/T</a:t>
            </a:r>
            <a:r>
              <a:rPr lang="zh-CN" altLang="en-US" sz="2800" b="1" dirty="0"/>
              <a:t>（往往用作定金的支付）</a:t>
            </a:r>
            <a:endParaRPr lang="zh-CN" altLang="en-US" sz="2800" b="1" dirty="0"/>
          </a:p>
          <a:p>
            <a:pPr marL="457200" indent="-457200">
              <a:buNone/>
            </a:pPr>
            <a:r>
              <a:rPr lang="en-US" altLang="zh-CN" sz="2800" b="1"/>
              <a:t>7.</a:t>
            </a:r>
            <a:r>
              <a:rPr lang="zh-CN" altLang="en-US" sz="2800" b="1" dirty="0"/>
              <a:t>后</a:t>
            </a:r>
            <a:r>
              <a:rPr lang="en-US" altLang="zh-CN" sz="2800" b="1"/>
              <a:t>T/T</a:t>
            </a:r>
            <a:r>
              <a:rPr lang="zh-CN" altLang="en-US" sz="2800" b="1" dirty="0"/>
              <a:t>（往往用于余额的支付）</a:t>
            </a:r>
            <a:endParaRPr lang="zh-CN" altLang="en-US" sz="2800" b="1" dirty="0"/>
          </a:p>
        </p:txBody>
      </p:sp>
    </p:spTree>
    <p:custDataLst>
      <p:tags r:id="rId1"/>
    </p:custDataLst>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0964">
                                            <p:txEl>
                                              <p:pRg st="0" end="0"/>
                                            </p:txEl>
                                          </p:spTgt>
                                        </p:tgtEl>
                                        <p:attrNameLst>
                                          <p:attrName>style.visibility</p:attrName>
                                        </p:attrNameLst>
                                      </p:cBhvr>
                                      <p:to>
                                        <p:strVal val="visible"/>
                                      </p:to>
                                    </p:set>
                                    <p:animEffect transition="in" filter="wipe(down)">
                                      <p:cBhvr>
                                        <p:cTn id="7" dur="580">
                                          <p:stCondLst>
                                            <p:cond delay="0"/>
                                          </p:stCondLst>
                                        </p:cTn>
                                        <p:tgtEl>
                                          <p:spTgt spid="40964">
                                            <p:txEl>
                                              <p:pRg st="0" end="0"/>
                                            </p:txEl>
                                          </p:spTgt>
                                        </p:tgtEl>
                                      </p:cBhvr>
                                    </p:animEffect>
                                    <p:anim calcmode="lin" valueType="num">
                                      <p:cBhvr>
                                        <p:cTn id="8" dur="1822" tmFilter="0,0; 0.14,0.36; 0.43,0.73; 0.71,0.91; 1.0,1.0">
                                          <p:stCondLst>
                                            <p:cond delay="0"/>
                                          </p:stCondLst>
                                        </p:cTn>
                                        <p:tgtEl>
                                          <p:spTgt spid="4096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096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096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096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096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0964">
                                            <p:txEl>
                                              <p:pRg st="0" end="0"/>
                                            </p:txEl>
                                          </p:spTgt>
                                        </p:tgtEl>
                                      </p:cBhvr>
                                      <p:to x="100000" y="60000"/>
                                    </p:animScale>
                                    <p:animScale>
                                      <p:cBhvr>
                                        <p:cTn id="14" dur="166" decel="50000">
                                          <p:stCondLst>
                                            <p:cond delay="676"/>
                                          </p:stCondLst>
                                        </p:cTn>
                                        <p:tgtEl>
                                          <p:spTgt spid="40964">
                                            <p:txEl>
                                              <p:pRg st="0" end="0"/>
                                            </p:txEl>
                                          </p:spTgt>
                                        </p:tgtEl>
                                      </p:cBhvr>
                                      <p:to x="100000" y="100000"/>
                                    </p:animScale>
                                    <p:animScale>
                                      <p:cBhvr>
                                        <p:cTn id="15" dur="26">
                                          <p:stCondLst>
                                            <p:cond delay="1312"/>
                                          </p:stCondLst>
                                        </p:cTn>
                                        <p:tgtEl>
                                          <p:spTgt spid="40964">
                                            <p:txEl>
                                              <p:pRg st="0" end="0"/>
                                            </p:txEl>
                                          </p:spTgt>
                                        </p:tgtEl>
                                      </p:cBhvr>
                                      <p:to x="100000" y="80000"/>
                                    </p:animScale>
                                    <p:animScale>
                                      <p:cBhvr>
                                        <p:cTn id="16" dur="166" decel="50000">
                                          <p:stCondLst>
                                            <p:cond delay="1338"/>
                                          </p:stCondLst>
                                        </p:cTn>
                                        <p:tgtEl>
                                          <p:spTgt spid="40964">
                                            <p:txEl>
                                              <p:pRg st="0" end="0"/>
                                            </p:txEl>
                                          </p:spTgt>
                                        </p:tgtEl>
                                      </p:cBhvr>
                                      <p:to x="100000" y="100000"/>
                                    </p:animScale>
                                    <p:animScale>
                                      <p:cBhvr>
                                        <p:cTn id="17" dur="26">
                                          <p:stCondLst>
                                            <p:cond delay="1642"/>
                                          </p:stCondLst>
                                        </p:cTn>
                                        <p:tgtEl>
                                          <p:spTgt spid="40964">
                                            <p:txEl>
                                              <p:pRg st="0" end="0"/>
                                            </p:txEl>
                                          </p:spTgt>
                                        </p:tgtEl>
                                      </p:cBhvr>
                                      <p:to x="100000" y="90000"/>
                                    </p:animScale>
                                    <p:animScale>
                                      <p:cBhvr>
                                        <p:cTn id="18" dur="166" decel="50000">
                                          <p:stCondLst>
                                            <p:cond delay="1668"/>
                                          </p:stCondLst>
                                        </p:cTn>
                                        <p:tgtEl>
                                          <p:spTgt spid="40964">
                                            <p:txEl>
                                              <p:pRg st="0" end="0"/>
                                            </p:txEl>
                                          </p:spTgt>
                                        </p:tgtEl>
                                      </p:cBhvr>
                                      <p:to x="100000" y="100000"/>
                                    </p:animScale>
                                    <p:animScale>
                                      <p:cBhvr>
                                        <p:cTn id="19" dur="26">
                                          <p:stCondLst>
                                            <p:cond delay="1808"/>
                                          </p:stCondLst>
                                        </p:cTn>
                                        <p:tgtEl>
                                          <p:spTgt spid="40964">
                                            <p:txEl>
                                              <p:pRg st="0" end="0"/>
                                            </p:txEl>
                                          </p:spTgt>
                                        </p:tgtEl>
                                      </p:cBhvr>
                                      <p:to x="100000" y="95000"/>
                                    </p:animScale>
                                    <p:animScale>
                                      <p:cBhvr>
                                        <p:cTn id="20" dur="166" decel="50000">
                                          <p:stCondLst>
                                            <p:cond delay="1834"/>
                                          </p:stCondLst>
                                        </p:cTn>
                                        <p:tgtEl>
                                          <p:spTgt spid="40964">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0964">
                                            <p:txEl>
                                              <p:pRg st="1" end="1"/>
                                            </p:txEl>
                                          </p:spTgt>
                                        </p:tgtEl>
                                        <p:attrNameLst>
                                          <p:attrName>style.visibility</p:attrName>
                                        </p:attrNameLst>
                                      </p:cBhvr>
                                      <p:to>
                                        <p:strVal val="visible"/>
                                      </p:to>
                                    </p:set>
                                    <p:animEffect transition="in" filter="wipe(down)">
                                      <p:cBhvr>
                                        <p:cTn id="25" dur="580">
                                          <p:stCondLst>
                                            <p:cond delay="0"/>
                                          </p:stCondLst>
                                        </p:cTn>
                                        <p:tgtEl>
                                          <p:spTgt spid="40964">
                                            <p:txEl>
                                              <p:pRg st="1" end="1"/>
                                            </p:txEl>
                                          </p:spTgt>
                                        </p:tgtEl>
                                      </p:cBhvr>
                                    </p:animEffect>
                                    <p:anim calcmode="lin" valueType="num">
                                      <p:cBhvr>
                                        <p:cTn id="26" dur="1822" tmFilter="0,0; 0.14,0.36; 0.43,0.73; 0.71,0.91; 1.0,1.0">
                                          <p:stCondLst>
                                            <p:cond delay="0"/>
                                          </p:stCondLst>
                                        </p:cTn>
                                        <p:tgtEl>
                                          <p:spTgt spid="40964">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0964">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0964">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0964">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0964">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40964">
                                            <p:txEl>
                                              <p:pRg st="1" end="1"/>
                                            </p:txEl>
                                          </p:spTgt>
                                        </p:tgtEl>
                                      </p:cBhvr>
                                      <p:to x="100000" y="60000"/>
                                    </p:animScale>
                                    <p:animScale>
                                      <p:cBhvr>
                                        <p:cTn id="32" dur="166" decel="50000">
                                          <p:stCondLst>
                                            <p:cond delay="676"/>
                                          </p:stCondLst>
                                        </p:cTn>
                                        <p:tgtEl>
                                          <p:spTgt spid="40964">
                                            <p:txEl>
                                              <p:pRg st="1" end="1"/>
                                            </p:txEl>
                                          </p:spTgt>
                                        </p:tgtEl>
                                      </p:cBhvr>
                                      <p:to x="100000" y="100000"/>
                                    </p:animScale>
                                    <p:animScale>
                                      <p:cBhvr>
                                        <p:cTn id="33" dur="26">
                                          <p:stCondLst>
                                            <p:cond delay="1312"/>
                                          </p:stCondLst>
                                        </p:cTn>
                                        <p:tgtEl>
                                          <p:spTgt spid="40964">
                                            <p:txEl>
                                              <p:pRg st="1" end="1"/>
                                            </p:txEl>
                                          </p:spTgt>
                                        </p:tgtEl>
                                      </p:cBhvr>
                                      <p:to x="100000" y="80000"/>
                                    </p:animScale>
                                    <p:animScale>
                                      <p:cBhvr>
                                        <p:cTn id="34" dur="166" decel="50000">
                                          <p:stCondLst>
                                            <p:cond delay="1338"/>
                                          </p:stCondLst>
                                        </p:cTn>
                                        <p:tgtEl>
                                          <p:spTgt spid="40964">
                                            <p:txEl>
                                              <p:pRg st="1" end="1"/>
                                            </p:txEl>
                                          </p:spTgt>
                                        </p:tgtEl>
                                      </p:cBhvr>
                                      <p:to x="100000" y="100000"/>
                                    </p:animScale>
                                    <p:animScale>
                                      <p:cBhvr>
                                        <p:cTn id="35" dur="26">
                                          <p:stCondLst>
                                            <p:cond delay="1642"/>
                                          </p:stCondLst>
                                        </p:cTn>
                                        <p:tgtEl>
                                          <p:spTgt spid="40964">
                                            <p:txEl>
                                              <p:pRg st="1" end="1"/>
                                            </p:txEl>
                                          </p:spTgt>
                                        </p:tgtEl>
                                      </p:cBhvr>
                                      <p:to x="100000" y="90000"/>
                                    </p:animScale>
                                    <p:animScale>
                                      <p:cBhvr>
                                        <p:cTn id="36" dur="166" decel="50000">
                                          <p:stCondLst>
                                            <p:cond delay="1668"/>
                                          </p:stCondLst>
                                        </p:cTn>
                                        <p:tgtEl>
                                          <p:spTgt spid="40964">
                                            <p:txEl>
                                              <p:pRg st="1" end="1"/>
                                            </p:txEl>
                                          </p:spTgt>
                                        </p:tgtEl>
                                      </p:cBhvr>
                                      <p:to x="100000" y="100000"/>
                                    </p:animScale>
                                    <p:animScale>
                                      <p:cBhvr>
                                        <p:cTn id="37" dur="26">
                                          <p:stCondLst>
                                            <p:cond delay="1808"/>
                                          </p:stCondLst>
                                        </p:cTn>
                                        <p:tgtEl>
                                          <p:spTgt spid="40964">
                                            <p:txEl>
                                              <p:pRg st="1" end="1"/>
                                            </p:txEl>
                                          </p:spTgt>
                                        </p:tgtEl>
                                      </p:cBhvr>
                                      <p:to x="100000" y="95000"/>
                                    </p:animScale>
                                    <p:animScale>
                                      <p:cBhvr>
                                        <p:cTn id="38" dur="166" decel="50000">
                                          <p:stCondLst>
                                            <p:cond delay="1834"/>
                                          </p:stCondLst>
                                        </p:cTn>
                                        <p:tgtEl>
                                          <p:spTgt spid="40964">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40964">
                                            <p:txEl>
                                              <p:pRg st="2" end="2"/>
                                            </p:txEl>
                                          </p:spTgt>
                                        </p:tgtEl>
                                        <p:attrNameLst>
                                          <p:attrName>style.visibility</p:attrName>
                                        </p:attrNameLst>
                                      </p:cBhvr>
                                      <p:to>
                                        <p:strVal val="visible"/>
                                      </p:to>
                                    </p:set>
                                    <p:animEffect transition="in" filter="wipe(down)">
                                      <p:cBhvr>
                                        <p:cTn id="43" dur="580">
                                          <p:stCondLst>
                                            <p:cond delay="0"/>
                                          </p:stCondLst>
                                        </p:cTn>
                                        <p:tgtEl>
                                          <p:spTgt spid="40964">
                                            <p:txEl>
                                              <p:pRg st="2" end="2"/>
                                            </p:txEl>
                                          </p:spTgt>
                                        </p:tgtEl>
                                      </p:cBhvr>
                                    </p:animEffect>
                                    <p:anim calcmode="lin" valueType="num">
                                      <p:cBhvr>
                                        <p:cTn id="44" dur="1822" tmFilter="0,0; 0.14,0.36; 0.43,0.73; 0.71,0.91; 1.0,1.0">
                                          <p:stCondLst>
                                            <p:cond delay="0"/>
                                          </p:stCondLst>
                                        </p:cTn>
                                        <p:tgtEl>
                                          <p:spTgt spid="40964">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40964">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40964">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40964">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40964">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40964">
                                            <p:txEl>
                                              <p:pRg st="2" end="2"/>
                                            </p:txEl>
                                          </p:spTgt>
                                        </p:tgtEl>
                                      </p:cBhvr>
                                      <p:to x="100000" y="60000"/>
                                    </p:animScale>
                                    <p:animScale>
                                      <p:cBhvr>
                                        <p:cTn id="50" dur="166" decel="50000">
                                          <p:stCondLst>
                                            <p:cond delay="676"/>
                                          </p:stCondLst>
                                        </p:cTn>
                                        <p:tgtEl>
                                          <p:spTgt spid="40964">
                                            <p:txEl>
                                              <p:pRg st="2" end="2"/>
                                            </p:txEl>
                                          </p:spTgt>
                                        </p:tgtEl>
                                      </p:cBhvr>
                                      <p:to x="100000" y="100000"/>
                                    </p:animScale>
                                    <p:animScale>
                                      <p:cBhvr>
                                        <p:cTn id="51" dur="26">
                                          <p:stCondLst>
                                            <p:cond delay="1312"/>
                                          </p:stCondLst>
                                        </p:cTn>
                                        <p:tgtEl>
                                          <p:spTgt spid="40964">
                                            <p:txEl>
                                              <p:pRg st="2" end="2"/>
                                            </p:txEl>
                                          </p:spTgt>
                                        </p:tgtEl>
                                      </p:cBhvr>
                                      <p:to x="100000" y="80000"/>
                                    </p:animScale>
                                    <p:animScale>
                                      <p:cBhvr>
                                        <p:cTn id="52" dur="166" decel="50000">
                                          <p:stCondLst>
                                            <p:cond delay="1338"/>
                                          </p:stCondLst>
                                        </p:cTn>
                                        <p:tgtEl>
                                          <p:spTgt spid="40964">
                                            <p:txEl>
                                              <p:pRg st="2" end="2"/>
                                            </p:txEl>
                                          </p:spTgt>
                                        </p:tgtEl>
                                      </p:cBhvr>
                                      <p:to x="100000" y="100000"/>
                                    </p:animScale>
                                    <p:animScale>
                                      <p:cBhvr>
                                        <p:cTn id="53" dur="26">
                                          <p:stCondLst>
                                            <p:cond delay="1642"/>
                                          </p:stCondLst>
                                        </p:cTn>
                                        <p:tgtEl>
                                          <p:spTgt spid="40964">
                                            <p:txEl>
                                              <p:pRg st="2" end="2"/>
                                            </p:txEl>
                                          </p:spTgt>
                                        </p:tgtEl>
                                      </p:cBhvr>
                                      <p:to x="100000" y="90000"/>
                                    </p:animScale>
                                    <p:animScale>
                                      <p:cBhvr>
                                        <p:cTn id="54" dur="166" decel="50000">
                                          <p:stCondLst>
                                            <p:cond delay="1668"/>
                                          </p:stCondLst>
                                        </p:cTn>
                                        <p:tgtEl>
                                          <p:spTgt spid="40964">
                                            <p:txEl>
                                              <p:pRg st="2" end="2"/>
                                            </p:txEl>
                                          </p:spTgt>
                                        </p:tgtEl>
                                      </p:cBhvr>
                                      <p:to x="100000" y="100000"/>
                                    </p:animScale>
                                    <p:animScale>
                                      <p:cBhvr>
                                        <p:cTn id="55" dur="26">
                                          <p:stCondLst>
                                            <p:cond delay="1808"/>
                                          </p:stCondLst>
                                        </p:cTn>
                                        <p:tgtEl>
                                          <p:spTgt spid="40964">
                                            <p:txEl>
                                              <p:pRg st="2" end="2"/>
                                            </p:txEl>
                                          </p:spTgt>
                                        </p:tgtEl>
                                      </p:cBhvr>
                                      <p:to x="100000" y="95000"/>
                                    </p:animScale>
                                    <p:animScale>
                                      <p:cBhvr>
                                        <p:cTn id="56" dur="166" decel="50000">
                                          <p:stCondLst>
                                            <p:cond delay="1834"/>
                                          </p:stCondLst>
                                        </p:cTn>
                                        <p:tgtEl>
                                          <p:spTgt spid="40964">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40964">
                                            <p:txEl>
                                              <p:pRg st="3" end="3"/>
                                            </p:txEl>
                                          </p:spTgt>
                                        </p:tgtEl>
                                        <p:attrNameLst>
                                          <p:attrName>style.visibility</p:attrName>
                                        </p:attrNameLst>
                                      </p:cBhvr>
                                      <p:to>
                                        <p:strVal val="visible"/>
                                      </p:to>
                                    </p:set>
                                    <p:animEffect transition="in" filter="wipe(down)">
                                      <p:cBhvr>
                                        <p:cTn id="61" dur="580">
                                          <p:stCondLst>
                                            <p:cond delay="0"/>
                                          </p:stCondLst>
                                        </p:cTn>
                                        <p:tgtEl>
                                          <p:spTgt spid="40964">
                                            <p:txEl>
                                              <p:pRg st="3" end="3"/>
                                            </p:txEl>
                                          </p:spTgt>
                                        </p:tgtEl>
                                      </p:cBhvr>
                                    </p:animEffect>
                                    <p:anim calcmode="lin" valueType="num">
                                      <p:cBhvr>
                                        <p:cTn id="62" dur="1822" tmFilter="0,0; 0.14,0.36; 0.43,0.73; 0.71,0.91; 1.0,1.0">
                                          <p:stCondLst>
                                            <p:cond delay="0"/>
                                          </p:stCondLst>
                                        </p:cTn>
                                        <p:tgtEl>
                                          <p:spTgt spid="40964">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40964">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40964">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40964">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40964">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40964">
                                            <p:txEl>
                                              <p:pRg st="3" end="3"/>
                                            </p:txEl>
                                          </p:spTgt>
                                        </p:tgtEl>
                                      </p:cBhvr>
                                      <p:to x="100000" y="60000"/>
                                    </p:animScale>
                                    <p:animScale>
                                      <p:cBhvr>
                                        <p:cTn id="68" dur="166" decel="50000">
                                          <p:stCondLst>
                                            <p:cond delay="676"/>
                                          </p:stCondLst>
                                        </p:cTn>
                                        <p:tgtEl>
                                          <p:spTgt spid="40964">
                                            <p:txEl>
                                              <p:pRg st="3" end="3"/>
                                            </p:txEl>
                                          </p:spTgt>
                                        </p:tgtEl>
                                      </p:cBhvr>
                                      <p:to x="100000" y="100000"/>
                                    </p:animScale>
                                    <p:animScale>
                                      <p:cBhvr>
                                        <p:cTn id="69" dur="26">
                                          <p:stCondLst>
                                            <p:cond delay="1312"/>
                                          </p:stCondLst>
                                        </p:cTn>
                                        <p:tgtEl>
                                          <p:spTgt spid="40964">
                                            <p:txEl>
                                              <p:pRg st="3" end="3"/>
                                            </p:txEl>
                                          </p:spTgt>
                                        </p:tgtEl>
                                      </p:cBhvr>
                                      <p:to x="100000" y="80000"/>
                                    </p:animScale>
                                    <p:animScale>
                                      <p:cBhvr>
                                        <p:cTn id="70" dur="166" decel="50000">
                                          <p:stCondLst>
                                            <p:cond delay="1338"/>
                                          </p:stCondLst>
                                        </p:cTn>
                                        <p:tgtEl>
                                          <p:spTgt spid="40964">
                                            <p:txEl>
                                              <p:pRg st="3" end="3"/>
                                            </p:txEl>
                                          </p:spTgt>
                                        </p:tgtEl>
                                      </p:cBhvr>
                                      <p:to x="100000" y="100000"/>
                                    </p:animScale>
                                    <p:animScale>
                                      <p:cBhvr>
                                        <p:cTn id="71" dur="26">
                                          <p:stCondLst>
                                            <p:cond delay="1642"/>
                                          </p:stCondLst>
                                        </p:cTn>
                                        <p:tgtEl>
                                          <p:spTgt spid="40964">
                                            <p:txEl>
                                              <p:pRg st="3" end="3"/>
                                            </p:txEl>
                                          </p:spTgt>
                                        </p:tgtEl>
                                      </p:cBhvr>
                                      <p:to x="100000" y="90000"/>
                                    </p:animScale>
                                    <p:animScale>
                                      <p:cBhvr>
                                        <p:cTn id="72" dur="166" decel="50000">
                                          <p:stCondLst>
                                            <p:cond delay="1668"/>
                                          </p:stCondLst>
                                        </p:cTn>
                                        <p:tgtEl>
                                          <p:spTgt spid="40964">
                                            <p:txEl>
                                              <p:pRg st="3" end="3"/>
                                            </p:txEl>
                                          </p:spTgt>
                                        </p:tgtEl>
                                      </p:cBhvr>
                                      <p:to x="100000" y="100000"/>
                                    </p:animScale>
                                    <p:animScale>
                                      <p:cBhvr>
                                        <p:cTn id="73" dur="26">
                                          <p:stCondLst>
                                            <p:cond delay="1808"/>
                                          </p:stCondLst>
                                        </p:cTn>
                                        <p:tgtEl>
                                          <p:spTgt spid="40964">
                                            <p:txEl>
                                              <p:pRg st="3" end="3"/>
                                            </p:txEl>
                                          </p:spTgt>
                                        </p:tgtEl>
                                      </p:cBhvr>
                                      <p:to x="100000" y="95000"/>
                                    </p:animScale>
                                    <p:animScale>
                                      <p:cBhvr>
                                        <p:cTn id="74" dur="166" decel="50000">
                                          <p:stCondLst>
                                            <p:cond delay="1834"/>
                                          </p:stCondLst>
                                        </p:cTn>
                                        <p:tgtEl>
                                          <p:spTgt spid="40964">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40964">
                                            <p:txEl>
                                              <p:pRg st="4" end="4"/>
                                            </p:txEl>
                                          </p:spTgt>
                                        </p:tgtEl>
                                        <p:attrNameLst>
                                          <p:attrName>style.visibility</p:attrName>
                                        </p:attrNameLst>
                                      </p:cBhvr>
                                      <p:to>
                                        <p:strVal val="visible"/>
                                      </p:to>
                                    </p:set>
                                    <p:animEffect transition="in" filter="wipe(down)">
                                      <p:cBhvr>
                                        <p:cTn id="79" dur="580">
                                          <p:stCondLst>
                                            <p:cond delay="0"/>
                                          </p:stCondLst>
                                        </p:cTn>
                                        <p:tgtEl>
                                          <p:spTgt spid="40964">
                                            <p:txEl>
                                              <p:pRg st="4" end="4"/>
                                            </p:txEl>
                                          </p:spTgt>
                                        </p:tgtEl>
                                      </p:cBhvr>
                                    </p:animEffect>
                                    <p:anim calcmode="lin" valueType="num">
                                      <p:cBhvr>
                                        <p:cTn id="80" dur="1822" tmFilter="0,0; 0.14,0.36; 0.43,0.73; 0.71,0.91; 1.0,1.0">
                                          <p:stCondLst>
                                            <p:cond delay="0"/>
                                          </p:stCondLst>
                                        </p:cTn>
                                        <p:tgtEl>
                                          <p:spTgt spid="40964">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40964">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40964">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40964">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40964">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40964">
                                            <p:txEl>
                                              <p:pRg st="4" end="4"/>
                                            </p:txEl>
                                          </p:spTgt>
                                        </p:tgtEl>
                                      </p:cBhvr>
                                      <p:to x="100000" y="60000"/>
                                    </p:animScale>
                                    <p:animScale>
                                      <p:cBhvr>
                                        <p:cTn id="86" dur="166" decel="50000">
                                          <p:stCondLst>
                                            <p:cond delay="676"/>
                                          </p:stCondLst>
                                        </p:cTn>
                                        <p:tgtEl>
                                          <p:spTgt spid="40964">
                                            <p:txEl>
                                              <p:pRg st="4" end="4"/>
                                            </p:txEl>
                                          </p:spTgt>
                                        </p:tgtEl>
                                      </p:cBhvr>
                                      <p:to x="100000" y="100000"/>
                                    </p:animScale>
                                    <p:animScale>
                                      <p:cBhvr>
                                        <p:cTn id="87" dur="26">
                                          <p:stCondLst>
                                            <p:cond delay="1312"/>
                                          </p:stCondLst>
                                        </p:cTn>
                                        <p:tgtEl>
                                          <p:spTgt spid="40964">
                                            <p:txEl>
                                              <p:pRg st="4" end="4"/>
                                            </p:txEl>
                                          </p:spTgt>
                                        </p:tgtEl>
                                      </p:cBhvr>
                                      <p:to x="100000" y="80000"/>
                                    </p:animScale>
                                    <p:animScale>
                                      <p:cBhvr>
                                        <p:cTn id="88" dur="166" decel="50000">
                                          <p:stCondLst>
                                            <p:cond delay="1338"/>
                                          </p:stCondLst>
                                        </p:cTn>
                                        <p:tgtEl>
                                          <p:spTgt spid="40964">
                                            <p:txEl>
                                              <p:pRg st="4" end="4"/>
                                            </p:txEl>
                                          </p:spTgt>
                                        </p:tgtEl>
                                      </p:cBhvr>
                                      <p:to x="100000" y="100000"/>
                                    </p:animScale>
                                    <p:animScale>
                                      <p:cBhvr>
                                        <p:cTn id="89" dur="26">
                                          <p:stCondLst>
                                            <p:cond delay="1642"/>
                                          </p:stCondLst>
                                        </p:cTn>
                                        <p:tgtEl>
                                          <p:spTgt spid="40964">
                                            <p:txEl>
                                              <p:pRg st="4" end="4"/>
                                            </p:txEl>
                                          </p:spTgt>
                                        </p:tgtEl>
                                      </p:cBhvr>
                                      <p:to x="100000" y="90000"/>
                                    </p:animScale>
                                    <p:animScale>
                                      <p:cBhvr>
                                        <p:cTn id="90" dur="166" decel="50000">
                                          <p:stCondLst>
                                            <p:cond delay="1668"/>
                                          </p:stCondLst>
                                        </p:cTn>
                                        <p:tgtEl>
                                          <p:spTgt spid="40964">
                                            <p:txEl>
                                              <p:pRg st="4" end="4"/>
                                            </p:txEl>
                                          </p:spTgt>
                                        </p:tgtEl>
                                      </p:cBhvr>
                                      <p:to x="100000" y="100000"/>
                                    </p:animScale>
                                    <p:animScale>
                                      <p:cBhvr>
                                        <p:cTn id="91" dur="26">
                                          <p:stCondLst>
                                            <p:cond delay="1808"/>
                                          </p:stCondLst>
                                        </p:cTn>
                                        <p:tgtEl>
                                          <p:spTgt spid="40964">
                                            <p:txEl>
                                              <p:pRg st="4" end="4"/>
                                            </p:txEl>
                                          </p:spTgt>
                                        </p:tgtEl>
                                      </p:cBhvr>
                                      <p:to x="100000" y="95000"/>
                                    </p:animScale>
                                    <p:animScale>
                                      <p:cBhvr>
                                        <p:cTn id="92" dur="166" decel="50000">
                                          <p:stCondLst>
                                            <p:cond delay="1834"/>
                                          </p:stCondLst>
                                        </p:cTn>
                                        <p:tgtEl>
                                          <p:spTgt spid="40964">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40964">
                                            <p:txEl>
                                              <p:pRg st="5" end="5"/>
                                            </p:txEl>
                                          </p:spTgt>
                                        </p:tgtEl>
                                        <p:attrNameLst>
                                          <p:attrName>style.visibility</p:attrName>
                                        </p:attrNameLst>
                                      </p:cBhvr>
                                      <p:to>
                                        <p:strVal val="visible"/>
                                      </p:to>
                                    </p:set>
                                    <p:animEffect transition="in" filter="wipe(down)">
                                      <p:cBhvr>
                                        <p:cTn id="97" dur="580">
                                          <p:stCondLst>
                                            <p:cond delay="0"/>
                                          </p:stCondLst>
                                        </p:cTn>
                                        <p:tgtEl>
                                          <p:spTgt spid="40964">
                                            <p:txEl>
                                              <p:pRg st="5" end="5"/>
                                            </p:txEl>
                                          </p:spTgt>
                                        </p:tgtEl>
                                      </p:cBhvr>
                                    </p:animEffect>
                                    <p:anim calcmode="lin" valueType="num">
                                      <p:cBhvr>
                                        <p:cTn id="98" dur="1822" tmFilter="0,0; 0.14,0.36; 0.43,0.73; 0.71,0.91; 1.0,1.0">
                                          <p:stCondLst>
                                            <p:cond delay="0"/>
                                          </p:stCondLst>
                                        </p:cTn>
                                        <p:tgtEl>
                                          <p:spTgt spid="40964">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40964">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40964">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40964">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40964">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40964">
                                            <p:txEl>
                                              <p:pRg st="5" end="5"/>
                                            </p:txEl>
                                          </p:spTgt>
                                        </p:tgtEl>
                                      </p:cBhvr>
                                      <p:to x="100000" y="60000"/>
                                    </p:animScale>
                                    <p:animScale>
                                      <p:cBhvr>
                                        <p:cTn id="104" dur="166" decel="50000">
                                          <p:stCondLst>
                                            <p:cond delay="676"/>
                                          </p:stCondLst>
                                        </p:cTn>
                                        <p:tgtEl>
                                          <p:spTgt spid="40964">
                                            <p:txEl>
                                              <p:pRg st="5" end="5"/>
                                            </p:txEl>
                                          </p:spTgt>
                                        </p:tgtEl>
                                      </p:cBhvr>
                                      <p:to x="100000" y="100000"/>
                                    </p:animScale>
                                    <p:animScale>
                                      <p:cBhvr>
                                        <p:cTn id="105" dur="26">
                                          <p:stCondLst>
                                            <p:cond delay="1312"/>
                                          </p:stCondLst>
                                        </p:cTn>
                                        <p:tgtEl>
                                          <p:spTgt spid="40964">
                                            <p:txEl>
                                              <p:pRg st="5" end="5"/>
                                            </p:txEl>
                                          </p:spTgt>
                                        </p:tgtEl>
                                      </p:cBhvr>
                                      <p:to x="100000" y="80000"/>
                                    </p:animScale>
                                    <p:animScale>
                                      <p:cBhvr>
                                        <p:cTn id="106" dur="166" decel="50000">
                                          <p:stCondLst>
                                            <p:cond delay="1338"/>
                                          </p:stCondLst>
                                        </p:cTn>
                                        <p:tgtEl>
                                          <p:spTgt spid="40964">
                                            <p:txEl>
                                              <p:pRg st="5" end="5"/>
                                            </p:txEl>
                                          </p:spTgt>
                                        </p:tgtEl>
                                      </p:cBhvr>
                                      <p:to x="100000" y="100000"/>
                                    </p:animScale>
                                    <p:animScale>
                                      <p:cBhvr>
                                        <p:cTn id="107" dur="26">
                                          <p:stCondLst>
                                            <p:cond delay="1642"/>
                                          </p:stCondLst>
                                        </p:cTn>
                                        <p:tgtEl>
                                          <p:spTgt spid="40964">
                                            <p:txEl>
                                              <p:pRg st="5" end="5"/>
                                            </p:txEl>
                                          </p:spTgt>
                                        </p:tgtEl>
                                      </p:cBhvr>
                                      <p:to x="100000" y="90000"/>
                                    </p:animScale>
                                    <p:animScale>
                                      <p:cBhvr>
                                        <p:cTn id="108" dur="166" decel="50000">
                                          <p:stCondLst>
                                            <p:cond delay="1668"/>
                                          </p:stCondLst>
                                        </p:cTn>
                                        <p:tgtEl>
                                          <p:spTgt spid="40964">
                                            <p:txEl>
                                              <p:pRg st="5" end="5"/>
                                            </p:txEl>
                                          </p:spTgt>
                                        </p:tgtEl>
                                      </p:cBhvr>
                                      <p:to x="100000" y="100000"/>
                                    </p:animScale>
                                    <p:animScale>
                                      <p:cBhvr>
                                        <p:cTn id="109" dur="26">
                                          <p:stCondLst>
                                            <p:cond delay="1808"/>
                                          </p:stCondLst>
                                        </p:cTn>
                                        <p:tgtEl>
                                          <p:spTgt spid="40964">
                                            <p:txEl>
                                              <p:pRg st="5" end="5"/>
                                            </p:txEl>
                                          </p:spTgt>
                                        </p:tgtEl>
                                      </p:cBhvr>
                                      <p:to x="100000" y="95000"/>
                                    </p:animScale>
                                    <p:animScale>
                                      <p:cBhvr>
                                        <p:cTn id="110" dur="166" decel="50000">
                                          <p:stCondLst>
                                            <p:cond delay="1834"/>
                                          </p:stCondLst>
                                        </p:cTn>
                                        <p:tgtEl>
                                          <p:spTgt spid="40964">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40964">
                                            <p:txEl>
                                              <p:pRg st="6" end="6"/>
                                            </p:txEl>
                                          </p:spTgt>
                                        </p:tgtEl>
                                        <p:attrNameLst>
                                          <p:attrName>style.visibility</p:attrName>
                                        </p:attrNameLst>
                                      </p:cBhvr>
                                      <p:to>
                                        <p:strVal val="visible"/>
                                      </p:to>
                                    </p:set>
                                    <p:animEffect transition="in" filter="wipe(down)">
                                      <p:cBhvr>
                                        <p:cTn id="115" dur="580">
                                          <p:stCondLst>
                                            <p:cond delay="0"/>
                                          </p:stCondLst>
                                        </p:cTn>
                                        <p:tgtEl>
                                          <p:spTgt spid="40964">
                                            <p:txEl>
                                              <p:pRg st="6" end="6"/>
                                            </p:txEl>
                                          </p:spTgt>
                                        </p:tgtEl>
                                      </p:cBhvr>
                                    </p:animEffect>
                                    <p:anim calcmode="lin" valueType="num">
                                      <p:cBhvr>
                                        <p:cTn id="116" dur="1822" tmFilter="0,0; 0.14,0.36; 0.43,0.73; 0.71,0.91; 1.0,1.0">
                                          <p:stCondLst>
                                            <p:cond delay="0"/>
                                          </p:stCondLst>
                                        </p:cTn>
                                        <p:tgtEl>
                                          <p:spTgt spid="40964">
                                            <p:txEl>
                                              <p:pRg st="6" end="6"/>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40964">
                                            <p:txEl>
                                              <p:pRg st="6" end="6"/>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40964">
                                            <p:txEl>
                                              <p:pRg st="6" end="6"/>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40964">
                                            <p:txEl>
                                              <p:pRg st="6" end="6"/>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40964">
                                            <p:txEl>
                                              <p:pRg st="6" end="6"/>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40964">
                                            <p:txEl>
                                              <p:pRg st="6" end="6"/>
                                            </p:txEl>
                                          </p:spTgt>
                                        </p:tgtEl>
                                      </p:cBhvr>
                                      <p:to x="100000" y="60000"/>
                                    </p:animScale>
                                    <p:animScale>
                                      <p:cBhvr>
                                        <p:cTn id="122" dur="166" decel="50000">
                                          <p:stCondLst>
                                            <p:cond delay="676"/>
                                          </p:stCondLst>
                                        </p:cTn>
                                        <p:tgtEl>
                                          <p:spTgt spid="40964">
                                            <p:txEl>
                                              <p:pRg st="6" end="6"/>
                                            </p:txEl>
                                          </p:spTgt>
                                        </p:tgtEl>
                                      </p:cBhvr>
                                      <p:to x="100000" y="100000"/>
                                    </p:animScale>
                                    <p:animScale>
                                      <p:cBhvr>
                                        <p:cTn id="123" dur="26">
                                          <p:stCondLst>
                                            <p:cond delay="1312"/>
                                          </p:stCondLst>
                                        </p:cTn>
                                        <p:tgtEl>
                                          <p:spTgt spid="40964">
                                            <p:txEl>
                                              <p:pRg st="6" end="6"/>
                                            </p:txEl>
                                          </p:spTgt>
                                        </p:tgtEl>
                                      </p:cBhvr>
                                      <p:to x="100000" y="80000"/>
                                    </p:animScale>
                                    <p:animScale>
                                      <p:cBhvr>
                                        <p:cTn id="124" dur="166" decel="50000">
                                          <p:stCondLst>
                                            <p:cond delay="1338"/>
                                          </p:stCondLst>
                                        </p:cTn>
                                        <p:tgtEl>
                                          <p:spTgt spid="40964">
                                            <p:txEl>
                                              <p:pRg st="6" end="6"/>
                                            </p:txEl>
                                          </p:spTgt>
                                        </p:tgtEl>
                                      </p:cBhvr>
                                      <p:to x="100000" y="100000"/>
                                    </p:animScale>
                                    <p:animScale>
                                      <p:cBhvr>
                                        <p:cTn id="125" dur="26">
                                          <p:stCondLst>
                                            <p:cond delay="1642"/>
                                          </p:stCondLst>
                                        </p:cTn>
                                        <p:tgtEl>
                                          <p:spTgt spid="40964">
                                            <p:txEl>
                                              <p:pRg st="6" end="6"/>
                                            </p:txEl>
                                          </p:spTgt>
                                        </p:tgtEl>
                                      </p:cBhvr>
                                      <p:to x="100000" y="90000"/>
                                    </p:animScale>
                                    <p:animScale>
                                      <p:cBhvr>
                                        <p:cTn id="126" dur="166" decel="50000">
                                          <p:stCondLst>
                                            <p:cond delay="1668"/>
                                          </p:stCondLst>
                                        </p:cTn>
                                        <p:tgtEl>
                                          <p:spTgt spid="40964">
                                            <p:txEl>
                                              <p:pRg st="6" end="6"/>
                                            </p:txEl>
                                          </p:spTgt>
                                        </p:tgtEl>
                                      </p:cBhvr>
                                      <p:to x="100000" y="100000"/>
                                    </p:animScale>
                                    <p:animScale>
                                      <p:cBhvr>
                                        <p:cTn id="127" dur="26">
                                          <p:stCondLst>
                                            <p:cond delay="1808"/>
                                          </p:stCondLst>
                                        </p:cTn>
                                        <p:tgtEl>
                                          <p:spTgt spid="40964">
                                            <p:txEl>
                                              <p:pRg st="6" end="6"/>
                                            </p:txEl>
                                          </p:spTgt>
                                        </p:tgtEl>
                                      </p:cBhvr>
                                      <p:to x="100000" y="95000"/>
                                    </p:animScale>
                                    <p:animScale>
                                      <p:cBhvr>
                                        <p:cTn id="128" dur="166" decel="50000">
                                          <p:stCondLst>
                                            <p:cond delay="1834"/>
                                          </p:stCondLst>
                                        </p:cTn>
                                        <p:tgtEl>
                                          <p:spTgt spid="40964">
                                            <p:txEl>
                                              <p:pRg st="6" end="6"/>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2" presetClass="entr" presetSubtype="4" fill="hold" nodeType="clickEffect">
                                  <p:stCondLst>
                                    <p:cond delay="0"/>
                                  </p:stCondLst>
                                  <p:childTnLst>
                                    <p:set>
                                      <p:cBhvr>
                                        <p:cTn id="132" dur="1" fill="hold">
                                          <p:stCondLst>
                                            <p:cond delay="0"/>
                                          </p:stCondLst>
                                        </p:cTn>
                                        <p:tgtEl>
                                          <p:spTgt spid="40963">
                                            <p:txEl>
                                              <p:pRg st="0" end="0"/>
                                            </p:txEl>
                                          </p:spTgt>
                                        </p:tgtEl>
                                        <p:attrNameLst>
                                          <p:attrName>style.visibility</p:attrName>
                                        </p:attrNameLst>
                                      </p:cBhvr>
                                      <p:to>
                                        <p:strVal val="visible"/>
                                      </p:to>
                                    </p:set>
                                    <p:animEffect transition="in" filter="wipe(down)">
                                      <p:cBhvr>
                                        <p:cTn id="133" dur="500"/>
                                        <p:tgtEl>
                                          <p:spTgt spid="40963">
                                            <p:txEl>
                                              <p:pRg st="0" end="0"/>
                                            </p:txEl>
                                          </p:spTgt>
                                        </p:tgtEl>
                                      </p:cBhvr>
                                    </p:animEffect>
                                  </p:childTnLst>
                                </p:cTn>
                              </p:par>
                            </p:childTnLst>
                          </p:cTn>
                        </p:par>
                      </p:childTnLst>
                    </p:cTn>
                  </p:par>
                  <p:par>
                    <p:cTn id="134" fill="hold">
                      <p:stCondLst>
                        <p:cond delay="indefinite"/>
                      </p:stCondLst>
                      <p:childTnLst>
                        <p:par>
                          <p:cTn id="135" fill="hold">
                            <p:stCondLst>
                              <p:cond delay="0"/>
                            </p:stCondLst>
                            <p:childTnLst>
                              <p:par>
                                <p:cTn id="136" presetID="22" presetClass="entr" presetSubtype="4" fill="hold" nodeType="clickEffect">
                                  <p:stCondLst>
                                    <p:cond delay="0"/>
                                  </p:stCondLst>
                                  <p:childTnLst>
                                    <p:set>
                                      <p:cBhvr>
                                        <p:cTn id="137" dur="1" fill="hold">
                                          <p:stCondLst>
                                            <p:cond delay="0"/>
                                          </p:stCondLst>
                                        </p:cTn>
                                        <p:tgtEl>
                                          <p:spTgt spid="40963">
                                            <p:txEl>
                                              <p:pRg st="1" end="1"/>
                                            </p:txEl>
                                          </p:spTgt>
                                        </p:tgtEl>
                                        <p:attrNameLst>
                                          <p:attrName>style.visibility</p:attrName>
                                        </p:attrNameLst>
                                      </p:cBhvr>
                                      <p:to>
                                        <p:strVal val="visible"/>
                                      </p:to>
                                    </p:set>
                                    <p:animEffect transition="in" filter="wipe(down)">
                                      <p:cBhvr>
                                        <p:cTn id="138" dur="500"/>
                                        <p:tgtEl>
                                          <p:spTgt spid="40963">
                                            <p:txEl>
                                              <p:pRg st="1" end="1"/>
                                            </p:txEl>
                                          </p:spTgt>
                                        </p:tgtEl>
                                      </p:cBhvr>
                                    </p:animEffect>
                                  </p:childTnLst>
                                </p:cTn>
                              </p:par>
                            </p:childTnLst>
                          </p:cTn>
                        </p:par>
                      </p:childTnLst>
                    </p:cTn>
                  </p:par>
                  <p:par>
                    <p:cTn id="139" fill="hold">
                      <p:stCondLst>
                        <p:cond delay="indefinite"/>
                      </p:stCondLst>
                      <p:childTnLst>
                        <p:par>
                          <p:cTn id="140" fill="hold">
                            <p:stCondLst>
                              <p:cond delay="0"/>
                            </p:stCondLst>
                            <p:childTnLst>
                              <p:par>
                                <p:cTn id="141" presetID="22" presetClass="entr" presetSubtype="4" fill="hold" nodeType="clickEffect">
                                  <p:stCondLst>
                                    <p:cond delay="0"/>
                                  </p:stCondLst>
                                  <p:childTnLst>
                                    <p:set>
                                      <p:cBhvr>
                                        <p:cTn id="142" dur="1" fill="hold">
                                          <p:stCondLst>
                                            <p:cond delay="0"/>
                                          </p:stCondLst>
                                        </p:cTn>
                                        <p:tgtEl>
                                          <p:spTgt spid="40963">
                                            <p:txEl>
                                              <p:pRg st="2" end="2"/>
                                            </p:txEl>
                                          </p:spTgt>
                                        </p:tgtEl>
                                        <p:attrNameLst>
                                          <p:attrName>style.visibility</p:attrName>
                                        </p:attrNameLst>
                                      </p:cBhvr>
                                      <p:to>
                                        <p:strVal val="visible"/>
                                      </p:to>
                                    </p:set>
                                    <p:animEffect transition="in" filter="wipe(down)">
                                      <p:cBhvr>
                                        <p:cTn id="143" dur="500"/>
                                        <p:tgtEl>
                                          <p:spTgt spid="40963">
                                            <p:txEl>
                                              <p:pRg st="2" end="2"/>
                                            </p:txEl>
                                          </p:spTgt>
                                        </p:tgtEl>
                                      </p:cBhvr>
                                    </p:animEffect>
                                  </p:childTnLst>
                                </p:cTn>
                              </p:par>
                            </p:childTnLst>
                          </p:cTn>
                        </p:par>
                      </p:childTnLst>
                    </p:cTn>
                  </p:par>
                  <p:par>
                    <p:cTn id="144" fill="hold">
                      <p:stCondLst>
                        <p:cond delay="indefinite"/>
                      </p:stCondLst>
                      <p:childTnLst>
                        <p:par>
                          <p:cTn id="145" fill="hold">
                            <p:stCondLst>
                              <p:cond delay="0"/>
                            </p:stCondLst>
                            <p:childTnLst>
                              <p:par>
                                <p:cTn id="146" presetID="22" presetClass="entr" presetSubtype="4" fill="hold" nodeType="clickEffect">
                                  <p:stCondLst>
                                    <p:cond delay="0"/>
                                  </p:stCondLst>
                                  <p:childTnLst>
                                    <p:set>
                                      <p:cBhvr>
                                        <p:cTn id="147" dur="1" fill="hold">
                                          <p:stCondLst>
                                            <p:cond delay="0"/>
                                          </p:stCondLst>
                                        </p:cTn>
                                        <p:tgtEl>
                                          <p:spTgt spid="40963">
                                            <p:txEl>
                                              <p:pRg st="3" end="3"/>
                                            </p:txEl>
                                          </p:spTgt>
                                        </p:tgtEl>
                                        <p:attrNameLst>
                                          <p:attrName>style.visibility</p:attrName>
                                        </p:attrNameLst>
                                      </p:cBhvr>
                                      <p:to>
                                        <p:strVal val="visible"/>
                                      </p:to>
                                    </p:set>
                                    <p:animEffect transition="in" filter="wipe(down)">
                                      <p:cBhvr>
                                        <p:cTn id="148" dur="500"/>
                                        <p:tgtEl>
                                          <p:spTgt spid="40963">
                                            <p:txEl>
                                              <p:pRg st="3" end="3"/>
                                            </p:txEl>
                                          </p:spTgt>
                                        </p:tgtEl>
                                      </p:cBhvr>
                                    </p:animEffect>
                                  </p:childTnLst>
                                </p:cTn>
                              </p:par>
                            </p:childTnLst>
                          </p:cTn>
                        </p:par>
                      </p:childTnLst>
                    </p:cTn>
                  </p:par>
                  <p:par>
                    <p:cTn id="149" fill="hold">
                      <p:stCondLst>
                        <p:cond delay="indefinite"/>
                      </p:stCondLst>
                      <p:childTnLst>
                        <p:par>
                          <p:cTn id="150" fill="hold">
                            <p:stCondLst>
                              <p:cond delay="0"/>
                            </p:stCondLst>
                            <p:childTnLst>
                              <p:par>
                                <p:cTn id="151" presetID="22" presetClass="entr" presetSubtype="4" fill="hold" nodeType="clickEffect">
                                  <p:stCondLst>
                                    <p:cond delay="0"/>
                                  </p:stCondLst>
                                  <p:childTnLst>
                                    <p:set>
                                      <p:cBhvr>
                                        <p:cTn id="152" dur="1" fill="hold">
                                          <p:stCondLst>
                                            <p:cond delay="0"/>
                                          </p:stCondLst>
                                        </p:cTn>
                                        <p:tgtEl>
                                          <p:spTgt spid="40963">
                                            <p:txEl>
                                              <p:pRg st="4" end="4"/>
                                            </p:txEl>
                                          </p:spTgt>
                                        </p:tgtEl>
                                        <p:attrNameLst>
                                          <p:attrName>style.visibility</p:attrName>
                                        </p:attrNameLst>
                                      </p:cBhvr>
                                      <p:to>
                                        <p:strVal val="visible"/>
                                      </p:to>
                                    </p:set>
                                    <p:animEffect transition="in" filter="wipe(down)">
                                      <p:cBhvr>
                                        <p:cTn id="153" dur="500"/>
                                        <p:tgtEl>
                                          <p:spTgt spid="40963">
                                            <p:txEl>
                                              <p:pRg st="4" end="4"/>
                                            </p:txEl>
                                          </p:spTgt>
                                        </p:tgtEl>
                                      </p:cBhvr>
                                    </p:animEffect>
                                  </p:childTnLst>
                                </p:cTn>
                              </p:par>
                            </p:childTnLst>
                          </p:cTn>
                        </p:par>
                      </p:childTnLst>
                    </p:cTn>
                  </p:par>
                  <p:par>
                    <p:cTn id="154" fill="hold">
                      <p:stCondLst>
                        <p:cond delay="indefinite"/>
                      </p:stCondLst>
                      <p:childTnLst>
                        <p:par>
                          <p:cTn id="155" fill="hold">
                            <p:stCondLst>
                              <p:cond delay="0"/>
                            </p:stCondLst>
                            <p:childTnLst>
                              <p:par>
                                <p:cTn id="156" presetID="22" presetClass="entr" presetSubtype="4" fill="hold" nodeType="clickEffect">
                                  <p:stCondLst>
                                    <p:cond delay="0"/>
                                  </p:stCondLst>
                                  <p:childTnLst>
                                    <p:set>
                                      <p:cBhvr>
                                        <p:cTn id="157" dur="1" fill="hold">
                                          <p:stCondLst>
                                            <p:cond delay="0"/>
                                          </p:stCondLst>
                                        </p:cTn>
                                        <p:tgtEl>
                                          <p:spTgt spid="40963">
                                            <p:txEl>
                                              <p:pRg st="5" end="5"/>
                                            </p:txEl>
                                          </p:spTgt>
                                        </p:tgtEl>
                                        <p:attrNameLst>
                                          <p:attrName>style.visibility</p:attrName>
                                        </p:attrNameLst>
                                      </p:cBhvr>
                                      <p:to>
                                        <p:strVal val="visible"/>
                                      </p:to>
                                    </p:set>
                                    <p:animEffect transition="in" filter="wipe(down)">
                                      <p:cBhvr>
                                        <p:cTn id="158" dur="500"/>
                                        <p:tgtEl>
                                          <p:spTgt spid="40963">
                                            <p:txEl>
                                              <p:pRg st="5" end="5"/>
                                            </p:txEl>
                                          </p:spTgt>
                                        </p:tgtEl>
                                      </p:cBhvr>
                                    </p:animEffect>
                                  </p:childTnLst>
                                </p:cTn>
                              </p:par>
                            </p:childTnLst>
                          </p:cTn>
                        </p:par>
                      </p:childTnLst>
                    </p:cTn>
                  </p:par>
                  <p:par>
                    <p:cTn id="159" fill="hold">
                      <p:stCondLst>
                        <p:cond delay="indefinite"/>
                      </p:stCondLst>
                      <p:childTnLst>
                        <p:par>
                          <p:cTn id="160" fill="hold">
                            <p:stCondLst>
                              <p:cond delay="0"/>
                            </p:stCondLst>
                            <p:childTnLst>
                              <p:par>
                                <p:cTn id="161" presetID="22" presetClass="entr" presetSubtype="4" fill="hold" nodeType="clickEffect">
                                  <p:stCondLst>
                                    <p:cond delay="0"/>
                                  </p:stCondLst>
                                  <p:childTnLst>
                                    <p:set>
                                      <p:cBhvr>
                                        <p:cTn id="162" dur="1" fill="hold">
                                          <p:stCondLst>
                                            <p:cond delay="0"/>
                                          </p:stCondLst>
                                        </p:cTn>
                                        <p:tgtEl>
                                          <p:spTgt spid="40963">
                                            <p:txEl>
                                              <p:pRg st="6" end="6"/>
                                            </p:txEl>
                                          </p:spTgt>
                                        </p:tgtEl>
                                        <p:attrNameLst>
                                          <p:attrName>style.visibility</p:attrName>
                                        </p:attrNameLst>
                                      </p:cBhvr>
                                      <p:to>
                                        <p:strVal val="visible"/>
                                      </p:to>
                                    </p:set>
                                    <p:animEffect transition="in" filter="wipe(down)">
                                      <p:cBhvr>
                                        <p:cTn id="163" dur="500"/>
                                        <p:tgtEl>
                                          <p:spTgt spid="409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标题 45057"/>
          <p:cNvSpPr>
            <a:spLocks noGrp="1"/>
          </p:cNvSpPr>
          <p:nvPr>
            <p:ph type="title"/>
          </p:nvPr>
        </p:nvSpPr>
        <p:spPr>
          <a:xfrm>
            <a:off x="466725" y="187325"/>
            <a:ext cx="8229600" cy="719138"/>
          </a:xfrm>
          <a:noFill/>
          <a:ln>
            <a:noFill/>
          </a:ln>
        </p:spPr>
        <p:txBody>
          <a:bodyPr anchor="t">
            <a:normAutofit/>
          </a:bodyPr>
          <a:lstStyle/>
          <a:p>
            <a:pPr algn="ctr"/>
            <a:r>
              <a:rPr lang="en-US" altLang="zh-CN" sz="3200" b="1">
                <a:solidFill>
                  <a:schemeClr val="accent2"/>
                </a:solidFill>
                <a:cs typeface="+mj-lt"/>
              </a:rPr>
              <a:t>Useful</a:t>
            </a:r>
            <a:r>
              <a:rPr lang="en-US" altLang="zh-CN" sz="4000" b="1">
                <a:solidFill>
                  <a:schemeClr val="accent2"/>
                </a:solidFill>
                <a:cs typeface="+mj-lt"/>
              </a:rPr>
              <a:t> </a:t>
            </a:r>
            <a:r>
              <a:rPr lang="en-US" altLang="zh-CN" sz="3200" b="1">
                <a:solidFill>
                  <a:schemeClr val="accent2"/>
                </a:solidFill>
                <a:cs typeface="+mj-lt"/>
              </a:rPr>
              <a:t>Sentences</a:t>
            </a:r>
            <a:endParaRPr lang="en-US" altLang="zh-CN" sz="3200" b="1">
              <a:solidFill>
                <a:schemeClr val="accent2"/>
              </a:solidFill>
              <a:cs typeface="+mj-lt"/>
            </a:endParaRPr>
          </a:p>
        </p:txBody>
      </p:sp>
      <p:sp>
        <p:nvSpPr>
          <p:cNvPr id="45059" name="内容占位符 45058"/>
          <p:cNvSpPr>
            <a:spLocks noGrp="1"/>
          </p:cNvSpPr>
          <p:nvPr>
            <p:ph idx="1"/>
          </p:nvPr>
        </p:nvSpPr>
        <p:spPr>
          <a:xfrm>
            <a:off x="466725" y="979488"/>
            <a:ext cx="8437563" cy="5289550"/>
          </a:xfrm>
          <a:noFill/>
          <a:ln>
            <a:noFill/>
          </a:ln>
        </p:spPr>
        <p:txBody>
          <a:bodyPr anchor="t"/>
          <a:lstStyle/>
          <a:p>
            <a:pPr marL="457200" indent="-457200">
              <a:lnSpc>
                <a:spcPct val="110000"/>
              </a:lnSpc>
              <a:buAutoNum type="arabicPeriod"/>
            </a:pPr>
            <a:r>
              <a:rPr lang="en-US" altLang="zh-CN" sz="2800">
                <a:solidFill>
                  <a:schemeClr val="tx1"/>
                </a:solidFill>
              </a:rPr>
              <a:t>We are sorry to inform you that the listed terms of payment do not correspond to our customary business practice.</a:t>
            </a:r>
            <a:endParaRPr lang="en-US" altLang="zh-CN" sz="2800">
              <a:solidFill>
                <a:schemeClr val="tx1"/>
              </a:solidFill>
            </a:endParaRPr>
          </a:p>
          <a:p>
            <a:pPr marL="457200" indent="-457200">
              <a:lnSpc>
                <a:spcPct val="110000"/>
              </a:lnSpc>
              <a:buAutoNum type="arabicPeriod"/>
            </a:pPr>
            <a:r>
              <a:rPr lang="en-US" altLang="zh-CN" sz="2800">
                <a:solidFill>
                  <a:schemeClr val="tx1"/>
                </a:solidFill>
              </a:rPr>
              <a:t> Our usual practice is to make payment by T/T.</a:t>
            </a:r>
            <a:endParaRPr lang="en-US" altLang="zh-CN" sz="2800">
              <a:solidFill>
                <a:schemeClr val="tx1"/>
              </a:solidFill>
            </a:endParaRPr>
          </a:p>
          <a:p>
            <a:pPr marL="457200" indent="-457200">
              <a:lnSpc>
                <a:spcPct val="110000"/>
              </a:lnSpc>
              <a:buAutoNum type="arabicPeriod"/>
            </a:pPr>
            <a:r>
              <a:rPr lang="en-US" altLang="zh-CN" sz="2800">
                <a:solidFill>
                  <a:schemeClr val="tx1"/>
                </a:solidFill>
              </a:rPr>
              <a:t>Considering the small amount involved, we are prepared to accept payment by T/T for the value of your first trial order. </a:t>
            </a:r>
            <a:endParaRPr lang="en-US" altLang="zh-CN" sz="2800">
              <a:solidFill>
                <a:schemeClr val="tx1"/>
              </a:solidFill>
            </a:endParaRPr>
          </a:p>
        </p:txBody>
      </p:sp>
      <p:grpSp>
        <p:nvGrpSpPr>
          <p:cNvPr id="2" name="组合 1"/>
          <p:cNvGrpSpPr/>
          <p:nvPr/>
        </p:nvGrpSpPr>
        <p:grpSpPr>
          <a:xfrm>
            <a:off x="6421800" y="4486445"/>
            <a:ext cx="2491978" cy="2321720"/>
            <a:chOff x="2548558" y="2420888"/>
            <a:chExt cx="3322637" cy="3095626"/>
          </a:xfrm>
          <a:solidFill>
            <a:schemeClr val="accent2"/>
          </a:solidFill>
        </p:grpSpPr>
        <p:sp>
          <p:nvSpPr>
            <p:cNvPr id="16" name="Freeform 5"/>
            <p:cNvSpPr/>
            <p:nvPr/>
          </p:nvSpPr>
          <p:spPr bwMode="auto">
            <a:xfrm>
              <a:off x="3999533" y="2420888"/>
              <a:ext cx="458787" cy="458788"/>
            </a:xfrm>
            <a:custGeom>
              <a:avLst/>
              <a:gdLst>
                <a:gd name="T0" fmla="*/ 48 w 48"/>
                <a:gd name="T1" fmla="*/ 24 h 48"/>
                <a:gd name="T2" fmla="*/ 25 w 48"/>
                <a:gd name="T3" fmla="*/ 48 h 48"/>
                <a:gd name="T4" fmla="*/ 0 w 48"/>
                <a:gd name="T5" fmla="*/ 24 h 48"/>
                <a:gd name="T6" fmla="*/ 24 w 48"/>
                <a:gd name="T7" fmla="*/ 0 h 48"/>
                <a:gd name="T8" fmla="*/ 48 w 48"/>
                <a:gd name="T9" fmla="*/ 24 h 48"/>
              </a:gdLst>
              <a:ahLst/>
              <a:cxnLst>
                <a:cxn ang="0">
                  <a:pos x="T0" y="T1"/>
                </a:cxn>
                <a:cxn ang="0">
                  <a:pos x="T2" y="T3"/>
                </a:cxn>
                <a:cxn ang="0">
                  <a:pos x="T4" y="T5"/>
                </a:cxn>
                <a:cxn ang="0">
                  <a:pos x="T6" y="T7"/>
                </a:cxn>
                <a:cxn ang="0">
                  <a:pos x="T8" y="T9"/>
                </a:cxn>
              </a:cxnLst>
              <a:rect l="0" t="0" r="r" b="b"/>
              <a:pathLst>
                <a:path w="48" h="48">
                  <a:moveTo>
                    <a:pt x="48" y="24"/>
                  </a:moveTo>
                  <a:cubicBezTo>
                    <a:pt x="48" y="37"/>
                    <a:pt x="38" y="48"/>
                    <a:pt x="25" y="48"/>
                  </a:cubicBezTo>
                  <a:cubicBezTo>
                    <a:pt x="11" y="48"/>
                    <a:pt x="1" y="38"/>
                    <a:pt x="0" y="24"/>
                  </a:cubicBezTo>
                  <a:cubicBezTo>
                    <a:pt x="0" y="11"/>
                    <a:pt x="11" y="0"/>
                    <a:pt x="24" y="0"/>
                  </a:cubicBezTo>
                  <a:cubicBezTo>
                    <a:pt x="38" y="0"/>
                    <a:pt x="48" y="11"/>
                    <a:pt x="48" y="24"/>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7" name="Freeform 6"/>
            <p:cNvSpPr/>
            <p:nvPr/>
          </p:nvSpPr>
          <p:spPr bwMode="auto">
            <a:xfrm>
              <a:off x="3942383" y="2898726"/>
              <a:ext cx="573087" cy="1347788"/>
            </a:xfrm>
            <a:custGeom>
              <a:avLst/>
              <a:gdLst>
                <a:gd name="T0" fmla="*/ 53 w 60"/>
                <a:gd name="T1" fmla="*/ 129 h 141"/>
                <a:gd name="T2" fmla="*/ 31 w 60"/>
                <a:gd name="T3" fmla="*/ 51 h 141"/>
                <a:gd name="T4" fmla="*/ 31 w 60"/>
                <a:gd name="T5" fmla="*/ 51 h 141"/>
                <a:gd name="T6" fmla="*/ 9 w 60"/>
                <a:gd name="T7" fmla="*/ 129 h 141"/>
                <a:gd name="T8" fmla="*/ 14 w 60"/>
                <a:gd name="T9" fmla="*/ 23 h 141"/>
                <a:gd name="T10" fmla="*/ 0 w 60"/>
                <a:gd name="T11" fmla="*/ 43 h 141"/>
                <a:gd name="T12" fmla="*/ 31 w 60"/>
                <a:gd name="T13" fmla="*/ 0 h 141"/>
                <a:gd name="T14" fmla="*/ 31 w 60"/>
                <a:gd name="T15" fmla="*/ 0 h 141"/>
                <a:gd name="T16" fmla="*/ 60 w 60"/>
                <a:gd name="T17" fmla="*/ 45 h 141"/>
                <a:gd name="T18" fmla="*/ 47 w 60"/>
                <a:gd name="T19" fmla="*/ 24 h 141"/>
                <a:gd name="T20" fmla="*/ 53 w 60"/>
                <a:gd name="T21" fmla="*/ 12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141">
                  <a:moveTo>
                    <a:pt x="53" y="129"/>
                  </a:moveTo>
                  <a:cubicBezTo>
                    <a:pt x="53" y="141"/>
                    <a:pt x="43" y="51"/>
                    <a:pt x="31" y="51"/>
                  </a:cubicBezTo>
                  <a:cubicBezTo>
                    <a:pt x="31" y="51"/>
                    <a:pt x="31" y="51"/>
                    <a:pt x="31" y="51"/>
                  </a:cubicBezTo>
                  <a:cubicBezTo>
                    <a:pt x="19" y="52"/>
                    <a:pt x="9" y="141"/>
                    <a:pt x="9" y="129"/>
                  </a:cubicBezTo>
                  <a:cubicBezTo>
                    <a:pt x="14" y="23"/>
                    <a:pt x="14" y="23"/>
                    <a:pt x="14" y="23"/>
                  </a:cubicBezTo>
                  <a:cubicBezTo>
                    <a:pt x="0" y="43"/>
                    <a:pt x="0" y="43"/>
                    <a:pt x="0" y="43"/>
                  </a:cubicBezTo>
                  <a:cubicBezTo>
                    <a:pt x="0" y="41"/>
                    <a:pt x="20" y="0"/>
                    <a:pt x="31" y="0"/>
                  </a:cubicBezTo>
                  <a:cubicBezTo>
                    <a:pt x="31" y="0"/>
                    <a:pt x="31" y="0"/>
                    <a:pt x="31" y="0"/>
                  </a:cubicBezTo>
                  <a:cubicBezTo>
                    <a:pt x="41" y="0"/>
                    <a:pt x="60" y="43"/>
                    <a:pt x="60" y="45"/>
                  </a:cubicBezTo>
                  <a:cubicBezTo>
                    <a:pt x="47" y="24"/>
                    <a:pt x="47" y="24"/>
                    <a:pt x="47" y="24"/>
                  </a:cubicBezTo>
                  <a:lnTo>
                    <a:pt x="53" y="129"/>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8" name="Freeform 7"/>
            <p:cNvSpPr/>
            <p:nvPr/>
          </p:nvSpPr>
          <p:spPr bwMode="auto">
            <a:xfrm>
              <a:off x="5355258" y="4838651"/>
              <a:ext cx="515937" cy="525463"/>
            </a:xfrm>
            <a:custGeom>
              <a:avLst/>
              <a:gdLst>
                <a:gd name="T0" fmla="*/ 14 w 54"/>
                <a:gd name="T1" fmla="*/ 48 h 55"/>
                <a:gd name="T2" fmla="*/ 7 w 54"/>
                <a:gd name="T3" fmla="*/ 15 h 55"/>
                <a:gd name="T4" fmla="*/ 40 w 54"/>
                <a:gd name="T5" fmla="*/ 7 h 55"/>
                <a:gd name="T6" fmla="*/ 47 w 54"/>
                <a:gd name="T7" fmla="*/ 40 h 55"/>
                <a:gd name="T8" fmla="*/ 14 w 54"/>
                <a:gd name="T9" fmla="*/ 48 h 55"/>
              </a:gdLst>
              <a:ahLst/>
              <a:cxnLst>
                <a:cxn ang="0">
                  <a:pos x="T0" y="T1"/>
                </a:cxn>
                <a:cxn ang="0">
                  <a:pos x="T2" y="T3"/>
                </a:cxn>
                <a:cxn ang="0">
                  <a:pos x="T4" y="T5"/>
                </a:cxn>
                <a:cxn ang="0">
                  <a:pos x="T6" y="T7"/>
                </a:cxn>
                <a:cxn ang="0">
                  <a:pos x="T8" y="T9"/>
                </a:cxn>
              </a:cxnLst>
              <a:rect l="0" t="0" r="r" b="b"/>
              <a:pathLst>
                <a:path w="54" h="55">
                  <a:moveTo>
                    <a:pt x="14" y="48"/>
                  </a:moveTo>
                  <a:cubicBezTo>
                    <a:pt x="3" y="41"/>
                    <a:pt x="0" y="26"/>
                    <a:pt x="7" y="15"/>
                  </a:cubicBezTo>
                  <a:cubicBezTo>
                    <a:pt x="14" y="3"/>
                    <a:pt x="28" y="0"/>
                    <a:pt x="40" y="7"/>
                  </a:cubicBezTo>
                  <a:cubicBezTo>
                    <a:pt x="51" y="14"/>
                    <a:pt x="54" y="28"/>
                    <a:pt x="47" y="40"/>
                  </a:cubicBezTo>
                  <a:cubicBezTo>
                    <a:pt x="40" y="51"/>
                    <a:pt x="26" y="55"/>
                    <a:pt x="14" y="48"/>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9" name="Freeform 8"/>
            <p:cNvSpPr/>
            <p:nvPr/>
          </p:nvSpPr>
          <p:spPr bwMode="auto">
            <a:xfrm>
              <a:off x="4142408" y="4083001"/>
              <a:ext cx="1309687" cy="965200"/>
            </a:xfrm>
            <a:custGeom>
              <a:avLst/>
              <a:gdLst>
                <a:gd name="T0" fmla="*/ 10 w 137"/>
                <a:gd name="T1" fmla="*/ 44 h 101"/>
                <a:gd name="T2" fmla="*/ 88 w 137"/>
                <a:gd name="T3" fmla="*/ 66 h 101"/>
                <a:gd name="T4" fmla="*/ 88 w 137"/>
                <a:gd name="T5" fmla="*/ 66 h 101"/>
                <a:gd name="T6" fmla="*/ 34 w 137"/>
                <a:gd name="T7" fmla="*/ 6 h 101"/>
                <a:gd name="T8" fmla="*/ 121 w 137"/>
                <a:gd name="T9" fmla="*/ 67 h 101"/>
                <a:gd name="T10" fmla="*/ 111 w 137"/>
                <a:gd name="T11" fmla="*/ 44 h 101"/>
                <a:gd name="T12" fmla="*/ 132 w 137"/>
                <a:gd name="T13" fmla="*/ 93 h 101"/>
                <a:gd name="T14" fmla="*/ 132 w 137"/>
                <a:gd name="T15" fmla="*/ 93 h 101"/>
                <a:gd name="T16" fmla="*/ 78 w 137"/>
                <a:gd name="T17" fmla="*/ 94 h 101"/>
                <a:gd name="T18" fmla="*/ 103 w 137"/>
                <a:gd name="T19" fmla="*/ 94 h 101"/>
                <a:gd name="T20" fmla="*/ 10 w 137"/>
                <a:gd name="T21" fmla="*/ 4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7" h="101">
                  <a:moveTo>
                    <a:pt x="10" y="44"/>
                  </a:moveTo>
                  <a:cubicBezTo>
                    <a:pt x="0" y="38"/>
                    <a:pt x="82" y="76"/>
                    <a:pt x="88" y="66"/>
                  </a:cubicBezTo>
                  <a:cubicBezTo>
                    <a:pt x="88" y="66"/>
                    <a:pt x="88" y="66"/>
                    <a:pt x="88" y="66"/>
                  </a:cubicBezTo>
                  <a:cubicBezTo>
                    <a:pt x="95" y="55"/>
                    <a:pt x="23" y="0"/>
                    <a:pt x="34" y="6"/>
                  </a:cubicBezTo>
                  <a:cubicBezTo>
                    <a:pt x="121" y="67"/>
                    <a:pt x="121" y="67"/>
                    <a:pt x="121" y="67"/>
                  </a:cubicBezTo>
                  <a:cubicBezTo>
                    <a:pt x="111" y="44"/>
                    <a:pt x="111" y="44"/>
                    <a:pt x="111" y="44"/>
                  </a:cubicBezTo>
                  <a:cubicBezTo>
                    <a:pt x="113" y="45"/>
                    <a:pt x="137" y="84"/>
                    <a:pt x="132" y="93"/>
                  </a:cubicBezTo>
                  <a:cubicBezTo>
                    <a:pt x="132" y="93"/>
                    <a:pt x="132" y="93"/>
                    <a:pt x="132" y="93"/>
                  </a:cubicBezTo>
                  <a:cubicBezTo>
                    <a:pt x="126" y="101"/>
                    <a:pt x="80" y="96"/>
                    <a:pt x="78" y="94"/>
                  </a:cubicBezTo>
                  <a:cubicBezTo>
                    <a:pt x="103" y="94"/>
                    <a:pt x="103" y="94"/>
                    <a:pt x="103" y="94"/>
                  </a:cubicBezTo>
                  <a:lnTo>
                    <a:pt x="10" y="4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0" name="Freeform 9"/>
            <p:cNvSpPr/>
            <p:nvPr/>
          </p:nvSpPr>
          <p:spPr bwMode="auto">
            <a:xfrm>
              <a:off x="2548558" y="4724351"/>
              <a:ext cx="525462" cy="515938"/>
            </a:xfrm>
            <a:custGeom>
              <a:avLst/>
              <a:gdLst>
                <a:gd name="T0" fmla="*/ 17 w 55"/>
                <a:gd name="T1" fmla="*/ 5 h 54"/>
                <a:gd name="T2" fmla="*/ 49 w 55"/>
                <a:gd name="T3" fmla="*/ 16 h 54"/>
                <a:gd name="T4" fmla="*/ 38 w 55"/>
                <a:gd name="T5" fmla="*/ 48 h 54"/>
                <a:gd name="T6" fmla="*/ 6 w 55"/>
                <a:gd name="T7" fmla="*/ 38 h 54"/>
                <a:gd name="T8" fmla="*/ 17 w 55"/>
                <a:gd name="T9" fmla="*/ 5 h 54"/>
              </a:gdLst>
              <a:ahLst/>
              <a:cxnLst>
                <a:cxn ang="0">
                  <a:pos x="T0" y="T1"/>
                </a:cxn>
                <a:cxn ang="0">
                  <a:pos x="T2" y="T3"/>
                </a:cxn>
                <a:cxn ang="0">
                  <a:pos x="T4" y="T5"/>
                </a:cxn>
                <a:cxn ang="0">
                  <a:pos x="T6" y="T7"/>
                </a:cxn>
                <a:cxn ang="0">
                  <a:pos x="T8" y="T9"/>
                </a:cxn>
              </a:cxnLst>
              <a:rect l="0" t="0" r="r" b="b"/>
              <a:pathLst>
                <a:path w="55" h="54">
                  <a:moveTo>
                    <a:pt x="17" y="5"/>
                  </a:moveTo>
                  <a:cubicBezTo>
                    <a:pt x="28" y="0"/>
                    <a:pt x="43" y="4"/>
                    <a:pt x="49" y="16"/>
                  </a:cubicBezTo>
                  <a:cubicBezTo>
                    <a:pt x="55" y="28"/>
                    <a:pt x="50" y="42"/>
                    <a:pt x="38" y="48"/>
                  </a:cubicBezTo>
                  <a:cubicBezTo>
                    <a:pt x="26" y="54"/>
                    <a:pt x="12" y="49"/>
                    <a:pt x="6" y="38"/>
                  </a:cubicBezTo>
                  <a:cubicBezTo>
                    <a:pt x="0" y="26"/>
                    <a:pt x="5" y="11"/>
                    <a:pt x="17" y="5"/>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1" name="Freeform 10"/>
            <p:cNvSpPr/>
            <p:nvPr/>
          </p:nvSpPr>
          <p:spPr bwMode="auto">
            <a:xfrm>
              <a:off x="2988295" y="4073476"/>
              <a:ext cx="1346200" cy="889000"/>
            </a:xfrm>
            <a:custGeom>
              <a:avLst/>
              <a:gdLst>
                <a:gd name="T0" fmla="*/ 110 w 141"/>
                <a:gd name="T1" fmla="*/ 6 h 93"/>
                <a:gd name="T2" fmla="*/ 50 w 141"/>
                <a:gd name="T3" fmla="*/ 60 h 93"/>
                <a:gd name="T4" fmla="*/ 50 w 141"/>
                <a:gd name="T5" fmla="*/ 60 h 93"/>
                <a:gd name="T6" fmla="*/ 130 w 141"/>
                <a:gd name="T7" fmla="*/ 45 h 93"/>
                <a:gd name="T8" fmla="*/ 32 w 141"/>
                <a:gd name="T9" fmla="*/ 87 h 93"/>
                <a:gd name="T10" fmla="*/ 57 w 141"/>
                <a:gd name="T11" fmla="*/ 92 h 93"/>
                <a:gd name="T12" fmla="*/ 5 w 141"/>
                <a:gd name="T13" fmla="*/ 83 h 93"/>
                <a:gd name="T14" fmla="*/ 5 w 141"/>
                <a:gd name="T15" fmla="*/ 83 h 93"/>
                <a:gd name="T16" fmla="*/ 31 w 141"/>
                <a:gd name="T17" fmla="*/ 37 h 93"/>
                <a:gd name="T18" fmla="*/ 19 w 141"/>
                <a:gd name="T19" fmla="*/ 58 h 93"/>
                <a:gd name="T20" fmla="*/ 110 w 141"/>
                <a:gd name="T21" fmla="*/ 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93">
                  <a:moveTo>
                    <a:pt x="110" y="6"/>
                  </a:moveTo>
                  <a:cubicBezTo>
                    <a:pt x="121" y="0"/>
                    <a:pt x="45" y="49"/>
                    <a:pt x="50" y="60"/>
                  </a:cubicBezTo>
                  <a:cubicBezTo>
                    <a:pt x="50" y="60"/>
                    <a:pt x="50" y="60"/>
                    <a:pt x="50" y="60"/>
                  </a:cubicBezTo>
                  <a:cubicBezTo>
                    <a:pt x="56" y="71"/>
                    <a:pt x="141" y="40"/>
                    <a:pt x="130" y="45"/>
                  </a:cubicBezTo>
                  <a:cubicBezTo>
                    <a:pt x="32" y="87"/>
                    <a:pt x="32" y="87"/>
                    <a:pt x="32" y="87"/>
                  </a:cubicBezTo>
                  <a:cubicBezTo>
                    <a:pt x="57" y="92"/>
                    <a:pt x="57" y="92"/>
                    <a:pt x="57" y="92"/>
                  </a:cubicBezTo>
                  <a:cubicBezTo>
                    <a:pt x="55" y="93"/>
                    <a:pt x="9" y="92"/>
                    <a:pt x="5" y="83"/>
                  </a:cubicBezTo>
                  <a:cubicBezTo>
                    <a:pt x="5" y="83"/>
                    <a:pt x="5" y="83"/>
                    <a:pt x="5" y="83"/>
                  </a:cubicBezTo>
                  <a:cubicBezTo>
                    <a:pt x="0" y="74"/>
                    <a:pt x="29" y="38"/>
                    <a:pt x="31" y="37"/>
                  </a:cubicBezTo>
                  <a:cubicBezTo>
                    <a:pt x="19" y="58"/>
                    <a:pt x="19" y="58"/>
                    <a:pt x="19" y="58"/>
                  </a:cubicBezTo>
                  <a:lnTo>
                    <a:pt x="110" y="6"/>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2" name="Freeform 11"/>
            <p:cNvSpPr/>
            <p:nvPr/>
          </p:nvSpPr>
          <p:spPr bwMode="auto">
            <a:xfrm>
              <a:off x="4705970" y="3136851"/>
              <a:ext cx="696912" cy="1138238"/>
            </a:xfrm>
            <a:custGeom>
              <a:avLst/>
              <a:gdLst>
                <a:gd name="T0" fmla="*/ 64 w 73"/>
                <a:gd name="T1" fmla="*/ 119 h 119"/>
                <a:gd name="T2" fmla="*/ 57 w 73"/>
                <a:gd name="T3" fmla="*/ 117 h 119"/>
                <a:gd name="T4" fmla="*/ 0 w 73"/>
                <a:gd name="T5" fmla="*/ 7 h 119"/>
                <a:gd name="T6" fmla="*/ 3 w 73"/>
                <a:gd name="T7" fmla="*/ 0 h 119"/>
                <a:gd name="T8" fmla="*/ 64 w 73"/>
                <a:gd name="T9" fmla="*/ 119 h 119"/>
              </a:gdLst>
              <a:ahLst/>
              <a:cxnLst>
                <a:cxn ang="0">
                  <a:pos x="T0" y="T1"/>
                </a:cxn>
                <a:cxn ang="0">
                  <a:pos x="T2" y="T3"/>
                </a:cxn>
                <a:cxn ang="0">
                  <a:pos x="T4" y="T5"/>
                </a:cxn>
                <a:cxn ang="0">
                  <a:pos x="T6" y="T7"/>
                </a:cxn>
                <a:cxn ang="0">
                  <a:pos x="T8" y="T9"/>
                </a:cxn>
              </a:cxnLst>
              <a:rect l="0" t="0" r="r" b="b"/>
              <a:pathLst>
                <a:path w="73" h="119">
                  <a:moveTo>
                    <a:pt x="64" y="119"/>
                  </a:moveTo>
                  <a:cubicBezTo>
                    <a:pt x="57" y="117"/>
                    <a:pt x="57" y="117"/>
                    <a:pt x="57" y="117"/>
                  </a:cubicBezTo>
                  <a:cubicBezTo>
                    <a:pt x="61" y="95"/>
                    <a:pt x="65" y="38"/>
                    <a:pt x="0" y="7"/>
                  </a:cubicBezTo>
                  <a:cubicBezTo>
                    <a:pt x="3" y="0"/>
                    <a:pt x="3" y="0"/>
                    <a:pt x="3" y="0"/>
                  </a:cubicBezTo>
                  <a:cubicBezTo>
                    <a:pt x="73" y="34"/>
                    <a:pt x="69" y="94"/>
                    <a:pt x="64" y="119"/>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3" name="Freeform 12"/>
            <p:cNvSpPr/>
            <p:nvPr/>
          </p:nvSpPr>
          <p:spPr bwMode="auto">
            <a:xfrm>
              <a:off x="5174283" y="4102051"/>
              <a:ext cx="258762" cy="249238"/>
            </a:xfrm>
            <a:custGeom>
              <a:avLst/>
              <a:gdLst>
                <a:gd name="T0" fmla="*/ 163 w 163"/>
                <a:gd name="T1" fmla="*/ 30 h 157"/>
                <a:gd name="T2" fmla="*/ 72 w 163"/>
                <a:gd name="T3" fmla="*/ 91 h 157"/>
                <a:gd name="T4" fmla="*/ 12 w 163"/>
                <a:gd name="T5" fmla="*/ 0 h 157"/>
                <a:gd name="T6" fmla="*/ 0 w 163"/>
                <a:gd name="T7" fmla="*/ 61 h 157"/>
                <a:gd name="T8" fmla="*/ 54 w 163"/>
                <a:gd name="T9" fmla="*/ 157 h 157"/>
                <a:gd name="T10" fmla="*/ 150 w 163"/>
                <a:gd name="T11" fmla="*/ 97 h 157"/>
                <a:gd name="T12" fmla="*/ 163 w 163"/>
                <a:gd name="T13" fmla="*/ 30 h 157"/>
              </a:gdLst>
              <a:ahLst/>
              <a:cxnLst>
                <a:cxn ang="0">
                  <a:pos x="T0" y="T1"/>
                </a:cxn>
                <a:cxn ang="0">
                  <a:pos x="T2" y="T3"/>
                </a:cxn>
                <a:cxn ang="0">
                  <a:pos x="T4" y="T5"/>
                </a:cxn>
                <a:cxn ang="0">
                  <a:pos x="T6" y="T7"/>
                </a:cxn>
                <a:cxn ang="0">
                  <a:pos x="T8" y="T9"/>
                </a:cxn>
                <a:cxn ang="0">
                  <a:pos x="T10" y="T11"/>
                </a:cxn>
                <a:cxn ang="0">
                  <a:pos x="T12" y="T13"/>
                </a:cxn>
              </a:cxnLst>
              <a:rect l="0" t="0" r="r" b="b"/>
              <a:pathLst>
                <a:path w="163" h="157">
                  <a:moveTo>
                    <a:pt x="163" y="30"/>
                  </a:moveTo>
                  <a:lnTo>
                    <a:pt x="72" y="91"/>
                  </a:lnTo>
                  <a:lnTo>
                    <a:pt x="12" y="0"/>
                  </a:lnTo>
                  <a:lnTo>
                    <a:pt x="0" y="61"/>
                  </a:lnTo>
                  <a:lnTo>
                    <a:pt x="54" y="157"/>
                  </a:lnTo>
                  <a:lnTo>
                    <a:pt x="150" y="97"/>
                  </a:lnTo>
                  <a:lnTo>
                    <a:pt x="163" y="3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4" name="Freeform 13"/>
            <p:cNvSpPr/>
            <p:nvPr/>
          </p:nvSpPr>
          <p:spPr bwMode="auto">
            <a:xfrm>
              <a:off x="3618533" y="5086301"/>
              <a:ext cx="1270000" cy="430213"/>
            </a:xfrm>
            <a:custGeom>
              <a:avLst/>
              <a:gdLst>
                <a:gd name="T0" fmla="*/ 69 w 133"/>
                <a:gd name="T1" fmla="*/ 32 h 45"/>
                <a:gd name="T2" fmla="*/ 0 w 133"/>
                <a:gd name="T3" fmla="*/ 6 h 45"/>
                <a:gd name="T4" fmla="*/ 5 w 133"/>
                <a:gd name="T5" fmla="*/ 0 h 45"/>
                <a:gd name="T6" fmla="*/ 129 w 133"/>
                <a:gd name="T7" fmla="*/ 3 h 45"/>
                <a:gd name="T8" fmla="*/ 133 w 133"/>
                <a:gd name="T9" fmla="*/ 10 h 45"/>
                <a:gd name="T10" fmla="*/ 69 w 133"/>
                <a:gd name="T11" fmla="*/ 32 h 45"/>
              </a:gdLst>
              <a:ahLst/>
              <a:cxnLst>
                <a:cxn ang="0">
                  <a:pos x="T0" y="T1"/>
                </a:cxn>
                <a:cxn ang="0">
                  <a:pos x="T2" y="T3"/>
                </a:cxn>
                <a:cxn ang="0">
                  <a:pos x="T4" y="T5"/>
                </a:cxn>
                <a:cxn ang="0">
                  <a:pos x="T6" y="T7"/>
                </a:cxn>
                <a:cxn ang="0">
                  <a:pos x="T8" y="T9"/>
                </a:cxn>
                <a:cxn ang="0">
                  <a:pos x="T10" y="T11"/>
                </a:cxn>
              </a:cxnLst>
              <a:rect l="0" t="0" r="r" b="b"/>
              <a:pathLst>
                <a:path w="133" h="45">
                  <a:moveTo>
                    <a:pt x="69" y="32"/>
                  </a:moveTo>
                  <a:cubicBezTo>
                    <a:pt x="36" y="32"/>
                    <a:pt x="12" y="16"/>
                    <a:pt x="0" y="6"/>
                  </a:cubicBezTo>
                  <a:cubicBezTo>
                    <a:pt x="5" y="0"/>
                    <a:pt x="5" y="0"/>
                    <a:pt x="5" y="0"/>
                  </a:cubicBezTo>
                  <a:cubicBezTo>
                    <a:pt x="22" y="15"/>
                    <a:pt x="70" y="45"/>
                    <a:pt x="129" y="3"/>
                  </a:cubicBezTo>
                  <a:cubicBezTo>
                    <a:pt x="133" y="10"/>
                    <a:pt x="133" y="10"/>
                    <a:pt x="133" y="10"/>
                  </a:cubicBezTo>
                  <a:cubicBezTo>
                    <a:pt x="110" y="26"/>
                    <a:pt x="88" y="32"/>
                    <a:pt x="69" y="32"/>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5" name="Freeform 14"/>
            <p:cNvSpPr/>
            <p:nvPr/>
          </p:nvSpPr>
          <p:spPr bwMode="auto">
            <a:xfrm>
              <a:off x="3580433" y="5048201"/>
              <a:ext cx="247650" cy="249238"/>
            </a:xfrm>
            <a:custGeom>
              <a:avLst/>
              <a:gdLst>
                <a:gd name="T0" fmla="*/ 54 w 156"/>
                <a:gd name="T1" fmla="*/ 157 h 157"/>
                <a:gd name="T2" fmla="*/ 48 w 156"/>
                <a:gd name="T3" fmla="*/ 48 h 157"/>
                <a:gd name="T4" fmla="*/ 156 w 156"/>
                <a:gd name="T5" fmla="*/ 42 h 157"/>
                <a:gd name="T6" fmla="*/ 108 w 156"/>
                <a:gd name="T7" fmla="*/ 0 h 157"/>
                <a:gd name="T8" fmla="*/ 0 w 156"/>
                <a:gd name="T9" fmla="*/ 6 h 157"/>
                <a:gd name="T10" fmla="*/ 6 w 156"/>
                <a:gd name="T11" fmla="*/ 115 h 157"/>
                <a:gd name="T12" fmla="*/ 54 w 156"/>
                <a:gd name="T13" fmla="*/ 157 h 157"/>
              </a:gdLst>
              <a:ahLst/>
              <a:cxnLst>
                <a:cxn ang="0">
                  <a:pos x="T0" y="T1"/>
                </a:cxn>
                <a:cxn ang="0">
                  <a:pos x="T2" y="T3"/>
                </a:cxn>
                <a:cxn ang="0">
                  <a:pos x="T4" y="T5"/>
                </a:cxn>
                <a:cxn ang="0">
                  <a:pos x="T6" y="T7"/>
                </a:cxn>
                <a:cxn ang="0">
                  <a:pos x="T8" y="T9"/>
                </a:cxn>
                <a:cxn ang="0">
                  <a:pos x="T10" y="T11"/>
                </a:cxn>
                <a:cxn ang="0">
                  <a:pos x="T12" y="T13"/>
                </a:cxn>
              </a:cxnLst>
              <a:rect l="0" t="0" r="r" b="b"/>
              <a:pathLst>
                <a:path w="156" h="157">
                  <a:moveTo>
                    <a:pt x="54" y="157"/>
                  </a:moveTo>
                  <a:lnTo>
                    <a:pt x="48" y="48"/>
                  </a:lnTo>
                  <a:lnTo>
                    <a:pt x="156" y="42"/>
                  </a:lnTo>
                  <a:lnTo>
                    <a:pt x="108" y="0"/>
                  </a:lnTo>
                  <a:lnTo>
                    <a:pt x="0" y="6"/>
                  </a:lnTo>
                  <a:lnTo>
                    <a:pt x="6" y="115"/>
                  </a:lnTo>
                  <a:lnTo>
                    <a:pt x="54" y="157"/>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6" name="Freeform 15"/>
            <p:cNvSpPr/>
            <p:nvPr/>
          </p:nvSpPr>
          <p:spPr bwMode="auto">
            <a:xfrm>
              <a:off x="2988295" y="3165426"/>
              <a:ext cx="735012" cy="1147763"/>
            </a:xfrm>
            <a:custGeom>
              <a:avLst/>
              <a:gdLst>
                <a:gd name="T0" fmla="*/ 14 w 77"/>
                <a:gd name="T1" fmla="*/ 120 h 120"/>
                <a:gd name="T2" fmla="*/ 74 w 77"/>
                <a:gd name="T3" fmla="*/ 0 h 120"/>
                <a:gd name="T4" fmla="*/ 77 w 77"/>
                <a:gd name="T5" fmla="*/ 7 h 120"/>
                <a:gd name="T6" fmla="*/ 21 w 77"/>
                <a:gd name="T7" fmla="*/ 119 h 120"/>
                <a:gd name="T8" fmla="*/ 14 w 77"/>
                <a:gd name="T9" fmla="*/ 120 h 120"/>
              </a:gdLst>
              <a:ahLst/>
              <a:cxnLst>
                <a:cxn ang="0">
                  <a:pos x="T0" y="T1"/>
                </a:cxn>
                <a:cxn ang="0">
                  <a:pos x="T2" y="T3"/>
                </a:cxn>
                <a:cxn ang="0">
                  <a:pos x="T4" y="T5"/>
                </a:cxn>
                <a:cxn ang="0">
                  <a:pos x="T6" y="T7"/>
                </a:cxn>
                <a:cxn ang="0">
                  <a:pos x="T8" y="T9"/>
                </a:cxn>
              </a:cxnLst>
              <a:rect l="0" t="0" r="r" b="b"/>
              <a:pathLst>
                <a:path w="77" h="120">
                  <a:moveTo>
                    <a:pt x="14" y="120"/>
                  </a:moveTo>
                  <a:cubicBezTo>
                    <a:pt x="0" y="44"/>
                    <a:pt x="51" y="11"/>
                    <a:pt x="74" y="0"/>
                  </a:cubicBezTo>
                  <a:cubicBezTo>
                    <a:pt x="77" y="7"/>
                    <a:pt x="77" y="7"/>
                    <a:pt x="77" y="7"/>
                  </a:cubicBezTo>
                  <a:cubicBezTo>
                    <a:pt x="56" y="17"/>
                    <a:pt x="8" y="47"/>
                    <a:pt x="21" y="119"/>
                  </a:cubicBezTo>
                  <a:lnTo>
                    <a:pt x="14" y="12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7" name="Freeform 16"/>
            <p:cNvSpPr/>
            <p:nvPr/>
          </p:nvSpPr>
          <p:spPr bwMode="auto">
            <a:xfrm>
              <a:off x="3531220" y="3108276"/>
              <a:ext cx="258762" cy="268288"/>
            </a:xfrm>
            <a:custGeom>
              <a:avLst/>
              <a:gdLst>
                <a:gd name="T0" fmla="*/ 0 w 163"/>
                <a:gd name="T1" fmla="*/ 24 h 169"/>
                <a:gd name="T2" fmla="*/ 97 w 163"/>
                <a:gd name="T3" fmla="*/ 67 h 169"/>
                <a:gd name="T4" fmla="*/ 61 w 163"/>
                <a:gd name="T5" fmla="*/ 169 h 169"/>
                <a:gd name="T6" fmla="*/ 121 w 163"/>
                <a:gd name="T7" fmla="*/ 139 h 169"/>
                <a:gd name="T8" fmla="*/ 163 w 163"/>
                <a:gd name="T9" fmla="*/ 36 h 169"/>
                <a:gd name="T10" fmla="*/ 61 w 163"/>
                <a:gd name="T11" fmla="*/ 0 h 169"/>
                <a:gd name="T12" fmla="*/ 0 w 163"/>
                <a:gd name="T13" fmla="*/ 24 h 169"/>
              </a:gdLst>
              <a:ahLst/>
              <a:cxnLst>
                <a:cxn ang="0">
                  <a:pos x="T0" y="T1"/>
                </a:cxn>
                <a:cxn ang="0">
                  <a:pos x="T2" y="T3"/>
                </a:cxn>
                <a:cxn ang="0">
                  <a:pos x="T4" y="T5"/>
                </a:cxn>
                <a:cxn ang="0">
                  <a:pos x="T6" y="T7"/>
                </a:cxn>
                <a:cxn ang="0">
                  <a:pos x="T8" y="T9"/>
                </a:cxn>
                <a:cxn ang="0">
                  <a:pos x="T10" y="T11"/>
                </a:cxn>
                <a:cxn ang="0">
                  <a:pos x="T12" y="T13"/>
                </a:cxn>
              </a:cxnLst>
              <a:rect l="0" t="0" r="r" b="b"/>
              <a:pathLst>
                <a:path w="163" h="169">
                  <a:moveTo>
                    <a:pt x="0" y="24"/>
                  </a:moveTo>
                  <a:lnTo>
                    <a:pt x="97" y="67"/>
                  </a:lnTo>
                  <a:lnTo>
                    <a:pt x="61" y="169"/>
                  </a:lnTo>
                  <a:lnTo>
                    <a:pt x="121" y="139"/>
                  </a:lnTo>
                  <a:lnTo>
                    <a:pt x="163" y="36"/>
                  </a:lnTo>
                  <a:lnTo>
                    <a:pt x="61" y="0"/>
                  </a:lnTo>
                  <a:lnTo>
                    <a:pt x="0" y="2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grpSp>
    </p:spTree>
    <p:custDataLst>
      <p:tags r:id="rId1"/>
    </p:custDataLst>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indefinite" fill="hold">
                                          <p:stCondLst>
                                            <p:cond delay="0"/>
                                          </p:stCondLst>
                                        </p:cTn>
                                        <p:tgtEl>
                                          <p:spTgt spid="45058"/>
                                        </p:tgtEl>
                                        <p:attrNameLst>
                                          <p:attrName>style.visibility</p:attrName>
                                        </p:attrNameLst>
                                      </p:cBhvr>
                                      <p:to>
                                        <p:strVal val="visible"/>
                                      </p:to>
                                    </p:set>
                                    <p:animEffect transition="in" filter="fade">
                                      <p:cBhvr>
                                        <p:cTn id="12" dur="1000"/>
                                        <p:tgtEl>
                                          <p:spTgt spid="45058"/>
                                        </p:tgtEl>
                                      </p:cBhvr>
                                    </p:animEffect>
                                    <p:anim calcmode="lin" valueType="num">
                                      <p:cBhvr>
                                        <p:cTn id="13" dur="1000" fill="hold"/>
                                        <p:tgtEl>
                                          <p:spTgt spid="45058"/>
                                        </p:tgtEl>
                                        <p:attrNameLst>
                                          <p:attrName>ppt_x</p:attrName>
                                        </p:attrNameLst>
                                      </p:cBhvr>
                                      <p:tavLst>
                                        <p:tav tm="0">
                                          <p:val>
                                            <p:strVal val="#ppt_x"/>
                                          </p:val>
                                        </p:tav>
                                        <p:tav tm="100000">
                                          <p:val>
                                            <p:strVal val="#ppt_x"/>
                                          </p:val>
                                        </p:tav>
                                      </p:tavLst>
                                    </p:anim>
                                    <p:anim calcmode="lin" valueType="num">
                                      <p:cBhvr>
                                        <p:cTn id="14" dur="897" decel="100000" fill="hold"/>
                                        <p:tgtEl>
                                          <p:spTgt spid="45058"/>
                                        </p:tgtEl>
                                        <p:attrNameLst>
                                          <p:attrName>ppt_y</p:attrName>
                                        </p:attrNameLst>
                                      </p:cBhvr>
                                      <p:tavLst>
                                        <p:tav tm="0">
                                          <p:val>
                                            <p:strVal val="#ppt_y+1"/>
                                          </p:val>
                                        </p:tav>
                                        <p:tav tm="100000">
                                          <p:val>
                                            <p:strVal val="#ppt_y-.03"/>
                                          </p:val>
                                        </p:tav>
                                      </p:tavLst>
                                    </p:anim>
                                    <p:anim calcmode="lin" valueType="num">
                                      <p:cBhvr>
                                        <p:cTn id="15" dur="97" accel="100000" fill="hold">
                                          <p:stCondLst>
                                            <p:cond delay="897"/>
                                          </p:stCondLst>
                                        </p:cTn>
                                        <p:tgtEl>
                                          <p:spTgt spid="45058"/>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nodeType="clickEffect">
                                  <p:stCondLst>
                                    <p:cond delay="0"/>
                                  </p:stCondLst>
                                  <p:childTnLst>
                                    <p:set>
                                      <p:cBhvr>
                                        <p:cTn id="19" dur="1" fill="hold">
                                          <p:stCondLst>
                                            <p:cond delay="0"/>
                                          </p:stCondLst>
                                        </p:cTn>
                                        <p:tgtEl>
                                          <p:spTgt spid="45059">
                                            <p:txEl>
                                              <p:pRg st="0" end="0"/>
                                            </p:txEl>
                                          </p:spTgt>
                                        </p:tgtEl>
                                        <p:attrNameLst>
                                          <p:attrName>style.visibility</p:attrName>
                                        </p:attrNameLst>
                                      </p:cBhvr>
                                      <p:to>
                                        <p:strVal val="visible"/>
                                      </p:to>
                                    </p:set>
                                    <p:animEffect transition="in" filter="fade">
                                      <p:cBhvr>
                                        <p:cTn id="20" dur="1000"/>
                                        <p:tgtEl>
                                          <p:spTgt spid="45059">
                                            <p:txEl>
                                              <p:pRg st="0" end="0"/>
                                            </p:txEl>
                                          </p:spTgt>
                                        </p:tgtEl>
                                      </p:cBhvr>
                                    </p:animEffect>
                                    <p:anim calcmode="lin" valueType="num">
                                      <p:cBhvr>
                                        <p:cTn id="21" dur="1000" fill="hold"/>
                                        <p:tgtEl>
                                          <p:spTgt spid="45059">
                                            <p:txEl>
                                              <p:pRg st="0" end="0"/>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45059">
                                            <p:txEl>
                                              <p:pRg st="0" end="0"/>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45059">
                                            <p:txEl>
                                              <p:pRg st="0" end="0"/>
                                            </p:txEl>
                                          </p:spTgt>
                                        </p:tgtEl>
                                        <p:attrNameLst>
                                          <p:attrName>ppt_y</p:attrName>
                                        </p:attrNameLst>
                                      </p:cBhvr>
                                      <p:tavLst>
                                        <p:tav tm="0">
                                          <p:val>
                                            <p:strVal val="#ppt_y-.03"/>
                                          </p:val>
                                        </p:tav>
                                        <p:tav tm="100000">
                                          <p:val>
                                            <p:strVal val="#ppt_y"/>
                                          </p:val>
                                        </p:tav>
                                      </p:tavLst>
                                    </p:anim>
                                  </p:childTnLst>
                                </p:cTn>
                              </p:par>
                              <p:par>
                                <p:cTn id="24" presetID="37" presetClass="entr" presetSubtype="0" fill="hold" nodeType="withEffect">
                                  <p:stCondLst>
                                    <p:cond delay="0"/>
                                  </p:stCondLst>
                                  <p:childTnLst>
                                    <p:set>
                                      <p:cBhvr>
                                        <p:cTn id="25" dur="1" fill="hold">
                                          <p:stCondLst>
                                            <p:cond delay="0"/>
                                          </p:stCondLst>
                                        </p:cTn>
                                        <p:tgtEl>
                                          <p:spTgt spid="45059">
                                            <p:txEl>
                                              <p:pRg st="1" end="1"/>
                                            </p:txEl>
                                          </p:spTgt>
                                        </p:tgtEl>
                                        <p:attrNameLst>
                                          <p:attrName>style.visibility</p:attrName>
                                        </p:attrNameLst>
                                      </p:cBhvr>
                                      <p:to>
                                        <p:strVal val="visible"/>
                                      </p:to>
                                    </p:set>
                                    <p:animEffect transition="in" filter="fade">
                                      <p:cBhvr>
                                        <p:cTn id="26" dur="1000"/>
                                        <p:tgtEl>
                                          <p:spTgt spid="45059">
                                            <p:txEl>
                                              <p:pRg st="1" end="1"/>
                                            </p:txEl>
                                          </p:spTgt>
                                        </p:tgtEl>
                                      </p:cBhvr>
                                    </p:animEffect>
                                    <p:anim calcmode="lin" valueType="num">
                                      <p:cBhvr>
                                        <p:cTn id="27" dur="1000" fill="hold"/>
                                        <p:tgtEl>
                                          <p:spTgt spid="45059">
                                            <p:txEl>
                                              <p:pRg st="1" end="1"/>
                                            </p:txEl>
                                          </p:spTgt>
                                        </p:tgtEl>
                                        <p:attrNameLst>
                                          <p:attrName>ppt_x</p:attrName>
                                        </p:attrNameLst>
                                      </p:cBhvr>
                                      <p:tavLst>
                                        <p:tav tm="0">
                                          <p:val>
                                            <p:strVal val="#ppt_x"/>
                                          </p:val>
                                        </p:tav>
                                        <p:tav tm="100000">
                                          <p:val>
                                            <p:strVal val="#ppt_x"/>
                                          </p:val>
                                        </p:tav>
                                      </p:tavLst>
                                    </p:anim>
                                    <p:anim calcmode="lin" valueType="num">
                                      <p:cBhvr>
                                        <p:cTn id="28" dur="900" decel="100000" fill="hold"/>
                                        <p:tgtEl>
                                          <p:spTgt spid="45059">
                                            <p:txEl>
                                              <p:pRg st="1" end="1"/>
                                            </p:txEl>
                                          </p:spTgt>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45059">
                                            <p:txEl>
                                              <p:pRg st="1" end="1"/>
                                            </p:txEl>
                                          </p:spTgt>
                                        </p:tgtEl>
                                        <p:attrNameLst>
                                          <p:attrName>ppt_y</p:attrName>
                                        </p:attrNameLst>
                                      </p:cBhvr>
                                      <p:tavLst>
                                        <p:tav tm="0">
                                          <p:val>
                                            <p:strVal val="#ppt_y-.03"/>
                                          </p:val>
                                        </p:tav>
                                        <p:tav tm="100000">
                                          <p:val>
                                            <p:strVal val="#ppt_y"/>
                                          </p:val>
                                        </p:tav>
                                      </p:tavLst>
                                    </p:anim>
                                  </p:childTnLst>
                                </p:cTn>
                              </p:par>
                              <p:par>
                                <p:cTn id="30" presetID="37" presetClass="entr" presetSubtype="0" fill="hold" nodeType="withEffect">
                                  <p:stCondLst>
                                    <p:cond delay="0"/>
                                  </p:stCondLst>
                                  <p:childTnLst>
                                    <p:set>
                                      <p:cBhvr>
                                        <p:cTn id="31" dur="1" fill="hold">
                                          <p:stCondLst>
                                            <p:cond delay="0"/>
                                          </p:stCondLst>
                                        </p:cTn>
                                        <p:tgtEl>
                                          <p:spTgt spid="45059">
                                            <p:txEl>
                                              <p:pRg st="2" end="2"/>
                                            </p:txEl>
                                          </p:spTgt>
                                        </p:tgtEl>
                                        <p:attrNameLst>
                                          <p:attrName>style.visibility</p:attrName>
                                        </p:attrNameLst>
                                      </p:cBhvr>
                                      <p:to>
                                        <p:strVal val="visible"/>
                                      </p:to>
                                    </p:set>
                                    <p:animEffect transition="in" filter="fade">
                                      <p:cBhvr>
                                        <p:cTn id="32" dur="1000"/>
                                        <p:tgtEl>
                                          <p:spTgt spid="45059">
                                            <p:txEl>
                                              <p:pRg st="2" end="2"/>
                                            </p:txEl>
                                          </p:spTgt>
                                        </p:tgtEl>
                                      </p:cBhvr>
                                    </p:animEffect>
                                    <p:anim calcmode="lin" valueType="num">
                                      <p:cBhvr>
                                        <p:cTn id="33" dur="1000" fill="hold"/>
                                        <p:tgtEl>
                                          <p:spTgt spid="45059">
                                            <p:txEl>
                                              <p:pRg st="2" end="2"/>
                                            </p:txEl>
                                          </p:spTgt>
                                        </p:tgtEl>
                                        <p:attrNameLst>
                                          <p:attrName>ppt_x</p:attrName>
                                        </p:attrNameLst>
                                      </p:cBhvr>
                                      <p:tavLst>
                                        <p:tav tm="0">
                                          <p:val>
                                            <p:strVal val="#ppt_x"/>
                                          </p:val>
                                        </p:tav>
                                        <p:tav tm="100000">
                                          <p:val>
                                            <p:strVal val="#ppt_x"/>
                                          </p:val>
                                        </p:tav>
                                      </p:tavLst>
                                    </p:anim>
                                    <p:anim calcmode="lin" valueType="num">
                                      <p:cBhvr>
                                        <p:cTn id="34" dur="900" decel="100000" fill="hold"/>
                                        <p:tgtEl>
                                          <p:spTgt spid="45059">
                                            <p:txEl>
                                              <p:pRg st="2" end="2"/>
                                            </p:txEl>
                                          </p:spTgt>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45059">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标题 131073"/>
          <p:cNvSpPr>
            <a:spLocks noGrp="1"/>
          </p:cNvSpPr>
          <p:nvPr>
            <p:ph type="title"/>
          </p:nvPr>
        </p:nvSpPr>
        <p:spPr>
          <a:xfrm>
            <a:off x="466725" y="187325"/>
            <a:ext cx="8229600" cy="719138"/>
          </a:xfrm>
          <a:noFill/>
          <a:ln>
            <a:noFill/>
          </a:ln>
        </p:spPr>
        <p:txBody>
          <a:bodyPr anchor="t">
            <a:normAutofit/>
          </a:bodyPr>
          <a:lstStyle/>
          <a:p>
            <a:pPr algn="ctr"/>
            <a:r>
              <a:rPr lang="en-US" altLang="zh-CN" sz="3200" b="1">
                <a:solidFill>
                  <a:schemeClr val="accent2"/>
                </a:solidFill>
                <a:cs typeface="+mj-lt"/>
              </a:rPr>
              <a:t>Useful Sentences</a:t>
            </a:r>
            <a:endParaRPr lang="en-US" altLang="zh-CN" sz="3200" b="1">
              <a:solidFill>
                <a:schemeClr val="accent2"/>
              </a:solidFill>
              <a:cs typeface="+mj-lt"/>
            </a:endParaRPr>
          </a:p>
        </p:txBody>
      </p:sp>
      <p:sp>
        <p:nvSpPr>
          <p:cNvPr id="131075" name="内容占位符 131074"/>
          <p:cNvSpPr>
            <a:spLocks noGrp="1"/>
          </p:cNvSpPr>
          <p:nvPr>
            <p:ph idx="1"/>
          </p:nvPr>
        </p:nvSpPr>
        <p:spPr>
          <a:xfrm>
            <a:off x="466725" y="1195705"/>
            <a:ext cx="8437563" cy="5289550"/>
          </a:xfrm>
          <a:noFill/>
          <a:ln>
            <a:noFill/>
          </a:ln>
        </p:spPr>
        <p:txBody>
          <a:bodyPr anchor="t"/>
          <a:lstStyle/>
          <a:p>
            <a:pPr marL="457200" indent="-457200">
              <a:buNone/>
            </a:pPr>
            <a:r>
              <a:rPr lang="en-US" altLang="zh-CN" sz="2800" dirty="0">
                <a:solidFill>
                  <a:schemeClr val="tx1"/>
                </a:solidFill>
              </a:rPr>
              <a:t>4. Can you make advanced payment of the total amount by T/T so that we can deliver the goods within 7 days after payment?</a:t>
            </a:r>
            <a:endParaRPr lang="en-US" altLang="zh-CN" sz="2800" dirty="0">
              <a:solidFill>
                <a:schemeClr val="tx1"/>
              </a:solidFill>
            </a:endParaRPr>
          </a:p>
          <a:p>
            <a:pPr marL="457200" indent="-457200">
              <a:buNone/>
            </a:pPr>
            <a:r>
              <a:rPr lang="en-US" altLang="zh-CN" sz="2800" dirty="0">
                <a:solidFill>
                  <a:schemeClr val="tx1"/>
                </a:solidFill>
              </a:rPr>
              <a:t>5. Our payment is to be made by advanced T/T of 50% of the total amount and the rest by T/T after delivery.</a:t>
            </a:r>
            <a:endParaRPr lang="en-US" altLang="zh-CN" sz="2800" dirty="0">
              <a:solidFill>
                <a:schemeClr val="tx1"/>
              </a:solidFill>
            </a:endParaRPr>
          </a:p>
          <a:p>
            <a:pPr marL="457200" indent="-457200">
              <a:buNone/>
            </a:pPr>
            <a:r>
              <a:rPr lang="en-US" altLang="zh-CN" sz="2800" dirty="0">
                <a:solidFill>
                  <a:schemeClr val="tx1"/>
                </a:solidFill>
              </a:rPr>
              <a:t>6. Please transfer the full amount of the invoice value to our bank account within the stipulated date. </a:t>
            </a:r>
            <a:r>
              <a:rPr lang="en-US" altLang="zh-CN" sz="2400" dirty="0">
                <a:solidFill>
                  <a:schemeClr val="tx1"/>
                </a:solidFill>
              </a:rPr>
              <a:t> </a:t>
            </a:r>
            <a:endParaRPr lang="en-US" altLang="zh-CN" sz="2400" dirty="0">
              <a:solidFill>
                <a:schemeClr val="tx1"/>
              </a:solidFill>
            </a:endParaRPr>
          </a:p>
        </p:txBody>
      </p:sp>
      <p:grpSp>
        <p:nvGrpSpPr>
          <p:cNvPr id="2" name="组合 1"/>
          <p:cNvGrpSpPr/>
          <p:nvPr/>
        </p:nvGrpSpPr>
        <p:grpSpPr>
          <a:xfrm>
            <a:off x="6421800" y="4486445"/>
            <a:ext cx="2491978" cy="2321720"/>
            <a:chOff x="2548558" y="2420888"/>
            <a:chExt cx="3322637" cy="3095626"/>
          </a:xfrm>
          <a:solidFill>
            <a:schemeClr val="accent2"/>
          </a:solidFill>
        </p:grpSpPr>
        <p:sp>
          <p:nvSpPr>
            <p:cNvPr id="16" name="Freeform 5"/>
            <p:cNvSpPr/>
            <p:nvPr/>
          </p:nvSpPr>
          <p:spPr bwMode="auto">
            <a:xfrm>
              <a:off x="3999533" y="2420888"/>
              <a:ext cx="458787" cy="458788"/>
            </a:xfrm>
            <a:custGeom>
              <a:avLst/>
              <a:gdLst>
                <a:gd name="T0" fmla="*/ 48 w 48"/>
                <a:gd name="T1" fmla="*/ 24 h 48"/>
                <a:gd name="T2" fmla="*/ 25 w 48"/>
                <a:gd name="T3" fmla="*/ 48 h 48"/>
                <a:gd name="T4" fmla="*/ 0 w 48"/>
                <a:gd name="T5" fmla="*/ 24 h 48"/>
                <a:gd name="T6" fmla="*/ 24 w 48"/>
                <a:gd name="T7" fmla="*/ 0 h 48"/>
                <a:gd name="T8" fmla="*/ 48 w 48"/>
                <a:gd name="T9" fmla="*/ 24 h 48"/>
              </a:gdLst>
              <a:ahLst/>
              <a:cxnLst>
                <a:cxn ang="0">
                  <a:pos x="T0" y="T1"/>
                </a:cxn>
                <a:cxn ang="0">
                  <a:pos x="T2" y="T3"/>
                </a:cxn>
                <a:cxn ang="0">
                  <a:pos x="T4" y="T5"/>
                </a:cxn>
                <a:cxn ang="0">
                  <a:pos x="T6" y="T7"/>
                </a:cxn>
                <a:cxn ang="0">
                  <a:pos x="T8" y="T9"/>
                </a:cxn>
              </a:cxnLst>
              <a:rect l="0" t="0" r="r" b="b"/>
              <a:pathLst>
                <a:path w="48" h="48">
                  <a:moveTo>
                    <a:pt x="48" y="24"/>
                  </a:moveTo>
                  <a:cubicBezTo>
                    <a:pt x="48" y="37"/>
                    <a:pt x="38" y="48"/>
                    <a:pt x="25" y="48"/>
                  </a:cubicBezTo>
                  <a:cubicBezTo>
                    <a:pt x="11" y="48"/>
                    <a:pt x="1" y="38"/>
                    <a:pt x="0" y="24"/>
                  </a:cubicBezTo>
                  <a:cubicBezTo>
                    <a:pt x="0" y="11"/>
                    <a:pt x="11" y="0"/>
                    <a:pt x="24" y="0"/>
                  </a:cubicBezTo>
                  <a:cubicBezTo>
                    <a:pt x="38" y="0"/>
                    <a:pt x="48" y="11"/>
                    <a:pt x="48" y="24"/>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7" name="Freeform 6"/>
            <p:cNvSpPr/>
            <p:nvPr/>
          </p:nvSpPr>
          <p:spPr bwMode="auto">
            <a:xfrm>
              <a:off x="3942383" y="2898726"/>
              <a:ext cx="573087" cy="1347788"/>
            </a:xfrm>
            <a:custGeom>
              <a:avLst/>
              <a:gdLst>
                <a:gd name="T0" fmla="*/ 53 w 60"/>
                <a:gd name="T1" fmla="*/ 129 h 141"/>
                <a:gd name="T2" fmla="*/ 31 w 60"/>
                <a:gd name="T3" fmla="*/ 51 h 141"/>
                <a:gd name="T4" fmla="*/ 31 w 60"/>
                <a:gd name="T5" fmla="*/ 51 h 141"/>
                <a:gd name="T6" fmla="*/ 9 w 60"/>
                <a:gd name="T7" fmla="*/ 129 h 141"/>
                <a:gd name="T8" fmla="*/ 14 w 60"/>
                <a:gd name="T9" fmla="*/ 23 h 141"/>
                <a:gd name="T10" fmla="*/ 0 w 60"/>
                <a:gd name="T11" fmla="*/ 43 h 141"/>
                <a:gd name="T12" fmla="*/ 31 w 60"/>
                <a:gd name="T13" fmla="*/ 0 h 141"/>
                <a:gd name="T14" fmla="*/ 31 w 60"/>
                <a:gd name="T15" fmla="*/ 0 h 141"/>
                <a:gd name="T16" fmla="*/ 60 w 60"/>
                <a:gd name="T17" fmla="*/ 45 h 141"/>
                <a:gd name="T18" fmla="*/ 47 w 60"/>
                <a:gd name="T19" fmla="*/ 24 h 141"/>
                <a:gd name="T20" fmla="*/ 53 w 60"/>
                <a:gd name="T21" fmla="*/ 12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141">
                  <a:moveTo>
                    <a:pt x="53" y="129"/>
                  </a:moveTo>
                  <a:cubicBezTo>
                    <a:pt x="53" y="141"/>
                    <a:pt x="43" y="51"/>
                    <a:pt x="31" y="51"/>
                  </a:cubicBezTo>
                  <a:cubicBezTo>
                    <a:pt x="31" y="51"/>
                    <a:pt x="31" y="51"/>
                    <a:pt x="31" y="51"/>
                  </a:cubicBezTo>
                  <a:cubicBezTo>
                    <a:pt x="19" y="52"/>
                    <a:pt x="9" y="141"/>
                    <a:pt x="9" y="129"/>
                  </a:cubicBezTo>
                  <a:cubicBezTo>
                    <a:pt x="14" y="23"/>
                    <a:pt x="14" y="23"/>
                    <a:pt x="14" y="23"/>
                  </a:cubicBezTo>
                  <a:cubicBezTo>
                    <a:pt x="0" y="43"/>
                    <a:pt x="0" y="43"/>
                    <a:pt x="0" y="43"/>
                  </a:cubicBezTo>
                  <a:cubicBezTo>
                    <a:pt x="0" y="41"/>
                    <a:pt x="20" y="0"/>
                    <a:pt x="31" y="0"/>
                  </a:cubicBezTo>
                  <a:cubicBezTo>
                    <a:pt x="31" y="0"/>
                    <a:pt x="31" y="0"/>
                    <a:pt x="31" y="0"/>
                  </a:cubicBezTo>
                  <a:cubicBezTo>
                    <a:pt x="41" y="0"/>
                    <a:pt x="60" y="43"/>
                    <a:pt x="60" y="45"/>
                  </a:cubicBezTo>
                  <a:cubicBezTo>
                    <a:pt x="47" y="24"/>
                    <a:pt x="47" y="24"/>
                    <a:pt x="47" y="24"/>
                  </a:cubicBezTo>
                  <a:lnTo>
                    <a:pt x="53" y="129"/>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8" name="Freeform 7"/>
            <p:cNvSpPr/>
            <p:nvPr/>
          </p:nvSpPr>
          <p:spPr bwMode="auto">
            <a:xfrm>
              <a:off x="5355258" y="4838651"/>
              <a:ext cx="515937" cy="525463"/>
            </a:xfrm>
            <a:custGeom>
              <a:avLst/>
              <a:gdLst>
                <a:gd name="T0" fmla="*/ 14 w 54"/>
                <a:gd name="T1" fmla="*/ 48 h 55"/>
                <a:gd name="T2" fmla="*/ 7 w 54"/>
                <a:gd name="T3" fmla="*/ 15 h 55"/>
                <a:gd name="T4" fmla="*/ 40 w 54"/>
                <a:gd name="T5" fmla="*/ 7 h 55"/>
                <a:gd name="T6" fmla="*/ 47 w 54"/>
                <a:gd name="T7" fmla="*/ 40 h 55"/>
                <a:gd name="T8" fmla="*/ 14 w 54"/>
                <a:gd name="T9" fmla="*/ 48 h 55"/>
              </a:gdLst>
              <a:ahLst/>
              <a:cxnLst>
                <a:cxn ang="0">
                  <a:pos x="T0" y="T1"/>
                </a:cxn>
                <a:cxn ang="0">
                  <a:pos x="T2" y="T3"/>
                </a:cxn>
                <a:cxn ang="0">
                  <a:pos x="T4" y="T5"/>
                </a:cxn>
                <a:cxn ang="0">
                  <a:pos x="T6" y="T7"/>
                </a:cxn>
                <a:cxn ang="0">
                  <a:pos x="T8" y="T9"/>
                </a:cxn>
              </a:cxnLst>
              <a:rect l="0" t="0" r="r" b="b"/>
              <a:pathLst>
                <a:path w="54" h="55">
                  <a:moveTo>
                    <a:pt x="14" y="48"/>
                  </a:moveTo>
                  <a:cubicBezTo>
                    <a:pt x="3" y="41"/>
                    <a:pt x="0" y="26"/>
                    <a:pt x="7" y="15"/>
                  </a:cubicBezTo>
                  <a:cubicBezTo>
                    <a:pt x="14" y="3"/>
                    <a:pt x="28" y="0"/>
                    <a:pt x="40" y="7"/>
                  </a:cubicBezTo>
                  <a:cubicBezTo>
                    <a:pt x="51" y="14"/>
                    <a:pt x="54" y="28"/>
                    <a:pt x="47" y="40"/>
                  </a:cubicBezTo>
                  <a:cubicBezTo>
                    <a:pt x="40" y="51"/>
                    <a:pt x="26" y="55"/>
                    <a:pt x="14" y="48"/>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9" name="Freeform 8"/>
            <p:cNvSpPr/>
            <p:nvPr/>
          </p:nvSpPr>
          <p:spPr bwMode="auto">
            <a:xfrm>
              <a:off x="4142408" y="4083001"/>
              <a:ext cx="1309687" cy="965200"/>
            </a:xfrm>
            <a:custGeom>
              <a:avLst/>
              <a:gdLst>
                <a:gd name="T0" fmla="*/ 10 w 137"/>
                <a:gd name="T1" fmla="*/ 44 h 101"/>
                <a:gd name="T2" fmla="*/ 88 w 137"/>
                <a:gd name="T3" fmla="*/ 66 h 101"/>
                <a:gd name="T4" fmla="*/ 88 w 137"/>
                <a:gd name="T5" fmla="*/ 66 h 101"/>
                <a:gd name="T6" fmla="*/ 34 w 137"/>
                <a:gd name="T7" fmla="*/ 6 h 101"/>
                <a:gd name="T8" fmla="*/ 121 w 137"/>
                <a:gd name="T9" fmla="*/ 67 h 101"/>
                <a:gd name="T10" fmla="*/ 111 w 137"/>
                <a:gd name="T11" fmla="*/ 44 h 101"/>
                <a:gd name="T12" fmla="*/ 132 w 137"/>
                <a:gd name="T13" fmla="*/ 93 h 101"/>
                <a:gd name="T14" fmla="*/ 132 w 137"/>
                <a:gd name="T15" fmla="*/ 93 h 101"/>
                <a:gd name="T16" fmla="*/ 78 w 137"/>
                <a:gd name="T17" fmla="*/ 94 h 101"/>
                <a:gd name="T18" fmla="*/ 103 w 137"/>
                <a:gd name="T19" fmla="*/ 94 h 101"/>
                <a:gd name="T20" fmla="*/ 10 w 137"/>
                <a:gd name="T21" fmla="*/ 4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7" h="101">
                  <a:moveTo>
                    <a:pt x="10" y="44"/>
                  </a:moveTo>
                  <a:cubicBezTo>
                    <a:pt x="0" y="38"/>
                    <a:pt x="82" y="76"/>
                    <a:pt x="88" y="66"/>
                  </a:cubicBezTo>
                  <a:cubicBezTo>
                    <a:pt x="88" y="66"/>
                    <a:pt x="88" y="66"/>
                    <a:pt x="88" y="66"/>
                  </a:cubicBezTo>
                  <a:cubicBezTo>
                    <a:pt x="95" y="55"/>
                    <a:pt x="23" y="0"/>
                    <a:pt x="34" y="6"/>
                  </a:cubicBezTo>
                  <a:cubicBezTo>
                    <a:pt x="121" y="67"/>
                    <a:pt x="121" y="67"/>
                    <a:pt x="121" y="67"/>
                  </a:cubicBezTo>
                  <a:cubicBezTo>
                    <a:pt x="111" y="44"/>
                    <a:pt x="111" y="44"/>
                    <a:pt x="111" y="44"/>
                  </a:cubicBezTo>
                  <a:cubicBezTo>
                    <a:pt x="113" y="45"/>
                    <a:pt x="137" y="84"/>
                    <a:pt x="132" y="93"/>
                  </a:cubicBezTo>
                  <a:cubicBezTo>
                    <a:pt x="132" y="93"/>
                    <a:pt x="132" y="93"/>
                    <a:pt x="132" y="93"/>
                  </a:cubicBezTo>
                  <a:cubicBezTo>
                    <a:pt x="126" y="101"/>
                    <a:pt x="80" y="96"/>
                    <a:pt x="78" y="94"/>
                  </a:cubicBezTo>
                  <a:cubicBezTo>
                    <a:pt x="103" y="94"/>
                    <a:pt x="103" y="94"/>
                    <a:pt x="103" y="94"/>
                  </a:cubicBezTo>
                  <a:lnTo>
                    <a:pt x="10" y="4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0" name="Freeform 9"/>
            <p:cNvSpPr/>
            <p:nvPr/>
          </p:nvSpPr>
          <p:spPr bwMode="auto">
            <a:xfrm>
              <a:off x="2548558" y="4724351"/>
              <a:ext cx="525462" cy="515938"/>
            </a:xfrm>
            <a:custGeom>
              <a:avLst/>
              <a:gdLst>
                <a:gd name="T0" fmla="*/ 17 w 55"/>
                <a:gd name="T1" fmla="*/ 5 h 54"/>
                <a:gd name="T2" fmla="*/ 49 w 55"/>
                <a:gd name="T3" fmla="*/ 16 h 54"/>
                <a:gd name="T4" fmla="*/ 38 w 55"/>
                <a:gd name="T5" fmla="*/ 48 h 54"/>
                <a:gd name="T6" fmla="*/ 6 w 55"/>
                <a:gd name="T7" fmla="*/ 38 h 54"/>
                <a:gd name="T8" fmla="*/ 17 w 55"/>
                <a:gd name="T9" fmla="*/ 5 h 54"/>
              </a:gdLst>
              <a:ahLst/>
              <a:cxnLst>
                <a:cxn ang="0">
                  <a:pos x="T0" y="T1"/>
                </a:cxn>
                <a:cxn ang="0">
                  <a:pos x="T2" y="T3"/>
                </a:cxn>
                <a:cxn ang="0">
                  <a:pos x="T4" y="T5"/>
                </a:cxn>
                <a:cxn ang="0">
                  <a:pos x="T6" y="T7"/>
                </a:cxn>
                <a:cxn ang="0">
                  <a:pos x="T8" y="T9"/>
                </a:cxn>
              </a:cxnLst>
              <a:rect l="0" t="0" r="r" b="b"/>
              <a:pathLst>
                <a:path w="55" h="54">
                  <a:moveTo>
                    <a:pt x="17" y="5"/>
                  </a:moveTo>
                  <a:cubicBezTo>
                    <a:pt x="28" y="0"/>
                    <a:pt x="43" y="4"/>
                    <a:pt x="49" y="16"/>
                  </a:cubicBezTo>
                  <a:cubicBezTo>
                    <a:pt x="55" y="28"/>
                    <a:pt x="50" y="42"/>
                    <a:pt x="38" y="48"/>
                  </a:cubicBezTo>
                  <a:cubicBezTo>
                    <a:pt x="26" y="54"/>
                    <a:pt x="12" y="49"/>
                    <a:pt x="6" y="38"/>
                  </a:cubicBezTo>
                  <a:cubicBezTo>
                    <a:pt x="0" y="26"/>
                    <a:pt x="5" y="11"/>
                    <a:pt x="17" y="5"/>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1" name="Freeform 10"/>
            <p:cNvSpPr/>
            <p:nvPr/>
          </p:nvSpPr>
          <p:spPr bwMode="auto">
            <a:xfrm>
              <a:off x="2988295" y="4073476"/>
              <a:ext cx="1346200" cy="889000"/>
            </a:xfrm>
            <a:custGeom>
              <a:avLst/>
              <a:gdLst>
                <a:gd name="T0" fmla="*/ 110 w 141"/>
                <a:gd name="T1" fmla="*/ 6 h 93"/>
                <a:gd name="T2" fmla="*/ 50 w 141"/>
                <a:gd name="T3" fmla="*/ 60 h 93"/>
                <a:gd name="T4" fmla="*/ 50 w 141"/>
                <a:gd name="T5" fmla="*/ 60 h 93"/>
                <a:gd name="T6" fmla="*/ 130 w 141"/>
                <a:gd name="T7" fmla="*/ 45 h 93"/>
                <a:gd name="T8" fmla="*/ 32 w 141"/>
                <a:gd name="T9" fmla="*/ 87 h 93"/>
                <a:gd name="T10" fmla="*/ 57 w 141"/>
                <a:gd name="T11" fmla="*/ 92 h 93"/>
                <a:gd name="T12" fmla="*/ 5 w 141"/>
                <a:gd name="T13" fmla="*/ 83 h 93"/>
                <a:gd name="T14" fmla="*/ 5 w 141"/>
                <a:gd name="T15" fmla="*/ 83 h 93"/>
                <a:gd name="T16" fmla="*/ 31 w 141"/>
                <a:gd name="T17" fmla="*/ 37 h 93"/>
                <a:gd name="T18" fmla="*/ 19 w 141"/>
                <a:gd name="T19" fmla="*/ 58 h 93"/>
                <a:gd name="T20" fmla="*/ 110 w 141"/>
                <a:gd name="T21" fmla="*/ 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93">
                  <a:moveTo>
                    <a:pt x="110" y="6"/>
                  </a:moveTo>
                  <a:cubicBezTo>
                    <a:pt x="121" y="0"/>
                    <a:pt x="45" y="49"/>
                    <a:pt x="50" y="60"/>
                  </a:cubicBezTo>
                  <a:cubicBezTo>
                    <a:pt x="50" y="60"/>
                    <a:pt x="50" y="60"/>
                    <a:pt x="50" y="60"/>
                  </a:cubicBezTo>
                  <a:cubicBezTo>
                    <a:pt x="56" y="71"/>
                    <a:pt x="141" y="40"/>
                    <a:pt x="130" y="45"/>
                  </a:cubicBezTo>
                  <a:cubicBezTo>
                    <a:pt x="32" y="87"/>
                    <a:pt x="32" y="87"/>
                    <a:pt x="32" y="87"/>
                  </a:cubicBezTo>
                  <a:cubicBezTo>
                    <a:pt x="57" y="92"/>
                    <a:pt x="57" y="92"/>
                    <a:pt x="57" y="92"/>
                  </a:cubicBezTo>
                  <a:cubicBezTo>
                    <a:pt x="55" y="93"/>
                    <a:pt x="9" y="92"/>
                    <a:pt x="5" y="83"/>
                  </a:cubicBezTo>
                  <a:cubicBezTo>
                    <a:pt x="5" y="83"/>
                    <a:pt x="5" y="83"/>
                    <a:pt x="5" y="83"/>
                  </a:cubicBezTo>
                  <a:cubicBezTo>
                    <a:pt x="0" y="74"/>
                    <a:pt x="29" y="38"/>
                    <a:pt x="31" y="37"/>
                  </a:cubicBezTo>
                  <a:cubicBezTo>
                    <a:pt x="19" y="58"/>
                    <a:pt x="19" y="58"/>
                    <a:pt x="19" y="58"/>
                  </a:cubicBezTo>
                  <a:lnTo>
                    <a:pt x="110" y="6"/>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2" name="Freeform 11"/>
            <p:cNvSpPr/>
            <p:nvPr/>
          </p:nvSpPr>
          <p:spPr bwMode="auto">
            <a:xfrm>
              <a:off x="4705970" y="3136851"/>
              <a:ext cx="696912" cy="1138238"/>
            </a:xfrm>
            <a:custGeom>
              <a:avLst/>
              <a:gdLst>
                <a:gd name="T0" fmla="*/ 64 w 73"/>
                <a:gd name="T1" fmla="*/ 119 h 119"/>
                <a:gd name="T2" fmla="*/ 57 w 73"/>
                <a:gd name="T3" fmla="*/ 117 h 119"/>
                <a:gd name="T4" fmla="*/ 0 w 73"/>
                <a:gd name="T5" fmla="*/ 7 h 119"/>
                <a:gd name="T6" fmla="*/ 3 w 73"/>
                <a:gd name="T7" fmla="*/ 0 h 119"/>
                <a:gd name="T8" fmla="*/ 64 w 73"/>
                <a:gd name="T9" fmla="*/ 119 h 119"/>
              </a:gdLst>
              <a:ahLst/>
              <a:cxnLst>
                <a:cxn ang="0">
                  <a:pos x="T0" y="T1"/>
                </a:cxn>
                <a:cxn ang="0">
                  <a:pos x="T2" y="T3"/>
                </a:cxn>
                <a:cxn ang="0">
                  <a:pos x="T4" y="T5"/>
                </a:cxn>
                <a:cxn ang="0">
                  <a:pos x="T6" y="T7"/>
                </a:cxn>
                <a:cxn ang="0">
                  <a:pos x="T8" y="T9"/>
                </a:cxn>
              </a:cxnLst>
              <a:rect l="0" t="0" r="r" b="b"/>
              <a:pathLst>
                <a:path w="73" h="119">
                  <a:moveTo>
                    <a:pt x="64" y="119"/>
                  </a:moveTo>
                  <a:cubicBezTo>
                    <a:pt x="57" y="117"/>
                    <a:pt x="57" y="117"/>
                    <a:pt x="57" y="117"/>
                  </a:cubicBezTo>
                  <a:cubicBezTo>
                    <a:pt x="61" y="95"/>
                    <a:pt x="65" y="38"/>
                    <a:pt x="0" y="7"/>
                  </a:cubicBezTo>
                  <a:cubicBezTo>
                    <a:pt x="3" y="0"/>
                    <a:pt x="3" y="0"/>
                    <a:pt x="3" y="0"/>
                  </a:cubicBezTo>
                  <a:cubicBezTo>
                    <a:pt x="73" y="34"/>
                    <a:pt x="69" y="94"/>
                    <a:pt x="64" y="119"/>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3" name="Freeform 12"/>
            <p:cNvSpPr/>
            <p:nvPr/>
          </p:nvSpPr>
          <p:spPr bwMode="auto">
            <a:xfrm>
              <a:off x="5174283" y="4102051"/>
              <a:ext cx="258762" cy="249238"/>
            </a:xfrm>
            <a:custGeom>
              <a:avLst/>
              <a:gdLst>
                <a:gd name="T0" fmla="*/ 163 w 163"/>
                <a:gd name="T1" fmla="*/ 30 h 157"/>
                <a:gd name="T2" fmla="*/ 72 w 163"/>
                <a:gd name="T3" fmla="*/ 91 h 157"/>
                <a:gd name="T4" fmla="*/ 12 w 163"/>
                <a:gd name="T5" fmla="*/ 0 h 157"/>
                <a:gd name="T6" fmla="*/ 0 w 163"/>
                <a:gd name="T7" fmla="*/ 61 h 157"/>
                <a:gd name="T8" fmla="*/ 54 w 163"/>
                <a:gd name="T9" fmla="*/ 157 h 157"/>
                <a:gd name="T10" fmla="*/ 150 w 163"/>
                <a:gd name="T11" fmla="*/ 97 h 157"/>
                <a:gd name="T12" fmla="*/ 163 w 163"/>
                <a:gd name="T13" fmla="*/ 30 h 157"/>
              </a:gdLst>
              <a:ahLst/>
              <a:cxnLst>
                <a:cxn ang="0">
                  <a:pos x="T0" y="T1"/>
                </a:cxn>
                <a:cxn ang="0">
                  <a:pos x="T2" y="T3"/>
                </a:cxn>
                <a:cxn ang="0">
                  <a:pos x="T4" y="T5"/>
                </a:cxn>
                <a:cxn ang="0">
                  <a:pos x="T6" y="T7"/>
                </a:cxn>
                <a:cxn ang="0">
                  <a:pos x="T8" y="T9"/>
                </a:cxn>
                <a:cxn ang="0">
                  <a:pos x="T10" y="T11"/>
                </a:cxn>
                <a:cxn ang="0">
                  <a:pos x="T12" y="T13"/>
                </a:cxn>
              </a:cxnLst>
              <a:rect l="0" t="0" r="r" b="b"/>
              <a:pathLst>
                <a:path w="163" h="157">
                  <a:moveTo>
                    <a:pt x="163" y="30"/>
                  </a:moveTo>
                  <a:lnTo>
                    <a:pt x="72" y="91"/>
                  </a:lnTo>
                  <a:lnTo>
                    <a:pt x="12" y="0"/>
                  </a:lnTo>
                  <a:lnTo>
                    <a:pt x="0" y="61"/>
                  </a:lnTo>
                  <a:lnTo>
                    <a:pt x="54" y="157"/>
                  </a:lnTo>
                  <a:lnTo>
                    <a:pt x="150" y="97"/>
                  </a:lnTo>
                  <a:lnTo>
                    <a:pt x="163" y="3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4" name="Freeform 13"/>
            <p:cNvSpPr/>
            <p:nvPr/>
          </p:nvSpPr>
          <p:spPr bwMode="auto">
            <a:xfrm>
              <a:off x="3618533" y="5086301"/>
              <a:ext cx="1270000" cy="430213"/>
            </a:xfrm>
            <a:custGeom>
              <a:avLst/>
              <a:gdLst>
                <a:gd name="T0" fmla="*/ 69 w 133"/>
                <a:gd name="T1" fmla="*/ 32 h 45"/>
                <a:gd name="T2" fmla="*/ 0 w 133"/>
                <a:gd name="T3" fmla="*/ 6 h 45"/>
                <a:gd name="T4" fmla="*/ 5 w 133"/>
                <a:gd name="T5" fmla="*/ 0 h 45"/>
                <a:gd name="T6" fmla="*/ 129 w 133"/>
                <a:gd name="T7" fmla="*/ 3 h 45"/>
                <a:gd name="T8" fmla="*/ 133 w 133"/>
                <a:gd name="T9" fmla="*/ 10 h 45"/>
                <a:gd name="T10" fmla="*/ 69 w 133"/>
                <a:gd name="T11" fmla="*/ 32 h 45"/>
              </a:gdLst>
              <a:ahLst/>
              <a:cxnLst>
                <a:cxn ang="0">
                  <a:pos x="T0" y="T1"/>
                </a:cxn>
                <a:cxn ang="0">
                  <a:pos x="T2" y="T3"/>
                </a:cxn>
                <a:cxn ang="0">
                  <a:pos x="T4" y="T5"/>
                </a:cxn>
                <a:cxn ang="0">
                  <a:pos x="T6" y="T7"/>
                </a:cxn>
                <a:cxn ang="0">
                  <a:pos x="T8" y="T9"/>
                </a:cxn>
                <a:cxn ang="0">
                  <a:pos x="T10" y="T11"/>
                </a:cxn>
              </a:cxnLst>
              <a:rect l="0" t="0" r="r" b="b"/>
              <a:pathLst>
                <a:path w="133" h="45">
                  <a:moveTo>
                    <a:pt x="69" y="32"/>
                  </a:moveTo>
                  <a:cubicBezTo>
                    <a:pt x="36" y="32"/>
                    <a:pt x="12" y="16"/>
                    <a:pt x="0" y="6"/>
                  </a:cubicBezTo>
                  <a:cubicBezTo>
                    <a:pt x="5" y="0"/>
                    <a:pt x="5" y="0"/>
                    <a:pt x="5" y="0"/>
                  </a:cubicBezTo>
                  <a:cubicBezTo>
                    <a:pt x="22" y="15"/>
                    <a:pt x="70" y="45"/>
                    <a:pt x="129" y="3"/>
                  </a:cubicBezTo>
                  <a:cubicBezTo>
                    <a:pt x="133" y="10"/>
                    <a:pt x="133" y="10"/>
                    <a:pt x="133" y="10"/>
                  </a:cubicBezTo>
                  <a:cubicBezTo>
                    <a:pt x="110" y="26"/>
                    <a:pt x="88" y="32"/>
                    <a:pt x="69" y="32"/>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5" name="Freeform 14"/>
            <p:cNvSpPr/>
            <p:nvPr/>
          </p:nvSpPr>
          <p:spPr bwMode="auto">
            <a:xfrm>
              <a:off x="3580433" y="5048201"/>
              <a:ext cx="247650" cy="249238"/>
            </a:xfrm>
            <a:custGeom>
              <a:avLst/>
              <a:gdLst>
                <a:gd name="T0" fmla="*/ 54 w 156"/>
                <a:gd name="T1" fmla="*/ 157 h 157"/>
                <a:gd name="T2" fmla="*/ 48 w 156"/>
                <a:gd name="T3" fmla="*/ 48 h 157"/>
                <a:gd name="T4" fmla="*/ 156 w 156"/>
                <a:gd name="T5" fmla="*/ 42 h 157"/>
                <a:gd name="T6" fmla="*/ 108 w 156"/>
                <a:gd name="T7" fmla="*/ 0 h 157"/>
                <a:gd name="T8" fmla="*/ 0 w 156"/>
                <a:gd name="T9" fmla="*/ 6 h 157"/>
                <a:gd name="T10" fmla="*/ 6 w 156"/>
                <a:gd name="T11" fmla="*/ 115 h 157"/>
                <a:gd name="T12" fmla="*/ 54 w 156"/>
                <a:gd name="T13" fmla="*/ 157 h 157"/>
              </a:gdLst>
              <a:ahLst/>
              <a:cxnLst>
                <a:cxn ang="0">
                  <a:pos x="T0" y="T1"/>
                </a:cxn>
                <a:cxn ang="0">
                  <a:pos x="T2" y="T3"/>
                </a:cxn>
                <a:cxn ang="0">
                  <a:pos x="T4" y="T5"/>
                </a:cxn>
                <a:cxn ang="0">
                  <a:pos x="T6" y="T7"/>
                </a:cxn>
                <a:cxn ang="0">
                  <a:pos x="T8" y="T9"/>
                </a:cxn>
                <a:cxn ang="0">
                  <a:pos x="T10" y="T11"/>
                </a:cxn>
                <a:cxn ang="0">
                  <a:pos x="T12" y="T13"/>
                </a:cxn>
              </a:cxnLst>
              <a:rect l="0" t="0" r="r" b="b"/>
              <a:pathLst>
                <a:path w="156" h="157">
                  <a:moveTo>
                    <a:pt x="54" y="157"/>
                  </a:moveTo>
                  <a:lnTo>
                    <a:pt x="48" y="48"/>
                  </a:lnTo>
                  <a:lnTo>
                    <a:pt x="156" y="42"/>
                  </a:lnTo>
                  <a:lnTo>
                    <a:pt x="108" y="0"/>
                  </a:lnTo>
                  <a:lnTo>
                    <a:pt x="0" y="6"/>
                  </a:lnTo>
                  <a:lnTo>
                    <a:pt x="6" y="115"/>
                  </a:lnTo>
                  <a:lnTo>
                    <a:pt x="54" y="157"/>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6" name="Freeform 15"/>
            <p:cNvSpPr/>
            <p:nvPr/>
          </p:nvSpPr>
          <p:spPr bwMode="auto">
            <a:xfrm>
              <a:off x="2988295" y="3165426"/>
              <a:ext cx="735012" cy="1147763"/>
            </a:xfrm>
            <a:custGeom>
              <a:avLst/>
              <a:gdLst>
                <a:gd name="T0" fmla="*/ 14 w 77"/>
                <a:gd name="T1" fmla="*/ 120 h 120"/>
                <a:gd name="T2" fmla="*/ 74 w 77"/>
                <a:gd name="T3" fmla="*/ 0 h 120"/>
                <a:gd name="T4" fmla="*/ 77 w 77"/>
                <a:gd name="T5" fmla="*/ 7 h 120"/>
                <a:gd name="T6" fmla="*/ 21 w 77"/>
                <a:gd name="T7" fmla="*/ 119 h 120"/>
                <a:gd name="T8" fmla="*/ 14 w 77"/>
                <a:gd name="T9" fmla="*/ 120 h 120"/>
              </a:gdLst>
              <a:ahLst/>
              <a:cxnLst>
                <a:cxn ang="0">
                  <a:pos x="T0" y="T1"/>
                </a:cxn>
                <a:cxn ang="0">
                  <a:pos x="T2" y="T3"/>
                </a:cxn>
                <a:cxn ang="0">
                  <a:pos x="T4" y="T5"/>
                </a:cxn>
                <a:cxn ang="0">
                  <a:pos x="T6" y="T7"/>
                </a:cxn>
                <a:cxn ang="0">
                  <a:pos x="T8" y="T9"/>
                </a:cxn>
              </a:cxnLst>
              <a:rect l="0" t="0" r="r" b="b"/>
              <a:pathLst>
                <a:path w="77" h="120">
                  <a:moveTo>
                    <a:pt x="14" y="120"/>
                  </a:moveTo>
                  <a:cubicBezTo>
                    <a:pt x="0" y="44"/>
                    <a:pt x="51" y="11"/>
                    <a:pt x="74" y="0"/>
                  </a:cubicBezTo>
                  <a:cubicBezTo>
                    <a:pt x="77" y="7"/>
                    <a:pt x="77" y="7"/>
                    <a:pt x="77" y="7"/>
                  </a:cubicBezTo>
                  <a:cubicBezTo>
                    <a:pt x="56" y="17"/>
                    <a:pt x="8" y="47"/>
                    <a:pt x="21" y="119"/>
                  </a:cubicBezTo>
                  <a:lnTo>
                    <a:pt x="14" y="12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7" name="Freeform 16"/>
            <p:cNvSpPr/>
            <p:nvPr/>
          </p:nvSpPr>
          <p:spPr bwMode="auto">
            <a:xfrm>
              <a:off x="3531220" y="3108276"/>
              <a:ext cx="258762" cy="268288"/>
            </a:xfrm>
            <a:custGeom>
              <a:avLst/>
              <a:gdLst>
                <a:gd name="T0" fmla="*/ 0 w 163"/>
                <a:gd name="T1" fmla="*/ 24 h 169"/>
                <a:gd name="T2" fmla="*/ 97 w 163"/>
                <a:gd name="T3" fmla="*/ 67 h 169"/>
                <a:gd name="T4" fmla="*/ 61 w 163"/>
                <a:gd name="T5" fmla="*/ 169 h 169"/>
                <a:gd name="T6" fmla="*/ 121 w 163"/>
                <a:gd name="T7" fmla="*/ 139 h 169"/>
                <a:gd name="T8" fmla="*/ 163 w 163"/>
                <a:gd name="T9" fmla="*/ 36 h 169"/>
                <a:gd name="T10" fmla="*/ 61 w 163"/>
                <a:gd name="T11" fmla="*/ 0 h 169"/>
                <a:gd name="T12" fmla="*/ 0 w 163"/>
                <a:gd name="T13" fmla="*/ 24 h 169"/>
              </a:gdLst>
              <a:ahLst/>
              <a:cxnLst>
                <a:cxn ang="0">
                  <a:pos x="T0" y="T1"/>
                </a:cxn>
                <a:cxn ang="0">
                  <a:pos x="T2" y="T3"/>
                </a:cxn>
                <a:cxn ang="0">
                  <a:pos x="T4" y="T5"/>
                </a:cxn>
                <a:cxn ang="0">
                  <a:pos x="T6" y="T7"/>
                </a:cxn>
                <a:cxn ang="0">
                  <a:pos x="T8" y="T9"/>
                </a:cxn>
                <a:cxn ang="0">
                  <a:pos x="T10" y="T11"/>
                </a:cxn>
                <a:cxn ang="0">
                  <a:pos x="T12" y="T13"/>
                </a:cxn>
              </a:cxnLst>
              <a:rect l="0" t="0" r="r" b="b"/>
              <a:pathLst>
                <a:path w="163" h="169">
                  <a:moveTo>
                    <a:pt x="0" y="24"/>
                  </a:moveTo>
                  <a:lnTo>
                    <a:pt x="97" y="67"/>
                  </a:lnTo>
                  <a:lnTo>
                    <a:pt x="61" y="169"/>
                  </a:lnTo>
                  <a:lnTo>
                    <a:pt x="121" y="139"/>
                  </a:lnTo>
                  <a:lnTo>
                    <a:pt x="163" y="36"/>
                  </a:lnTo>
                  <a:lnTo>
                    <a:pt x="61" y="0"/>
                  </a:lnTo>
                  <a:lnTo>
                    <a:pt x="0" y="2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grpSp>
    </p:spTree>
    <p:custDataLst>
      <p:tags r:id="rId1"/>
    </p:custData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indefinite" fill="hold">
                                          <p:stCondLst>
                                            <p:cond delay="0"/>
                                          </p:stCondLst>
                                        </p:cTn>
                                        <p:tgtEl>
                                          <p:spTgt spid="131074"/>
                                        </p:tgtEl>
                                        <p:attrNameLst>
                                          <p:attrName>style.visibility</p:attrName>
                                        </p:attrNameLst>
                                      </p:cBhvr>
                                      <p:to>
                                        <p:strVal val="visible"/>
                                      </p:to>
                                    </p:set>
                                    <p:animEffect transition="in" filter="fade">
                                      <p:cBhvr>
                                        <p:cTn id="12" dur="1000"/>
                                        <p:tgtEl>
                                          <p:spTgt spid="131074"/>
                                        </p:tgtEl>
                                      </p:cBhvr>
                                    </p:animEffect>
                                    <p:anim calcmode="lin" valueType="num">
                                      <p:cBhvr>
                                        <p:cTn id="13" dur="1000" fill="hold"/>
                                        <p:tgtEl>
                                          <p:spTgt spid="131074"/>
                                        </p:tgtEl>
                                        <p:attrNameLst>
                                          <p:attrName>ppt_x</p:attrName>
                                        </p:attrNameLst>
                                      </p:cBhvr>
                                      <p:tavLst>
                                        <p:tav tm="0">
                                          <p:val>
                                            <p:strVal val="#ppt_x"/>
                                          </p:val>
                                        </p:tav>
                                        <p:tav tm="100000">
                                          <p:val>
                                            <p:strVal val="#ppt_x"/>
                                          </p:val>
                                        </p:tav>
                                      </p:tavLst>
                                    </p:anim>
                                    <p:anim calcmode="lin" valueType="num">
                                      <p:cBhvr>
                                        <p:cTn id="14" dur="897" decel="100000" fill="hold"/>
                                        <p:tgtEl>
                                          <p:spTgt spid="131074"/>
                                        </p:tgtEl>
                                        <p:attrNameLst>
                                          <p:attrName>ppt_y</p:attrName>
                                        </p:attrNameLst>
                                      </p:cBhvr>
                                      <p:tavLst>
                                        <p:tav tm="0">
                                          <p:val>
                                            <p:strVal val="#ppt_y+1"/>
                                          </p:val>
                                        </p:tav>
                                        <p:tav tm="100000">
                                          <p:val>
                                            <p:strVal val="#ppt_y-.03"/>
                                          </p:val>
                                        </p:tav>
                                      </p:tavLst>
                                    </p:anim>
                                    <p:anim calcmode="lin" valueType="num">
                                      <p:cBhvr>
                                        <p:cTn id="15" dur="97" accel="100000" fill="hold">
                                          <p:stCondLst>
                                            <p:cond delay="897"/>
                                          </p:stCondLst>
                                        </p:cTn>
                                        <p:tgtEl>
                                          <p:spTgt spid="131074"/>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nodeType="clickEffect">
                                  <p:stCondLst>
                                    <p:cond delay="0"/>
                                  </p:stCondLst>
                                  <p:childTnLst>
                                    <p:set>
                                      <p:cBhvr>
                                        <p:cTn id="19" dur="1" fill="hold">
                                          <p:stCondLst>
                                            <p:cond delay="0"/>
                                          </p:stCondLst>
                                        </p:cTn>
                                        <p:tgtEl>
                                          <p:spTgt spid="131075">
                                            <p:txEl>
                                              <p:pRg st="0" end="0"/>
                                            </p:txEl>
                                          </p:spTgt>
                                        </p:tgtEl>
                                        <p:attrNameLst>
                                          <p:attrName>style.visibility</p:attrName>
                                        </p:attrNameLst>
                                      </p:cBhvr>
                                      <p:to>
                                        <p:strVal val="visible"/>
                                      </p:to>
                                    </p:set>
                                    <p:animEffect transition="in" filter="fade">
                                      <p:cBhvr>
                                        <p:cTn id="20" dur="1000"/>
                                        <p:tgtEl>
                                          <p:spTgt spid="131075">
                                            <p:txEl>
                                              <p:pRg st="0" end="0"/>
                                            </p:txEl>
                                          </p:spTgt>
                                        </p:tgtEl>
                                      </p:cBhvr>
                                    </p:animEffect>
                                    <p:anim calcmode="lin" valueType="num">
                                      <p:cBhvr>
                                        <p:cTn id="21" dur="1000" fill="hold"/>
                                        <p:tgtEl>
                                          <p:spTgt spid="131075">
                                            <p:txEl>
                                              <p:pRg st="0" end="0"/>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131075">
                                            <p:txEl>
                                              <p:pRg st="0" end="0"/>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131075">
                                            <p:txEl>
                                              <p:pRg st="0" end="0"/>
                                            </p:txEl>
                                          </p:spTgt>
                                        </p:tgtEl>
                                        <p:attrNameLst>
                                          <p:attrName>ppt_y</p:attrName>
                                        </p:attrNameLst>
                                      </p:cBhvr>
                                      <p:tavLst>
                                        <p:tav tm="0">
                                          <p:val>
                                            <p:strVal val="#ppt_y-.03"/>
                                          </p:val>
                                        </p:tav>
                                        <p:tav tm="100000">
                                          <p:val>
                                            <p:strVal val="#ppt_y"/>
                                          </p:val>
                                        </p:tav>
                                      </p:tavLst>
                                    </p:anim>
                                  </p:childTnLst>
                                </p:cTn>
                              </p:par>
                              <p:par>
                                <p:cTn id="24" presetID="37" presetClass="entr" presetSubtype="0" fill="hold" nodeType="withEffect">
                                  <p:stCondLst>
                                    <p:cond delay="0"/>
                                  </p:stCondLst>
                                  <p:childTnLst>
                                    <p:set>
                                      <p:cBhvr>
                                        <p:cTn id="25" dur="1" fill="hold">
                                          <p:stCondLst>
                                            <p:cond delay="0"/>
                                          </p:stCondLst>
                                        </p:cTn>
                                        <p:tgtEl>
                                          <p:spTgt spid="131075">
                                            <p:txEl>
                                              <p:pRg st="1" end="1"/>
                                            </p:txEl>
                                          </p:spTgt>
                                        </p:tgtEl>
                                        <p:attrNameLst>
                                          <p:attrName>style.visibility</p:attrName>
                                        </p:attrNameLst>
                                      </p:cBhvr>
                                      <p:to>
                                        <p:strVal val="visible"/>
                                      </p:to>
                                    </p:set>
                                    <p:animEffect transition="in" filter="fade">
                                      <p:cBhvr>
                                        <p:cTn id="26" dur="1000"/>
                                        <p:tgtEl>
                                          <p:spTgt spid="131075">
                                            <p:txEl>
                                              <p:pRg st="1" end="1"/>
                                            </p:txEl>
                                          </p:spTgt>
                                        </p:tgtEl>
                                      </p:cBhvr>
                                    </p:animEffect>
                                    <p:anim calcmode="lin" valueType="num">
                                      <p:cBhvr>
                                        <p:cTn id="27" dur="1000" fill="hold"/>
                                        <p:tgtEl>
                                          <p:spTgt spid="131075">
                                            <p:txEl>
                                              <p:pRg st="1" end="1"/>
                                            </p:txEl>
                                          </p:spTgt>
                                        </p:tgtEl>
                                        <p:attrNameLst>
                                          <p:attrName>ppt_x</p:attrName>
                                        </p:attrNameLst>
                                      </p:cBhvr>
                                      <p:tavLst>
                                        <p:tav tm="0">
                                          <p:val>
                                            <p:strVal val="#ppt_x"/>
                                          </p:val>
                                        </p:tav>
                                        <p:tav tm="100000">
                                          <p:val>
                                            <p:strVal val="#ppt_x"/>
                                          </p:val>
                                        </p:tav>
                                      </p:tavLst>
                                    </p:anim>
                                    <p:anim calcmode="lin" valueType="num">
                                      <p:cBhvr>
                                        <p:cTn id="28" dur="900" decel="100000" fill="hold"/>
                                        <p:tgtEl>
                                          <p:spTgt spid="131075">
                                            <p:txEl>
                                              <p:pRg st="1" end="1"/>
                                            </p:txEl>
                                          </p:spTgt>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131075">
                                            <p:txEl>
                                              <p:pRg st="1" end="1"/>
                                            </p:txEl>
                                          </p:spTgt>
                                        </p:tgtEl>
                                        <p:attrNameLst>
                                          <p:attrName>ppt_y</p:attrName>
                                        </p:attrNameLst>
                                      </p:cBhvr>
                                      <p:tavLst>
                                        <p:tav tm="0">
                                          <p:val>
                                            <p:strVal val="#ppt_y-.03"/>
                                          </p:val>
                                        </p:tav>
                                        <p:tav tm="100000">
                                          <p:val>
                                            <p:strVal val="#ppt_y"/>
                                          </p:val>
                                        </p:tav>
                                      </p:tavLst>
                                    </p:anim>
                                  </p:childTnLst>
                                </p:cTn>
                              </p:par>
                              <p:par>
                                <p:cTn id="30" presetID="37" presetClass="entr" presetSubtype="0" fill="hold" nodeType="withEffect">
                                  <p:stCondLst>
                                    <p:cond delay="0"/>
                                  </p:stCondLst>
                                  <p:childTnLst>
                                    <p:set>
                                      <p:cBhvr>
                                        <p:cTn id="31" dur="1" fill="hold">
                                          <p:stCondLst>
                                            <p:cond delay="0"/>
                                          </p:stCondLst>
                                        </p:cTn>
                                        <p:tgtEl>
                                          <p:spTgt spid="131075">
                                            <p:txEl>
                                              <p:pRg st="2" end="2"/>
                                            </p:txEl>
                                          </p:spTgt>
                                        </p:tgtEl>
                                        <p:attrNameLst>
                                          <p:attrName>style.visibility</p:attrName>
                                        </p:attrNameLst>
                                      </p:cBhvr>
                                      <p:to>
                                        <p:strVal val="visible"/>
                                      </p:to>
                                    </p:set>
                                    <p:animEffect transition="in" filter="fade">
                                      <p:cBhvr>
                                        <p:cTn id="32" dur="1000"/>
                                        <p:tgtEl>
                                          <p:spTgt spid="131075">
                                            <p:txEl>
                                              <p:pRg st="2" end="2"/>
                                            </p:txEl>
                                          </p:spTgt>
                                        </p:tgtEl>
                                      </p:cBhvr>
                                    </p:animEffect>
                                    <p:anim calcmode="lin" valueType="num">
                                      <p:cBhvr>
                                        <p:cTn id="33" dur="1000" fill="hold"/>
                                        <p:tgtEl>
                                          <p:spTgt spid="131075">
                                            <p:txEl>
                                              <p:pRg st="2" end="2"/>
                                            </p:txEl>
                                          </p:spTgt>
                                        </p:tgtEl>
                                        <p:attrNameLst>
                                          <p:attrName>ppt_x</p:attrName>
                                        </p:attrNameLst>
                                      </p:cBhvr>
                                      <p:tavLst>
                                        <p:tav tm="0">
                                          <p:val>
                                            <p:strVal val="#ppt_x"/>
                                          </p:val>
                                        </p:tav>
                                        <p:tav tm="100000">
                                          <p:val>
                                            <p:strVal val="#ppt_x"/>
                                          </p:val>
                                        </p:tav>
                                      </p:tavLst>
                                    </p:anim>
                                    <p:anim calcmode="lin" valueType="num">
                                      <p:cBhvr>
                                        <p:cTn id="34" dur="900" decel="100000" fill="hold"/>
                                        <p:tgtEl>
                                          <p:spTgt spid="131075">
                                            <p:txEl>
                                              <p:pRg st="2" end="2"/>
                                            </p:txEl>
                                          </p:spTgt>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131075">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48131" name="矩形 46083"/>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3</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46102" name="表格 46101"/>
          <p:cNvGraphicFramePr/>
          <p:nvPr/>
        </p:nvGraphicFramePr>
        <p:xfrm>
          <a:off x="309880" y="944563"/>
          <a:ext cx="8354695" cy="4968875"/>
        </p:xfrm>
        <a:graphic>
          <a:graphicData uri="http://schemas.openxmlformats.org/drawingml/2006/table">
            <a:tbl>
              <a:tblPr/>
              <a:tblGrid>
                <a:gridCol w="8354695"/>
              </a:tblGrid>
              <a:tr h="4968875">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marL="0" lvl="0" indent="0" algn="just">
                        <a:spcBef>
                          <a:spcPct val="0"/>
                        </a:spcBef>
                        <a:buNone/>
                      </a:pPr>
                      <a:r>
                        <a:rPr lang="en-US" altLang="zh-CN" sz="2800">
                          <a:latin typeface="+mn-lt"/>
                          <a:cs typeface="+mn-lt"/>
                        </a:rPr>
                        <a:t>Dear Dave,</a:t>
                      </a:r>
                      <a:endParaRPr lang="en-US" altLang="zh-CN" sz="2800">
                        <a:latin typeface="+mn-lt"/>
                        <a:cs typeface="+mn-lt"/>
                      </a:endParaRPr>
                    </a:p>
                    <a:p>
                      <a:pPr marL="0" lvl="0" indent="0" algn="just">
                        <a:spcBef>
                          <a:spcPct val="0"/>
                        </a:spcBef>
                        <a:buNone/>
                      </a:pPr>
                      <a:endParaRPr lang="en-US" altLang="zh-CN" sz="2800">
                        <a:latin typeface="+mn-lt"/>
                        <a:cs typeface="+mn-lt"/>
                      </a:endParaRPr>
                    </a:p>
                    <a:p>
                      <a:pPr marL="0" lvl="0" indent="0">
                        <a:spcBef>
                          <a:spcPct val="0"/>
                        </a:spcBef>
                        <a:buNone/>
                      </a:pPr>
                      <a:r>
                        <a:rPr lang="en-US" altLang="zh-CN" sz="2800">
                          <a:latin typeface="+mn-lt"/>
                          <a:cs typeface="+mn-lt"/>
                        </a:rPr>
                        <a:t>Have a nice day! </a:t>
                      </a:r>
                      <a:endParaRPr lang="en-US" altLang="zh-CN" sz="2800">
                        <a:latin typeface="+mn-lt"/>
                        <a:cs typeface="+mn-lt"/>
                      </a:endParaRPr>
                    </a:p>
                    <a:p>
                      <a:pPr marL="0" lvl="0" indent="0">
                        <a:spcBef>
                          <a:spcPct val="0"/>
                        </a:spcBef>
                        <a:buNone/>
                      </a:pPr>
                      <a:endParaRPr lang="en-US" altLang="zh-CN" sz="2800">
                        <a:latin typeface="+mn-lt"/>
                        <a:cs typeface="+mn-lt"/>
                      </a:endParaRPr>
                    </a:p>
                    <a:p>
                      <a:pPr marL="0" lvl="0" indent="0">
                        <a:spcBef>
                          <a:spcPct val="0"/>
                        </a:spcBef>
                        <a:buNone/>
                      </a:pPr>
                      <a:r>
                        <a:rPr lang="en-US" altLang="zh-CN" sz="2800">
                          <a:latin typeface="+mn-lt"/>
                          <a:cs typeface="+mn-lt"/>
                        </a:rPr>
                        <a:t>Very glad that you have </a:t>
                      </a:r>
                      <a:endParaRPr lang="en-US" altLang="zh-CN" sz="2800">
                        <a:latin typeface="+mn-lt"/>
                        <a:cs typeface="+mn-lt"/>
                      </a:endParaRPr>
                    </a:p>
                    <a:p>
                      <a:pPr marL="0" lvl="0" indent="0">
                        <a:spcBef>
                          <a:spcPct val="0"/>
                        </a:spcBef>
                        <a:buNone/>
                      </a:pPr>
                      <a:r>
                        <a:rPr lang="en-US" altLang="zh-CN" sz="2800">
                          <a:latin typeface="+mn-lt"/>
                          <a:cs typeface="+mn-lt"/>
                        </a:rPr>
                        <a:t>accepted the price for 2,000 pieces </a:t>
                      </a:r>
                      <a:endParaRPr lang="en-US" altLang="zh-CN" sz="2800">
                        <a:latin typeface="+mn-lt"/>
                        <a:cs typeface="+mn-lt"/>
                      </a:endParaRPr>
                    </a:p>
                    <a:p>
                      <a:pPr marL="0" lvl="0" indent="0">
                        <a:spcBef>
                          <a:spcPct val="0"/>
                        </a:spcBef>
                        <a:buNone/>
                      </a:pPr>
                      <a:r>
                        <a:rPr lang="en-US" altLang="zh-CN" sz="2800">
                          <a:latin typeface="+mn-lt"/>
                          <a:cs typeface="+mn-lt"/>
                        </a:rPr>
                        <a:t>of bushing and we are now preparing </a:t>
                      </a:r>
                      <a:endParaRPr lang="en-US" altLang="zh-CN" sz="2800">
                        <a:latin typeface="+mn-lt"/>
                        <a:cs typeface="+mn-lt"/>
                      </a:endParaRPr>
                    </a:p>
                    <a:p>
                      <a:pPr marL="0" lvl="0" indent="0">
                        <a:spcBef>
                          <a:spcPct val="0"/>
                        </a:spcBef>
                        <a:buNone/>
                      </a:pPr>
                      <a:r>
                        <a:rPr lang="en-US" altLang="zh-CN" sz="2800">
                          <a:latin typeface="+mn-lt"/>
                          <a:cs typeface="+mn-lt"/>
                        </a:rPr>
                        <a:t>to manufacture the shipment within the </a:t>
                      </a:r>
                      <a:endParaRPr lang="en-US" altLang="zh-CN" sz="2800">
                        <a:latin typeface="+mn-lt"/>
                        <a:cs typeface="+mn-lt"/>
                      </a:endParaRPr>
                    </a:p>
                    <a:p>
                      <a:pPr marL="0" lvl="0" indent="0">
                        <a:spcBef>
                          <a:spcPct val="0"/>
                        </a:spcBef>
                        <a:buNone/>
                      </a:pPr>
                      <a:r>
                        <a:rPr lang="en-US" altLang="zh-CN" sz="2800">
                          <a:latin typeface="+mn-lt"/>
                          <a:cs typeface="+mn-lt"/>
                        </a:rPr>
                        <a:t>minimum duration.</a:t>
                      </a:r>
                      <a:endParaRPr lang="en-US" altLang="zh-CN">
                        <a:latin typeface="Comic Sans MS" panose="030F0702030302020204" pitchFamily="66" charset="0"/>
                        <a:cs typeface="Times New Roman" panose="02020603050405020304" pitchFamily="18" charset="0"/>
                      </a:endParaRPr>
                    </a:p>
                    <a:p>
                      <a:pPr marL="0" lvl="0" indent="0">
                        <a:spcBef>
                          <a:spcPct val="0"/>
                        </a:spcBef>
                        <a:buNone/>
                      </a:pPr>
                      <a:endParaRPr lang="en-US" altLang="zh-CN">
                        <a:latin typeface="Comic Sans MS" panose="030F0702030302020204" pitchFamily="66" charset="0"/>
                        <a:ea typeface="Times New Roman" panose="02020603050405020304" pitchFamily="18" charset="0"/>
                      </a:endParaRPr>
                    </a:p>
                  </a:txBody>
                  <a:tcPr>
                    <a:lnL cap="flat">
                      <a:noFill/>
                    </a:lnL>
                    <a:lnR cap="flat">
                      <a:noFill/>
                    </a:lnR>
                    <a:lnT cap="flat">
                      <a:noFill/>
                    </a:lnT>
                    <a:lnB cap="flat">
                      <a:noFill/>
                    </a:lnB>
                    <a:lnTlToBr>
                      <a:noFill/>
                    </a:lnTlToBr>
                    <a:lnBlToTr>
                      <a:noFill/>
                    </a:lnBlToTr>
                    <a:noFill/>
                  </a:tcPr>
                </a:tc>
              </a:tr>
            </a:tbl>
          </a:graphicData>
        </a:graphic>
      </p:graphicFrame>
      <p:sp>
        <p:nvSpPr>
          <p:cNvPr id="48138" name="矩形 46090"/>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spTree>
    <p:custDataLst>
      <p:tags r:id="rId1"/>
    </p:custDataLst>
  </p:cSld>
  <p:clrMapOvr>
    <a:masterClrMapping/>
  </p:clrMapOvr>
  <p:transition>
    <p:wedg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49155" name="矩形 133123"/>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3</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133143" name="表格 133142"/>
          <p:cNvGraphicFramePr/>
          <p:nvPr/>
        </p:nvGraphicFramePr>
        <p:xfrm>
          <a:off x="309880" y="927735"/>
          <a:ext cx="6993890" cy="4893945"/>
        </p:xfrm>
        <a:graphic>
          <a:graphicData uri="http://schemas.openxmlformats.org/drawingml/2006/table">
            <a:tbl>
              <a:tblPr/>
              <a:tblGrid>
                <a:gridCol w="6993890"/>
              </a:tblGrid>
              <a:tr h="4893945">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lvl="0">
                        <a:spcBef>
                          <a:spcPct val="0"/>
                        </a:spcBef>
                        <a:buAutoNum type="arabicPeriod"/>
                      </a:pPr>
                      <a:r>
                        <a:rPr lang="en-US" altLang="zh-CN" sz="2800" dirty="0">
                          <a:latin typeface="+mn-lt"/>
                          <a:cs typeface="+mn-lt"/>
                        </a:rPr>
                        <a:t>Maybe you can contact a </a:t>
                      </a:r>
                      <a:endParaRPr lang="en-US" altLang="zh-CN" sz="2800" dirty="0">
                        <a:latin typeface="+mn-lt"/>
                        <a:cs typeface="+mn-lt"/>
                      </a:endParaRPr>
                    </a:p>
                    <a:p>
                      <a:pPr lvl="0">
                        <a:spcBef>
                          <a:spcPct val="0"/>
                        </a:spcBef>
                        <a:buNone/>
                      </a:pPr>
                      <a:r>
                        <a:rPr lang="en-US" altLang="zh-CN" sz="2800" b="1" dirty="0">
                          <a:latin typeface="+mn-lt"/>
                          <a:cs typeface="+mn-lt"/>
                        </a:rPr>
                        <a:t>  </a:t>
                      </a:r>
                      <a:r>
                        <a:rPr lang="en-US" altLang="zh-CN" sz="2800" b="1" dirty="0">
                          <a:latin typeface="+mn-lt"/>
                          <a:cs typeface="+mn-lt"/>
                          <a:hlinkClick r:id="rId1" action="ppaction://hlinksldjump"/>
                        </a:rPr>
                        <a:t>forwarder</a:t>
                      </a:r>
                      <a:r>
                        <a:rPr lang="en-US" altLang="zh-CN" sz="2800" dirty="0">
                          <a:latin typeface="+mn-lt"/>
                          <a:cs typeface="+mn-lt"/>
                        </a:rPr>
                        <a:t> now and ask </a:t>
                      </a:r>
                      <a:endParaRPr lang="en-US" altLang="zh-CN" sz="2800" dirty="0">
                        <a:latin typeface="+mn-lt"/>
                        <a:cs typeface="+mn-lt"/>
                      </a:endParaRPr>
                    </a:p>
                    <a:p>
                      <a:pPr lvl="0">
                        <a:spcBef>
                          <a:spcPct val="0"/>
                        </a:spcBef>
                        <a:buNone/>
                      </a:pPr>
                      <a:r>
                        <a:rPr lang="en-US" altLang="zh-CN" sz="2800" dirty="0">
                          <a:latin typeface="+mn-lt"/>
                          <a:cs typeface="+mn-lt"/>
                        </a:rPr>
                        <a:t>   them to quote you the best </a:t>
                      </a:r>
                      <a:endParaRPr lang="en-US" altLang="zh-CN" sz="2800" dirty="0">
                        <a:latin typeface="+mn-lt"/>
                        <a:cs typeface="+mn-lt"/>
                      </a:endParaRPr>
                    </a:p>
                    <a:p>
                      <a:pPr lvl="0">
                        <a:spcBef>
                          <a:spcPct val="0"/>
                        </a:spcBef>
                        <a:buNone/>
                      </a:pPr>
                      <a:r>
                        <a:rPr lang="en-US" altLang="zh-CN" sz="2800" dirty="0">
                          <a:latin typeface="+mn-lt"/>
                          <a:cs typeface="+mn-lt"/>
                        </a:rPr>
                        <a:t>   for ocean freight in that </a:t>
                      </a:r>
                      <a:endParaRPr lang="en-US" altLang="zh-CN" sz="2800" dirty="0">
                        <a:latin typeface="+mn-lt"/>
                        <a:cs typeface="+mn-lt"/>
                      </a:endParaRPr>
                    </a:p>
                    <a:p>
                      <a:pPr lvl="0">
                        <a:spcBef>
                          <a:spcPct val="0"/>
                        </a:spcBef>
                        <a:buNone/>
                      </a:pPr>
                      <a:r>
                        <a:rPr lang="en-US" altLang="zh-CN" sz="2800" dirty="0">
                          <a:latin typeface="+mn-lt"/>
                          <a:cs typeface="+mn-lt"/>
                        </a:rPr>
                        <a:t>   our quotation is on FOB </a:t>
                      </a:r>
                      <a:endParaRPr lang="en-US" altLang="zh-CN" sz="2800" dirty="0">
                        <a:latin typeface="+mn-lt"/>
                        <a:cs typeface="+mn-lt"/>
                      </a:endParaRPr>
                    </a:p>
                    <a:p>
                      <a:pPr lvl="0">
                        <a:spcBef>
                          <a:spcPct val="0"/>
                        </a:spcBef>
                        <a:buNone/>
                      </a:pPr>
                      <a:r>
                        <a:rPr lang="en-US" altLang="zh-CN" sz="2800" dirty="0">
                          <a:latin typeface="+mn-lt"/>
                          <a:cs typeface="+mn-lt"/>
                        </a:rPr>
                        <a:t>   basis. </a:t>
                      </a:r>
                      <a:endParaRPr lang="en-US" altLang="zh-CN" sz="2800" dirty="0">
                        <a:latin typeface="+mn-lt"/>
                        <a:cs typeface="+mn-lt"/>
                      </a:endParaRPr>
                    </a:p>
                    <a:p>
                      <a:pPr lvl="0">
                        <a:spcBef>
                          <a:spcPct val="0"/>
                        </a:spcBef>
                        <a:buNone/>
                      </a:pPr>
                      <a:r>
                        <a:rPr lang="en-US" altLang="zh-CN" sz="2800" dirty="0">
                          <a:latin typeface="+mn-lt"/>
                          <a:cs typeface="+mn-lt"/>
                        </a:rPr>
                        <a:t>2. The payment is by </a:t>
                      </a:r>
                      <a:r>
                        <a:rPr lang="en-US" altLang="zh-CN" sz="2800" b="1" dirty="0">
                          <a:solidFill>
                            <a:schemeClr val="tx1"/>
                          </a:solidFill>
                          <a:latin typeface="+mn-lt"/>
                          <a:cs typeface="+mn-lt"/>
                          <a:hlinkClick r:id="rId2" action="ppaction://hlinksldjump"/>
                        </a:rPr>
                        <a:t>advanced T/T</a:t>
                      </a:r>
                      <a:r>
                        <a:rPr lang="en-US" altLang="zh-CN" sz="2800" dirty="0">
                          <a:latin typeface="+mn-lt"/>
                          <a:cs typeface="+mn-lt"/>
                        </a:rPr>
                        <a:t> of 30% deposit and the balance after shipment.</a:t>
                      </a:r>
                      <a:endParaRPr lang="en-US" altLang="zh-CN" sz="2800" dirty="0">
                        <a:latin typeface="+mn-lt"/>
                        <a:cs typeface="+mn-lt"/>
                      </a:endParaRPr>
                    </a:p>
                    <a:p>
                      <a:pPr lvl="0">
                        <a:spcBef>
                          <a:spcPct val="0"/>
                        </a:spcBef>
                        <a:buNone/>
                      </a:pPr>
                      <a:r>
                        <a:rPr lang="en-US" altLang="zh-CN" sz="2800" dirty="0">
                          <a:solidFill>
                            <a:schemeClr val="bg1"/>
                          </a:solidFill>
                          <a:latin typeface="+mn-lt"/>
                          <a:cs typeface="+mn-lt"/>
                        </a:rPr>
                        <a:t>3. The quotation of Item No. 8200038866 is USD 22.9.</a:t>
                      </a:r>
                      <a:endParaRPr lang="en-US" altLang="zh-CN" sz="2800" dirty="0">
                        <a:solidFill>
                          <a:schemeClr val="bg1"/>
                        </a:solidFill>
                        <a:latin typeface="+mn-lt"/>
                        <a:cs typeface="+mn-lt"/>
                      </a:endParaRPr>
                    </a:p>
                  </a:txBody>
                  <a:tcPr>
                    <a:lnL cap="flat">
                      <a:noFill/>
                    </a:lnL>
                    <a:lnR cap="flat">
                      <a:noFill/>
                    </a:lnR>
                    <a:lnT cap="flat">
                      <a:noFill/>
                    </a:lnT>
                    <a:lnB cap="flat">
                      <a:noFill/>
                    </a:lnB>
                    <a:lnTlToBr>
                      <a:noFill/>
                    </a:lnTlToBr>
                    <a:lnBlToTr>
                      <a:noFill/>
                    </a:lnBlToTr>
                    <a:noFill/>
                  </a:tcPr>
                </a:tc>
              </a:tr>
            </a:tbl>
          </a:graphicData>
        </a:graphic>
      </p:graphicFrame>
      <p:sp>
        <p:nvSpPr>
          <p:cNvPr id="49162" name="矩形 133130"/>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spTree>
    <p:custDataLst>
      <p:tags r:id="rId3"/>
    </p:custDataLst>
  </p:cSld>
  <p:clrMapOvr>
    <a:masterClrMapping/>
  </p:clrMapOvr>
  <p:transition>
    <p:pull/>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50179" name="矩形 134147"/>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3</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134157" name="表格 134156"/>
          <p:cNvGraphicFramePr/>
          <p:nvPr/>
        </p:nvGraphicFramePr>
        <p:xfrm>
          <a:off x="309563" y="1345248"/>
          <a:ext cx="8283575" cy="4480560"/>
        </p:xfrm>
        <a:graphic>
          <a:graphicData uri="http://schemas.openxmlformats.org/drawingml/2006/table">
            <a:tbl>
              <a:tblPr/>
              <a:tblGrid>
                <a:gridCol w="8283575"/>
              </a:tblGrid>
              <a:tr h="4480560">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lvl="0">
                        <a:spcBef>
                          <a:spcPct val="0"/>
                        </a:spcBef>
                        <a:buNone/>
                      </a:pPr>
                      <a:r>
                        <a:rPr lang="en-US" altLang="zh-CN" sz="2800" err="1">
                          <a:latin typeface="+mn-lt"/>
                          <a:cs typeface="+mn-lt"/>
                        </a:rPr>
                        <a:t>Pls.</a:t>
                      </a:r>
                      <a:r>
                        <a:rPr lang="en-US" altLang="zh-CN" sz="2800">
                          <a:latin typeface="+mn-lt"/>
                          <a:cs typeface="+mn-lt"/>
                        </a:rPr>
                        <a:t> feel free to contact </a:t>
                      </a:r>
                      <a:endParaRPr lang="en-US" altLang="zh-CN" sz="2800">
                        <a:latin typeface="+mn-lt"/>
                        <a:cs typeface="+mn-lt"/>
                      </a:endParaRPr>
                    </a:p>
                    <a:p>
                      <a:pPr lvl="0">
                        <a:spcBef>
                          <a:spcPct val="0"/>
                        </a:spcBef>
                        <a:buNone/>
                      </a:pPr>
                      <a:r>
                        <a:rPr lang="en-US" altLang="zh-CN" sz="2800">
                          <a:latin typeface="+mn-lt"/>
                          <a:cs typeface="+mn-lt"/>
                        </a:rPr>
                        <a:t>me if you have any question.</a:t>
                      </a:r>
                      <a:endParaRPr lang="en-US" altLang="zh-CN" sz="2800">
                        <a:latin typeface="+mn-lt"/>
                        <a:cs typeface="+mn-lt"/>
                      </a:endParaRPr>
                    </a:p>
                    <a:p>
                      <a:pPr lvl="0">
                        <a:spcBef>
                          <a:spcPct val="0"/>
                        </a:spcBef>
                        <a:buNone/>
                      </a:pPr>
                      <a:endParaRPr lang="en-US" altLang="zh-CN" sz="2800">
                        <a:latin typeface="+mn-lt"/>
                        <a:cs typeface="+mn-lt"/>
                      </a:endParaRPr>
                    </a:p>
                    <a:p>
                      <a:pPr lvl="0">
                        <a:spcBef>
                          <a:spcPct val="0"/>
                        </a:spcBef>
                        <a:buNone/>
                      </a:pPr>
                      <a:r>
                        <a:rPr lang="en-US" altLang="zh-CN" sz="2800">
                          <a:latin typeface="+mn-lt"/>
                          <a:cs typeface="+mn-lt"/>
                        </a:rPr>
                        <a:t>Waiting for your further </a:t>
                      </a:r>
                      <a:endParaRPr lang="en-US" altLang="zh-CN" sz="2800">
                        <a:latin typeface="+mn-lt"/>
                        <a:cs typeface="+mn-lt"/>
                      </a:endParaRPr>
                    </a:p>
                    <a:p>
                      <a:pPr lvl="0">
                        <a:spcBef>
                          <a:spcPct val="0"/>
                        </a:spcBef>
                        <a:buNone/>
                      </a:pPr>
                      <a:r>
                        <a:rPr lang="en-US" altLang="zh-CN" sz="2800">
                          <a:latin typeface="+mn-lt"/>
                          <a:cs typeface="+mn-lt"/>
                        </a:rPr>
                        <a:t>reply with many thanks.</a:t>
                      </a:r>
                      <a:endParaRPr lang="en-US" altLang="zh-CN" sz="2800">
                        <a:latin typeface="+mn-lt"/>
                        <a:cs typeface="+mn-lt"/>
                      </a:endParaRPr>
                    </a:p>
                    <a:p>
                      <a:pPr lvl="0">
                        <a:spcBef>
                          <a:spcPct val="0"/>
                        </a:spcBef>
                        <a:buNone/>
                      </a:pPr>
                      <a:endParaRPr lang="en-US" altLang="zh-CN" sz="2800">
                        <a:latin typeface="+mn-lt"/>
                        <a:cs typeface="+mn-lt"/>
                      </a:endParaRPr>
                    </a:p>
                    <a:p>
                      <a:pPr lvl="0">
                        <a:spcBef>
                          <a:spcPct val="0"/>
                        </a:spcBef>
                        <a:buNone/>
                      </a:pPr>
                      <a:r>
                        <a:rPr lang="en-US" altLang="zh-CN" sz="2800">
                          <a:latin typeface="+mn-lt"/>
                          <a:cs typeface="+mn-lt"/>
                        </a:rPr>
                        <a:t>Best regards,</a:t>
                      </a:r>
                      <a:endParaRPr lang="en-US" altLang="zh-CN" sz="2800">
                        <a:latin typeface="+mn-lt"/>
                        <a:cs typeface="+mn-lt"/>
                      </a:endParaRPr>
                    </a:p>
                    <a:p>
                      <a:pPr lvl="0">
                        <a:spcBef>
                          <a:spcPct val="0"/>
                        </a:spcBef>
                        <a:buNone/>
                      </a:pPr>
                      <a:r>
                        <a:rPr lang="en-US" altLang="zh-CN" sz="2800">
                          <a:latin typeface="+mn-lt"/>
                          <a:cs typeface="+mn-lt"/>
                        </a:rPr>
                        <a:t>Vivian Lin</a:t>
                      </a:r>
                      <a:endParaRPr lang="en-US" altLang="zh-CN">
                        <a:latin typeface="Comic Sans MS" panose="030F0702030302020204" pitchFamily="66" charset="0"/>
                        <a:cs typeface="Times New Roman" panose="02020603050405020304" pitchFamily="18" charset="0"/>
                      </a:endParaRPr>
                    </a:p>
                    <a:p>
                      <a:pPr lvl="0" algn="just" eaLnBrk="0" hangingPunct="0">
                        <a:spcBef>
                          <a:spcPct val="0"/>
                        </a:spcBef>
                        <a:buNone/>
                      </a:pPr>
                      <a:endParaRPr lang="en-US" altLang="zh-CN">
                        <a:latin typeface="Comic Sans MS" panose="030F0702030302020204" pitchFamily="66" charset="0"/>
                        <a:ea typeface="Times New Roman" panose="02020603050405020304" pitchFamily="18" charset="0"/>
                      </a:endParaRPr>
                    </a:p>
                  </a:txBody>
                  <a:tcPr>
                    <a:lnL cap="flat">
                      <a:noFill/>
                    </a:lnL>
                    <a:lnR cap="flat">
                      <a:noFill/>
                    </a:lnR>
                    <a:lnT cap="flat">
                      <a:noFill/>
                    </a:lnT>
                    <a:lnB cap="flat">
                      <a:noFill/>
                    </a:lnB>
                    <a:lnTlToBr>
                      <a:noFill/>
                    </a:lnTlToBr>
                    <a:lnBlToTr>
                      <a:noFill/>
                    </a:lnBlToTr>
                    <a:noFill/>
                  </a:tcPr>
                </a:tc>
              </a:tr>
            </a:tbl>
          </a:graphicData>
        </a:graphic>
      </p:graphicFrame>
      <p:sp>
        <p:nvSpPr>
          <p:cNvPr id="50186" name="矩形 134154"/>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pic>
        <p:nvPicPr>
          <p:cNvPr id="50187" name="图片 134157" descr="文件:3_3.GIF  尺寸:60×45">
            <a:hlinkClick r:id="rId1" action="ppaction://hlinksldjump"/>
          </p:cNvPr>
          <p:cNvPicPr>
            <a:picLocks noChangeAspect="1"/>
          </p:cNvPicPr>
          <p:nvPr/>
        </p:nvPicPr>
        <p:blipFill>
          <a:blip r:embed="rId2" cstate="print"/>
          <a:stretch>
            <a:fillRect/>
          </a:stretch>
        </p:blipFill>
        <p:spPr>
          <a:xfrm>
            <a:off x="6084888" y="5949950"/>
            <a:ext cx="571500" cy="428625"/>
          </a:xfrm>
          <a:prstGeom prst="rect">
            <a:avLst/>
          </a:prstGeom>
          <a:noFill/>
          <a:ln w="9525">
            <a:noFill/>
          </a:ln>
        </p:spPr>
      </p:pic>
    </p:spTree>
    <p:custDataLst>
      <p:tags r:id="rId3"/>
    </p:custDataLst>
  </p:cSld>
  <p:clrMapOvr>
    <a:masterClrMapping/>
  </p:clrMapOvr>
  <p:transition>
    <p:pull/>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标题 49153"/>
          <p:cNvSpPr>
            <a:spLocks noGrp="1"/>
          </p:cNvSpPr>
          <p:nvPr>
            <p:ph type="title"/>
          </p:nvPr>
        </p:nvSpPr>
        <p:spPr>
          <a:xfrm>
            <a:off x="466725" y="260350"/>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Three</a:t>
            </a:r>
            <a:endParaRPr lang="en-US" altLang="zh-CN" sz="3600" b="1">
              <a:solidFill>
                <a:srgbClr val="800000"/>
              </a:solidFill>
            </a:endParaRPr>
          </a:p>
        </p:txBody>
      </p:sp>
      <p:sp>
        <p:nvSpPr>
          <p:cNvPr id="49155" name="内容占位符 49154"/>
          <p:cNvSpPr>
            <a:spLocks noGrp="1"/>
          </p:cNvSpPr>
          <p:nvPr>
            <p:ph idx="1"/>
          </p:nvPr>
        </p:nvSpPr>
        <p:spPr>
          <a:xfrm>
            <a:off x="466725" y="1052513"/>
            <a:ext cx="8229600" cy="5002212"/>
          </a:xfrm>
          <a:noFill/>
          <a:ln>
            <a:noFill/>
          </a:ln>
        </p:spPr>
        <p:txBody>
          <a:bodyPr anchor="t"/>
          <a:lstStyle/>
          <a:p>
            <a:pPr marL="609600" indent="-609600">
              <a:buNone/>
            </a:pPr>
            <a:r>
              <a:rPr lang="en-US" altLang="zh-CN" sz="2800" b="1">
                <a:solidFill>
                  <a:schemeClr val="tx1"/>
                </a:solidFill>
              </a:rPr>
              <a:t>1. forwarder</a:t>
            </a:r>
            <a:r>
              <a:rPr lang="en-US" altLang="zh-CN" sz="2800">
                <a:solidFill>
                  <a:schemeClr val="tx1"/>
                </a:solidFill>
              </a:rPr>
              <a:t> </a:t>
            </a:r>
            <a:r>
              <a:rPr lang="zh-CN" altLang="en-US" sz="2800" dirty="0">
                <a:solidFill>
                  <a:schemeClr val="tx1"/>
                </a:solidFill>
              </a:rPr>
              <a:t>货运公司，货运代理</a:t>
            </a:r>
            <a:endParaRPr lang="zh-CN" altLang="en-US" sz="2800" dirty="0">
              <a:solidFill>
                <a:schemeClr val="tx1"/>
              </a:solidFill>
            </a:endParaRPr>
          </a:p>
          <a:p>
            <a:pPr marL="609600" indent="-609600">
              <a:buNone/>
            </a:pPr>
            <a:r>
              <a:rPr lang="en-US" altLang="zh-CN" sz="2800">
                <a:solidFill>
                  <a:schemeClr val="tx1"/>
                </a:solidFill>
              </a:rPr>
              <a:t>e.g. Today our forwarder told us the forwarder on your side do not agree to ship on Aug 15, because it’s not the hot season, and not too much cargo is to be shipped, so the delivery cost is high.</a:t>
            </a:r>
            <a:endParaRPr lang="en-US" altLang="zh-CN" sz="2800">
              <a:solidFill>
                <a:schemeClr val="tx1"/>
              </a:solidFill>
            </a:endParaRPr>
          </a:p>
          <a:p>
            <a:pPr marL="609600" indent="-609600">
              <a:buNone/>
            </a:pPr>
            <a:r>
              <a:rPr lang="zh-CN" altLang="en-US" sz="2800" dirty="0">
                <a:solidFill>
                  <a:schemeClr val="tx1"/>
                </a:solidFill>
              </a:rPr>
              <a:t>       </a:t>
            </a:r>
            <a:r>
              <a:rPr sz="2800">
                <a:solidFill>
                  <a:schemeClr val="tx1"/>
                </a:solidFill>
              </a:rPr>
              <a:t>今天我们这里的货代告诉我们，你们那边的货代不同意我们在8月15日出货，原因是这些天是淡季，出的货不多，所以费用太高了。</a:t>
            </a:r>
            <a:r>
              <a:rPr lang="zh-CN" altLang="en-US" dirty="0"/>
              <a:t> </a:t>
            </a:r>
            <a:endParaRPr lang="en-US" altLang="zh-CN"/>
          </a:p>
        </p:txBody>
      </p:sp>
      <p:pic>
        <p:nvPicPr>
          <p:cNvPr id="49156" name="图片 49155" descr="4.gif (5050 bytes)">
            <a:hlinkClick r:id="rId1" action="ppaction://hlinksldjump"/>
          </p:cNvPr>
          <p:cNvPicPr>
            <a:picLocks noChangeAspect="1"/>
          </p:cNvPicPr>
          <p:nvPr/>
        </p:nvPicPr>
        <p:blipFill>
          <a:blip r:embed="rId2" cstate="print"/>
          <a:stretch>
            <a:fillRect/>
          </a:stretch>
        </p:blipFill>
        <p:spPr>
          <a:xfrm>
            <a:off x="8060690" y="6054408"/>
            <a:ext cx="409575" cy="409575"/>
          </a:xfrm>
          <a:prstGeom prst="rect">
            <a:avLst/>
          </a:prstGeom>
          <a:noFill/>
          <a:ln w="9525">
            <a:noFill/>
          </a:ln>
        </p:spPr>
      </p:pic>
    </p:spTree>
    <p:custDataLst>
      <p:tags r:id="rId3"/>
    </p:custDataLst>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49154"/>
                                        </p:tgtEl>
                                        <p:attrNameLst>
                                          <p:attrName>style.visibility</p:attrName>
                                        </p:attrNameLst>
                                      </p:cBhvr>
                                      <p:to>
                                        <p:strVal val="visible"/>
                                      </p:to>
                                    </p:set>
                                    <p:anim calcmode="lin" valueType="num">
                                      <p:cBhvr>
                                        <p:cTn id="7" dur="1000" fill="hold"/>
                                        <p:tgtEl>
                                          <p:spTgt spid="49154"/>
                                        </p:tgtEl>
                                        <p:attrNameLst>
                                          <p:attrName>ppt_x</p:attrName>
                                        </p:attrNameLst>
                                      </p:cBhvr>
                                      <p:tavLst>
                                        <p:tav tm="0">
                                          <p:val>
                                            <p:strVal val="#ppt_x-.2"/>
                                          </p:val>
                                        </p:tav>
                                        <p:tav tm="100000">
                                          <p:val>
                                            <p:strVal val="#ppt_x"/>
                                          </p:val>
                                        </p:tav>
                                      </p:tavLst>
                                    </p:anim>
                                    <p:anim calcmode="lin" valueType="num">
                                      <p:cBhvr>
                                        <p:cTn id="8" dur="1000" fill="hold"/>
                                        <p:tgtEl>
                                          <p:spTgt spid="4915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915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49155">
                                            <p:txEl>
                                              <p:pRg st="0" end="0"/>
                                            </p:txEl>
                                          </p:spTgt>
                                        </p:tgtEl>
                                        <p:attrNameLst>
                                          <p:attrName>style.visibility</p:attrName>
                                        </p:attrNameLst>
                                      </p:cBhvr>
                                      <p:to>
                                        <p:strVal val="visible"/>
                                      </p:to>
                                    </p:set>
                                    <p:animEffect transition="in" filter="wipe(down)">
                                      <p:cBhvr>
                                        <p:cTn id="14" dur="500"/>
                                        <p:tgtEl>
                                          <p:spTgt spid="4915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nodeType="clickEffect">
                                  <p:stCondLst>
                                    <p:cond delay="0"/>
                                  </p:stCondLst>
                                  <p:childTnLst>
                                    <p:set>
                                      <p:cBhvr>
                                        <p:cTn id="18" dur="1" fill="hold">
                                          <p:stCondLst>
                                            <p:cond delay="0"/>
                                          </p:stCondLst>
                                        </p:cTn>
                                        <p:tgtEl>
                                          <p:spTgt spid="49155">
                                            <p:txEl>
                                              <p:pRg st="1" end="1"/>
                                            </p:txEl>
                                          </p:spTgt>
                                        </p:tgtEl>
                                        <p:attrNameLst>
                                          <p:attrName>style.visibility</p:attrName>
                                        </p:attrNameLst>
                                      </p:cBhvr>
                                      <p:to>
                                        <p:strVal val="visible"/>
                                      </p:to>
                                    </p:set>
                                    <p:animEffect transition="in" filter="fade">
                                      <p:cBhvr>
                                        <p:cTn id="19" dur="1000"/>
                                        <p:tgtEl>
                                          <p:spTgt spid="49155">
                                            <p:txEl>
                                              <p:pRg st="1" end="1"/>
                                            </p:txEl>
                                          </p:spTgt>
                                        </p:tgtEl>
                                      </p:cBhvr>
                                    </p:animEffect>
                                    <p:anim calcmode="lin" valueType="num">
                                      <p:cBhvr>
                                        <p:cTn id="20" dur="1000" fill="hold"/>
                                        <p:tgtEl>
                                          <p:spTgt spid="49155">
                                            <p:txEl>
                                              <p:pRg st="1" end="1"/>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49155">
                                            <p:txEl>
                                              <p:pRg st="1" end="1"/>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4915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nodeType="clickEffect">
                                  <p:stCondLst>
                                    <p:cond delay="0"/>
                                  </p:stCondLst>
                                  <p:childTnLst>
                                    <p:set>
                                      <p:cBhvr>
                                        <p:cTn id="26" dur="1" fill="hold">
                                          <p:stCondLst>
                                            <p:cond delay="0"/>
                                          </p:stCondLst>
                                        </p:cTn>
                                        <p:tgtEl>
                                          <p:spTgt spid="49155">
                                            <p:txEl>
                                              <p:pRg st="2" end="2"/>
                                            </p:txEl>
                                          </p:spTgt>
                                        </p:tgtEl>
                                        <p:attrNameLst>
                                          <p:attrName>style.visibility</p:attrName>
                                        </p:attrNameLst>
                                      </p:cBhvr>
                                      <p:to>
                                        <p:strVal val="visible"/>
                                      </p:to>
                                    </p:set>
                                    <p:animEffect transition="in" filter="fade">
                                      <p:cBhvr>
                                        <p:cTn id="27" dur="1000"/>
                                        <p:tgtEl>
                                          <p:spTgt spid="49155">
                                            <p:txEl>
                                              <p:pRg st="2" end="2"/>
                                            </p:txEl>
                                          </p:spTgt>
                                        </p:tgtEl>
                                      </p:cBhvr>
                                    </p:animEffect>
                                    <p:anim calcmode="lin" valueType="num">
                                      <p:cBhvr>
                                        <p:cTn id="28" dur="1000" fill="hold"/>
                                        <p:tgtEl>
                                          <p:spTgt spid="49155">
                                            <p:txEl>
                                              <p:pRg st="2" end="2"/>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49155">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4915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49156"/>
                                        </p:tgtEl>
                                        <p:attrNameLst>
                                          <p:attrName>style.visibility</p:attrName>
                                        </p:attrNameLst>
                                      </p:cBhvr>
                                      <p:to>
                                        <p:strVal val="visible"/>
                                      </p:to>
                                    </p:set>
                                    <p:animEffect transition="in" filter="blinds(horizontal)">
                                      <p:cBhvr>
                                        <p:cTn id="35" dur="500"/>
                                        <p:tgtEl>
                                          <p:spTgt spid="49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bldLvl="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标题 135169"/>
          <p:cNvSpPr>
            <a:spLocks noGrp="1"/>
          </p:cNvSpPr>
          <p:nvPr>
            <p:ph type="title"/>
          </p:nvPr>
        </p:nvSpPr>
        <p:spPr>
          <a:xfrm>
            <a:off x="466725" y="260350"/>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Three</a:t>
            </a:r>
            <a:endParaRPr lang="en-US" altLang="zh-CN" sz="3600" b="1">
              <a:solidFill>
                <a:srgbClr val="800000"/>
              </a:solidFill>
            </a:endParaRPr>
          </a:p>
        </p:txBody>
      </p:sp>
      <p:sp>
        <p:nvSpPr>
          <p:cNvPr id="135171" name="内容占位符 135170"/>
          <p:cNvSpPr>
            <a:spLocks noGrp="1"/>
          </p:cNvSpPr>
          <p:nvPr>
            <p:ph idx="1"/>
          </p:nvPr>
        </p:nvSpPr>
        <p:spPr>
          <a:xfrm>
            <a:off x="466725" y="1052513"/>
            <a:ext cx="8229600" cy="5002212"/>
          </a:xfrm>
          <a:noFill/>
          <a:ln>
            <a:noFill/>
          </a:ln>
        </p:spPr>
        <p:txBody>
          <a:bodyPr anchor="t"/>
          <a:lstStyle/>
          <a:p>
            <a:pPr marL="609600" indent="-609600">
              <a:buNone/>
            </a:pPr>
            <a:r>
              <a:rPr lang="en-US" altLang="zh-CN" sz="2800" b="1">
                <a:solidFill>
                  <a:schemeClr val="tx1"/>
                </a:solidFill>
              </a:rPr>
              <a:t>2. advanced T/T</a:t>
            </a:r>
            <a:r>
              <a:rPr lang="en-US" altLang="zh-CN">
                <a:solidFill>
                  <a:schemeClr val="tx1"/>
                </a:solidFill>
              </a:rPr>
              <a:t>   </a:t>
            </a:r>
            <a:r>
              <a:rPr lang="zh-CN" altLang="en-US" sz="2800" dirty="0">
                <a:solidFill>
                  <a:schemeClr val="tx1"/>
                </a:solidFill>
              </a:rPr>
              <a:t>前</a:t>
            </a:r>
            <a:r>
              <a:rPr lang="en-US" altLang="zh-CN" sz="2800">
                <a:solidFill>
                  <a:schemeClr val="tx1"/>
                </a:solidFill>
              </a:rPr>
              <a:t>T/T</a:t>
            </a:r>
            <a:r>
              <a:rPr lang="zh-CN" altLang="en-US" sz="2800" dirty="0">
                <a:solidFill>
                  <a:schemeClr val="tx1"/>
                </a:solidFill>
              </a:rPr>
              <a:t>来支付预付款</a:t>
            </a:r>
            <a:endParaRPr lang="zh-CN" altLang="en-US" sz="2800" dirty="0">
              <a:solidFill>
                <a:schemeClr val="tx1"/>
              </a:solidFill>
            </a:endParaRPr>
          </a:p>
          <a:p>
            <a:pPr marL="609600" indent="-609600">
              <a:buClr>
                <a:schemeClr val="tx1"/>
              </a:buClr>
              <a:buFont typeface="Wingdings" panose="05000000000000000000" pitchFamily="2" charset="2"/>
              <a:buChar char="Ø"/>
            </a:pPr>
            <a:r>
              <a:rPr lang="zh-CN" altLang="en-US" sz="2800" dirty="0">
                <a:solidFill>
                  <a:schemeClr val="tx1"/>
                </a:solidFill>
              </a:rPr>
              <a:t>在外贸英语中，表示预付款的表达有：</a:t>
            </a:r>
            <a:r>
              <a:rPr lang="en-US" altLang="zh-CN" sz="2800">
                <a:solidFill>
                  <a:schemeClr val="tx1"/>
                </a:solidFill>
              </a:rPr>
              <a:t>advance payment </a:t>
            </a:r>
            <a:r>
              <a:rPr lang="zh-CN" altLang="en-US" sz="2800" dirty="0">
                <a:solidFill>
                  <a:schemeClr val="tx1"/>
                </a:solidFill>
              </a:rPr>
              <a:t>和 </a:t>
            </a:r>
            <a:r>
              <a:rPr lang="en-US" altLang="zh-CN" sz="2800">
                <a:solidFill>
                  <a:schemeClr val="tx1"/>
                </a:solidFill>
              </a:rPr>
              <a:t>down payment</a:t>
            </a:r>
            <a:endParaRPr lang="zh-CN" altLang="en-US" sz="2800" dirty="0">
              <a:solidFill>
                <a:schemeClr val="tx1"/>
              </a:solidFill>
            </a:endParaRPr>
          </a:p>
          <a:p>
            <a:pPr marL="609600" indent="-609600">
              <a:buClr>
                <a:schemeClr val="tx1"/>
              </a:buClr>
              <a:buBlip>
                <a:blip r:embed="rId1"/>
              </a:buBlip>
            </a:pPr>
            <a:r>
              <a:rPr lang="en-US" altLang="zh-CN" sz="2800">
                <a:solidFill>
                  <a:schemeClr val="tx1"/>
                </a:solidFill>
              </a:rPr>
              <a:t>advance payment </a:t>
            </a:r>
            <a:r>
              <a:rPr sz="2800">
                <a:solidFill>
                  <a:schemeClr val="tx1"/>
                </a:solidFill>
              </a:rPr>
              <a:t>是指预付款，通常签订好合同或协议后都有付款流程，如第一次付全款项的40%，第二次付全款项50%等，这个付款称为advance payment。</a:t>
            </a:r>
            <a:endParaRPr sz="2800">
              <a:solidFill>
                <a:schemeClr val="tx1"/>
              </a:solidFill>
            </a:endParaRPr>
          </a:p>
          <a:p>
            <a:pPr marL="609600" indent="-609600">
              <a:buClr>
                <a:schemeClr val="tx1"/>
              </a:buClr>
              <a:buBlip>
                <a:blip r:embed="rId1"/>
              </a:buBlip>
            </a:pPr>
            <a:r>
              <a:rPr lang="en-US" altLang="zh-CN" sz="2800">
                <a:solidFill>
                  <a:schemeClr val="tx1"/>
                </a:solidFill>
              </a:rPr>
              <a:t>down payment</a:t>
            </a:r>
            <a:r>
              <a:rPr sz="2800">
                <a:solidFill>
                  <a:schemeClr val="tx1"/>
                </a:solidFill>
              </a:rPr>
              <a:t>是指预付的定金，也许有合同，或合同总价会有变化，先支付固定金额的款项，这种称为down payment。</a:t>
            </a:r>
            <a:r>
              <a:rPr lang="zh-CN" altLang="en-US" sz="2800" dirty="0"/>
              <a:t> </a:t>
            </a:r>
            <a:endParaRPr lang="en-US" altLang="zh-CN" sz="2800"/>
          </a:p>
        </p:txBody>
      </p:sp>
      <p:pic>
        <p:nvPicPr>
          <p:cNvPr id="135172" name="图片 135171" descr="4.gif (5050 bytes)">
            <a:hlinkClick r:id="rId2" action="ppaction://hlinksldjump"/>
          </p:cNvPr>
          <p:cNvPicPr>
            <a:picLocks noChangeAspect="1"/>
          </p:cNvPicPr>
          <p:nvPr/>
        </p:nvPicPr>
        <p:blipFill>
          <a:blip r:embed="rId3" cstate="print"/>
          <a:stretch>
            <a:fillRect/>
          </a:stretch>
        </p:blipFill>
        <p:spPr>
          <a:xfrm>
            <a:off x="5508625" y="5734050"/>
            <a:ext cx="409575" cy="409575"/>
          </a:xfrm>
          <a:prstGeom prst="rect">
            <a:avLst/>
          </a:prstGeom>
          <a:noFill/>
          <a:ln w="9525">
            <a:noFill/>
          </a:ln>
        </p:spPr>
      </p:pic>
    </p:spTree>
    <p:custDataLst>
      <p:tags r:id="rId4"/>
    </p:custDataLst>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35170"/>
                                        </p:tgtEl>
                                        <p:attrNameLst>
                                          <p:attrName>style.visibility</p:attrName>
                                        </p:attrNameLst>
                                      </p:cBhvr>
                                      <p:to>
                                        <p:strVal val="visible"/>
                                      </p:to>
                                    </p:set>
                                    <p:anim calcmode="lin" valueType="num">
                                      <p:cBhvr>
                                        <p:cTn id="7" dur="1000" fill="hold"/>
                                        <p:tgtEl>
                                          <p:spTgt spid="135170"/>
                                        </p:tgtEl>
                                        <p:attrNameLst>
                                          <p:attrName>ppt_x</p:attrName>
                                        </p:attrNameLst>
                                      </p:cBhvr>
                                      <p:tavLst>
                                        <p:tav tm="0">
                                          <p:val>
                                            <p:strVal val="#ppt_x-.2"/>
                                          </p:val>
                                        </p:tav>
                                        <p:tav tm="100000">
                                          <p:val>
                                            <p:strVal val="#ppt_x"/>
                                          </p:val>
                                        </p:tav>
                                      </p:tavLst>
                                    </p:anim>
                                    <p:anim calcmode="lin" valueType="num">
                                      <p:cBhvr>
                                        <p:cTn id="8" dur="1000" fill="hold"/>
                                        <p:tgtEl>
                                          <p:spTgt spid="13517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35170"/>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135171">
                                            <p:txEl>
                                              <p:pRg st="0" end="0"/>
                                            </p:txEl>
                                          </p:spTgt>
                                        </p:tgtEl>
                                        <p:attrNameLst>
                                          <p:attrName>style.visibility</p:attrName>
                                        </p:attrNameLst>
                                      </p:cBhvr>
                                      <p:to>
                                        <p:strVal val="visible"/>
                                      </p:to>
                                    </p:set>
                                    <p:animEffect transition="in" filter="fade">
                                      <p:cBhvr>
                                        <p:cTn id="14" dur="500"/>
                                        <p:tgtEl>
                                          <p:spTgt spid="135171">
                                            <p:txEl>
                                              <p:pRg st="0" end="0"/>
                                            </p:txEl>
                                          </p:spTgt>
                                        </p:tgtEl>
                                      </p:cBhvr>
                                    </p:animEffect>
                                    <p:anim calcmode="lin" valueType="num">
                                      <p:cBhvr>
                                        <p:cTn id="15" dur="500" fill="hold"/>
                                        <p:tgtEl>
                                          <p:spTgt spid="13517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3517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indefinite" fill="hold">
                                          <p:stCondLst>
                                            <p:cond delay="0"/>
                                          </p:stCondLst>
                                        </p:cTn>
                                        <p:tgtEl>
                                          <p:spTgt spid="135171">
                                            <p:txEl>
                                              <p:pRg st="1" end="1"/>
                                            </p:txEl>
                                          </p:spTgt>
                                        </p:tgtEl>
                                        <p:attrNameLst>
                                          <p:attrName>style.visibility</p:attrName>
                                        </p:attrNameLst>
                                      </p:cBhvr>
                                      <p:to>
                                        <p:strVal val="visible"/>
                                      </p:to>
                                    </p:set>
                                    <p:animEffect transition="in" filter="fade">
                                      <p:cBhvr>
                                        <p:cTn id="21" dur="500"/>
                                        <p:tgtEl>
                                          <p:spTgt spid="135171">
                                            <p:txEl>
                                              <p:pRg st="1" end="1"/>
                                            </p:txEl>
                                          </p:spTgt>
                                        </p:tgtEl>
                                      </p:cBhvr>
                                    </p:animEffect>
                                    <p:anim calcmode="lin" valueType="num">
                                      <p:cBhvr>
                                        <p:cTn id="22" dur="500" fill="hold"/>
                                        <p:tgtEl>
                                          <p:spTgt spid="13517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3517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indefinite" fill="hold">
                                          <p:stCondLst>
                                            <p:cond delay="0"/>
                                          </p:stCondLst>
                                        </p:cTn>
                                        <p:tgtEl>
                                          <p:spTgt spid="135171">
                                            <p:txEl>
                                              <p:pRg st="2" end="2"/>
                                            </p:txEl>
                                          </p:spTgt>
                                        </p:tgtEl>
                                        <p:attrNameLst>
                                          <p:attrName>style.visibility</p:attrName>
                                        </p:attrNameLst>
                                      </p:cBhvr>
                                      <p:to>
                                        <p:strVal val="visible"/>
                                      </p:to>
                                    </p:set>
                                    <p:animEffect transition="in" filter="fade">
                                      <p:cBhvr>
                                        <p:cTn id="28" dur="500"/>
                                        <p:tgtEl>
                                          <p:spTgt spid="135171">
                                            <p:txEl>
                                              <p:pRg st="2" end="2"/>
                                            </p:txEl>
                                          </p:spTgt>
                                        </p:tgtEl>
                                      </p:cBhvr>
                                    </p:animEffect>
                                    <p:anim calcmode="lin" valueType="num">
                                      <p:cBhvr>
                                        <p:cTn id="29" dur="500" fill="hold"/>
                                        <p:tgtEl>
                                          <p:spTgt spid="135171">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35171">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indefinite" fill="hold">
                                          <p:stCondLst>
                                            <p:cond delay="0"/>
                                          </p:stCondLst>
                                        </p:cTn>
                                        <p:tgtEl>
                                          <p:spTgt spid="135171">
                                            <p:txEl>
                                              <p:pRg st="3" end="3"/>
                                            </p:txEl>
                                          </p:spTgt>
                                        </p:tgtEl>
                                        <p:attrNameLst>
                                          <p:attrName>style.visibility</p:attrName>
                                        </p:attrNameLst>
                                      </p:cBhvr>
                                      <p:to>
                                        <p:strVal val="visible"/>
                                      </p:to>
                                    </p:set>
                                    <p:animEffect transition="in" filter="fade">
                                      <p:cBhvr>
                                        <p:cTn id="35" dur="500"/>
                                        <p:tgtEl>
                                          <p:spTgt spid="135171">
                                            <p:txEl>
                                              <p:pRg st="3" end="3"/>
                                            </p:txEl>
                                          </p:spTgt>
                                        </p:tgtEl>
                                      </p:cBhvr>
                                    </p:animEffect>
                                    <p:anim calcmode="lin" valueType="num">
                                      <p:cBhvr>
                                        <p:cTn id="36" dur="500" fill="hold"/>
                                        <p:tgtEl>
                                          <p:spTgt spid="135171">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35171">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35172"/>
                                        </p:tgtEl>
                                        <p:attrNameLst>
                                          <p:attrName>style.visibility</p:attrName>
                                        </p:attrNameLst>
                                      </p:cBhvr>
                                      <p:to>
                                        <p:strVal val="visible"/>
                                      </p:to>
                                    </p:set>
                                    <p:animEffect transition="in" filter="blinds(horizontal)">
                                      <p:cBhvr>
                                        <p:cTn id="42" dur="500"/>
                                        <p:tgtEl>
                                          <p:spTgt spid="135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0" grpId="0" bldLvl="0" animBg="1"/>
      <p:bldP spid="1351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标题 182273"/>
          <p:cNvSpPr>
            <a:spLocks noGrp="1"/>
          </p:cNvSpPr>
          <p:nvPr>
            <p:ph type="title"/>
          </p:nvPr>
        </p:nvSpPr>
        <p:spPr>
          <a:noFill/>
          <a:ln>
            <a:noFill/>
          </a:ln>
        </p:spPr>
        <p:txBody>
          <a:bodyPr anchor="t"/>
          <a:lstStyle/>
          <a:p>
            <a:pPr algn="ctr"/>
            <a:r>
              <a:rPr lang="en-US" altLang="zh-CN" sz="3200" b="1">
                <a:solidFill>
                  <a:schemeClr val="accent2"/>
                </a:solidFill>
                <a:cs typeface="+mj-lt"/>
              </a:rPr>
              <a:t>Learning Aims</a:t>
            </a:r>
            <a:endParaRPr lang="zh-CN" altLang="en-US" sz="3200" b="1" dirty="0">
              <a:solidFill>
                <a:schemeClr val="accent2"/>
              </a:solidFill>
              <a:cs typeface="+mj-lt"/>
            </a:endParaRPr>
          </a:p>
        </p:txBody>
      </p:sp>
      <p:sp>
        <p:nvSpPr>
          <p:cNvPr id="182275" name="内容占位符 182274"/>
          <p:cNvSpPr>
            <a:spLocks noGrp="1"/>
          </p:cNvSpPr>
          <p:nvPr>
            <p:ph idx="1"/>
          </p:nvPr>
        </p:nvSpPr>
        <p:spPr>
          <a:xfrm>
            <a:off x="457200" y="1600200"/>
            <a:ext cx="8229600" cy="1906905"/>
          </a:xfrm>
          <a:noFill/>
          <a:ln>
            <a:noFill/>
          </a:ln>
        </p:spPr>
        <p:txBody>
          <a:bodyPr anchor="t"/>
          <a:lstStyle/>
          <a:p>
            <a:pPr>
              <a:spcAft>
                <a:spcPct val="5000"/>
              </a:spcAft>
              <a:buClr>
                <a:schemeClr val="tx1"/>
              </a:buClr>
              <a:buFont typeface="Wingdings" panose="05000000000000000000" pitchFamily="2" charset="2"/>
              <a:buChar char="!"/>
            </a:pPr>
            <a:r>
              <a:rPr lang="en-US" altLang="zh-CN" sz="2800">
                <a:solidFill>
                  <a:schemeClr val="tx1"/>
                </a:solidFill>
              </a:rPr>
              <a:t>learn how to analyze cases and write letters on negotiating terms of payment, urging establishment of L/C, as well as L/C amendment and extension.</a:t>
            </a:r>
            <a:endParaRPr lang="en-US" altLang="zh-CN" sz="2800">
              <a:solidFill>
                <a:schemeClr val="tx1"/>
              </a:solidFill>
            </a:endParaRPr>
          </a:p>
        </p:txBody>
      </p:sp>
      <p:pic>
        <p:nvPicPr>
          <p:cNvPr id="5123" name="图片 10243" descr="文件:3_3.GIF  尺寸:60×45">
            <a:hlinkClick r:id="rId1" action="ppaction://hlinksldjump"/>
          </p:cNvPr>
          <p:cNvPicPr>
            <a:picLocks noChangeAspect="1"/>
          </p:cNvPicPr>
          <p:nvPr/>
        </p:nvPicPr>
        <p:blipFill>
          <a:blip r:embed="rId2" cstate="print"/>
          <a:stretch>
            <a:fillRect/>
          </a:stretch>
        </p:blipFill>
        <p:spPr>
          <a:xfrm>
            <a:off x="7756843" y="6106795"/>
            <a:ext cx="571500" cy="428625"/>
          </a:xfrm>
          <a:prstGeom prst="rect">
            <a:avLst/>
          </a:prstGeom>
          <a:noFill/>
          <a:ln w="9525">
            <a:noFill/>
          </a:ln>
        </p:spPr>
      </p:pic>
    </p:spTree>
    <p:custDataLst>
      <p:tags r:id="rId3"/>
    </p:custDataLst>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82274"/>
                                        </p:tgtEl>
                                        <p:attrNameLst>
                                          <p:attrName>style.visibility</p:attrName>
                                        </p:attrNameLst>
                                      </p:cBhvr>
                                      <p:to>
                                        <p:strVal val="visible"/>
                                      </p:to>
                                    </p:set>
                                    <p:anim calcmode="lin" valueType="num">
                                      <p:cBhvr>
                                        <p:cTn id="7" dur="1000" fill="hold"/>
                                        <p:tgtEl>
                                          <p:spTgt spid="182274"/>
                                        </p:tgtEl>
                                        <p:attrNameLst>
                                          <p:attrName>ppt_x</p:attrName>
                                        </p:attrNameLst>
                                      </p:cBhvr>
                                      <p:tavLst>
                                        <p:tav tm="0">
                                          <p:val>
                                            <p:strVal val="#ppt_x-.2"/>
                                          </p:val>
                                        </p:tav>
                                        <p:tav tm="100000">
                                          <p:val>
                                            <p:strVal val="#ppt_x"/>
                                          </p:val>
                                        </p:tav>
                                      </p:tavLst>
                                    </p:anim>
                                    <p:anim calcmode="lin" valueType="num">
                                      <p:cBhvr>
                                        <p:cTn id="8" dur="1000" fill="hold"/>
                                        <p:tgtEl>
                                          <p:spTgt spid="1822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82274"/>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nodeType="clickEffect">
                                  <p:stCondLst>
                                    <p:cond delay="0"/>
                                  </p:stCondLst>
                                  <p:childTnLst>
                                    <p:set>
                                      <p:cBhvr>
                                        <p:cTn id="13" dur="1" fill="hold">
                                          <p:stCondLst>
                                            <p:cond delay="0"/>
                                          </p:stCondLst>
                                        </p:cTn>
                                        <p:tgtEl>
                                          <p:spTgt spid="182275">
                                            <p:txEl>
                                              <p:pRg st="0" end="0"/>
                                            </p:txEl>
                                          </p:spTgt>
                                        </p:tgtEl>
                                        <p:attrNameLst>
                                          <p:attrName>style.visibility</p:attrName>
                                        </p:attrNameLst>
                                      </p:cBhvr>
                                      <p:to>
                                        <p:strVal val="visible"/>
                                      </p:to>
                                    </p:set>
                                    <p:animEffect transition="in" filter="diamond(in)">
                                      <p:cBhvr>
                                        <p:cTn id="14" dur="2000"/>
                                        <p:tgtEl>
                                          <p:spTgt spid="1822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文本占位符 2"/>
          <p:cNvSpPr>
            <a:spLocks noGrp="1"/>
          </p:cNvSpPr>
          <p:nvPr/>
        </p:nvSpPr>
        <p:spPr>
          <a:xfrm>
            <a:off x="901065" y="1369695"/>
            <a:ext cx="5739130" cy="2381885"/>
          </a:xfrm>
          <a:prstGeom prst="rect">
            <a:avLst/>
          </a:prstGeom>
          <a:noFill/>
          <a:ln w="9525">
            <a:noFill/>
          </a:ln>
        </p:spPr>
        <p:txBody>
          <a:bodyPr anchor="t"/>
          <a:lstStyle/>
          <a:p>
            <a:pPr marL="342900" indent="-342900">
              <a:spcBef>
                <a:spcPct val="20000"/>
              </a:spcBef>
              <a:buFont typeface="Arial" panose="020B0604020202020204" pitchFamily="34" charset="0"/>
              <a:buNone/>
            </a:pPr>
            <a:r>
              <a:rPr lang="en-US" altLang="zh-CN" sz="2800" b="1" dirty="0">
                <a:latin typeface="Calibri" panose="020F0502020204030204" pitchFamily="34" charset="0"/>
                <a:sym typeface="Calibri" panose="020F0502020204030204" pitchFamily="34" charset="0"/>
              </a:rPr>
              <a:t>    </a:t>
            </a:r>
            <a:r>
              <a:rPr lang="zh-CN" altLang="zh-CN" sz="2800" b="1" dirty="0">
                <a:latin typeface="Calibri" panose="020F0502020204030204" pitchFamily="34" charset="0"/>
                <a:sym typeface="Calibri" panose="020F0502020204030204" pitchFamily="34" charset="0"/>
              </a:rPr>
              <a:t>迪夫在收到林小姐的要求电汇支付的电邮后，回函同意以该方式支付，并前往银行办理了相关电汇手</a:t>
            </a:r>
            <a:r>
              <a:rPr lang="zh-CN" altLang="zh-CN" sz="2800" b="1" dirty="0">
                <a:latin typeface="Calibri" panose="020F0502020204030204" pitchFamily="34" charset="0"/>
                <a:ea typeface="宋体" panose="02010600030101010101" pitchFamily="2" charset="-122"/>
                <a:sym typeface="Calibri" panose="020F0502020204030204" pitchFamily="34" charset="0"/>
              </a:rPr>
              <a:t>续，现来函告知已办妥相关手续以便早日装船发货。</a:t>
            </a:r>
            <a:endParaRPr lang="zh-CN" altLang="en-US" sz="2800" b="1" dirty="0">
              <a:latin typeface="Calibri" panose="020F0502020204030204" pitchFamily="34" charset="0"/>
              <a:ea typeface="宋体" panose="02010600030101010101" pitchFamily="2" charset="-122"/>
              <a:sym typeface="Calibri" panose="020F0502020204030204" pitchFamily="34" charset="0"/>
            </a:endParaRPr>
          </a:p>
        </p:txBody>
      </p:sp>
      <p:sp>
        <p:nvSpPr>
          <p:cNvPr id="53251" name="文本占位符 3"/>
          <p:cNvSpPr>
            <a:spLocks noGrp="1"/>
          </p:cNvSpPr>
          <p:nvPr/>
        </p:nvSpPr>
        <p:spPr>
          <a:xfrm>
            <a:off x="3563938" y="692150"/>
            <a:ext cx="1839912" cy="785813"/>
          </a:xfrm>
          <a:prstGeom prst="rect">
            <a:avLst/>
          </a:prstGeom>
          <a:noFill/>
          <a:ln w="9525">
            <a:noFill/>
          </a:ln>
        </p:spPr>
        <p:txBody>
          <a:bodyPr anchor="t"/>
          <a:lstStyle/>
          <a:p>
            <a:pPr marL="342900" indent="-342900" algn="ctr">
              <a:spcBef>
                <a:spcPct val="20000"/>
              </a:spcBef>
              <a:buFont typeface="Arial" panose="020B0604020202020204" pitchFamily="34" charset="0"/>
              <a:buNone/>
            </a:pPr>
            <a:r>
              <a:rPr lang="en-US" altLang="zh-CN" sz="3200" b="1">
                <a:solidFill>
                  <a:schemeClr val="accent2"/>
                </a:solidFill>
                <a:latin typeface="+mj-lt"/>
                <a:ea typeface="宋体" panose="02010600030101010101" pitchFamily="2" charset="-122"/>
                <a:cs typeface="+mj-lt"/>
                <a:sym typeface="Calibri" panose="020F0502020204030204" pitchFamily="34" charset="0"/>
              </a:rPr>
              <a:t>Case 4</a:t>
            </a:r>
            <a:endParaRPr lang="zh-CN" altLang="en-US" sz="3200" b="1" dirty="0">
              <a:solidFill>
                <a:schemeClr val="accent2"/>
              </a:solidFill>
              <a:latin typeface="+mj-lt"/>
              <a:ea typeface="宋体" panose="02010600030101010101" pitchFamily="2" charset="-122"/>
              <a:cs typeface="+mj-lt"/>
              <a:sym typeface="Calibri" panose="020F0502020204030204" pitchFamily="34" charset="0"/>
            </a:endParaRPr>
          </a:p>
        </p:txBody>
      </p:sp>
      <p:sp>
        <p:nvSpPr>
          <p:cNvPr id="53254" name="云形标注 53253"/>
          <p:cNvSpPr/>
          <p:nvPr/>
        </p:nvSpPr>
        <p:spPr>
          <a:xfrm>
            <a:off x="177800" y="5086350"/>
            <a:ext cx="3095625" cy="1143000"/>
          </a:xfrm>
          <a:prstGeom prst="cloudCallout">
            <a:avLst>
              <a:gd name="adj1" fmla="val 87130"/>
              <a:gd name="adj2" fmla="val -135278"/>
            </a:avLst>
          </a:prstGeom>
          <a:solidFill>
            <a:schemeClr val="accent1"/>
          </a:solidFill>
          <a:ln w="9525" cap="flat" cmpd="sng">
            <a:solidFill>
              <a:schemeClr val="tx1"/>
            </a:solidFill>
            <a:prstDash val="solid"/>
            <a:round/>
            <a:headEnd type="none" w="med" len="med"/>
            <a:tailEnd type="none" w="med" len="med"/>
          </a:ln>
        </p:spPr>
        <p:txBody>
          <a:bodyPr anchor="t"/>
          <a:lstStyle/>
          <a:p>
            <a:pPr algn="ctr">
              <a:buClr>
                <a:schemeClr val="bg1"/>
              </a:buClr>
            </a:pPr>
            <a:r>
              <a:rPr lang="en-US" altLang="zh-CN" sz="2800" b="1">
                <a:solidFill>
                  <a:srgbClr val="FFFFFF"/>
                </a:solidFill>
                <a:latin typeface="+mj-lt"/>
                <a:ea typeface="宋体" panose="02010600030101010101" pitchFamily="2" charset="-122"/>
                <a:cs typeface="+mj-lt"/>
              </a:rPr>
              <a:t>Key points</a:t>
            </a:r>
            <a:endParaRPr lang="en-US" altLang="zh-CN" sz="2800" b="1">
              <a:solidFill>
                <a:srgbClr val="FFFFFF"/>
              </a:solidFill>
              <a:latin typeface="+mj-lt"/>
              <a:ea typeface="宋体" panose="02010600030101010101" pitchFamily="2" charset="-122"/>
              <a:cs typeface="+mj-lt"/>
            </a:endParaRPr>
          </a:p>
        </p:txBody>
      </p:sp>
      <p:sp>
        <p:nvSpPr>
          <p:cNvPr id="53255" name="文本框 53254"/>
          <p:cNvSpPr txBox="1"/>
          <p:nvPr/>
        </p:nvSpPr>
        <p:spPr>
          <a:xfrm>
            <a:off x="4030663" y="3751580"/>
            <a:ext cx="2952750" cy="2245360"/>
          </a:xfrm>
          <a:prstGeom prst="rect">
            <a:avLst/>
          </a:prstGeom>
          <a:noFill/>
          <a:ln w="9525">
            <a:noFill/>
          </a:ln>
        </p:spPr>
        <p:txBody>
          <a:bodyPr anchor="t">
            <a:spAutoFit/>
          </a:bodyPr>
          <a:lstStyle/>
          <a:p>
            <a:pPr>
              <a:spcBef>
                <a:spcPct val="50000"/>
              </a:spcBef>
            </a:pP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同意电汇支付</a:t>
            </a:r>
            <a:endPar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a:p>
            <a:pPr>
              <a:spcBef>
                <a:spcPct val="50000"/>
              </a:spcBef>
            </a:pP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办妥电汇手续</a:t>
            </a:r>
            <a:endPar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a:p>
            <a:pPr>
              <a:spcBef>
                <a:spcPct val="50000"/>
              </a:spcBef>
            </a:pP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准备装运相关资料</a:t>
            </a:r>
            <a:endPar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p:txBody>
      </p:sp>
      <p:sp>
        <p:nvSpPr>
          <p:cNvPr id="160" name=" 160">
            <a:hlinkClick r:id="rId1" action="ppaction://hlinksldjump"/>
          </p:cNvPr>
          <p:cNvSpPr/>
          <p:nvPr/>
        </p:nvSpPr>
        <p:spPr>
          <a:xfrm>
            <a:off x="7957820" y="5589905"/>
            <a:ext cx="720090" cy="720725"/>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p:spPr>
        <p:style>
          <a:lnRef idx="2">
            <a:schemeClr val="accent2"/>
          </a:lnRef>
          <a:fillRef idx="1">
            <a:schemeClr val="lt1"/>
          </a:fillRef>
          <a:effectRef idx="0">
            <a:schemeClr val="accent2"/>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Tree>
    <p:custDataLst>
      <p:tags r:id="rId2"/>
    </p:custDataLst>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53254"/>
                                        </p:tgtEl>
                                        <p:attrNameLst>
                                          <p:attrName>style.visibility</p:attrName>
                                        </p:attrNameLst>
                                      </p:cBhvr>
                                      <p:to>
                                        <p:strVal val="visible"/>
                                      </p:to>
                                    </p:set>
                                    <p:animEffect transition="in" filter="wheel(4)">
                                      <p:cBhvr>
                                        <p:cTn id="7" dur="2000"/>
                                        <p:tgtEl>
                                          <p:spTgt spid="53254"/>
                                        </p:tgtEl>
                                      </p:cBhvr>
                                    </p:animEffect>
                                  </p:childTnLst>
                                </p:cTn>
                              </p:par>
                            </p:childTnLst>
                          </p:cTn>
                        </p:par>
                      </p:childTnLst>
                    </p:cTn>
                  </p:par>
                  <p:par>
                    <p:cTn id="8" fill="hold">
                      <p:stCondLst>
                        <p:cond delay="indefinite"/>
                      </p:stCondLst>
                      <p:childTnLst>
                        <p:par>
                          <p:cTn id="9" fill="hold">
                            <p:stCondLst>
                              <p:cond delay="0"/>
                            </p:stCondLst>
                            <p:childTnLst>
                              <p:par>
                                <p:cTn id="10" presetID="34" presetClass="entr" presetSubtype="0" fill="hold" nodeType="clickEffect">
                                  <p:stCondLst>
                                    <p:cond delay="0"/>
                                  </p:stCondLst>
                                  <p:childTnLst>
                                    <p:set>
                                      <p:cBhvr>
                                        <p:cTn id="11" dur="1" fill="hold">
                                          <p:stCondLst>
                                            <p:cond delay="0"/>
                                          </p:stCondLst>
                                        </p:cTn>
                                        <p:tgtEl>
                                          <p:spTgt spid="53255">
                                            <p:txEl>
                                              <p:pRg st="0" end="0"/>
                                            </p:txEl>
                                          </p:spTgt>
                                        </p:tgtEl>
                                        <p:attrNameLst>
                                          <p:attrName>style.visibility</p:attrName>
                                        </p:attrNameLst>
                                      </p:cBhvr>
                                      <p:to>
                                        <p:strVal val="visible"/>
                                      </p:to>
                                    </p:set>
                                    <p:anim from="(-#ppt_w/2)" to="(#ppt_x)" calcmode="lin" valueType="num">
                                      <p:cBhvr>
                                        <p:cTn id="12" dur="600" fill="hold">
                                          <p:stCondLst>
                                            <p:cond delay="0"/>
                                          </p:stCondLst>
                                        </p:cTn>
                                        <p:tgtEl>
                                          <p:spTgt spid="53255">
                                            <p:txEl>
                                              <p:pRg st="0" end="0"/>
                                            </p:txEl>
                                          </p:spTgt>
                                        </p:tgtEl>
                                        <p:attrNameLst>
                                          <p:attrName>ppt_x</p:attrName>
                                        </p:attrNameLst>
                                      </p:cBhvr>
                                    </p:anim>
                                    <p:anim from="0" to="-1.0" calcmode="lin" valueType="num">
                                      <p:cBhvr>
                                        <p:cTn id="13" dur="200" decel="50000" autoRev="1" fill="hold">
                                          <p:stCondLst>
                                            <p:cond delay="600"/>
                                          </p:stCondLst>
                                        </p:cTn>
                                        <p:tgtEl>
                                          <p:spTgt spid="53255">
                                            <p:txEl>
                                              <p:pRg st="0" end="0"/>
                                            </p:txEl>
                                          </p:spTgt>
                                        </p:tgtEl>
                                        <p:attrNameLst>
                                          <p:attrName>xshear</p:attrName>
                                        </p:attrNameLst>
                                      </p:cBhvr>
                                    </p:anim>
                                    <p:animScale>
                                      <p:cBhvr>
                                        <p:cTn id="14" dur="200" decel="100000" autoRev="1" fill="hold">
                                          <p:stCondLst>
                                            <p:cond delay="600"/>
                                          </p:stCondLst>
                                        </p:cTn>
                                        <p:tgtEl>
                                          <p:spTgt spid="53255">
                                            <p:txEl>
                                              <p:pRg st="0" end="0"/>
                                            </p:txEl>
                                          </p:spTgt>
                                        </p:tgtEl>
                                      </p:cBhvr>
                                      <p:from x="100000" y="100000"/>
                                      <p:to x="80000" y="100000"/>
                                    </p:animScale>
                                    <p:anim by="(#ppt_h/3+#ppt_w*0.1)" calcmode="lin" valueType="num">
                                      <p:cBhvr additive="sum">
                                        <p:cTn id="15" dur="200" decel="100000" autoRev="1" fill="hold">
                                          <p:stCondLst>
                                            <p:cond delay="600"/>
                                          </p:stCondLst>
                                        </p:cTn>
                                        <p:tgtEl>
                                          <p:spTgt spid="53255">
                                            <p:txEl>
                                              <p:pRg st="0" end="0"/>
                                            </p:txEl>
                                          </p:spTgt>
                                        </p:tgtEl>
                                        <p:attrNameLst>
                                          <p:attrName>ppt_x</p:attrName>
                                        </p:attrNameLst>
                                      </p:cBhvr>
                                    </p:anim>
                                  </p:childTnLst>
                                </p:cTn>
                              </p:par>
                              <p:par>
                                <p:cTn id="16" presetID="34" presetClass="entr" presetSubtype="0" fill="hold" nodeType="withEffect">
                                  <p:stCondLst>
                                    <p:cond delay="0"/>
                                  </p:stCondLst>
                                  <p:childTnLst>
                                    <p:set>
                                      <p:cBhvr>
                                        <p:cTn id="17" dur="1" fill="hold">
                                          <p:stCondLst>
                                            <p:cond delay="0"/>
                                          </p:stCondLst>
                                        </p:cTn>
                                        <p:tgtEl>
                                          <p:spTgt spid="53255">
                                            <p:txEl>
                                              <p:pRg st="1" end="1"/>
                                            </p:txEl>
                                          </p:spTgt>
                                        </p:tgtEl>
                                        <p:attrNameLst>
                                          <p:attrName>style.visibility</p:attrName>
                                        </p:attrNameLst>
                                      </p:cBhvr>
                                      <p:to>
                                        <p:strVal val="visible"/>
                                      </p:to>
                                    </p:set>
                                    <p:anim from="(-#ppt_w/2)" to="(#ppt_x)" calcmode="lin" valueType="num">
                                      <p:cBhvr>
                                        <p:cTn id="18" dur="600" fill="hold">
                                          <p:stCondLst>
                                            <p:cond delay="0"/>
                                          </p:stCondLst>
                                        </p:cTn>
                                        <p:tgtEl>
                                          <p:spTgt spid="53255">
                                            <p:txEl>
                                              <p:pRg st="1" end="1"/>
                                            </p:txEl>
                                          </p:spTgt>
                                        </p:tgtEl>
                                        <p:attrNameLst>
                                          <p:attrName>ppt_x</p:attrName>
                                        </p:attrNameLst>
                                      </p:cBhvr>
                                    </p:anim>
                                    <p:anim from="0" to="-1.0" calcmode="lin" valueType="num">
                                      <p:cBhvr>
                                        <p:cTn id="19" dur="200" decel="50000" autoRev="1" fill="hold">
                                          <p:stCondLst>
                                            <p:cond delay="600"/>
                                          </p:stCondLst>
                                        </p:cTn>
                                        <p:tgtEl>
                                          <p:spTgt spid="53255">
                                            <p:txEl>
                                              <p:pRg st="1" end="1"/>
                                            </p:txEl>
                                          </p:spTgt>
                                        </p:tgtEl>
                                        <p:attrNameLst>
                                          <p:attrName>xshear</p:attrName>
                                        </p:attrNameLst>
                                      </p:cBhvr>
                                    </p:anim>
                                    <p:animScale>
                                      <p:cBhvr>
                                        <p:cTn id="20" dur="200" decel="100000" autoRev="1" fill="hold">
                                          <p:stCondLst>
                                            <p:cond delay="600"/>
                                          </p:stCondLst>
                                        </p:cTn>
                                        <p:tgtEl>
                                          <p:spTgt spid="53255">
                                            <p:txEl>
                                              <p:pRg st="1" end="1"/>
                                            </p:txEl>
                                          </p:spTgt>
                                        </p:tgtEl>
                                      </p:cBhvr>
                                      <p:from x="100000" y="100000"/>
                                      <p:to x="80000" y="100000"/>
                                    </p:animScale>
                                    <p:anim by="(#ppt_h/3+#ppt_w*0.1)" calcmode="lin" valueType="num">
                                      <p:cBhvr additive="sum">
                                        <p:cTn id="21" dur="200" decel="100000" autoRev="1" fill="hold">
                                          <p:stCondLst>
                                            <p:cond delay="600"/>
                                          </p:stCondLst>
                                        </p:cTn>
                                        <p:tgtEl>
                                          <p:spTgt spid="53255">
                                            <p:txEl>
                                              <p:pRg st="1" end="1"/>
                                            </p:txEl>
                                          </p:spTgt>
                                        </p:tgtEl>
                                        <p:attrNameLst>
                                          <p:attrName>ppt_x</p:attrName>
                                        </p:attrNameLst>
                                      </p:cBhvr>
                                    </p:anim>
                                  </p:childTnLst>
                                </p:cTn>
                              </p:par>
                              <p:par>
                                <p:cTn id="22" presetID="34" presetClass="entr" presetSubtype="0" fill="hold" nodeType="withEffect">
                                  <p:stCondLst>
                                    <p:cond delay="0"/>
                                  </p:stCondLst>
                                  <p:childTnLst>
                                    <p:set>
                                      <p:cBhvr>
                                        <p:cTn id="23" dur="1" fill="hold">
                                          <p:stCondLst>
                                            <p:cond delay="0"/>
                                          </p:stCondLst>
                                        </p:cTn>
                                        <p:tgtEl>
                                          <p:spTgt spid="53255">
                                            <p:txEl>
                                              <p:pRg st="2" end="2"/>
                                            </p:txEl>
                                          </p:spTgt>
                                        </p:tgtEl>
                                        <p:attrNameLst>
                                          <p:attrName>style.visibility</p:attrName>
                                        </p:attrNameLst>
                                      </p:cBhvr>
                                      <p:to>
                                        <p:strVal val="visible"/>
                                      </p:to>
                                    </p:set>
                                    <p:anim from="(-#ppt_w/2)" to="(#ppt_x)" calcmode="lin" valueType="num">
                                      <p:cBhvr>
                                        <p:cTn id="24" dur="600" fill="hold">
                                          <p:stCondLst>
                                            <p:cond delay="0"/>
                                          </p:stCondLst>
                                        </p:cTn>
                                        <p:tgtEl>
                                          <p:spTgt spid="53255">
                                            <p:txEl>
                                              <p:pRg st="2" end="2"/>
                                            </p:txEl>
                                          </p:spTgt>
                                        </p:tgtEl>
                                        <p:attrNameLst>
                                          <p:attrName>ppt_x</p:attrName>
                                        </p:attrNameLst>
                                      </p:cBhvr>
                                    </p:anim>
                                    <p:anim from="0" to="-1.0" calcmode="lin" valueType="num">
                                      <p:cBhvr>
                                        <p:cTn id="25" dur="200" decel="50000" autoRev="1" fill="hold">
                                          <p:stCondLst>
                                            <p:cond delay="600"/>
                                          </p:stCondLst>
                                        </p:cTn>
                                        <p:tgtEl>
                                          <p:spTgt spid="53255">
                                            <p:txEl>
                                              <p:pRg st="2" end="2"/>
                                            </p:txEl>
                                          </p:spTgt>
                                        </p:tgtEl>
                                        <p:attrNameLst>
                                          <p:attrName>xshear</p:attrName>
                                        </p:attrNameLst>
                                      </p:cBhvr>
                                    </p:anim>
                                    <p:animScale>
                                      <p:cBhvr>
                                        <p:cTn id="26" dur="200" decel="100000" autoRev="1" fill="hold">
                                          <p:stCondLst>
                                            <p:cond delay="600"/>
                                          </p:stCondLst>
                                        </p:cTn>
                                        <p:tgtEl>
                                          <p:spTgt spid="53255">
                                            <p:txEl>
                                              <p:pRg st="2" end="2"/>
                                            </p:txEl>
                                          </p:spTgt>
                                        </p:tgtEl>
                                      </p:cBhvr>
                                      <p:from x="100000" y="100000"/>
                                      <p:to x="80000" y="100000"/>
                                    </p:animScale>
                                    <p:anim by="(#ppt_h/3+#ppt_w*0.1)" calcmode="lin" valueType="num">
                                      <p:cBhvr additive="sum">
                                        <p:cTn id="27" dur="200" decel="100000" autoRev="1" fill="hold">
                                          <p:stCondLst>
                                            <p:cond delay="600"/>
                                          </p:stCondLst>
                                        </p:cTn>
                                        <p:tgtEl>
                                          <p:spTgt spid="53255">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4" grpId="0" bldLvl="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标题 54273"/>
          <p:cNvSpPr>
            <a:spLocks noGrp="1"/>
          </p:cNvSpPr>
          <p:nvPr>
            <p:ph type="title"/>
          </p:nvPr>
        </p:nvSpPr>
        <p:spPr>
          <a:xfrm>
            <a:off x="466725" y="260350"/>
            <a:ext cx="8229600" cy="704850"/>
          </a:xfrm>
          <a:noFill/>
          <a:ln>
            <a:noFill/>
          </a:ln>
        </p:spPr>
        <p:txBody>
          <a:bodyPr anchor="t"/>
          <a:lstStyle/>
          <a:p>
            <a:pPr algn="ctr"/>
            <a:r>
              <a:rPr lang="en-US" altLang="zh-CN" sz="3200" b="1">
                <a:solidFill>
                  <a:schemeClr val="accent2"/>
                </a:solidFill>
                <a:cs typeface="+mj-lt"/>
              </a:rPr>
              <a:t>Useful Expressions</a:t>
            </a:r>
            <a:endParaRPr lang="en-US" altLang="zh-CN" sz="3200" b="1">
              <a:solidFill>
                <a:schemeClr val="accent2"/>
              </a:solidFill>
              <a:cs typeface="+mj-lt"/>
            </a:endParaRPr>
          </a:p>
        </p:txBody>
      </p:sp>
      <p:sp>
        <p:nvSpPr>
          <p:cNvPr id="54275" name="内容占位符 54274"/>
          <p:cNvSpPr>
            <a:spLocks noGrp="1"/>
          </p:cNvSpPr>
          <p:nvPr>
            <p:ph sz="half" idx="1"/>
          </p:nvPr>
        </p:nvSpPr>
        <p:spPr>
          <a:xfrm>
            <a:off x="335915" y="1195705"/>
            <a:ext cx="4244975" cy="4614545"/>
          </a:xfrm>
        </p:spPr>
        <p:style>
          <a:lnRef idx="2">
            <a:schemeClr val="accent2"/>
          </a:lnRef>
          <a:fillRef idx="1">
            <a:schemeClr val="lt1"/>
          </a:fillRef>
          <a:effectRef idx="0">
            <a:schemeClr val="accent2"/>
          </a:effectRef>
          <a:fontRef idx="minor">
            <a:schemeClr val="dk1"/>
          </a:fontRef>
        </p:style>
        <p:txBody>
          <a:bodyPr anchor="t"/>
          <a:lstStyle/>
          <a:p>
            <a:pPr marL="609600" indent="-609600">
              <a:buAutoNum type="arabicPeriod"/>
            </a:pPr>
            <a:r>
              <a:rPr lang="en-US" altLang="zh-CN" sz="2800" b="1"/>
              <a:t>transaction voucher</a:t>
            </a:r>
            <a:endParaRPr lang="en-US" altLang="zh-CN" sz="2800" b="1"/>
          </a:p>
          <a:p>
            <a:pPr marL="609600" indent="-609600">
              <a:buAutoNum type="arabicPeriod"/>
            </a:pPr>
            <a:r>
              <a:rPr lang="en-US" altLang="zh-CN" sz="2800" b="1"/>
              <a:t>bank slip</a:t>
            </a:r>
            <a:endParaRPr lang="en-US" altLang="zh-CN" sz="2800" b="1"/>
          </a:p>
          <a:p>
            <a:pPr marL="609600" indent="-609600">
              <a:buAutoNum type="arabicPeriod"/>
            </a:pPr>
            <a:r>
              <a:rPr lang="en-US" altLang="zh-CN" sz="2800" b="1"/>
              <a:t>discrepancy </a:t>
            </a:r>
            <a:endParaRPr lang="en-US" altLang="zh-CN" sz="2800" b="1"/>
          </a:p>
          <a:p>
            <a:pPr marL="609600" indent="-609600">
              <a:buAutoNum type="arabicPeriod"/>
            </a:pPr>
            <a:r>
              <a:rPr lang="en-US" altLang="zh-CN" sz="2800" b="1"/>
              <a:t>the customs</a:t>
            </a:r>
            <a:endParaRPr lang="en-US" altLang="zh-CN" sz="2800" b="1"/>
          </a:p>
          <a:p>
            <a:pPr marL="609600" indent="-609600">
              <a:buAutoNum type="arabicPeriod"/>
            </a:pPr>
            <a:r>
              <a:rPr lang="en-US" altLang="zh-CN" sz="2800" b="1"/>
              <a:t>ASAP=as soon as possible</a:t>
            </a:r>
            <a:endParaRPr lang="zh-CN" altLang="en-US" sz="2800" b="1" dirty="0"/>
          </a:p>
        </p:txBody>
      </p:sp>
      <p:sp>
        <p:nvSpPr>
          <p:cNvPr id="54276" name="内容占位符 54275"/>
          <p:cNvSpPr>
            <a:spLocks noGrp="1"/>
          </p:cNvSpPr>
          <p:nvPr>
            <p:ph sz="half" idx="2"/>
          </p:nvPr>
        </p:nvSpPr>
        <p:spPr>
          <a:xfrm>
            <a:off x="4664075" y="1195705"/>
            <a:ext cx="4114800" cy="4614545"/>
          </a:xfrm>
        </p:spPr>
        <p:style>
          <a:lnRef idx="2">
            <a:schemeClr val="accent2"/>
          </a:lnRef>
          <a:fillRef idx="1">
            <a:schemeClr val="lt1"/>
          </a:fillRef>
          <a:effectRef idx="0">
            <a:schemeClr val="accent2"/>
          </a:effectRef>
          <a:fontRef idx="minor">
            <a:schemeClr val="dk1"/>
          </a:fontRef>
        </p:style>
        <p:txBody>
          <a:bodyPr anchor="t"/>
          <a:lstStyle/>
          <a:p>
            <a:pPr marL="457200" indent="-457200">
              <a:buNone/>
            </a:pPr>
            <a:r>
              <a:rPr lang="en-US" altLang="zh-CN" sz="2800" b="1"/>
              <a:t>1.</a:t>
            </a:r>
            <a:r>
              <a:rPr lang="zh-CN" altLang="en-US" sz="2800" b="1" dirty="0"/>
              <a:t>电汇凭证</a:t>
            </a:r>
            <a:endParaRPr lang="zh-CN" altLang="en-US" sz="2800" b="1" dirty="0"/>
          </a:p>
          <a:p>
            <a:pPr marL="457200" indent="-457200">
              <a:buNone/>
            </a:pPr>
            <a:r>
              <a:rPr lang="en-US" altLang="zh-CN" sz="2800" b="1"/>
              <a:t>2. </a:t>
            </a:r>
            <a:r>
              <a:rPr lang="zh-CN" altLang="en-US" sz="2800" b="1" dirty="0"/>
              <a:t>银行水单</a:t>
            </a:r>
            <a:endParaRPr lang="zh-CN" altLang="en-US" sz="2800" b="1" dirty="0"/>
          </a:p>
          <a:p>
            <a:pPr marL="457200" indent="-457200">
              <a:buNone/>
            </a:pPr>
            <a:r>
              <a:rPr lang="en-US" altLang="zh-CN" sz="2800" b="1"/>
              <a:t>3.</a:t>
            </a:r>
            <a:r>
              <a:rPr lang="zh-CN" altLang="en-US" sz="2800" b="1" dirty="0"/>
              <a:t>不符之处</a:t>
            </a:r>
            <a:endParaRPr lang="zh-CN" altLang="en-US" sz="2800" b="1" dirty="0"/>
          </a:p>
          <a:p>
            <a:pPr marL="457200" indent="-457200">
              <a:buNone/>
            </a:pPr>
            <a:r>
              <a:rPr lang="en-US" altLang="zh-CN" sz="2800" b="1"/>
              <a:t>4.</a:t>
            </a:r>
            <a:r>
              <a:rPr lang="zh-CN" altLang="en-US" sz="2800" b="1" dirty="0"/>
              <a:t>海关</a:t>
            </a:r>
            <a:endParaRPr lang="zh-CN" altLang="en-US" sz="2800" b="1" dirty="0"/>
          </a:p>
          <a:p>
            <a:pPr marL="457200" indent="-457200">
              <a:buNone/>
            </a:pPr>
            <a:r>
              <a:rPr lang="en-US" altLang="zh-CN" sz="2800" b="1"/>
              <a:t>5.</a:t>
            </a:r>
            <a:r>
              <a:rPr lang="zh-CN" altLang="en-US" sz="2800" b="1" dirty="0"/>
              <a:t>尽快</a:t>
            </a:r>
            <a:endParaRPr lang="zh-CN" altLang="en-US" sz="2800" b="1" dirty="0"/>
          </a:p>
        </p:txBody>
      </p:sp>
    </p:spTree>
    <p:custDataLst>
      <p:tags r:id="rId1"/>
    </p:custDataLst>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4276">
                                            <p:txEl>
                                              <p:pRg st="0" end="0"/>
                                            </p:txEl>
                                          </p:spTgt>
                                        </p:tgtEl>
                                        <p:attrNameLst>
                                          <p:attrName>style.visibility</p:attrName>
                                        </p:attrNameLst>
                                      </p:cBhvr>
                                      <p:to>
                                        <p:strVal val="visible"/>
                                      </p:to>
                                    </p:set>
                                    <p:animEffect transition="in" filter="wipe(down)">
                                      <p:cBhvr>
                                        <p:cTn id="7" dur="580">
                                          <p:stCondLst>
                                            <p:cond delay="0"/>
                                          </p:stCondLst>
                                        </p:cTn>
                                        <p:tgtEl>
                                          <p:spTgt spid="54276">
                                            <p:txEl>
                                              <p:pRg st="0" end="0"/>
                                            </p:txEl>
                                          </p:spTgt>
                                        </p:tgtEl>
                                      </p:cBhvr>
                                    </p:animEffect>
                                    <p:anim calcmode="lin" valueType="num">
                                      <p:cBhvr>
                                        <p:cTn id="8" dur="1822" tmFilter="0,0; 0.14,0.36; 0.43,0.73; 0.71,0.91; 1.0,1.0">
                                          <p:stCondLst>
                                            <p:cond delay="0"/>
                                          </p:stCondLst>
                                        </p:cTn>
                                        <p:tgtEl>
                                          <p:spTgt spid="54276">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4276">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4276">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4276">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4276">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4276">
                                            <p:txEl>
                                              <p:pRg st="0" end="0"/>
                                            </p:txEl>
                                          </p:spTgt>
                                        </p:tgtEl>
                                      </p:cBhvr>
                                      <p:to x="100000" y="60000"/>
                                    </p:animScale>
                                    <p:animScale>
                                      <p:cBhvr>
                                        <p:cTn id="14" dur="166" decel="50000">
                                          <p:stCondLst>
                                            <p:cond delay="676"/>
                                          </p:stCondLst>
                                        </p:cTn>
                                        <p:tgtEl>
                                          <p:spTgt spid="54276">
                                            <p:txEl>
                                              <p:pRg st="0" end="0"/>
                                            </p:txEl>
                                          </p:spTgt>
                                        </p:tgtEl>
                                      </p:cBhvr>
                                      <p:to x="100000" y="100000"/>
                                    </p:animScale>
                                    <p:animScale>
                                      <p:cBhvr>
                                        <p:cTn id="15" dur="26">
                                          <p:stCondLst>
                                            <p:cond delay="1312"/>
                                          </p:stCondLst>
                                        </p:cTn>
                                        <p:tgtEl>
                                          <p:spTgt spid="54276">
                                            <p:txEl>
                                              <p:pRg st="0" end="0"/>
                                            </p:txEl>
                                          </p:spTgt>
                                        </p:tgtEl>
                                      </p:cBhvr>
                                      <p:to x="100000" y="80000"/>
                                    </p:animScale>
                                    <p:animScale>
                                      <p:cBhvr>
                                        <p:cTn id="16" dur="166" decel="50000">
                                          <p:stCondLst>
                                            <p:cond delay="1338"/>
                                          </p:stCondLst>
                                        </p:cTn>
                                        <p:tgtEl>
                                          <p:spTgt spid="54276">
                                            <p:txEl>
                                              <p:pRg st="0" end="0"/>
                                            </p:txEl>
                                          </p:spTgt>
                                        </p:tgtEl>
                                      </p:cBhvr>
                                      <p:to x="100000" y="100000"/>
                                    </p:animScale>
                                    <p:animScale>
                                      <p:cBhvr>
                                        <p:cTn id="17" dur="26">
                                          <p:stCondLst>
                                            <p:cond delay="1642"/>
                                          </p:stCondLst>
                                        </p:cTn>
                                        <p:tgtEl>
                                          <p:spTgt spid="54276">
                                            <p:txEl>
                                              <p:pRg st="0" end="0"/>
                                            </p:txEl>
                                          </p:spTgt>
                                        </p:tgtEl>
                                      </p:cBhvr>
                                      <p:to x="100000" y="90000"/>
                                    </p:animScale>
                                    <p:animScale>
                                      <p:cBhvr>
                                        <p:cTn id="18" dur="166" decel="50000">
                                          <p:stCondLst>
                                            <p:cond delay="1668"/>
                                          </p:stCondLst>
                                        </p:cTn>
                                        <p:tgtEl>
                                          <p:spTgt spid="54276">
                                            <p:txEl>
                                              <p:pRg st="0" end="0"/>
                                            </p:txEl>
                                          </p:spTgt>
                                        </p:tgtEl>
                                      </p:cBhvr>
                                      <p:to x="100000" y="100000"/>
                                    </p:animScale>
                                    <p:animScale>
                                      <p:cBhvr>
                                        <p:cTn id="19" dur="26">
                                          <p:stCondLst>
                                            <p:cond delay="1808"/>
                                          </p:stCondLst>
                                        </p:cTn>
                                        <p:tgtEl>
                                          <p:spTgt spid="54276">
                                            <p:txEl>
                                              <p:pRg st="0" end="0"/>
                                            </p:txEl>
                                          </p:spTgt>
                                        </p:tgtEl>
                                      </p:cBhvr>
                                      <p:to x="100000" y="95000"/>
                                    </p:animScale>
                                    <p:animScale>
                                      <p:cBhvr>
                                        <p:cTn id="20" dur="166" decel="50000">
                                          <p:stCondLst>
                                            <p:cond delay="1834"/>
                                          </p:stCondLst>
                                        </p:cTn>
                                        <p:tgtEl>
                                          <p:spTgt spid="54276">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54276">
                                            <p:txEl>
                                              <p:pRg st="1" end="1"/>
                                            </p:txEl>
                                          </p:spTgt>
                                        </p:tgtEl>
                                        <p:attrNameLst>
                                          <p:attrName>style.visibility</p:attrName>
                                        </p:attrNameLst>
                                      </p:cBhvr>
                                      <p:to>
                                        <p:strVal val="visible"/>
                                      </p:to>
                                    </p:set>
                                    <p:animEffect transition="in" filter="wipe(down)">
                                      <p:cBhvr>
                                        <p:cTn id="23" dur="580">
                                          <p:stCondLst>
                                            <p:cond delay="0"/>
                                          </p:stCondLst>
                                        </p:cTn>
                                        <p:tgtEl>
                                          <p:spTgt spid="54276">
                                            <p:txEl>
                                              <p:pRg st="1" end="1"/>
                                            </p:txEl>
                                          </p:spTgt>
                                        </p:tgtEl>
                                      </p:cBhvr>
                                    </p:animEffect>
                                    <p:anim calcmode="lin" valueType="num">
                                      <p:cBhvr>
                                        <p:cTn id="24" dur="1822" tmFilter="0,0; 0.14,0.36; 0.43,0.73; 0.71,0.91; 1.0,1.0">
                                          <p:stCondLst>
                                            <p:cond delay="0"/>
                                          </p:stCondLst>
                                        </p:cTn>
                                        <p:tgtEl>
                                          <p:spTgt spid="54276">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54276">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54276">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54276">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54276">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54276">
                                            <p:txEl>
                                              <p:pRg st="1" end="1"/>
                                            </p:txEl>
                                          </p:spTgt>
                                        </p:tgtEl>
                                      </p:cBhvr>
                                      <p:to x="100000" y="60000"/>
                                    </p:animScale>
                                    <p:animScale>
                                      <p:cBhvr>
                                        <p:cTn id="30" dur="166" decel="50000">
                                          <p:stCondLst>
                                            <p:cond delay="676"/>
                                          </p:stCondLst>
                                        </p:cTn>
                                        <p:tgtEl>
                                          <p:spTgt spid="54276">
                                            <p:txEl>
                                              <p:pRg st="1" end="1"/>
                                            </p:txEl>
                                          </p:spTgt>
                                        </p:tgtEl>
                                      </p:cBhvr>
                                      <p:to x="100000" y="100000"/>
                                    </p:animScale>
                                    <p:animScale>
                                      <p:cBhvr>
                                        <p:cTn id="31" dur="26">
                                          <p:stCondLst>
                                            <p:cond delay="1312"/>
                                          </p:stCondLst>
                                        </p:cTn>
                                        <p:tgtEl>
                                          <p:spTgt spid="54276">
                                            <p:txEl>
                                              <p:pRg st="1" end="1"/>
                                            </p:txEl>
                                          </p:spTgt>
                                        </p:tgtEl>
                                      </p:cBhvr>
                                      <p:to x="100000" y="80000"/>
                                    </p:animScale>
                                    <p:animScale>
                                      <p:cBhvr>
                                        <p:cTn id="32" dur="166" decel="50000">
                                          <p:stCondLst>
                                            <p:cond delay="1338"/>
                                          </p:stCondLst>
                                        </p:cTn>
                                        <p:tgtEl>
                                          <p:spTgt spid="54276">
                                            <p:txEl>
                                              <p:pRg st="1" end="1"/>
                                            </p:txEl>
                                          </p:spTgt>
                                        </p:tgtEl>
                                      </p:cBhvr>
                                      <p:to x="100000" y="100000"/>
                                    </p:animScale>
                                    <p:animScale>
                                      <p:cBhvr>
                                        <p:cTn id="33" dur="26">
                                          <p:stCondLst>
                                            <p:cond delay="1642"/>
                                          </p:stCondLst>
                                        </p:cTn>
                                        <p:tgtEl>
                                          <p:spTgt spid="54276">
                                            <p:txEl>
                                              <p:pRg st="1" end="1"/>
                                            </p:txEl>
                                          </p:spTgt>
                                        </p:tgtEl>
                                      </p:cBhvr>
                                      <p:to x="100000" y="90000"/>
                                    </p:animScale>
                                    <p:animScale>
                                      <p:cBhvr>
                                        <p:cTn id="34" dur="166" decel="50000">
                                          <p:stCondLst>
                                            <p:cond delay="1668"/>
                                          </p:stCondLst>
                                        </p:cTn>
                                        <p:tgtEl>
                                          <p:spTgt spid="54276">
                                            <p:txEl>
                                              <p:pRg st="1" end="1"/>
                                            </p:txEl>
                                          </p:spTgt>
                                        </p:tgtEl>
                                      </p:cBhvr>
                                      <p:to x="100000" y="100000"/>
                                    </p:animScale>
                                    <p:animScale>
                                      <p:cBhvr>
                                        <p:cTn id="35" dur="26">
                                          <p:stCondLst>
                                            <p:cond delay="1808"/>
                                          </p:stCondLst>
                                        </p:cTn>
                                        <p:tgtEl>
                                          <p:spTgt spid="54276">
                                            <p:txEl>
                                              <p:pRg st="1" end="1"/>
                                            </p:txEl>
                                          </p:spTgt>
                                        </p:tgtEl>
                                      </p:cBhvr>
                                      <p:to x="100000" y="95000"/>
                                    </p:animScale>
                                    <p:animScale>
                                      <p:cBhvr>
                                        <p:cTn id="36" dur="166" decel="50000">
                                          <p:stCondLst>
                                            <p:cond delay="1834"/>
                                          </p:stCondLst>
                                        </p:cTn>
                                        <p:tgtEl>
                                          <p:spTgt spid="54276">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54276">
                                            <p:txEl>
                                              <p:pRg st="2" end="2"/>
                                            </p:txEl>
                                          </p:spTgt>
                                        </p:tgtEl>
                                        <p:attrNameLst>
                                          <p:attrName>style.visibility</p:attrName>
                                        </p:attrNameLst>
                                      </p:cBhvr>
                                      <p:to>
                                        <p:strVal val="visible"/>
                                      </p:to>
                                    </p:set>
                                    <p:animEffect transition="in" filter="wipe(down)">
                                      <p:cBhvr>
                                        <p:cTn id="39" dur="580">
                                          <p:stCondLst>
                                            <p:cond delay="0"/>
                                          </p:stCondLst>
                                        </p:cTn>
                                        <p:tgtEl>
                                          <p:spTgt spid="54276">
                                            <p:txEl>
                                              <p:pRg st="2" end="2"/>
                                            </p:txEl>
                                          </p:spTgt>
                                        </p:tgtEl>
                                      </p:cBhvr>
                                    </p:animEffect>
                                    <p:anim calcmode="lin" valueType="num">
                                      <p:cBhvr>
                                        <p:cTn id="40" dur="1822" tmFilter="0,0; 0.14,0.36; 0.43,0.73; 0.71,0.91; 1.0,1.0">
                                          <p:stCondLst>
                                            <p:cond delay="0"/>
                                          </p:stCondLst>
                                        </p:cTn>
                                        <p:tgtEl>
                                          <p:spTgt spid="54276">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54276">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54276">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54276">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54276">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54276">
                                            <p:txEl>
                                              <p:pRg st="2" end="2"/>
                                            </p:txEl>
                                          </p:spTgt>
                                        </p:tgtEl>
                                      </p:cBhvr>
                                      <p:to x="100000" y="60000"/>
                                    </p:animScale>
                                    <p:animScale>
                                      <p:cBhvr>
                                        <p:cTn id="46" dur="166" decel="50000">
                                          <p:stCondLst>
                                            <p:cond delay="676"/>
                                          </p:stCondLst>
                                        </p:cTn>
                                        <p:tgtEl>
                                          <p:spTgt spid="54276">
                                            <p:txEl>
                                              <p:pRg st="2" end="2"/>
                                            </p:txEl>
                                          </p:spTgt>
                                        </p:tgtEl>
                                      </p:cBhvr>
                                      <p:to x="100000" y="100000"/>
                                    </p:animScale>
                                    <p:animScale>
                                      <p:cBhvr>
                                        <p:cTn id="47" dur="26">
                                          <p:stCondLst>
                                            <p:cond delay="1312"/>
                                          </p:stCondLst>
                                        </p:cTn>
                                        <p:tgtEl>
                                          <p:spTgt spid="54276">
                                            <p:txEl>
                                              <p:pRg st="2" end="2"/>
                                            </p:txEl>
                                          </p:spTgt>
                                        </p:tgtEl>
                                      </p:cBhvr>
                                      <p:to x="100000" y="80000"/>
                                    </p:animScale>
                                    <p:animScale>
                                      <p:cBhvr>
                                        <p:cTn id="48" dur="166" decel="50000">
                                          <p:stCondLst>
                                            <p:cond delay="1338"/>
                                          </p:stCondLst>
                                        </p:cTn>
                                        <p:tgtEl>
                                          <p:spTgt spid="54276">
                                            <p:txEl>
                                              <p:pRg st="2" end="2"/>
                                            </p:txEl>
                                          </p:spTgt>
                                        </p:tgtEl>
                                      </p:cBhvr>
                                      <p:to x="100000" y="100000"/>
                                    </p:animScale>
                                    <p:animScale>
                                      <p:cBhvr>
                                        <p:cTn id="49" dur="26">
                                          <p:stCondLst>
                                            <p:cond delay="1642"/>
                                          </p:stCondLst>
                                        </p:cTn>
                                        <p:tgtEl>
                                          <p:spTgt spid="54276">
                                            <p:txEl>
                                              <p:pRg st="2" end="2"/>
                                            </p:txEl>
                                          </p:spTgt>
                                        </p:tgtEl>
                                      </p:cBhvr>
                                      <p:to x="100000" y="90000"/>
                                    </p:animScale>
                                    <p:animScale>
                                      <p:cBhvr>
                                        <p:cTn id="50" dur="166" decel="50000">
                                          <p:stCondLst>
                                            <p:cond delay="1668"/>
                                          </p:stCondLst>
                                        </p:cTn>
                                        <p:tgtEl>
                                          <p:spTgt spid="54276">
                                            <p:txEl>
                                              <p:pRg st="2" end="2"/>
                                            </p:txEl>
                                          </p:spTgt>
                                        </p:tgtEl>
                                      </p:cBhvr>
                                      <p:to x="100000" y="100000"/>
                                    </p:animScale>
                                    <p:animScale>
                                      <p:cBhvr>
                                        <p:cTn id="51" dur="26">
                                          <p:stCondLst>
                                            <p:cond delay="1808"/>
                                          </p:stCondLst>
                                        </p:cTn>
                                        <p:tgtEl>
                                          <p:spTgt spid="54276">
                                            <p:txEl>
                                              <p:pRg st="2" end="2"/>
                                            </p:txEl>
                                          </p:spTgt>
                                        </p:tgtEl>
                                      </p:cBhvr>
                                      <p:to x="100000" y="95000"/>
                                    </p:animScale>
                                    <p:animScale>
                                      <p:cBhvr>
                                        <p:cTn id="52" dur="166" decel="50000">
                                          <p:stCondLst>
                                            <p:cond delay="1834"/>
                                          </p:stCondLst>
                                        </p:cTn>
                                        <p:tgtEl>
                                          <p:spTgt spid="54276">
                                            <p:txEl>
                                              <p:pRg st="2" end="2"/>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54276">
                                            <p:txEl>
                                              <p:pRg st="3" end="3"/>
                                            </p:txEl>
                                          </p:spTgt>
                                        </p:tgtEl>
                                        <p:attrNameLst>
                                          <p:attrName>style.visibility</p:attrName>
                                        </p:attrNameLst>
                                      </p:cBhvr>
                                      <p:to>
                                        <p:strVal val="visible"/>
                                      </p:to>
                                    </p:set>
                                    <p:animEffect transition="in" filter="wipe(down)">
                                      <p:cBhvr>
                                        <p:cTn id="55" dur="580">
                                          <p:stCondLst>
                                            <p:cond delay="0"/>
                                          </p:stCondLst>
                                        </p:cTn>
                                        <p:tgtEl>
                                          <p:spTgt spid="54276">
                                            <p:txEl>
                                              <p:pRg st="3" end="3"/>
                                            </p:txEl>
                                          </p:spTgt>
                                        </p:tgtEl>
                                      </p:cBhvr>
                                    </p:animEffect>
                                    <p:anim calcmode="lin" valueType="num">
                                      <p:cBhvr>
                                        <p:cTn id="56" dur="1822" tmFilter="0,0; 0.14,0.36; 0.43,0.73; 0.71,0.91; 1.0,1.0">
                                          <p:stCondLst>
                                            <p:cond delay="0"/>
                                          </p:stCondLst>
                                        </p:cTn>
                                        <p:tgtEl>
                                          <p:spTgt spid="54276">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54276">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54276">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54276">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54276">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54276">
                                            <p:txEl>
                                              <p:pRg st="3" end="3"/>
                                            </p:txEl>
                                          </p:spTgt>
                                        </p:tgtEl>
                                      </p:cBhvr>
                                      <p:to x="100000" y="60000"/>
                                    </p:animScale>
                                    <p:animScale>
                                      <p:cBhvr>
                                        <p:cTn id="62" dur="166" decel="50000">
                                          <p:stCondLst>
                                            <p:cond delay="676"/>
                                          </p:stCondLst>
                                        </p:cTn>
                                        <p:tgtEl>
                                          <p:spTgt spid="54276">
                                            <p:txEl>
                                              <p:pRg st="3" end="3"/>
                                            </p:txEl>
                                          </p:spTgt>
                                        </p:tgtEl>
                                      </p:cBhvr>
                                      <p:to x="100000" y="100000"/>
                                    </p:animScale>
                                    <p:animScale>
                                      <p:cBhvr>
                                        <p:cTn id="63" dur="26">
                                          <p:stCondLst>
                                            <p:cond delay="1312"/>
                                          </p:stCondLst>
                                        </p:cTn>
                                        <p:tgtEl>
                                          <p:spTgt spid="54276">
                                            <p:txEl>
                                              <p:pRg st="3" end="3"/>
                                            </p:txEl>
                                          </p:spTgt>
                                        </p:tgtEl>
                                      </p:cBhvr>
                                      <p:to x="100000" y="80000"/>
                                    </p:animScale>
                                    <p:animScale>
                                      <p:cBhvr>
                                        <p:cTn id="64" dur="166" decel="50000">
                                          <p:stCondLst>
                                            <p:cond delay="1338"/>
                                          </p:stCondLst>
                                        </p:cTn>
                                        <p:tgtEl>
                                          <p:spTgt spid="54276">
                                            <p:txEl>
                                              <p:pRg st="3" end="3"/>
                                            </p:txEl>
                                          </p:spTgt>
                                        </p:tgtEl>
                                      </p:cBhvr>
                                      <p:to x="100000" y="100000"/>
                                    </p:animScale>
                                    <p:animScale>
                                      <p:cBhvr>
                                        <p:cTn id="65" dur="26">
                                          <p:stCondLst>
                                            <p:cond delay="1642"/>
                                          </p:stCondLst>
                                        </p:cTn>
                                        <p:tgtEl>
                                          <p:spTgt spid="54276">
                                            <p:txEl>
                                              <p:pRg st="3" end="3"/>
                                            </p:txEl>
                                          </p:spTgt>
                                        </p:tgtEl>
                                      </p:cBhvr>
                                      <p:to x="100000" y="90000"/>
                                    </p:animScale>
                                    <p:animScale>
                                      <p:cBhvr>
                                        <p:cTn id="66" dur="166" decel="50000">
                                          <p:stCondLst>
                                            <p:cond delay="1668"/>
                                          </p:stCondLst>
                                        </p:cTn>
                                        <p:tgtEl>
                                          <p:spTgt spid="54276">
                                            <p:txEl>
                                              <p:pRg st="3" end="3"/>
                                            </p:txEl>
                                          </p:spTgt>
                                        </p:tgtEl>
                                      </p:cBhvr>
                                      <p:to x="100000" y="100000"/>
                                    </p:animScale>
                                    <p:animScale>
                                      <p:cBhvr>
                                        <p:cTn id="67" dur="26">
                                          <p:stCondLst>
                                            <p:cond delay="1808"/>
                                          </p:stCondLst>
                                        </p:cTn>
                                        <p:tgtEl>
                                          <p:spTgt spid="54276">
                                            <p:txEl>
                                              <p:pRg st="3" end="3"/>
                                            </p:txEl>
                                          </p:spTgt>
                                        </p:tgtEl>
                                      </p:cBhvr>
                                      <p:to x="100000" y="95000"/>
                                    </p:animScale>
                                    <p:animScale>
                                      <p:cBhvr>
                                        <p:cTn id="68" dur="166" decel="50000">
                                          <p:stCondLst>
                                            <p:cond delay="1834"/>
                                          </p:stCondLst>
                                        </p:cTn>
                                        <p:tgtEl>
                                          <p:spTgt spid="54276">
                                            <p:txEl>
                                              <p:pRg st="3" end="3"/>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54276">
                                            <p:txEl>
                                              <p:pRg st="4" end="4"/>
                                            </p:txEl>
                                          </p:spTgt>
                                        </p:tgtEl>
                                        <p:attrNameLst>
                                          <p:attrName>style.visibility</p:attrName>
                                        </p:attrNameLst>
                                      </p:cBhvr>
                                      <p:to>
                                        <p:strVal val="visible"/>
                                      </p:to>
                                    </p:set>
                                    <p:animEffect transition="in" filter="wipe(down)">
                                      <p:cBhvr>
                                        <p:cTn id="71" dur="580">
                                          <p:stCondLst>
                                            <p:cond delay="0"/>
                                          </p:stCondLst>
                                        </p:cTn>
                                        <p:tgtEl>
                                          <p:spTgt spid="54276">
                                            <p:txEl>
                                              <p:pRg st="4" end="4"/>
                                            </p:txEl>
                                          </p:spTgt>
                                        </p:tgtEl>
                                      </p:cBhvr>
                                    </p:animEffect>
                                    <p:anim calcmode="lin" valueType="num">
                                      <p:cBhvr>
                                        <p:cTn id="72" dur="1822" tmFilter="0,0; 0.14,0.36; 0.43,0.73; 0.71,0.91; 1.0,1.0">
                                          <p:stCondLst>
                                            <p:cond delay="0"/>
                                          </p:stCondLst>
                                        </p:cTn>
                                        <p:tgtEl>
                                          <p:spTgt spid="54276">
                                            <p:txEl>
                                              <p:pRg st="4" end="4"/>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54276">
                                            <p:txEl>
                                              <p:pRg st="4" end="4"/>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54276">
                                            <p:txEl>
                                              <p:pRg st="4" end="4"/>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54276">
                                            <p:txEl>
                                              <p:pRg st="4" end="4"/>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54276">
                                            <p:txEl>
                                              <p:pRg st="4" end="4"/>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54276">
                                            <p:txEl>
                                              <p:pRg st="4" end="4"/>
                                            </p:txEl>
                                          </p:spTgt>
                                        </p:tgtEl>
                                      </p:cBhvr>
                                      <p:to x="100000" y="60000"/>
                                    </p:animScale>
                                    <p:animScale>
                                      <p:cBhvr>
                                        <p:cTn id="78" dur="166" decel="50000">
                                          <p:stCondLst>
                                            <p:cond delay="676"/>
                                          </p:stCondLst>
                                        </p:cTn>
                                        <p:tgtEl>
                                          <p:spTgt spid="54276">
                                            <p:txEl>
                                              <p:pRg st="4" end="4"/>
                                            </p:txEl>
                                          </p:spTgt>
                                        </p:tgtEl>
                                      </p:cBhvr>
                                      <p:to x="100000" y="100000"/>
                                    </p:animScale>
                                    <p:animScale>
                                      <p:cBhvr>
                                        <p:cTn id="79" dur="26">
                                          <p:stCondLst>
                                            <p:cond delay="1312"/>
                                          </p:stCondLst>
                                        </p:cTn>
                                        <p:tgtEl>
                                          <p:spTgt spid="54276">
                                            <p:txEl>
                                              <p:pRg st="4" end="4"/>
                                            </p:txEl>
                                          </p:spTgt>
                                        </p:tgtEl>
                                      </p:cBhvr>
                                      <p:to x="100000" y="80000"/>
                                    </p:animScale>
                                    <p:animScale>
                                      <p:cBhvr>
                                        <p:cTn id="80" dur="166" decel="50000">
                                          <p:stCondLst>
                                            <p:cond delay="1338"/>
                                          </p:stCondLst>
                                        </p:cTn>
                                        <p:tgtEl>
                                          <p:spTgt spid="54276">
                                            <p:txEl>
                                              <p:pRg st="4" end="4"/>
                                            </p:txEl>
                                          </p:spTgt>
                                        </p:tgtEl>
                                      </p:cBhvr>
                                      <p:to x="100000" y="100000"/>
                                    </p:animScale>
                                    <p:animScale>
                                      <p:cBhvr>
                                        <p:cTn id="81" dur="26">
                                          <p:stCondLst>
                                            <p:cond delay="1642"/>
                                          </p:stCondLst>
                                        </p:cTn>
                                        <p:tgtEl>
                                          <p:spTgt spid="54276">
                                            <p:txEl>
                                              <p:pRg st="4" end="4"/>
                                            </p:txEl>
                                          </p:spTgt>
                                        </p:tgtEl>
                                      </p:cBhvr>
                                      <p:to x="100000" y="90000"/>
                                    </p:animScale>
                                    <p:animScale>
                                      <p:cBhvr>
                                        <p:cTn id="82" dur="166" decel="50000">
                                          <p:stCondLst>
                                            <p:cond delay="1668"/>
                                          </p:stCondLst>
                                        </p:cTn>
                                        <p:tgtEl>
                                          <p:spTgt spid="54276">
                                            <p:txEl>
                                              <p:pRg st="4" end="4"/>
                                            </p:txEl>
                                          </p:spTgt>
                                        </p:tgtEl>
                                      </p:cBhvr>
                                      <p:to x="100000" y="100000"/>
                                    </p:animScale>
                                    <p:animScale>
                                      <p:cBhvr>
                                        <p:cTn id="83" dur="26">
                                          <p:stCondLst>
                                            <p:cond delay="1808"/>
                                          </p:stCondLst>
                                        </p:cTn>
                                        <p:tgtEl>
                                          <p:spTgt spid="54276">
                                            <p:txEl>
                                              <p:pRg st="4" end="4"/>
                                            </p:txEl>
                                          </p:spTgt>
                                        </p:tgtEl>
                                      </p:cBhvr>
                                      <p:to x="100000" y="95000"/>
                                    </p:animScale>
                                    <p:animScale>
                                      <p:cBhvr>
                                        <p:cTn id="84" dur="166" decel="50000">
                                          <p:stCondLst>
                                            <p:cond delay="1834"/>
                                          </p:stCondLst>
                                        </p:cTn>
                                        <p:tgtEl>
                                          <p:spTgt spid="54276">
                                            <p:txEl>
                                              <p:pRg st="4" end="4"/>
                                            </p:txEl>
                                          </p:spTgt>
                                        </p:tgtEl>
                                      </p:cBhvr>
                                      <p:to x="100000" y="100000"/>
                                    </p:animScale>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nodeType="clickEffect">
                                  <p:stCondLst>
                                    <p:cond delay="0"/>
                                  </p:stCondLst>
                                  <p:childTnLst>
                                    <p:set>
                                      <p:cBhvr>
                                        <p:cTn id="88" dur="1" fill="hold">
                                          <p:stCondLst>
                                            <p:cond delay="0"/>
                                          </p:stCondLst>
                                        </p:cTn>
                                        <p:tgtEl>
                                          <p:spTgt spid="54275">
                                            <p:txEl>
                                              <p:pRg st="0" end="0"/>
                                            </p:txEl>
                                          </p:spTgt>
                                        </p:tgtEl>
                                        <p:attrNameLst>
                                          <p:attrName>style.visibility</p:attrName>
                                        </p:attrNameLst>
                                      </p:cBhvr>
                                      <p:to>
                                        <p:strVal val="visible"/>
                                      </p:to>
                                    </p:set>
                                    <p:animEffect transition="in" filter="wipe(down)">
                                      <p:cBhvr>
                                        <p:cTn id="89" dur="500"/>
                                        <p:tgtEl>
                                          <p:spTgt spid="54275">
                                            <p:txEl>
                                              <p:pRg st="0" end="0"/>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4" fill="hold" nodeType="clickEffect">
                                  <p:stCondLst>
                                    <p:cond delay="0"/>
                                  </p:stCondLst>
                                  <p:childTnLst>
                                    <p:set>
                                      <p:cBhvr>
                                        <p:cTn id="93" dur="1" fill="hold">
                                          <p:stCondLst>
                                            <p:cond delay="0"/>
                                          </p:stCondLst>
                                        </p:cTn>
                                        <p:tgtEl>
                                          <p:spTgt spid="54275">
                                            <p:txEl>
                                              <p:pRg st="1" end="1"/>
                                            </p:txEl>
                                          </p:spTgt>
                                        </p:tgtEl>
                                        <p:attrNameLst>
                                          <p:attrName>style.visibility</p:attrName>
                                        </p:attrNameLst>
                                      </p:cBhvr>
                                      <p:to>
                                        <p:strVal val="visible"/>
                                      </p:to>
                                    </p:set>
                                    <p:animEffect transition="in" filter="wipe(down)">
                                      <p:cBhvr>
                                        <p:cTn id="94" dur="500"/>
                                        <p:tgtEl>
                                          <p:spTgt spid="54275">
                                            <p:txEl>
                                              <p:pRg st="1" end="1"/>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4" fill="hold" nodeType="clickEffect">
                                  <p:stCondLst>
                                    <p:cond delay="0"/>
                                  </p:stCondLst>
                                  <p:childTnLst>
                                    <p:set>
                                      <p:cBhvr>
                                        <p:cTn id="98" dur="1" fill="hold">
                                          <p:stCondLst>
                                            <p:cond delay="0"/>
                                          </p:stCondLst>
                                        </p:cTn>
                                        <p:tgtEl>
                                          <p:spTgt spid="54275">
                                            <p:txEl>
                                              <p:pRg st="2" end="2"/>
                                            </p:txEl>
                                          </p:spTgt>
                                        </p:tgtEl>
                                        <p:attrNameLst>
                                          <p:attrName>style.visibility</p:attrName>
                                        </p:attrNameLst>
                                      </p:cBhvr>
                                      <p:to>
                                        <p:strVal val="visible"/>
                                      </p:to>
                                    </p:set>
                                    <p:animEffect transition="in" filter="wipe(down)">
                                      <p:cBhvr>
                                        <p:cTn id="99" dur="500"/>
                                        <p:tgtEl>
                                          <p:spTgt spid="54275">
                                            <p:txEl>
                                              <p:pRg st="2" end="2"/>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4" fill="hold" nodeType="clickEffect">
                                  <p:stCondLst>
                                    <p:cond delay="0"/>
                                  </p:stCondLst>
                                  <p:childTnLst>
                                    <p:set>
                                      <p:cBhvr>
                                        <p:cTn id="103" dur="1" fill="hold">
                                          <p:stCondLst>
                                            <p:cond delay="0"/>
                                          </p:stCondLst>
                                        </p:cTn>
                                        <p:tgtEl>
                                          <p:spTgt spid="54275">
                                            <p:txEl>
                                              <p:pRg st="3" end="3"/>
                                            </p:txEl>
                                          </p:spTgt>
                                        </p:tgtEl>
                                        <p:attrNameLst>
                                          <p:attrName>style.visibility</p:attrName>
                                        </p:attrNameLst>
                                      </p:cBhvr>
                                      <p:to>
                                        <p:strVal val="visible"/>
                                      </p:to>
                                    </p:set>
                                    <p:animEffect transition="in" filter="wipe(down)">
                                      <p:cBhvr>
                                        <p:cTn id="104" dur="500"/>
                                        <p:tgtEl>
                                          <p:spTgt spid="54275">
                                            <p:txEl>
                                              <p:pRg st="3" end="3"/>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4" fill="hold" nodeType="clickEffect">
                                  <p:stCondLst>
                                    <p:cond delay="0"/>
                                  </p:stCondLst>
                                  <p:childTnLst>
                                    <p:set>
                                      <p:cBhvr>
                                        <p:cTn id="108" dur="1" fill="hold">
                                          <p:stCondLst>
                                            <p:cond delay="0"/>
                                          </p:stCondLst>
                                        </p:cTn>
                                        <p:tgtEl>
                                          <p:spTgt spid="54275">
                                            <p:txEl>
                                              <p:pRg st="4" end="4"/>
                                            </p:txEl>
                                          </p:spTgt>
                                        </p:tgtEl>
                                        <p:attrNameLst>
                                          <p:attrName>style.visibility</p:attrName>
                                        </p:attrNameLst>
                                      </p:cBhvr>
                                      <p:to>
                                        <p:strVal val="visible"/>
                                      </p:to>
                                    </p:set>
                                    <p:animEffect transition="in" filter="wipe(down)">
                                      <p:cBhvr>
                                        <p:cTn id="109" dur="500"/>
                                        <p:tgtEl>
                                          <p:spTgt spid="542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标题 58369"/>
          <p:cNvSpPr>
            <a:spLocks noGrp="1"/>
          </p:cNvSpPr>
          <p:nvPr>
            <p:ph type="title"/>
          </p:nvPr>
        </p:nvSpPr>
        <p:spPr>
          <a:xfrm>
            <a:off x="466725" y="187325"/>
            <a:ext cx="8229600" cy="719138"/>
          </a:xfrm>
          <a:noFill/>
          <a:ln>
            <a:noFill/>
          </a:ln>
        </p:spPr>
        <p:txBody>
          <a:bodyPr anchor="t">
            <a:normAutofit/>
          </a:bodyPr>
          <a:lstStyle/>
          <a:p>
            <a:pPr algn="ctr"/>
            <a:r>
              <a:rPr lang="en-US" altLang="zh-CN" sz="3200" b="1">
                <a:solidFill>
                  <a:schemeClr val="accent2"/>
                </a:solidFill>
                <a:cs typeface="+mj-lt"/>
              </a:rPr>
              <a:t>Useful Sentences</a:t>
            </a:r>
            <a:endParaRPr lang="en-US" altLang="zh-CN" sz="3200" b="1">
              <a:solidFill>
                <a:schemeClr val="accent2"/>
              </a:solidFill>
              <a:cs typeface="+mj-lt"/>
            </a:endParaRPr>
          </a:p>
        </p:txBody>
      </p:sp>
      <p:sp>
        <p:nvSpPr>
          <p:cNvPr id="58371" name="内容占位符 58370"/>
          <p:cNvSpPr>
            <a:spLocks noGrp="1"/>
          </p:cNvSpPr>
          <p:nvPr>
            <p:ph idx="1"/>
          </p:nvPr>
        </p:nvSpPr>
        <p:spPr>
          <a:xfrm>
            <a:off x="466725" y="1052513"/>
            <a:ext cx="8437563" cy="5289550"/>
          </a:xfrm>
          <a:noFill/>
          <a:ln>
            <a:noFill/>
          </a:ln>
        </p:spPr>
        <p:txBody>
          <a:bodyPr anchor="t"/>
          <a:lstStyle/>
          <a:p>
            <a:pPr marL="457200" indent="-457200">
              <a:lnSpc>
                <a:spcPct val="110000"/>
              </a:lnSpc>
              <a:buAutoNum type="arabicPeriod"/>
            </a:pPr>
            <a:r>
              <a:rPr lang="en-US" altLang="zh-CN" sz="2800">
                <a:solidFill>
                  <a:schemeClr val="tx1"/>
                </a:solidFill>
              </a:rPr>
              <a:t>I wonder if we make payment for this order by T/T at the full amount, will you give us a discount of 5% for the next order.</a:t>
            </a:r>
            <a:endParaRPr lang="en-US" altLang="zh-CN" sz="2800">
              <a:solidFill>
                <a:schemeClr val="tx1"/>
              </a:solidFill>
            </a:endParaRPr>
          </a:p>
          <a:p>
            <a:pPr marL="457200" indent="-457200">
              <a:lnSpc>
                <a:spcPct val="110000"/>
              </a:lnSpc>
              <a:buAutoNum type="arabicPeriod"/>
            </a:pPr>
            <a:r>
              <a:rPr lang="en-US" altLang="zh-CN" sz="2800">
                <a:solidFill>
                  <a:schemeClr val="tx1"/>
                </a:solidFill>
              </a:rPr>
              <a:t>In terms of payment, we agree to accept T/T and do the transaction according to your recommendations.</a:t>
            </a:r>
            <a:endParaRPr lang="en-US" altLang="zh-CN" sz="2800">
              <a:solidFill>
                <a:schemeClr val="tx1"/>
              </a:solidFill>
            </a:endParaRPr>
          </a:p>
          <a:p>
            <a:pPr marL="457200" indent="-457200">
              <a:lnSpc>
                <a:spcPct val="110000"/>
              </a:lnSpc>
              <a:buAutoNum type="arabicPeriod"/>
            </a:pPr>
            <a:r>
              <a:rPr lang="en-US" altLang="zh-CN" sz="2800">
                <a:solidFill>
                  <a:schemeClr val="tx1"/>
                </a:solidFill>
              </a:rPr>
              <a:t>We enclose the transaction voucher for your reference. </a:t>
            </a:r>
            <a:endParaRPr lang="en-US" altLang="zh-CN" sz="2800">
              <a:solidFill>
                <a:schemeClr val="tx1"/>
              </a:solidFill>
            </a:endParaRPr>
          </a:p>
          <a:p>
            <a:pPr marL="457200" indent="-457200">
              <a:lnSpc>
                <a:spcPct val="110000"/>
              </a:lnSpc>
              <a:buAutoNum type="arabicPeriod"/>
            </a:pPr>
            <a:r>
              <a:rPr lang="en-US" altLang="zh-CN" sz="2800">
                <a:solidFill>
                  <a:schemeClr val="tx1"/>
                </a:solidFill>
              </a:rPr>
              <a:t>Are you afraid of losing money due to the exchange rate fluctuation?</a:t>
            </a:r>
            <a:endParaRPr lang="en-US" altLang="zh-CN" sz="2800">
              <a:solidFill>
                <a:schemeClr val="tx1"/>
              </a:solidFill>
            </a:endParaRPr>
          </a:p>
        </p:txBody>
      </p:sp>
      <p:grpSp>
        <p:nvGrpSpPr>
          <p:cNvPr id="3" name="组合 2"/>
          <p:cNvGrpSpPr/>
          <p:nvPr/>
        </p:nvGrpSpPr>
        <p:grpSpPr>
          <a:xfrm>
            <a:off x="6421800" y="4486445"/>
            <a:ext cx="2491978" cy="2321720"/>
            <a:chOff x="2548558" y="2420888"/>
            <a:chExt cx="3322637" cy="3095626"/>
          </a:xfrm>
          <a:solidFill>
            <a:schemeClr val="accent2"/>
          </a:solidFill>
        </p:grpSpPr>
        <p:sp>
          <p:nvSpPr>
            <p:cNvPr id="4" name="Freeform 5"/>
            <p:cNvSpPr/>
            <p:nvPr/>
          </p:nvSpPr>
          <p:spPr bwMode="auto">
            <a:xfrm>
              <a:off x="3999533" y="2420888"/>
              <a:ext cx="458787" cy="458788"/>
            </a:xfrm>
            <a:custGeom>
              <a:avLst/>
              <a:gdLst>
                <a:gd name="T0" fmla="*/ 48 w 48"/>
                <a:gd name="T1" fmla="*/ 24 h 48"/>
                <a:gd name="T2" fmla="*/ 25 w 48"/>
                <a:gd name="T3" fmla="*/ 48 h 48"/>
                <a:gd name="T4" fmla="*/ 0 w 48"/>
                <a:gd name="T5" fmla="*/ 24 h 48"/>
                <a:gd name="T6" fmla="*/ 24 w 48"/>
                <a:gd name="T7" fmla="*/ 0 h 48"/>
                <a:gd name="T8" fmla="*/ 48 w 48"/>
                <a:gd name="T9" fmla="*/ 24 h 48"/>
              </a:gdLst>
              <a:ahLst/>
              <a:cxnLst>
                <a:cxn ang="0">
                  <a:pos x="T0" y="T1"/>
                </a:cxn>
                <a:cxn ang="0">
                  <a:pos x="T2" y="T3"/>
                </a:cxn>
                <a:cxn ang="0">
                  <a:pos x="T4" y="T5"/>
                </a:cxn>
                <a:cxn ang="0">
                  <a:pos x="T6" y="T7"/>
                </a:cxn>
                <a:cxn ang="0">
                  <a:pos x="T8" y="T9"/>
                </a:cxn>
              </a:cxnLst>
              <a:rect l="0" t="0" r="r" b="b"/>
              <a:pathLst>
                <a:path w="48" h="48">
                  <a:moveTo>
                    <a:pt x="48" y="24"/>
                  </a:moveTo>
                  <a:cubicBezTo>
                    <a:pt x="48" y="37"/>
                    <a:pt x="38" y="48"/>
                    <a:pt x="25" y="48"/>
                  </a:cubicBezTo>
                  <a:cubicBezTo>
                    <a:pt x="11" y="48"/>
                    <a:pt x="1" y="38"/>
                    <a:pt x="0" y="24"/>
                  </a:cubicBezTo>
                  <a:cubicBezTo>
                    <a:pt x="0" y="11"/>
                    <a:pt x="11" y="0"/>
                    <a:pt x="24" y="0"/>
                  </a:cubicBezTo>
                  <a:cubicBezTo>
                    <a:pt x="38" y="0"/>
                    <a:pt x="48" y="11"/>
                    <a:pt x="48" y="24"/>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5" name="Freeform 6"/>
            <p:cNvSpPr/>
            <p:nvPr/>
          </p:nvSpPr>
          <p:spPr bwMode="auto">
            <a:xfrm>
              <a:off x="3942383" y="2898726"/>
              <a:ext cx="573087" cy="1347788"/>
            </a:xfrm>
            <a:custGeom>
              <a:avLst/>
              <a:gdLst>
                <a:gd name="T0" fmla="*/ 53 w 60"/>
                <a:gd name="T1" fmla="*/ 129 h 141"/>
                <a:gd name="T2" fmla="*/ 31 w 60"/>
                <a:gd name="T3" fmla="*/ 51 h 141"/>
                <a:gd name="T4" fmla="*/ 31 w 60"/>
                <a:gd name="T5" fmla="*/ 51 h 141"/>
                <a:gd name="T6" fmla="*/ 9 w 60"/>
                <a:gd name="T7" fmla="*/ 129 h 141"/>
                <a:gd name="T8" fmla="*/ 14 w 60"/>
                <a:gd name="T9" fmla="*/ 23 h 141"/>
                <a:gd name="T10" fmla="*/ 0 w 60"/>
                <a:gd name="T11" fmla="*/ 43 h 141"/>
                <a:gd name="T12" fmla="*/ 31 w 60"/>
                <a:gd name="T13" fmla="*/ 0 h 141"/>
                <a:gd name="T14" fmla="*/ 31 w 60"/>
                <a:gd name="T15" fmla="*/ 0 h 141"/>
                <a:gd name="T16" fmla="*/ 60 w 60"/>
                <a:gd name="T17" fmla="*/ 45 h 141"/>
                <a:gd name="T18" fmla="*/ 47 w 60"/>
                <a:gd name="T19" fmla="*/ 24 h 141"/>
                <a:gd name="T20" fmla="*/ 53 w 60"/>
                <a:gd name="T21" fmla="*/ 12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141">
                  <a:moveTo>
                    <a:pt x="53" y="129"/>
                  </a:moveTo>
                  <a:cubicBezTo>
                    <a:pt x="53" y="141"/>
                    <a:pt x="43" y="51"/>
                    <a:pt x="31" y="51"/>
                  </a:cubicBezTo>
                  <a:cubicBezTo>
                    <a:pt x="31" y="51"/>
                    <a:pt x="31" y="51"/>
                    <a:pt x="31" y="51"/>
                  </a:cubicBezTo>
                  <a:cubicBezTo>
                    <a:pt x="19" y="52"/>
                    <a:pt x="9" y="141"/>
                    <a:pt x="9" y="129"/>
                  </a:cubicBezTo>
                  <a:cubicBezTo>
                    <a:pt x="14" y="23"/>
                    <a:pt x="14" y="23"/>
                    <a:pt x="14" y="23"/>
                  </a:cubicBezTo>
                  <a:cubicBezTo>
                    <a:pt x="0" y="43"/>
                    <a:pt x="0" y="43"/>
                    <a:pt x="0" y="43"/>
                  </a:cubicBezTo>
                  <a:cubicBezTo>
                    <a:pt x="0" y="41"/>
                    <a:pt x="20" y="0"/>
                    <a:pt x="31" y="0"/>
                  </a:cubicBezTo>
                  <a:cubicBezTo>
                    <a:pt x="31" y="0"/>
                    <a:pt x="31" y="0"/>
                    <a:pt x="31" y="0"/>
                  </a:cubicBezTo>
                  <a:cubicBezTo>
                    <a:pt x="41" y="0"/>
                    <a:pt x="60" y="43"/>
                    <a:pt x="60" y="45"/>
                  </a:cubicBezTo>
                  <a:cubicBezTo>
                    <a:pt x="47" y="24"/>
                    <a:pt x="47" y="24"/>
                    <a:pt x="47" y="24"/>
                  </a:cubicBezTo>
                  <a:lnTo>
                    <a:pt x="53" y="129"/>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6" name="Freeform 7"/>
            <p:cNvSpPr/>
            <p:nvPr/>
          </p:nvSpPr>
          <p:spPr bwMode="auto">
            <a:xfrm>
              <a:off x="5355258" y="4838651"/>
              <a:ext cx="515937" cy="525463"/>
            </a:xfrm>
            <a:custGeom>
              <a:avLst/>
              <a:gdLst>
                <a:gd name="T0" fmla="*/ 14 w 54"/>
                <a:gd name="T1" fmla="*/ 48 h 55"/>
                <a:gd name="T2" fmla="*/ 7 w 54"/>
                <a:gd name="T3" fmla="*/ 15 h 55"/>
                <a:gd name="T4" fmla="*/ 40 w 54"/>
                <a:gd name="T5" fmla="*/ 7 h 55"/>
                <a:gd name="T6" fmla="*/ 47 w 54"/>
                <a:gd name="T7" fmla="*/ 40 h 55"/>
                <a:gd name="T8" fmla="*/ 14 w 54"/>
                <a:gd name="T9" fmla="*/ 48 h 55"/>
              </a:gdLst>
              <a:ahLst/>
              <a:cxnLst>
                <a:cxn ang="0">
                  <a:pos x="T0" y="T1"/>
                </a:cxn>
                <a:cxn ang="0">
                  <a:pos x="T2" y="T3"/>
                </a:cxn>
                <a:cxn ang="0">
                  <a:pos x="T4" y="T5"/>
                </a:cxn>
                <a:cxn ang="0">
                  <a:pos x="T6" y="T7"/>
                </a:cxn>
                <a:cxn ang="0">
                  <a:pos x="T8" y="T9"/>
                </a:cxn>
              </a:cxnLst>
              <a:rect l="0" t="0" r="r" b="b"/>
              <a:pathLst>
                <a:path w="54" h="55">
                  <a:moveTo>
                    <a:pt x="14" y="48"/>
                  </a:moveTo>
                  <a:cubicBezTo>
                    <a:pt x="3" y="41"/>
                    <a:pt x="0" y="26"/>
                    <a:pt x="7" y="15"/>
                  </a:cubicBezTo>
                  <a:cubicBezTo>
                    <a:pt x="14" y="3"/>
                    <a:pt x="28" y="0"/>
                    <a:pt x="40" y="7"/>
                  </a:cubicBezTo>
                  <a:cubicBezTo>
                    <a:pt x="51" y="14"/>
                    <a:pt x="54" y="28"/>
                    <a:pt x="47" y="40"/>
                  </a:cubicBezTo>
                  <a:cubicBezTo>
                    <a:pt x="40" y="51"/>
                    <a:pt x="26" y="55"/>
                    <a:pt x="14" y="48"/>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7" name="Freeform 8"/>
            <p:cNvSpPr/>
            <p:nvPr/>
          </p:nvSpPr>
          <p:spPr bwMode="auto">
            <a:xfrm>
              <a:off x="4142408" y="4083001"/>
              <a:ext cx="1309687" cy="965200"/>
            </a:xfrm>
            <a:custGeom>
              <a:avLst/>
              <a:gdLst>
                <a:gd name="T0" fmla="*/ 10 w 137"/>
                <a:gd name="T1" fmla="*/ 44 h 101"/>
                <a:gd name="T2" fmla="*/ 88 w 137"/>
                <a:gd name="T3" fmla="*/ 66 h 101"/>
                <a:gd name="T4" fmla="*/ 88 w 137"/>
                <a:gd name="T5" fmla="*/ 66 h 101"/>
                <a:gd name="T6" fmla="*/ 34 w 137"/>
                <a:gd name="T7" fmla="*/ 6 h 101"/>
                <a:gd name="T8" fmla="*/ 121 w 137"/>
                <a:gd name="T9" fmla="*/ 67 h 101"/>
                <a:gd name="T10" fmla="*/ 111 w 137"/>
                <a:gd name="T11" fmla="*/ 44 h 101"/>
                <a:gd name="T12" fmla="*/ 132 w 137"/>
                <a:gd name="T13" fmla="*/ 93 h 101"/>
                <a:gd name="T14" fmla="*/ 132 w 137"/>
                <a:gd name="T15" fmla="*/ 93 h 101"/>
                <a:gd name="T16" fmla="*/ 78 w 137"/>
                <a:gd name="T17" fmla="*/ 94 h 101"/>
                <a:gd name="T18" fmla="*/ 103 w 137"/>
                <a:gd name="T19" fmla="*/ 94 h 101"/>
                <a:gd name="T20" fmla="*/ 10 w 137"/>
                <a:gd name="T21" fmla="*/ 4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7" h="101">
                  <a:moveTo>
                    <a:pt x="10" y="44"/>
                  </a:moveTo>
                  <a:cubicBezTo>
                    <a:pt x="0" y="38"/>
                    <a:pt x="82" y="76"/>
                    <a:pt x="88" y="66"/>
                  </a:cubicBezTo>
                  <a:cubicBezTo>
                    <a:pt x="88" y="66"/>
                    <a:pt x="88" y="66"/>
                    <a:pt x="88" y="66"/>
                  </a:cubicBezTo>
                  <a:cubicBezTo>
                    <a:pt x="95" y="55"/>
                    <a:pt x="23" y="0"/>
                    <a:pt x="34" y="6"/>
                  </a:cubicBezTo>
                  <a:cubicBezTo>
                    <a:pt x="121" y="67"/>
                    <a:pt x="121" y="67"/>
                    <a:pt x="121" y="67"/>
                  </a:cubicBezTo>
                  <a:cubicBezTo>
                    <a:pt x="111" y="44"/>
                    <a:pt x="111" y="44"/>
                    <a:pt x="111" y="44"/>
                  </a:cubicBezTo>
                  <a:cubicBezTo>
                    <a:pt x="113" y="45"/>
                    <a:pt x="137" y="84"/>
                    <a:pt x="132" y="93"/>
                  </a:cubicBezTo>
                  <a:cubicBezTo>
                    <a:pt x="132" y="93"/>
                    <a:pt x="132" y="93"/>
                    <a:pt x="132" y="93"/>
                  </a:cubicBezTo>
                  <a:cubicBezTo>
                    <a:pt x="126" y="101"/>
                    <a:pt x="80" y="96"/>
                    <a:pt x="78" y="94"/>
                  </a:cubicBezTo>
                  <a:cubicBezTo>
                    <a:pt x="103" y="94"/>
                    <a:pt x="103" y="94"/>
                    <a:pt x="103" y="94"/>
                  </a:cubicBezTo>
                  <a:lnTo>
                    <a:pt x="10" y="4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8" name="Freeform 9"/>
            <p:cNvSpPr/>
            <p:nvPr/>
          </p:nvSpPr>
          <p:spPr bwMode="auto">
            <a:xfrm>
              <a:off x="2548558" y="4724351"/>
              <a:ext cx="525462" cy="515938"/>
            </a:xfrm>
            <a:custGeom>
              <a:avLst/>
              <a:gdLst>
                <a:gd name="T0" fmla="*/ 17 w 55"/>
                <a:gd name="T1" fmla="*/ 5 h 54"/>
                <a:gd name="T2" fmla="*/ 49 w 55"/>
                <a:gd name="T3" fmla="*/ 16 h 54"/>
                <a:gd name="T4" fmla="*/ 38 w 55"/>
                <a:gd name="T5" fmla="*/ 48 h 54"/>
                <a:gd name="T6" fmla="*/ 6 w 55"/>
                <a:gd name="T7" fmla="*/ 38 h 54"/>
                <a:gd name="T8" fmla="*/ 17 w 55"/>
                <a:gd name="T9" fmla="*/ 5 h 54"/>
              </a:gdLst>
              <a:ahLst/>
              <a:cxnLst>
                <a:cxn ang="0">
                  <a:pos x="T0" y="T1"/>
                </a:cxn>
                <a:cxn ang="0">
                  <a:pos x="T2" y="T3"/>
                </a:cxn>
                <a:cxn ang="0">
                  <a:pos x="T4" y="T5"/>
                </a:cxn>
                <a:cxn ang="0">
                  <a:pos x="T6" y="T7"/>
                </a:cxn>
                <a:cxn ang="0">
                  <a:pos x="T8" y="T9"/>
                </a:cxn>
              </a:cxnLst>
              <a:rect l="0" t="0" r="r" b="b"/>
              <a:pathLst>
                <a:path w="55" h="54">
                  <a:moveTo>
                    <a:pt x="17" y="5"/>
                  </a:moveTo>
                  <a:cubicBezTo>
                    <a:pt x="28" y="0"/>
                    <a:pt x="43" y="4"/>
                    <a:pt x="49" y="16"/>
                  </a:cubicBezTo>
                  <a:cubicBezTo>
                    <a:pt x="55" y="28"/>
                    <a:pt x="50" y="42"/>
                    <a:pt x="38" y="48"/>
                  </a:cubicBezTo>
                  <a:cubicBezTo>
                    <a:pt x="26" y="54"/>
                    <a:pt x="12" y="49"/>
                    <a:pt x="6" y="38"/>
                  </a:cubicBezTo>
                  <a:cubicBezTo>
                    <a:pt x="0" y="26"/>
                    <a:pt x="5" y="11"/>
                    <a:pt x="17" y="5"/>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9" name="Freeform 10"/>
            <p:cNvSpPr/>
            <p:nvPr/>
          </p:nvSpPr>
          <p:spPr bwMode="auto">
            <a:xfrm>
              <a:off x="2988295" y="4073476"/>
              <a:ext cx="1346200" cy="889000"/>
            </a:xfrm>
            <a:custGeom>
              <a:avLst/>
              <a:gdLst>
                <a:gd name="T0" fmla="*/ 110 w 141"/>
                <a:gd name="T1" fmla="*/ 6 h 93"/>
                <a:gd name="T2" fmla="*/ 50 w 141"/>
                <a:gd name="T3" fmla="*/ 60 h 93"/>
                <a:gd name="T4" fmla="*/ 50 w 141"/>
                <a:gd name="T5" fmla="*/ 60 h 93"/>
                <a:gd name="T6" fmla="*/ 130 w 141"/>
                <a:gd name="T7" fmla="*/ 45 h 93"/>
                <a:gd name="T8" fmla="*/ 32 w 141"/>
                <a:gd name="T9" fmla="*/ 87 h 93"/>
                <a:gd name="T10" fmla="*/ 57 w 141"/>
                <a:gd name="T11" fmla="*/ 92 h 93"/>
                <a:gd name="T12" fmla="*/ 5 w 141"/>
                <a:gd name="T13" fmla="*/ 83 h 93"/>
                <a:gd name="T14" fmla="*/ 5 w 141"/>
                <a:gd name="T15" fmla="*/ 83 h 93"/>
                <a:gd name="T16" fmla="*/ 31 w 141"/>
                <a:gd name="T17" fmla="*/ 37 h 93"/>
                <a:gd name="T18" fmla="*/ 19 w 141"/>
                <a:gd name="T19" fmla="*/ 58 h 93"/>
                <a:gd name="T20" fmla="*/ 110 w 141"/>
                <a:gd name="T21" fmla="*/ 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93">
                  <a:moveTo>
                    <a:pt x="110" y="6"/>
                  </a:moveTo>
                  <a:cubicBezTo>
                    <a:pt x="121" y="0"/>
                    <a:pt x="45" y="49"/>
                    <a:pt x="50" y="60"/>
                  </a:cubicBezTo>
                  <a:cubicBezTo>
                    <a:pt x="50" y="60"/>
                    <a:pt x="50" y="60"/>
                    <a:pt x="50" y="60"/>
                  </a:cubicBezTo>
                  <a:cubicBezTo>
                    <a:pt x="56" y="71"/>
                    <a:pt x="141" y="40"/>
                    <a:pt x="130" y="45"/>
                  </a:cubicBezTo>
                  <a:cubicBezTo>
                    <a:pt x="32" y="87"/>
                    <a:pt x="32" y="87"/>
                    <a:pt x="32" y="87"/>
                  </a:cubicBezTo>
                  <a:cubicBezTo>
                    <a:pt x="57" y="92"/>
                    <a:pt x="57" y="92"/>
                    <a:pt x="57" y="92"/>
                  </a:cubicBezTo>
                  <a:cubicBezTo>
                    <a:pt x="55" y="93"/>
                    <a:pt x="9" y="92"/>
                    <a:pt x="5" y="83"/>
                  </a:cubicBezTo>
                  <a:cubicBezTo>
                    <a:pt x="5" y="83"/>
                    <a:pt x="5" y="83"/>
                    <a:pt x="5" y="83"/>
                  </a:cubicBezTo>
                  <a:cubicBezTo>
                    <a:pt x="0" y="74"/>
                    <a:pt x="29" y="38"/>
                    <a:pt x="31" y="37"/>
                  </a:cubicBezTo>
                  <a:cubicBezTo>
                    <a:pt x="19" y="58"/>
                    <a:pt x="19" y="58"/>
                    <a:pt x="19" y="58"/>
                  </a:cubicBezTo>
                  <a:lnTo>
                    <a:pt x="110" y="6"/>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0" name="Freeform 11"/>
            <p:cNvSpPr/>
            <p:nvPr/>
          </p:nvSpPr>
          <p:spPr bwMode="auto">
            <a:xfrm>
              <a:off x="4705970" y="3136851"/>
              <a:ext cx="696912" cy="1138238"/>
            </a:xfrm>
            <a:custGeom>
              <a:avLst/>
              <a:gdLst>
                <a:gd name="T0" fmla="*/ 64 w 73"/>
                <a:gd name="T1" fmla="*/ 119 h 119"/>
                <a:gd name="T2" fmla="*/ 57 w 73"/>
                <a:gd name="T3" fmla="*/ 117 h 119"/>
                <a:gd name="T4" fmla="*/ 0 w 73"/>
                <a:gd name="T5" fmla="*/ 7 h 119"/>
                <a:gd name="T6" fmla="*/ 3 w 73"/>
                <a:gd name="T7" fmla="*/ 0 h 119"/>
                <a:gd name="T8" fmla="*/ 64 w 73"/>
                <a:gd name="T9" fmla="*/ 119 h 119"/>
              </a:gdLst>
              <a:ahLst/>
              <a:cxnLst>
                <a:cxn ang="0">
                  <a:pos x="T0" y="T1"/>
                </a:cxn>
                <a:cxn ang="0">
                  <a:pos x="T2" y="T3"/>
                </a:cxn>
                <a:cxn ang="0">
                  <a:pos x="T4" y="T5"/>
                </a:cxn>
                <a:cxn ang="0">
                  <a:pos x="T6" y="T7"/>
                </a:cxn>
                <a:cxn ang="0">
                  <a:pos x="T8" y="T9"/>
                </a:cxn>
              </a:cxnLst>
              <a:rect l="0" t="0" r="r" b="b"/>
              <a:pathLst>
                <a:path w="73" h="119">
                  <a:moveTo>
                    <a:pt x="64" y="119"/>
                  </a:moveTo>
                  <a:cubicBezTo>
                    <a:pt x="57" y="117"/>
                    <a:pt x="57" y="117"/>
                    <a:pt x="57" y="117"/>
                  </a:cubicBezTo>
                  <a:cubicBezTo>
                    <a:pt x="61" y="95"/>
                    <a:pt x="65" y="38"/>
                    <a:pt x="0" y="7"/>
                  </a:cubicBezTo>
                  <a:cubicBezTo>
                    <a:pt x="3" y="0"/>
                    <a:pt x="3" y="0"/>
                    <a:pt x="3" y="0"/>
                  </a:cubicBezTo>
                  <a:cubicBezTo>
                    <a:pt x="73" y="34"/>
                    <a:pt x="69" y="94"/>
                    <a:pt x="64" y="119"/>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1" name="Freeform 12"/>
            <p:cNvSpPr/>
            <p:nvPr/>
          </p:nvSpPr>
          <p:spPr bwMode="auto">
            <a:xfrm>
              <a:off x="5174283" y="4102051"/>
              <a:ext cx="258762" cy="249238"/>
            </a:xfrm>
            <a:custGeom>
              <a:avLst/>
              <a:gdLst>
                <a:gd name="T0" fmla="*/ 163 w 163"/>
                <a:gd name="T1" fmla="*/ 30 h 157"/>
                <a:gd name="T2" fmla="*/ 72 w 163"/>
                <a:gd name="T3" fmla="*/ 91 h 157"/>
                <a:gd name="T4" fmla="*/ 12 w 163"/>
                <a:gd name="T5" fmla="*/ 0 h 157"/>
                <a:gd name="T6" fmla="*/ 0 w 163"/>
                <a:gd name="T7" fmla="*/ 61 h 157"/>
                <a:gd name="T8" fmla="*/ 54 w 163"/>
                <a:gd name="T9" fmla="*/ 157 h 157"/>
                <a:gd name="T10" fmla="*/ 150 w 163"/>
                <a:gd name="T11" fmla="*/ 97 h 157"/>
                <a:gd name="T12" fmla="*/ 163 w 163"/>
                <a:gd name="T13" fmla="*/ 30 h 157"/>
              </a:gdLst>
              <a:ahLst/>
              <a:cxnLst>
                <a:cxn ang="0">
                  <a:pos x="T0" y="T1"/>
                </a:cxn>
                <a:cxn ang="0">
                  <a:pos x="T2" y="T3"/>
                </a:cxn>
                <a:cxn ang="0">
                  <a:pos x="T4" y="T5"/>
                </a:cxn>
                <a:cxn ang="0">
                  <a:pos x="T6" y="T7"/>
                </a:cxn>
                <a:cxn ang="0">
                  <a:pos x="T8" y="T9"/>
                </a:cxn>
                <a:cxn ang="0">
                  <a:pos x="T10" y="T11"/>
                </a:cxn>
                <a:cxn ang="0">
                  <a:pos x="T12" y="T13"/>
                </a:cxn>
              </a:cxnLst>
              <a:rect l="0" t="0" r="r" b="b"/>
              <a:pathLst>
                <a:path w="163" h="157">
                  <a:moveTo>
                    <a:pt x="163" y="30"/>
                  </a:moveTo>
                  <a:lnTo>
                    <a:pt x="72" y="91"/>
                  </a:lnTo>
                  <a:lnTo>
                    <a:pt x="12" y="0"/>
                  </a:lnTo>
                  <a:lnTo>
                    <a:pt x="0" y="61"/>
                  </a:lnTo>
                  <a:lnTo>
                    <a:pt x="54" y="157"/>
                  </a:lnTo>
                  <a:lnTo>
                    <a:pt x="150" y="97"/>
                  </a:lnTo>
                  <a:lnTo>
                    <a:pt x="163" y="3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2" name="Freeform 13"/>
            <p:cNvSpPr/>
            <p:nvPr/>
          </p:nvSpPr>
          <p:spPr bwMode="auto">
            <a:xfrm>
              <a:off x="3618533" y="5086301"/>
              <a:ext cx="1270000" cy="430213"/>
            </a:xfrm>
            <a:custGeom>
              <a:avLst/>
              <a:gdLst>
                <a:gd name="T0" fmla="*/ 69 w 133"/>
                <a:gd name="T1" fmla="*/ 32 h 45"/>
                <a:gd name="T2" fmla="*/ 0 w 133"/>
                <a:gd name="T3" fmla="*/ 6 h 45"/>
                <a:gd name="T4" fmla="*/ 5 w 133"/>
                <a:gd name="T5" fmla="*/ 0 h 45"/>
                <a:gd name="T6" fmla="*/ 129 w 133"/>
                <a:gd name="T7" fmla="*/ 3 h 45"/>
                <a:gd name="T8" fmla="*/ 133 w 133"/>
                <a:gd name="T9" fmla="*/ 10 h 45"/>
                <a:gd name="T10" fmla="*/ 69 w 133"/>
                <a:gd name="T11" fmla="*/ 32 h 45"/>
              </a:gdLst>
              <a:ahLst/>
              <a:cxnLst>
                <a:cxn ang="0">
                  <a:pos x="T0" y="T1"/>
                </a:cxn>
                <a:cxn ang="0">
                  <a:pos x="T2" y="T3"/>
                </a:cxn>
                <a:cxn ang="0">
                  <a:pos x="T4" y="T5"/>
                </a:cxn>
                <a:cxn ang="0">
                  <a:pos x="T6" y="T7"/>
                </a:cxn>
                <a:cxn ang="0">
                  <a:pos x="T8" y="T9"/>
                </a:cxn>
                <a:cxn ang="0">
                  <a:pos x="T10" y="T11"/>
                </a:cxn>
              </a:cxnLst>
              <a:rect l="0" t="0" r="r" b="b"/>
              <a:pathLst>
                <a:path w="133" h="45">
                  <a:moveTo>
                    <a:pt x="69" y="32"/>
                  </a:moveTo>
                  <a:cubicBezTo>
                    <a:pt x="36" y="32"/>
                    <a:pt x="12" y="16"/>
                    <a:pt x="0" y="6"/>
                  </a:cubicBezTo>
                  <a:cubicBezTo>
                    <a:pt x="5" y="0"/>
                    <a:pt x="5" y="0"/>
                    <a:pt x="5" y="0"/>
                  </a:cubicBezTo>
                  <a:cubicBezTo>
                    <a:pt x="22" y="15"/>
                    <a:pt x="70" y="45"/>
                    <a:pt x="129" y="3"/>
                  </a:cubicBezTo>
                  <a:cubicBezTo>
                    <a:pt x="133" y="10"/>
                    <a:pt x="133" y="10"/>
                    <a:pt x="133" y="10"/>
                  </a:cubicBezTo>
                  <a:cubicBezTo>
                    <a:pt x="110" y="26"/>
                    <a:pt x="88" y="32"/>
                    <a:pt x="69" y="32"/>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3" name="Freeform 14"/>
            <p:cNvSpPr/>
            <p:nvPr/>
          </p:nvSpPr>
          <p:spPr bwMode="auto">
            <a:xfrm>
              <a:off x="3580433" y="5048201"/>
              <a:ext cx="247650" cy="249238"/>
            </a:xfrm>
            <a:custGeom>
              <a:avLst/>
              <a:gdLst>
                <a:gd name="T0" fmla="*/ 54 w 156"/>
                <a:gd name="T1" fmla="*/ 157 h 157"/>
                <a:gd name="T2" fmla="*/ 48 w 156"/>
                <a:gd name="T3" fmla="*/ 48 h 157"/>
                <a:gd name="T4" fmla="*/ 156 w 156"/>
                <a:gd name="T5" fmla="*/ 42 h 157"/>
                <a:gd name="T6" fmla="*/ 108 w 156"/>
                <a:gd name="T7" fmla="*/ 0 h 157"/>
                <a:gd name="T8" fmla="*/ 0 w 156"/>
                <a:gd name="T9" fmla="*/ 6 h 157"/>
                <a:gd name="T10" fmla="*/ 6 w 156"/>
                <a:gd name="T11" fmla="*/ 115 h 157"/>
                <a:gd name="T12" fmla="*/ 54 w 156"/>
                <a:gd name="T13" fmla="*/ 157 h 157"/>
              </a:gdLst>
              <a:ahLst/>
              <a:cxnLst>
                <a:cxn ang="0">
                  <a:pos x="T0" y="T1"/>
                </a:cxn>
                <a:cxn ang="0">
                  <a:pos x="T2" y="T3"/>
                </a:cxn>
                <a:cxn ang="0">
                  <a:pos x="T4" y="T5"/>
                </a:cxn>
                <a:cxn ang="0">
                  <a:pos x="T6" y="T7"/>
                </a:cxn>
                <a:cxn ang="0">
                  <a:pos x="T8" y="T9"/>
                </a:cxn>
                <a:cxn ang="0">
                  <a:pos x="T10" y="T11"/>
                </a:cxn>
                <a:cxn ang="0">
                  <a:pos x="T12" y="T13"/>
                </a:cxn>
              </a:cxnLst>
              <a:rect l="0" t="0" r="r" b="b"/>
              <a:pathLst>
                <a:path w="156" h="157">
                  <a:moveTo>
                    <a:pt x="54" y="157"/>
                  </a:moveTo>
                  <a:lnTo>
                    <a:pt x="48" y="48"/>
                  </a:lnTo>
                  <a:lnTo>
                    <a:pt x="156" y="42"/>
                  </a:lnTo>
                  <a:lnTo>
                    <a:pt x="108" y="0"/>
                  </a:lnTo>
                  <a:lnTo>
                    <a:pt x="0" y="6"/>
                  </a:lnTo>
                  <a:lnTo>
                    <a:pt x="6" y="115"/>
                  </a:lnTo>
                  <a:lnTo>
                    <a:pt x="54" y="157"/>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4" name="Freeform 15"/>
            <p:cNvSpPr/>
            <p:nvPr/>
          </p:nvSpPr>
          <p:spPr bwMode="auto">
            <a:xfrm>
              <a:off x="2988295" y="3165426"/>
              <a:ext cx="735012" cy="1147763"/>
            </a:xfrm>
            <a:custGeom>
              <a:avLst/>
              <a:gdLst>
                <a:gd name="T0" fmla="*/ 14 w 77"/>
                <a:gd name="T1" fmla="*/ 120 h 120"/>
                <a:gd name="T2" fmla="*/ 74 w 77"/>
                <a:gd name="T3" fmla="*/ 0 h 120"/>
                <a:gd name="T4" fmla="*/ 77 w 77"/>
                <a:gd name="T5" fmla="*/ 7 h 120"/>
                <a:gd name="T6" fmla="*/ 21 w 77"/>
                <a:gd name="T7" fmla="*/ 119 h 120"/>
                <a:gd name="T8" fmla="*/ 14 w 77"/>
                <a:gd name="T9" fmla="*/ 120 h 120"/>
              </a:gdLst>
              <a:ahLst/>
              <a:cxnLst>
                <a:cxn ang="0">
                  <a:pos x="T0" y="T1"/>
                </a:cxn>
                <a:cxn ang="0">
                  <a:pos x="T2" y="T3"/>
                </a:cxn>
                <a:cxn ang="0">
                  <a:pos x="T4" y="T5"/>
                </a:cxn>
                <a:cxn ang="0">
                  <a:pos x="T6" y="T7"/>
                </a:cxn>
                <a:cxn ang="0">
                  <a:pos x="T8" y="T9"/>
                </a:cxn>
              </a:cxnLst>
              <a:rect l="0" t="0" r="r" b="b"/>
              <a:pathLst>
                <a:path w="77" h="120">
                  <a:moveTo>
                    <a:pt x="14" y="120"/>
                  </a:moveTo>
                  <a:cubicBezTo>
                    <a:pt x="0" y="44"/>
                    <a:pt x="51" y="11"/>
                    <a:pt x="74" y="0"/>
                  </a:cubicBezTo>
                  <a:cubicBezTo>
                    <a:pt x="77" y="7"/>
                    <a:pt x="77" y="7"/>
                    <a:pt x="77" y="7"/>
                  </a:cubicBezTo>
                  <a:cubicBezTo>
                    <a:pt x="56" y="17"/>
                    <a:pt x="8" y="47"/>
                    <a:pt x="21" y="119"/>
                  </a:cubicBezTo>
                  <a:lnTo>
                    <a:pt x="14" y="12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5" name="Freeform 16"/>
            <p:cNvSpPr/>
            <p:nvPr/>
          </p:nvSpPr>
          <p:spPr bwMode="auto">
            <a:xfrm>
              <a:off x="3531220" y="3108276"/>
              <a:ext cx="258762" cy="268288"/>
            </a:xfrm>
            <a:custGeom>
              <a:avLst/>
              <a:gdLst>
                <a:gd name="T0" fmla="*/ 0 w 163"/>
                <a:gd name="T1" fmla="*/ 24 h 169"/>
                <a:gd name="T2" fmla="*/ 97 w 163"/>
                <a:gd name="T3" fmla="*/ 67 h 169"/>
                <a:gd name="T4" fmla="*/ 61 w 163"/>
                <a:gd name="T5" fmla="*/ 169 h 169"/>
                <a:gd name="T6" fmla="*/ 121 w 163"/>
                <a:gd name="T7" fmla="*/ 139 h 169"/>
                <a:gd name="T8" fmla="*/ 163 w 163"/>
                <a:gd name="T9" fmla="*/ 36 h 169"/>
                <a:gd name="T10" fmla="*/ 61 w 163"/>
                <a:gd name="T11" fmla="*/ 0 h 169"/>
                <a:gd name="T12" fmla="*/ 0 w 163"/>
                <a:gd name="T13" fmla="*/ 24 h 169"/>
              </a:gdLst>
              <a:ahLst/>
              <a:cxnLst>
                <a:cxn ang="0">
                  <a:pos x="T0" y="T1"/>
                </a:cxn>
                <a:cxn ang="0">
                  <a:pos x="T2" y="T3"/>
                </a:cxn>
                <a:cxn ang="0">
                  <a:pos x="T4" y="T5"/>
                </a:cxn>
                <a:cxn ang="0">
                  <a:pos x="T6" y="T7"/>
                </a:cxn>
                <a:cxn ang="0">
                  <a:pos x="T8" y="T9"/>
                </a:cxn>
                <a:cxn ang="0">
                  <a:pos x="T10" y="T11"/>
                </a:cxn>
                <a:cxn ang="0">
                  <a:pos x="T12" y="T13"/>
                </a:cxn>
              </a:cxnLst>
              <a:rect l="0" t="0" r="r" b="b"/>
              <a:pathLst>
                <a:path w="163" h="169">
                  <a:moveTo>
                    <a:pt x="0" y="24"/>
                  </a:moveTo>
                  <a:lnTo>
                    <a:pt x="97" y="67"/>
                  </a:lnTo>
                  <a:lnTo>
                    <a:pt x="61" y="169"/>
                  </a:lnTo>
                  <a:lnTo>
                    <a:pt x="121" y="139"/>
                  </a:lnTo>
                  <a:lnTo>
                    <a:pt x="163" y="36"/>
                  </a:lnTo>
                  <a:lnTo>
                    <a:pt x="61" y="0"/>
                  </a:lnTo>
                  <a:lnTo>
                    <a:pt x="0" y="2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grpSp>
    </p:spTree>
    <p:custDataLst>
      <p:tags r:id="rId1"/>
    </p:custDataLst>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indefinite" fill="hold">
                                          <p:stCondLst>
                                            <p:cond delay="0"/>
                                          </p:stCondLst>
                                        </p:cTn>
                                        <p:tgtEl>
                                          <p:spTgt spid="58370"/>
                                        </p:tgtEl>
                                        <p:attrNameLst>
                                          <p:attrName>style.visibility</p:attrName>
                                        </p:attrNameLst>
                                      </p:cBhvr>
                                      <p:to>
                                        <p:strVal val="visible"/>
                                      </p:to>
                                    </p:set>
                                    <p:animEffect transition="in" filter="fade">
                                      <p:cBhvr>
                                        <p:cTn id="12" dur="1000"/>
                                        <p:tgtEl>
                                          <p:spTgt spid="58370"/>
                                        </p:tgtEl>
                                      </p:cBhvr>
                                    </p:animEffect>
                                    <p:anim calcmode="lin" valueType="num">
                                      <p:cBhvr>
                                        <p:cTn id="13" dur="1000" fill="hold"/>
                                        <p:tgtEl>
                                          <p:spTgt spid="58370"/>
                                        </p:tgtEl>
                                        <p:attrNameLst>
                                          <p:attrName>ppt_x</p:attrName>
                                        </p:attrNameLst>
                                      </p:cBhvr>
                                      <p:tavLst>
                                        <p:tav tm="0">
                                          <p:val>
                                            <p:strVal val="#ppt_x"/>
                                          </p:val>
                                        </p:tav>
                                        <p:tav tm="100000">
                                          <p:val>
                                            <p:strVal val="#ppt_x"/>
                                          </p:val>
                                        </p:tav>
                                      </p:tavLst>
                                    </p:anim>
                                    <p:anim calcmode="lin" valueType="num">
                                      <p:cBhvr>
                                        <p:cTn id="14" dur="897" decel="100000" fill="hold"/>
                                        <p:tgtEl>
                                          <p:spTgt spid="58370"/>
                                        </p:tgtEl>
                                        <p:attrNameLst>
                                          <p:attrName>ppt_y</p:attrName>
                                        </p:attrNameLst>
                                      </p:cBhvr>
                                      <p:tavLst>
                                        <p:tav tm="0">
                                          <p:val>
                                            <p:strVal val="#ppt_y+1"/>
                                          </p:val>
                                        </p:tav>
                                        <p:tav tm="100000">
                                          <p:val>
                                            <p:strVal val="#ppt_y-.03"/>
                                          </p:val>
                                        </p:tav>
                                      </p:tavLst>
                                    </p:anim>
                                    <p:anim calcmode="lin" valueType="num">
                                      <p:cBhvr>
                                        <p:cTn id="15" dur="97" accel="100000" fill="hold">
                                          <p:stCondLst>
                                            <p:cond delay="897"/>
                                          </p:stCondLst>
                                        </p:cTn>
                                        <p:tgtEl>
                                          <p:spTgt spid="58370"/>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nodeType="clickEffect">
                                  <p:stCondLst>
                                    <p:cond delay="0"/>
                                  </p:stCondLst>
                                  <p:childTnLst>
                                    <p:set>
                                      <p:cBhvr>
                                        <p:cTn id="19" dur="1" fill="hold">
                                          <p:stCondLst>
                                            <p:cond delay="0"/>
                                          </p:stCondLst>
                                        </p:cTn>
                                        <p:tgtEl>
                                          <p:spTgt spid="58371">
                                            <p:txEl>
                                              <p:pRg st="0" end="0"/>
                                            </p:txEl>
                                          </p:spTgt>
                                        </p:tgtEl>
                                        <p:attrNameLst>
                                          <p:attrName>style.visibility</p:attrName>
                                        </p:attrNameLst>
                                      </p:cBhvr>
                                      <p:to>
                                        <p:strVal val="visible"/>
                                      </p:to>
                                    </p:set>
                                    <p:animEffect transition="in" filter="fade">
                                      <p:cBhvr>
                                        <p:cTn id="20" dur="1000"/>
                                        <p:tgtEl>
                                          <p:spTgt spid="58371">
                                            <p:txEl>
                                              <p:pRg st="0" end="0"/>
                                            </p:txEl>
                                          </p:spTgt>
                                        </p:tgtEl>
                                      </p:cBhvr>
                                    </p:animEffect>
                                    <p:anim calcmode="lin" valueType="num">
                                      <p:cBhvr>
                                        <p:cTn id="21" dur="1000" fill="hold"/>
                                        <p:tgtEl>
                                          <p:spTgt spid="58371">
                                            <p:txEl>
                                              <p:pRg st="0" end="0"/>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58371">
                                            <p:txEl>
                                              <p:pRg st="0" end="0"/>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58371">
                                            <p:txEl>
                                              <p:pRg st="0" end="0"/>
                                            </p:txEl>
                                          </p:spTgt>
                                        </p:tgtEl>
                                        <p:attrNameLst>
                                          <p:attrName>ppt_y</p:attrName>
                                        </p:attrNameLst>
                                      </p:cBhvr>
                                      <p:tavLst>
                                        <p:tav tm="0">
                                          <p:val>
                                            <p:strVal val="#ppt_y-.03"/>
                                          </p:val>
                                        </p:tav>
                                        <p:tav tm="100000">
                                          <p:val>
                                            <p:strVal val="#ppt_y"/>
                                          </p:val>
                                        </p:tav>
                                      </p:tavLst>
                                    </p:anim>
                                  </p:childTnLst>
                                </p:cTn>
                              </p:par>
                              <p:par>
                                <p:cTn id="24" presetID="37" presetClass="entr" presetSubtype="0" fill="hold" nodeType="withEffect">
                                  <p:stCondLst>
                                    <p:cond delay="0"/>
                                  </p:stCondLst>
                                  <p:childTnLst>
                                    <p:set>
                                      <p:cBhvr>
                                        <p:cTn id="25" dur="1" fill="hold">
                                          <p:stCondLst>
                                            <p:cond delay="0"/>
                                          </p:stCondLst>
                                        </p:cTn>
                                        <p:tgtEl>
                                          <p:spTgt spid="58371">
                                            <p:txEl>
                                              <p:pRg st="1" end="1"/>
                                            </p:txEl>
                                          </p:spTgt>
                                        </p:tgtEl>
                                        <p:attrNameLst>
                                          <p:attrName>style.visibility</p:attrName>
                                        </p:attrNameLst>
                                      </p:cBhvr>
                                      <p:to>
                                        <p:strVal val="visible"/>
                                      </p:to>
                                    </p:set>
                                    <p:animEffect transition="in" filter="fade">
                                      <p:cBhvr>
                                        <p:cTn id="26" dur="1000"/>
                                        <p:tgtEl>
                                          <p:spTgt spid="58371">
                                            <p:txEl>
                                              <p:pRg st="1" end="1"/>
                                            </p:txEl>
                                          </p:spTgt>
                                        </p:tgtEl>
                                      </p:cBhvr>
                                    </p:animEffect>
                                    <p:anim calcmode="lin" valueType="num">
                                      <p:cBhvr>
                                        <p:cTn id="27" dur="1000" fill="hold"/>
                                        <p:tgtEl>
                                          <p:spTgt spid="58371">
                                            <p:txEl>
                                              <p:pRg st="1" end="1"/>
                                            </p:txEl>
                                          </p:spTgt>
                                        </p:tgtEl>
                                        <p:attrNameLst>
                                          <p:attrName>ppt_x</p:attrName>
                                        </p:attrNameLst>
                                      </p:cBhvr>
                                      <p:tavLst>
                                        <p:tav tm="0">
                                          <p:val>
                                            <p:strVal val="#ppt_x"/>
                                          </p:val>
                                        </p:tav>
                                        <p:tav tm="100000">
                                          <p:val>
                                            <p:strVal val="#ppt_x"/>
                                          </p:val>
                                        </p:tav>
                                      </p:tavLst>
                                    </p:anim>
                                    <p:anim calcmode="lin" valueType="num">
                                      <p:cBhvr>
                                        <p:cTn id="28" dur="900" decel="100000" fill="hold"/>
                                        <p:tgtEl>
                                          <p:spTgt spid="58371">
                                            <p:txEl>
                                              <p:pRg st="1" end="1"/>
                                            </p:txEl>
                                          </p:spTgt>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58371">
                                            <p:txEl>
                                              <p:pRg st="1" end="1"/>
                                            </p:txEl>
                                          </p:spTgt>
                                        </p:tgtEl>
                                        <p:attrNameLst>
                                          <p:attrName>ppt_y</p:attrName>
                                        </p:attrNameLst>
                                      </p:cBhvr>
                                      <p:tavLst>
                                        <p:tav tm="0">
                                          <p:val>
                                            <p:strVal val="#ppt_y-.03"/>
                                          </p:val>
                                        </p:tav>
                                        <p:tav tm="100000">
                                          <p:val>
                                            <p:strVal val="#ppt_y"/>
                                          </p:val>
                                        </p:tav>
                                      </p:tavLst>
                                    </p:anim>
                                  </p:childTnLst>
                                </p:cTn>
                              </p:par>
                              <p:par>
                                <p:cTn id="30" presetID="37" presetClass="entr" presetSubtype="0" fill="hold" nodeType="withEffect">
                                  <p:stCondLst>
                                    <p:cond delay="0"/>
                                  </p:stCondLst>
                                  <p:childTnLst>
                                    <p:set>
                                      <p:cBhvr>
                                        <p:cTn id="31" dur="1" fill="hold">
                                          <p:stCondLst>
                                            <p:cond delay="0"/>
                                          </p:stCondLst>
                                        </p:cTn>
                                        <p:tgtEl>
                                          <p:spTgt spid="58371">
                                            <p:txEl>
                                              <p:pRg st="2" end="2"/>
                                            </p:txEl>
                                          </p:spTgt>
                                        </p:tgtEl>
                                        <p:attrNameLst>
                                          <p:attrName>style.visibility</p:attrName>
                                        </p:attrNameLst>
                                      </p:cBhvr>
                                      <p:to>
                                        <p:strVal val="visible"/>
                                      </p:to>
                                    </p:set>
                                    <p:animEffect transition="in" filter="fade">
                                      <p:cBhvr>
                                        <p:cTn id="32" dur="1000"/>
                                        <p:tgtEl>
                                          <p:spTgt spid="58371">
                                            <p:txEl>
                                              <p:pRg st="2" end="2"/>
                                            </p:txEl>
                                          </p:spTgt>
                                        </p:tgtEl>
                                      </p:cBhvr>
                                    </p:animEffect>
                                    <p:anim calcmode="lin" valueType="num">
                                      <p:cBhvr>
                                        <p:cTn id="33" dur="1000" fill="hold"/>
                                        <p:tgtEl>
                                          <p:spTgt spid="58371">
                                            <p:txEl>
                                              <p:pRg st="2" end="2"/>
                                            </p:txEl>
                                          </p:spTgt>
                                        </p:tgtEl>
                                        <p:attrNameLst>
                                          <p:attrName>ppt_x</p:attrName>
                                        </p:attrNameLst>
                                      </p:cBhvr>
                                      <p:tavLst>
                                        <p:tav tm="0">
                                          <p:val>
                                            <p:strVal val="#ppt_x"/>
                                          </p:val>
                                        </p:tav>
                                        <p:tav tm="100000">
                                          <p:val>
                                            <p:strVal val="#ppt_x"/>
                                          </p:val>
                                        </p:tav>
                                      </p:tavLst>
                                    </p:anim>
                                    <p:anim calcmode="lin" valueType="num">
                                      <p:cBhvr>
                                        <p:cTn id="34" dur="900" decel="100000" fill="hold"/>
                                        <p:tgtEl>
                                          <p:spTgt spid="58371">
                                            <p:txEl>
                                              <p:pRg st="2" end="2"/>
                                            </p:txEl>
                                          </p:spTgt>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58371">
                                            <p:txEl>
                                              <p:pRg st="2" end="2"/>
                                            </p:txEl>
                                          </p:spTgt>
                                        </p:tgtEl>
                                        <p:attrNameLst>
                                          <p:attrName>ppt_y</p:attrName>
                                        </p:attrNameLst>
                                      </p:cBhvr>
                                      <p:tavLst>
                                        <p:tav tm="0">
                                          <p:val>
                                            <p:strVal val="#ppt_y-.03"/>
                                          </p:val>
                                        </p:tav>
                                        <p:tav tm="100000">
                                          <p:val>
                                            <p:strVal val="#ppt_y"/>
                                          </p:val>
                                        </p:tav>
                                      </p:tavLst>
                                    </p:anim>
                                  </p:childTnLst>
                                </p:cTn>
                              </p:par>
                              <p:par>
                                <p:cTn id="36" presetID="37" presetClass="entr" presetSubtype="0" fill="hold" nodeType="withEffect">
                                  <p:stCondLst>
                                    <p:cond delay="0"/>
                                  </p:stCondLst>
                                  <p:childTnLst>
                                    <p:set>
                                      <p:cBhvr>
                                        <p:cTn id="37" dur="1" fill="hold">
                                          <p:stCondLst>
                                            <p:cond delay="0"/>
                                          </p:stCondLst>
                                        </p:cTn>
                                        <p:tgtEl>
                                          <p:spTgt spid="58371">
                                            <p:txEl>
                                              <p:pRg st="3" end="3"/>
                                            </p:txEl>
                                          </p:spTgt>
                                        </p:tgtEl>
                                        <p:attrNameLst>
                                          <p:attrName>style.visibility</p:attrName>
                                        </p:attrNameLst>
                                      </p:cBhvr>
                                      <p:to>
                                        <p:strVal val="visible"/>
                                      </p:to>
                                    </p:set>
                                    <p:animEffect transition="in" filter="fade">
                                      <p:cBhvr>
                                        <p:cTn id="38" dur="1000"/>
                                        <p:tgtEl>
                                          <p:spTgt spid="58371">
                                            <p:txEl>
                                              <p:pRg st="3" end="3"/>
                                            </p:txEl>
                                          </p:spTgt>
                                        </p:tgtEl>
                                      </p:cBhvr>
                                    </p:animEffect>
                                    <p:anim calcmode="lin" valueType="num">
                                      <p:cBhvr>
                                        <p:cTn id="39" dur="1000" fill="hold"/>
                                        <p:tgtEl>
                                          <p:spTgt spid="58371">
                                            <p:txEl>
                                              <p:pRg st="3" end="3"/>
                                            </p:txEl>
                                          </p:spTgt>
                                        </p:tgtEl>
                                        <p:attrNameLst>
                                          <p:attrName>ppt_x</p:attrName>
                                        </p:attrNameLst>
                                      </p:cBhvr>
                                      <p:tavLst>
                                        <p:tav tm="0">
                                          <p:val>
                                            <p:strVal val="#ppt_x"/>
                                          </p:val>
                                        </p:tav>
                                        <p:tav tm="100000">
                                          <p:val>
                                            <p:strVal val="#ppt_x"/>
                                          </p:val>
                                        </p:tav>
                                      </p:tavLst>
                                    </p:anim>
                                    <p:anim calcmode="lin" valueType="num">
                                      <p:cBhvr>
                                        <p:cTn id="40" dur="900" decel="100000" fill="hold"/>
                                        <p:tgtEl>
                                          <p:spTgt spid="58371">
                                            <p:txEl>
                                              <p:pRg st="3" end="3"/>
                                            </p:txEl>
                                          </p:spTgt>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58371">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标题 136193"/>
          <p:cNvSpPr>
            <a:spLocks noGrp="1"/>
          </p:cNvSpPr>
          <p:nvPr>
            <p:ph type="title"/>
          </p:nvPr>
        </p:nvSpPr>
        <p:spPr>
          <a:xfrm>
            <a:off x="466725" y="187325"/>
            <a:ext cx="8229600" cy="719138"/>
          </a:xfrm>
          <a:noFill/>
          <a:ln>
            <a:noFill/>
          </a:ln>
        </p:spPr>
        <p:txBody>
          <a:bodyPr anchor="t">
            <a:normAutofit/>
          </a:bodyPr>
          <a:lstStyle/>
          <a:p>
            <a:pPr algn="ctr"/>
            <a:r>
              <a:rPr lang="en-US" altLang="zh-CN" sz="3200" b="1">
                <a:solidFill>
                  <a:schemeClr val="accent2"/>
                </a:solidFill>
                <a:cs typeface="+mj-lt"/>
              </a:rPr>
              <a:t>Useful Sentences</a:t>
            </a:r>
            <a:endParaRPr lang="en-US" altLang="zh-CN" sz="3200" b="1">
              <a:solidFill>
                <a:schemeClr val="accent2"/>
              </a:solidFill>
              <a:cs typeface="+mj-lt"/>
            </a:endParaRPr>
          </a:p>
        </p:txBody>
      </p:sp>
      <p:sp>
        <p:nvSpPr>
          <p:cNvPr id="136195" name="内容占位符 136194"/>
          <p:cNvSpPr>
            <a:spLocks noGrp="1"/>
          </p:cNvSpPr>
          <p:nvPr>
            <p:ph idx="1"/>
          </p:nvPr>
        </p:nvSpPr>
        <p:spPr>
          <a:xfrm>
            <a:off x="538163" y="1568450"/>
            <a:ext cx="8437562" cy="5289550"/>
          </a:xfrm>
          <a:noFill/>
          <a:ln>
            <a:noFill/>
          </a:ln>
        </p:spPr>
        <p:txBody>
          <a:bodyPr anchor="t"/>
          <a:lstStyle/>
          <a:p>
            <a:pPr marL="457200" indent="-457200">
              <a:lnSpc>
                <a:spcPct val="110000"/>
              </a:lnSpc>
              <a:buAutoNum type="arabicPeriod" startAt="5"/>
            </a:pPr>
            <a:r>
              <a:rPr lang="en-US" altLang="zh-CN" sz="2800">
                <a:solidFill>
                  <a:schemeClr val="tx1"/>
                </a:solidFill>
              </a:rPr>
              <a:t>For future transactions, we hope that D/P, instead of T/T will be accepted if the amount is under USD 3,000.</a:t>
            </a:r>
            <a:endParaRPr lang="en-US" altLang="zh-CN" sz="2800">
              <a:solidFill>
                <a:schemeClr val="tx1"/>
              </a:solidFill>
            </a:endParaRPr>
          </a:p>
          <a:p>
            <a:pPr marL="457200" indent="-457200">
              <a:lnSpc>
                <a:spcPct val="110000"/>
              </a:lnSpc>
              <a:buAutoNum type="arabicPeriod" startAt="5"/>
            </a:pPr>
            <a:r>
              <a:rPr lang="en-US" altLang="zh-CN" sz="2800">
                <a:solidFill>
                  <a:schemeClr val="tx1"/>
                </a:solidFill>
              </a:rPr>
              <a:t>We agree to T/T payment; thus you might as well compromise on other terms, especially the quotation for Item No. 2018082703.</a:t>
            </a:r>
            <a:endParaRPr lang="en-US" altLang="zh-CN" sz="2800">
              <a:solidFill>
                <a:schemeClr val="tx1"/>
              </a:solidFill>
            </a:endParaRPr>
          </a:p>
        </p:txBody>
      </p:sp>
      <p:grpSp>
        <p:nvGrpSpPr>
          <p:cNvPr id="28" name="组合 27"/>
          <p:cNvGrpSpPr/>
          <p:nvPr/>
        </p:nvGrpSpPr>
        <p:grpSpPr>
          <a:xfrm>
            <a:off x="6421800" y="4486445"/>
            <a:ext cx="2491978" cy="2321720"/>
            <a:chOff x="2548558" y="2420888"/>
            <a:chExt cx="3322637" cy="3095626"/>
          </a:xfrm>
          <a:solidFill>
            <a:schemeClr val="accent2"/>
          </a:solidFill>
        </p:grpSpPr>
        <p:sp>
          <p:nvSpPr>
            <p:cNvPr id="29" name="Freeform 5"/>
            <p:cNvSpPr/>
            <p:nvPr/>
          </p:nvSpPr>
          <p:spPr bwMode="auto">
            <a:xfrm>
              <a:off x="3999533" y="2420888"/>
              <a:ext cx="458787" cy="458788"/>
            </a:xfrm>
            <a:custGeom>
              <a:avLst/>
              <a:gdLst>
                <a:gd name="T0" fmla="*/ 48 w 48"/>
                <a:gd name="T1" fmla="*/ 24 h 48"/>
                <a:gd name="T2" fmla="*/ 25 w 48"/>
                <a:gd name="T3" fmla="*/ 48 h 48"/>
                <a:gd name="T4" fmla="*/ 0 w 48"/>
                <a:gd name="T5" fmla="*/ 24 h 48"/>
                <a:gd name="T6" fmla="*/ 24 w 48"/>
                <a:gd name="T7" fmla="*/ 0 h 48"/>
                <a:gd name="T8" fmla="*/ 48 w 48"/>
                <a:gd name="T9" fmla="*/ 24 h 48"/>
              </a:gdLst>
              <a:ahLst/>
              <a:cxnLst>
                <a:cxn ang="0">
                  <a:pos x="T0" y="T1"/>
                </a:cxn>
                <a:cxn ang="0">
                  <a:pos x="T2" y="T3"/>
                </a:cxn>
                <a:cxn ang="0">
                  <a:pos x="T4" y="T5"/>
                </a:cxn>
                <a:cxn ang="0">
                  <a:pos x="T6" y="T7"/>
                </a:cxn>
                <a:cxn ang="0">
                  <a:pos x="T8" y="T9"/>
                </a:cxn>
              </a:cxnLst>
              <a:rect l="0" t="0" r="r" b="b"/>
              <a:pathLst>
                <a:path w="48" h="48">
                  <a:moveTo>
                    <a:pt x="48" y="24"/>
                  </a:moveTo>
                  <a:cubicBezTo>
                    <a:pt x="48" y="37"/>
                    <a:pt x="38" y="48"/>
                    <a:pt x="25" y="48"/>
                  </a:cubicBezTo>
                  <a:cubicBezTo>
                    <a:pt x="11" y="48"/>
                    <a:pt x="1" y="38"/>
                    <a:pt x="0" y="24"/>
                  </a:cubicBezTo>
                  <a:cubicBezTo>
                    <a:pt x="0" y="11"/>
                    <a:pt x="11" y="0"/>
                    <a:pt x="24" y="0"/>
                  </a:cubicBezTo>
                  <a:cubicBezTo>
                    <a:pt x="38" y="0"/>
                    <a:pt x="48" y="11"/>
                    <a:pt x="48" y="24"/>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30" name="Freeform 6"/>
            <p:cNvSpPr/>
            <p:nvPr/>
          </p:nvSpPr>
          <p:spPr bwMode="auto">
            <a:xfrm>
              <a:off x="3942383" y="2898726"/>
              <a:ext cx="573087" cy="1347788"/>
            </a:xfrm>
            <a:custGeom>
              <a:avLst/>
              <a:gdLst>
                <a:gd name="T0" fmla="*/ 53 w 60"/>
                <a:gd name="T1" fmla="*/ 129 h 141"/>
                <a:gd name="T2" fmla="*/ 31 w 60"/>
                <a:gd name="T3" fmla="*/ 51 h 141"/>
                <a:gd name="T4" fmla="*/ 31 w 60"/>
                <a:gd name="T5" fmla="*/ 51 h 141"/>
                <a:gd name="T6" fmla="*/ 9 w 60"/>
                <a:gd name="T7" fmla="*/ 129 h 141"/>
                <a:gd name="T8" fmla="*/ 14 w 60"/>
                <a:gd name="T9" fmla="*/ 23 h 141"/>
                <a:gd name="T10" fmla="*/ 0 w 60"/>
                <a:gd name="T11" fmla="*/ 43 h 141"/>
                <a:gd name="T12" fmla="*/ 31 w 60"/>
                <a:gd name="T13" fmla="*/ 0 h 141"/>
                <a:gd name="T14" fmla="*/ 31 w 60"/>
                <a:gd name="T15" fmla="*/ 0 h 141"/>
                <a:gd name="T16" fmla="*/ 60 w 60"/>
                <a:gd name="T17" fmla="*/ 45 h 141"/>
                <a:gd name="T18" fmla="*/ 47 w 60"/>
                <a:gd name="T19" fmla="*/ 24 h 141"/>
                <a:gd name="T20" fmla="*/ 53 w 60"/>
                <a:gd name="T21" fmla="*/ 12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141">
                  <a:moveTo>
                    <a:pt x="53" y="129"/>
                  </a:moveTo>
                  <a:cubicBezTo>
                    <a:pt x="53" y="141"/>
                    <a:pt x="43" y="51"/>
                    <a:pt x="31" y="51"/>
                  </a:cubicBezTo>
                  <a:cubicBezTo>
                    <a:pt x="31" y="51"/>
                    <a:pt x="31" y="51"/>
                    <a:pt x="31" y="51"/>
                  </a:cubicBezTo>
                  <a:cubicBezTo>
                    <a:pt x="19" y="52"/>
                    <a:pt x="9" y="141"/>
                    <a:pt x="9" y="129"/>
                  </a:cubicBezTo>
                  <a:cubicBezTo>
                    <a:pt x="14" y="23"/>
                    <a:pt x="14" y="23"/>
                    <a:pt x="14" y="23"/>
                  </a:cubicBezTo>
                  <a:cubicBezTo>
                    <a:pt x="0" y="43"/>
                    <a:pt x="0" y="43"/>
                    <a:pt x="0" y="43"/>
                  </a:cubicBezTo>
                  <a:cubicBezTo>
                    <a:pt x="0" y="41"/>
                    <a:pt x="20" y="0"/>
                    <a:pt x="31" y="0"/>
                  </a:cubicBezTo>
                  <a:cubicBezTo>
                    <a:pt x="31" y="0"/>
                    <a:pt x="31" y="0"/>
                    <a:pt x="31" y="0"/>
                  </a:cubicBezTo>
                  <a:cubicBezTo>
                    <a:pt x="41" y="0"/>
                    <a:pt x="60" y="43"/>
                    <a:pt x="60" y="45"/>
                  </a:cubicBezTo>
                  <a:cubicBezTo>
                    <a:pt x="47" y="24"/>
                    <a:pt x="47" y="24"/>
                    <a:pt x="47" y="24"/>
                  </a:cubicBezTo>
                  <a:lnTo>
                    <a:pt x="53" y="129"/>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31" name="Freeform 7"/>
            <p:cNvSpPr/>
            <p:nvPr/>
          </p:nvSpPr>
          <p:spPr bwMode="auto">
            <a:xfrm>
              <a:off x="5355258" y="4838651"/>
              <a:ext cx="515937" cy="525463"/>
            </a:xfrm>
            <a:custGeom>
              <a:avLst/>
              <a:gdLst>
                <a:gd name="T0" fmla="*/ 14 w 54"/>
                <a:gd name="T1" fmla="*/ 48 h 55"/>
                <a:gd name="T2" fmla="*/ 7 w 54"/>
                <a:gd name="T3" fmla="*/ 15 h 55"/>
                <a:gd name="T4" fmla="*/ 40 w 54"/>
                <a:gd name="T5" fmla="*/ 7 h 55"/>
                <a:gd name="T6" fmla="*/ 47 w 54"/>
                <a:gd name="T7" fmla="*/ 40 h 55"/>
                <a:gd name="T8" fmla="*/ 14 w 54"/>
                <a:gd name="T9" fmla="*/ 48 h 55"/>
              </a:gdLst>
              <a:ahLst/>
              <a:cxnLst>
                <a:cxn ang="0">
                  <a:pos x="T0" y="T1"/>
                </a:cxn>
                <a:cxn ang="0">
                  <a:pos x="T2" y="T3"/>
                </a:cxn>
                <a:cxn ang="0">
                  <a:pos x="T4" y="T5"/>
                </a:cxn>
                <a:cxn ang="0">
                  <a:pos x="T6" y="T7"/>
                </a:cxn>
                <a:cxn ang="0">
                  <a:pos x="T8" y="T9"/>
                </a:cxn>
              </a:cxnLst>
              <a:rect l="0" t="0" r="r" b="b"/>
              <a:pathLst>
                <a:path w="54" h="55">
                  <a:moveTo>
                    <a:pt x="14" y="48"/>
                  </a:moveTo>
                  <a:cubicBezTo>
                    <a:pt x="3" y="41"/>
                    <a:pt x="0" y="26"/>
                    <a:pt x="7" y="15"/>
                  </a:cubicBezTo>
                  <a:cubicBezTo>
                    <a:pt x="14" y="3"/>
                    <a:pt x="28" y="0"/>
                    <a:pt x="40" y="7"/>
                  </a:cubicBezTo>
                  <a:cubicBezTo>
                    <a:pt x="51" y="14"/>
                    <a:pt x="54" y="28"/>
                    <a:pt x="47" y="40"/>
                  </a:cubicBezTo>
                  <a:cubicBezTo>
                    <a:pt x="40" y="51"/>
                    <a:pt x="26" y="55"/>
                    <a:pt x="14" y="48"/>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32" name="Freeform 8"/>
            <p:cNvSpPr/>
            <p:nvPr/>
          </p:nvSpPr>
          <p:spPr bwMode="auto">
            <a:xfrm>
              <a:off x="4142408" y="4083001"/>
              <a:ext cx="1309687" cy="965200"/>
            </a:xfrm>
            <a:custGeom>
              <a:avLst/>
              <a:gdLst>
                <a:gd name="T0" fmla="*/ 10 w 137"/>
                <a:gd name="T1" fmla="*/ 44 h 101"/>
                <a:gd name="T2" fmla="*/ 88 w 137"/>
                <a:gd name="T3" fmla="*/ 66 h 101"/>
                <a:gd name="T4" fmla="*/ 88 w 137"/>
                <a:gd name="T5" fmla="*/ 66 h 101"/>
                <a:gd name="T6" fmla="*/ 34 w 137"/>
                <a:gd name="T7" fmla="*/ 6 h 101"/>
                <a:gd name="T8" fmla="*/ 121 w 137"/>
                <a:gd name="T9" fmla="*/ 67 h 101"/>
                <a:gd name="T10" fmla="*/ 111 w 137"/>
                <a:gd name="T11" fmla="*/ 44 h 101"/>
                <a:gd name="T12" fmla="*/ 132 w 137"/>
                <a:gd name="T13" fmla="*/ 93 h 101"/>
                <a:gd name="T14" fmla="*/ 132 w 137"/>
                <a:gd name="T15" fmla="*/ 93 h 101"/>
                <a:gd name="T16" fmla="*/ 78 w 137"/>
                <a:gd name="T17" fmla="*/ 94 h 101"/>
                <a:gd name="T18" fmla="*/ 103 w 137"/>
                <a:gd name="T19" fmla="*/ 94 h 101"/>
                <a:gd name="T20" fmla="*/ 10 w 137"/>
                <a:gd name="T21" fmla="*/ 4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7" h="101">
                  <a:moveTo>
                    <a:pt x="10" y="44"/>
                  </a:moveTo>
                  <a:cubicBezTo>
                    <a:pt x="0" y="38"/>
                    <a:pt x="82" y="76"/>
                    <a:pt x="88" y="66"/>
                  </a:cubicBezTo>
                  <a:cubicBezTo>
                    <a:pt x="88" y="66"/>
                    <a:pt x="88" y="66"/>
                    <a:pt x="88" y="66"/>
                  </a:cubicBezTo>
                  <a:cubicBezTo>
                    <a:pt x="95" y="55"/>
                    <a:pt x="23" y="0"/>
                    <a:pt x="34" y="6"/>
                  </a:cubicBezTo>
                  <a:cubicBezTo>
                    <a:pt x="121" y="67"/>
                    <a:pt x="121" y="67"/>
                    <a:pt x="121" y="67"/>
                  </a:cubicBezTo>
                  <a:cubicBezTo>
                    <a:pt x="111" y="44"/>
                    <a:pt x="111" y="44"/>
                    <a:pt x="111" y="44"/>
                  </a:cubicBezTo>
                  <a:cubicBezTo>
                    <a:pt x="113" y="45"/>
                    <a:pt x="137" y="84"/>
                    <a:pt x="132" y="93"/>
                  </a:cubicBezTo>
                  <a:cubicBezTo>
                    <a:pt x="132" y="93"/>
                    <a:pt x="132" y="93"/>
                    <a:pt x="132" y="93"/>
                  </a:cubicBezTo>
                  <a:cubicBezTo>
                    <a:pt x="126" y="101"/>
                    <a:pt x="80" y="96"/>
                    <a:pt x="78" y="94"/>
                  </a:cubicBezTo>
                  <a:cubicBezTo>
                    <a:pt x="103" y="94"/>
                    <a:pt x="103" y="94"/>
                    <a:pt x="103" y="94"/>
                  </a:cubicBezTo>
                  <a:lnTo>
                    <a:pt x="10" y="4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33" name="Freeform 9"/>
            <p:cNvSpPr/>
            <p:nvPr/>
          </p:nvSpPr>
          <p:spPr bwMode="auto">
            <a:xfrm>
              <a:off x="2548558" y="4724351"/>
              <a:ext cx="525462" cy="515938"/>
            </a:xfrm>
            <a:custGeom>
              <a:avLst/>
              <a:gdLst>
                <a:gd name="T0" fmla="*/ 17 w 55"/>
                <a:gd name="T1" fmla="*/ 5 h 54"/>
                <a:gd name="T2" fmla="*/ 49 w 55"/>
                <a:gd name="T3" fmla="*/ 16 h 54"/>
                <a:gd name="T4" fmla="*/ 38 w 55"/>
                <a:gd name="T5" fmla="*/ 48 h 54"/>
                <a:gd name="T6" fmla="*/ 6 w 55"/>
                <a:gd name="T7" fmla="*/ 38 h 54"/>
                <a:gd name="T8" fmla="*/ 17 w 55"/>
                <a:gd name="T9" fmla="*/ 5 h 54"/>
              </a:gdLst>
              <a:ahLst/>
              <a:cxnLst>
                <a:cxn ang="0">
                  <a:pos x="T0" y="T1"/>
                </a:cxn>
                <a:cxn ang="0">
                  <a:pos x="T2" y="T3"/>
                </a:cxn>
                <a:cxn ang="0">
                  <a:pos x="T4" y="T5"/>
                </a:cxn>
                <a:cxn ang="0">
                  <a:pos x="T6" y="T7"/>
                </a:cxn>
                <a:cxn ang="0">
                  <a:pos x="T8" y="T9"/>
                </a:cxn>
              </a:cxnLst>
              <a:rect l="0" t="0" r="r" b="b"/>
              <a:pathLst>
                <a:path w="55" h="54">
                  <a:moveTo>
                    <a:pt x="17" y="5"/>
                  </a:moveTo>
                  <a:cubicBezTo>
                    <a:pt x="28" y="0"/>
                    <a:pt x="43" y="4"/>
                    <a:pt x="49" y="16"/>
                  </a:cubicBezTo>
                  <a:cubicBezTo>
                    <a:pt x="55" y="28"/>
                    <a:pt x="50" y="42"/>
                    <a:pt x="38" y="48"/>
                  </a:cubicBezTo>
                  <a:cubicBezTo>
                    <a:pt x="26" y="54"/>
                    <a:pt x="12" y="49"/>
                    <a:pt x="6" y="38"/>
                  </a:cubicBezTo>
                  <a:cubicBezTo>
                    <a:pt x="0" y="26"/>
                    <a:pt x="5" y="11"/>
                    <a:pt x="17" y="5"/>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34" name="Freeform 10"/>
            <p:cNvSpPr/>
            <p:nvPr/>
          </p:nvSpPr>
          <p:spPr bwMode="auto">
            <a:xfrm>
              <a:off x="2988295" y="4073476"/>
              <a:ext cx="1346200" cy="889000"/>
            </a:xfrm>
            <a:custGeom>
              <a:avLst/>
              <a:gdLst>
                <a:gd name="T0" fmla="*/ 110 w 141"/>
                <a:gd name="T1" fmla="*/ 6 h 93"/>
                <a:gd name="T2" fmla="*/ 50 w 141"/>
                <a:gd name="T3" fmla="*/ 60 h 93"/>
                <a:gd name="T4" fmla="*/ 50 w 141"/>
                <a:gd name="T5" fmla="*/ 60 h 93"/>
                <a:gd name="T6" fmla="*/ 130 w 141"/>
                <a:gd name="T7" fmla="*/ 45 h 93"/>
                <a:gd name="T8" fmla="*/ 32 w 141"/>
                <a:gd name="T9" fmla="*/ 87 h 93"/>
                <a:gd name="T10" fmla="*/ 57 w 141"/>
                <a:gd name="T11" fmla="*/ 92 h 93"/>
                <a:gd name="T12" fmla="*/ 5 w 141"/>
                <a:gd name="T13" fmla="*/ 83 h 93"/>
                <a:gd name="T14" fmla="*/ 5 w 141"/>
                <a:gd name="T15" fmla="*/ 83 h 93"/>
                <a:gd name="T16" fmla="*/ 31 w 141"/>
                <a:gd name="T17" fmla="*/ 37 h 93"/>
                <a:gd name="T18" fmla="*/ 19 w 141"/>
                <a:gd name="T19" fmla="*/ 58 h 93"/>
                <a:gd name="T20" fmla="*/ 110 w 141"/>
                <a:gd name="T21" fmla="*/ 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93">
                  <a:moveTo>
                    <a:pt x="110" y="6"/>
                  </a:moveTo>
                  <a:cubicBezTo>
                    <a:pt x="121" y="0"/>
                    <a:pt x="45" y="49"/>
                    <a:pt x="50" y="60"/>
                  </a:cubicBezTo>
                  <a:cubicBezTo>
                    <a:pt x="50" y="60"/>
                    <a:pt x="50" y="60"/>
                    <a:pt x="50" y="60"/>
                  </a:cubicBezTo>
                  <a:cubicBezTo>
                    <a:pt x="56" y="71"/>
                    <a:pt x="141" y="40"/>
                    <a:pt x="130" y="45"/>
                  </a:cubicBezTo>
                  <a:cubicBezTo>
                    <a:pt x="32" y="87"/>
                    <a:pt x="32" y="87"/>
                    <a:pt x="32" y="87"/>
                  </a:cubicBezTo>
                  <a:cubicBezTo>
                    <a:pt x="57" y="92"/>
                    <a:pt x="57" y="92"/>
                    <a:pt x="57" y="92"/>
                  </a:cubicBezTo>
                  <a:cubicBezTo>
                    <a:pt x="55" y="93"/>
                    <a:pt x="9" y="92"/>
                    <a:pt x="5" y="83"/>
                  </a:cubicBezTo>
                  <a:cubicBezTo>
                    <a:pt x="5" y="83"/>
                    <a:pt x="5" y="83"/>
                    <a:pt x="5" y="83"/>
                  </a:cubicBezTo>
                  <a:cubicBezTo>
                    <a:pt x="0" y="74"/>
                    <a:pt x="29" y="38"/>
                    <a:pt x="31" y="37"/>
                  </a:cubicBezTo>
                  <a:cubicBezTo>
                    <a:pt x="19" y="58"/>
                    <a:pt x="19" y="58"/>
                    <a:pt x="19" y="58"/>
                  </a:cubicBezTo>
                  <a:lnTo>
                    <a:pt x="110" y="6"/>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35" name="Freeform 11"/>
            <p:cNvSpPr/>
            <p:nvPr/>
          </p:nvSpPr>
          <p:spPr bwMode="auto">
            <a:xfrm>
              <a:off x="4705970" y="3136851"/>
              <a:ext cx="696912" cy="1138238"/>
            </a:xfrm>
            <a:custGeom>
              <a:avLst/>
              <a:gdLst>
                <a:gd name="T0" fmla="*/ 64 w 73"/>
                <a:gd name="T1" fmla="*/ 119 h 119"/>
                <a:gd name="T2" fmla="*/ 57 w 73"/>
                <a:gd name="T3" fmla="*/ 117 h 119"/>
                <a:gd name="T4" fmla="*/ 0 w 73"/>
                <a:gd name="T5" fmla="*/ 7 h 119"/>
                <a:gd name="T6" fmla="*/ 3 w 73"/>
                <a:gd name="T7" fmla="*/ 0 h 119"/>
                <a:gd name="T8" fmla="*/ 64 w 73"/>
                <a:gd name="T9" fmla="*/ 119 h 119"/>
              </a:gdLst>
              <a:ahLst/>
              <a:cxnLst>
                <a:cxn ang="0">
                  <a:pos x="T0" y="T1"/>
                </a:cxn>
                <a:cxn ang="0">
                  <a:pos x="T2" y="T3"/>
                </a:cxn>
                <a:cxn ang="0">
                  <a:pos x="T4" y="T5"/>
                </a:cxn>
                <a:cxn ang="0">
                  <a:pos x="T6" y="T7"/>
                </a:cxn>
                <a:cxn ang="0">
                  <a:pos x="T8" y="T9"/>
                </a:cxn>
              </a:cxnLst>
              <a:rect l="0" t="0" r="r" b="b"/>
              <a:pathLst>
                <a:path w="73" h="119">
                  <a:moveTo>
                    <a:pt x="64" y="119"/>
                  </a:moveTo>
                  <a:cubicBezTo>
                    <a:pt x="57" y="117"/>
                    <a:pt x="57" y="117"/>
                    <a:pt x="57" y="117"/>
                  </a:cubicBezTo>
                  <a:cubicBezTo>
                    <a:pt x="61" y="95"/>
                    <a:pt x="65" y="38"/>
                    <a:pt x="0" y="7"/>
                  </a:cubicBezTo>
                  <a:cubicBezTo>
                    <a:pt x="3" y="0"/>
                    <a:pt x="3" y="0"/>
                    <a:pt x="3" y="0"/>
                  </a:cubicBezTo>
                  <a:cubicBezTo>
                    <a:pt x="73" y="34"/>
                    <a:pt x="69" y="94"/>
                    <a:pt x="64" y="119"/>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36" name="Freeform 12"/>
            <p:cNvSpPr/>
            <p:nvPr/>
          </p:nvSpPr>
          <p:spPr bwMode="auto">
            <a:xfrm>
              <a:off x="5174283" y="4102051"/>
              <a:ext cx="258762" cy="249238"/>
            </a:xfrm>
            <a:custGeom>
              <a:avLst/>
              <a:gdLst>
                <a:gd name="T0" fmla="*/ 163 w 163"/>
                <a:gd name="T1" fmla="*/ 30 h 157"/>
                <a:gd name="T2" fmla="*/ 72 w 163"/>
                <a:gd name="T3" fmla="*/ 91 h 157"/>
                <a:gd name="T4" fmla="*/ 12 w 163"/>
                <a:gd name="T5" fmla="*/ 0 h 157"/>
                <a:gd name="T6" fmla="*/ 0 w 163"/>
                <a:gd name="T7" fmla="*/ 61 h 157"/>
                <a:gd name="T8" fmla="*/ 54 w 163"/>
                <a:gd name="T9" fmla="*/ 157 h 157"/>
                <a:gd name="T10" fmla="*/ 150 w 163"/>
                <a:gd name="T11" fmla="*/ 97 h 157"/>
                <a:gd name="T12" fmla="*/ 163 w 163"/>
                <a:gd name="T13" fmla="*/ 30 h 157"/>
              </a:gdLst>
              <a:ahLst/>
              <a:cxnLst>
                <a:cxn ang="0">
                  <a:pos x="T0" y="T1"/>
                </a:cxn>
                <a:cxn ang="0">
                  <a:pos x="T2" y="T3"/>
                </a:cxn>
                <a:cxn ang="0">
                  <a:pos x="T4" y="T5"/>
                </a:cxn>
                <a:cxn ang="0">
                  <a:pos x="T6" y="T7"/>
                </a:cxn>
                <a:cxn ang="0">
                  <a:pos x="T8" y="T9"/>
                </a:cxn>
                <a:cxn ang="0">
                  <a:pos x="T10" y="T11"/>
                </a:cxn>
                <a:cxn ang="0">
                  <a:pos x="T12" y="T13"/>
                </a:cxn>
              </a:cxnLst>
              <a:rect l="0" t="0" r="r" b="b"/>
              <a:pathLst>
                <a:path w="163" h="157">
                  <a:moveTo>
                    <a:pt x="163" y="30"/>
                  </a:moveTo>
                  <a:lnTo>
                    <a:pt x="72" y="91"/>
                  </a:lnTo>
                  <a:lnTo>
                    <a:pt x="12" y="0"/>
                  </a:lnTo>
                  <a:lnTo>
                    <a:pt x="0" y="61"/>
                  </a:lnTo>
                  <a:lnTo>
                    <a:pt x="54" y="157"/>
                  </a:lnTo>
                  <a:lnTo>
                    <a:pt x="150" y="97"/>
                  </a:lnTo>
                  <a:lnTo>
                    <a:pt x="163" y="3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37" name="Freeform 13"/>
            <p:cNvSpPr/>
            <p:nvPr/>
          </p:nvSpPr>
          <p:spPr bwMode="auto">
            <a:xfrm>
              <a:off x="3618533" y="5086301"/>
              <a:ext cx="1270000" cy="430213"/>
            </a:xfrm>
            <a:custGeom>
              <a:avLst/>
              <a:gdLst>
                <a:gd name="T0" fmla="*/ 69 w 133"/>
                <a:gd name="T1" fmla="*/ 32 h 45"/>
                <a:gd name="T2" fmla="*/ 0 w 133"/>
                <a:gd name="T3" fmla="*/ 6 h 45"/>
                <a:gd name="T4" fmla="*/ 5 w 133"/>
                <a:gd name="T5" fmla="*/ 0 h 45"/>
                <a:gd name="T6" fmla="*/ 129 w 133"/>
                <a:gd name="T7" fmla="*/ 3 h 45"/>
                <a:gd name="T8" fmla="*/ 133 w 133"/>
                <a:gd name="T9" fmla="*/ 10 h 45"/>
                <a:gd name="T10" fmla="*/ 69 w 133"/>
                <a:gd name="T11" fmla="*/ 32 h 45"/>
              </a:gdLst>
              <a:ahLst/>
              <a:cxnLst>
                <a:cxn ang="0">
                  <a:pos x="T0" y="T1"/>
                </a:cxn>
                <a:cxn ang="0">
                  <a:pos x="T2" y="T3"/>
                </a:cxn>
                <a:cxn ang="0">
                  <a:pos x="T4" y="T5"/>
                </a:cxn>
                <a:cxn ang="0">
                  <a:pos x="T6" y="T7"/>
                </a:cxn>
                <a:cxn ang="0">
                  <a:pos x="T8" y="T9"/>
                </a:cxn>
                <a:cxn ang="0">
                  <a:pos x="T10" y="T11"/>
                </a:cxn>
              </a:cxnLst>
              <a:rect l="0" t="0" r="r" b="b"/>
              <a:pathLst>
                <a:path w="133" h="45">
                  <a:moveTo>
                    <a:pt x="69" y="32"/>
                  </a:moveTo>
                  <a:cubicBezTo>
                    <a:pt x="36" y="32"/>
                    <a:pt x="12" y="16"/>
                    <a:pt x="0" y="6"/>
                  </a:cubicBezTo>
                  <a:cubicBezTo>
                    <a:pt x="5" y="0"/>
                    <a:pt x="5" y="0"/>
                    <a:pt x="5" y="0"/>
                  </a:cubicBezTo>
                  <a:cubicBezTo>
                    <a:pt x="22" y="15"/>
                    <a:pt x="70" y="45"/>
                    <a:pt x="129" y="3"/>
                  </a:cubicBezTo>
                  <a:cubicBezTo>
                    <a:pt x="133" y="10"/>
                    <a:pt x="133" y="10"/>
                    <a:pt x="133" y="10"/>
                  </a:cubicBezTo>
                  <a:cubicBezTo>
                    <a:pt x="110" y="26"/>
                    <a:pt x="88" y="32"/>
                    <a:pt x="69" y="32"/>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38" name="Freeform 14"/>
            <p:cNvSpPr/>
            <p:nvPr/>
          </p:nvSpPr>
          <p:spPr bwMode="auto">
            <a:xfrm>
              <a:off x="3580433" y="5048201"/>
              <a:ext cx="247650" cy="249238"/>
            </a:xfrm>
            <a:custGeom>
              <a:avLst/>
              <a:gdLst>
                <a:gd name="T0" fmla="*/ 54 w 156"/>
                <a:gd name="T1" fmla="*/ 157 h 157"/>
                <a:gd name="T2" fmla="*/ 48 w 156"/>
                <a:gd name="T3" fmla="*/ 48 h 157"/>
                <a:gd name="T4" fmla="*/ 156 w 156"/>
                <a:gd name="T5" fmla="*/ 42 h 157"/>
                <a:gd name="T6" fmla="*/ 108 w 156"/>
                <a:gd name="T7" fmla="*/ 0 h 157"/>
                <a:gd name="T8" fmla="*/ 0 w 156"/>
                <a:gd name="T9" fmla="*/ 6 h 157"/>
                <a:gd name="T10" fmla="*/ 6 w 156"/>
                <a:gd name="T11" fmla="*/ 115 h 157"/>
                <a:gd name="T12" fmla="*/ 54 w 156"/>
                <a:gd name="T13" fmla="*/ 157 h 157"/>
              </a:gdLst>
              <a:ahLst/>
              <a:cxnLst>
                <a:cxn ang="0">
                  <a:pos x="T0" y="T1"/>
                </a:cxn>
                <a:cxn ang="0">
                  <a:pos x="T2" y="T3"/>
                </a:cxn>
                <a:cxn ang="0">
                  <a:pos x="T4" y="T5"/>
                </a:cxn>
                <a:cxn ang="0">
                  <a:pos x="T6" y="T7"/>
                </a:cxn>
                <a:cxn ang="0">
                  <a:pos x="T8" y="T9"/>
                </a:cxn>
                <a:cxn ang="0">
                  <a:pos x="T10" y="T11"/>
                </a:cxn>
                <a:cxn ang="0">
                  <a:pos x="T12" y="T13"/>
                </a:cxn>
              </a:cxnLst>
              <a:rect l="0" t="0" r="r" b="b"/>
              <a:pathLst>
                <a:path w="156" h="157">
                  <a:moveTo>
                    <a:pt x="54" y="157"/>
                  </a:moveTo>
                  <a:lnTo>
                    <a:pt x="48" y="48"/>
                  </a:lnTo>
                  <a:lnTo>
                    <a:pt x="156" y="42"/>
                  </a:lnTo>
                  <a:lnTo>
                    <a:pt x="108" y="0"/>
                  </a:lnTo>
                  <a:lnTo>
                    <a:pt x="0" y="6"/>
                  </a:lnTo>
                  <a:lnTo>
                    <a:pt x="6" y="115"/>
                  </a:lnTo>
                  <a:lnTo>
                    <a:pt x="54" y="157"/>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39" name="Freeform 15"/>
            <p:cNvSpPr/>
            <p:nvPr/>
          </p:nvSpPr>
          <p:spPr bwMode="auto">
            <a:xfrm>
              <a:off x="2988295" y="3165426"/>
              <a:ext cx="735012" cy="1147763"/>
            </a:xfrm>
            <a:custGeom>
              <a:avLst/>
              <a:gdLst>
                <a:gd name="T0" fmla="*/ 14 w 77"/>
                <a:gd name="T1" fmla="*/ 120 h 120"/>
                <a:gd name="T2" fmla="*/ 74 w 77"/>
                <a:gd name="T3" fmla="*/ 0 h 120"/>
                <a:gd name="T4" fmla="*/ 77 w 77"/>
                <a:gd name="T5" fmla="*/ 7 h 120"/>
                <a:gd name="T6" fmla="*/ 21 w 77"/>
                <a:gd name="T7" fmla="*/ 119 h 120"/>
                <a:gd name="T8" fmla="*/ 14 w 77"/>
                <a:gd name="T9" fmla="*/ 120 h 120"/>
              </a:gdLst>
              <a:ahLst/>
              <a:cxnLst>
                <a:cxn ang="0">
                  <a:pos x="T0" y="T1"/>
                </a:cxn>
                <a:cxn ang="0">
                  <a:pos x="T2" y="T3"/>
                </a:cxn>
                <a:cxn ang="0">
                  <a:pos x="T4" y="T5"/>
                </a:cxn>
                <a:cxn ang="0">
                  <a:pos x="T6" y="T7"/>
                </a:cxn>
                <a:cxn ang="0">
                  <a:pos x="T8" y="T9"/>
                </a:cxn>
              </a:cxnLst>
              <a:rect l="0" t="0" r="r" b="b"/>
              <a:pathLst>
                <a:path w="77" h="120">
                  <a:moveTo>
                    <a:pt x="14" y="120"/>
                  </a:moveTo>
                  <a:cubicBezTo>
                    <a:pt x="0" y="44"/>
                    <a:pt x="51" y="11"/>
                    <a:pt x="74" y="0"/>
                  </a:cubicBezTo>
                  <a:cubicBezTo>
                    <a:pt x="77" y="7"/>
                    <a:pt x="77" y="7"/>
                    <a:pt x="77" y="7"/>
                  </a:cubicBezTo>
                  <a:cubicBezTo>
                    <a:pt x="56" y="17"/>
                    <a:pt x="8" y="47"/>
                    <a:pt x="21" y="119"/>
                  </a:cubicBezTo>
                  <a:lnTo>
                    <a:pt x="14" y="12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40" name="Freeform 16"/>
            <p:cNvSpPr/>
            <p:nvPr/>
          </p:nvSpPr>
          <p:spPr bwMode="auto">
            <a:xfrm>
              <a:off x="3531220" y="3108276"/>
              <a:ext cx="258762" cy="268288"/>
            </a:xfrm>
            <a:custGeom>
              <a:avLst/>
              <a:gdLst>
                <a:gd name="T0" fmla="*/ 0 w 163"/>
                <a:gd name="T1" fmla="*/ 24 h 169"/>
                <a:gd name="T2" fmla="*/ 97 w 163"/>
                <a:gd name="T3" fmla="*/ 67 h 169"/>
                <a:gd name="T4" fmla="*/ 61 w 163"/>
                <a:gd name="T5" fmla="*/ 169 h 169"/>
                <a:gd name="T6" fmla="*/ 121 w 163"/>
                <a:gd name="T7" fmla="*/ 139 h 169"/>
                <a:gd name="T8" fmla="*/ 163 w 163"/>
                <a:gd name="T9" fmla="*/ 36 h 169"/>
                <a:gd name="T10" fmla="*/ 61 w 163"/>
                <a:gd name="T11" fmla="*/ 0 h 169"/>
                <a:gd name="T12" fmla="*/ 0 w 163"/>
                <a:gd name="T13" fmla="*/ 24 h 169"/>
              </a:gdLst>
              <a:ahLst/>
              <a:cxnLst>
                <a:cxn ang="0">
                  <a:pos x="T0" y="T1"/>
                </a:cxn>
                <a:cxn ang="0">
                  <a:pos x="T2" y="T3"/>
                </a:cxn>
                <a:cxn ang="0">
                  <a:pos x="T4" y="T5"/>
                </a:cxn>
                <a:cxn ang="0">
                  <a:pos x="T6" y="T7"/>
                </a:cxn>
                <a:cxn ang="0">
                  <a:pos x="T8" y="T9"/>
                </a:cxn>
                <a:cxn ang="0">
                  <a:pos x="T10" y="T11"/>
                </a:cxn>
                <a:cxn ang="0">
                  <a:pos x="T12" y="T13"/>
                </a:cxn>
              </a:cxnLst>
              <a:rect l="0" t="0" r="r" b="b"/>
              <a:pathLst>
                <a:path w="163" h="169">
                  <a:moveTo>
                    <a:pt x="0" y="24"/>
                  </a:moveTo>
                  <a:lnTo>
                    <a:pt x="97" y="67"/>
                  </a:lnTo>
                  <a:lnTo>
                    <a:pt x="61" y="169"/>
                  </a:lnTo>
                  <a:lnTo>
                    <a:pt x="121" y="139"/>
                  </a:lnTo>
                  <a:lnTo>
                    <a:pt x="163" y="36"/>
                  </a:lnTo>
                  <a:lnTo>
                    <a:pt x="61" y="0"/>
                  </a:lnTo>
                  <a:lnTo>
                    <a:pt x="0" y="2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grpSp>
    </p:spTree>
    <p:custDataLst>
      <p:tags r:id="rId1"/>
    </p:custData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heel(1)">
                                      <p:cBhvr>
                                        <p:cTn id="7" dur="20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indefinite" fill="hold">
                                          <p:stCondLst>
                                            <p:cond delay="0"/>
                                          </p:stCondLst>
                                        </p:cTn>
                                        <p:tgtEl>
                                          <p:spTgt spid="136194"/>
                                        </p:tgtEl>
                                        <p:attrNameLst>
                                          <p:attrName>style.visibility</p:attrName>
                                        </p:attrNameLst>
                                      </p:cBhvr>
                                      <p:to>
                                        <p:strVal val="visible"/>
                                      </p:to>
                                    </p:set>
                                    <p:animEffect transition="in" filter="fade">
                                      <p:cBhvr>
                                        <p:cTn id="12" dur="1000"/>
                                        <p:tgtEl>
                                          <p:spTgt spid="136194"/>
                                        </p:tgtEl>
                                      </p:cBhvr>
                                    </p:animEffect>
                                    <p:anim calcmode="lin" valueType="num">
                                      <p:cBhvr>
                                        <p:cTn id="13" dur="1000" fill="hold"/>
                                        <p:tgtEl>
                                          <p:spTgt spid="136194"/>
                                        </p:tgtEl>
                                        <p:attrNameLst>
                                          <p:attrName>ppt_x</p:attrName>
                                        </p:attrNameLst>
                                      </p:cBhvr>
                                      <p:tavLst>
                                        <p:tav tm="0">
                                          <p:val>
                                            <p:strVal val="#ppt_x"/>
                                          </p:val>
                                        </p:tav>
                                        <p:tav tm="100000">
                                          <p:val>
                                            <p:strVal val="#ppt_x"/>
                                          </p:val>
                                        </p:tav>
                                      </p:tavLst>
                                    </p:anim>
                                    <p:anim calcmode="lin" valueType="num">
                                      <p:cBhvr>
                                        <p:cTn id="14" dur="897" decel="100000" fill="hold"/>
                                        <p:tgtEl>
                                          <p:spTgt spid="136194"/>
                                        </p:tgtEl>
                                        <p:attrNameLst>
                                          <p:attrName>ppt_y</p:attrName>
                                        </p:attrNameLst>
                                      </p:cBhvr>
                                      <p:tavLst>
                                        <p:tav tm="0">
                                          <p:val>
                                            <p:strVal val="#ppt_y+1"/>
                                          </p:val>
                                        </p:tav>
                                        <p:tav tm="100000">
                                          <p:val>
                                            <p:strVal val="#ppt_y-.03"/>
                                          </p:val>
                                        </p:tav>
                                      </p:tavLst>
                                    </p:anim>
                                    <p:anim calcmode="lin" valueType="num">
                                      <p:cBhvr>
                                        <p:cTn id="15" dur="97" accel="100000" fill="hold">
                                          <p:stCondLst>
                                            <p:cond delay="897"/>
                                          </p:stCondLst>
                                        </p:cTn>
                                        <p:tgtEl>
                                          <p:spTgt spid="136194"/>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nodeType="clickEffect">
                                  <p:stCondLst>
                                    <p:cond delay="0"/>
                                  </p:stCondLst>
                                  <p:childTnLst>
                                    <p:set>
                                      <p:cBhvr>
                                        <p:cTn id="19" dur="1" fill="hold">
                                          <p:stCondLst>
                                            <p:cond delay="0"/>
                                          </p:stCondLst>
                                        </p:cTn>
                                        <p:tgtEl>
                                          <p:spTgt spid="136195">
                                            <p:txEl>
                                              <p:pRg st="0" end="0"/>
                                            </p:txEl>
                                          </p:spTgt>
                                        </p:tgtEl>
                                        <p:attrNameLst>
                                          <p:attrName>style.visibility</p:attrName>
                                        </p:attrNameLst>
                                      </p:cBhvr>
                                      <p:to>
                                        <p:strVal val="visible"/>
                                      </p:to>
                                    </p:set>
                                    <p:animEffect transition="in" filter="fade">
                                      <p:cBhvr>
                                        <p:cTn id="20" dur="1000"/>
                                        <p:tgtEl>
                                          <p:spTgt spid="136195">
                                            <p:txEl>
                                              <p:pRg st="0" end="0"/>
                                            </p:txEl>
                                          </p:spTgt>
                                        </p:tgtEl>
                                      </p:cBhvr>
                                    </p:animEffect>
                                    <p:anim calcmode="lin" valueType="num">
                                      <p:cBhvr>
                                        <p:cTn id="21" dur="1000" fill="hold"/>
                                        <p:tgtEl>
                                          <p:spTgt spid="136195">
                                            <p:txEl>
                                              <p:pRg st="0" end="0"/>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136195">
                                            <p:txEl>
                                              <p:pRg st="0" end="0"/>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136195">
                                            <p:txEl>
                                              <p:pRg st="0" end="0"/>
                                            </p:txEl>
                                          </p:spTgt>
                                        </p:tgtEl>
                                        <p:attrNameLst>
                                          <p:attrName>ppt_y</p:attrName>
                                        </p:attrNameLst>
                                      </p:cBhvr>
                                      <p:tavLst>
                                        <p:tav tm="0">
                                          <p:val>
                                            <p:strVal val="#ppt_y-.03"/>
                                          </p:val>
                                        </p:tav>
                                        <p:tav tm="100000">
                                          <p:val>
                                            <p:strVal val="#ppt_y"/>
                                          </p:val>
                                        </p:tav>
                                      </p:tavLst>
                                    </p:anim>
                                  </p:childTnLst>
                                </p:cTn>
                              </p:par>
                              <p:par>
                                <p:cTn id="24" presetID="37" presetClass="entr" presetSubtype="0" fill="hold" nodeType="withEffect">
                                  <p:stCondLst>
                                    <p:cond delay="0"/>
                                  </p:stCondLst>
                                  <p:childTnLst>
                                    <p:set>
                                      <p:cBhvr>
                                        <p:cTn id="25" dur="1" fill="hold">
                                          <p:stCondLst>
                                            <p:cond delay="0"/>
                                          </p:stCondLst>
                                        </p:cTn>
                                        <p:tgtEl>
                                          <p:spTgt spid="136195">
                                            <p:txEl>
                                              <p:pRg st="1" end="1"/>
                                            </p:txEl>
                                          </p:spTgt>
                                        </p:tgtEl>
                                        <p:attrNameLst>
                                          <p:attrName>style.visibility</p:attrName>
                                        </p:attrNameLst>
                                      </p:cBhvr>
                                      <p:to>
                                        <p:strVal val="visible"/>
                                      </p:to>
                                    </p:set>
                                    <p:animEffect transition="in" filter="fade">
                                      <p:cBhvr>
                                        <p:cTn id="26" dur="1000"/>
                                        <p:tgtEl>
                                          <p:spTgt spid="136195">
                                            <p:txEl>
                                              <p:pRg st="1" end="1"/>
                                            </p:txEl>
                                          </p:spTgt>
                                        </p:tgtEl>
                                      </p:cBhvr>
                                    </p:animEffect>
                                    <p:anim calcmode="lin" valueType="num">
                                      <p:cBhvr>
                                        <p:cTn id="27" dur="1000" fill="hold"/>
                                        <p:tgtEl>
                                          <p:spTgt spid="136195">
                                            <p:txEl>
                                              <p:pRg st="1" end="1"/>
                                            </p:txEl>
                                          </p:spTgt>
                                        </p:tgtEl>
                                        <p:attrNameLst>
                                          <p:attrName>ppt_x</p:attrName>
                                        </p:attrNameLst>
                                      </p:cBhvr>
                                      <p:tavLst>
                                        <p:tav tm="0">
                                          <p:val>
                                            <p:strVal val="#ppt_x"/>
                                          </p:val>
                                        </p:tav>
                                        <p:tav tm="100000">
                                          <p:val>
                                            <p:strVal val="#ppt_x"/>
                                          </p:val>
                                        </p:tav>
                                      </p:tavLst>
                                    </p:anim>
                                    <p:anim calcmode="lin" valueType="num">
                                      <p:cBhvr>
                                        <p:cTn id="28" dur="900" decel="100000" fill="hold"/>
                                        <p:tgtEl>
                                          <p:spTgt spid="136195">
                                            <p:txEl>
                                              <p:pRg st="1" end="1"/>
                                            </p:txEl>
                                          </p:spTgt>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136195">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60419" name="矩形 59395"/>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4</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59411" name="表格 59410"/>
          <p:cNvGraphicFramePr/>
          <p:nvPr/>
        </p:nvGraphicFramePr>
        <p:xfrm>
          <a:off x="250825" y="1123950"/>
          <a:ext cx="7430770" cy="4860290"/>
        </p:xfrm>
        <a:graphic>
          <a:graphicData uri="http://schemas.openxmlformats.org/drawingml/2006/table">
            <a:tbl>
              <a:tblPr/>
              <a:tblGrid>
                <a:gridCol w="7430770"/>
              </a:tblGrid>
              <a:tr h="4860290">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marL="0" lvl="0" indent="0" algn="just">
                        <a:spcBef>
                          <a:spcPct val="0"/>
                        </a:spcBef>
                        <a:buNone/>
                      </a:pPr>
                      <a:r>
                        <a:rPr lang="en-US" altLang="zh-CN" sz="2800">
                          <a:latin typeface="+mn-lt"/>
                          <a:cs typeface="+mn-lt"/>
                        </a:rPr>
                        <a:t>Dear Vivian,</a:t>
                      </a:r>
                      <a:endParaRPr lang="en-US" altLang="zh-CN" sz="2800">
                        <a:latin typeface="+mn-lt"/>
                        <a:cs typeface="+mn-lt"/>
                      </a:endParaRPr>
                    </a:p>
                    <a:p>
                      <a:pPr marL="0" lvl="0" indent="0" algn="just">
                        <a:spcBef>
                          <a:spcPct val="0"/>
                        </a:spcBef>
                        <a:buNone/>
                      </a:pPr>
                      <a:endParaRPr lang="en-US" altLang="zh-CN" sz="2800">
                        <a:latin typeface="+mn-lt"/>
                        <a:cs typeface="+mn-lt"/>
                      </a:endParaRPr>
                    </a:p>
                    <a:p>
                      <a:pPr marL="0" lvl="0" indent="0">
                        <a:spcBef>
                          <a:spcPct val="0"/>
                        </a:spcBef>
                        <a:buNone/>
                      </a:pPr>
                      <a:r>
                        <a:rPr lang="en-US" altLang="zh-CN" sz="2800">
                          <a:latin typeface="+mn-lt"/>
                          <a:cs typeface="+mn-lt"/>
                        </a:rPr>
                        <a:t>Thanks for your kind reply.</a:t>
                      </a:r>
                      <a:endParaRPr lang="en-US" altLang="zh-CN" sz="2800">
                        <a:latin typeface="+mn-lt"/>
                        <a:cs typeface="+mn-lt"/>
                      </a:endParaRPr>
                    </a:p>
                    <a:p>
                      <a:pPr marL="0" lvl="0" indent="0">
                        <a:spcBef>
                          <a:spcPct val="0"/>
                        </a:spcBef>
                        <a:buNone/>
                      </a:pPr>
                      <a:endParaRPr lang="en-US" altLang="zh-CN" sz="2800">
                        <a:latin typeface="+mn-lt"/>
                        <a:cs typeface="+mn-lt"/>
                      </a:endParaRPr>
                    </a:p>
                    <a:p>
                      <a:pPr marL="0" lvl="0" indent="0">
                        <a:spcBef>
                          <a:spcPct val="0"/>
                        </a:spcBef>
                        <a:buNone/>
                      </a:pPr>
                      <a:r>
                        <a:rPr lang="en-US" altLang="zh-CN" sz="2800">
                          <a:latin typeface="+mn-lt"/>
                          <a:cs typeface="+mn-lt"/>
                        </a:rPr>
                        <a:t>We did the transaction </a:t>
                      </a:r>
                      <a:r>
                        <a:rPr lang="en-US" altLang="zh-CN" sz="2800" b="1">
                          <a:latin typeface="+mn-lt"/>
                          <a:cs typeface="+mn-lt"/>
                          <a:hlinkClick r:id="rId1" action="ppaction://hlinksldjump"/>
                        </a:rPr>
                        <a:t>as </a:t>
                      </a:r>
                      <a:endParaRPr lang="en-US" altLang="zh-CN" sz="2800" b="1">
                        <a:latin typeface="+mn-lt"/>
                        <a:cs typeface="+mn-lt"/>
                      </a:endParaRPr>
                    </a:p>
                    <a:p>
                      <a:pPr marL="0" lvl="0" indent="0">
                        <a:spcBef>
                          <a:spcPct val="0"/>
                        </a:spcBef>
                        <a:buNone/>
                      </a:pPr>
                      <a:r>
                        <a:rPr lang="en-US" altLang="zh-CN" sz="2800" b="1">
                          <a:latin typeface="+mn-lt"/>
                          <a:cs typeface="+mn-lt"/>
                          <a:hlinkClick r:id="rId1" action="ppaction://hlinksldjump"/>
                        </a:rPr>
                        <a:t>per</a:t>
                      </a:r>
                      <a:r>
                        <a:rPr lang="en-US" altLang="zh-CN" sz="2800">
                          <a:latin typeface="+mn-lt"/>
                          <a:cs typeface="+mn-lt"/>
                          <a:hlinkClick r:id="rId1" action="ppaction://hlinksldjump"/>
                        </a:rPr>
                        <a:t> </a:t>
                      </a:r>
                      <a:r>
                        <a:rPr lang="en-US" altLang="zh-CN" sz="2800">
                          <a:latin typeface="+mn-lt"/>
                          <a:cs typeface="+mn-lt"/>
                        </a:rPr>
                        <a:t>your recommendations. </a:t>
                      </a:r>
                      <a:endParaRPr lang="en-US" altLang="zh-CN" sz="2800">
                        <a:latin typeface="+mn-lt"/>
                        <a:cs typeface="+mn-lt"/>
                      </a:endParaRPr>
                    </a:p>
                    <a:p>
                      <a:pPr marL="0" lvl="0" indent="0">
                        <a:spcBef>
                          <a:spcPct val="0"/>
                        </a:spcBef>
                        <a:buNone/>
                      </a:pPr>
                      <a:r>
                        <a:rPr lang="en-US" altLang="zh-CN" sz="2800">
                          <a:latin typeface="+mn-lt"/>
                          <a:cs typeface="+mn-lt"/>
                        </a:rPr>
                        <a:t>Herewith </a:t>
                      </a:r>
                      <a:r>
                        <a:rPr lang="en-US" altLang="zh-CN" sz="2800" b="1">
                          <a:latin typeface="+mn-lt"/>
                          <a:cs typeface="+mn-lt"/>
                          <a:hlinkClick r:id="rId2" action="ppaction://hlinksldjump"/>
                        </a:rPr>
                        <a:t>attach</a:t>
                      </a:r>
                      <a:r>
                        <a:rPr lang="en-US" altLang="zh-CN" sz="2800">
                          <a:latin typeface="+mn-lt"/>
                          <a:cs typeface="+mn-lt"/>
                        </a:rPr>
                        <a:t> the transaction voucher. </a:t>
                      </a:r>
                      <a:endParaRPr lang="en-US" altLang="zh-CN" sz="2800">
                        <a:latin typeface="+mn-lt"/>
                        <a:cs typeface="+mn-lt"/>
                      </a:endParaRPr>
                    </a:p>
                    <a:p>
                      <a:pPr marL="0" lvl="0" indent="0">
                        <a:spcBef>
                          <a:spcPct val="0"/>
                        </a:spcBef>
                        <a:buNone/>
                      </a:pPr>
                      <a:r>
                        <a:rPr lang="en-US" altLang="zh-CN" sz="2800" err="1">
                          <a:latin typeface="+mn-lt"/>
                          <a:cs typeface="+mn-lt"/>
                        </a:rPr>
                        <a:t>Pls</a:t>
                      </a:r>
                      <a:r>
                        <a:rPr lang="en-US" altLang="zh-CN" sz="2800">
                          <a:latin typeface="+mn-lt"/>
                          <a:cs typeface="+mn-lt"/>
                        </a:rPr>
                        <a:t> confirm whether there is any </a:t>
                      </a:r>
                      <a:r>
                        <a:rPr lang="en-US" altLang="zh-CN" sz="2800" b="1">
                          <a:latin typeface="+mn-lt"/>
                          <a:cs typeface="+mn-lt"/>
                          <a:hlinkClick r:id="rId3" action="ppaction://hlinksldjump"/>
                        </a:rPr>
                        <a:t>discrepancy</a:t>
                      </a:r>
                      <a:r>
                        <a:rPr lang="en-US" altLang="zh-CN" sz="2800">
                          <a:latin typeface="+mn-lt"/>
                          <a:cs typeface="+mn-lt"/>
                        </a:rPr>
                        <a:t>.</a:t>
                      </a:r>
                      <a:endParaRPr lang="en-US" altLang="zh-CN">
                        <a:latin typeface="Comic Sans MS" panose="030F0702030302020204" pitchFamily="66" charset="0"/>
                        <a:cs typeface="Times New Roman" panose="02020603050405020304" pitchFamily="18" charset="0"/>
                      </a:endParaRPr>
                    </a:p>
                    <a:p>
                      <a:pPr marL="0" lvl="0" indent="0">
                        <a:spcBef>
                          <a:spcPct val="0"/>
                        </a:spcBef>
                        <a:buNone/>
                      </a:pPr>
                      <a:endParaRPr lang="en-US" altLang="zh-CN">
                        <a:latin typeface="Comic Sans MS" panose="030F0702030302020204" pitchFamily="66" charset="0"/>
                        <a:ea typeface="Times New Roman" panose="02020603050405020304" pitchFamily="18" charset="0"/>
                      </a:endParaRPr>
                    </a:p>
                  </a:txBody>
                  <a:tcPr>
                    <a:lnL cap="flat">
                      <a:noFill/>
                    </a:lnL>
                    <a:lnR cap="flat">
                      <a:noFill/>
                    </a:lnR>
                    <a:lnT cap="flat">
                      <a:noFill/>
                    </a:lnT>
                    <a:lnB cap="flat">
                      <a:noFill/>
                    </a:lnB>
                    <a:lnTlToBr>
                      <a:noFill/>
                    </a:lnTlToBr>
                    <a:lnBlToTr>
                      <a:noFill/>
                    </a:lnBlToTr>
                    <a:noFill/>
                  </a:tcPr>
                </a:tc>
              </a:tr>
            </a:tbl>
          </a:graphicData>
        </a:graphic>
      </p:graphicFrame>
      <p:sp>
        <p:nvSpPr>
          <p:cNvPr id="60426" name="矩形 59402"/>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spTree>
    <p:custDataLst>
      <p:tags r:id="rId4"/>
    </p:custDataLst>
  </p:cSld>
  <p:clrMapOvr>
    <a:masterClrMapping/>
  </p:clrMapOvr>
  <p:transition>
    <p:wedg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61443" name="矩形 137219"/>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4</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137232" name="表格 137231"/>
          <p:cNvGraphicFramePr/>
          <p:nvPr/>
        </p:nvGraphicFramePr>
        <p:xfrm>
          <a:off x="250825" y="908050"/>
          <a:ext cx="8570595" cy="5943600"/>
        </p:xfrm>
        <a:graphic>
          <a:graphicData uri="http://schemas.openxmlformats.org/drawingml/2006/table">
            <a:tbl>
              <a:tblPr/>
              <a:tblGrid>
                <a:gridCol w="8570595"/>
              </a:tblGrid>
              <a:tr h="5943600">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marL="0" lvl="0" indent="0">
                        <a:spcBef>
                          <a:spcPct val="0"/>
                        </a:spcBef>
                        <a:buNone/>
                      </a:pPr>
                      <a:r>
                        <a:rPr lang="en-US" altLang="zh-CN" sz="2800">
                          <a:latin typeface="+mn-lt"/>
                          <a:cs typeface="+mn-lt"/>
                        </a:rPr>
                        <a:t>Very important</a:t>
                      </a:r>
                      <a:r>
                        <a:rPr lang="en-US" altLang="zh-CN" sz="2800">
                          <a:latin typeface="+mn-lt"/>
                          <a:cs typeface="+mn-lt"/>
                          <a:hlinkClick r:id="rId1" action="ppaction://hlinksldjump"/>
                        </a:rPr>
                        <a:t> </a:t>
                      </a:r>
                      <a:r>
                        <a:rPr lang="en-US" altLang="zh-CN" sz="2800" b="1">
                          <a:latin typeface="+mn-lt"/>
                          <a:cs typeface="+mn-lt"/>
                          <a:hlinkClick r:id="rId1" action="ppaction://hlinksldjump"/>
                        </a:rPr>
                        <a:t>note</a:t>
                      </a:r>
                      <a:r>
                        <a:rPr lang="en-US" altLang="zh-CN" sz="2800">
                          <a:latin typeface="+mn-lt"/>
                          <a:cs typeface="+mn-lt"/>
                        </a:rPr>
                        <a:t>:</a:t>
                      </a:r>
                      <a:endParaRPr lang="en-US" altLang="zh-CN" sz="2800">
                        <a:latin typeface="+mn-lt"/>
                        <a:cs typeface="+mn-lt"/>
                      </a:endParaRPr>
                    </a:p>
                    <a:p>
                      <a:pPr marL="0" lvl="0" indent="0">
                        <a:spcBef>
                          <a:spcPct val="0"/>
                        </a:spcBef>
                        <a:buNone/>
                      </a:pPr>
                      <a:r>
                        <a:rPr lang="en-US" altLang="zh-CN" sz="2800" err="1">
                          <a:latin typeface="+mn-lt"/>
                          <a:cs typeface="+mn-lt"/>
                        </a:rPr>
                        <a:t>   Pls.</a:t>
                      </a:r>
                      <a:r>
                        <a:rPr lang="en-US" altLang="zh-CN" sz="2800">
                          <a:latin typeface="+mn-lt"/>
                          <a:cs typeface="+mn-lt"/>
                        </a:rPr>
                        <a:t> mention on the invoice </a:t>
                      </a:r>
                      <a:endParaRPr lang="en-US" altLang="zh-CN" sz="2800">
                        <a:latin typeface="+mn-lt"/>
                        <a:cs typeface="+mn-lt"/>
                      </a:endParaRPr>
                    </a:p>
                    <a:p>
                      <a:pPr marL="0" lvl="0" indent="0">
                        <a:spcBef>
                          <a:spcPct val="0"/>
                        </a:spcBef>
                        <a:buNone/>
                      </a:pPr>
                      <a:r>
                        <a:rPr lang="en-US" altLang="zh-CN" sz="2800">
                          <a:latin typeface="+mn-lt"/>
                          <a:cs typeface="+mn-lt"/>
                        </a:rPr>
                        <a:t>that the Origin of Goods is </a:t>
                      </a:r>
                      <a:endParaRPr lang="en-US" altLang="zh-CN" sz="2800">
                        <a:latin typeface="+mn-lt"/>
                        <a:cs typeface="+mn-lt"/>
                      </a:endParaRPr>
                    </a:p>
                    <a:p>
                      <a:pPr marL="0" lvl="0" indent="0">
                        <a:spcBef>
                          <a:spcPct val="0"/>
                        </a:spcBef>
                        <a:buNone/>
                      </a:pPr>
                      <a:r>
                        <a:rPr lang="en-US" altLang="zh-CN" sz="2800">
                          <a:latin typeface="+mn-lt"/>
                          <a:cs typeface="+mn-lt"/>
                        </a:rPr>
                        <a:t>CHINA. It is very important </a:t>
                      </a:r>
                      <a:endParaRPr lang="en-US" altLang="zh-CN" sz="2800">
                        <a:latin typeface="+mn-lt"/>
                        <a:cs typeface="+mn-lt"/>
                      </a:endParaRPr>
                    </a:p>
                    <a:p>
                      <a:pPr marL="0" lvl="0" indent="0">
                        <a:spcBef>
                          <a:spcPct val="0"/>
                        </a:spcBef>
                        <a:buNone/>
                      </a:pPr>
                      <a:r>
                        <a:rPr lang="en-US" altLang="zh-CN" sz="2800">
                          <a:latin typeface="+mn-lt"/>
                          <a:cs typeface="+mn-lt"/>
                        </a:rPr>
                        <a:t>for our customs. </a:t>
                      </a:r>
                      <a:endParaRPr lang="en-US" altLang="zh-CN" sz="2800">
                        <a:latin typeface="+mn-lt"/>
                        <a:cs typeface="+mn-lt"/>
                      </a:endParaRPr>
                    </a:p>
                    <a:p>
                      <a:pPr marL="0" lvl="0" indent="0">
                        <a:spcBef>
                          <a:spcPct val="0"/>
                        </a:spcBef>
                        <a:buNone/>
                      </a:pPr>
                      <a:endParaRPr lang="en-US" altLang="zh-CN" sz="2800">
                        <a:latin typeface="+mn-lt"/>
                        <a:cs typeface="+mn-lt"/>
                      </a:endParaRPr>
                    </a:p>
                    <a:p>
                      <a:pPr marL="0" lvl="0" indent="0">
                        <a:spcBef>
                          <a:spcPct val="0"/>
                        </a:spcBef>
                        <a:buNone/>
                      </a:pPr>
                      <a:r>
                        <a:rPr lang="en-US" altLang="zh-CN" sz="2800" err="1">
                          <a:latin typeface="+mn-lt"/>
                          <a:cs typeface="+mn-lt"/>
                        </a:rPr>
                        <a:t>   Pls.</a:t>
                      </a:r>
                      <a:r>
                        <a:rPr lang="en-US" altLang="zh-CN" sz="2800">
                          <a:latin typeface="+mn-lt"/>
                          <a:cs typeface="+mn-lt"/>
                        </a:rPr>
                        <a:t> proceed the order ASAP.</a:t>
                      </a:r>
                      <a:endParaRPr lang="en-US" altLang="zh-CN" sz="2800">
                        <a:latin typeface="+mn-lt"/>
                        <a:cs typeface="+mn-lt"/>
                      </a:endParaRPr>
                    </a:p>
                    <a:p>
                      <a:pPr marL="0" lvl="0" indent="0">
                        <a:spcBef>
                          <a:spcPct val="0"/>
                        </a:spcBef>
                        <a:buNone/>
                      </a:pPr>
                      <a:endParaRPr lang="en-US" altLang="zh-CN" sz="2800">
                        <a:latin typeface="+mn-lt"/>
                        <a:cs typeface="+mn-lt"/>
                      </a:endParaRPr>
                    </a:p>
                    <a:p>
                      <a:pPr marL="0" lvl="0" indent="0">
                        <a:spcBef>
                          <a:spcPct val="0"/>
                        </a:spcBef>
                        <a:buNone/>
                      </a:pPr>
                      <a:r>
                        <a:rPr lang="en-US" altLang="zh-CN" sz="2800">
                          <a:latin typeface="+mn-lt"/>
                          <a:cs typeface="+mn-lt"/>
                        </a:rPr>
                        <a:t>Waiting for your update.</a:t>
                      </a:r>
                      <a:endParaRPr lang="en-US" altLang="zh-CN" sz="2800">
                        <a:latin typeface="+mn-lt"/>
                        <a:cs typeface="+mn-lt"/>
                      </a:endParaRPr>
                    </a:p>
                    <a:p>
                      <a:pPr marL="0" lvl="0" indent="0">
                        <a:spcBef>
                          <a:spcPct val="0"/>
                        </a:spcBef>
                        <a:buNone/>
                      </a:pPr>
                      <a:endParaRPr lang="en-US" altLang="zh-CN" sz="2800">
                        <a:solidFill>
                          <a:schemeClr val="bg1"/>
                        </a:solidFill>
                        <a:latin typeface="+mn-lt"/>
                        <a:cs typeface="+mn-lt"/>
                      </a:endParaRPr>
                    </a:p>
                    <a:p>
                      <a:pPr marL="0" lvl="0" indent="0">
                        <a:spcBef>
                          <a:spcPct val="0"/>
                        </a:spcBef>
                        <a:buNone/>
                      </a:pPr>
                      <a:r>
                        <a:rPr lang="en-US" altLang="zh-CN" sz="2800">
                          <a:solidFill>
                            <a:schemeClr val="bg1"/>
                          </a:solidFill>
                          <a:latin typeface="+mn-lt"/>
                          <a:cs typeface="+mn-lt"/>
                        </a:rPr>
                        <a:t>Thanks and regards,</a:t>
                      </a:r>
                      <a:endParaRPr lang="en-US" altLang="zh-CN" sz="2800">
                        <a:solidFill>
                          <a:schemeClr val="bg1"/>
                        </a:solidFill>
                        <a:latin typeface="+mn-lt"/>
                        <a:cs typeface="+mn-lt"/>
                      </a:endParaRPr>
                    </a:p>
                    <a:p>
                      <a:pPr marL="0" lvl="0" indent="0">
                        <a:spcBef>
                          <a:spcPct val="0"/>
                        </a:spcBef>
                        <a:buNone/>
                      </a:pPr>
                      <a:r>
                        <a:rPr lang="en-US" altLang="zh-CN" sz="2800">
                          <a:solidFill>
                            <a:schemeClr val="bg1"/>
                          </a:solidFill>
                          <a:latin typeface="+mn-lt"/>
                          <a:cs typeface="+mn-lt"/>
                        </a:rPr>
                        <a:t>Dave</a:t>
                      </a:r>
                      <a:endParaRPr lang="en-US" altLang="zh-CN" sz="2800">
                        <a:solidFill>
                          <a:schemeClr val="bg1"/>
                        </a:solidFill>
                        <a:latin typeface="+mn-lt"/>
                        <a:ea typeface="Times New Roman" panose="02020603050405020304" pitchFamily="18" charset="0"/>
                        <a:cs typeface="+mn-lt"/>
                      </a:endParaRPr>
                    </a:p>
                  </a:txBody>
                  <a:tcPr>
                    <a:lnL cap="flat">
                      <a:noFill/>
                    </a:lnL>
                    <a:lnR cap="flat">
                      <a:noFill/>
                    </a:lnR>
                    <a:lnT cap="flat">
                      <a:noFill/>
                    </a:lnT>
                    <a:lnB cap="flat">
                      <a:noFill/>
                    </a:lnB>
                    <a:lnTlToBr>
                      <a:noFill/>
                    </a:lnTlToBr>
                    <a:lnBlToTr>
                      <a:noFill/>
                    </a:lnBlToTr>
                    <a:noFill/>
                  </a:tcPr>
                </a:tc>
              </a:tr>
            </a:tbl>
          </a:graphicData>
        </a:graphic>
      </p:graphicFrame>
      <p:sp>
        <p:nvSpPr>
          <p:cNvPr id="61450" name="矩形 137226"/>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pic>
        <p:nvPicPr>
          <p:cNvPr id="61451" name="图片 137232" descr="文件:3_3.GIF  尺寸:60×45">
            <a:hlinkClick r:id="rId2" action="ppaction://hlinksldjump"/>
          </p:cNvPr>
          <p:cNvPicPr>
            <a:picLocks noChangeAspect="1"/>
          </p:cNvPicPr>
          <p:nvPr/>
        </p:nvPicPr>
        <p:blipFill>
          <a:blip r:embed="rId3" cstate="print"/>
          <a:stretch>
            <a:fillRect/>
          </a:stretch>
        </p:blipFill>
        <p:spPr>
          <a:xfrm>
            <a:off x="6084888" y="5949950"/>
            <a:ext cx="571500" cy="428625"/>
          </a:xfrm>
          <a:prstGeom prst="rect">
            <a:avLst/>
          </a:prstGeom>
          <a:noFill/>
          <a:ln w="9525">
            <a:noFill/>
          </a:ln>
        </p:spPr>
      </p:pic>
    </p:spTree>
    <p:custDataLst>
      <p:tags r:id="rId4"/>
    </p:custDataLst>
  </p:cSld>
  <p:clrMapOvr>
    <a:masterClrMapping/>
  </p:clrMapOvr>
  <p:transition>
    <p:pull/>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标题 62465"/>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Four</a:t>
            </a:r>
            <a:endParaRPr lang="en-US" altLang="zh-CN" sz="3600" b="1">
              <a:solidFill>
                <a:srgbClr val="800000"/>
              </a:solidFill>
            </a:endParaRPr>
          </a:p>
        </p:txBody>
      </p:sp>
      <p:sp>
        <p:nvSpPr>
          <p:cNvPr id="62467" name="内容占位符 62466"/>
          <p:cNvSpPr>
            <a:spLocks noGrp="1"/>
          </p:cNvSpPr>
          <p:nvPr>
            <p:ph idx="1"/>
          </p:nvPr>
        </p:nvSpPr>
        <p:spPr>
          <a:xfrm>
            <a:off x="466725" y="1052513"/>
            <a:ext cx="8229600" cy="5002212"/>
          </a:xfrm>
          <a:noFill/>
          <a:ln>
            <a:noFill/>
          </a:ln>
        </p:spPr>
        <p:txBody>
          <a:bodyPr anchor="t">
            <a:normAutofit/>
          </a:bodyPr>
          <a:lstStyle/>
          <a:p>
            <a:pPr marL="609600" indent="-609600">
              <a:buNone/>
            </a:pPr>
            <a:r>
              <a:rPr lang="en-US" altLang="zh-CN" sz="2800" b="1">
                <a:solidFill>
                  <a:schemeClr val="tx1"/>
                </a:solidFill>
              </a:rPr>
              <a:t>1. </a:t>
            </a:r>
            <a:r>
              <a:rPr lang="en-US" altLang="zh-CN" sz="3200" b="1">
                <a:solidFill>
                  <a:schemeClr val="tx1"/>
                </a:solidFill>
              </a:rPr>
              <a:t>as per</a:t>
            </a:r>
            <a:r>
              <a:rPr lang="en-US" altLang="zh-CN" sz="2800">
                <a:solidFill>
                  <a:schemeClr val="tx1"/>
                </a:solidFill>
              </a:rPr>
              <a:t> </a:t>
            </a:r>
            <a:r>
              <a:rPr lang="zh-CN" altLang="en-US" sz="2800" dirty="0">
                <a:solidFill>
                  <a:schemeClr val="tx1"/>
                </a:solidFill>
              </a:rPr>
              <a:t>根据，按照</a:t>
            </a:r>
            <a:endParaRPr lang="zh-CN" altLang="en-US" sz="2800" dirty="0">
              <a:solidFill>
                <a:schemeClr val="tx1"/>
              </a:solidFill>
            </a:endParaRPr>
          </a:p>
          <a:p>
            <a:pPr marL="609600" indent="-609600">
              <a:buClr>
                <a:schemeClr val="tx1"/>
              </a:buClr>
              <a:buFont typeface="Wingdings" panose="05000000000000000000" pitchFamily="2" charset="2"/>
              <a:buChar char="Ø"/>
            </a:pPr>
            <a:r>
              <a:rPr lang="zh-CN" altLang="en-US" sz="2800" dirty="0">
                <a:solidFill>
                  <a:schemeClr val="tx1"/>
                </a:solidFill>
              </a:rPr>
              <a:t>“根据”的英文表达方式有：</a:t>
            </a:r>
            <a:endParaRPr lang="zh-CN" altLang="en-US" sz="2800" dirty="0">
              <a:solidFill>
                <a:schemeClr val="tx1"/>
              </a:solidFill>
            </a:endParaRPr>
          </a:p>
          <a:p>
            <a:pPr marL="609600" indent="-609600"/>
            <a:r>
              <a:rPr lang="zh-CN" altLang="en-US" sz="2800" dirty="0">
                <a:solidFill>
                  <a:schemeClr val="tx1"/>
                </a:solidFill>
              </a:rPr>
              <a:t>   </a:t>
            </a:r>
            <a:r>
              <a:rPr lang="en-US" altLang="zh-CN" sz="2800">
                <a:solidFill>
                  <a:schemeClr val="tx1"/>
                </a:solidFill>
              </a:rPr>
              <a:t>according to                 in accordance with</a:t>
            </a:r>
            <a:endParaRPr lang="en-US" altLang="zh-CN" sz="2800">
              <a:solidFill>
                <a:schemeClr val="tx1"/>
              </a:solidFill>
            </a:endParaRPr>
          </a:p>
          <a:p>
            <a:pPr marL="609600" indent="-609600"/>
            <a:r>
              <a:rPr lang="en-US" altLang="zh-CN" sz="2800">
                <a:solidFill>
                  <a:schemeClr val="tx1"/>
                </a:solidFill>
              </a:rPr>
              <a:t>   </a:t>
            </a:r>
            <a:r>
              <a:rPr lang="en-US" altLang="zh-CN" sz="2800">
                <a:solidFill>
                  <a:schemeClr val="tx1"/>
                </a:solidFill>
                <a:sym typeface="+mn-ea"/>
              </a:rPr>
              <a:t>in terms of </a:t>
            </a:r>
            <a:r>
              <a:rPr lang="en-US" altLang="zh-CN" sz="2800">
                <a:solidFill>
                  <a:schemeClr val="tx1"/>
                </a:solidFill>
              </a:rPr>
              <a:t>                   in compliance with</a:t>
            </a:r>
            <a:endParaRPr lang="en-US" altLang="zh-CN" sz="2800">
              <a:solidFill>
                <a:schemeClr val="tx1"/>
              </a:solidFill>
            </a:endParaRPr>
          </a:p>
          <a:p>
            <a:pPr marL="0" indent="0">
              <a:buNone/>
            </a:pPr>
            <a:endParaRPr lang="en-US" altLang="zh-CN" sz="2800">
              <a:solidFill>
                <a:schemeClr val="tx1"/>
              </a:solidFill>
            </a:endParaRPr>
          </a:p>
          <a:p>
            <a:pPr marL="609600" indent="-609600">
              <a:buNone/>
            </a:pPr>
            <a:r>
              <a:rPr lang="en-US" altLang="zh-CN" sz="2800">
                <a:solidFill>
                  <a:schemeClr val="tx1"/>
                </a:solidFill>
              </a:rPr>
              <a:t>e.g. Kindly forward these by fast freight. Enclosed is a draft as per memorandum bill you send us.  </a:t>
            </a:r>
            <a:endParaRPr lang="en-US" altLang="zh-CN" sz="2800">
              <a:solidFill>
                <a:schemeClr val="tx1"/>
              </a:solidFill>
            </a:endParaRPr>
          </a:p>
          <a:p>
            <a:pPr marL="609600" indent="-609600">
              <a:buNone/>
            </a:pPr>
            <a:r>
              <a:rPr lang="zh-CN" altLang="en-US" sz="2800" dirty="0">
                <a:solidFill>
                  <a:schemeClr val="tx1"/>
                </a:solidFill>
              </a:rPr>
              <a:t>       上述货物，请尽快发货。按照贵公司寄我司的价格单，同函寄上汇票一份，请查收。</a:t>
            </a:r>
            <a:endParaRPr lang="zh-CN" altLang="en-US" sz="2800" dirty="0">
              <a:solidFill>
                <a:schemeClr val="tx1"/>
              </a:solidFill>
            </a:endParaRPr>
          </a:p>
        </p:txBody>
      </p:sp>
      <p:pic>
        <p:nvPicPr>
          <p:cNvPr id="62469" name="图片 62468" descr="4.gif (5050 bytes)">
            <a:hlinkClick r:id="rId1" action="ppaction://hlinksldjump"/>
          </p:cNvPr>
          <p:cNvPicPr>
            <a:picLocks noChangeAspect="1"/>
          </p:cNvPicPr>
          <p:nvPr/>
        </p:nvPicPr>
        <p:blipFill>
          <a:blip r:embed="rId2" cstate="print"/>
          <a:stretch>
            <a:fillRect/>
          </a:stretch>
        </p:blipFill>
        <p:spPr>
          <a:xfrm>
            <a:off x="6084888" y="5949950"/>
            <a:ext cx="409575" cy="409575"/>
          </a:xfrm>
          <a:prstGeom prst="rect">
            <a:avLst/>
          </a:prstGeom>
          <a:noFill/>
          <a:ln w="9525">
            <a:noFill/>
          </a:ln>
        </p:spPr>
      </p:pic>
    </p:spTree>
    <p:custDataLst>
      <p:tags r:id="rId3"/>
    </p:custDataLst>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62466"/>
                                        </p:tgtEl>
                                        <p:attrNameLst>
                                          <p:attrName>style.visibility</p:attrName>
                                        </p:attrNameLst>
                                      </p:cBhvr>
                                      <p:to>
                                        <p:strVal val="visible"/>
                                      </p:to>
                                    </p:set>
                                    <p:anim calcmode="lin" valueType="num">
                                      <p:cBhvr>
                                        <p:cTn id="7" dur="1000" fill="hold"/>
                                        <p:tgtEl>
                                          <p:spTgt spid="62466"/>
                                        </p:tgtEl>
                                        <p:attrNameLst>
                                          <p:attrName>ppt_x</p:attrName>
                                        </p:attrNameLst>
                                      </p:cBhvr>
                                      <p:tavLst>
                                        <p:tav tm="0">
                                          <p:val>
                                            <p:strVal val="#ppt_x-.2"/>
                                          </p:val>
                                        </p:tav>
                                        <p:tav tm="100000">
                                          <p:val>
                                            <p:strVal val="#ppt_x"/>
                                          </p:val>
                                        </p:tav>
                                      </p:tavLst>
                                    </p:anim>
                                    <p:anim calcmode="lin" valueType="num">
                                      <p:cBhvr>
                                        <p:cTn id="8" dur="1000" fill="hold"/>
                                        <p:tgtEl>
                                          <p:spTgt spid="62466"/>
                                        </p:tgtEl>
                                        <p:attrNameLst>
                                          <p:attrName>ppt_y</p:attrName>
                                        </p:attrNameLst>
                                      </p:cBhvr>
                                      <p:tavLst>
                                        <p:tav tm="0">
                                          <p:val>
                                            <p:strVal val="#ppt_y"/>
                                          </p:val>
                                        </p:tav>
                                        <p:tav tm="100000">
                                          <p:val>
                                            <p:strVal val="#ppt_y"/>
                                          </p:val>
                                        </p:tav>
                                      </p:tavLst>
                                    </p:anim>
                                    <p:animEffect transition="in" filter="wipe(right)" prLst="gradientSize: 0.1">
                                      <p:cBhvr>
                                        <p:cTn id="9" dur="1000"/>
                                        <p:tgtEl>
                                          <p:spTgt spid="62466"/>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62467">
                                            <p:txEl>
                                              <p:pRg st="0" end="0"/>
                                            </p:txEl>
                                          </p:spTgt>
                                        </p:tgtEl>
                                        <p:attrNameLst>
                                          <p:attrName>style.visibility</p:attrName>
                                        </p:attrNameLst>
                                      </p:cBhvr>
                                      <p:to>
                                        <p:strVal val="visible"/>
                                      </p:to>
                                    </p:set>
                                    <p:animEffect transition="in" filter="fade">
                                      <p:cBhvr>
                                        <p:cTn id="14" dur="500"/>
                                        <p:tgtEl>
                                          <p:spTgt spid="62467">
                                            <p:txEl>
                                              <p:pRg st="0" end="0"/>
                                            </p:txEl>
                                          </p:spTgt>
                                        </p:tgtEl>
                                      </p:cBhvr>
                                    </p:animEffect>
                                    <p:anim calcmode="lin" valueType="num">
                                      <p:cBhvr>
                                        <p:cTn id="15" dur="500" fill="hold"/>
                                        <p:tgtEl>
                                          <p:spTgt spid="6246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246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indefinite" fill="hold">
                                          <p:stCondLst>
                                            <p:cond delay="0"/>
                                          </p:stCondLst>
                                        </p:cTn>
                                        <p:tgtEl>
                                          <p:spTgt spid="62467">
                                            <p:txEl>
                                              <p:pRg st="1" end="1"/>
                                            </p:txEl>
                                          </p:spTgt>
                                        </p:tgtEl>
                                        <p:attrNameLst>
                                          <p:attrName>style.visibility</p:attrName>
                                        </p:attrNameLst>
                                      </p:cBhvr>
                                      <p:to>
                                        <p:strVal val="visible"/>
                                      </p:to>
                                    </p:set>
                                    <p:animEffect transition="in" filter="fade">
                                      <p:cBhvr>
                                        <p:cTn id="21" dur="500"/>
                                        <p:tgtEl>
                                          <p:spTgt spid="62467">
                                            <p:txEl>
                                              <p:pRg st="1" end="1"/>
                                            </p:txEl>
                                          </p:spTgt>
                                        </p:tgtEl>
                                      </p:cBhvr>
                                    </p:animEffect>
                                    <p:anim calcmode="lin" valueType="num">
                                      <p:cBhvr>
                                        <p:cTn id="22" dur="500" fill="hold"/>
                                        <p:tgtEl>
                                          <p:spTgt spid="62467">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6246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indefinite" fill="hold">
                                          <p:stCondLst>
                                            <p:cond delay="0"/>
                                          </p:stCondLst>
                                        </p:cTn>
                                        <p:tgtEl>
                                          <p:spTgt spid="62467">
                                            <p:txEl>
                                              <p:pRg st="2" end="2"/>
                                            </p:txEl>
                                          </p:spTgt>
                                        </p:tgtEl>
                                        <p:attrNameLst>
                                          <p:attrName>style.visibility</p:attrName>
                                        </p:attrNameLst>
                                      </p:cBhvr>
                                      <p:to>
                                        <p:strVal val="visible"/>
                                      </p:to>
                                    </p:set>
                                    <p:animEffect transition="in" filter="fade">
                                      <p:cBhvr>
                                        <p:cTn id="28" dur="500"/>
                                        <p:tgtEl>
                                          <p:spTgt spid="62467">
                                            <p:txEl>
                                              <p:pRg st="2" end="2"/>
                                            </p:txEl>
                                          </p:spTgt>
                                        </p:tgtEl>
                                      </p:cBhvr>
                                    </p:animEffect>
                                    <p:anim calcmode="lin" valueType="num">
                                      <p:cBhvr>
                                        <p:cTn id="29" dur="500" fill="hold"/>
                                        <p:tgtEl>
                                          <p:spTgt spid="62467">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62467">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indefinite" fill="hold">
                                          <p:stCondLst>
                                            <p:cond delay="0"/>
                                          </p:stCondLst>
                                        </p:cTn>
                                        <p:tgtEl>
                                          <p:spTgt spid="62467">
                                            <p:txEl>
                                              <p:pRg st="3" end="3"/>
                                            </p:txEl>
                                          </p:spTgt>
                                        </p:tgtEl>
                                        <p:attrNameLst>
                                          <p:attrName>style.visibility</p:attrName>
                                        </p:attrNameLst>
                                      </p:cBhvr>
                                      <p:to>
                                        <p:strVal val="visible"/>
                                      </p:to>
                                    </p:set>
                                    <p:animEffect transition="in" filter="fade">
                                      <p:cBhvr>
                                        <p:cTn id="35" dur="500"/>
                                        <p:tgtEl>
                                          <p:spTgt spid="62467">
                                            <p:txEl>
                                              <p:pRg st="3" end="3"/>
                                            </p:txEl>
                                          </p:spTgt>
                                        </p:tgtEl>
                                      </p:cBhvr>
                                    </p:animEffect>
                                    <p:anim calcmode="lin" valueType="num">
                                      <p:cBhvr>
                                        <p:cTn id="36" dur="500" fill="hold"/>
                                        <p:tgtEl>
                                          <p:spTgt spid="62467">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62467">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4" presetClass="entr" presetSubtype="0" fill="hold" grpId="0" nodeType="clickEffect">
                                  <p:stCondLst>
                                    <p:cond delay="0"/>
                                  </p:stCondLst>
                                  <p:childTnLst>
                                    <p:set>
                                      <p:cBhvr>
                                        <p:cTn id="41" dur="indefinite" fill="hold">
                                          <p:stCondLst>
                                            <p:cond delay="0"/>
                                          </p:stCondLst>
                                        </p:cTn>
                                        <p:tgtEl>
                                          <p:spTgt spid="62467">
                                            <p:txEl>
                                              <p:pRg st="5" end="5"/>
                                            </p:txEl>
                                          </p:spTgt>
                                        </p:tgtEl>
                                        <p:attrNameLst>
                                          <p:attrName>style.visibility</p:attrName>
                                        </p:attrNameLst>
                                      </p:cBhvr>
                                      <p:to>
                                        <p:strVal val="visible"/>
                                      </p:to>
                                    </p:set>
                                    <p:animEffect transition="in" filter="fade">
                                      <p:cBhvr>
                                        <p:cTn id="42" dur="500"/>
                                        <p:tgtEl>
                                          <p:spTgt spid="62467">
                                            <p:txEl>
                                              <p:pRg st="5" end="5"/>
                                            </p:txEl>
                                          </p:spTgt>
                                        </p:tgtEl>
                                      </p:cBhvr>
                                    </p:animEffect>
                                    <p:anim calcmode="lin" valueType="num">
                                      <p:cBhvr>
                                        <p:cTn id="43" dur="500" fill="hold"/>
                                        <p:tgtEl>
                                          <p:spTgt spid="62467">
                                            <p:txEl>
                                              <p:pRg st="5" end="5"/>
                                            </p:txEl>
                                          </p:spTgt>
                                        </p:tgtEl>
                                        <p:attrNameLst>
                                          <p:attrName>ppt_x</p:attrName>
                                        </p:attrNameLst>
                                      </p:cBhvr>
                                      <p:tavLst>
                                        <p:tav tm="0">
                                          <p:val>
                                            <p:strVal val="#ppt_x"/>
                                          </p:val>
                                        </p:tav>
                                        <p:tav tm="100000">
                                          <p:val>
                                            <p:strVal val="#ppt_x"/>
                                          </p:val>
                                        </p:tav>
                                      </p:tavLst>
                                    </p:anim>
                                    <p:anim calcmode="lin" valueType="num">
                                      <p:cBhvr>
                                        <p:cTn id="44" dur="500" fill="hold"/>
                                        <p:tgtEl>
                                          <p:spTgt spid="62467">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4" presetClass="entr" presetSubtype="0" fill="hold" grpId="0" nodeType="clickEffect">
                                  <p:stCondLst>
                                    <p:cond delay="0"/>
                                  </p:stCondLst>
                                  <p:childTnLst>
                                    <p:set>
                                      <p:cBhvr>
                                        <p:cTn id="48" dur="indefinite" fill="hold">
                                          <p:stCondLst>
                                            <p:cond delay="0"/>
                                          </p:stCondLst>
                                        </p:cTn>
                                        <p:tgtEl>
                                          <p:spTgt spid="62467">
                                            <p:txEl>
                                              <p:pRg st="6" end="6"/>
                                            </p:txEl>
                                          </p:spTgt>
                                        </p:tgtEl>
                                        <p:attrNameLst>
                                          <p:attrName>style.visibility</p:attrName>
                                        </p:attrNameLst>
                                      </p:cBhvr>
                                      <p:to>
                                        <p:strVal val="visible"/>
                                      </p:to>
                                    </p:set>
                                    <p:animEffect transition="in" filter="fade">
                                      <p:cBhvr>
                                        <p:cTn id="49" dur="500"/>
                                        <p:tgtEl>
                                          <p:spTgt spid="62467">
                                            <p:txEl>
                                              <p:pRg st="6" end="6"/>
                                            </p:txEl>
                                          </p:spTgt>
                                        </p:tgtEl>
                                      </p:cBhvr>
                                    </p:animEffect>
                                    <p:anim calcmode="lin" valueType="num">
                                      <p:cBhvr>
                                        <p:cTn id="50" dur="500" fill="hold"/>
                                        <p:tgtEl>
                                          <p:spTgt spid="62467">
                                            <p:txEl>
                                              <p:pRg st="6" end="6"/>
                                            </p:txEl>
                                          </p:spTgt>
                                        </p:tgtEl>
                                        <p:attrNameLst>
                                          <p:attrName>ppt_x</p:attrName>
                                        </p:attrNameLst>
                                      </p:cBhvr>
                                      <p:tavLst>
                                        <p:tav tm="0">
                                          <p:val>
                                            <p:strVal val="#ppt_x"/>
                                          </p:val>
                                        </p:tav>
                                        <p:tav tm="100000">
                                          <p:val>
                                            <p:strVal val="#ppt_x"/>
                                          </p:val>
                                        </p:tav>
                                      </p:tavLst>
                                    </p:anim>
                                    <p:anim calcmode="lin" valueType="num">
                                      <p:cBhvr>
                                        <p:cTn id="51" dur="500" fill="hold"/>
                                        <p:tgtEl>
                                          <p:spTgt spid="62467">
                                            <p:txEl>
                                              <p:pRg st="6" end="6"/>
                                            </p:txEl>
                                          </p:spTgt>
                                        </p:tgtEl>
                                        <p:attrNameLst>
                                          <p:attrName>ppt_y</p:attrName>
                                        </p:attrNameLst>
                                      </p:cBhvr>
                                      <p:tavLst>
                                        <p:tav tm="0">
                                          <p:val>
                                            <p:strVal val="#ppt_y+.05"/>
                                          </p:val>
                                        </p:tav>
                                        <p:tav tm="100000">
                                          <p:val>
                                            <p:strVal val="#ppt_y"/>
                                          </p:val>
                                        </p:tav>
                                      </p:tavLst>
                                    </p:anim>
                                  </p:childTnLst>
                                </p:cTn>
                              </p:par>
                              <p:par>
                                <p:cTn id="52" presetID="37" presetClass="entr" presetSubtype="0" fill="hold" nodeType="withEffect">
                                  <p:stCondLst>
                                    <p:cond delay="0"/>
                                  </p:stCondLst>
                                  <p:childTnLst>
                                    <p:set>
                                      <p:cBhvr>
                                        <p:cTn id="53" dur="1" fill="hold">
                                          <p:stCondLst>
                                            <p:cond delay="0"/>
                                          </p:stCondLst>
                                        </p:cTn>
                                        <p:tgtEl>
                                          <p:spTgt spid="62467">
                                            <p:txEl>
                                              <p:pRg st="6" end="6"/>
                                            </p:txEl>
                                          </p:spTgt>
                                        </p:tgtEl>
                                        <p:attrNameLst>
                                          <p:attrName>style.visibility</p:attrName>
                                        </p:attrNameLst>
                                      </p:cBhvr>
                                      <p:to>
                                        <p:strVal val="visible"/>
                                      </p:to>
                                    </p:set>
                                    <p:animEffect transition="in" filter="fade">
                                      <p:cBhvr>
                                        <p:cTn id="54" dur="1000"/>
                                        <p:tgtEl>
                                          <p:spTgt spid="62467">
                                            <p:txEl>
                                              <p:pRg st="6" end="6"/>
                                            </p:txEl>
                                          </p:spTgt>
                                        </p:tgtEl>
                                      </p:cBhvr>
                                    </p:animEffect>
                                    <p:anim calcmode="lin" valueType="num">
                                      <p:cBhvr>
                                        <p:cTn id="55" dur="1000" fill="hold"/>
                                        <p:tgtEl>
                                          <p:spTgt spid="62467">
                                            <p:txEl>
                                              <p:pRg st="6" end="6"/>
                                            </p:txEl>
                                          </p:spTgt>
                                        </p:tgtEl>
                                        <p:attrNameLst>
                                          <p:attrName>ppt_x</p:attrName>
                                        </p:attrNameLst>
                                      </p:cBhvr>
                                      <p:tavLst>
                                        <p:tav tm="0">
                                          <p:val>
                                            <p:strVal val="#ppt_x"/>
                                          </p:val>
                                        </p:tav>
                                        <p:tav tm="100000">
                                          <p:val>
                                            <p:strVal val="#ppt_x"/>
                                          </p:val>
                                        </p:tav>
                                      </p:tavLst>
                                    </p:anim>
                                    <p:anim calcmode="lin" valueType="num">
                                      <p:cBhvr>
                                        <p:cTn id="56" dur="900" decel="100000" fill="hold"/>
                                        <p:tgtEl>
                                          <p:spTgt spid="62467">
                                            <p:txEl>
                                              <p:pRg st="6" end="6"/>
                                            </p:txEl>
                                          </p:spTgt>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62467">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62469"/>
                                        </p:tgtEl>
                                        <p:attrNameLst>
                                          <p:attrName>style.visibility</p:attrName>
                                        </p:attrNameLst>
                                      </p:cBhvr>
                                      <p:to>
                                        <p:strVal val="visible"/>
                                      </p:to>
                                    </p:set>
                                    <p:animEffect transition="in" filter="blinds(horizontal)">
                                      <p:cBhvr>
                                        <p:cTn id="62" dur="500"/>
                                        <p:tgtEl>
                                          <p:spTgt spid="624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bldLvl="0" animBg="1"/>
      <p:bldP spid="62467" grpId="0" uiExpand="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标题 138241"/>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Four</a:t>
            </a:r>
            <a:endParaRPr lang="en-US" altLang="zh-CN" sz="3600" b="1">
              <a:solidFill>
                <a:srgbClr val="800000"/>
              </a:solidFill>
            </a:endParaRPr>
          </a:p>
        </p:txBody>
      </p:sp>
      <p:sp>
        <p:nvSpPr>
          <p:cNvPr id="138243" name="内容占位符 138242"/>
          <p:cNvSpPr>
            <a:spLocks noGrp="1"/>
          </p:cNvSpPr>
          <p:nvPr>
            <p:ph idx="1"/>
          </p:nvPr>
        </p:nvSpPr>
        <p:spPr>
          <a:xfrm>
            <a:off x="457200" y="1670685"/>
            <a:ext cx="8101965" cy="3516630"/>
          </a:xfrm>
          <a:noFill/>
          <a:ln>
            <a:noFill/>
          </a:ln>
        </p:spPr>
        <p:txBody>
          <a:bodyPr anchor="t">
            <a:noAutofit/>
          </a:bodyPr>
          <a:lstStyle/>
          <a:p>
            <a:pPr marL="609600" indent="-609600">
              <a:lnSpc>
                <a:spcPct val="95000"/>
              </a:lnSpc>
              <a:buNone/>
            </a:pPr>
            <a:r>
              <a:rPr lang="en-US" altLang="zh-CN" sz="2800" b="1">
                <a:solidFill>
                  <a:schemeClr val="tx1"/>
                </a:solidFill>
                <a:cs typeface="+mn-lt"/>
              </a:rPr>
              <a:t>2. attach </a:t>
            </a:r>
            <a:r>
              <a:rPr lang="zh-CN" altLang="en-US" sz="2800" dirty="0">
                <a:solidFill>
                  <a:schemeClr val="tx1"/>
                </a:solidFill>
                <a:cs typeface="+mn-lt"/>
              </a:rPr>
              <a:t>附上，贴上，与</a:t>
            </a:r>
            <a:r>
              <a:rPr lang="en-US" altLang="zh-CN" sz="2800">
                <a:solidFill>
                  <a:schemeClr val="tx1"/>
                </a:solidFill>
                <a:cs typeface="+mn-lt"/>
              </a:rPr>
              <a:t>enclose</a:t>
            </a:r>
            <a:r>
              <a:rPr lang="zh-CN" altLang="en-US" sz="2800" dirty="0">
                <a:solidFill>
                  <a:schemeClr val="tx1"/>
                </a:solidFill>
                <a:cs typeface="+mn-lt"/>
              </a:rPr>
              <a:t>有异曲同工之效</a:t>
            </a:r>
            <a:endParaRPr lang="zh-CN" altLang="en-US" sz="2800" dirty="0">
              <a:solidFill>
                <a:schemeClr val="tx1"/>
              </a:solidFill>
              <a:cs typeface="+mn-lt"/>
            </a:endParaRPr>
          </a:p>
          <a:p>
            <a:pPr marL="609600" indent="-609600">
              <a:lnSpc>
                <a:spcPct val="95000"/>
              </a:lnSpc>
              <a:buClr>
                <a:schemeClr val="tx1"/>
              </a:buClr>
              <a:buFont typeface="Wingdings" panose="05000000000000000000" pitchFamily="2" charset="2"/>
              <a:buChar char="Ø"/>
            </a:pPr>
            <a:r>
              <a:rPr sz="2800">
                <a:solidFill>
                  <a:schemeClr val="tx1"/>
                </a:solidFill>
                <a:cs typeface="+mn-lt"/>
              </a:rPr>
              <a:t>一般来说，attach后习惯接to，而不接介词with，如the receipt is attached here to...（发票附在……上），这种用法在商业信函中比较常见。</a:t>
            </a:r>
            <a:endParaRPr sz="2800">
              <a:solidFill>
                <a:schemeClr val="tx1"/>
              </a:solidFill>
              <a:cs typeface="+mn-lt"/>
            </a:endParaRPr>
          </a:p>
          <a:p>
            <a:pPr marL="609600" indent="-609600">
              <a:lnSpc>
                <a:spcPct val="95000"/>
              </a:lnSpc>
              <a:buClr>
                <a:schemeClr val="tx1"/>
              </a:buClr>
              <a:buFont typeface="Wingdings" panose="05000000000000000000" pitchFamily="2" charset="2"/>
              <a:buChar char="Ø"/>
            </a:pPr>
            <a:r>
              <a:rPr sz="2800">
                <a:solidFill>
                  <a:schemeClr val="tx1"/>
                </a:solidFill>
                <a:cs typeface="+mn-lt"/>
              </a:rPr>
              <a:t>邮件中还可用attachment表示“附件”。</a:t>
            </a:r>
            <a:endParaRPr sz="2800">
              <a:solidFill>
                <a:schemeClr val="tx1"/>
              </a:solidFill>
              <a:cs typeface="+mn-lt"/>
            </a:endParaRPr>
          </a:p>
          <a:p>
            <a:pPr marL="609600" indent="-609600">
              <a:lnSpc>
                <a:spcPct val="95000"/>
              </a:lnSpc>
              <a:buNone/>
            </a:pPr>
            <a:r>
              <a:rPr lang="en-US" altLang="zh-CN" sz="2800">
                <a:solidFill>
                  <a:schemeClr val="tx1"/>
                </a:solidFill>
                <a:cs typeface="+mn-lt"/>
              </a:rPr>
              <a:t>e.g. A set of samples is attached herewith.</a:t>
            </a:r>
            <a:endParaRPr lang="en-US" altLang="zh-CN" sz="2800">
              <a:solidFill>
                <a:schemeClr val="tx1"/>
              </a:solidFill>
              <a:cs typeface="+mn-lt"/>
            </a:endParaRPr>
          </a:p>
          <a:p>
            <a:pPr marL="609600" indent="-609600">
              <a:lnSpc>
                <a:spcPct val="95000"/>
              </a:lnSpc>
              <a:buNone/>
            </a:pPr>
            <a:r>
              <a:rPr lang="zh-CN" altLang="en-US" sz="2800" dirty="0">
                <a:solidFill>
                  <a:schemeClr val="tx1"/>
                </a:solidFill>
                <a:cs typeface="+mn-lt"/>
              </a:rPr>
              <a:t>        随信附上一套样品。</a:t>
            </a:r>
            <a:endParaRPr lang="zh-CN" altLang="en-US" sz="2800" dirty="0">
              <a:solidFill>
                <a:schemeClr val="tx1"/>
              </a:solidFill>
              <a:cs typeface="+mn-lt"/>
            </a:endParaRPr>
          </a:p>
          <a:p>
            <a:pPr marL="609600" indent="-609600">
              <a:lnSpc>
                <a:spcPct val="95000"/>
              </a:lnSpc>
              <a:buNone/>
            </a:pPr>
            <a:endParaRPr lang="zh-CN" altLang="en-US" sz="2800" dirty="0">
              <a:solidFill>
                <a:schemeClr val="tx1"/>
              </a:solidFill>
              <a:cs typeface="+mn-lt"/>
            </a:endParaRPr>
          </a:p>
        </p:txBody>
      </p:sp>
      <p:pic>
        <p:nvPicPr>
          <p:cNvPr id="138245" name="图片 138244" descr="4.gif (5050 bytes)">
            <a:hlinkClick r:id="rId1" action="ppaction://hlinksldjump"/>
          </p:cNvPr>
          <p:cNvPicPr>
            <a:picLocks noChangeAspect="1"/>
          </p:cNvPicPr>
          <p:nvPr/>
        </p:nvPicPr>
        <p:blipFill>
          <a:blip r:embed="rId2" cstate="print"/>
          <a:stretch>
            <a:fillRect/>
          </a:stretch>
        </p:blipFill>
        <p:spPr>
          <a:xfrm>
            <a:off x="7976235" y="3677920"/>
            <a:ext cx="409575" cy="409575"/>
          </a:xfrm>
          <a:prstGeom prst="rect">
            <a:avLst/>
          </a:prstGeom>
          <a:noFill/>
          <a:ln w="9525">
            <a:noFill/>
          </a:ln>
        </p:spPr>
      </p:pic>
    </p:spTree>
    <p:custDataLst>
      <p:tags r:id="rId3"/>
    </p:custDataLst>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38242"/>
                                        </p:tgtEl>
                                        <p:attrNameLst>
                                          <p:attrName>style.visibility</p:attrName>
                                        </p:attrNameLst>
                                      </p:cBhvr>
                                      <p:to>
                                        <p:strVal val="visible"/>
                                      </p:to>
                                    </p:set>
                                    <p:anim calcmode="lin" valueType="num">
                                      <p:cBhvr>
                                        <p:cTn id="7" dur="1000" fill="hold"/>
                                        <p:tgtEl>
                                          <p:spTgt spid="138242"/>
                                        </p:tgtEl>
                                        <p:attrNameLst>
                                          <p:attrName>ppt_x</p:attrName>
                                        </p:attrNameLst>
                                      </p:cBhvr>
                                      <p:tavLst>
                                        <p:tav tm="0">
                                          <p:val>
                                            <p:strVal val="#ppt_x-.2"/>
                                          </p:val>
                                        </p:tav>
                                        <p:tav tm="100000">
                                          <p:val>
                                            <p:strVal val="#ppt_x"/>
                                          </p:val>
                                        </p:tav>
                                      </p:tavLst>
                                    </p:anim>
                                    <p:anim calcmode="lin" valueType="num">
                                      <p:cBhvr>
                                        <p:cTn id="8" dur="1000" fill="hold"/>
                                        <p:tgtEl>
                                          <p:spTgt spid="13824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3824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138243">
                                            <p:txEl>
                                              <p:pRg st="0" end="0"/>
                                            </p:txEl>
                                          </p:spTgt>
                                        </p:tgtEl>
                                        <p:attrNameLst>
                                          <p:attrName>style.visibility</p:attrName>
                                        </p:attrNameLst>
                                      </p:cBhvr>
                                      <p:to>
                                        <p:strVal val="visible"/>
                                      </p:to>
                                    </p:set>
                                    <p:animEffect transition="in" filter="wipe(down)">
                                      <p:cBhvr>
                                        <p:cTn id="14" dur="500"/>
                                        <p:tgtEl>
                                          <p:spTgt spid="13824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38243">
                                            <p:txEl>
                                              <p:pRg st="1" end="1"/>
                                            </p:txEl>
                                          </p:spTgt>
                                        </p:tgtEl>
                                        <p:attrNameLst>
                                          <p:attrName>style.visibility</p:attrName>
                                        </p:attrNameLst>
                                      </p:cBhvr>
                                      <p:to>
                                        <p:strVal val="visible"/>
                                      </p:to>
                                    </p:set>
                                    <p:animEffect transition="in" filter="wipe(down)">
                                      <p:cBhvr>
                                        <p:cTn id="19" dur="500"/>
                                        <p:tgtEl>
                                          <p:spTgt spid="13824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138243">
                                            <p:txEl>
                                              <p:pRg st="2" end="2"/>
                                            </p:txEl>
                                          </p:spTgt>
                                        </p:tgtEl>
                                        <p:attrNameLst>
                                          <p:attrName>style.visibility</p:attrName>
                                        </p:attrNameLst>
                                      </p:cBhvr>
                                      <p:to>
                                        <p:strVal val="visible"/>
                                      </p:to>
                                    </p:set>
                                    <p:animEffect transition="in" filter="wipe(down)">
                                      <p:cBhvr>
                                        <p:cTn id="24" dur="500"/>
                                        <p:tgtEl>
                                          <p:spTgt spid="13824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nodeType="clickEffect">
                                  <p:stCondLst>
                                    <p:cond delay="0"/>
                                  </p:stCondLst>
                                  <p:childTnLst>
                                    <p:set>
                                      <p:cBhvr>
                                        <p:cTn id="28" dur="1" fill="hold">
                                          <p:stCondLst>
                                            <p:cond delay="0"/>
                                          </p:stCondLst>
                                        </p:cTn>
                                        <p:tgtEl>
                                          <p:spTgt spid="138243">
                                            <p:txEl>
                                              <p:pRg st="3" end="3"/>
                                            </p:txEl>
                                          </p:spTgt>
                                        </p:tgtEl>
                                        <p:attrNameLst>
                                          <p:attrName>style.visibility</p:attrName>
                                        </p:attrNameLst>
                                      </p:cBhvr>
                                      <p:to>
                                        <p:strVal val="visible"/>
                                      </p:to>
                                    </p:set>
                                    <p:animEffect transition="in" filter="fade">
                                      <p:cBhvr>
                                        <p:cTn id="29" dur="1000"/>
                                        <p:tgtEl>
                                          <p:spTgt spid="138243">
                                            <p:txEl>
                                              <p:pRg st="3" end="3"/>
                                            </p:txEl>
                                          </p:spTgt>
                                        </p:tgtEl>
                                      </p:cBhvr>
                                    </p:animEffect>
                                    <p:anim calcmode="lin" valueType="num">
                                      <p:cBhvr>
                                        <p:cTn id="30" dur="1000" fill="hold"/>
                                        <p:tgtEl>
                                          <p:spTgt spid="138243">
                                            <p:txEl>
                                              <p:pRg st="3" end="3"/>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138243">
                                            <p:txEl>
                                              <p:pRg st="3" end="3"/>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138243">
                                            <p:txEl>
                                              <p:pRg st="3" end="3"/>
                                            </p:txEl>
                                          </p:spTgt>
                                        </p:tgtEl>
                                        <p:attrNameLst>
                                          <p:attrName>ppt_y</p:attrName>
                                        </p:attrNameLst>
                                      </p:cBhvr>
                                      <p:tavLst>
                                        <p:tav tm="0">
                                          <p:val>
                                            <p:strVal val="#ppt_y-.03"/>
                                          </p:val>
                                        </p:tav>
                                        <p:tav tm="100000">
                                          <p:val>
                                            <p:strVal val="#ppt_y"/>
                                          </p:val>
                                        </p:tav>
                                      </p:tavLst>
                                    </p:anim>
                                  </p:childTnLst>
                                </p:cTn>
                              </p:par>
                              <p:par>
                                <p:cTn id="33" presetID="37" presetClass="entr" presetSubtype="0" fill="hold" nodeType="withEffect">
                                  <p:stCondLst>
                                    <p:cond delay="0"/>
                                  </p:stCondLst>
                                  <p:childTnLst>
                                    <p:set>
                                      <p:cBhvr>
                                        <p:cTn id="34" dur="1" fill="hold">
                                          <p:stCondLst>
                                            <p:cond delay="0"/>
                                          </p:stCondLst>
                                        </p:cTn>
                                        <p:tgtEl>
                                          <p:spTgt spid="138243">
                                            <p:txEl>
                                              <p:pRg st="4" end="4"/>
                                            </p:txEl>
                                          </p:spTgt>
                                        </p:tgtEl>
                                        <p:attrNameLst>
                                          <p:attrName>style.visibility</p:attrName>
                                        </p:attrNameLst>
                                      </p:cBhvr>
                                      <p:to>
                                        <p:strVal val="visible"/>
                                      </p:to>
                                    </p:set>
                                    <p:animEffect transition="in" filter="fade">
                                      <p:cBhvr>
                                        <p:cTn id="35" dur="1000"/>
                                        <p:tgtEl>
                                          <p:spTgt spid="138243">
                                            <p:txEl>
                                              <p:pRg st="4" end="4"/>
                                            </p:txEl>
                                          </p:spTgt>
                                        </p:tgtEl>
                                      </p:cBhvr>
                                    </p:animEffect>
                                    <p:anim calcmode="lin" valueType="num">
                                      <p:cBhvr>
                                        <p:cTn id="36" dur="1000" fill="hold"/>
                                        <p:tgtEl>
                                          <p:spTgt spid="138243">
                                            <p:txEl>
                                              <p:pRg st="4" end="4"/>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138243">
                                            <p:txEl>
                                              <p:pRg st="4" end="4"/>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3824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138245"/>
                                        </p:tgtEl>
                                        <p:attrNameLst>
                                          <p:attrName>style.visibility</p:attrName>
                                        </p:attrNameLst>
                                      </p:cBhvr>
                                      <p:to>
                                        <p:strVal val="visible"/>
                                      </p:to>
                                    </p:set>
                                    <p:animEffect transition="in" filter="blinds(horizontal)">
                                      <p:cBhvr>
                                        <p:cTn id="43" dur="500"/>
                                        <p:tgtEl>
                                          <p:spTgt spid="138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2" grpId="0" bldLvl="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marL="609600" indent="-609600">
              <a:lnSpc>
                <a:spcPct val="95000"/>
              </a:lnSpc>
              <a:buNone/>
            </a:pPr>
            <a:r>
              <a:rPr lang="en-US" altLang="zh-CN" sz="2800" b="1">
                <a:solidFill>
                  <a:schemeClr val="tx1"/>
                </a:solidFill>
                <a:cs typeface="+mn-lt"/>
                <a:sym typeface="+mn-ea"/>
              </a:rPr>
              <a:t>3. discrepancy</a:t>
            </a:r>
            <a:r>
              <a:rPr lang="en-US" altLang="zh-CN" sz="2800">
                <a:solidFill>
                  <a:schemeClr val="tx1"/>
                </a:solidFill>
                <a:cs typeface="+mn-lt"/>
                <a:sym typeface="+mn-ea"/>
              </a:rPr>
              <a:t> </a:t>
            </a:r>
            <a:r>
              <a:rPr lang="zh-CN" altLang="en-US" sz="2800" dirty="0">
                <a:solidFill>
                  <a:schemeClr val="tx1"/>
                </a:solidFill>
                <a:cs typeface="+mn-lt"/>
                <a:sym typeface="+mn-ea"/>
              </a:rPr>
              <a:t>不符之处，差异</a:t>
            </a:r>
            <a:endParaRPr lang="zh-CN" altLang="en-US" sz="2800" dirty="0">
              <a:solidFill>
                <a:schemeClr val="tx1"/>
              </a:solidFill>
              <a:cs typeface="+mn-lt"/>
            </a:endParaRPr>
          </a:p>
          <a:p>
            <a:pPr marL="609600" indent="-609600">
              <a:lnSpc>
                <a:spcPct val="95000"/>
              </a:lnSpc>
              <a:buNone/>
            </a:pPr>
            <a:r>
              <a:rPr lang="en-US" altLang="zh-CN" sz="2800" b="1">
                <a:solidFill>
                  <a:schemeClr val="tx1"/>
                </a:solidFill>
                <a:cs typeface="+mn-lt"/>
                <a:sym typeface="+mn-ea"/>
              </a:rPr>
              <a:t>e.g.</a:t>
            </a:r>
            <a:r>
              <a:rPr lang="en-US" altLang="zh-CN" sz="2800">
                <a:solidFill>
                  <a:schemeClr val="tx1"/>
                </a:solidFill>
                <a:cs typeface="+mn-lt"/>
                <a:sym typeface="+mn-ea"/>
              </a:rPr>
              <a:t> The price tag says $100 and you charged me for $120; how do you explain the discrepancy?</a:t>
            </a:r>
            <a:endParaRPr lang="en-US" altLang="zh-CN" sz="2800">
              <a:solidFill>
                <a:schemeClr val="tx1"/>
              </a:solidFill>
              <a:cs typeface="+mn-lt"/>
            </a:endParaRPr>
          </a:p>
          <a:p>
            <a:pPr marL="609600" indent="-609600">
              <a:lnSpc>
                <a:spcPct val="95000"/>
              </a:lnSpc>
              <a:buNone/>
            </a:pPr>
            <a:r>
              <a:rPr lang="zh-CN" altLang="en-US" sz="2800" dirty="0">
                <a:solidFill>
                  <a:schemeClr val="tx1"/>
                </a:solidFill>
                <a:cs typeface="+mn-lt"/>
                <a:sym typeface="+mn-ea"/>
              </a:rPr>
              <a:t>        货物标签上写的是100美元，你向我索价120美元，这个差异该怎么解释？</a:t>
            </a:r>
            <a:endParaRPr lang="zh-CN" altLang="en-US" sz="2800" dirty="0">
              <a:solidFill>
                <a:schemeClr val="tx1"/>
              </a:solidFill>
              <a:cs typeface="+mn-lt"/>
            </a:endParaRPr>
          </a:p>
          <a:p>
            <a:endParaRPr lang="zh-CN" altLang="en-US" sz="2800">
              <a:cs typeface="+mn-lt"/>
            </a:endParaRPr>
          </a:p>
        </p:txBody>
      </p:sp>
      <p:sp>
        <p:nvSpPr>
          <p:cNvPr id="138242" name="标题 138241"/>
          <p:cNvSpPr>
            <a:spLocks noGrp="1"/>
          </p:cNvSpPr>
          <p:nvPr/>
        </p:nvSpPr>
        <p:spPr>
          <a:xfrm>
            <a:off x="457200" y="274638"/>
            <a:ext cx="8229600" cy="561975"/>
          </a:xfrm>
          <a:prstGeom prst="rect">
            <a:avLst/>
          </a:prstGeom>
          <a:solidFill>
            <a:srgbClr val="FFFFFF"/>
          </a:solidFill>
          <a:ln>
            <a:noFill/>
          </a:ln>
        </p:spPr>
        <p:txBody>
          <a:bodyPr vert="horz" lIns="91440" tIns="45720" rIns="91440" bIns="45720" rtlCol="0" anchor="t">
            <a:normAutofit fontScale="97500" lnSpcReduction="10000"/>
          </a:bodyPr>
          <a:lstStyle>
            <a:lvl1pPr algn="l" defTabSz="685800" rtl="0" eaLnBrk="1" latinLnBrk="0" hangingPunct="1">
              <a:lnSpc>
                <a:spcPct val="90000"/>
              </a:lnSpc>
              <a:spcBef>
                <a:spcPct val="0"/>
              </a:spcBef>
              <a:buNone/>
              <a:defRPr sz="3300" kern="1200">
                <a:solidFill>
                  <a:srgbClr val="FFFFFF"/>
                </a:solidFill>
                <a:latin typeface="+mj-lt"/>
                <a:ea typeface="+mj-ea"/>
                <a:cs typeface="+mj-cs"/>
              </a:defRPr>
            </a:lvl1pPr>
          </a:lstStyle>
          <a:p>
            <a:pPr algn="ctr"/>
            <a:r>
              <a:rPr lang="en-US" altLang="zh-CN" sz="3600" b="1">
                <a:solidFill>
                  <a:srgbClr val="800000"/>
                </a:solidFill>
              </a:rPr>
              <a:t>Notes to Letter Four</a:t>
            </a:r>
            <a:endParaRPr lang="en-US" altLang="zh-CN" sz="3600" b="1">
              <a:solidFill>
                <a:srgbClr val="800000"/>
              </a:solidFill>
            </a:endParaRPr>
          </a:p>
        </p:txBody>
      </p:sp>
      <p:pic>
        <p:nvPicPr>
          <p:cNvPr id="138244" name="图片 138243" descr="4.gif (5050 bytes)">
            <a:hlinkClick r:id="rId1" action="ppaction://hlinksldjump"/>
          </p:cNvPr>
          <p:cNvPicPr>
            <a:picLocks noChangeAspect="1"/>
          </p:cNvPicPr>
          <p:nvPr/>
        </p:nvPicPr>
        <p:blipFill>
          <a:blip r:embed="rId2" cstate="print"/>
          <a:stretch>
            <a:fillRect/>
          </a:stretch>
        </p:blipFill>
        <p:spPr>
          <a:xfrm>
            <a:off x="7222490" y="4880610"/>
            <a:ext cx="409575" cy="409575"/>
          </a:xfrm>
          <a:prstGeom prst="rect">
            <a:avLst/>
          </a:prstGeom>
          <a:noFill/>
          <a:ln w="9525">
            <a:noFill/>
          </a:ln>
        </p:spPr>
      </p:pic>
    </p:spTree>
    <p:custDataLst>
      <p:tags r:id="rId3"/>
    </p:custDataLst>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38242"/>
                                        </p:tgtEl>
                                        <p:attrNameLst>
                                          <p:attrName>style.visibility</p:attrName>
                                        </p:attrNameLst>
                                      </p:cBhvr>
                                      <p:to>
                                        <p:strVal val="visible"/>
                                      </p:to>
                                    </p:set>
                                    <p:anim calcmode="lin" valueType="num">
                                      <p:cBhvr>
                                        <p:cTn id="7" dur="1000" fill="hold"/>
                                        <p:tgtEl>
                                          <p:spTgt spid="138242"/>
                                        </p:tgtEl>
                                        <p:attrNameLst>
                                          <p:attrName>ppt_x</p:attrName>
                                        </p:attrNameLst>
                                      </p:cBhvr>
                                      <p:tavLst>
                                        <p:tav tm="0">
                                          <p:val>
                                            <p:strVal val="#ppt_x-.2"/>
                                          </p:val>
                                        </p:tav>
                                        <p:tav tm="100000">
                                          <p:val>
                                            <p:strVal val="#ppt_x"/>
                                          </p:val>
                                        </p:tav>
                                      </p:tavLst>
                                    </p:anim>
                                    <p:anim calcmode="lin" valueType="num">
                                      <p:cBhvr>
                                        <p:cTn id="8" dur="1000" fill="hold"/>
                                        <p:tgtEl>
                                          <p:spTgt spid="13824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3824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500"/>
                                        <p:tgtEl>
                                          <p:spTgt spid="3">
                                            <p:txEl>
                                              <p:pRg st="1" end="1"/>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38244"/>
                                        </p:tgtEl>
                                        <p:attrNameLst>
                                          <p:attrName>style.visibility</p:attrName>
                                        </p:attrNameLst>
                                      </p:cBhvr>
                                      <p:to>
                                        <p:strVal val="visible"/>
                                      </p:to>
                                    </p:set>
                                    <p:animEffect transition="in" filter="blinds(horizontal)">
                                      <p:cBhvr>
                                        <p:cTn id="27" dur="500"/>
                                        <p:tgtEl>
                                          <p:spTgt spid="138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2" grpId="0" bldLvl="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marL="609600" indent="-609600">
              <a:lnSpc>
                <a:spcPct val="115000"/>
              </a:lnSpc>
              <a:buNone/>
            </a:pPr>
            <a:r>
              <a:rPr lang="en-US" altLang="zh-CN" sz="2800" b="1">
                <a:solidFill>
                  <a:schemeClr val="tx1"/>
                </a:solidFill>
                <a:cs typeface="+mn-lt"/>
                <a:sym typeface="+mn-ea"/>
              </a:rPr>
              <a:t>4. note</a:t>
            </a:r>
            <a:r>
              <a:rPr lang="en-US" altLang="zh-CN" sz="2800">
                <a:solidFill>
                  <a:schemeClr val="tx1"/>
                </a:solidFill>
                <a:cs typeface="+mn-lt"/>
                <a:sym typeface="+mn-ea"/>
              </a:rPr>
              <a:t>  n. </a:t>
            </a:r>
            <a:r>
              <a:rPr lang="zh-CN" altLang="en-US" sz="2800" dirty="0">
                <a:solidFill>
                  <a:schemeClr val="tx1"/>
                </a:solidFill>
                <a:cs typeface="+mn-lt"/>
                <a:sym typeface="+mn-ea"/>
              </a:rPr>
              <a:t>注释，在商业信函中信尾提出收信人需注意的事项  </a:t>
            </a:r>
            <a:r>
              <a:rPr lang="en-US" altLang="zh-CN" sz="2800" b="1" err="1">
                <a:solidFill>
                  <a:schemeClr val="tx1"/>
                </a:solidFill>
                <a:cs typeface="+mn-lt"/>
                <a:sym typeface="+mn-ea"/>
              </a:rPr>
              <a:t>vt</a:t>
            </a:r>
            <a:r>
              <a:rPr lang="en-US" altLang="zh-CN" sz="2800" b="1">
                <a:solidFill>
                  <a:schemeClr val="tx1"/>
                </a:solidFill>
                <a:cs typeface="+mn-lt"/>
                <a:sym typeface="+mn-ea"/>
              </a:rPr>
              <a:t>.</a:t>
            </a:r>
            <a:r>
              <a:rPr lang="en-US" altLang="zh-CN" sz="2800">
                <a:solidFill>
                  <a:schemeClr val="tx1"/>
                </a:solidFill>
                <a:cs typeface="+mn-lt"/>
                <a:sym typeface="+mn-ea"/>
              </a:rPr>
              <a:t> </a:t>
            </a:r>
            <a:r>
              <a:rPr lang="zh-CN" altLang="en-US" sz="2800" dirty="0">
                <a:solidFill>
                  <a:schemeClr val="tx1"/>
                </a:solidFill>
                <a:cs typeface="+mn-lt"/>
                <a:sym typeface="+mn-ea"/>
              </a:rPr>
              <a:t>注意</a:t>
            </a:r>
            <a:endParaRPr lang="zh-CN" altLang="en-US" sz="2800" dirty="0">
              <a:solidFill>
                <a:schemeClr val="tx1"/>
              </a:solidFill>
              <a:cs typeface="+mn-lt"/>
            </a:endParaRPr>
          </a:p>
          <a:p>
            <a:pPr marL="609600" indent="-609600">
              <a:lnSpc>
                <a:spcPct val="115000"/>
              </a:lnSpc>
              <a:buNone/>
            </a:pPr>
            <a:r>
              <a:rPr lang="en-US" altLang="zh-CN" sz="2800" b="1">
                <a:solidFill>
                  <a:schemeClr val="tx1"/>
                </a:solidFill>
                <a:cs typeface="+mn-lt"/>
                <a:sym typeface="+mn-ea"/>
              </a:rPr>
              <a:t>e.g. </a:t>
            </a:r>
            <a:r>
              <a:rPr lang="en-US" altLang="zh-CN" sz="2800">
                <a:solidFill>
                  <a:schemeClr val="tx1"/>
                </a:solidFill>
                <a:cs typeface="+mn-lt"/>
                <a:sym typeface="+mn-ea"/>
              </a:rPr>
              <a:t>Please note that the covering L/C must be opened within 10 days and reach us before we get the goods ready.</a:t>
            </a:r>
            <a:r>
              <a:rPr lang="zh-CN" altLang="en-US" sz="2800" dirty="0">
                <a:solidFill>
                  <a:schemeClr val="tx1"/>
                </a:solidFill>
                <a:cs typeface="+mn-lt"/>
                <a:sym typeface="+mn-ea"/>
              </a:rPr>
              <a:t>       </a:t>
            </a:r>
            <a:r>
              <a:rPr sz="2800">
                <a:solidFill>
                  <a:schemeClr val="tx1"/>
                </a:solidFill>
                <a:cs typeface="+mn-lt"/>
                <a:sym typeface="+mn-ea"/>
              </a:rPr>
              <a:t>请注意相关信用证必须在10天内开立，并于我们备完货前到达我方。</a:t>
            </a:r>
            <a:endParaRPr lang="zh-CN" altLang="en-US" sz="2800">
              <a:solidFill>
                <a:schemeClr val="tx1"/>
              </a:solidFill>
              <a:cs typeface="+mn-lt"/>
              <a:sym typeface="+mn-ea"/>
            </a:endParaRPr>
          </a:p>
        </p:txBody>
      </p:sp>
      <p:sp>
        <p:nvSpPr>
          <p:cNvPr id="139266" name="标题 139265"/>
          <p:cNvSpPr/>
          <p:nvPr/>
        </p:nvSpPr>
        <p:spPr>
          <a:xfrm>
            <a:off x="542925" y="531178"/>
            <a:ext cx="8229600" cy="561975"/>
          </a:xfrm>
          <a:prstGeom prst="rect">
            <a:avLst/>
          </a:prstGeom>
          <a:solidFill>
            <a:srgbClr val="FFFFFF"/>
          </a:solidFill>
          <a:ln>
            <a:noFill/>
          </a:ln>
        </p:spPr>
        <p:txBody>
          <a:bodyPr vert="horz" lIns="91440" tIns="45720" rIns="91440" bIns="45720" rtlCol="0" anchor="t">
            <a:normAutofit fontScale="97500" lnSpcReduction="10000"/>
          </a:bodyPr>
          <a:lstStyle>
            <a:lvl1pPr algn="l" defTabSz="685800" rtl="0" eaLnBrk="1" latinLnBrk="0" hangingPunct="1">
              <a:lnSpc>
                <a:spcPct val="90000"/>
              </a:lnSpc>
              <a:spcBef>
                <a:spcPct val="0"/>
              </a:spcBef>
              <a:buNone/>
              <a:defRPr sz="3300" kern="1200">
                <a:solidFill>
                  <a:srgbClr val="FFFFFF"/>
                </a:solidFill>
                <a:latin typeface="+mj-lt"/>
                <a:ea typeface="+mj-ea"/>
                <a:cs typeface="+mj-cs"/>
              </a:defRPr>
            </a:lvl1pPr>
          </a:lstStyle>
          <a:p>
            <a:pPr algn="ctr"/>
            <a:r>
              <a:rPr lang="en-US" altLang="zh-CN" sz="3600" b="1">
                <a:solidFill>
                  <a:srgbClr val="800000"/>
                </a:solidFill>
              </a:rPr>
              <a:t>Notes to Letter Four</a:t>
            </a:r>
            <a:endParaRPr lang="en-US" altLang="zh-CN" sz="3600" b="1">
              <a:solidFill>
                <a:srgbClr val="800000"/>
              </a:solidFill>
            </a:endParaRPr>
          </a:p>
        </p:txBody>
      </p:sp>
      <p:pic>
        <p:nvPicPr>
          <p:cNvPr id="139268" name="图片 139267" descr="4.gif (5050 bytes)">
            <a:hlinkClick r:id="rId1" action="ppaction://hlinksldjump"/>
          </p:cNvPr>
          <p:cNvPicPr>
            <a:picLocks noChangeAspect="1"/>
          </p:cNvPicPr>
          <p:nvPr/>
        </p:nvPicPr>
        <p:blipFill>
          <a:blip r:embed="rId2" cstate="print"/>
          <a:stretch>
            <a:fillRect/>
          </a:stretch>
        </p:blipFill>
        <p:spPr>
          <a:xfrm>
            <a:off x="6918325" y="5294630"/>
            <a:ext cx="409575" cy="409575"/>
          </a:xfrm>
          <a:prstGeom prst="rect">
            <a:avLst/>
          </a:prstGeom>
          <a:noFill/>
          <a:ln w="9525">
            <a:noFill/>
          </a:ln>
        </p:spPr>
      </p:pic>
    </p:spTree>
    <p:custDataLst>
      <p:tags r:id="rId3"/>
    </p:custDataLst>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39266"/>
                                        </p:tgtEl>
                                        <p:attrNameLst>
                                          <p:attrName>style.visibility</p:attrName>
                                        </p:attrNameLst>
                                      </p:cBhvr>
                                      <p:to>
                                        <p:strVal val="visible"/>
                                      </p:to>
                                    </p:set>
                                    <p:anim calcmode="lin" valueType="num">
                                      <p:cBhvr>
                                        <p:cTn id="7" dur="1000" fill="hold"/>
                                        <p:tgtEl>
                                          <p:spTgt spid="139266"/>
                                        </p:tgtEl>
                                        <p:attrNameLst>
                                          <p:attrName>ppt_x</p:attrName>
                                        </p:attrNameLst>
                                      </p:cBhvr>
                                      <p:tavLst>
                                        <p:tav tm="0">
                                          <p:val>
                                            <p:strVal val="#ppt_x-.2"/>
                                          </p:val>
                                        </p:tav>
                                        <p:tav tm="100000">
                                          <p:val>
                                            <p:strVal val="#ppt_x"/>
                                          </p:val>
                                        </p:tav>
                                      </p:tavLst>
                                    </p:anim>
                                    <p:anim calcmode="lin" valueType="num">
                                      <p:cBhvr>
                                        <p:cTn id="8" dur="1000" fill="hold"/>
                                        <p:tgtEl>
                                          <p:spTgt spid="13926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39266"/>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diamond(in)">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139268"/>
                                        </p:tgtEl>
                                        <p:attrNameLst>
                                          <p:attrName>style.visibility</p:attrName>
                                        </p:attrNameLst>
                                      </p:cBhvr>
                                      <p:to>
                                        <p:strVal val="visible"/>
                                      </p:to>
                                    </p:set>
                                    <p:animEffect transition="in" filter="blinds(horizontal)">
                                      <p:cBhvr>
                                        <p:cTn id="24" dur="500"/>
                                        <p:tgtEl>
                                          <p:spTgt spid="139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内容占位符 11266"/>
          <p:cNvSpPr>
            <a:spLocks noGrp="1"/>
          </p:cNvSpPr>
          <p:nvPr>
            <p:ph idx="1"/>
          </p:nvPr>
        </p:nvSpPr>
        <p:spPr>
          <a:xfrm>
            <a:off x="466725" y="1052513"/>
            <a:ext cx="8428038" cy="5473700"/>
          </a:xfrm>
          <a:noFill/>
          <a:ln>
            <a:noFill/>
          </a:ln>
        </p:spPr>
        <p:txBody>
          <a:bodyPr anchor="t">
            <a:normAutofit/>
          </a:bodyPr>
          <a:lstStyle/>
          <a:p>
            <a:pPr>
              <a:lnSpc>
                <a:spcPct val="125000"/>
              </a:lnSpc>
              <a:buClr>
                <a:schemeClr val="tx1"/>
              </a:buClr>
              <a:buFont typeface="Wingdings" panose="05000000000000000000" pitchFamily="2" charset="2"/>
              <a:buChar char="Ø"/>
            </a:pPr>
            <a:r>
              <a:rPr lang="en-US" altLang="zh-CN" sz="2800" dirty="0">
                <a:solidFill>
                  <a:schemeClr val="tx1"/>
                </a:solidFill>
                <a:cs typeface="+mn-lt"/>
              </a:rPr>
              <a:t>Three principal modes of payment </a:t>
            </a:r>
            <a:endParaRPr lang="en-US" altLang="zh-CN" sz="2800" dirty="0">
              <a:solidFill>
                <a:schemeClr val="tx1"/>
              </a:solidFill>
              <a:cs typeface="+mn-lt"/>
            </a:endParaRPr>
          </a:p>
          <a:p>
            <a:pPr>
              <a:lnSpc>
                <a:spcPct val="125000"/>
              </a:lnSpc>
              <a:buNone/>
            </a:pPr>
            <a:r>
              <a:rPr lang="en-US" altLang="zh-CN" sz="2800" dirty="0">
                <a:solidFill>
                  <a:schemeClr val="tx1"/>
                </a:solidFill>
                <a:cs typeface="+mn-lt"/>
              </a:rPr>
              <a:t>   (1) L/C: Letter of Credit </a:t>
            </a:r>
            <a:r>
              <a:rPr lang="zh-CN" altLang="en-US" sz="2800" dirty="0">
                <a:solidFill>
                  <a:schemeClr val="tx1"/>
                </a:solidFill>
                <a:cs typeface="+mn-lt"/>
              </a:rPr>
              <a:t>信用证</a:t>
            </a:r>
            <a:endParaRPr lang="zh-CN" altLang="en-US" sz="2800" dirty="0">
              <a:solidFill>
                <a:schemeClr val="tx1"/>
              </a:solidFill>
              <a:cs typeface="+mn-lt"/>
            </a:endParaRPr>
          </a:p>
          <a:p>
            <a:pPr>
              <a:lnSpc>
                <a:spcPct val="125000"/>
              </a:lnSpc>
              <a:buNone/>
            </a:pPr>
            <a:r>
              <a:rPr lang="en-US" altLang="zh-CN" sz="2800" dirty="0">
                <a:solidFill>
                  <a:schemeClr val="tx1"/>
                </a:solidFill>
                <a:cs typeface="+mn-lt"/>
              </a:rPr>
              <a:t>   (2) Remittance </a:t>
            </a:r>
            <a:r>
              <a:rPr lang="zh-CN" altLang="en-US" sz="2800" dirty="0">
                <a:solidFill>
                  <a:schemeClr val="tx1"/>
                </a:solidFill>
                <a:cs typeface="+mn-lt"/>
              </a:rPr>
              <a:t>汇付</a:t>
            </a:r>
            <a:endParaRPr lang="zh-CN" altLang="en-US" sz="2800" dirty="0">
              <a:solidFill>
                <a:schemeClr val="tx1"/>
              </a:solidFill>
              <a:cs typeface="+mn-lt"/>
            </a:endParaRPr>
          </a:p>
          <a:p>
            <a:pPr>
              <a:lnSpc>
                <a:spcPct val="80000"/>
              </a:lnSpc>
              <a:buBlip>
                <a:blip r:embed="rId1"/>
              </a:buBlip>
            </a:pPr>
            <a:r>
              <a:rPr lang="en-US" altLang="zh-CN" sz="2800" dirty="0">
                <a:solidFill>
                  <a:schemeClr val="tx1"/>
                </a:solidFill>
                <a:cs typeface="+mn-lt"/>
              </a:rPr>
              <a:t> </a:t>
            </a:r>
            <a:r>
              <a:rPr lang="en-US" altLang="zh-CN" sz="2800" dirty="0" smtClean="0">
                <a:solidFill>
                  <a:schemeClr val="tx1"/>
                </a:solidFill>
                <a:cs typeface="+mn-lt"/>
              </a:rPr>
              <a:t>Telegraphic Transfer (T/T)</a:t>
            </a:r>
            <a:r>
              <a:rPr lang="zh-CN" altLang="en-US" sz="2800" dirty="0" smtClean="0">
                <a:solidFill>
                  <a:schemeClr val="tx1"/>
                </a:solidFill>
                <a:cs typeface="+mn-lt"/>
              </a:rPr>
              <a:t>电汇 </a:t>
            </a:r>
            <a:endParaRPr lang="en-US" altLang="zh-CN" sz="2800" dirty="0" smtClean="0"/>
          </a:p>
          <a:p>
            <a:pPr>
              <a:lnSpc>
                <a:spcPct val="80000"/>
              </a:lnSpc>
              <a:buNone/>
            </a:pPr>
            <a:r>
              <a:rPr lang="zh-CN" altLang="en-US" sz="3200" dirty="0" smtClean="0"/>
              <a:t> </a:t>
            </a:r>
            <a:r>
              <a:rPr lang="en-US" altLang="zh-CN" sz="2800" dirty="0" smtClean="0">
                <a:solidFill>
                  <a:schemeClr val="tx1"/>
                </a:solidFill>
                <a:cs typeface="+mn-lt"/>
              </a:rPr>
              <a:t>T/T in advance</a:t>
            </a:r>
            <a:endParaRPr lang="en-US" altLang="zh-CN" sz="2800" dirty="0" smtClean="0">
              <a:solidFill>
                <a:schemeClr val="tx1"/>
              </a:solidFill>
              <a:cs typeface="+mn-lt"/>
            </a:endParaRPr>
          </a:p>
          <a:p>
            <a:pPr>
              <a:lnSpc>
                <a:spcPct val="80000"/>
              </a:lnSpc>
              <a:buNone/>
            </a:pPr>
            <a:r>
              <a:rPr lang="zh-CN" altLang="en-US" sz="2800" dirty="0" smtClean="0">
                <a:solidFill>
                  <a:schemeClr val="tx1"/>
                </a:solidFill>
                <a:cs typeface="+mn-lt"/>
              </a:rPr>
              <a:t> </a:t>
            </a:r>
            <a:r>
              <a:rPr lang="en-US" altLang="zh-CN" sz="2800" dirty="0" smtClean="0">
                <a:solidFill>
                  <a:schemeClr val="tx1"/>
                </a:solidFill>
                <a:cs typeface="+mn-lt"/>
              </a:rPr>
              <a:t>T/T after shipment</a:t>
            </a:r>
            <a:endParaRPr lang="en-US" altLang="zh-CN" sz="2800" dirty="0">
              <a:solidFill>
                <a:schemeClr val="tx1"/>
              </a:solidFill>
              <a:cs typeface="+mn-lt"/>
            </a:endParaRPr>
          </a:p>
          <a:p>
            <a:pPr>
              <a:lnSpc>
                <a:spcPct val="80000"/>
              </a:lnSpc>
              <a:buBlip>
                <a:blip r:embed="rId1"/>
              </a:buBlip>
            </a:pPr>
            <a:r>
              <a:rPr lang="en-US" altLang="zh-CN" sz="2800" dirty="0" smtClean="0">
                <a:solidFill>
                  <a:schemeClr val="tx1"/>
                </a:solidFill>
                <a:cs typeface="+mn-lt"/>
              </a:rPr>
              <a:t> Mail Transfer (MT) </a:t>
            </a:r>
            <a:r>
              <a:rPr lang="zh-CN" altLang="en-US" sz="2800" dirty="0" smtClean="0">
                <a:solidFill>
                  <a:schemeClr val="tx1"/>
                </a:solidFill>
                <a:cs typeface="+mn-lt"/>
              </a:rPr>
              <a:t>信汇</a:t>
            </a:r>
            <a:endParaRPr lang="en-US" altLang="zh-CN" sz="2800" dirty="0" smtClean="0">
              <a:solidFill>
                <a:schemeClr val="tx1"/>
              </a:solidFill>
              <a:cs typeface="+mn-lt"/>
            </a:endParaRPr>
          </a:p>
          <a:p>
            <a:pPr>
              <a:lnSpc>
                <a:spcPct val="80000"/>
              </a:lnSpc>
              <a:buBlip>
                <a:blip r:embed="rId1"/>
              </a:buBlip>
            </a:pPr>
            <a:r>
              <a:rPr lang="en-US" altLang="zh-CN" sz="2800" dirty="0" smtClean="0">
                <a:solidFill>
                  <a:schemeClr val="tx1"/>
                </a:solidFill>
                <a:cs typeface="+mn-lt"/>
              </a:rPr>
              <a:t> Demand Draft (DD) </a:t>
            </a:r>
            <a:r>
              <a:rPr lang="zh-CN" altLang="en-US" sz="2800" dirty="0" smtClean="0">
                <a:solidFill>
                  <a:schemeClr val="tx1"/>
                </a:solidFill>
                <a:cs typeface="+mn-lt"/>
              </a:rPr>
              <a:t>票汇</a:t>
            </a:r>
            <a:endParaRPr lang="en-US" altLang="zh-CN" sz="2800" dirty="0" smtClean="0">
              <a:solidFill>
                <a:schemeClr val="tx1"/>
              </a:solidFill>
              <a:cs typeface="+mn-lt"/>
            </a:endParaRPr>
          </a:p>
          <a:p>
            <a:pPr>
              <a:lnSpc>
                <a:spcPct val="125000"/>
              </a:lnSpc>
              <a:buNone/>
            </a:pPr>
            <a:endParaRPr lang="en-US" altLang="zh-CN" dirty="0"/>
          </a:p>
        </p:txBody>
      </p:sp>
      <p:sp>
        <p:nvSpPr>
          <p:cNvPr id="8194" name="标题 11265"/>
          <p:cNvSpPr>
            <a:spLocks noGrp="1"/>
          </p:cNvSpPr>
          <p:nvPr>
            <p:ph type="title"/>
          </p:nvPr>
        </p:nvSpPr>
        <p:spPr>
          <a:xfrm>
            <a:off x="682625" y="260350"/>
            <a:ext cx="7772400" cy="647700"/>
          </a:xfrm>
          <a:solidFill>
            <a:srgbClr val="FFFFFF"/>
          </a:solidFill>
          <a:ln>
            <a:solidFill>
              <a:srgbClr val="000000"/>
            </a:solidFill>
            <a:miter/>
          </a:ln>
        </p:spPr>
        <p:txBody>
          <a:bodyPr anchor="t">
            <a:normAutofit/>
          </a:bodyPr>
          <a:lstStyle/>
          <a:p>
            <a:pPr algn="ctr"/>
            <a:r>
              <a:rPr lang="en-US" altLang="zh-CN" sz="3200" b="1" dirty="0" smtClean="0">
                <a:solidFill>
                  <a:schemeClr val="accent2"/>
                </a:solidFill>
                <a:latin typeface="Arial" panose="020B0604020202020204" pitchFamily="34" charset="0"/>
                <a:cs typeface="Arial" panose="020B0604020202020204" pitchFamily="34" charset="0"/>
              </a:rPr>
              <a:t>Payment</a:t>
            </a:r>
            <a:endParaRPr lang="zh-CN" altLang="en-US" sz="3200" b="1" dirty="0">
              <a:solidFill>
                <a:schemeClr val="accent2"/>
              </a:solidFill>
              <a:latin typeface="Arial" panose="020B0604020202020204" pitchFamily="34" charset="0"/>
              <a:cs typeface="Arial" panose="020B0604020202020204" pitchFamily="34" charset="0"/>
            </a:endParaRPr>
          </a:p>
        </p:txBody>
      </p:sp>
    </p:spTree>
    <p:custDataLst>
      <p:tags r:id="rId2"/>
    </p:custDataLst>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dissolve">
                                      <p:cBhvr>
                                        <p:cTn id="7" dur="5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iterate type="lt">
                                    <p:tmPct val="10000"/>
                                  </p:iterate>
                                  <p:childTnLst>
                                    <p:set>
                                      <p:cBhvr>
                                        <p:cTn id="11" dur="1" fill="hold">
                                          <p:stCondLst>
                                            <p:cond delay="0"/>
                                          </p:stCondLst>
                                        </p:cTn>
                                        <p:tgtEl>
                                          <p:spTgt spid="11267">
                                            <p:txEl>
                                              <p:pRg st="0" end="0"/>
                                            </p:txEl>
                                          </p:spTgt>
                                        </p:tgtEl>
                                        <p:attrNameLst>
                                          <p:attrName>style.visibility</p:attrName>
                                        </p:attrNameLst>
                                      </p:cBhvr>
                                      <p:to>
                                        <p:strVal val="visible"/>
                                      </p:to>
                                    </p:set>
                                    <p:animEffect transition="in" filter="fade">
                                      <p:cBhvr>
                                        <p:cTn id="12" dur="500"/>
                                        <p:tgtEl>
                                          <p:spTgt spid="11267">
                                            <p:txEl>
                                              <p:pRg st="0" end="0"/>
                                            </p:txEl>
                                          </p:spTgt>
                                        </p:tgtEl>
                                      </p:cBhvr>
                                    </p:animEffect>
                                    <p:anim calcmode="lin" valueType="num">
                                      <p:cBhvr>
                                        <p:cTn id="13"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1126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11267">
                                            <p:txEl>
                                              <p:pRg st="1" end="1"/>
                                            </p:txEl>
                                          </p:spTgt>
                                        </p:tgtEl>
                                        <p:attrNameLst>
                                          <p:attrName>style.visibility</p:attrName>
                                        </p:attrNameLst>
                                      </p:cBhvr>
                                      <p:to>
                                        <p:strVal val="visible"/>
                                      </p:to>
                                    </p:set>
                                    <p:animEffect transition="in" filter="dissolve">
                                      <p:cBhvr>
                                        <p:cTn id="19" dur="500"/>
                                        <p:tgtEl>
                                          <p:spTgt spid="11267">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1267">
                                            <p:txEl>
                                              <p:pRg st="2" end="2"/>
                                            </p:txEl>
                                          </p:spTgt>
                                        </p:tgtEl>
                                        <p:attrNameLst>
                                          <p:attrName>style.visibility</p:attrName>
                                        </p:attrNameLst>
                                      </p:cBhvr>
                                      <p:to>
                                        <p:strVal val="visible"/>
                                      </p:to>
                                    </p:set>
                                    <p:animEffect transition="in" filter="dissolve">
                                      <p:cBhvr>
                                        <p:cTn id="24" dur="500"/>
                                        <p:tgtEl>
                                          <p:spTgt spid="11267">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1267">
                                            <p:txEl>
                                              <p:pRg st="3" end="3"/>
                                            </p:txEl>
                                          </p:spTgt>
                                        </p:tgtEl>
                                        <p:attrNameLst>
                                          <p:attrName>style.visibility</p:attrName>
                                        </p:attrNameLst>
                                      </p:cBhvr>
                                      <p:to>
                                        <p:strVal val="visible"/>
                                      </p:to>
                                    </p:set>
                                    <p:animEffect transition="in" filter="wipe(down)">
                                      <p:cBhvr>
                                        <p:cTn id="29" dur="500"/>
                                        <p:tgtEl>
                                          <p:spTgt spid="11267">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1267">
                                            <p:txEl>
                                              <p:pRg st="4" end="4"/>
                                            </p:txEl>
                                          </p:spTgt>
                                        </p:tgtEl>
                                        <p:attrNameLst>
                                          <p:attrName>style.visibility</p:attrName>
                                        </p:attrNameLst>
                                      </p:cBhvr>
                                      <p:to>
                                        <p:strVal val="visible"/>
                                      </p:to>
                                    </p:set>
                                    <p:animEffect transition="in" filter="wipe(down)">
                                      <p:cBhvr>
                                        <p:cTn id="34" dur="500"/>
                                        <p:tgtEl>
                                          <p:spTgt spid="11267">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11267">
                                            <p:txEl>
                                              <p:pRg st="5" end="5"/>
                                            </p:txEl>
                                          </p:spTgt>
                                        </p:tgtEl>
                                        <p:attrNameLst>
                                          <p:attrName>style.visibility</p:attrName>
                                        </p:attrNameLst>
                                      </p:cBhvr>
                                      <p:to>
                                        <p:strVal val="visible"/>
                                      </p:to>
                                    </p:set>
                                    <p:animEffect transition="in" filter="wipe(down)">
                                      <p:cBhvr>
                                        <p:cTn id="39" dur="500"/>
                                        <p:tgtEl>
                                          <p:spTgt spid="11267">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11267">
                                            <p:txEl>
                                              <p:pRg st="6" end="6"/>
                                            </p:txEl>
                                          </p:spTgt>
                                        </p:tgtEl>
                                        <p:attrNameLst>
                                          <p:attrName>style.visibility</p:attrName>
                                        </p:attrNameLst>
                                      </p:cBhvr>
                                      <p:to>
                                        <p:strVal val="visible"/>
                                      </p:to>
                                    </p:set>
                                    <p:animEffect transition="in" filter="wipe(down)">
                                      <p:cBhvr>
                                        <p:cTn id="44" dur="500"/>
                                        <p:tgtEl>
                                          <p:spTgt spid="11267">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11267">
                                            <p:txEl>
                                              <p:pRg st="7" end="7"/>
                                            </p:txEl>
                                          </p:spTgt>
                                        </p:tgtEl>
                                        <p:attrNameLst>
                                          <p:attrName>style.visibility</p:attrName>
                                        </p:attrNameLst>
                                      </p:cBhvr>
                                      <p:to>
                                        <p:strVal val="visible"/>
                                      </p:to>
                                    </p:set>
                                    <p:animEffect transition="in" filter="wipe(down)">
                                      <p:cBhvr>
                                        <p:cTn id="49" dur="500"/>
                                        <p:tgtEl>
                                          <p:spTgt spid="1126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P spid="8194" grpId="0" bldLvl="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文本占位符 4"/>
          <p:cNvSpPr>
            <a:spLocks noGrp="1"/>
          </p:cNvSpPr>
          <p:nvPr/>
        </p:nvSpPr>
        <p:spPr>
          <a:xfrm>
            <a:off x="250139" y="848043"/>
            <a:ext cx="6122635" cy="2436895"/>
          </a:xfrm>
          <a:prstGeom prst="rect">
            <a:avLst/>
          </a:prstGeom>
          <a:noFill/>
          <a:ln w="9525">
            <a:noFill/>
          </a:ln>
        </p:spPr>
        <p:txBody>
          <a:bodyPr anchor="t"/>
          <a:lstStyle/>
          <a:p>
            <a:pPr marL="342900" indent="-342900" algn="ctr">
              <a:spcBef>
                <a:spcPct val="20000"/>
              </a:spcBef>
              <a:buFont typeface="Arial" panose="020B0604020202020204" pitchFamily="34" charset="0"/>
              <a:buNone/>
            </a:pPr>
            <a:r>
              <a:rPr lang="en-US" altLang="zh-CN" sz="4400" b="1" dirty="0">
                <a:solidFill>
                  <a:srgbClr val="953734"/>
                </a:solidFill>
                <a:latin typeface="+mj-lt"/>
                <a:ea typeface="宋体" panose="02010600030101010101" pitchFamily="2" charset="-122"/>
                <a:cs typeface="+mj-lt"/>
                <a:sym typeface="Calibri" panose="020F0502020204030204" pitchFamily="34" charset="0"/>
              </a:rPr>
              <a:t>Part II</a:t>
            </a:r>
            <a:endParaRPr lang="en-US" altLang="zh-CN" sz="4400" b="1" dirty="0">
              <a:solidFill>
                <a:srgbClr val="953734"/>
              </a:solidFill>
              <a:latin typeface="+mj-lt"/>
              <a:ea typeface="宋体" panose="02010600030101010101" pitchFamily="2" charset="-122"/>
              <a:cs typeface="+mj-lt"/>
              <a:sym typeface="Calibri" panose="020F0502020204030204" pitchFamily="34" charset="0"/>
            </a:endParaRPr>
          </a:p>
          <a:p>
            <a:pPr marL="342900" indent="-342900" algn="ctr">
              <a:spcBef>
                <a:spcPct val="20000"/>
              </a:spcBef>
              <a:buFont typeface="Arial" panose="020B0604020202020204" pitchFamily="34" charset="0"/>
              <a:buNone/>
            </a:pPr>
            <a:r>
              <a:rPr lang="en-US" altLang="zh-CN" sz="4400" b="1" dirty="0" smtClean="0">
                <a:solidFill>
                  <a:srgbClr val="953734"/>
                </a:solidFill>
                <a:latin typeface="+mj-lt"/>
                <a:ea typeface="宋体" panose="02010600030101010101" pitchFamily="2" charset="-122"/>
                <a:cs typeface="+mj-lt"/>
                <a:sym typeface="Calibri" panose="020F0502020204030204" pitchFamily="34" charset="0"/>
              </a:rPr>
              <a:t>Urging Establishment of </a:t>
            </a:r>
            <a:r>
              <a:rPr lang="en-US" altLang="zh-CN" sz="4400" b="1" dirty="0">
                <a:solidFill>
                  <a:srgbClr val="953734"/>
                </a:solidFill>
                <a:latin typeface="+mj-lt"/>
                <a:ea typeface="宋体" panose="02010600030101010101" pitchFamily="2" charset="-122"/>
                <a:cs typeface="+mj-lt"/>
                <a:sym typeface="Calibri" panose="020F0502020204030204" pitchFamily="34" charset="0"/>
              </a:rPr>
              <a:t>L/C</a:t>
            </a:r>
            <a:endParaRPr lang="en-US" altLang="zh-CN" sz="3200" dirty="0">
              <a:latin typeface="+mj-lt"/>
              <a:ea typeface="宋体" panose="02010600030101010101" pitchFamily="2" charset="-122"/>
              <a:cs typeface="+mj-lt"/>
              <a:sym typeface="Calibri" panose="020F0502020204030204" pitchFamily="34" charset="0"/>
            </a:endParaRPr>
          </a:p>
        </p:txBody>
      </p:sp>
    </p:spTree>
    <p:custDataLst>
      <p:tags r:id="rId1"/>
    </p:custDataLst>
  </p:cSld>
  <p:clrMapOvr>
    <a:masterClrMapping/>
  </p:clrMapOvr>
  <p:transition>
    <p:wheel spokes="8"/>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标题 79873"/>
          <p:cNvSpPr>
            <a:spLocks noGrp="1"/>
          </p:cNvSpPr>
          <p:nvPr>
            <p:ph type="title"/>
          </p:nvPr>
        </p:nvSpPr>
        <p:spPr>
          <a:xfrm>
            <a:off x="457200" y="274955"/>
            <a:ext cx="8229600" cy="1325245"/>
          </a:xfrm>
          <a:solidFill>
            <a:srgbClr val="FFFFFF"/>
          </a:solidFill>
          <a:ln>
            <a:solidFill>
              <a:srgbClr val="000000"/>
            </a:solidFill>
            <a:miter/>
          </a:ln>
        </p:spPr>
        <p:txBody>
          <a:bodyPr anchor="t">
            <a:normAutofit/>
          </a:bodyPr>
          <a:lstStyle/>
          <a:p>
            <a:pPr algn="ctr"/>
            <a:br>
              <a:rPr lang="en-US" altLang="zh-CN" sz="3200" b="1">
                <a:solidFill>
                  <a:schemeClr val="accent2"/>
                </a:solidFill>
                <a:cs typeface="+mj-lt"/>
              </a:rPr>
            </a:br>
            <a:r>
              <a:rPr lang="en-US" altLang="zh-CN" sz="3200" b="1">
                <a:solidFill>
                  <a:schemeClr val="accent2"/>
                </a:solidFill>
                <a:cs typeface="+mj-lt"/>
              </a:rPr>
              <a:t>letters on urging establishment of L/C</a:t>
            </a:r>
            <a:endParaRPr lang="en-US" altLang="zh-CN" sz="3200" b="1">
              <a:solidFill>
                <a:schemeClr val="accent2"/>
              </a:solidFill>
              <a:cs typeface="+mj-lt"/>
            </a:endParaRPr>
          </a:p>
        </p:txBody>
      </p:sp>
      <p:sp>
        <p:nvSpPr>
          <p:cNvPr id="79875" name="内容占位符 79874"/>
          <p:cNvSpPr>
            <a:spLocks noGrp="1"/>
          </p:cNvSpPr>
          <p:nvPr>
            <p:ph idx="1"/>
          </p:nvPr>
        </p:nvSpPr>
        <p:spPr>
          <a:noFill/>
          <a:ln>
            <a:noFill/>
          </a:ln>
        </p:spPr>
        <p:txBody>
          <a:bodyPr anchor="t"/>
          <a:lstStyle/>
          <a:p>
            <a:pPr marL="609600" indent="-609600">
              <a:buNone/>
            </a:pPr>
            <a:r>
              <a:rPr lang="en-US" altLang="zh-CN" sz="2800">
                <a:solidFill>
                  <a:schemeClr val="tx1"/>
                </a:solidFill>
              </a:rPr>
              <a:t>(1) Reporting the receipt of the buyer’s letter, if any.</a:t>
            </a:r>
            <a:endParaRPr lang="en-US" altLang="zh-CN" sz="2800">
              <a:solidFill>
                <a:schemeClr val="tx1"/>
              </a:solidFill>
            </a:endParaRPr>
          </a:p>
          <a:p>
            <a:pPr marL="609600" indent="-609600">
              <a:buNone/>
            </a:pPr>
            <a:r>
              <a:rPr lang="en-US" altLang="zh-CN" sz="2800">
                <a:solidFill>
                  <a:schemeClr val="tx1"/>
                </a:solidFill>
              </a:rPr>
              <a:t>(2) Urging the buyer to establish the covering L/C by stating your reasons.</a:t>
            </a:r>
            <a:endParaRPr lang="en-US" altLang="zh-CN" sz="2800">
              <a:solidFill>
                <a:schemeClr val="tx1"/>
              </a:solidFill>
            </a:endParaRPr>
          </a:p>
          <a:p>
            <a:pPr marL="609600" indent="-609600">
              <a:buNone/>
            </a:pPr>
            <a:r>
              <a:rPr lang="en-US" altLang="zh-CN" sz="2800">
                <a:solidFill>
                  <a:schemeClr val="tx1"/>
                </a:solidFill>
              </a:rPr>
              <a:t>(3) Making other requirements.</a:t>
            </a:r>
            <a:endParaRPr lang="en-US" altLang="zh-CN" sz="2800">
              <a:solidFill>
                <a:schemeClr val="tx1"/>
              </a:solidFill>
            </a:endParaRPr>
          </a:p>
          <a:p>
            <a:pPr marL="609600" indent="-609600">
              <a:buNone/>
            </a:pPr>
            <a:r>
              <a:rPr lang="en-US" altLang="zh-CN" sz="2800">
                <a:solidFill>
                  <a:schemeClr val="tx1"/>
                </a:solidFill>
              </a:rPr>
              <a:t>(4) Expressing your expectations.</a:t>
            </a:r>
            <a:endParaRPr lang="en-US" altLang="zh-CN" sz="2800">
              <a:solidFill>
                <a:schemeClr val="tx1"/>
              </a:solidFill>
            </a:endParaRPr>
          </a:p>
        </p:txBody>
      </p:sp>
      <p:pic>
        <p:nvPicPr>
          <p:cNvPr id="67587" name="图片 79875" descr="文件:3_3.GIF  尺寸:60×45">
            <a:hlinkClick r:id="rId1" action="ppaction://hlinksldjump"/>
          </p:cNvPr>
          <p:cNvPicPr>
            <a:picLocks noChangeAspect="1"/>
          </p:cNvPicPr>
          <p:nvPr/>
        </p:nvPicPr>
        <p:blipFill>
          <a:blip r:embed="rId2" cstate="print"/>
          <a:stretch>
            <a:fillRect/>
          </a:stretch>
        </p:blipFill>
        <p:spPr>
          <a:xfrm>
            <a:off x="8114983" y="5422265"/>
            <a:ext cx="571500" cy="428625"/>
          </a:xfrm>
          <a:prstGeom prst="rect">
            <a:avLst/>
          </a:prstGeom>
          <a:noFill/>
          <a:ln w="9525">
            <a:noFill/>
          </a:ln>
        </p:spPr>
      </p:pic>
    </p:spTree>
    <p:custDataLst>
      <p:tags r:id="rId3"/>
    </p:custDataLst>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indefinite" fill="hold">
                                          <p:stCondLst>
                                            <p:cond delay="0"/>
                                          </p:stCondLst>
                                        </p:cTn>
                                        <p:tgtEl>
                                          <p:spTgt spid="79874"/>
                                        </p:tgtEl>
                                        <p:attrNameLst>
                                          <p:attrName>style.visibility</p:attrName>
                                        </p:attrNameLst>
                                      </p:cBhvr>
                                      <p:to>
                                        <p:strVal val="visible"/>
                                      </p:to>
                                    </p:set>
                                    <p:animEffect transition="in" filter="fade">
                                      <p:cBhvr>
                                        <p:cTn id="7" dur="1000"/>
                                        <p:tgtEl>
                                          <p:spTgt spid="79874"/>
                                        </p:tgtEl>
                                      </p:cBhvr>
                                    </p:animEffect>
                                    <p:anim calcmode="lin" valueType="num">
                                      <p:cBhvr>
                                        <p:cTn id="8" dur="1000" fill="hold"/>
                                        <p:tgtEl>
                                          <p:spTgt spid="79874"/>
                                        </p:tgtEl>
                                        <p:attrNameLst>
                                          <p:attrName>ppt_x</p:attrName>
                                        </p:attrNameLst>
                                      </p:cBhvr>
                                      <p:tavLst>
                                        <p:tav tm="0">
                                          <p:val>
                                            <p:strVal val="#ppt_x"/>
                                          </p:val>
                                        </p:tav>
                                        <p:tav tm="100000">
                                          <p:val>
                                            <p:strVal val="#ppt_x"/>
                                          </p:val>
                                        </p:tav>
                                      </p:tavLst>
                                    </p:anim>
                                    <p:anim calcmode="lin" valueType="num">
                                      <p:cBhvr>
                                        <p:cTn id="9" dur="897" decel="100000" fill="hold"/>
                                        <p:tgtEl>
                                          <p:spTgt spid="79874"/>
                                        </p:tgtEl>
                                        <p:attrNameLst>
                                          <p:attrName>ppt_y</p:attrName>
                                        </p:attrNameLst>
                                      </p:cBhvr>
                                      <p:tavLst>
                                        <p:tav tm="0">
                                          <p:val>
                                            <p:strVal val="#ppt_y+1"/>
                                          </p:val>
                                        </p:tav>
                                        <p:tav tm="100000">
                                          <p:val>
                                            <p:strVal val="#ppt_y-.03"/>
                                          </p:val>
                                        </p:tav>
                                      </p:tavLst>
                                    </p:anim>
                                    <p:anim calcmode="lin" valueType="num">
                                      <p:cBhvr>
                                        <p:cTn id="10" dur="97" accel="100000" fill="hold">
                                          <p:stCondLst>
                                            <p:cond delay="897"/>
                                          </p:stCondLst>
                                        </p:cTn>
                                        <p:tgtEl>
                                          <p:spTgt spid="79874"/>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79875">
                                            <p:txEl>
                                              <p:pRg st="0" end="0"/>
                                            </p:txEl>
                                          </p:spTgt>
                                        </p:tgtEl>
                                        <p:attrNameLst>
                                          <p:attrName>style.visibility</p:attrName>
                                        </p:attrNameLst>
                                      </p:cBhvr>
                                      <p:to>
                                        <p:strVal val="visible"/>
                                      </p:to>
                                    </p:set>
                                    <p:animEffect transition="in" filter="blinds(horizontal)">
                                      <p:cBhvr>
                                        <p:cTn id="15" dur="500"/>
                                        <p:tgtEl>
                                          <p:spTgt spid="79875">
                                            <p:txEl>
                                              <p:pRg st="0" end="0"/>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79875">
                                            <p:txEl>
                                              <p:pRg st="1" end="1"/>
                                            </p:txEl>
                                          </p:spTgt>
                                        </p:tgtEl>
                                        <p:attrNameLst>
                                          <p:attrName>style.visibility</p:attrName>
                                        </p:attrNameLst>
                                      </p:cBhvr>
                                      <p:to>
                                        <p:strVal val="visible"/>
                                      </p:to>
                                    </p:set>
                                    <p:animEffect transition="in" filter="blinds(horizontal)">
                                      <p:cBhvr>
                                        <p:cTn id="18" dur="500"/>
                                        <p:tgtEl>
                                          <p:spTgt spid="79875">
                                            <p:txEl>
                                              <p:pRg st="1" end="1"/>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79875">
                                            <p:txEl>
                                              <p:pRg st="2" end="2"/>
                                            </p:txEl>
                                          </p:spTgt>
                                        </p:tgtEl>
                                        <p:attrNameLst>
                                          <p:attrName>style.visibility</p:attrName>
                                        </p:attrNameLst>
                                      </p:cBhvr>
                                      <p:to>
                                        <p:strVal val="visible"/>
                                      </p:to>
                                    </p:set>
                                    <p:animEffect transition="in" filter="blinds(horizontal)">
                                      <p:cBhvr>
                                        <p:cTn id="21" dur="500"/>
                                        <p:tgtEl>
                                          <p:spTgt spid="79875">
                                            <p:txEl>
                                              <p:pRg st="2" end="2"/>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79875">
                                            <p:txEl>
                                              <p:pRg st="3" end="3"/>
                                            </p:txEl>
                                          </p:spTgt>
                                        </p:tgtEl>
                                        <p:attrNameLst>
                                          <p:attrName>style.visibility</p:attrName>
                                        </p:attrNameLst>
                                      </p:cBhvr>
                                      <p:to>
                                        <p:strVal val="visible"/>
                                      </p:to>
                                    </p:set>
                                    <p:animEffect transition="in" filter="blinds(horizontal)">
                                      <p:cBhvr>
                                        <p:cTn id="24" dur="500"/>
                                        <p:tgtEl>
                                          <p:spTgt spid="798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bldLvl="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文本占位符 2"/>
          <p:cNvSpPr>
            <a:spLocks noGrp="1"/>
          </p:cNvSpPr>
          <p:nvPr/>
        </p:nvSpPr>
        <p:spPr>
          <a:xfrm>
            <a:off x="177800" y="2781300"/>
            <a:ext cx="8572500" cy="2809875"/>
          </a:xfrm>
          <a:prstGeom prst="rect">
            <a:avLst/>
          </a:prstGeom>
          <a:noFill/>
          <a:ln w="9525">
            <a:noFill/>
          </a:ln>
        </p:spPr>
        <p:txBody>
          <a:bodyPr anchor="t"/>
          <a:lstStyle/>
          <a:p>
            <a:pPr marL="342900" indent="-342900">
              <a:buFont typeface="Arial" panose="020B0604020202020204" pitchFamily="34" charset="0"/>
              <a:buNone/>
            </a:pPr>
            <a:r>
              <a:rPr lang="zh-CN" altLang="en-US" sz="3200" b="1" dirty="0">
                <a:latin typeface="Calibri" panose="020F0502020204030204" pitchFamily="34" charset="0"/>
                <a:ea typeface="宋体" panose="02010600030101010101" pitchFamily="2" charset="-122"/>
                <a:sym typeface="Calibri" panose="020F0502020204030204" pitchFamily="34" charset="0"/>
              </a:rPr>
              <a:t>    </a:t>
            </a:r>
            <a:endParaRPr lang="en-US" altLang="zh-CN" sz="2800" b="1">
              <a:latin typeface="Calibri" panose="020F0502020204030204" pitchFamily="34" charset="0"/>
              <a:ea typeface="宋体" panose="02010600030101010101" pitchFamily="2" charset="-122"/>
              <a:sym typeface="Calibri" panose="020F0502020204030204" pitchFamily="34" charset="0"/>
            </a:endParaRPr>
          </a:p>
          <a:p>
            <a:pPr marL="342900" indent="-342900">
              <a:buFont typeface="Arial" panose="020B0604020202020204" pitchFamily="34" charset="0"/>
              <a:buNone/>
            </a:pPr>
            <a:endParaRPr lang="zh-CN" altLang="en-US" sz="2800" b="1" dirty="0">
              <a:latin typeface="Calibri" panose="020F0502020204030204" pitchFamily="34" charset="0"/>
              <a:ea typeface="宋体" panose="02010600030101010101" pitchFamily="2" charset="-122"/>
              <a:sym typeface="Calibri" panose="020F0502020204030204" pitchFamily="34" charset="0"/>
            </a:endParaRPr>
          </a:p>
        </p:txBody>
      </p:sp>
      <p:sp>
        <p:nvSpPr>
          <p:cNvPr id="68611" name="文本占位符 3"/>
          <p:cNvSpPr>
            <a:spLocks noGrp="1"/>
          </p:cNvSpPr>
          <p:nvPr/>
        </p:nvSpPr>
        <p:spPr>
          <a:xfrm>
            <a:off x="3544253" y="260350"/>
            <a:ext cx="1839912" cy="785813"/>
          </a:xfrm>
          <a:prstGeom prst="rect">
            <a:avLst/>
          </a:prstGeom>
          <a:noFill/>
          <a:ln w="9525">
            <a:noFill/>
          </a:ln>
        </p:spPr>
        <p:txBody>
          <a:bodyPr anchor="t"/>
          <a:lstStyle/>
          <a:p>
            <a:pPr marL="342900" indent="-342900" algn="ctr">
              <a:spcBef>
                <a:spcPct val="20000"/>
              </a:spcBef>
              <a:buFont typeface="Arial" panose="020B0604020202020204" pitchFamily="34" charset="0"/>
              <a:buNone/>
            </a:pPr>
            <a:r>
              <a:rPr lang="en-US" altLang="zh-CN" sz="3200" b="1">
                <a:solidFill>
                  <a:schemeClr val="accent2"/>
                </a:solidFill>
                <a:latin typeface="+mj-lt"/>
                <a:ea typeface="宋体" panose="02010600030101010101" pitchFamily="2" charset="-122"/>
                <a:cs typeface="+mj-lt"/>
                <a:sym typeface="Calibri" panose="020F0502020204030204" pitchFamily="34" charset="0"/>
              </a:rPr>
              <a:t>Case 5</a:t>
            </a:r>
            <a:endParaRPr lang="zh-CN" altLang="en-US" sz="3200" b="1" dirty="0">
              <a:solidFill>
                <a:schemeClr val="accent2"/>
              </a:solidFill>
              <a:latin typeface="+mj-lt"/>
              <a:ea typeface="宋体" panose="02010600030101010101" pitchFamily="2" charset="-122"/>
              <a:cs typeface="+mj-lt"/>
              <a:sym typeface="Calibri" panose="020F0502020204030204" pitchFamily="34" charset="0"/>
            </a:endParaRPr>
          </a:p>
        </p:txBody>
      </p:sp>
      <p:sp>
        <p:nvSpPr>
          <p:cNvPr id="68612" name="矩形 66564"/>
          <p:cNvSpPr/>
          <p:nvPr/>
        </p:nvSpPr>
        <p:spPr>
          <a:xfrm>
            <a:off x="598170" y="966470"/>
            <a:ext cx="5691188" cy="3969385"/>
          </a:xfrm>
          <a:prstGeom prst="rect">
            <a:avLst/>
          </a:prstGeom>
          <a:noFill/>
          <a:ln w="9525">
            <a:noFill/>
          </a:ln>
        </p:spPr>
        <p:txBody>
          <a:bodyPr anchor="t">
            <a:spAutoFit/>
          </a:bodyPr>
          <a:lstStyle/>
          <a:p>
            <a:r>
              <a:rPr lang="zh-CN" altLang="zh-CN" sz="2800" b="1" dirty="0">
                <a:latin typeface="Calibri" panose="020F0502020204030204" pitchFamily="34" charset="0"/>
                <a:ea typeface="宋体" panose="02010600030101010101" pitchFamily="2" charset="-122"/>
                <a:sym typeface="Calibri" panose="020F0502020204030204" pitchFamily="34" charset="0"/>
              </a:rPr>
              <a:t>宁波埃美柯有限公司主要生产  牌铜阀门、铁阀门、不锈钢阀门、水暖器材、水表、铝塑复合管及铜管道</a:t>
            </a:r>
            <a:r>
              <a:rPr lang="zh-CN" altLang="zh-CN" sz="2800" b="1" dirty="0">
                <a:latin typeface="Calibri" panose="020F0502020204030204" pitchFamily="34" charset="0"/>
                <a:sym typeface="Calibri" panose="020F0502020204030204" pitchFamily="34" charset="0"/>
              </a:rPr>
              <a:t>配件等系列产品</a:t>
            </a:r>
            <a:r>
              <a:rPr lang="en-US" altLang="zh-CN" sz="2800" b="1">
                <a:latin typeface="Calibri" panose="020F0502020204030204" pitchFamily="34" charset="0"/>
                <a:sym typeface="Calibri" panose="020F0502020204030204" pitchFamily="34" charset="0"/>
              </a:rPr>
              <a:t>,</a:t>
            </a:r>
            <a:r>
              <a:rPr lang="zh-CN" altLang="en-US" sz="2800" b="1" dirty="0">
                <a:latin typeface="Calibri" panose="020F0502020204030204" pitchFamily="34" charset="0"/>
                <a:sym typeface="Calibri" panose="020F0502020204030204" pitchFamily="34" charset="0"/>
              </a:rPr>
              <a:t>是中国最大的铜阀门生产和出口基地。在与美国</a:t>
            </a:r>
            <a:r>
              <a:rPr lang="en-US" altLang="zh-CN" sz="2800" b="1">
                <a:latin typeface="Calibri" panose="020F0502020204030204" pitchFamily="34" charset="0"/>
                <a:sym typeface="Calibri" panose="020F0502020204030204" pitchFamily="34" charset="0"/>
              </a:rPr>
              <a:t>J.B</a:t>
            </a:r>
            <a:r>
              <a:rPr lang="zh-CN" altLang="en-US" sz="2800" b="1" dirty="0">
                <a:latin typeface="Calibri" panose="020F0502020204030204" pitchFamily="34" charset="0"/>
                <a:sym typeface="Calibri" panose="020F0502020204030204" pitchFamily="34" charset="0"/>
              </a:rPr>
              <a:t>劳森进口公司达成一笔以信用证方式付款的交易之后，迟迟未收到信用证，因此，该公司业务员向进口商催开信用证。</a:t>
            </a:r>
            <a:endParaRPr lang="en-US" altLang="zh-CN" sz="2800" b="1">
              <a:latin typeface="Calibri" panose="020F0502020204030204" pitchFamily="34" charset="0"/>
              <a:ea typeface="宋体" panose="02010600030101010101" pitchFamily="2" charset="-122"/>
              <a:sym typeface="Calibri" panose="020F0502020204030204" pitchFamily="34" charset="0"/>
            </a:endParaRPr>
          </a:p>
        </p:txBody>
      </p:sp>
      <p:sp>
        <p:nvSpPr>
          <p:cNvPr id="66566" name="云形标注 66565"/>
          <p:cNvSpPr/>
          <p:nvPr/>
        </p:nvSpPr>
        <p:spPr>
          <a:xfrm>
            <a:off x="177800" y="5086350"/>
            <a:ext cx="3095625" cy="1143000"/>
          </a:xfrm>
          <a:prstGeom prst="cloudCallout">
            <a:avLst>
              <a:gd name="adj1" fmla="val 86718"/>
              <a:gd name="adj2" fmla="val -65556"/>
            </a:avLst>
          </a:prstGeom>
          <a:solidFill>
            <a:schemeClr val="accent1"/>
          </a:solidFill>
          <a:ln w="9525" cap="flat" cmpd="sng">
            <a:solidFill>
              <a:schemeClr val="tx1"/>
            </a:solidFill>
            <a:prstDash val="solid"/>
            <a:round/>
            <a:headEnd type="none" w="med" len="med"/>
            <a:tailEnd type="none" w="med" len="med"/>
          </a:ln>
        </p:spPr>
        <p:txBody>
          <a:bodyPr anchor="t"/>
          <a:lstStyle/>
          <a:p>
            <a:pPr algn="ctr">
              <a:buClr>
                <a:schemeClr val="bg1"/>
              </a:buClr>
            </a:pPr>
            <a:r>
              <a:rPr lang="en-US" altLang="zh-CN" sz="2800" b="1">
                <a:solidFill>
                  <a:srgbClr val="FFFFFF"/>
                </a:solidFill>
                <a:latin typeface="+mj-lt"/>
                <a:ea typeface="宋体" panose="02010600030101010101" pitchFamily="2" charset="-122"/>
                <a:cs typeface="+mj-lt"/>
              </a:rPr>
              <a:t>Key points</a:t>
            </a:r>
            <a:endParaRPr lang="en-US" altLang="zh-CN" sz="2800" b="1">
              <a:solidFill>
                <a:srgbClr val="FFFFFF"/>
              </a:solidFill>
              <a:latin typeface="+mj-lt"/>
              <a:ea typeface="宋体" panose="02010600030101010101" pitchFamily="2" charset="-122"/>
              <a:cs typeface="+mj-lt"/>
            </a:endParaRPr>
          </a:p>
        </p:txBody>
      </p:sp>
      <p:sp>
        <p:nvSpPr>
          <p:cNvPr id="66567" name="文本框 66566"/>
          <p:cNvSpPr txBox="1"/>
          <p:nvPr/>
        </p:nvSpPr>
        <p:spPr>
          <a:xfrm>
            <a:off x="4427538" y="4652963"/>
            <a:ext cx="2952750" cy="1814830"/>
          </a:xfrm>
          <a:prstGeom prst="rect">
            <a:avLst/>
          </a:prstGeom>
          <a:noFill/>
          <a:ln w="9525">
            <a:noFill/>
          </a:ln>
        </p:spPr>
        <p:txBody>
          <a:bodyPr anchor="t">
            <a:spAutoFit/>
          </a:bodyPr>
          <a:lstStyle/>
          <a:p>
            <a:pPr>
              <a:spcBef>
                <a:spcPct val="50000"/>
              </a:spcBef>
            </a:pP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达成一笔交易</a:t>
            </a:r>
            <a:endPar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a:p>
            <a:pPr>
              <a:spcBef>
                <a:spcPct val="50000"/>
              </a:spcBef>
            </a:pP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未收到信用证</a:t>
            </a:r>
            <a:endPar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a:p>
            <a:pPr>
              <a:spcBef>
                <a:spcPct val="50000"/>
              </a:spcBef>
            </a:pP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催开信用证</a:t>
            </a:r>
            <a:endPar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p:txBody>
      </p:sp>
      <p:sp>
        <p:nvSpPr>
          <p:cNvPr id="160" name=" 160">
            <a:hlinkClick r:id="rId1" action="ppaction://hlinksldjump"/>
          </p:cNvPr>
          <p:cNvSpPr/>
          <p:nvPr/>
        </p:nvSpPr>
        <p:spPr>
          <a:xfrm>
            <a:off x="7957820" y="5589905"/>
            <a:ext cx="720090" cy="720725"/>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p:spPr>
        <p:style>
          <a:lnRef idx="2">
            <a:schemeClr val="accent2"/>
          </a:lnRef>
          <a:fillRef idx="1">
            <a:schemeClr val="lt1"/>
          </a:fillRef>
          <a:effectRef idx="0">
            <a:schemeClr val="accent2"/>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Tree>
    <p:custDataLst>
      <p:tags r:id="rId2"/>
    </p:custDataLst>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66566"/>
                                        </p:tgtEl>
                                        <p:attrNameLst>
                                          <p:attrName>style.visibility</p:attrName>
                                        </p:attrNameLst>
                                      </p:cBhvr>
                                      <p:to>
                                        <p:strVal val="visible"/>
                                      </p:to>
                                    </p:set>
                                    <p:animEffect transition="in" filter="wheel(4)">
                                      <p:cBhvr>
                                        <p:cTn id="7" dur="2000"/>
                                        <p:tgtEl>
                                          <p:spTgt spid="66566"/>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nodeType="clickEffect">
                                  <p:stCondLst>
                                    <p:cond delay="0"/>
                                  </p:stCondLst>
                                  <p:iterate type="lt">
                                    <p:tmPct val="50000"/>
                                  </p:iterate>
                                  <p:childTnLst>
                                    <p:set>
                                      <p:cBhvr>
                                        <p:cTn id="11" dur="1" fill="hold">
                                          <p:stCondLst>
                                            <p:cond delay="0"/>
                                          </p:stCondLst>
                                        </p:cTn>
                                        <p:tgtEl>
                                          <p:spTgt spid="66567">
                                            <p:txEl>
                                              <p:pRg st="0" end="0"/>
                                            </p:txEl>
                                          </p:spTgt>
                                        </p:tgtEl>
                                        <p:attrNameLst>
                                          <p:attrName>style.visibility</p:attrName>
                                        </p:attrNameLst>
                                      </p:cBhvr>
                                      <p:to>
                                        <p:strVal val="visible"/>
                                      </p:to>
                                    </p:set>
                                    <p:anim calcmode="discrete" valueType="clr">
                                      <p:cBhvr override="childStyle">
                                        <p:cTn id="12" dur="80"/>
                                        <p:tgtEl>
                                          <p:spTgt spid="6656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66567">
                                            <p:txEl>
                                              <p:pRg st="0" end="0"/>
                                            </p:txEl>
                                          </p:spTgt>
                                        </p:tgtEl>
                                        <p:attrNameLst>
                                          <p:attrName>fillcolor</p:attrName>
                                        </p:attrNameLst>
                                      </p:cBhvr>
                                      <p:tavLst>
                                        <p:tav tm="0">
                                          <p:val>
                                            <p:clrVal>
                                              <a:schemeClr val="accent2"/>
                                            </p:clrVal>
                                          </p:val>
                                        </p:tav>
                                        <p:tav tm="50000">
                                          <p:val>
                                            <p:clrVal>
                                              <a:schemeClr val="hlink"/>
                                            </p:clrVal>
                                          </p:val>
                                        </p:tav>
                                      </p:tavLst>
                                    </p:anim>
                                    <p:set>
                                      <p:cBhvr>
                                        <p:cTn id="14" dur="80"/>
                                        <p:tgtEl>
                                          <p:spTgt spid="66567">
                                            <p:txEl>
                                              <p:pRg st="0" end="0"/>
                                            </p:txEl>
                                          </p:spTgt>
                                        </p:tgtEl>
                                        <p:attrNameLst>
                                          <p:attrName>fill.type</p:attrName>
                                        </p:attrNameLst>
                                      </p:cBhvr>
                                      <p:to>
                                        <p:strVal val="solid"/>
                                      </p:to>
                                    </p:set>
                                  </p:childTnLst>
                                </p:cTn>
                              </p:par>
                              <p:par>
                                <p:cTn id="15" presetID="27" presetClass="entr" presetSubtype="0" fill="hold" nodeType="withEffect">
                                  <p:stCondLst>
                                    <p:cond delay="0"/>
                                  </p:stCondLst>
                                  <p:iterate type="lt">
                                    <p:tmPct val="50000"/>
                                  </p:iterate>
                                  <p:childTnLst>
                                    <p:set>
                                      <p:cBhvr>
                                        <p:cTn id="16" dur="1" fill="hold">
                                          <p:stCondLst>
                                            <p:cond delay="0"/>
                                          </p:stCondLst>
                                        </p:cTn>
                                        <p:tgtEl>
                                          <p:spTgt spid="66567">
                                            <p:txEl>
                                              <p:pRg st="1" end="1"/>
                                            </p:txEl>
                                          </p:spTgt>
                                        </p:tgtEl>
                                        <p:attrNameLst>
                                          <p:attrName>style.visibility</p:attrName>
                                        </p:attrNameLst>
                                      </p:cBhvr>
                                      <p:to>
                                        <p:strVal val="visible"/>
                                      </p:to>
                                    </p:set>
                                    <p:anim calcmode="discrete" valueType="clr">
                                      <p:cBhvr override="childStyle">
                                        <p:cTn id="17" dur="80"/>
                                        <p:tgtEl>
                                          <p:spTgt spid="66567">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66567">
                                            <p:txEl>
                                              <p:pRg st="1" end="1"/>
                                            </p:txEl>
                                          </p:spTgt>
                                        </p:tgtEl>
                                        <p:attrNameLst>
                                          <p:attrName>fillcolor</p:attrName>
                                        </p:attrNameLst>
                                      </p:cBhvr>
                                      <p:tavLst>
                                        <p:tav tm="0">
                                          <p:val>
                                            <p:clrVal>
                                              <a:schemeClr val="accent2"/>
                                            </p:clrVal>
                                          </p:val>
                                        </p:tav>
                                        <p:tav tm="50000">
                                          <p:val>
                                            <p:clrVal>
                                              <a:schemeClr val="hlink"/>
                                            </p:clrVal>
                                          </p:val>
                                        </p:tav>
                                      </p:tavLst>
                                    </p:anim>
                                    <p:set>
                                      <p:cBhvr>
                                        <p:cTn id="19" dur="80"/>
                                        <p:tgtEl>
                                          <p:spTgt spid="66567">
                                            <p:txEl>
                                              <p:pRg st="1" end="1"/>
                                            </p:txEl>
                                          </p:spTgt>
                                        </p:tgtEl>
                                        <p:attrNameLst>
                                          <p:attrName>fill.type</p:attrName>
                                        </p:attrNameLst>
                                      </p:cBhvr>
                                      <p:to>
                                        <p:strVal val="solid"/>
                                      </p:to>
                                    </p:set>
                                  </p:childTnLst>
                                </p:cTn>
                              </p:par>
                              <p:par>
                                <p:cTn id="20" presetID="27" presetClass="entr" presetSubtype="0" fill="hold" nodeType="withEffect">
                                  <p:stCondLst>
                                    <p:cond delay="0"/>
                                  </p:stCondLst>
                                  <p:iterate type="lt">
                                    <p:tmPct val="50000"/>
                                  </p:iterate>
                                  <p:childTnLst>
                                    <p:set>
                                      <p:cBhvr>
                                        <p:cTn id="21" dur="1" fill="hold">
                                          <p:stCondLst>
                                            <p:cond delay="0"/>
                                          </p:stCondLst>
                                        </p:cTn>
                                        <p:tgtEl>
                                          <p:spTgt spid="66567">
                                            <p:txEl>
                                              <p:pRg st="2" end="2"/>
                                            </p:txEl>
                                          </p:spTgt>
                                        </p:tgtEl>
                                        <p:attrNameLst>
                                          <p:attrName>style.visibility</p:attrName>
                                        </p:attrNameLst>
                                      </p:cBhvr>
                                      <p:to>
                                        <p:strVal val="visible"/>
                                      </p:to>
                                    </p:set>
                                    <p:anim calcmode="discrete" valueType="clr">
                                      <p:cBhvr override="childStyle">
                                        <p:cTn id="22" dur="80"/>
                                        <p:tgtEl>
                                          <p:spTgt spid="66567">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66567">
                                            <p:txEl>
                                              <p:pRg st="2" end="2"/>
                                            </p:txEl>
                                          </p:spTgt>
                                        </p:tgtEl>
                                        <p:attrNameLst>
                                          <p:attrName>fillcolor</p:attrName>
                                        </p:attrNameLst>
                                      </p:cBhvr>
                                      <p:tavLst>
                                        <p:tav tm="0">
                                          <p:val>
                                            <p:clrVal>
                                              <a:schemeClr val="accent2"/>
                                            </p:clrVal>
                                          </p:val>
                                        </p:tav>
                                        <p:tav tm="50000">
                                          <p:val>
                                            <p:clrVal>
                                              <a:schemeClr val="hlink"/>
                                            </p:clrVal>
                                          </p:val>
                                        </p:tav>
                                      </p:tavLst>
                                    </p:anim>
                                    <p:set>
                                      <p:cBhvr>
                                        <p:cTn id="24" dur="80"/>
                                        <p:tgtEl>
                                          <p:spTgt spid="66567">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6" grpId="0" bldLvl="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标题 67585"/>
          <p:cNvSpPr>
            <a:spLocks noGrp="1"/>
          </p:cNvSpPr>
          <p:nvPr>
            <p:ph type="title"/>
          </p:nvPr>
        </p:nvSpPr>
        <p:spPr>
          <a:xfrm>
            <a:off x="466725" y="260350"/>
            <a:ext cx="8229600" cy="704850"/>
          </a:xfrm>
          <a:noFill/>
          <a:ln>
            <a:noFill/>
          </a:ln>
        </p:spPr>
        <p:txBody>
          <a:bodyPr anchor="t"/>
          <a:lstStyle/>
          <a:p>
            <a:pPr algn="ctr"/>
            <a:r>
              <a:rPr lang="en-US" altLang="zh-CN" sz="3200" b="1">
                <a:solidFill>
                  <a:schemeClr val="accent2"/>
                </a:solidFill>
                <a:cs typeface="+mj-lt"/>
              </a:rPr>
              <a:t>Useful Expressions</a:t>
            </a:r>
            <a:endParaRPr lang="en-US" altLang="zh-CN" sz="3200" b="1">
              <a:solidFill>
                <a:schemeClr val="accent2"/>
              </a:solidFill>
              <a:cs typeface="+mj-lt"/>
            </a:endParaRPr>
          </a:p>
        </p:txBody>
      </p:sp>
      <p:sp>
        <p:nvSpPr>
          <p:cNvPr id="67587" name="内容占位符 67586"/>
          <p:cNvSpPr>
            <a:spLocks noGrp="1"/>
          </p:cNvSpPr>
          <p:nvPr>
            <p:ph sz="half" idx="1"/>
          </p:nvPr>
        </p:nvSpPr>
        <p:spPr>
          <a:xfrm>
            <a:off x="374968" y="1103313"/>
            <a:ext cx="4244975" cy="3962400"/>
          </a:xfrm>
        </p:spPr>
        <p:style>
          <a:lnRef idx="2">
            <a:schemeClr val="accent2"/>
          </a:lnRef>
          <a:fillRef idx="1">
            <a:schemeClr val="lt1"/>
          </a:fillRef>
          <a:effectRef idx="0">
            <a:schemeClr val="accent2"/>
          </a:effectRef>
          <a:fontRef idx="minor">
            <a:schemeClr val="dk1"/>
          </a:fontRef>
        </p:style>
        <p:txBody>
          <a:bodyPr anchor="t"/>
          <a:lstStyle/>
          <a:p>
            <a:pPr marL="609600" indent="-609600">
              <a:lnSpc>
                <a:spcPct val="90000"/>
              </a:lnSpc>
              <a:buAutoNum type="arabicPeriod"/>
            </a:pPr>
            <a:r>
              <a:rPr lang="en-US" altLang="zh-CN" sz="2800" b="1"/>
              <a:t>expedite  </a:t>
            </a:r>
            <a:endParaRPr lang="en-US" altLang="zh-CN" sz="2800" b="1"/>
          </a:p>
          <a:p>
            <a:pPr marL="609600" indent="-609600">
              <a:lnSpc>
                <a:spcPct val="90000"/>
              </a:lnSpc>
              <a:buAutoNum type="arabicPeriod"/>
            </a:pPr>
            <a:r>
              <a:rPr lang="en-US" altLang="zh-CN" sz="2800" b="1"/>
              <a:t>avoid doing </a:t>
            </a:r>
            <a:r>
              <a:rPr lang="en-US" altLang="zh-CN" sz="2800" b="1" err="1"/>
              <a:t>sth</a:t>
            </a:r>
            <a:r>
              <a:rPr lang="en-US" altLang="zh-CN" sz="2800" b="1"/>
              <a:t>.  </a:t>
            </a:r>
            <a:endParaRPr lang="en-US" altLang="zh-CN" sz="2800" b="1"/>
          </a:p>
          <a:p>
            <a:pPr marL="609600" indent="-609600">
              <a:lnSpc>
                <a:spcPct val="90000"/>
              </a:lnSpc>
              <a:buAutoNum type="arabicPeriod"/>
            </a:pPr>
            <a:r>
              <a:rPr lang="en-US" altLang="zh-CN" sz="2800" b="1"/>
              <a:t>be in conformity with</a:t>
            </a:r>
            <a:endParaRPr lang="en-US" altLang="zh-CN" sz="2800" b="1"/>
          </a:p>
          <a:p>
            <a:pPr marL="609600" indent="-609600">
              <a:lnSpc>
                <a:spcPct val="90000"/>
              </a:lnSpc>
              <a:buAutoNum type="arabicPeriod"/>
            </a:pPr>
            <a:r>
              <a:rPr lang="en-US" altLang="zh-CN" sz="2800" b="1"/>
              <a:t>customs invoice</a:t>
            </a:r>
            <a:endParaRPr lang="en-US" altLang="zh-CN" sz="2800" b="1"/>
          </a:p>
          <a:p>
            <a:pPr marL="609600" indent="-609600">
              <a:lnSpc>
                <a:spcPct val="90000"/>
              </a:lnSpc>
              <a:buAutoNum type="arabicPeriod"/>
            </a:pPr>
            <a:r>
              <a:rPr lang="en-US" altLang="zh-CN" sz="2800" b="1"/>
              <a:t>consular invoice</a:t>
            </a:r>
            <a:endParaRPr lang="zh-CN" altLang="en-US" sz="2800" b="1" dirty="0"/>
          </a:p>
        </p:txBody>
      </p:sp>
      <p:sp>
        <p:nvSpPr>
          <p:cNvPr id="67588" name="内容占位符 67587"/>
          <p:cNvSpPr>
            <a:spLocks noGrp="1"/>
          </p:cNvSpPr>
          <p:nvPr>
            <p:ph sz="half" idx="2"/>
          </p:nvPr>
        </p:nvSpPr>
        <p:spPr>
          <a:xfrm>
            <a:off x="4729163" y="1103313"/>
            <a:ext cx="4114800" cy="3962400"/>
          </a:xfrm>
        </p:spPr>
        <p:style>
          <a:lnRef idx="2">
            <a:schemeClr val="accent2"/>
          </a:lnRef>
          <a:fillRef idx="1">
            <a:schemeClr val="lt1"/>
          </a:fillRef>
          <a:effectRef idx="0">
            <a:schemeClr val="accent2"/>
          </a:effectRef>
          <a:fontRef idx="minor">
            <a:schemeClr val="dk1"/>
          </a:fontRef>
        </p:style>
        <p:txBody>
          <a:bodyPr anchor="t"/>
          <a:lstStyle/>
          <a:p>
            <a:pPr marL="457200" indent="-457200">
              <a:lnSpc>
                <a:spcPct val="105000"/>
              </a:lnSpc>
              <a:buNone/>
            </a:pPr>
            <a:r>
              <a:rPr lang="en-US" altLang="zh-CN" sz="2800" b="1"/>
              <a:t>1.</a:t>
            </a:r>
            <a:r>
              <a:rPr lang="zh-CN" altLang="en-US" sz="2800" b="1" dirty="0"/>
              <a:t>加快，加速</a:t>
            </a:r>
            <a:endParaRPr lang="zh-CN" altLang="en-US" sz="2800" b="1" dirty="0"/>
          </a:p>
          <a:p>
            <a:pPr marL="457200" indent="-457200">
              <a:lnSpc>
                <a:spcPct val="105000"/>
              </a:lnSpc>
              <a:buNone/>
            </a:pPr>
            <a:r>
              <a:rPr lang="en-US" altLang="zh-CN" sz="2800" b="1"/>
              <a:t>2.</a:t>
            </a:r>
            <a:r>
              <a:rPr lang="zh-CN" altLang="en-US" sz="2800" b="1" dirty="0"/>
              <a:t>避免做某事</a:t>
            </a:r>
            <a:endParaRPr lang="zh-CN" altLang="en-US" sz="2800" b="1" dirty="0"/>
          </a:p>
          <a:p>
            <a:pPr marL="457200" indent="-457200">
              <a:lnSpc>
                <a:spcPct val="105000"/>
              </a:lnSpc>
              <a:buNone/>
            </a:pPr>
            <a:r>
              <a:rPr lang="en-US" altLang="zh-CN" sz="2800" b="1"/>
              <a:t>3. </a:t>
            </a:r>
            <a:r>
              <a:rPr lang="zh-CN" altLang="en-US" sz="2800" b="1" dirty="0"/>
              <a:t>与</a:t>
            </a:r>
            <a:r>
              <a:rPr lang="en-US" altLang="zh-CN" sz="2800" b="1">
                <a:latin typeface="Calibri" panose="020F0502020204030204" pitchFamily="34" charset="0"/>
              </a:rPr>
              <a:t>……</a:t>
            </a:r>
            <a:r>
              <a:rPr lang="zh-CN" altLang="en-US" sz="2800" b="1" dirty="0"/>
              <a:t>相一致</a:t>
            </a:r>
            <a:endParaRPr lang="zh-CN" altLang="en-US" sz="2800" b="1" dirty="0"/>
          </a:p>
          <a:p>
            <a:pPr marL="457200" indent="-457200">
              <a:lnSpc>
                <a:spcPct val="105000"/>
              </a:lnSpc>
              <a:buNone/>
            </a:pPr>
            <a:r>
              <a:rPr lang="en-US" altLang="zh-CN" sz="2800" b="1"/>
              <a:t>4.</a:t>
            </a:r>
            <a:r>
              <a:rPr lang="zh-CN" altLang="en-US" sz="2800" b="1" dirty="0"/>
              <a:t>海关发票</a:t>
            </a:r>
            <a:endParaRPr lang="zh-CN" altLang="en-US" sz="2800" b="1" dirty="0"/>
          </a:p>
          <a:p>
            <a:pPr marL="457200" indent="-457200">
              <a:lnSpc>
                <a:spcPct val="105000"/>
              </a:lnSpc>
              <a:buNone/>
            </a:pPr>
            <a:r>
              <a:rPr lang="en-US" altLang="zh-CN" sz="2800" b="1"/>
              <a:t>5.</a:t>
            </a:r>
            <a:r>
              <a:rPr lang="zh-CN" altLang="en-US" sz="2800" b="1" dirty="0"/>
              <a:t>领事发票 </a:t>
            </a:r>
            <a:endParaRPr lang="en-US" altLang="zh-CN" sz="2800" b="1"/>
          </a:p>
        </p:txBody>
      </p:sp>
    </p:spTree>
    <p:custDataLst>
      <p:tags r:id="rId1"/>
    </p:custDataLst>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67588">
                                            <p:txEl>
                                              <p:pRg st="0" end="0"/>
                                            </p:txEl>
                                          </p:spTgt>
                                        </p:tgtEl>
                                        <p:attrNameLst>
                                          <p:attrName>style.visibility</p:attrName>
                                        </p:attrNameLst>
                                      </p:cBhvr>
                                      <p:to>
                                        <p:strVal val="visible"/>
                                      </p:to>
                                    </p:set>
                                    <p:animEffect transition="in" filter="wipe(down)">
                                      <p:cBhvr>
                                        <p:cTn id="7" dur="580">
                                          <p:stCondLst>
                                            <p:cond delay="0"/>
                                          </p:stCondLst>
                                        </p:cTn>
                                        <p:tgtEl>
                                          <p:spTgt spid="67588">
                                            <p:txEl>
                                              <p:pRg st="0" end="0"/>
                                            </p:txEl>
                                          </p:spTgt>
                                        </p:tgtEl>
                                      </p:cBhvr>
                                    </p:animEffect>
                                    <p:anim calcmode="lin" valueType="num">
                                      <p:cBhvr>
                                        <p:cTn id="8" dur="1822" tmFilter="0,0; 0.14,0.36; 0.43,0.73; 0.71,0.91; 1.0,1.0">
                                          <p:stCondLst>
                                            <p:cond delay="0"/>
                                          </p:stCondLst>
                                        </p:cTn>
                                        <p:tgtEl>
                                          <p:spTgt spid="67588">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7588">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7588">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7588">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7588">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7588">
                                            <p:txEl>
                                              <p:pRg st="0" end="0"/>
                                            </p:txEl>
                                          </p:spTgt>
                                        </p:tgtEl>
                                      </p:cBhvr>
                                      <p:to x="100000" y="60000"/>
                                    </p:animScale>
                                    <p:animScale>
                                      <p:cBhvr>
                                        <p:cTn id="14" dur="166" decel="50000">
                                          <p:stCondLst>
                                            <p:cond delay="676"/>
                                          </p:stCondLst>
                                        </p:cTn>
                                        <p:tgtEl>
                                          <p:spTgt spid="67588">
                                            <p:txEl>
                                              <p:pRg st="0" end="0"/>
                                            </p:txEl>
                                          </p:spTgt>
                                        </p:tgtEl>
                                      </p:cBhvr>
                                      <p:to x="100000" y="100000"/>
                                    </p:animScale>
                                    <p:animScale>
                                      <p:cBhvr>
                                        <p:cTn id="15" dur="26">
                                          <p:stCondLst>
                                            <p:cond delay="1312"/>
                                          </p:stCondLst>
                                        </p:cTn>
                                        <p:tgtEl>
                                          <p:spTgt spid="67588">
                                            <p:txEl>
                                              <p:pRg st="0" end="0"/>
                                            </p:txEl>
                                          </p:spTgt>
                                        </p:tgtEl>
                                      </p:cBhvr>
                                      <p:to x="100000" y="80000"/>
                                    </p:animScale>
                                    <p:animScale>
                                      <p:cBhvr>
                                        <p:cTn id="16" dur="166" decel="50000">
                                          <p:stCondLst>
                                            <p:cond delay="1338"/>
                                          </p:stCondLst>
                                        </p:cTn>
                                        <p:tgtEl>
                                          <p:spTgt spid="67588">
                                            <p:txEl>
                                              <p:pRg st="0" end="0"/>
                                            </p:txEl>
                                          </p:spTgt>
                                        </p:tgtEl>
                                      </p:cBhvr>
                                      <p:to x="100000" y="100000"/>
                                    </p:animScale>
                                    <p:animScale>
                                      <p:cBhvr>
                                        <p:cTn id="17" dur="26">
                                          <p:stCondLst>
                                            <p:cond delay="1642"/>
                                          </p:stCondLst>
                                        </p:cTn>
                                        <p:tgtEl>
                                          <p:spTgt spid="67588">
                                            <p:txEl>
                                              <p:pRg st="0" end="0"/>
                                            </p:txEl>
                                          </p:spTgt>
                                        </p:tgtEl>
                                      </p:cBhvr>
                                      <p:to x="100000" y="90000"/>
                                    </p:animScale>
                                    <p:animScale>
                                      <p:cBhvr>
                                        <p:cTn id="18" dur="166" decel="50000">
                                          <p:stCondLst>
                                            <p:cond delay="1668"/>
                                          </p:stCondLst>
                                        </p:cTn>
                                        <p:tgtEl>
                                          <p:spTgt spid="67588">
                                            <p:txEl>
                                              <p:pRg st="0" end="0"/>
                                            </p:txEl>
                                          </p:spTgt>
                                        </p:tgtEl>
                                      </p:cBhvr>
                                      <p:to x="100000" y="100000"/>
                                    </p:animScale>
                                    <p:animScale>
                                      <p:cBhvr>
                                        <p:cTn id="19" dur="26">
                                          <p:stCondLst>
                                            <p:cond delay="1808"/>
                                          </p:stCondLst>
                                        </p:cTn>
                                        <p:tgtEl>
                                          <p:spTgt spid="67588">
                                            <p:txEl>
                                              <p:pRg st="0" end="0"/>
                                            </p:txEl>
                                          </p:spTgt>
                                        </p:tgtEl>
                                      </p:cBhvr>
                                      <p:to x="100000" y="95000"/>
                                    </p:animScale>
                                    <p:animScale>
                                      <p:cBhvr>
                                        <p:cTn id="20" dur="166" decel="50000">
                                          <p:stCondLst>
                                            <p:cond delay="1834"/>
                                          </p:stCondLst>
                                        </p:cTn>
                                        <p:tgtEl>
                                          <p:spTgt spid="67588">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67588">
                                            <p:txEl>
                                              <p:pRg st="1" end="1"/>
                                            </p:txEl>
                                          </p:spTgt>
                                        </p:tgtEl>
                                        <p:attrNameLst>
                                          <p:attrName>style.visibility</p:attrName>
                                        </p:attrNameLst>
                                      </p:cBhvr>
                                      <p:to>
                                        <p:strVal val="visible"/>
                                      </p:to>
                                    </p:set>
                                    <p:animEffect transition="in" filter="wipe(down)">
                                      <p:cBhvr>
                                        <p:cTn id="25" dur="580">
                                          <p:stCondLst>
                                            <p:cond delay="0"/>
                                          </p:stCondLst>
                                        </p:cTn>
                                        <p:tgtEl>
                                          <p:spTgt spid="67588">
                                            <p:txEl>
                                              <p:pRg st="1" end="1"/>
                                            </p:txEl>
                                          </p:spTgt>
                                        </p:tgtEl>
                                      </p:cBhvr>
                                    </p:animEffect>
                                    <p:anim calcmode="lin" valueType="num">
                                      <p:cBhvr>
                                        <p:cTn id="26" dur="1822" tmFilter="0,0; 0.14,0.36; 0.43,0.73; 0.71,0.91; 1.0,1.0">
                                          <p:stCondLst>
                                            <p:cond delay="0"/>
                                          </p:stCondLst>
                                        </p:cTn>
                                        <p:tgtEl>
                                          <p:spTgt spid="67588">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7588">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7588">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7588">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7588">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67588">
                                            <p:txEl>
                                              <p:pRg st="1" end="1"/>
                                            </p:txEl>
                                          </p:spTgt>
                                        </p:tgtEl>
                                      </p:cBhvr>
                                      <p:to x="100000" y="60000"/>
                                    </p:animScale>
                                    <p:animScale>
                                      <p:cBhvr>
                                        <p:cTn id="32" dur="166" decel="50000">
                                          <p:stCondLst>
                                            <p:cond delay="676"/>
                                          </p:stCondLst>
                                        </p:cTn>
                                        <p:tgtEl>
                                          <p:spTgt spid="67588">
                                            <p:txEl>
                                              <p:pRg st="1" end="1"/>
                                            </p:txEl>
                                          </p:spTgt>
                                        </p:tgtEl>
                                      </p:cBhvr>
                                      <p:to x="100000" y="100000"/>
                                    </p:animScale>
                                    <p:animScale>
                                      <p:cBhvr>
                                        <p:cTn id="33" dur="26">
                                          <p:stCondLst>
                                            <p:cond delay="1312"/>
                                          </p:stCondLst>
                                        </p:cTn>
                                        <p:tgtEl>
                                          <p:spTgt spid="67588">
                                            <p:txEl>
                                              <p:pRg st="1" end="1"/>
                                            </p:txEl>
                                          </p:spTgt>
                                        </p:tgtEl>
                                      </p:cBhvr>
                                      <p:to x="100000" y="80000"/>
                                    </p:animScale>
                                    <p:animScale>
                                      <p:cBhvr>
                                        <p:cTn id="34" dur="166" decel="50000">
                                          <p:stCondLst>
                                            <p:cond delay="1338"/>
                                          </p:stCondLst>
                                        </p:cTn>
                                        <p:tgtEl>
                                          <p:spTgt spid="67588">
                                            <p:txEl>
                                              <p:pRg st="1" end="1"/>
                                            </p:txEl>
                                          </p:spTgt>
                                        </p:tgtEl>
                                      </p:cBhvr>
                                      <p:to x="100000" y="100000"/>
                                    </p:animScale>
                                    <p:animScale>
                                      <p:cBhvr>
                                        <p:cTn id="35" dur="26">
                                          <p:stCondLst>
                                            <p:cond delay="1642"/>
                                          </p:stCondLst>
                                        </p:cTn>
                                        <p:tgtEl>
                                          <p:spTgt spid="67588">
                                            <p:txEl>
                                              <p:pRg st="1" end="1"/>
                                            </p:txEl>
                                          </p:spTgt>
                                        </p:tgtEl>
                                      </p:cBhvr>
                                      <p:to x="100000" y="90000"/>
                                    </p:animScale>
                                    <p:animScale>
                                      <p:cBhvr>
                                        <p:cTn id="36" dur="166" decel="50000">
                                          <p:stCondLst>
                                            <p:cond delay="1668"/>
                                          </p:stCondLst>
                                        </p:cTn>
                                        <p:tgtEl>
                                          <p:spTgt spid="67588">
                                            <p:txEl>
                                              <p:pRg st="1" end="1"/>
                                            </p:txEl>
                                          </p:spTgt>
                                        </p:tgtEl>
                                      </p:cBhvr>
                                      <p:to x="100000" y="100000"/>
                                    </p:animScale>
                                    <p:animScale>
                                      <p:cBhvr>
                                        <p:cTn id="37" dur="26">
                                          <p:stCondLst>
                                            <p:cond delay="1808"/>
                                          </p:stCondLst>
                                        </p:cTn>
                                        <p:tgtEl>
                                          <p:spTgt spid="67588">
                                            <p:txEl>
                                              <p:pRg st="1" end="1"/>
                                            </p:txEl>
                                          </p:spTgt>
                                        </p:tgtEl>
                                      </p:cBhvr>
                                      <p:to x="100000" y="95000"/>
                                    </p:animScale>
                                    <p:animScale>
                                      <p:cBhvr>
                                        <p:cTn id="38" dur="166" decel="50000">
                                          <p:stCondLst>
                                            <p:cond delay="1834"/>
                                          </p:stCondLst>
                                        </p:cTn>
                                        <p:tgtEl>
                                          <p:spTgt spid="67588">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67588">
                                            <p:txEl>
                                              <p:pRg st="2" end="2"/>
                                            </p:txEl>
                                          </p:spTgt>
                                        </p:tgtEl>
                                        <p:attrNameLst>
                                          <p:attrName>style.visibility</p:attrName>
                                        </p:attrNameLst>
                                      </p:cBhvr>
                                      <p:to>
                                        <p:strVal val="visible"/>
                                      </p:to>
                                    </p:set>
                                    <p:animEffect transition="in" filter="wipe(down)">
                                      <p:cBhvr>
                                        <p:cTn id="43" dur="580">
                                          <p:stCondLst>
                                            <p:cond delay="0"/>
                                          </p:stCondLst>
                                        </p:cTn>
                                        <p:tgtEl>
                                          <p:spTgt spid="67588">
                                            <p:txEl>
                                              <p:pRg st="2" end="2"/>
                                            </p:txEl>
                                          </p:spTgt>
                                        </p:tgtEl>
                                      </p:cBhvr>
                                    </p:animEffect>
                                    <p:anim calcmode="lin" valueType="num">
                                      <p:cBhvr>
                                        <p:cTn id="44" dur="1822" tmFilter="0,0; 0.14,0.36; 0.43,0.73; 0.71,0.91; 1.0,1.0">
                                          <p:stCondLst>
                                            <p:cond delay="0"/>
                                          </p:stCondLst>
                                        </p:cTn>
                                        <p:tgtEl>
                                          <p:spTgt spid="67588">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67588">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67588">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67588">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67588">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67588">
                                            <p:txEl>
                                              <p:pRg st="2" end="2"/>
                                            </p:txEl>
                                          </p:spTgt>
                                        </p:tgtEl>
                                      </p:cBhvr>
                                      <p:to x="100000" y="60000"/>
                                    </p:animScale>
                                    <p:animScale>
                                      <p:cBhvr>
                                        <p:cTn id="50" dur="166" decel="50000">
                                          <p:stCondLst>
                                            <p:cond delay="676"/>
                                          </p:stCondLst>
                                        </p:cTn>
                                        <p:tgtEl>
                                          <p:spTgt spid="67588">
                                            <p:txEl>
                                              <p:pRg st="2" end="2"/>
                                            </p:txEl>
                                          </p:spTgt>
                                        </p:tgtEl>
                                      </p:cBhvr>
                                      <p:to x="100000" y="100000"/>
                                    </p:animScale>
                                    <p:animScale>
                                      <p:cBhvr>
                                        <p:cTn id="51" dur="26">
                                          <p:stCondLst>
                                            <p:cond delay="1312"/>
                                          </p:stCondLst>
                                        </p:cTn>
                                        <p:tgtEl>
                                          <p:spTgt spid="67588">
                                            <p:txEl>
                                              <p:pRg st="2" end="2"/>
                                            </p:txEl>
                                          </p:spTgt>
                                        </p:tgtEl>
                                      </p:cBhvr>
                                      <p:to x="100000" y="80000"/>
                                    </p:animScale>
                                    <p:animScale>
                                      <p:cBhvr>
                                        <p:cTn id="52" dur="166" decel="50000">
                                          <p:stCondLst>
                                            <p:cond delay="1338"/>
                                          </p:stCondLst>
                                        </p:cTn>
                                        <p:tgtEl>
                                          <p:spTgt spid="67588">
                                            <p:txEl>
                                              <p:pRg st="2" end="2"/>
                                            </p:txEl>
                                          </p:spTgt>
                                        </p:tgtEl>
                                      </p:cBhvr>
                                      <p:to x="100000" y="100000"/>
                                    </p:animScale>
                                    <p:animScale>
                                      <p:cBhvr>
                                        <p:cTn id="53" dur="26">
                                          <p:stCondLst>
                                            <p:cond delay="1642"/>
                                          </p:stCondLst>
                                        </p:cTn>
                                        <p:tgtEl>
                                          <p:spTgt spid="67588">
                                            <p:txEl>
                                              <p:pRg st="2" end="2"/>
                                            </p:txEl>
                                          </p:spTgt>
                                        </p:tgtEl>
                                      </p:cBhvr>
                                      <p:to x="100000" y="90000"/>
                                    </p:animScale>
                                    <p:animScale>
                                      <p:cBhvr>
                                        <p:cTn id="54" dur="166" decel="50000">
                                          <p:stCondLst>
                                            <p:cond delay="1668"/>
                                          </p:stCondLst>
                                        </p:cTn>
                                        <p:tgtEl>
                                          <p:spTgt spid="67588">
                                            <p:txEl>
                                              <p:pRg st="2" end="2"/>
                                            </p:txEl>
                                          </p:spTgt>
                                        </p:tgtEl>
                                      </p:cBhvr>
                                      <p:to x="100000" y="100000"/>
                                    </p:animScale>
                                    <p:animScale>
                                      <p:cBhvr>
                                        <p:cTn id="55" dur="26">
                                          <p:stCondLst>
                                            <p:cond delay="1808"/>
                                          </p:stCondLst>
                                        </p:cTn>
                                        <p:tgtEl>
                                          <p:spTgt spid="67588">
                                            <p:txEl>
                                              <p:pRg st="2" end="2"/>
                                            </p:txEl>
                                          </p:spTgt>
                                        </p:tgtEl>
                                      </p:cBhvr>
                                      <p:to x="100000" y="95000"/>
                                    </p:animScale>
                                    <p:animScale>
                                      <p:cBhvr>
                                        <p:cTn id="56" dur="166" decel="50000">
                                          <p:stCondLst>
                                            <p:cond delay="1834"/>
                                          </p:stCondLst>
                                        </p:cTn>
                                        <p:tgtEl>
                                          <p:spTgt spid="67588">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67588">
                                            <p:txEl>
                                              <p:pRg st="3" end="3"/>
                                            </p:txEl>
                                          </p:spTgt>
                                        </p:tgtEl>
                                        <p:attrNameLst>
                                          <p:attrName>style.visibility</p:attrName>
                                        </p:attrNameLst>
                                      </p:cBhvr>
                                      <p:to>
                                        <p:strVal val="visible"/>
                                      </p:to>
                                    </p:set>
                                    <p:animEffect transition="in" filter="wipe(down)">
                                      <p:cBhvr>
                                        <p:cTn id="61" dur="580">
                                          <p:stCondLst>
                                            <p:cond delay="0"/>
                                          </p:stCondLst>
                                        </p:cTn>
                                        <p:tgtEl>
                                          <p:spTgt spid="67588">
                                            <p:txEl>
                                              <p:pRg st="3" end="3"/>
                                            </p:txEl>
                                          </p:spTgt>
                                        </p:tgtEl>
                                      </p:cBhvr>
                                    </p:animEffect>
                                    <p:anim calcmode="lin" valueType="num">
                                      <p:cBhvr>
                                        <p:cTn id="62" dur="1822" tmFilter="0,0; 0.14,0.36; 0.43,0.73; 0.71,0.91; 1.0,1.0">
                                          <p:stCondLst>
                                            <p:cond delay="0"/>
                                          </p:stCondLst>
                                        </p:cTn>
                                        <p:tgtEl>
                                          <p:spTgt spid="67588">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67588">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67588">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67588">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67588">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67588">
                                            <p:txEl>
                                              <p:pRg st="3" end="3"/>
                                            </p:txEl>
                                          </p:spTgt>
                                        </p:tgtEl>
                                      </p:cBhvr>
                                      <p:to x="100000" y="60000"/>
                                    </p:animScale>
                                    <p:animScale>
                                      <p:cBhvr>
                                        <p:cTn id="68" dur="166" decel="50000">
                                          <p:stCondLst>
                                            <p:cond delay="676"/>
                                          </p:stCondLst>
                                        </p:cTn>
                                        <p:tgtEl>
                                          <p:spTgt spid="67588">
                                            <p:txEl>
                                              <p:pRg st="3" end="3"/>
                                            </p:txEl>
                                          </p:spTgt>
                                        </p:tgtEl>
                                      </p:cBhvr>
                                      <p:to x="100000" y="100000"/>
                                    </p:animScale>
                                    <p:animScale>
                                      <p:cBhvr>
                                        <p:cTn id="69" dur="26">
                                          <p:stCondLst>
                                            <p:cond delay="1312"/>
                                          </p:stCondLst>
                                        </p:cTn>
                                        <p:tgtEl>
                                          <p:spTgt spid="67588">
                                            <p:txEl>
                                              <p:pRg st="3" end="3"/>
                                            </p:txEl>
                                          </p:spTgt>
                                        </p:tgtEl>
                                      </p:cBhvr>
                                      <p:to x="100000" y="80000"/>
                                    </p:animScale>
                                    <p:animScale>
                                      <p:cBhvr>
                                        <p:cTn id="70" dur="166" decel="50000">
                                          <p:stCondLst>
                                            <p:cond delay="1338"/>
                                          </p:stCondLst>
                                        </p:cTn>
                                        <p:tgtEl>
                                          <p:spTgt spid="67588">
                                            <p:txEl>
                                              <p:pRg st="3" end="3"/>
                                            </p:txEl>
                                          </p:spTgt>
                                        </p:tgtEl>
                                      </p:cBhvr>
                                      <p:to x="100000" y="100000"/>
                                    </p:animScale>
                                    <p:animScale>
                                      <p:cBhvr>
                                        <p:cTn id="71" dur="26">
                                          <p:stCondLst>
                                            <p:cond delay="1642"/>
                                          </p:stCondLst>
                                        </p:cTn>
                                        <p:tgtEl>
                                          <p:spTgt spid="67588">
                                            <p:txEl>
                                              <p:pRg st="3" end="3"/>
                                            </p:txEl>
                                          </p:spTgt>
                                        </p:tgtEl>
                                      </p:cBhvr>
                                      <p:to x="100000" y="90000"/>
                                    </p:animScale>
                                    <p:animScale>
                                      <p:cBhvr>
                                        <p:cTn id="72" dur="166" decel="50000">
                                          <p:stCondLst>
                                            <p:cond delay="1668"/>
                                          </p:stCondLst>
                                        </p:cTn>
                                        <p:tgtEl>
                                          <p:spTgt spid="67588">
                                            <p:txEl>
                                              <p:pRg st="3" end="3"/>
                                            </p:txEl>
                                          </p:spTgt>
                                        </p:tgtEl>
                                      </p:cBhvr>
                                      <p:to x="100000" y="100000"/>
                                    </p:animScale>
                                    <p:animScale>
                                      <p:cBhvr>
                                        <p:cTn id="73" dur="26">
                                          <p:stCondLst>
                                            <p:cond delay="1808"/>
                                          </p:stCondLst>
                                        </p:cTn>
                                        <p:tgtEl>
                                          <p:spTgt spid="67588">
                                            <p:txEl>
                                              <p:pRg st="3" end="3"/>
                                            </p:txEl>
                                          </p:spTgt>
                                        </p:tgtEl>
                                      </p:cBhvr>
                                      <p:to x="100000" y="95000"/>
                                    </p:animScale>
                                    <p:animScale>
                                      <p:cBhvr>
                                        <p:cTn id="74" dur="166" decel="50000">
                                          <p:stCondLst>
                                            <p:cond delay="1834"/>
                                          </p:stCondLst>
                                        </p:cTn>
                                        <p:tgtEl>
                                          <p:spTgt spid="67588">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67588">
                                            <p:txEl>
                                              <p:pRg st="4" end="4"/>
                                            </p:txEl>
                                          </p:spTgt>
                                        </p:tgtEl>
                                        <p:attrNameLst>
                                          <p:attrName>style.visibility</p:attrName>
                                        </p:attrNameLst>
                                      </p:cBhvr>
                                      <p:to>
                                        <p:strVal val="visible"/>
                                      </p:to>
                                    </p:set>
                                    <p:animEffect transition="in" filter="wipe(down)">
                                      <p:cBhvr>
                                        <p:cTn id="79" dur="580">
                                          <p:stCondLst>
                                            <p:cond delay="0"/>
                                          </p:stCondLst>
                                        </p:cTn>
                                        <p:tgtEl>
                                          <p:spTgt spid="67588">
                                            <p:txEl>
                                              <p:pRg st="4" end="4"/>
                                            </p:txEl>
                                          </p:spTgt>
                                        </p:tgtEl>
                                      </p:cBhvr>
                                    </p:animEffect>
                                    <p:anim calcmode="lin" valueType="num">
                                      <p:cBhvr>
                                        <p:cTn id="80" dur="1822" tmFilter="0,0; 0.14,0.36; 0.43,0.73; 0.71,0.91; 1.0,1.0">
                                          <p:stCondLst>
                                            <p:cond delay="0"/>
                                          </p:stCondLst>
                                        </p:cTn>
                                        <p:tgtEl>
                                          <p:spTgt spid="67588">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67588">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67588">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67588">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67588">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67588">
                                            <p:txEl>
                                              <p:pRg st="4" end="4"/>
                                            </p:txEl>
                                          </p:spTgt>
                                        </p:tgtEl>
                                      </p:cBhvr>
                                      <p:to x="100000" y="60000"/>
                                    </p:animScale>
                                    <p:animScale>
                                      <p:cBhvr>
                                        <p:cTn id="86" dur="166" decel="50000">
                                          <p:stCondLst>
                                            <p:cond delay="676"/>
                                          </p:stCondLst>
                                        </p:cTn>
                                        <p:tgtEl>
                                          <p:spTgt spid="67588">
                                            <p:txEl>
                                              <p:pRg st="4" end="4"/>
                                            </p:txEl>
                                          </p:spTgt>
                                        </p:tgtEl>
                                      </p:cBhvr>
                                      <p:to x="100000" y="100000"/>
                                    </p:animScale>
                                    <p:animScale>
                                      <p:cBhvr>
                                        <p:cTn id="87" dur="26">
                                          <p:stCondLst>
                                            <p:cond delay="1312"/>
                                          </p:stCondLst>
                                        </p:cTn>
                                        <p:tgtEl>
                                          <p:spTgt spid="67588">
                                            <p:txEl>
                                              <p:pRg st="4" end="4"/>
                                            </p:txEl>
                                          </p:spTgt>
                                        </p:tgtEl>
                                      </p:cBhvr>
                                      <p:to x="100000" y="80000"/>
                                    </p:animScale>
                                    <p:animScale>
                                      <p:cBhvr>
                                        <p:cTn id="88" dur="166" decel="50000">
                                          <p:stCondLst>
                                            <p:cond delay="1338"/>
                                          </p:stCondLst>
                                        </p:cTn>
                                        <p:tgtEl>
                                          <p:spTgt spid="67588">
                                            <p:txEl>
                                              <p:pRg st="4" end="4"/>
                                            </p:txEl>
                                          </p:spTgt>
                                        </p:tgtEl>
                                      </p:cBhvr>
                                      <p:to x="100000" y="100000"/>
                                    </p:animScale>
                                    <p:animScale>
                                      <p:cBhvr>
                                        <p:cTn id="89" dur="26">
                                          <p:stCondLst>
                                            <p:cond delay="1642"/>
                                          </p:stCondLst>
                                        </p:cTn>
                                        <p:tgtEl>
                                          <p:spTgt spid="67588">
                                            <p:txEl>
                                              <p:pRg st="4" end="4"/>
                                            </p:txEl>
                                          </p:spTgt>
                                        </p:tgtEl>
                                      </p:cBhvr>
                                      <p:to x="100000" y="90000"/>
                                    </p:animScale>
                                    <p:animScale>
                                      <p:cBhvr>
                                        <p:cTn id="90" dur="166" decel="50000">
                                          <p:stCondLst>
                                            <p:cond delay="1668"/>
                                          </p:stCondLst>
                                        </p:cTn>
                                        <p:tgtEl>
                                          <p:spTgt spid="67588">
                                            <p:txEl>
                                              <p:pRg st="4" end="4"/>
                                            </p:txEl>
                                          </p:spTgt>
                                        </p:tgtEl>
                                      </p:cBhvr>
                                      <p:to x="100000" y="100000"/>
                                    </p:animScale>
                                    <p:animScale>
                                      <p:cBhvr>
                                        <p:cTn id="91" dur="26">
                                          <p:stCondLst>
                                            <p:cond delay="1808"/>
                                          </p:stCondLst>
                                        </p:cTn>
                                        <p:tgtEl>
                                          <p:spTgt spid="67588">
                                            <p:txEl>
                                              <p:pRg st="4" end="4"/>
                                            </p:txEl>
                                          </p:spTgt>
                                        </p:tgtEl>
                                      </p:cBhvr>
                                      <p:to x="100000" y="95000"/>
                                    </p:animScale>
                                    <p:animScale>
                                      <p:cBhvr>
                                        <p:cTn id="92" dur="166" decel="50000">
                                          <p:stCondLst>
                                            <p:cond delay="1834"/>
                                          </p:stCondLst>
                                        </p:cTn>
                                        <p:tgtEl>
                                          <p:spTgt spid="67588">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nodeType="clickEffect">
                                  <p:stCondLst>
                                    <p:cond delay="0"/>
                                  </p:stCondLst>
                                  <p:childTnLst>
                                    <p:set>
                                      <p:cBhvr>
                                        <p:cTn id="96" dur="1" fill="hold">
                                          <p:stCondLst>
                                            <p:cond delay="0"/>
                                          </p:stCondLst>
                                        </p:cTn>
                                        <p:tgtEl>
                                          <p:spTgt spid="67587">
                                            <p:txEl>
                                              <p:pRg st="0" end="0"/>
                                            </p:txEl>
                                          </p:spTgt>
                                        </p:tgtEl>
                                        <p:attrNameLst>
                                          <p:attrName>style.visibility</p:attrName>
                                        </p:attrNameLst>
                                      </p:cBhvr>
                                      <p:to>
                                        <p:strVal val="visible"/>
                                      </p:to>
                                    </p:set>
                                    <p:animEffect transition="in" filter="wipe(down)">
                                      <p:cBhvr>
                                        <p:cTn id="97" dur="500"/>
                                        <p:tgtEl>
                                          <p:spTgt spid="67587">
                                            <p:txEl>
                                              <p:pRg st="0" end="0"/>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nodeType="clickEffect">
                                  <p:stCondLst>
                                    <p:cond delay="0"/>
                                  </p:stCondLst>
                                  <p:childTnLst>
                                    <p:set>
                                      <p:cBhvr>
                                        <p:cTn id="101" dur="1" fill="hold">
                                          <p:stCondLst>
                                            <p:cond delay="0"/>
                                          </p:stCondLst>
                                        </p:cTn>
                                        <p:tgtEl>
                                          <p:spTgt spid="67587">
                                            <p:txEl>
                                              <p:pRg st="1" end="1"/>
                                            </p:txEl>
                                          </p:spTgt>
                                        </p:tgtEl>
                                        <p:attrNameLst>
                                          <p:attrName>style.visibility</p:attrName>
                                        </p:attrNameLst>
                                      </p:cBhvr>
                                      <p:to>
                                        <p:strVal val="visible"/>
                                      </p:to>
                                    </p:set>
                                    <p:animEffect transition="in" filter="wipe(down)">
                                      <p:cBhvr>
                                        <p:cTn id="102" dur="500"/>
                                        <p:tgtEl>
                                          <p:spTgt spid="67587">
                                            <p:txEl>
                                              <p:pRg st="1" end="1"/>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nodeType="clickEffect">
                                  <p:stCondLst>
                                    <p:cond delay="0"/>
                                  </p:stCondLst>
                                  <p:childTnLst>
                                    <p:set>
                                      <p:cBhvr>
                                        <p:cTn id="106" dur="1" fill="hold">
                                          <p:stCondLst>
                                            <p:cond delay="0"/>
                                          </p:stCondLst>
                                        </p:cTn>
                                        <p:tgtEl>
                                          <p:spTgt spid="67587">
                                            <p:txEl>
                                              <p:pRg st="2" end="2"/>
                                            </p:txEl>
                                          </p:spTgt>
                                        </p:tgtEl>
                                        <p:attrNameLst>
                                          <p:attrName>style.visibility</p:attrName>
                                        </p:attrNameLst>
                                      </p:cBhvr>
                                      <p:to>
                                        <p:strVal val="visible"/>
                                      </p:to>
                                    </p:set>
                                    <p:animEffect transition="in" filter="wipe(down)">
                                      <p:cBhvr>
                                        <p:cTn id="107" dur="500"/>
                                        <p:tgtEl>
                                          <p:spTgt spid="67587">
                                            <p:txEl>
                                              <p:pRg st="2" end="2"/>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4" fill="hold" nodeType="clickEffect">
                                  <p:stCondLst>
                                    <p:cond delay="0"/>
                                  </p:stCondLst>
                                  <p:childTnLst>
                                    <p:set>
                                      <p:cBhvr>
                                        <p:cTn id="111" dur="1" fill="hold">
                                          <p:stCondLst>
                                            <p:cond delay="0"/>
                                          </p:stCondLst>
                                        </p:cTn>
                                        <p:tgtEl>
                                          <p:spTgt spid="67587">
                                            <p:txEl>
                                              <p:pRg st="3" end="3"/>
                                            </p:txEl>
                                          </p:spTgt>
                                        </p:tgtEl>
                                        <p:attrNameLst>
                                          <p:attrName>style.visibility</p:attrName>
                                        </p:attrNameLst>
                                      </p:cBhvr>
                                      <p:to>
                                        <p:strVal val="visible"/>
                                      </p:to>
                                    </p:set>
                                    <p:animEffect transition="in" filter="wipe(down)">
                                      <p:cBhvr>
                                        <p:cTn id="112" dur="500"/>
                                        <p:tgtEl>
                                          <p:spTgt spid="67587">
                                            <p:txEl>
                                              <p:pRg st="3" end="3"/>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4" fill="hold" nodeType="clickEffect">
                                  <p:stCondLst>
                                    <p:cond delay="0"/>
                                  </p:stCondLst>
                                  <p:childTnLst>
                                    <p:set>
                                      <p:cBhvr>
                                        <p:cTn id="116" dur="1" fill="hold">
                                          <p:stCondLst>
                                            <p:cond delay="0"/>
                                          </p:stCondLst>
                                        </p:cTn>
                                        <p:tgtEl>
                                          <p:spTgt spid="67587">
                                            <p:txEl>
                                              <p:pRg st="4" end="4"/>
                                            </p:txEl>
                                          </p:spTgt>
                                        </p:tgtEl>
                                        <p:attrNameLst>
                                          <p:attrName>style.visibility</p:attrName>
                                        </p:attrNameLst>
                                      </p:cBhvr>
                                      <p:to>
                                        <p:strVal val="visible"/>
                                      </p:to>
                                    </p:set>
                                    <p:animEffect transition="in" filter="wipe(down)">
                                      <p:cBhvr>
                                        <p:cTn id="117" dur="500"/>
                                        <p:tgtEl>
                                          <p:spTgt spid="675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8" grpId="0" uiExpand="1"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421800" y="4486445"/>
            <a:ext cx="2491978" cy="2321720"/>
            <a:chOff x="2548558" y="2420888"/>
            <a:chExt cx="3322637" cy="3095626"/>
          </a:xfrm>
          <a:solidFill>
            <a:schemeClr val="accent2"/>
          </a:solidFill>
        </p:grpSpPr>
        <p:sp>
          <p:nvSpPr>
            <p:cNvPr id="16" name="Freeform 5"/>
            <p:cNvSpPr/>
            <p:nvPr/>
          </p:nvSpPr>
          <p:spPr bwMode="auto">
            <a:xfrm>
              <a:off x="3999533" y="2420888"/>
              <a:ext cx="458787" cy="458788"/>
            </a:xfrm>
            <a:custGeom>
              <a:avLst/>
              <a:gdLst>
                <a:gd name="T0" fmla="*/ 48 w 48"/>
                <a:gd name="T1" fmla="*/ 24 h 48"/>
                <a:gd name="T2" fmla="*/ 25 w 48"/>
                <a:gd name="T3" fmla="*/ 48 h 48"/>
                <a:gd name="T4" fmla="*/ 0 w 48"/>
                <a:gd name="T5" fmla="*/ 24 h 48"/>
                <a:gd name="T6" fmla="*/ 24 w 48"/>
                <a:gd name="T7" fmla="*/ 0 h 48"/>
                <a:gd name="T8" fmla="*/ 48 w 48"/>
                <a:gd name="T9" fmla="*/ 24 h 48"/>
              </a:gdLst>
              <a:ahLst/>
              <a:cxnLst>
                <a:cxn ang="0">
                  <a:pos x="T0" y="T1"/>
                </a:cxn>
                <a:cxn ang="0">
                  <a:pos x="T2" y="T3"/>
                </a:cxn>
                <a:cxn ang="0">
                  <a:pos x="T4" y="T5"/>
                </a:cxn>
                <a:cxn ang="0">
                  <a:pos x="T6" y="T7"/>
                </a:cxn>
                <a:cxn ang="0">
                  <a:pos x="T8" y="T9"/>
                </a:cxn>
              </a:cxnLst>
              <a:rect l="0" t="0" r="r" b="b"/>
              <a:pathLst>
                <a:path w="48" h="48">
                  <a:moveTo>
                    <a:pt x="48" y="24"/>
                  </a:moveTo>
                  <a:cubicBezTo>
                    <a:pt x="48" y="37"/>
                    <a:pt x="38" y="48"/>
                    <a:pt x="25" y="48"/>
                  </a:cubicBezTo>
                  <a:cubicBezTo>
                    <a:pt x="11" y="48"/>
                    <a:pt x="1" y="38"/>
                    <a:pt x="0" y="24"/>
                  </a:cubicBezTo>
                  <a:cubicBezTo>
                    <a:pt x="0" y="11"/>
                    <a:pt x="11" y="0"/>
                    <a:pt x="24" y="0"/>
                  </a:cubicBezTo>
                  <a:cubicBezTo>
                    <a:pt x="38" y="0"/>
                    <a:pt x="48" y="11"/>
                    <a:pt x="48" y="24"/>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7" name="Freeform 6"/>
            <p:cNvSpPr/>
            <p:nvPr/>
          </p:nvSpPr>
          <p:spPr bwMode="auto">
            <a:xfrm>
              <a:off x="3942383" y="2898726"/>
              <a:ext cx="573087" cy="1347788"/>
            </a:xfrm>
            <a:custGeom>
              <a:avLst/>
              <a:gdLst>
                <a:gd name="T0" fmla="*/ 53 w 60"/>
                <a:gd name="T1" fmla="*/ 129 h 141"/>
                <a:gd name="T2" fmla="*/ 31 w 60"/>
                <a:gd name="T3" fmla="*/ 51 h 141"/>
                <a:gd name="T4" fmla="*/ 31 w 60"/>
                <a:gd name="T5" fmla="*/ 51 h 141"/>
                <a:gd name="T6" fmla="*/ 9 w 60"/>
                <a:gd name="T7" fmla="*/ 129 h 141"/>
                <a:gd name="T8" fmla="*/ 14 w 60"/>
                <a:gd name="T9" fmla="*/ 23 h 141"/>
                <a:gd name="T10" fmla="*/ 0 w 60"/>
                <a:gd name="T11" fmla="*/ 43 h 141"/>
                <a:gd name="T12" fmla="*/ 31 w 60"/>
                <a:gd name="T13" fmla="*/ 0 h 141"/>
                <a:gd name="T14" fmla="*/ 31 w 60"/>
                <a:gd name="T15" fmla="*/ 0 h 141"/>
                <a:gd name="T16" fmla="*/ 60 w 60"/>
                <a:gd name="T17" fmla="*/ 45 h 141"/>
                <a:gd name="T18" fmla="*/ 47 w 60"/>
                <a:gd name="T19" fmla="*/ 24 h 141"/>
                <a:gd name="T20" fmla="*/ 53 w 60"/>
                <a:gd name="T21" fmla="*/ 12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141">
                  <a:moveTo>
                    <a:pt x="53" y="129"/>
                  </a:moveTo>
                  <a:cubicBezTo>
                    <a:pt x="53" y="141"/>
                    <a:pt x="43" y="51"/>
                    <a:pt x="31" y="51"/>
                  </a:cubicBezTo>
                  <a:cubicBezTo>
                    <a:pt x="31" y="51"/>
                    <a:pt x="31" y="51"/>
                    <a:pt x="31" y="51"/>
                  </a:cubicBezTo>
                  <a:cubicBezTo>
                    <a:pt x="19" y="52"/>
                    <a:pt x="9" y="141"/>
                    <a:pt x="9" y="129"/>
                  </a:cubicBezTo>
                  <a:cubicBezTo>
                    <a:pt x="14" y="23"/>
                    <a:pt x="14" y="23"/>
                    <a:pt x="14" y="23"/>
                  </a:cubicBezTo>
                  <a:cubicBezTo>
                    <a:pt x="0" y="43"/>
                    <a:pt x="0" y="43"/>
                    <a:pt x="0" y="43"/>
                  </a:cubicBezTo>
                  <a:cubicBezTo>
                    <a:pt x="0" y="41"/>
                    <a:pt x="20" y="0"/>
                    <a:pt x="31" y="0"/>
                  </a:cubicBezTo>
                  <a:cubicBezTo>
                    <a:pt x="31" y="0"/>
                    <a:pt x="31" y="0"/>
                    <a:pt x="31" y="0"/>
                  </a:cubicBezTo>
                  <a:cubicBezTo>
                    <a:pt x="41" y="0"/>
                    <a:pt x="60" y="43"/>
                    <a:pt x="60" y="45"/>
                  </a:cubicBezTo>
                  <a:cubicBezTo>
                    <a:pt x="47" y="24"/>
                    <a:pt x="47" y="24"/>
                    <a:pt x="47" y="24"/>
                  </a:cubicBezTo>
                  <a:lnTo>
                    <a:pt x="53" y="129"/>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8" name="Freeform 7"/>
            <p:cNvSpPr/>
            <p:nvPr/>
          </p:nvSpPr>
          <p:spPr bwMode="auto">
            <a:xfrm>
              <a:off x="5355258" y="4838651"/>
              <a:ext cx="515937" cy="525463"/>
            </a:xfrm>
            <a:custGeom>
              <a:avLst/>
              <a:gdLst>
                <a:gd name="T0" fmla="*/ 14 w 54"/>
                <a:gd name="T1" fmla="*/ 48 h 55"/>
                <a:gd name="T2" fmla="*/ 7 w 54"/>
                <a:gd name="T3" fmla="*/ 15 h 55"/>
                <a:gd name="T4" fmla="*/ 40 w 54"/>
                <a:gd name="T5" fmla="*/ 7 h 55"/>
                <a:gd name="T6" fmla="*/ 47 w 54"/>
                <a:gd name="T7" fmla="*/ 40 h 55"/>
                <a:gd name="T8" fmla="*/ 14 w 54"/>
                <a:gd name="T9" fmla="*/ 48 h 55"/>
              </a:gdLst>
              <a:ahLst/>
              <a:cxnLst>
                <a:cxn ang="0">
                  <a:pos x="T0" y="T1"/>
                </a:cxn>
                <a:cxn ang="0">
                  <a:pos x="T2" y="T3"/>
                </a:cxn>
                <a:cxn ang="0">
                  <a:pos x="T4" y="T5"/>
                </a:cxn>
                <a:cxn ang="0">
                  <a:pos x="T6" y="T7"/>
                </a:cxn>
                <a:cxn ang="0">
                  <a:pos x="T8" y="T9"/>
                </a:cxn>
              </a:cxnLst>
              <a:rect l="0" t="0" r="r" b="b"/>
              <a:pathLst>
                <a:path w="54" h="55">
                  <a:moveTo>
                    <a:pt x="14" y="48"/>
                  </a:moveTo>
                  <a:cubicBezTo>
                    <a:pt x="3" y="41"/>
                    <a:pt x="0" y="26"/>
                    <a:pt x="7" y="15"/>
                  </a:cubicBezTo>
                  <a:cubicBezTo>
                    <a:pt x="14" y="3"/>
                    <a:pt x="28" y="0"/>
                    <a:pt x="40" y="7"/>
                  </a:cubicBezTo>
                  <a:cubicBezTo>
                    <a:pt x="51" y="14"/>
                    <a:pt x="54" y="28"/>
                    <a:pt x="47" y="40"/>
                  </a:cubicBezTo>
                  <a:cubicBezTo>
                    <a:pt x="40" y="51"/>
                    <a:pt x="26" y="55"/>
                    <a:pt x="14" y="48"/>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9" name="Freeform 8"/>
            <p:cNvSpPr/>
            <p:nvPr/>
          </p:nvSpPr>
          <p:spPr bwMode="auto">
            <a:xfrm>
              <a:off x="4142408" y="4083001"/>
              <a:ext cx="1309687" cy="965200"/>
            </a:xfrm>
            <a:custGeom>
              <a:avLst/>
              <a:gdLst>
                <a:gd name="T0" fmla="*/ 10 w 137"/>
                <a:gd name="T1" fmla="*/ 44 h 101"/>
                <a:gd name="T2" fmla="*/ 88 w 137"/>
                <a:gd name="T3" fmla="*/ 66 h 101"/>
                <a:gd name="T4" fmla="*/ 88 w 137"/>
                <a:gd name="T5" fmla="*/ 66 h 101"/>
                <a:gd name="T6" fmla="*/ 34 w 137"/>
                <a:gd name="T7" fmla="*/ 6 h 101"/>
                <a:gd name="T8" fmla="*/ 121 w 137"/>
                <a:gd name="T9" fmla="*/ 67 h 101"/>
                <a:gd name="T10" fmla="*/ 111 w 137"/>
                <a:gd name="T11" fmla="*/ 44 h 101"/>
                <a:gd name="T12" fmla="*/ 132 w 137"/>
                <a:gd name="T13" fmla="*/ 93 h 101"/>
                <a:gd name="T14" fmla="*/ 132 w 137"/>
                <a:gd name="T15" fmla="*/ 93 h 101"/>
                <a:gd name="T16" fmla="*/ 78 w 137"/>
                <a:gd name="T17" fmla="*/ 94 h 101"/>
                <a:gd name="T18" fmla="*/ 103 w 137"/>
                <a:gd name="T19" fmla="*/ 94 h 101"/>
                <a:gd name="T20" fmla="*/ 10 w 137"/>
                <a:gd name="T21" fmla="*/ 4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7" h="101">
                  <a:moveTo>
                    <a:pt x="10" y="44"/>
                  </a:moveTo>
                  <a:cubicBezTo>
                    <a:pt x="0" y="38"/>
                    <a:pt x="82" y="76"/>
                    <a:pt x="88" y="66"/>
                  </a:cubicBezTo>
                  <a:cubicBezTo>
                    <a:pt x="88" y="66"/>
                    <a:pt x="88" y="66"/>
                    <a:pt x="88" y="66"/>
                  </a:cubicBezTo>
                  <a:cubicBezTo>
                    <a:pt x="95" y="55"/>
                    <a:pt x="23" y="0"/>
                    <a:pt x="34" y="6"/>
                  </a:cubicBezTo>
                  <a:cubicBezTo>
                    <a:pt x="121" y="67"/>
                    <a:pt x="121" y="67"/>
                    <a:pt x="121" y="67"/>
                  </a:cubicBezTo>
                  <a:cubicBezTo>
                    <a:pt x="111" y="44"/>
                    <a:pt x="111" y="44"/>
                    <a:pt x="111" y="44"/>
                  </a:cubicBezTo>
                  <a:cubicBezTo>
                    <a:pt x="113" y="45"/>
                    <a:pt x="137" y="84"/>
                    <a:pt x="132" y="93"/>
                  </a:cubicBezTo>
                  <a:cubicBezTo>
                    <a:pt x="132" y="93"/>
                    <a:pt x="132" y="93"/>
                    <a:pt x="132" y="93"/>
                  </a:cubicBezTo>
                  <a:cubicBezTo>
                    <a:pt x="126" y="101"/>
                    <a:pt x="80" y="96"/>
                    <a:pt x="78" y="94"/>
                  </a:cubicBezTo>
                  <a:cubicBezTo>
                    <a:pt x="103" y="94"/>
                    <a:pt x="103" y="94"/>
                    <a:pt x="103" y="94"/>
                  </a:cubicBezTo>
                  <a:lnTo>
                    <a:pt x="10" y="4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0" name="Freeform 9"/>
            <p:cNvSpPr/>
            <p:nvPr/>
          </p:nvSpPr>
          <p:spPr bwMode="auto">
            <a:xfrm>
              <a:off x="2548558" y="4724351"/>
              <a:ext cx="525462" cy="515938"/>
            </a:xfrm>
            <a:custGeom>
              <a:avLst/>
              <a:gdLst>
                <a:gd name="T0" fmla="*/ 17 w 55"/>
                <a:gd name="T1" fmla="*/ 5 h 54"/>
                <a:gd name="T2" fmla="*/ 49 w 55"/>
                <a:gd name="T3" fmla="*/ 16 h 54"/>
                <a:gd name="T4" fmla="*/ 38 w 55"/>
                <a:gd name="T5" fmla="*/ 48 h 54"/>
                <a:gd name="T6" fmla="*/ 6 w 55"/>
                <a:gd name="T7" fmla="*/ 38 h 54"/>
                <a:gd name="T8" fmla="*/ 17 w 55"/>
                <a:gd name="T9" fmla="*/ 5 h 54"/>
              </a:gdLst>
              <a:ahLst/>
              <a:cxnLst>
                <a:cxn ang="0">
                  <a:pos x="T0" y="T1"/>
                </a:cxn>
                <a:cxn ang="0">
                  <a:pos x="T2" y="T3"/>
                </a:cxn>
                <a:cxn ang="0">
                  <a:pos x="T4" y="T5"/>
                </a:cxn>
                <a:cxn ang="0">
                  <a:pos x="T6" y="T7"/>
                </a:cxn>
                <a:cxn ang="0">
                  <a:pos x="T8" y="T9"/>
                </a:cxn>
              </a:cxnLst>
              <a:rect l="0" t="0" r="r" b="b"/>
              <a:pathLst>
                <a:path w="55" h="54">
                  <a:moveTo>
                    <a:pt x="17" y="5"/>
                  </a:moveTo>
                  <a:cubicBezTo>
                    <a:pt x="28" y="0"/>
                    <a:pt x="43" y="4"/>
                    <a:pt x="49" y="16"/>
                  </a:cubicBezTo>
                  <a:cubicBezTo>
                    <a:pt x="55" y="28"/>
                    <a:pt x="50" y="42"/>
                    <a:pt x="38" y="48"/>
                  </a:cubicBezTo>
                  <a:cubicBezTo>
                    <a:pt x="26" y="54"/>
                    <a:pt x="12" y="49"/>
                    <a:pt x="6" y="38"/>
                  </a:cubicBezTo>
                  <a:cubicBezTo>
                    <a:pt x="0" y="26"/>
                    <a:pt x="5" y="11"/>
                    <a:pt x="17" y="5"/>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1" name="Freeform 10"/>
            <p:cNvSpPr/>
            <p:nvPr/>
          </p:nvSpPr>
          <p:spPr bwMode="auto">
            <a:xfrm>
              <a:off x="2988295" y="4073476"/>
              <a:ext cx="1346200" cy="889000"/>
            </a:xfrm>
            <a:custGeom>
              <a:avLst/>
              <a:gdLst>
                <a:gd name="T0" fmla="*/ 110 w 141"/>
                <a:gd name="T1" fmla="*/ 6 h 93"/>
                <a:gd name="T2" fmla="*/ 50 w 141"/>
                <a:gd name="T3" fmla="*/ 60 h 93"/>
                <a:gd name="T4" fmla="*/ 50 w 141"/>
                <a:gd name="T5" fmla="*/ 60 h 93"/>
                <a:gd name="T6" fmla="*/ 130 w 141"/>
                <a:gd name="T7" fmla="*/ 45 h 93"/>
                <a:gd name="T8" fmla="*/ 32 w 141"/>
                <a:gd name="T9" fmla="*/ 87 h 93"/>
                <a:gd name="T10" fmla="*/ 57 w 141"/>
                <a:gd name="T11" fmla="*/ 92 h 93"/>
                <a:gd name="T12" fmla="*/ 5 w 141"/>
                <a:gd name="T13" fmla="*/ 83 h 93"/>
                <a:gd name="T14" fmla="*/ 5 w 141"/>
                <a:gd name="T15" fmla="*/ 83 h 93"/>
                <a:gd name="T16" fmla="*/ 31 w 141"/>
                <a:gd name="T17" fmla="*/ 37 h 93"/>
                <a:gd name="T18" fmla="*/ 19 w 141"/>
                <a:gd name="T19" fmla="*/ 58 h 93"/>
                <a:gd name="T20" fmla="*/ 110 w 141"/>
                <a:gd name="T21" fmla="*/ 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93">
                  <a:moveTo>
                    <a:pt x="110" y="6"/>
                  </a:moveTo>
                  <a:cubicBezTo>
                    <a:pt x="121" y="0"/>
                    <a:pt x="45" y="49"/>
                    <a:pt x="50" y="60"/>
                  </a:cubicBezTo>
                  <a:cubicBezTo>
                    <a:pt x="50" y="60"/>
                    <a:pt x="50" y="60"/>
                    <a:pt x="50" y="60"/>
                  </a:cubicBezTo>
                  <a:cubicBezTo>
                    <a:pt x="56" y="71"/>
                    <a:pt x="141" y="40"/>
                    <a:pt x="130" y="45"/>
                  </a:cubicBezTo>
                  <a:cubicBezTo>
                    <a:pt x="32" y="87"/>
                    <a:pt x="32" y="87"/>
                    <a:pt x="32" y="87"/>
                  </a:cubicBezTo>
                  <a:cubicBezTo>
                    <a:pt x="57" y="92"/>
                    <a:pt x="57" y="92"/>
                    <a:pt x="57" y="92"/>
                  </a:cubicBezTo>
                  <a:cubicBezTo>
                    <a:pt x="55" y="93"/>
                    <a:pt x="9" y="92"/>
                    <a:pt x="5" y="83"/>
                  </a:cubicBezTo>
                  <a:cubicBezTo>
                    <a:pt x="5" y="83"/>
                    <a:pt x="5" y="83"/>
                    <a:pt x="5" y="83"/>
                  </a:cubicBezTo>
                  <a:cubicBezTo>
                    <a:pt x="0" y="74"/>
                    <a:pt x="29" y="38"/>
                    <a:pt x="31" y="37"/>
                  </a:cubicBezTo>
                  <a:cubicBezTo>
                    <a:pt x="19" y="58"/>
                    <a:pt x="19" y="58"/>
                    <a:pt x="19" y="58"/>
                  </a:cubicBezTo>
                  <a:lnTo>
                    <a:pt x="110" y="6"/>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2" name="Freeform 11"/>
            <p:cNvSpPr/>
            <p:nvPr/>
          </p:nvSpPr>
          <p:spPr bwMode="auto">
            <a:xfrm>
              <a:off x="4705970" y="3136851"/>
              <a:ext cx="696912" cy="1138238"/>
            </a:xfrm>
            <a:custGeom>
              <a:avLst/>
              <a:gdLst>
                <a:gd name="T0" fmla="*/ 64 w 73"/>
                <a:gd name="T1" fmla="*/ 119 h 119"/>
                <a:gd name="T2" fmla="*/ 57 w 73"/>
                <a:gd name="T3" fmla="*/ 117 h 119"/>
                <a:gd name="T4" fmla="*/ 0 w 73"/>
                <a:gd name="T5" fmla="*/ 7 h 119"/>
                <a:gd name="T6" fmla="*/ 3 w 73"/>
                <a:gd name="T7" fmla="*/ 0 h 119"/>
                <a:gd name="T8" fmla="*/ 64 w 73"/>
                <a:gd name="T9" fmla="*/ 119 h 119"/>
              </a:gdLst>
              <a:ahLst/>
              <a:cxnLst>
                <a:cxn ang="0">
                  <a:pos x="T0" y="T1"/>
                </a:cxn>
                <a:cxn ang="0">
                  <a:pos x="T2" y="T3"/>
                </a:cxn>
                <a:cxn ang="0">
                  <a:pos x="T4" y="T5"/>
                </a:cxn>
                <a:cxn ang="0">
                  <a:pos x="T6" y="T7"/>
                </a:cxn>
                <a:cxn ang="0">
                  <a:pos x="T8" y="T9"/>
                </a:cxn>
              </a:cxnLst>
              <a:rect l="0" t="0" r="r" b="b"/>
              <a:pathLst>
                <a:path w="73" h="119">
                  <a:moveTo>
                    <a:pt x="64" y="119"/>
                  </a:moveTo>
                  <a:cubicBezTo>
                    <a:pt x="57" y="117"/>
                    <a:pt x="57" y="117"/>
                    <a:pt x="57" y="117"/>
                  </a:cubicBezTo>
                  <a:cubicBezTo>
                    <a:pt x="61" y="95"/>
                    <a:pt x="65" y="38"/>
                    <a:pt x="0" y="7"/>
                  </a:cubicBezTo>
                  <a:cubicBezTo>
                    <a:pt x="3" y="0"/>
                    <a:pt x="3" y="0"/>
                    <a:pt x="3" y="0"/>
                  </a:cubicBezTo>
                  <a:cubicBezTo>
                    <a:pt x="73" y="34"/>
                    <a:pt x="69" y="94"/>
                    <a:pt x="64" y="119"/>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3" name="Freeform 12"/>
            <p:cNvSpPr/>
            <p:nvPr/>
          </p:nvSpPr>
          <p:spPr bwMode="auto">
            <a:xfrm>
              <a:off x="5174283" y="4102051"/>
              <a:ext cx="258762" cy="249238"/>
            </a:xfrm>
            <a:custGeom>
              <a:avLst/>
              <a:gdLst>
                <a:gd name="T0" fmla="*/ 163 w 163"/>
                <a:gd name="T1" fmla="*/ 30 h 157"/>
                <a:gd name="T2" fmla="*/ 72 w 163"/>
                <a:gd name="T3" fmla="*/ 91 h 157"/>
                <a:gd name="T4" fmla="*/ 12 w 163"/>
                <a:gd name="T5" fmla="*/ 0 h 157"/>
                <a:gd name="T6" fmla="*/ 0 w 163"/>
                <a:gd name="T7" fmla="*/ 61 h 157"/>
                <a:gd name="T8" fmla="*/ 54 w 163"/>
                <a:gd name="T9" fmla="*/ 157 h 157"/>
                <a:gd name="T10" fmla="*/ 150 w 163"/>
                <a:gd name="T11" fmla="*/ 97 h 157"/>
                <a:gd name="T12" fmla="*/ 163 w 163"/>
                <a:gd name="T13" fmla="*/ 30 h 157"/>
              </a:gdLst>
              <a:ahLst/>
              <a:cxnLst>
                <a:cxn ang="0">
                  <a:pos x="T0" y="T1"/>
                </a:cxn>
                <a:cxn ang="0">
                  <a:pos x="T2" y="T3"/>
                </a:cxn>
                <a:cxn ang="0">
                  <a:pos x="T4" y="T5"/>
                </a:cxn>
                <a:cxn ang="0">
                  <a:pos x="T6" y="T7"/>
                </a:cxn>
                <a:cxn ang="0">
                  <a:pos x="T8" y="T9"/>
                </a:cxn>
                <a:cxn ang="0">
                  <a:pos x="T10" y="T11"/>
                </a:cxn>
                <a:cxn ang="0">
                  <a:pos x="T12" y="T13"/>
                </a:cxn>
              </a:cxnLst>
              <a:rect l="0" t="0" r="r" b="b"/>
              <a:pathLst>
                <a:path w="163" h="157">
                  <a:moveTo>
                    <a:pt x="163" y="30"/>
                  </a:moveTo>
                  <a:lnTo>
                    <a:pt x="72" y="91"/>
                  </a:lnTo>
                  <a:lnTo>
                    <a:pt x="12" y="0"/>
                  </a:lnTo>
                  <a:lnTo>
                    <a:pt x="0" y="61"/>
                  </a:lnTo>
                  <a:lnTo>
                    <a:pt x="54" y="157"/>
                  </a:lnTo>
                  <a:lnTo>
                    <a:pt x="150" y="97"/>
                  </a:lnTo>
                  <a:lnTo>
                    <a:pt x="163" y="3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4" name="Freeform 13"/>
            <p:cNvSpPr/>
            <p:nvPr/>
          </p:nvSpPr>
          <p:spPr bwMode="auto">
            <a:xfrm>
              <a:off x="3618533" y="5086301"/>
              <a:ext cx="1270000" cy="430213"/>
            </a:xfrm>
            <a:custGeom>
              <a:avLst/>
              <a:gdLst>
                <a:gd name="T0" fmla="*/ 69 w 133"/>
                <a:gd name="T1" fmla="*/ 32 h 45"/>
                <a:gd name="T2" fmla="*/ 0 w 133"/>
                <a:gd name="T3" fmla="*/ 6 h 45"/>
                <a:gd name="T4" fmla="*/ 5 w 133"/>
                <a:gd name="T5" fmla="*/ 0 h 45"/>
                <a:gd name="T6" fmla="*/ 129 w 133"/>
                <a:gd name="T7" fmla="*/ 3 h 45"/>
                <a:gd name="T8" fmla="*/ 133 w 133"/>
                <a:gd name="T9" fmla="*/ 10 h 45"/>
                <a:gd name="T10" fmla="*/ 69 w 133"/>
                <a:gd name="T11" fmla="*/ 32 h 45"/>
              </a:gdLst>
              <a:ahLst/>
              <a:cxnLst>
                <a:cxn ang="0">
                  <a:pos x="T0" y="T1"/>
                </a:cxn>
                <a:cxn ang="0">
                  <a:pos x="T2" y="T3"/>
                </a:cxn>
                <a:cxn ang="0">
                  <a:pos x="T4" y="T5"/>
                </a:cxn>
                <a:cxn ang="0">
                  <a:pos x="T6" y="T7"/>
                </a:cxn>
                <a:cxn ang="0">
                  <a:pos x="T8" y="T9"/>
                </a:cxn>
                <a:cxn ang="0">
                  <a:pos x="T10" y="T11"/>
                </a:cxn>
              </a:cxnLst>
              <a:rect l="0" t="0" r="r" b="b"/>
              <a:pathLst>
                <a:path w="133" h="45">
                  <a:moveTo>
                    <a:pt x="69" y="32"/>
                  </a:moveTo>
                  <a:cubicBezTo>
                    <a:pt x="36" y="32"/>
                    <a:pt x="12" y="16"/>
                    <a:pt x="0" y="6"/>
                  </a:cubicBezTo>
                  <a:cubicBezTo>
                    <a:pt x="5" y="0"/>
                    <a:pt x="5" y="0"/>
                    <a:pt x="5" y="0"/>
                  </a:cubicBezTo>
                  <a:cubicBezTo>
                    <a:pt x="22" y="15"/>
                    <a:pt x="70" y="45"/>
                    <a:pt x="129" y="3"/>
                  </a:cubicBezTo>
                  <a:cubicBezTo>
                    <a:pt x="133" y="10"/>
                    <a:pt x="133" y="10"/>
                    <a:pt x="133" y="10"/>
                  </a:cubicBezTo>
                  <a:cubicBezTo>
                    <a:pt x="110" y="26"/>
                    <a:pt x="88" y="32"/>
                    <a:pt x="69" y="32"/>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5" name="Freeform 14"/>
            <p:cNvSpPr/>
            <p:nvPr/>
          </p:nvSpPr>
          <p:spPr bwMode="auto">
            <a:xfrm>
              <a:off x="3580433" y="5048201"/>
              <a:ext cx="247650" cy="249238"/>
            </a:xfrm>
            <a:custGeom>
              <a:avLst/>
              <a:gdLst>
                <a:gd name="T0" fmla="*/ 54 w 156"/>
                <a:gd name="T1" fmla="*/ 157 h 157"/>
                <a:gd name="T2" fmla="*/ 48 w 156"/>
                <a:gd name="T3" fmla="*/ 48 h 157"/>
                <a:gd name="T4" fmla="*/ 156 w 156"/>
                <a:gd name="T5" fmla="*/ 42 h 157"/>
                <a:gd name="T6" fmla="*/ 108 w 156"/>
                <a:gd name="T7" fmla="*/ 0 h 157"/>
                <a:gd name="T8" fmla="*/ 0 w 156"/>
                <a:gd name="T9" fmla="*/ 6 h 157"/>
                <a:gd name="T10" fmla="*/ 6 w 156"/>
                <a:gd name="T11" fmla="*/ 115 h 157"/>
                <a:gd name="T12" fmla="*/ 54 w 156"/>
                <a:gd name="T13" fmla="*/ 157 h 157"/>
              </a:gdLst>
              <a:ahLst/>
              <a:cxnLst>
                <a:cxn ang="0">
                  <a:pos x="T0" y="T1"/>
                </a:cxn>
                <a:cxn ang="0">
                  <a:pos x="T2" y="T3"/>
                </a:cxn>
                <a:cxn ang="0">
                  <a:pos x="T4" y="T5"/>
                </a:cxn>
                <a:cxn ang="0">
                  <a:pos x="T6" y="T7"/>
                </a:cxn>
                <a:cxn ang="0">
                  <a:pos x="T8" y="T9"/>
                </a:cxn>
                <a:cxn ang="0">
                  <a:pos x="T10" y="T11"/>
                </a:cxn>
                <a:cxn ang="0">
                  <a:pos x="T12" y="T13"/>
                </a:cxn>
              </a:cxnLst>
              <a:rect l="0" t="0" r="r" b="b"/>
              <a:pathLst>
                <a:path w="156" h="157">
                  <a:moveTo>
                    <a:pt x="54" y="157"/>
                  </a:moveTo>
                  <a:lnTo>
                    <a:pt x="48" y="48"/>
                  </a:lnTo>
                  <a:lnTo>
                    <a:pt x="156" y="42"/>
                  </a:lnTo>
                  <a:lnTo>
                    <a:pt x="108" y="0"/>
                  </a:lnTo>
                  <a:lnTo>
                    <a:pt x="0" y="6"/>
                  </a:lnTo>
                  <a:lnTo>
                    <a:pt x="6" y="115"/>
                  </a:lnTo>
                  <a:lnTo>
                    <a:pt x="54" y="157"/>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6" name="Freeform 15"/>
            <p:cNvSpPr/>
            <p:nvPr/>
          </p:nvSpPr>
          <p:spPr bwMode="auto">
            <a:xfrm>
              <a:off x="2988295" y="3165426"/>
              <a:ext cx="735012" cy="1147763"/>
            </a:xfrm>
            <a:custGeom>
              <a:avLst/>
              <a:gdLst>
                <a:gd name="T0" fmla="*/ 14 w 77"/>
                <a:gd name="T1" fmla="*/ 120 h 120"/>
                <a:gd name="T2" fmla="*/ 74 w 77"/>
                <a:gd name="T3" fmla="*/ 0 h 120"/>
                <a:gd name="T4" fmla="*/ 77 w 77"/>
                <a:gd name="T5" fmla="*/ 7 h 120"/>
                <a:gd name="T6" fmla="*/ 21 w 77"/>
                <a:gd name="T7" fmla="*/ 119 h 120"/>
                <a:gd name="T8" fmla="*/ 14 w 77"/>
                <a:gd name="T9" fmla="*/ 120 h 120"/>
              </a:gdLst>
              <a:ahLst/>
              <a:cxnLst>
                <a:cxn ang="0">
                  <a:pos x="T0" y="T1"/>
                </a:cxn>
                <a:cxn ang="0">
                  <a:pos x="T2" y="T3"/>
                </a:cxn>
                <a:cxn ang="0">
                  <a:pos x="T4" y="T5"/>
                </a:cxn>
                <a:cxn ang="0">
                  <a:pos x="T6" y="T7"/>
                </a:cxn>
                <a:cxn ang="0">
                  <a:pos x="T8" y="T9"/>
                </a:cxn>
              </a:cxnLst>
              <a:rect l="0" t="0" r="r" b="b"/>
              <a:pathLst>
                <a:path w="77" h="120">
                  <a:moveTo>
                    <a:pt x="14" y="120"/>
                  </a:moveTo>
                  <a:cubicBezTo>
                    <a:pt x="0" y="44"/>
                    <a:pt x="51" y="11"/>
                    <a:pt x="74" y="0"/>
                  </a:cubicBezTo>
                  <a:cubicBezTo>
                    <a:pt x="77" y="7"/>
                    <a:pt x="77" y="7"/>
                    <a:pt x="77" y="7"/>
                  </a:cubicBezTo>
                  <a:cubicBezTo>
                    <a:pt x="56" y="17"/>
                    <a:pt x="8" y="47"/>
                    <a:pt x="21" y="119"/>
                  </a:cubicBezTo>
                  <a:lnTo>
                    <a:pt x="14" y="12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7" name="Freeform 16"/>
            <p:cNvSpPr/>
            <p:nvPr/>
          </p:nvSpPr>
          <p:spPr bwMode="auto">
            <a:xfrm>
              <a:off x="3531220" y="3108276"/>
              <a:ext cx="258762" cy="268288"/>
            </a:xfrm>
            <a:custGeom>
              <a:avLst/>
              <a:gdLst>
                <a:gd name="T0" fmla="*/ 0 w 163"/>
                <a:gd name="T1" fmla="*/ 24 h 169"/>
                <a:gd name="T2" fmla="*/ 97 w 163"/>
                <a:gd name="T3" fmla="*/ 67 h 169"/>
                <a:gd name="T4" fmla="*/ 61 w 163"/>
                <a:gd name="T5" fmla="*/ 169 h 169"/>
                <a:gd name="T6" fmla="*/ 121 w 163"/>
                <a:gd name="T7" fmla="*/ 139 h 169"/>
                <a:gd name="T8" fmla="*/ 163 w 163"/>
                <a:gd name="T9" fmla="*/ 36 h 169"/>
                <a:gd name="T10" fmla="*/ 61 w 163"/>
                <a:gd name="T11" fmla="*/ 0 h 169"/>
                <a:gd name="T12" fmla="*/ 0 w 163"/>
                <a:gd name="T13" fmla="*/ 24 h 169"/>
              </a:gdLst>
              <a:ahLst/>
              <a:cxnLst>
                <a:cxn ang="0">
                  <a:pos x="T0" y="T1"/>
                </a:cxn>
                <a:cxn ang="0">
                  <a:pos x="T2" y="T3"/>
                </a:cxn>
                <a:cxn ang="0">
                  <a:pos x="T4" y="T5"/>
                </a:cxn>
                <a:cxn ang="0">
                  <a:pos x="T6" y="T7"/>
                </a:cxn>
                <a:cxn ang="0">
                  <a:pos x="T8" y="T9"/>
                </a:cxn>
                <a:cxn ang="0">
                  <a:pos x="T10" y="T11"/>
                </a:cxn>
                <a:cxn ang="0">
                  <a:pos x="T12" y="T13"/>
                </a:cxn>
              </a:cxnLst>
              <a:rect l="0" t="0" r="r" b="b"/>
              <a:pathLst>
                <a:path w="163" h="169">
                  <a:moveTo>
                    <a:pt x="0" y="24"/>
                  </a:moveTo>
                  <a:lnTo>
                    <a:pt x="97" y="67"/>
                  </a:lnTo>
                  <a:lnTo>
                    <a:pt x="61" y="169"/>
                  </a:lnTo>
                  <a:lnTo>
                    <a:pt x="121" y="139"/>
                  </a:lnTo>
                  <a:lnTo>
                    <a:pt x="163" y="36"/>
                  </a:lnTo>
                  <a:lnTo>
                    <a:pt x="61" y="0"/>
                  </a:lnTo>
                  <a:lnTo>
                    <a:pt x="0" y="2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grpSp>
      <p:sp>
        <p:nvSpPr>
          <p:cNvPr id="71682" name="标题 71681"/>
          <p:cNvSpPr>
            <a:spLocks noGrp="1"/>
          </p:cNvSpPr>
          <p:nvPr>
            <p:ph type="title"/>
          </p:nvPr>
        </p:nvSpPr>
        <p:spPr>
          <a:xfrm>
            <a:off x="466725" y="187325"/>
            <a:ext cx="8229600" cy="719138"/>
          </a:xfrm>
          <a:noFill/>
          <a:ln>
            <a:noFill/>
          </a:ln>
        </p:spPr>
        <p:txBody>
          <a:bodyPr anchor="t">
            <a:normAutofit/>
          </a:bodyPr>
          <a:lstStyle/>
          <a:p>
            <a:pPr algn="ctr"/>
            <a:r>
              <a:rPr lang="en-US" altLang="zh-CN" sz="3200" b="1">
                <a:solidFill>
                  <a:schemeClr val="accent2"/>
                </a:solidFill>
                <a:cs typeface="+mj-lt"/>
              </a:rPr>
              <a:t>Useful Sentences</a:t>
            </a:r>
            <a:endParaRPr lang="en-US" altLang="zh-CN" sz="3200" b="1">
              <a:solidFill>
                <a:schemeClr val="accent2"/>
              </a:solidFill>
              <a:cs typeface="+mj-lt"/>
            </a:endParaRPr>
          </a:p>
        </p:txBody>
      </p:sp>
      <p:sp>
        <p:nvSpPr>
          <p:cNvPr id="71683" name="内容占位符 71682"/>
          <p:cNvSpPr>
            <a:spLocks noGrp="1"/>
          </p:cNvSpPr>
          <p:nvPr>
            <p:ph idx="1"/>
          </p:nvPr>
        </p:nvSpPr>
        <p:spPr>
          <a:xfrm>
            <a:off x="466725" y="979488"/>
            <a:ext cx="8437563" cy="5289550"/>
          </a:xfrm>
          <a:noFill/>
          <a:ln>
            <a:noFill/>
          </a:ln>
        </p:spPr>
        <p:txBody>
          <a:bodyPr anchor="t"/>
          <a:lstStyle/>
          <a:p>
            <a:pPr marL="457200" indent="-457200">
              <a:lnSpc>
                <a:spcPct val="105000"/>
              </a:lnSpc>
              <a:buAutoNum type="arabicPeriod"/>
            </a:pPr>
            <a:r>
              <a:rPr lang="en-US" altLang="zh-CN" sz="2800">
                <a:solidFill>
                  <a:schemeClr val="tx1"/>
                </a:solidFill>
              </a:rPr>
              <a:t>But much to our disappointment, we have not received your L/C yet.</a:t>
            </a:r>
            <a:endParaRPr lang="en-US" altLang="zh-CN" sz="2800">
              <a:solidFill>
                <a:schemeClr val="tx1"/>
              </a:solidFill>
            </a:endParaRPr>
          </a:p>
          <a:p>
            <a:pPr marL="457200" indent="-457200">
              <a:lnSpc>
                <a:spcPct val="105000"/>
              </a:lnSpc>
              <a:buAutoNum type="arabicPeriod"/>
            </a:pPr>
            <a:r>
              <a:rPr lang="en-US" altLang="zh-CN" sz="2800">
                <a:solidFill>
                  <a:schemeClr val="tx1"/>
                </a:solidFill>
              </a:rPr>
              <a:t>Please do your utmost to expedite the establishment of the relevant L/C.</a:t>
            </a:r>
            <a:endParaRPr lang="en-US" altLang="zh-CN" sz="2800">
              <a:solidFill>
                <a:schemeClr val="tx1"/>
              </a:solidFill>
            </a:endParaRPr>
          </a:p>
          <a:p>
            <a:pPr marL="457200" indent="-457200">
              <a:lnSpc>
                <a:spcPct val="105000"/>
              </a:lnSpc>
              <a:buAutoNum type="arabicPeriod"/>
            </a:pPr>
            <a:r>
              <a:rPr lang="en-US" altLang="zh-CN" sz="2800">
                <a:solidFill>
                  <a:schemeClr val="tx1"/>
                </a:solidFill>
              </a:rPr>
              <a:t>Please do your best to expedite the covering L/C, so that we may execute the order smoothly.</a:t>
            </a:r>
            <a:endParaRPr lang="en-US" altLang="zh-CN" sz="2800">
              <a:solidFill>
                <a:schemeClr val="tx1"/>
              </a:solidFill>
            </a:endParaRPr>
          </a:p>
          <a:p>
            <a:pPr marL="457200" indent="-457200">
              <a:lnSpc>
                <a:spcPct val="105000"/>
              </a:lnSpc>
              <a:buAutoNum type="arabicPeriod"/>
            </a:pPr>
            <a:r>
              <a:rPr lang="en-US" altLang="zh-CN" sz="2800">
                <a:solidFill>
                  <a:schemeClr val="tx1"/>
                </a:solidFill>
              </a:rPr>
              <a:t>We are eager to know when you can open the relative L/C as the goods have been ready for shipment for quite a few days.</a:t>
            </a:r>
            <a:endParaRPr lang="en-US" altLang="zh-CN" sz="2800">
              <a:solidFill>
                <a:schemeClr val="tx1"/>
              </a:solidFill>
            </a:endParaRPr>
          </a:p>
        </p:txBody>
      </p:sp>
    </p:spTree>
    <p:custDataLst>
      <p:tags r:id="rId1"/>
    </p:custDataLst>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indefinite" fill="hold">
                                          <p:stCondLst>
                                            <p:cond delay="0"/>
                                          </p:stCondLst>
                                        </p:cTn>
                                        <p:tgtEl>
                                          <p:spTgt spid="71682"/>
                                        </p:tgtEl>
                                        <p:attrNameLst>
                                          <p:attrName>style.visibility</p:attrName>
                                        </p:attrNameLst>
                                      </p:cBhvr>
                                      <p:to>
                                        <p:strVal val="visible"/>
                                      </p:to>
                                    </p:set>
                                    <p:animEffect transition="in" filter="fade">
                                      <p:cBhvr>
                                        <p:cTn id="12" dur="1000"/>
                                        <p:tgtEl>
                                          <p:spTgt spid="71682"/>
                                        </p:tgtEl>
                                      </p:cBhvr>
                                    </p:animEffect>
                                    <p:anim calcmode="lin" valueType="num">
                                      <p:cBhvr>
                                        <p:cTn id="13" dur="1000" fill="hold"/>
                                        <p:tgtEl>
                                          <p:spTgt spid="71682"/>
                                        </p:tgtEl>
                                        <p:attrNameLst>
                                          <p:attrName>ppt_x</p:attrName>
                                        </p:attrNameLst>
                                      </p:cBhvr>
                                      <p:tavLst>
                                        <p:tav tm="0">
                                          <p:val>
                                            <p:strVal val="#ppt_x"/>
                                          </p:val>
                                        </p:tav>
                                        <p:tav tm="100000">
                                          <p:val>
                                            <p:strVal val="#ppt_x"/>
                                          </p:val>
                                        </p:tav>
                                      </p:tavLst>
                                    </p:anim>
                                    <p:anim calcmode="lin" valueType="num">
                                      <p:cBhvr>
                                        <p:cTn id="14" dur="897" decel="100000" fill="hold"/>
                                        <p:tgtEl>
                                          <p:spTgt spid="71682"/>
                                        </p:tgtEl>
                                        <p:attrNameLst>
                                          <p:attrName>ppt_y</p:attrName>
                                        </p:attrNameLst>
                                      </p:cBhvr>
                                      <p:tavLst>
                                        <p:tav tm="0">
                                          <p:val>
                                            <p:strVal val="#ppt_y+1"/>
                                          </p:val>
                                        </p:tav>
                                        <p:tav tm="100000">
                                          <p:val>
                                            <p:strVal val="#ppt_y-.03"/>
                                          </p:val>
                                        </p:tav>
                                      </p:tavLst>
                                    </p:anim>
                                    <p:anim calcmode="lin" valueType="num">
                                      <p:cBhvr>
                                        <p:cTn id="15" dur="97" accel="100000" fill="hold">
                                          <p:stCondLst>
                                            <p:cond delay="897"/>
                                          </p:stCondLst>
                                        </p:cTn>
                                        <p:tgtEl>
                                          <p:spTgt spid="71682"/>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nodeType="clickEffect">
                                  <p:stCondLst>
                                    <p:cond delay="0"/>
                                  </p:stCondLst>
                                  <p:childTnLst>
                                    <p:set>
                                      <p:cBhvr>
                                        <p:cTn id="19" dur="1" fill="hold">
                                          <p:stCondLst>
                                            <p:cond delay="0"/>
                                          </p:stCondLst>
                                        </p:cTn>
                                        <p:tgtEl>
                                          <p:spTgt spid="71683">
                                            <p:txEl>
                                              <p:pRg st="0" end="0"/>
                                            </p:txEl>
                                          </p:spTgt>
                                        </p:tgtEl>
                                        <p:attrNameLst>
                                          <p:attrName>style.visibility</p:attrName>
                                        </p:attrNameLst>
                                      </p:cBhvr>
                                      <p:to>
                                        <p:strVal val="visible"/>
                                      </p:to>
                                    </p:set>
                                    <p:animEffect transition="in" filter="fade">
                                      <p:cBhvr>
                                        <p:cTn id="20" dur="1000"/>
                                        <p:tgtEl>
                                          <p:spTgt spid="71683">
                                            <p:txEl>
                                              <p:pRg st="0" end="0"/>
                                            </p:txEl>
                                          </p:spTgt>
                                        </p:tgtEl>
                                      </p:cBhvr>
                                    </p:animEffect>
                                    <p:anim calcmode="lin" valueType="num">
                                      <p:cBhvr>
                                        <p:cTn id="21" dur="1000" fill="hold"/>
                                        <p:tgtEl>
                                          <p:spTgt spid="71683">
                                            <p:txEl>
                                              <p:pRg st="0" end="0"/>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71683">
                                            <p:txEl>
                                              <p:pRg st="0" end="0"/>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71683">
                                            <p:txEl>
                                              <p:pRg st="0" end="0"/>
                                            </p:txEl>
                                          </p:spTgt>
                                        </p:tgtEl>
                                        <p:attrNameLst>
                                          <p:attrName>ppt_y</p:attrName>
                                        </p:attrNameLst>
                                      </p:cBhvr>
                                      <p:tavLst>
                                        <p:tav tm="0">
                                          <p:val>
                                            <p:strVal val="#ppt_y-.03"/>
                                          </p:val>
                                        </p:tav>
                                        <p:tav tm="100000">
                                          <p:val>
                                            <p:strVal val="#ppt_y"/>
                                          </p:val>
                                        </p:tav>
                                      </p:tavLst>
                                    </p:anim>
                                  </p:childTnLst>
                                </p:cTn>
                              </p:par>
                              <p:par>
                                <p:cTn id="24" presetID="37" presetClass="entr" presetSubtype="0" fill="hold" nodeType="withEffect">
                                  <p:stCondLst>
                                    <p:cond delay="0"/>
                                  </p:stCondLst>
                                  <p:childTnLst>
                                    <p:set>
                                      <p:cBhvr>
                                        <p:cTn id="25" dur="1" fill="hold">
                                          <p:stCondLst>
                                            <p:cond delay="0"/>
                                          </p:stCondLst>
                                        </p:cTn>
                                        <p:tgtEl>
                                          <p:spTgt spid="71683">
                                            <p:txEl>
                                              <p:pRg st="1" end="1"/>
                                            </p:txEl>
                                          </p:spTgt>
                                        </p:tgtEl>
                                        <p:attrNameLst>
                                          <p:attrName>style.visibility</p:attrName>
                                        </p:attrNameLst>
                                      </p:cBhvr>
                                      <p:to>
                                        <p:strVal val="visible"/>
                                      </p:to>
                                    </p:set>
                                    <p:animEffect transition="in" filter="fade">
                                      <p:cBhvr>
                                        <p:cTn id="26" dur="1000"/>
                                        <p:tgtEl>
                                          <p:spTgt spid="71683">
                                            <p:txEl>
                                              <p:pRg st="1" end="1"/>
                                            </p:txEl>
                                          </p:spTgt>
                                        </p:tgtEl>
                                      </p:cBhvr>
                                    </p:animEffect>
                                    <p:anim calcmode="lin" valueType="num">
                                      <p:cBhvr>
                                        <p:cTn id="27" dur="1000" fill="hold"/>
                                        <p:tgtEl>
                                          <p:spTgt spid="71683">
                                            <p:txEl>
                                              <p:pRg st="1" end="1"/>
                                            </p:txEl>
                                          </p:spTgt>
                                        </p:tgtEl>
                                        <p:attrNameLst>
                                          <p:attrName>ppt_x</p:attrName>
                                        </p:attrNameLst>
                                      </p:cBhvr>
                                      <p:tavLst>
                                        <p:tav tm="0">
                                          <p:val>
                                            <p:strVal val="#ppt_x"/>
                                          </p:val>
                                        </p:tav>
                                        <p:tav tm="100000">
                                          <p:val>
                                            <p:strVal val="#ppt_x"/>
                                          </p:val>
                                        </p:tav>
                                      </p:tavLst>
                                    </p:anim>
                                    <p:anim calcmode="lin" valueType="num">
                                      <p:cBhvr>
                                        <p:cTn id="28" dur="900" decel="100000" fill="hold"/>
                                        <p:tgtEl>
                                          <p:spTgt spid="71683">
                                            <p:txEl>
                                              <p:pRg st="1" end="1"/>
                                            </p:txEl>
                                          </p:spTgt>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71683">
                                            <p:txEl>
                                              <p:pRg st="1" end="1"/>
                                            </p:txEl>
                                          </p:spTgt>
                                        </p:tgtEl>
                                        <p:attrNameLst>
                                          <p:attrName>ppt_y</p:attrName>
                                        </p:attrNameLst>
                                      </p:cBhvr>
                                      <p:tavLst>
                                        <p:tav tm="0">
                                          <p:val>
                                            <p:strVal val="#ppt_y-.03"/>
                                          </p:val>
                                        </p:tav>
                                        <p:tav tm="100000">
                                          <p:val>
                                            <p:strVal val="#ppt_y"/>
                                          </p:val>
                                        </p:tav>
                                      </p:tavLst>
                                    </p:anim>
                                  </p:childTnLst>
                                </p:cTn>
                              </p:par>
                              <p:par>
                                <p:cTn id="30" presetID="37" presetClass="entr" presetSubtype="0" fill="hold" nodeType="withEffect">
                                  <p:stCondLst>
                                    <p:cond delay="0"/>
                                  </p:stCondLst>
                                  <p:childTnLst>
                                    <p:set>
                                      <p:cBhvr>
                                        <p:cTn id="31" dur="1" fill="hold">
                                          <p:stCondLst>
                                            <p:cond delay="0"/>
                                          </p:stCondLst>
                                        </p:cTn>
                                        <p:tgtEl>
                                          <p:spTgt spid="71683">
                                            <p:txEl>
                                              <p:pRg st="2" end="2"/>
                                            </p:txEl>
                                          </p:spTgt>
                                        </p:tgtEl>
                                        <p:attrNameLst>
                                          <p:attrName>style.visibility</p:attrName>
                                        </p:attrNameLst>
                                      </p:cBhvr>
                                      <p:to>
                                        <p:strVal val="visible"/>
                                      </p:to>
                                    </p:set>
                                    <p:animEffect transition="in" filter="fade">
                                      <p:cBhvr>
                                        <p:cTn id="32" dur="1000"/>
                                        <p:tgtEl>
                                          <p:spTgt spid="71683">
                                            <p:txEl>
                                              <p:pRg st="2" end="2"/>
                                            </p:txEl>
                                          </p:spTgt>
                                        </p:tgtEl>
                                      </p:cBhvr>
                                    </p:animEffect>
                                    <p:anim calcmode="lin" valueType="num">
                                      <p:cBhvr>
                                        <p:cTn id="33" dur="1000" fill="hold"/>
                                        <p:tgtEl>
                                          <p:spTgt spid="71683">
                                            <p:txEl>
                                              <p:pRg st="2" end="2"/>
                                            </p:txEl>
                                          </p:spTgt>
                                        </p:tgtEl>
                                        <p:attrNameLst>
                                          <p:attrName>ppt_x</p:attrName>
                                        </p:attrNameLst>
                                      </p:cBhvr>
                                      <p:tavLst>
                                        <p:tav tm="0">
                                          <p:val>
                                            <p:strVal val="#ppt_x"/>
                                          </p:val>
                                        </p:tav>
                                        <p:tav tm="100000">
                                          <p:val>
                                            <p:strVal val="#ppt_x"/>
                                          </p:val>
                                        </p:tav>
                                      </p:tavLst>
                                    </p:anim>
                                    <p:anim calcmode="lin" valueType="num">
                                      <p:cBhvr>
                                        <p:cTn id="34" dur="900" decel="100000" fill="hold"/>
                                        <p:tgtEl>
                                          <p:spTgt spid="71683">
                                            <p:txEl>
                                              <p:pRg st="2" end="2"/>
                                            </p:txEl>
                                          </p:spTgt>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71683">
                                            <p:txEl>
                                              <p:pRg st="2" end="2"/>
                                            </p:txEl>
                                          </p:spTgt>
                                        </p:tgtEl>
                                        <p:attrNameLst>
                                          <p:attrName>ppt_y</p:attrName>
                                        </p:attrNameLst>
                                      </p:cBhvr>
                                      <p:tavLst>
                                        <p:tav tm="0">
                                          <p:val>
                                            <p:strVal val="#ppt_y-.03"/>
                                          </p:val>
                                        </p:tav>
                                        <p:tav tm="100000">
                                          <p:val>
                                            <p:strVal val="#ppt_y"/>
                                          </p:val>
                                        </p:tav>
                                      </p:tavLst>
                                    </p:anim>
                                  </p:childTnLst>
                                </p:cTn>
                              </p:par>
                              <p:par>
                                <p:cTn id="36" presetID="37" presetClass="entr" presetSubtype="0" fill="hold" nodeType="withEffect">
                                  <p:stCondLst>
                                    <p:cond delay="0"/>
                                  </p:stCondLst>
                                  <p:childTnLst>
                                    <p:set>
                                      <p:cBhvr>
                                        <p:cTn id="37" dur="1" fill="hold">
                                          <p:stCondLst>
                                            <p:cond delay="0"/>
                                          </p:stCondLst>
                                        </p:cTn>
                                        <p:tgtEl>
                                          <p:spTgt spid="71683">
                                            <p:txEl>
                                              <p:pRg st="3" end="3"/>
                                            </p:txEl>
                                          </p:spTgt>
                                        </p:tgtEl>
                                        <p:attrNameLst>
                                          <p:attrName>style.visibility</p:attrName>
                                        </p:attrNameLst>
                                      </p:cBhvr>
                                      <p:to>
                                        <p:strVal val="visible"/>
                                      </p:to>
                                    </p:set>
                                    <p:animEffect transition="in" filter="fade">
                                      <p:cBhvr>
                                        <p:cTn id="38" dur="1000"/>
                                        <p:tgtEl>
                                          <p:spTgt spid="71683">
                                            <p:txEl>
                                              <p:pRg st="3" end="3"/>
                                            </p:txEl>
                                          </p:spTgt>
                                        </p:tgtEl>
                                      </p:cBhvr>
                                    </p:animEffect>
                                    <p:anim calcmode="lin" valueType="num">
                                      <p:cBhvr>
                                        <p:cTn id="39" dur="1000" fill="hold"/>
                                        <p:tgtEl>
                                          <p:spTgt spid="71683">
                                            <p:txEl>
                                              <p:pRg st="3" end="3"/>
                                            </p:txEl>
                                          </p:spTgt>
                                        </p:tgtEl>
                                        <p:attrNameLst>
                                          <p:attrName>ppt_x</p:attrName>
                                        </p:attrNameLst>
                                      </p:cBhvr>
                                      <p:tavLst>
                                        <p:tav tm="0">
                                          <p:val>
                                            <p:strVal val="#ppt_x"/>
                                          </p:val>
                                        </p:tav>
                                        <p:tav tm="100000">
                                          <p:val>
                                            <p:strVal val="#ppt_x"/>
                                          </p:val>
                                        </p:tav>
                                      </p:tavLst>
                                    </p:anim>
                                    <p:anim calcmode="lin" valueType="num">
                                      <p:cBhvr>
                                        <p:cTn id="40" dur="900" decel="100000" fill="hold"/>
                                        <p:tgtEl>
                                          <p:spTgt spid="71683">
                                            <p:txEl>
                                              <p:pRg st="3" end="3"/>
                                            </p:txEl>
                                          </p:spTgt>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7168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标题 141313"/>
          <p:cNvSpPr>
            <a:spLocks noGrp="1"/>
          </p:cNvSpPr>
          <p:nvPr>
            <p:ph type="title"/>
          </p:nvPr>
        </p:nvSpPr>
        <p:spPr>
          <a:xfrm>
            <a:off x="466725" y="187325"/>
            <a:ext cx="8229600" cy="719138"/>
          </a:xfrm>
          <a:noFill/>
          <a:ln>
            <a:noFill/>
          </a:ln>
        </p:spPr>
        <p:txBody>
          <a:bodyPr anchor="t">
            <a:normAutofit/>
          </a:bodyPr>
          <a:lstStyle/>
          <a:p>
            <a:pPr algn="ctr"/>
            <a:r>
              <a:rPr lang="en-US" altLang="zh-CN" sz="3200" b="1">
                <a:solidFill>
                  <a:schemeClr val="accent2"/>
                </a:solidFill>
                <a:cs typeface="+mj-lt"/>
              </a:rPr>
              <a:t>Useful Sentences</a:t>
            </a:r>
            <a:endParaRPr lang="en-US" altLang="zh-CN" sz="3200" b="1">
              <a:solidFill>
                <a:schemeClr val="accent2"/>
              </a:solidFill>
              <a:cs typeface="+mj-lt"/>
            </a:endParaRPr>
          </a:p>
        </p:txBody>
      </p:sp>
      <p:sp>
        <p:nvSpPr>
          <p:cNvPr id="141315" name="内容占位符 141314"/>
          <p:cNvSpPr>
            <a:spLocks noGrp="1"/>
          </p:cNvSpPr>
          <p:nvPr>
            <p:ph idx="1"/>
          </p:nvPr>
        </p:nvSpPr>
        <p:spPr>
          <a:xfrm>
            <a:off x="258445" y="1568450"/>
            <a:ext cx="8437563" cy="5289550"/>
          </a:xfrm>
          <a:noFill/>
          <a:ln>
            <a:noFill/>
          </a:ln>
        </p:spPr>
        <p:txBody>
          <a:bodyPr anchor="t"/>
          <a:lstStyle/>
          <a:p>
            <a:pPr marL="457200" indent="-457200">
              <a:lnSpc>
                <a:spcPct val="105000"/>
              </a:lnSpc>
              <a:buAutoNum type="arabicPeriod" startAt="5"/>
            </a:pPr>
            <a:r>
              <a:rPr lang="en-US" altLang="zh-CN" sz="2800">
                <a:solidFill>
                  <a:schemeClr val="tx1"/>
                </a:solidFill>
              </a:rPr>
              <a:t>We must point out that unless your L/C reaches us by the end of this month, we shall be unable to effect shipment within the stipulated time limit.</a:t>
            </a:r>
            <a:endParaRPr lang="en-US" altLang="zh-CN" sz="2800">
              <a:solidFill>
                <a:schemeClr val="tx1"/>
              </a:solidFill>
            </a:endParaRPr>
          </a:p>
          <a:p>
            <a:pPr marL="457200" indent="-457200">
              <a:lnSpc>
                <a:spcPct val="105000"/>
              </a:lnSpc>
              <a:buAutoNum type="arabicPeriod" startAt="5"/>
            </a:pPr>
            <a:r>
              <a:rPr lang="en-US" altLang="zh-CN" sz="2800">
                <a:solidFill>
                  <a:schemeClr val="tx1"/>
                </a:solidFill>
              </a:rPr>
              <a:t>If you fail to open the L/C in time, we shall have the right to terminate the contract.</a:t>
            </a:r>
            <a:endParaRPr lang="en-US" altLang="zh-CN" sz="2800">
              <a:solidFill>
                <a:schemeClr val="tx1"/>
              </a:solidFill>
            </a:endParaRPr>
          </a:p>
        </p:txBody>
      </p:sp>
      <p:grpSp>
        <p:nvGrpSpPr>
          <p:cNvPr id="2" name="组合 1"/>
          <p:cNvGrpSpPr/>
          <p:nvPr/>
        </p:nvGrpSpPr>
        <p:grpSpPr>
          <a:xfrm>
            <a:off x="6421800" y="4486445"/>
            <a:ext cx="2491978" cy="2321720"/>
            <a:chOff x="2548558" y="2420888"/>
            <a:chExt cx="3322637" cy="3095626"/>
          </a:xfrm>
          <a:solidFill>
            <a:schemeClr val="accent2"/>
          </a:solidFill>
        </p:grpSpPr>
        <p:sp>
          <p:nvSpPr>
            <p:cNvPr id="16" name="Freeform 5"/>
            <p:cNvSpPr/>
            <p:nvPr/>
          </p:nvSpPr>
          <p:spPr bwMode="auto">
            <a:xfrm>
              <a:off x="3999533" y="2420888"/>
              <a:ext cx="458787" cy="458788"/>
            </a:xfrm>
            <a:custGeom>
              <a:avLst/>
              <a:gdLst>
                <a:gd name="T0" fmla="*/ 48 w 48"/>
                <a:gd name="T1" fmla="*/ 24 h 48"/>
                <a:gd name="T2" fmla="*/ 25 w 48"/>
                <a:gd name="T3" fmla="*/ 48 h 48"/>
                <a:gd name="T4" fmla="*/ 0 w 48"/>
                <a:gd name="T5" fmla="*/ 24 h 48"/>
                <a:gd name="T6" fmla="*/ 24 w 48"/>
                <a:gd name="T7" fmla="*/ 0 h 48"/>
                <a:gd name="T8" fmla="*/ 48 w 48"/>
                <a:gd name="T9" fmla="*/ 24 h 48"/>
              </a:gdLst>
              <a:ahLst/>
              <a:cxnLst>
                <a:cxn ang="0">
                  <a:pos x="T0" y="T1"/>
                </a:cxn>
                <a:cxn ang="0">
                  <a:pos x="T2" y="T3"/>
                </a:cxn>
                <a:cxn ang="0">
                  <a:pos x="T4" y="T5"/>
                </a:cxn>
                <a:cxn ang="0">
                  <a:pos x="T6" y="T7"/>
                </a:cxn>
                <a:cxn ang="0">
                  <a:pos x="T8" y="T9"/>
                </a:cxn>
              </a:cxnLst>
              <a:rect l="0" t="0" r="r" b="b"/>
              <a:pathLst>
                <a:path w="48" h="48">
                  <a:moveTo>
                    <a:pt x="48" y="24"/>
                  </a:moveTo>
                  <a:cubicBezTo>
                    <a:pt x="48" y="37"/>
                    <a:pt x="38" y="48"/>
                    <a:pt x="25" y="48"/>
                  </a:cubicBezTo>
                  <a:cubicBezTo>
                    <a:pt x="11" y="48"/>
                    <a:pt x="1" y="38"/>
                    <a:pt x="0" y="24"/>
                  </a:cubicBezTo>
                  <a:cubicBezTo>
                    <a:pt x="0" y="11"/>
                    <a:pt x="11" y="0"/>
                    <a:pt x="24" y="0"/>
                  </a:cubicBezTo>
                  <a:cubicBezTo>
                    <a:pt x="38" y="0"/>
                    <a:pt x="48" y="11"/>
                    <a:pt x="48" y="24"/>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7" name="Freeform 6"/>
            <p:cNvSpPr/>
            <p:nvPr/>
          </p:nvSpPr>
          <p:spPr bwMode="auto">
            <a:xfrm>
              <a:off x="3942383" y="2898726"/>
              <a:ext cx="573087" cy="1347788"/>
            </a:xfrm>
            <a:custGeom>
              <a:avLst/>
              <a:gdLst>
                <a:gd name="T0" fmla="*/ 53 w 60"/>
                <a:gd name="T1" fmla="*/ 129 h 141"/>
                <a:gd name="T2" fmla="*/ 31 w 60"/>
                <a:gd name="T3" fmla="*/ 51 h 141"/>
                <a:gd name="T4" fmla="*/ 31 w 60"/>
                <a:gd name="T5" fmla="*/ 51 h 141"/>
                <a:gd name="T6" fmla="*/ 9 w 60"/>
                <a:gd name="T7" fmla="*/ 129 h 141"/>
                <a:gd name="T8" fmla="*/ 14 w 60"/>
                <a:gd name="T9" fmla="*/ 23 h 141"/>
                <a:gd name="T10" fmla="*/ 0 w 60"/>
                <a:gd name="T11" fmla="*/ 43 h 141"/>
                <a:gd name="T12" fmla="*/ 31 w 60"/>
                <a:gd name="T13" fmla="*/ 0 h 141"/>
                <a:gd name="T14" fmla="*/ 31 w 60"/>
                <a:gd name="T15" fmla="*/ 0 h 141"/>
                <a:gd name="T16" fmla="*/ 60 w 60"/>
                <a:gd name="T17" fmla="*/ 45 h 141"/>
                <a:gd name="T18" fmla="*/ 47 w 60"/>
                <a:gd name="T19" fmla="*/ 24 h 141"/>
                <a:gd name="T20" fmla="*/ 53 w 60"/>
                <a:gd name="T21" fmla="*/ 12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141">
                  <a:moveTo>
                    <a:pt x="53" y="129"/>
                  </a:moveTo>
                  <a:cubicBezTo>
                    <a:pt x="53" y="141"/>
                    <a:pt x="43" y="51"/>
                    <a:pt x="31" y="51"/>
                  </a:cubicBezTo>
                  <a:cubicBezTo>
                    <a:pt x="31" y="51"/>
                    <a:pt x="31" y="51"/>
                    <a:pt x="31" y="51"/>
                  </a:cubicBezTo>
                  <a:cubicBezTo>
                    <a:pt x="19" y="52"/>
                    <a:pt x="9" y="141"/>
                    <a:pt x="9" y="129"/>
                  </a:cubicBezTo>
                  <a:cubicBezTo>
                    <a:pt x="14" y="23"/>
                    <a:pt x="14" y="23"/>
                    <a:pt x="14" y="23"/>
                  </a:cubicBezTo>
                  <a:cubicBezTo>
                    <a:pt x="0" y="43"/>
                    <a:pt x="0" y="43"/>
                    <a:pt x="0" y="43"/>
                  </a:cubicBezTo>
                  <a:cubicBezTo>
                    <a:pt x="0" y="41"/>
                    <a:pt x="20" y="0"/>
                    <a:pt x="31" y="0"/>
                  </a:cubicBezTo>
                  <a:cubicBezTo>
                    <a:pt x="31" y="0"/>
                    <a:pt x="31" y="0"/>
                    <a:pt x="31" y="0"/>
                  </a:cubicBezTo>
                  <a:cubicBezTo>
                    <a:pt x="41" y="0"/>
                    <a:pt x="60" y="43"/>
                    <a:pt x="60" y="45"/>
                  </a:cubicBezTo>
                  <a:cubicBezTo>
                    <a:pt x="47" y="24"/>
                    <a:pt x="47" y="24"/>
                    <a:pt x="47" y="24"/>
                  </a:cubicBezTo>
                  <a:lnTo>
                    <a:pt x="53" y="129"/>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8" name="Freeform 7"/>
            <p:cNvSpPr/>
            <p:nvPr/>
          </p:nvSpPr>
          <p:spPr bwMode="auto">
            <a:xfrm>
              <a:off x="5355258" y="4838651"/>
              <a:ext cx="515937" cy="525463"/>
            </a:xfrm>
            <a:custGeom>
              <a:avLst/>
              <a:gdLst>
                <a:gd name="T0" fmla="*/ 14 w 54"/>
                <a:gd name="T1" fmla="*/ 48 h 55"/>
                <a:gd name="T2" fmla="*/ 7 w 54"/>
                <a:gd name="T3" fmla="*/ 15 h 55"/>
                <a:gd name="T4" fmla="*/ 40 w 54"/>
                <a:gd name="T5" fmla="*/ 7 h 55"/>
                <a:gd name="T6" fmla="*/ 47 w 54"/>
                <a:gd name="T7" fmla="*/ 40 h 55"/>
                <a:gd name="T8" fmla="*/ 14 w 54"/>
                <a:gd name="T9" fmla="*/ 48 h 55"/>
              </a:gdLst>
              <a:ahLst/>
              <a:cxnLst>
                <a:cxn ang="0">
                  <a:pos x="T0" y="T1"/>
                </a:cxn>
                <a:cxn ang="0">
                  <a:pos x="T2" y="T3"/>
                </a:cxn>
                <a:cxn ang="0">
                  <a:pos x="T4" y="T5"/>
                </a:cxn>
                <a:cxn ang="0">
                  <a:pos x="T6" y="T7"/>
                </a:cxn>
                <a:cxn ang="0">
                  <a:pos x="T8" y="T9"/>
                </a:cxn>
              </a:cxnLst>
              <a:rect l="0" t="0" r="r" b="b"/>
              <a:pathLst>
                <a:path w="54" h="55">
                  <a:moveTo>
                    <a:pt x="14" y="48"/>
                  </a:moveTo>
                  <a:cubicBezTo>
                    <a:pt x="3" y="41"/>
                    <a:pt x="0" y="26"/>
                    <a:pt x="7" y="15"/>
                  </a:cubicBezTo>
                  <a:cubicBezTo>
                    <a:pt x="14" y="3"/>
                    <a:pt x="28" y="0"/>
                    <a:pt x="40" y="7"/>
                  </a:cubicBezTo>
                  <a:cubicBezTo>
                    <a:pt x="51" y="14"/>
                    <a:pt x="54" y="28"/>
                    <a:pt x="47" y="40"/>
                  </a:cubicBezTo>
                  <a:cubicBezTo>
                    <a:pt x="40" y="51"/>
                    <a:pt x="26" y="55"/>
                    <a:pt x="14" y="48"/>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9" name="Freeform 8"/>
            <p:cNvSpPr/>
            <p:nvPr/>
          </p:nvSpPr>
          <p:spPr bwMode="auto">
            <a:xfrm>
              <a:off x="4142408" y="4083001"/>
              <a:ext cx="1309687" cy="965200"/>
            </a:xfrm>
            <a:custGeom>
              <a:avLst/>
              <a:gdLst>
                <a:gd name="T0" fmla="*/ 10 w 137"/>
                <a:gd name="T1" fmla="*/ 44 h 101"/>
                <a:gd name="T2" fmla="*/ 88 w 137"/>
                <a:gd name="T3" fmla="*/ 66 h 101"/>
                <a:gd name="T4" fmla="*/ 88 w 137"/>
                <a:gd name="T5" fmla="*/ 66 h 101"/>
                <a:gd name="T6" fmla="*/ 34 w 137"/>
                <a:gd name="T7" fmla="*/ 6 h 101"/>
                <a:gd name="T8" fmla="*/ 121 w 137"/>
                <a:gd name="T9" fmla="*/ 67 h 101"/>
                <a:gd name="T10" fmla="*/ 111 w 137"/>
                <a:gd name="T11" fmla="*/ 44 h 101"/>
                <a:gd name="T12" fmla="*/ 132 w 137"/>
                <a:gd name="T13" fmla="*/ 93 h 101"/>
                <a:gd name="T14" fmla="*/ 132 w 137"/>
                <a:gd name="T15" fmla="*/ 93 h 101"/>
                <a:gd name="T16" fmla="*/ 78 w 137"/>
                <a:gd name="T17" fmla="*/ 94 h 101"/>
                <a:gd name="T18" fmla="*/ 103 w 137"/>
                <a:gd name="T19" fmla="*/ 94 h 101"/>
                <a:gd name="T20" fmla="*/ 10 w 137"/>
                <a:gd name="T21" fmla="*/ 4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7" h="101">
                  <a:moveTo>
                    <a:pt x="10" y="44"/>
                  </a:moveTo>
                  <a:cubicBezTo>
                    <a:pt x="0" y="38"/>
                    <a:pt x="82" y="76"/>
                    <a:pt x="88" y="66"/>
                  </a:cubicBezTo>
                  <a:cubicBezTo>
                    <a:pt x="88" y="66"/>
                    <a:pt x="88" y="66"/>
                    <a:pt x="88" y="66"/>
                  </a:cubicBezTo>
                  <a:cubicBezTo>
                    <a:pt x="95" y="55"/>
                    <a:pt x="23" y="0"/>
                    <a:pt x="34" y="6"/>
                  </a:cubicBezTo>
                  <a:cubicBezTo>
                    <a:pt x="121" y="67"/>
                    <a:pt x="121" y="67"/>
                    <a:pt x="121" y="67"/>
                  </a:cubicBezTo>
                  <a:cubicBezTo>
                    <a:pt x="111" y="44"/>
                    <a:pt x="111" y="44"/>
                    <a:pt x="111" y="44"/>
                  </a:cubicBezTo>
                  <a:cubicBezTo>
                    <a:pt x="113" y="45"/>
                    <a:pt x="137" y="84"/>
                    <a:pt x="132" y="93"/>
                  </a:cubicBezTo>
                  <a:cubicBezTo>
                    <a:pt x="132" y="93"/>
                    <a:pt x="132" y="93"/>
                    <a:pt x="132" y="93"/>
                  </a:cubicBezTo>
                  <a:cubicBezTo>
                    <a:pt x="126" y="101"/>
                    <a:pt x="80" y="96"/>
                    <a:pt x="78" y="94"/>
                  </a:cubicBezTo>
                  <a:cubicBezTo>
                    <a:pt x="103" y="94"/>
                    <a:pt x="103" y="94"/>
                    <a:pt x="103" y="94"/>
                  </a:cubicBezTo>
                  <a:lnTo>
                    <a:pt x="10" y="4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0" name="Freeform 9"/>
            <p:cNvSpPr/>
            <p:nvPr/>
          </p:nvSpPr>
          <p:spPr bwMode="auto">
            <a:xfrm>
              <a:off x="2548558" y="4724351"/>
              <a:ext cx="525462" cy="515938"/>
            </a:xfrm>
            <a:custGeom>
              <a:avLst/>
              <a:gdLst>
                <a:gd name="T0" fmla="*/ 17 w 55"/>
                <a:gd name="T1" fmla="*/ 5 h 54"/>
                <a:gd name="T2" fmla="*/ 49 w 55"/>
                <a:gd name="T3" fmla="*/ 16 h 54"/>
                <a:gd name="T4" fmla="*/ 38 w 55"/>
                <a:gd name="T5" fmla="*/ 48 h 54"/>
                <a:gd name="T6" fmla="*/ 6 w 55"/>
                <a:gd name="T7" fmla="*/ 38 h 54"/>
                <a:gd name="T8" fmla="*/ 17 w 55"/>
                <a:gd name="T9" fmla="*/ 5 h 54"/>
              </a:gdLst>
              <a:ahLst/>
              <a:cxnLst>
                <a:cxn ang="0">
                  <a:pos x="T0" y="T1"/>
                </a:cxn>
                <a:cxn ang="0">
                  <a:pos x="T2" y="T3"/>
                </a:cxn>
                <a:cxn ang="0">
                  <a:pos x="T4" y="T5"/>
                </a:cxn>
                <a:cxn ang="0">
                  <a:pos x="T6" y="T7"/>
                </a:cxn>
                <a:cxn ang="0">
                  <a:pos x="T8" y="T9"/>
                </a:cxn>
              </a:cxnLst>
              <a:rect l="0" t="0" r="r" b="b"/>
              <a:pathLst>
                <a:path w="55" h="54">
                  <a:moveTo>
                    <a:pt x="17" y="5"/>
                  </a:moveTo>
                  <a:cubicBezTo>
                    <a:pt x="28" y="0"/>
                    <a:pt x="43" y="4"/>
                    <a:pt x="49" y="16"/>
                  </a:cubicBezTo>
                  <a:cubicBezTo>
                    <a:pt x="55" y="28"/>
                    <a:pt x="50" y="42"/>
                    <a:pt x="38" y="48"/>
                  </a:cubicBezTo>
                  <a:cubicBezTo>
                    <a:pt x="26" y="54"/>
                    <a:pt x="12" y="49"/>
                    <a:pt x="6" y="38"/>
                  </a:cubicBezTo>
                  <a:cubicBezTo>
                    <a:pt x="0" y="26"/>
                    <a:pt x="5" y="11"/>
                    <a:pt x="17" y="5"/>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1" name="Freeform 10"/>
            <p:cNvSpPr/>
            <p:nvPr/>
          </p:nvSpPr>
          <p:spPr bwMode="auto">
            <a:xfrm>
              <a:off x="2988295" y="4073476"/>
              <a:ext cx="1346200" cy="889000"/>
            </a:xfrm>
            <a:custGeom>
              <a:avLst/>
              <a:gdLst>
                <a:gd name="T0" fmla="*/ 110 w 141"/>
                <a:gd name="T1" fmla="*/ 6 h 93"/>
                <a:gd name="T2" fmla="*/ 50 w 141"/>
                <a:gd name="T3" fmla="*/ 60 h 93"/>
                <a:gd name="T4" fmla="*/ 50 w 141"/>
                <a:gd name="T5" fmla="*/ 60 h 93"/>
                <a:gd name="T6" fmla="*/ 130 w 141"/>
                <a:gd name="T7" fmla="*/ 45 h 93"/>
                <a:gd name="T8" fmla="*/ 32 w 141"/>
                <a:gd name="T9" fmla="*/ 87 h 93"/>
                <a:gd name="T10" fmla="*/ 57 w 141"/>
                <a:gd name="T11" fmla="*/ 92 h 93"/>
                <a:gd name="T12" fmla="*/ 5 w 141"/>
                <a:gd name="T13" fmla="*/ 83 h 93"/>
                <a:gd name="T14" fmla="*/ 5 w 141"/>
                <a:gd name="T15" fmla="*/ 83 h 93"/>
                <a:gd name="T16" fmla="*/ 31 w 141"/>
                <a:gd name="T17" fmla="*/ 37 h 93"/>
                <a:gd name="T18" fmla="*/ 19 w 141"/>
                <a:gd name="T19" fmla="*/ 58 h 93"/>
                <a:gd name="T20" fmla="*/ 110 w 141"/>
                <a:gd name="T21" fmla="*/ 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93">
                  <a:moveTo>
                    <a:pt x="110" y="6"/>
                  </a:moveTo>
                  <a:cubicBezTo>
                    <a:pt x="121" y="0"/>
                    <a:pt x="45" y="49"/>
                    <a:pt x="50" y="60"/>
                  </a:cubicBezTo>
                  <a:cubicBezTo>
                    <a:pt x="50" y="60"/>
                    <a:pt x="50" y="60"/>
                    <a:pt x="50" y="60"/>
                  </a:cubicBezTo>
                  <a:cubicBezTo>
                    <a:pt x="56" y="71"/>
                    <a:pt x="141" y="40"/>
                    <a:pt x="130" y="45"/>
                  </a:cubicBezTo>
                  <a:cubicBezTo>
                    <a:pt x="32" y="87"/>
                    <a:pt x="32" y="87"/>
                    <a:pt x="32" y="87"/>
                  </a:cubicBezTo>
                  <a:cubicBezTo>
                    <a:pt x="57" y="92"/>
                    <a:pt x="57" y="92"/>
                    <a:pt x="57" y="92"/>
                  </a:cubicBezTo>
                  <a:cubicBezTo>
                    <a:pt x="55" y="93"/>
                    <a:pt x="9" y="92"/>
                    <a:pt x="5" y="83"/>
                  </a:cubicBezTo>
                  <a:cubicBezTo>
                    <a:pt x="5" y="83"/>
                    <a:pt x="5" y="83"/>
                    <a:pt x="5" y="83"/>
                  </a:cubicBezTo>
                  <a:cubicBezTo>
                    <a:pt x="0" y="74"/>
                    <a:pt x="29" y="38"/>
                    <a:pt x="31" y="37"/>
                  </a:cubicBezTo>
                  <a:cubicBezTo>
                    <a:pt x="19" y="58"/>
                    <a:pt x="19" y="58"/>
                    <a:pt x="19" y="58"/>
                  </a:cubicBezTo>
                  <a:lnTo>
                    <a:pt x="110" y="6"/>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2" name="Freeform 11"/>
            <p:cNvSpPr/>
            <p:nvPr/>
          </p:nvSpPr>
          <p:spPr bwMode="auto">
            <a:xfrm>
              <a:off x="4705970" y="3136851"/>
              <a:ext cx="696912" cy="1138238"/>
            </a:xfrm>
            <a:custGeom>
              <a:avLst/>
              <a:gdLst>
                <a:gd name="T0" fmla="*/ 64 w 73"/>
                <a:gd name="T1" fmla="*/ 119 h 119"/>
                <a:gd name="T2" fmla="*/ 57 w 73"/>
                <a:gd name="T3" fmla="*/ 117 h 119"/>
                <a:gd name="T4" fmla="*/ 0 w 73"/>
                <a:gd name="T5" fmla="*/ 7 h 119"/>
                <a:gd name="T6" fmla="*/ 3 w 73"/>
                <a:gd name="T7" fmla="*/ 0 h 119"/>
                <a:gd name="T8" fmla="*/ 64 w 73"/>
                <a:gd name="T9" fmla="*/ 119 h 119"/>
              </a:gdLst>
              <a:ahLst/>
              <a:cxnLst>
                <a:cxn ang="0">
                  <a:pos x="T0" y="T1"/>
                </a:cxn>
                <a:cxn ang="0">
                  <a:pos x="T2" y="T3"/>
                </a:cxn>
                <a:cxn ang="0">
                  <a:pos x="T4" y="T5"/>
                </a:cxn>
                <a:cxn ang="0">
                  <a:pos x="T6" y="T7"/>
                </a:cxn>
                <a:cxn ang="0">
                  <a:pos x="T8" y="T9"/>
                </a:cxn>
              </a:cxnLst>
              <a:rect l="0" t="0" r="r" b="b"/>
              <a:pathLst>
                <a:path w="73" h="119">
                  <a:moveTo>
                    <a:pt x="64" y="119"/>
                  </a:moveTo>
                  <a:cubicBezTo>
                    <a:pt x="57" y="117"/>
                    <a:pt x="57" y="117"/>
                    <a:pt x="57" y="117"/>
                  </a:cubicBezTo>
                  <a:cubicBezTo>
                    <a:pt x="61" y="95"/>
                    <a:pt x="65" y="38"/>
                    <a:pt x="0" y="7"/>
                  </a:cubicBezTo>
                  <a:cubicBezTo>
                    <a:pt x="3" y="0"/>
                    <a:pt x="3" y="0"/>
                    <a:pt x="3" y="0"/>
                  </a:cubicBezTo>
                  <a:cubicBezTo>
                    <a:pt x="73" y="34"/>
                    <a:pt x="69" y="94"/>
                    <a:pt x="64" y="119"/>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3" name="Freeform 12"/>
            <p:cNvSpPr/>
            <p:nvPr/>
          </p:nvSpPr>
          <p:spPr bwMode="auto">
            <a:xfrm>
              <a:off x="5174283" y="4102051"/>
              <a:ext cx="258762" cy="249238"/>
            </a:xfrm>
            <a:custGeom>
              <a:avLst/>
              <a:gdLst>
                <a:gd name="T0" fmla="*/ 163 w 163"/>
                <a:gd name="T1" fmla="*/ 30 h 157"/>
                <a:gd name="T2" fmla="*/ 72 w 163"/>
                <a:gd name="T3" fmla="*/ 91 h 157"/>
                <a:gd name="T4" fmla="*/ 12 w 163"/>
                <a:gd name="T5" fmla="*/ 0 h 157"/>
                <a:gd name="T6" fmla="*/ 0 w 163"/>
                <a:gd name="T7" fmla="*/ 61 h 157"/>
                <a:gd name="T8" fmla="*/ 54 w 163"/>
                <a:gd name="T9" fmla="*/ 157 h 157"/>
                <a:gd name="T10" fmla="*/ 150 w 163"/>
                <a:gd name="T11" fmla="*/ 97 h 157"/>
                <a:gd name="T12" fmla="*/ 163 w 163"/>
                <a:gd name="T13" fmla="*/ 30 h 157"/>
              </a:gdLst>
              <a:ahLst/>
              <a:cxnLst>
                <a:cxn ang="0">
                  <a:pos x="T0" y="T1"/>
                </a:cxn>
                <a:cxn ang="0">
                  <a:pos x="T2" y="T3"/>
                </a:cxn>
                <a:cxn ang="0">
                  <a:pos x="T4" y="T5"/>
                </a:cxn>
                <a:cxn ang="0">
                  <a:pos x="T6" y="T7"/>
                </a:cxn>
                <a:cxn ang="0">
                  <a:pos x="T8" y="T9"/>
                </a:cxn>
                <a:cxn ang="0">
                  <a:pos x="T10" y="T11"/>
                </a:cxn>
                <a:cxn ang="0">
                  <a:pos x="T12" y="T13"/>
                </a:cxn>
              </a:cxnLst>
              <a:rect l="0" t="0" r="r" b="b"/>
              <a:pathLst>
                <a:path w="163" h="157">
                  <a:moveTo>
                    <a:pt x="163" y="30"/>
                  </a:moveTo>
                  <a:lnTo>
                    <a:pt x="72" y="91"/>
                  </a:lnTo>
                  <a:lnTo>
                    <a:pt x="12" y="0"/>
                  </a:lnTo>
                  <a:lnTo>
                    <a:pt x="0" y="61"/>
                  </a:lnTo>
                  <a:lnTo>
                    <a:pt x="54" y="157"/>
                  </a:lnTo>
                  <a:lnTo>
                    <a:pt x="150" y="97"/>
                  </a:lnTo>
                  <a:lnTo>
                    <a:pt x="163" y="3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4" name="Freeform 13"/>
            <p:cNvSpPr/>
            <p:nvPr/>
          </p:nvSpPr>
          <p:spPr bwMode="auto">
            <a:xfrm>
              <a:off x="3618533" y="5086301"/>
              <a:ext cx="1270000" cy="430213"/>
            </a:xfrm>
            <a:custGeom>
              <a:avLst/>
              <a:gdLst>
                <a:gd name="T0" fmla="*/ 69 w 133"/>
                <a:gd name="T1" fmla="*/ 32 h 45"/>
                <a:gd name="T2" fmla="*/ 0 w 133"/>
                <a:gd name="T3" fmla="*/ 6 h 45"/>
                <a:gd name="T4" fmla="*/ 5 w 133"/>
                <a:gd name="T5" fmla="*/ 0 h 45"/>
                <a:gd name="T6" fmla="*/ 129 w 133"/>
                <a:gd name="T7" fmla="*/ 3 h 45"/>
                <a:gd name="T8" fmla="*/ 133 w 133"/>
                <a:gd name="T9" fmla="*/ 10 h 45"/>
                <a:gd name="T10" fmla="*/ 69 w 133"/>
                <a:gd name="T11" fmla="*/ 32 h 45"/>
              </a:gdLst>
              <a:ahLst/>
              <a:cxnLst>
                <a:cxn ang="0">
                  <a:pos x="T0" y="T1"/>
                </a:cxn>
                <a:cxn ang="0">
                  <a:pos x="T2" y="T3"/>
                </a:cxn>
                <a:cxn ang="0">
                  <a:pos x="T4" y="T5"/>
                </a:cxn>
                <a:cxn ang="0">
                  <a:pos x="T6" y="T7"/>
                </a:cxn>
                <a:cxn ang="0">
                  <a:pos x="T8" y="T9"/>
                </a:cxn>
                <a:cxn ang="0">
                  <a:pos x="T10" y="T11"/>
                </a:cxn>
              </a:cxnLst>
              <a:rect l="0" t="0" r="r" b="b"/>
              <a:pathLst>
                <a:path w="133" h="45">
                  <a:moveTo>
                    <a:pt x="69" y="32"/>
                  </a:moveTo>
                  <a:cubicBezTo>
                    <a:pt x="36" y="32"/>
                    <a:pt x="12" y="16"/>
                    <a:pt x="0" y="6"/>
                  </a:cubicBezTo>
                  <a:cubicBezTo>
                    <a:pt x="5" y="0"/>
                    <a:pt x="5" y="0"/>
                    <a:pt x="5" y="0"/>
                  </a:cubicBezTo>
                  <a:cubicBezTo>
                    <a:pt x="22" y="15"/>
                    <a:pt x="70" y="45"/>
                    <a:pt x="129" y="3"/>
                  </a:cubicBezTo>
                  <a:cubicBezTo>
                    <a:pt x="133" y="10"/>
                    <a:pt x="133" y="10"/>
                    <a:pt x="133" y="10"/>
                  </a:cubicBezTo>
                  <a:cubicBezTo>
                    <a:pt x="110" y="26"/>
                    <a:pt x="88" y="32"/>
                    <a:pt x="69" y="32"/>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5" name="Freeform 14"/>
            <p:cNvSpPr/>
            <p:nvPr/>
          </p:nvSpPr>
          <p:spPr bwMode="auto">
            <a:xfrm>
              <a:off x="3580433" y="5048201"/>
              <a:ext cx="247650" cy="249238"/>
            </a:xfrm>
            <a:custGeom>
              <a:avLst/>
              <a:gdLst>
                <a:gd name="T0" fmla="*/ 54 w 156"/>
                <a:gd name="T1" fmla="*/ 157 h 157"/>
                <a:gd name="T2" fmla="*/ 48 w 156"/>
                <a:gd name="T3" fmla="*/ 48 h 157"/>
                <a:gd name="T4" fmla="*/ 156 w 156"/>
                <a:gd name="T5" fmla="*/ 42 h 157"/>
                <a:gd name="T6" fmla="*/ 108 w 156"/>
                <a:gd name="T7" fmla="*/ 0 h 157"/>
                <a:gd name="T8" fmla="*/ 0 w 156"/>
                <a:gd name="T9" fmla="*/ 6 h 157"/>
                <a:gd name="T10" fmla="*/ 6 w 156"/>
                <a:gd name="T11" fmla="*/ 115 h 157"/>
                <a:gd name="T12" fmla="*/ 54 w 156"/>
                <a:gd name="T13" fmla="*/ 157 h 157"/>
              </a:gdLst>
              <a:ahLst/>
              <a:cxnLst>
                <a:cxn ang="0">
                  <a:pos x="T0" y="T1"/>
                </a:cxn>
                <a:cxn ang="0">
                  <a:pos x="T2" y="T3"/>
                </a:cxn>
                <a:cxn ang="0">
                  <a:pos x="T4" y="T5"/>
                </a:cxn>
                <a:cxn ang="0">
                  <a:pos x="T6" y="T7"/>
                </a:cxn>
                <a:cxn ang="0">
                  <a:pos x="T8" y="T9"/>
                </a:cxn>
                <a:cxn ang="0">
                  <a:pos x="T10" y="T11"/>
                </a:cxn>
                <a:cxn ang="0">
                  <a:pos x="T12" y="T13"/>
                </a:cxn>
              </a:cxnLst>
              <a:rect l="0" t="0" r="r" b="b"/>
              <a:pathLst>
                <a:path w="156" h="157">
                  <a:moveTo>
                    <a:pt x="54" y="157"/>
                  </a:moveTo>
                  <a:lnTo>
                    <a:pt x="48" y="48"/>
                  </a:lnTo>
                  <a:lnTo>
                    <a:pt x="156" y="42"/>
                  </a:lnTo>
                  <a:lnTo>
                    <a:pt x="108" y="0"/>
                  </a:lnTo>
                  <a:lnTo>
                    <a:pt x="0" y="6"/>
                  </a:lnTo>
                  <a:lnTo>
                    <a:pt x="6" y="115"/>
                  </a:lnTo>
                  <a:lnTo>
                    <a:pt x="54" y="157"/>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6" name="Freeform 15"/>
            <p:cNvSpPr/>
            <p:nvPr/>
          </p:nvSpPr>
          <p:spPr bwMode="auto">
            <a:xfrm>
              <a:off x="2988295" y="3165426"/>
              <a:ext cx="735012" cy="1147763"/>
            </a:xfrm>
            <a:custGeom>
              <a:avLst/>
              <a:gdLst>
                <a:gd name="T0" fmla="*/ 14 w 77"/>
                <a:gd name="T1" fmla="*/ 120 h 120"/>
                <a:gd name="T2" fmla="*/ 74 w 77"/>
                <a:gd name="T3" fmla="*/ 0 h 120"/>
                <a:gd name="T4" fmla="*/ 77 w 77"/>
                <a:gd name="T5" fmla="*/ 7 h 120"/>
                <a:gd name="T6" fmla="*/ 21 w 77"/>
                <a:gd name="T7" fmla="*/ 119 h 120"/>
                <a:gd name="T8" fmla="*/ 14 w 77"/>
                <a:gd name="T9" fmla="*/ 120 h 120"/>
              </a:gdLst>
              <a:ahLst/>
              <a:cxnLst>
                <a:cxn ang="0">
                  <a:pos x="T0" y="T1"/>
                </a:cxn>
                <a:cxn ang="0">
                  <a:pos x="T2" y="T3"/>
                </a:cxn>
                <a:cxn ang="0">
                  <a:pos x="T4" y="T5"/>
                </a:cxn>
                <a:cxn ang="0">
                  <a:pos x="T6" y="T7"/>
                </a:cxn>
                <a:cxn ang="0">
                  <a:pos x="T8" y="T9"/>
                </a:cxn>
              </a:cxnLst>
              <a:rect l="0" t="0" r="r" b="b"/>
              <a:pathLst>
                <a:path w="77" h="120">
                  <a:moveTo>
                    <a:pt x="14" y="120"/>
                  </a:moveTo>
                  <a:cubicBezTo>
                    <a:pt x="0" y="44"/>
                    <a:pt x="51" y="11"/>
                    <a:pt x="74" y="0"/>
                  </a:cubicBezTo>
                  <a:cubicBezTo>
                    <a:pt x="77" y="7"/>
                    <a:pt x="77" y="7"/>
                    <a:pt x="77" y="7"/>
                  </a:cubicBezTo>
                  <a:cubicBezTo>
                    <a:pt x="56" y="17"/>
                    <a:pt x="8" y="47"/>
                    <a:pt x="21" y="119"/>
                  </a:cubicBezTo>
                  <a:lnTo>
                    <a:pt x="14" y="12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7" name="Freeform 16"/>
            <p:cNvSpPr/>
            <p:nvPr/>
          </p:nvSpPr>
          <p:spPr bwMode="auto">
            <a:xfrm>
              <a:off x="3531220" y="3108276"/>
              <a:ext cx="258762" cy="268288"/>
            </a:xfrm>
            <a:custGeom>
              <a:avLst/>
              <a:gdLst>
                <a:gd name="T0" fmla="*/ 0 w 163"/>
                <a:gd name="T1" fmla="*/ 24 h 169"/>
                <a:gd name="T2" fmla="*/ 97 w 163"/>
                <a:gd name="T3" fmla="*/ 67 h 169"/>
                <a:gd name="T4" fmla="*/ 61 w 163"/>
                <a:gd name="T5" fmla="*/ 169 h 169"/>
                <a:gd name="T6" fmla="*/ 121 w 163"/>
                <a:gd name="T7" fmla="*/ 139 h 169"/>
                <a:gd name="T8" fmla="*/ 163 w 163"/>
                <a:gd name="T9" fmla="*/ 36 h 169"/>
                <a:gd name="T10" fmla="*/ 61 w 163"/>
                <a:gd name="T11" fmla="*/ 0 h 169"/>
                <a:gd name="T12" fmla="*/ 0 w 163"/>
                <a:gd name="T13" fmla="*/ 24 h 169"/>
              </a:gdLst>
              <a:ahLst/>
              <a:cxnLst>
                <a:cxn ang="0">
                  <a:pos x="T0" y="T1"/>
                </a:cxn>
                <a:cxn ang="0">
                  <a:pos x="T2" y="T3"/>
                </a:cxn>
                <a:cxn ang="0">
                  <a:pos x="T4" y="T5"/>
                </a:cxn>
                <a:cxn ang="0">
                  <a:pos x="T6" y="T7"/>
                </a:cxn>
                <a:cxn ang="0">
                  <a:pos x="T8" y="T9"/>
                </a:cxn>
                <a:cxn ang="0">
                  <a:pos x="T10" y="T11"/>
                </a:cxn>
                <a:cxn ang="0">
                  <a:pos x="T12" y="T13"/>
                </a:cxn>
              </a:cxnLst>
              <a:rect l="0" t="0" r="r" b="b"/>
              <a:pathLst>
                <a:path w="163" h="169">
                  <a:moveTo>
                    <a:pt x="0" y="24"/>
                  </a:moveTo>
                  <a:lnTo>
                    <a:pt x="97" y="67"/>
                  </a:lnTo>
                  <a:lnTo>
                    <a:pt x="61" y="169"/>
                  </a:lnTo>
                  <a:lnTo>
                    <a:pt x="121" y="139"/>
                  </a:lnTo>
                  <a:lnTo>
                    <a:pt x="163" y="36"/>
                  </a:lnTo>
                  <a:lnTo>
                    <a:pt x="61" y="0"/>
                  </a:lnTo>
                  <a:lnTo>
                    <a:pt x="0" y="2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grpSp>
    </p:spTree>
    <p:custDataLst>
      <p:tags r:id="rId1"/>
    </p:custData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indefinite" fill="hold">
                                          <p:stCondLst>
                                            <p:cond delay="0"/>
                                          </p:stCondLst>
                                        </p:cTn>
                                        <p:tgtEl>
                                          <p:spTgt spid="141314"/>
                                        </p:tgtEl>
                                        <p:attrNameLst>
                                          <p:attrName>style.visibility</p:attrName>
                                        </p:attrNameLst>
                                      </p:cBhvr>
                                      <p:to>
                                        <p:strVal val="visible"/>
                                      </p:to>
                                    </p:set>
                                    <p:animEffect transition="in" filter="fade">
                                      <p:cBhvr>
                                        <p:cTn id="12" dur="1000"/>
                                        <p:tgtEl>
                                          <p:spTgt spid="141314"/>
                                        </p:tgtEl>
                                      </p:cBhvr>
                                    </p:animEffect>
                                    <p:anim calcmode="lin" valueType="num">
                                      <p:cBhvr>
                                        <p:cTn id="13" dur="1000" fill="hold"/>
                                        <p:tgtEl>
                                          <p:spTgt spid="141314"/>
                                        </p:tgtEl>
                                        <p:attrNameLst>
                                          <p:attrName>ppt_x</p:attrName>
                                        </p:attrNameLst>
                                      </p:cBhvr>
                                      <p:tavLst>
                                        <p:tav tm="0">
                                          <p:val>
                                            <p:strVal val="#ppt_x"/>
                                          </p:val>
                                        </p:tav>
                                        <p:tav tm="100000">
                                          <p:val>
                                            <p:strVal val="#ppt_x"/>
                                          </p:val>
                                        </p:tav>
                                      </p:tavLst>
                                    </p:anim>
                                    <p:anim calcmode="lin" valueType="num">
                                      <p:cBhvr>
                                        <p:cTn id="14" dur="897" decel="100000" fill="hold"/>
                                        <p:tgtEl>
                                          <p:spTgt spid="141314"/>
                                        </p:tgtEl>
                                        <p:attrNameLst>
                                          <p:attrName>ppt_y</p:attrName>
                                        </p:attrNameLst>
                                      </p:cBhvr>
                                      <p:tavLst>
                                        <p:tav tm="0">
                                          <p:val>
                                            <p:strVal val="#ppt_y+1"/>
                                          </p:val>
                                        </p:tav>
                                        <p:tav tm="100000">
                                          <p:val>
                                            <p:strVal val="#ppt_y-.03"/>
                                          </p:val>
                                        </p:tav>
                                      </p:tavLst>
                                    </p:anim>
                                    <p:anim calcmode="lin" valueType="num">
                                      <p:cBhvr>
                                        <p:cTn id="15" dur="97" accel="100000" fill="hold">
                                          <p:stCondLst>
                                            <p:cond delay="897"/>
                                          </p:stCondLst>
                                        </p:cTn>
                                        <p:tgtEl>
                                          <p:spTgt spid="141314"/>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nodeType="clickEffect">
                                  <p:stCondLst>
                                    <p:cond delay="0"/>
                                  </p:stCondLst>
                                  <p:childTnLst>
                                    <p:set>
                                      <p:cBhvr>
                                        <p:cTn id="19" dur="1" fill="hold">
                                          <p:stCondLst>
                                            <p:cond delay="0"/>
                                          </p:stCondLst>
                                        </p:cTn>
                                        <p:tgtEl>
                                          <p:spTgt spid="141315">
                                            <p:txEl>
                                              <p:pRg st="0" end="0"/>
                                            </p:txEl>
                                          </p:spTgt>
                                        </p:tgtEl>
                                        <p:attrNameLst>
                                          <p:attrName>style.visibility</p:attrName>
                                        </p:attrNameLst>
                                      </p:cBhvr>
                                      <p:to>
                                        <p:strVal val="visible"/>
                                      </p:to>
                                    </p:set>
                                    <p:animEffect transition="in" filter="fade">
                                      <p:cBhvr>
                                        <p:cTn id="20" dur="1000"/>
                                        <p:tgtEl>
                                          <p:spTgt spid="141315">
                                            <p:txEl>
                                              <p:pRg st="0" end="0"/>
                                            </p:txEl>
                                          </p:spTgt>
                                        </p:tgtEl>
                                      </p:cBhvr>
                                    </p:animEffect>
                                    <p:anim calcmode="lin" valueType="num">
                                      <p:cBhvr>
                                        <p:cTn id="21" dur="1000" fill="hold"/>
                                        <p:tgtEl>
                                          <p:spTgt spid="141315">
                                            <p:txEl>
                                              <p:pRg st="0" end="0"/>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141315">
                                            <p:txEl>
                                              <p:pRg st="0" end="0"/>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141315">
                                            <p:txEl>
                                              <p:pRg st="0" end="0"/>
                                            </p:txEl>
                                          </p:spTgt>
                                        </p:tgtEl>
                                        <p:attrNameLst>
                                          <p:attrName>ppt_y</p:attrName>
                                        </p:attrNameLst>
                                      </p:cBhvr>
                                      <p:tavLst>
                                        <p:tav tm="0">
                                          <p:val>
                                            <p:strVal val="#ppt_y-.03"/>
                                          </p:val>
                                        </p:tav>
                                        <p:tav tm="100000">
                                          <p:val>
                                            <p:strVal val="#ppt_y"/>
                                          </p:val>
                                        </p:tav>
                                      </p:tavLst>
                                    </p:anim>
                                  </p:childTnLst>
                                </p:cTn>
                              </p:par>
                              <p:par>
                                <p:cTn id="24" presetID="37" presetClass="entr" presetSubtype="0" fill="hold" nodeType="withEffect">
                                  <p:stCondLst>
                                    <p:cond delay="0"/>
                                  </p:stCondLst>
                                  <p:childTnLst>
                                    <p:set>
                                      <p:cBhvr>
                                        <p:cTn id="25" dur="1" fill="hold">
                                          <p:stCondLst>
                                            <p:cond delay="0"/>
                                          </p:stCondLst>
                                        </p:cTn>
                                        <p:tgtEl>
                                          <p:spTgt spid="141315">
                                            <p:txEl>
                                              <p:pRg st="1" end="1"/>
                                            </p:txEl>
                                          </p:spTgt>
                                        </p:tgtEl>
                                        <p:attrNameLst>
                                          <p:attrName>style.visibility</p:attrName>
                                        </p:attrNameLst>
                                      </p:cBhvr>
                                      <p:to>
                                        <p:strVal val="visible"/>
                                      </p:to>
                                    </p:set>
                                    <p:animEffect transition="in" filter="fade">
                                      <p:cBhvr>
                                        <p:cTn id="26" dur="1000"/>
                                        <p:tgtEl>
                                          <p:spTgt spid="141315">
                                            <p:txEl>
                                              <p:pRg st="1" end="1"/>
                                            </p:txEl>
                                          </p:spTgt>
                                        </p:tgtEl>
                                      </p:cBhvr>
                                    </p:animEffect>
                                    <p:anim calcmode="lin" valueType="num">
                                      <p:cBhvr>
                                        <p:cTn id="27" dur="1000" fill="hold"/>
                                        <p:tgtEl>
                                          <p:spTgt spid="141315">
                                            <p:txEl>
                                              <p:pRg st="1" end="1"/>
                                            </p:txEl>
                                          </p:spTgt>
                                        </p:tgtEl>
                                        <p:attrNameLst>
                                          <p:attrName>ppt_x</p:attrName>
                                        </p:attrNameLst>
                                      </p:cBhvr>
                                      <p:tavLst>
                                        <p:tav tm="0">
                                          <p:val>
                                            <p:strVal val="#ppt_x"/>
                                          </p:val>
                                        </p:tav>
                                        <p:tav tm="100000">
                                          <p:val>
                                            <p:strVal val="#ppt_x"/>
                                          </p:val>
                                        </p:tav>
                                      </p:tavLst>
                                    </p:anim>
                                    <p:anim calcmode="lin" valueType="num">
                                      <p:cBhvr>
                                        <p:cTn id="28" dur="900" decel="100000" fill="hold"/>
                                        <p:tgtEl>
                                          <p:spTgt spid="141315">
                                            <p:txEl>
                                              <p:pRg st="1" end="1"/>
                                            </p:txEl>
                                          </p:spTgt>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141315">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75779" name="矩形 72707"/>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5</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72724" name="表格 72723"/>
          <p:cNvGraphicFramePr/>
          <p:nvPr/>
        </p:nvGraphicFramePr>
        <p:xfrm>
          <a:off x="250825" y="1123950"/>
          <a:ext cx="6746875" cy="4629150"/>
        </p:xfrm>
        <a:graphic>
          <a:graphicData uri="http://schemas.openxmlformats.org/drawingml/2006/table">
            <a:tbl>
              <a:tblPr/>
              <a:tblGrid>
                <a:gridCol w="6746875"/>
              </a:tblGrid>
              <a:tr h="4629150">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marL="0" lvl="0" indent="0" algn="just">
                        <a:lnSpc>
                          <a:spcPct val="105000"/>
                        </a:lnSpc>
                        <a:spcBef>
                          <a:spcPct val="0"/>
                        </a:spcBef>
                        <a:buNone/>
                      </a:pPr>
                      <a:r>
                        <a:rPr lang="en-US" altLang="zh-CN" sz="2800">
                          <a:latin typeface="+mn-lt"/>
                          <a:cs typeface="+mn-lt"/>
                        </a:rPr>
                        <a:t>Dear Jennifer,</a:t>
                      </a:r>
                      <a:endParaRPr lang="en-US" altLang="zh-CN" sz="2800">
                        <a:latin typeface="+mn-lt"/>
                        <a:cs typeface="+mn-lt"/>
                      </a:endParaRPr>
                    </a:p>
                    <a:p>
                      <a:pPr marL="0" lvl="0" indent="0">
                        <a:lnSpc>
                          <a:spcPct val="105000"/>
                        </a:lnSpc>
                        <a:spcBef>
                          <a:spcPct val="0"/>
                        </a:spcBef>
                        <a:buNone/>
                      </a:pPr>
                      <a:endParaRPr lang="en-US" altLang="zh-CN" sz="2800">
                        <a:latin typeface="+mn-lt"/>
                        <a:cs typeface="+mn-lt"/>
                      </a:endParaRPr>
                    </a:p>
                    <a:p>
                      <a:pPr marL="0" lvl="0" indent="0">
                        <a:lnSpc>
                          <a:spcPct val="105000"/>
                        </a:lnSpc>
                        <a:spcBef>
                          <a:spcPct val="0"/>
                        </a:spcBef>
                        <a:buNone/>
                      </a:pPr>
                      <a:r>
                        <a:rPr lang="en-US" altLang="zh-CN" sz="2800">
                          <a:latin typeface="+mn-lt"/>
                          <a:cs typeface="+mn-lt"/>
                        </a:rPr>
                        <a:t>According to the </a:t>
                      </a:r>
                      <a:r>
                        <a:rPr lang="en-US" altLang="zh-CN" sz="2800" b="1">
                          <a:latin typeface="+mn-lt"/>
                          <a:cs typeface="+mn-lt"/>
                          <a:hlinkClick r:id="rId1" action="ppaction://hlinksldjump"/>
                        </a:rPr>
                        <a:t>stipulation</a:t>
                      </a:r>
                      <a:r>
                        <a:rPr lang="en-US" altLang="zh-CN" sz="2800" b="1">
                          <a:latin typeface="+mn-lt"/>
                          <a:cs typeface="+mn-lt"/>
                        </a:rPr>
                        <a:t> </a:t>
                      </a:r>
                      <a:endParaRPr lang="en-US" altLang="zh-CN" sz="2800" b="1">
                        <a:latin typeface="+mn-lt"/>
                        <a:cs typeface="+mn-lt"/>
                      </a:endParaRPr>
                    </a:p>
                    <a:p>
                      <a:pPr marL="0" lvl="0" indent="0">
                        <a:lnSpc>
                          <a:spcPct val="105000"/>
                        </a:lnSpc>
                        <a:spcBef>
                          <a:spcPct val="0"/>
                        </a:spcBef>
                        <a:buNone/>
                      </a:pPr>
                      <a:r>
                        <a:rPr lang="en-US" altLang="zh-CN" sz="2800">
                          <a:latin typeface="+mn-lt"/>
                          <a:cs typeface="+mn-lt"/>
                        </a:rPr>
                        <a:t>of our S/C, your </a:t>
                      </a:r>
                      <a:r>
                        <a:rPr lang="en-US" altLang="zh-CN" sz="2800" b="1">
                          <a:latin typeface="+mn-lt"/>
                          <a:cs typeface="+mn-lt"/>
                          <a:hlinkClick r:id="rId2" action="ppaction://hlinksldjump"/>
                        </a:rPr>
                        <a:t>covering</a:t>
                      </a:r>
                      <a:r>
                        <a:rPr lang="en-US" altLang="zh-CN" sz="2800">
                          <a:latin typeface="+mn-lt"/>
                          <a:cs typeface="+mn-lt"/>
                        </a:rPr>
                        <a:t> L/C should have reached us by the middle of this month. We regret to note that up to this moment we have not received it yet. Please</a:t>
                      </a:r>
                      <a:r>
                        <a:rPr lang="en-US" altLang="zh-CN" sz="2800" b="1">
                          <a:latin typeface="+mn-lt"/>
                          <a:cs typeface="+mn-lt"/>
                        </a:rPr>
                        <a:t> </a:t>
                      </a:r>
                      <a:r>
                        <a:rPr lang="en-US" altLang="zh-CN" sz="2800" b="1">
                          <a:latin typeface="+mn-lt"/>
                          <a:cs typeface="+mn-lt"/>
                          <a:hlinkClick r:id="rId2" action="ppaction://hlinksldjump"/>
                        </a:rPr>
                        <a:t>expedite</a:t>
                      </a:r>
                      <a:r>
                        <a:rPr lang="en-US" altLang="zh-CN" sz="2800">
                          <a:latin typeface="+mn-lt"/>
                          <a:cs typeface="+mn-lt"/>
                        </a:rPr>
                        <a:t> the establishment of the</a:t>
                      </a:r>
                      <a:endParaRPr lang="en-US" altLang="zh-CN" sz="2800">
                        <a:latin typeface="+mn-lt"/>
                        <a:ea typeface="Times New Roman" panose="02020603050405020304" pitchFamily="18" charset="0"/>
                        <a:cs typeface="+mn-lt"/>
                      </a:endParaRPr>
                    </a:p>
                  </a:txBody>
                  <a:tcPr>
                    <a:lnL cap="flat">
                      <a:noFill/>
                    </a:lnL>
                    <a:lnR cap="flat">
                      <a:noFill/>
                    </a:lnR>
                    <a:lnT cap="flat">
                      <a:noFill/>
                    </a:lnT>
                    <a:lnB cap="flat">
                      <a:noFill/>
                    </a:lnB>
                    <a:lnTlToBr>
                      <a:noFill/>
                    </a:lnTlToBr>
                    <a:lnBlToTr>
                      <a:noFill/>
                    </a:lnBlToTr>
                    <a:noFill/>
                  </a:tcPr>
                </a:tc>
              </a:tr>
            </a:tbl>
          </a:graphicData>
        </a:graphic>
      </p:graphicFrame>
      <p:sp>
        <p:nvSpPr>
          <p:cNvPr id="75786" name="矩形 72714"/>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spTree>
    <p:custDataLst>
      <p:tags r:id="rId3"/>
    </p:custDataLst>
  </p:cSld>
  <p:clrMapOvr>
    <a:masterClrMapping/>
  </p:clrMapOvr>
  <p:transition>
    <p:zoom/>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76803" name="矩形 142339"/>
          <p:cNvSpPr/>
          <p:nvPr/>
        </p:nvSpPr>
        <p:spPr>
          <a:xfrm>
            <a:off x="457200" y="25781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5</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142354" name="表格 142353"/>
          <p:cNvGraphicFramePr/>
          <p:nvPr/>
        </p:nvGraphicFramePr>
        <p:xfrm>
          <a:off x="213995" y="1052195"/>
          <a:ext cx="6596380" cy="5020310"/>
        </p:xfrm>
        <a:graphic>
          <a:graphicData uri="http://schemas.openxmlformats.org/drawingml/2006/table">
            <a:tbl>
              <a:tblPr/>
              <a:tblGrid>
                <a:gridCol w="6596380"/>
              </a:tblGrid>
              <a:tr h="5020310">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marL="0" lvl="0" indent="0" algn="just">
                        <a:lnSpc>
                          <a:spcPct val="105000"/>
                        </a:lnSpc>
                        <a:spcBef>
                          <a:spcPct val="0"/>
                        </a:spcBef>
                        <a:buNone/>
                      </a:pPr>
                      <a:r>
                        <a:rPr lang="en-US" altLang="zh-CN" sz="2800">
                          <a:latin typeface="+mn-lt"/>
                          <a:cs typeface="+mn-lt"/>
                        </a:rPr>
                        <a:t>relevant L/C </a:t>
                      </a:r>
                      <a:r>
                        <a:rPr lang="en-US" altLang="zh-CN" sz="2800" b="0">
                          <a:solidFill>
                            <a:schemeClr val="tx1"/>
                          </a:solidFill>
                          <a:latin typeface="+mn-lt"/>
                          <a:cs typeface="+mn-lt"/>
                        </a:rPr>
                        <a:t>upon receipt </a:t>
                      </a:r>
                      <a:endParaRPr lang="en-US" altLang="zh-CN" sz="2800" b="0">
                        <a:solidFill>
                          <a:schemeClr val="tx1"/>
                        </a:solidFill>
                        <a:latin typeface="+mn-lt"/>
                        <a:cs typeface="+mn-lt"/>
                      </a:endParaRPr>
                    </a:p>
                    <a:p>
                      <a:pPr marL="0" lvl="0" indent="0" algn="just">
                        <a:lnSpc>
                          <a:spcPct val="105000"/>
                        </a:lnSpc>
                        <a:spcBef>
                          <a:spcPct val="0"/>
                        </a:spcBef>
                        <a:buNone/>
                      </a:pPr>
                      <a:r>
                        <a:rPr lang="en-US" altLang="zh-CN" sz="2800" b="0">
                          <a:solidFill>
                            <a:schemeClr val="tx1"/>
                          </a:solidFill>
                          <a:latin typeface="+mn-lt"/>
                          <a:cs typeface="+mn-lt"/>
                        </a:rPr>
                        <a:t>of </a:t>
                      </a:r>
                      <a:r>
                        <a:rPr lang="en-US" altLang="zh-CN" sz="2800">
                          <a:latin typeface="+mn-lt"/>
                          <a:cs typeface="+mn-lt"/>
                        </a:rPr>
                        <a:t>this email, so that we may effect </a:t>
                      </a:r>
                      <a:endParaRPr lang="en-US" altLang="zh-CN" sz="2800">
                        <a:latin typeface="+mn-lt"/>
                        <a:cs typeface="+mn-lt"/>
                      </a:endParaRPr>
                    </a:p>
                    <a:p>
                      <a:pPr marL="0" lvl="0" indent="0" algn="just">
                        <a:lnSpc>
                          <a:spcPct val="105000"/>
                        </a:lnSpc>
                        <a:spcBef>
                          <a:spcPct val="0"/>
                        </a:spcBef>
                        <a:buNone/>
                      </a:pPr>
                      <a:r>
                        <a:rPr lang="en-US" altLang="zh-CN" sz="2800">
                          <a:latin typeface="+mn-lt"/>
                          <a:cs typeface="+mn-lt"/>
                        </a:rPr>
                        <a:t>shipment in time as stipulated.</a:t>
                      </a:r>
                      <a:endParaRPr lang="en-US" altLang="zh-CN" sz="2800">
                        <a:latin typeface="+mn-lt"/>
                        <a:cs typeface="+mn-lt"/>
                      </a:endParaRPr>
                    </a:p>
                    <a:p>
                      <a:pPr marL="0" lvl="0" indent="0">
                        <a:lnSpc>
                          <a:spcPct val="105000"/>
                        </a:lnSpc>
                        <a:spcBef>
                          <a:spcPct val="0"/>
                        </a:spcBef>
                        <a:buNone/>
                      </a:pPr>
                      <a:endParaRPr lang="en-US" altLang="zh-CN" sz="2800">
                        <a:latin typeface="+mn-lt"/>
                        <a:cs typeface="+mn-lt"/>
                      </a:endParaRPr>
                    </a:p>
                    <a:p>
                      <a:pPr marL="0" lvl="0" indent="0">
                        <a:lnSpc>
                          <a:spcPct val="105000"/>
                        </a:lnSpc>
                        <a:spcBef>
                          <a:spcPct val="0"/>
                        </a:spcBef>
                        <a:buNone/>
                      </a:pPr>
                      <a:r>
                        <a:rPr lang="en-US" altLang="zh-CN" sz="2800">
                          <a:latin typeface="+mn-lt"/>
                          <a:cs typeface="+mn-lt"/>
                        </a:rPr>
                        <a:t>In order to avoid subsequent possible amendments, please see to it that the L/C stipulations are </a:t>
                      </a:r>
                      <a:r>
                        <a:rPr lang="en-US" altLang="zh-CN" sz="2800" b="1">
                          <a:latin typeface="+mn-lt"/>
                          <a:cs typeface="+mn-lt"/>
                          <a:hlinkClick r:id="rId1" action="ppaction://hlinksldjump"/>
                        </a:rPr>
                        <a:t>in conformity with</a:t>
                      </a:r>
                      <a:r>
                        <a:rPr lang="en-US" altLang="zh-CN" sz="2800" b="1">
                          <a:latin typeface="+mn-lt"/>
                          <a:cs typeface="+mn-lt"/>
                        </a:rPr>
                        <a:t> </a:t>
                      </a:r>
                      <a:r>
                        <a:rPr lang="en-US" altLang="zh-CN" sz="2800">
                          <a:latin typeface="+mn-lt"/>
                          <a:cs typeface="+mn-lt"/>
                        </a:rPr>
                        <a:t>those of the Sales Confirmation.</a:t>
                      </a:r>
                      <a:endParaRPr lang="en-US" altLang="zh-CN">
                        <a:latin typeface="Comic Sans MS" panose="030F0702030302020204" pitchFamily="66" charset="0"/>
                        <a:cs typeface="Times New Roman" panose="02020603050405020304" pitchFamily="18" charset="0"/>
                      </a:endParaRPr>
                    </a:p>
                    <a:p>
                      <a:pPr marL="0" lvl="0" indent="0">
                        <a:lnSpc>
                          <a:spcPct val="105000"/>
                        </a:lnSpc>
                        <a:spcBef>
                          <a:spcPct val="0"/>
                        </a:spcBef>
                        <a:buNone/>
                      </a:pPr>
                      <a:endParaRPr lang="en-US" altLang="zh-CN">
                        <a:latin typeface="Comic Sans MS" panose="030F0702030302020204" pitchFamily="66" charset="0"/>
                        <a:ea typeface="Times New Roman" panose="02020603050405020304" pitchFamily="18" charset="0"/>
                      </a:endParaRPr>
                    </a:p>
                  </a:txBody>
                  <a:tcPr>
                    <a:lnL cap="flat">
                      <a:noFill/>
                    </a:lnL>
                    <a:lnR cap="flat">
                      <a:noFill/>
                    </a:lnR>
                    <a:lnT cap="flat">
                      <a:noFill/>
                    </a:lnT>
                    <a:lnB cap="flat">
                      <a:noFill/>
                    </a:lnB>
                    <a:lnTlToBr>
                      <a:noFill/>
                    </a:lnTlToBr>
                    <a:lnBlToTr>
                      <a:noFill/>
                    </a:lnBlToTr>
                    <a:noFill/>
                  </a:tcPr>
                </a:tc>
              </a:tr>
            </a:tbl>
          </a:graphicData>
        </a:graphic>
      </p:graphicFrame>
      <p:sp>
        <p:nvSpPr>
          <p:cNvPr id="76810" name="矩形 142346"/>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spTree>
    <p:custDataLst>
      <p:tags r:id="rId2"/>
    </p:custDataLst>
  </p:cSld>
  <p:clrMapOvr>
    <a:masterClrMapping/>
  </p:clrMapOvr>
  <p:transition>
    <p:push/>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77827" name="矩形 143363"/>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5</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143372" name="表格 143371"/>
          <p:cNvGraphicFramePr/>
          <p:nvPr/>
        </p:nvGraphicFramePr>
        <p:xfrm>
          <a:off x="428625" y="1628775"/>
          <a:ext cx="6012180" cy="3801110"/>
        </p:xfrm>
        <a:graphic>
          <a:graphicData uri="http://schemas.openxmlformats.org/drawingml/2006/table">
            <a:tbl>
              <a:tblPr/>
              <a:tblGrid>
                <a:gridCol w="6012180"/>
              </a:tblGrid>
              <a:tr h="3801110">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marL="0" lvl="0" indent="0">
                        <a:lnSpc>
                          <a:spcPct val="105000"/>
                        </a:lnSpc>
                        <a:spcBef>
                          <a:spcPct val="0"/>
                        </a:spcBef>
                        <a:buNone/>
                      </a:pPr>
                      <a:r>
                        <a:rPr lang="en-US" altLang="zh-CN" sz="2800">
                          <a:latin typeface="+mn-lt"/>
                          <a:cs typeface="+mn-lt"/>
                        </a:rPr>
                        <a:t>Awaiting your favorable news in the shortest possible time.</a:t>
                      </a:r>
                      <a:endParaRPr lang="en-US" altLang="zh-CN" sz="2800">
                        <a:latin typeface="+mn-lt"/>
                        <a:cs typeface="+mn-lt"/>
                      </a:endParaRPr>
                    </a:p>
                    <a:p>
                      <a:pPr marL="0" lvl="0" indent="0">
                        <a:lnSpc>
                          <a:spcPct val="105000"/>
                        </a:lnSpc>
                        <a:spcBef>
                          <a:spcPct val="0"/>
                        </a:spcBef>
                        <a:buNone/>
                      </a:pPr>
                      <a:endParaRPr lang="en-US" altLang="zh-CN" sz="2800">
                        <a:latin typeface="+mn-lt"/>
                        <a:cs typeface="+mn-lt"/>
                      </a:endParaRPr>
                    </a:p>
                    <a:p>
                      <a:pPr marL="0" lvl="0" indent="0">
                        <a:lnSpc>
                          <a:spcPct val="105000"/>
                        </a:lnSpc>
                        <a:spcBef>
                          <a:spcPct val="0"/>
                        </a:spcBef>
                        <a:buNone/>
                      </a:pPr>
                      <a:r>
                        <a:rPr lang="en-US" altLang="zh-CN" sz="2800">
                          <a:latin typeface="+mn-lt"/>
                          <a:cs typeface="+mn-lt"/>
                        </a:rPr>
                        <a:t>Best regards,</a:t>
                      </a:r>
                      <a:endParaRPr lang="en-US" altLang="zh-CN" sz="2800">
                        <a:latin typeface="+mn-lt"/>
                        <a:cs typeface="+mn-lt"/>
                      </a:endParaRPr>
                    </a:p>
                    <a:p>
                      <a:pPr marL="0" lvl="0" indent="0">
                        <a:lnSpc>
                          <a:spcPct val="105000"/>
                        </a:lnSpc>
                        <a:spcBef>
                          <a:spcPct val="0"/>
                        </a:spcBef>
                        <a:buNone/>
                      </a:pPr>
                      <a:r>
                        <a:rPr lang="en-US" altLang="zh-CN" sz="2800">
                          <a:latin typeface="+mn-lt"/>
                          <a:cs typeface="+mn-lt"/>
                        </a:rPr>
                        <a:t>Grace He</a:t>
                      </a:r>
                      <a:endParaRPr lang="en-US" altLang="zh-CN" sz="2800">
                        <a:latin typeface="+mn-lt"/>
                        <a:ea typeface="Times New Roman" panose="02020603050405020304" pitchFamily="18" charset="0"/>
                        <a:cs typeface="+mn-lt"/>
                      </a:endParaRPr>
                    </a:p>
                  </a:txBody>
                  <a:tcPr>
                    <a:lnL cap="flat">
                      <a:noFill/>
                    </a:lnL>
                    <a:lnR cap="flat">
                      <a:noFill/>
                    </a:lnR>
                    <a:lnT cap="flat">
                      <a:noFill/>
                    </a:lnT>
                    <a:lnB cap="flat">
                      <a:noFill/>
                    </a:lnB>
                    <a:lnTlToBr>
                      <a:noFill/>
                    </a:lnTlToBr>
                    <a:lnBlToTr>
                      <a:noFill/>
                    </a:lnBlToTr>
                    <a:noFill/>
                  </a:tcPr>
                </a:tc>
              </a:tr>
            </a:tbl>
          </a:graphicData>
        </a:graphic>
      </p:graphicFrame>
      <p:sp>
        <p:nvSpPr>
          <p:cNvPr id="77834" name="矩形 143370"/>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pic>
        <p:nvPicPr>
          <p:cNvPr id="77835" name="图片 143372" descr="文件:3_3.GIF  尺寸:60×45">
            <a:hlinkClick r:id="rId1" action="ppaction://hlinksldjump"/>
          </p:cNvPr>
          <p:cNvPicPr>
            <a:picLocks noChangeAspect="1"/>
          </p:cNvPicPr>
          <p:nvPr/>
        </p:nvPicPr>
        <p:blipFill>
          <a:blip r:embed="rId2" cstate="print"/>
          <a:stretch>
            <a:fillRect/>
          </a:stretch>
        </p:blipFill>
        <p:spPr>
          <a:xfrm>
            <a:off x="5868988" y="5734050"/>
            <a:ext cx="571500" cy="428625"/>
          </a:xfrm>
          <a:prstGeom prst="rect">
            <a:avLst/>
          </a:prstGeom>
          <a:noFill/>
          <a:ln w="9525">
            <a:noFill/>
          </a:ln>
        </p:spPr>
      </p:pic>
    </p:spTree>
    <p:custDataLst>
      <p:tags r:id="rId3"/>
    </p:custDataLst>
  </p:cSld>
  <p:clrMapOvr>
    <a:masterClrMapping/>
  </p:clrMapOvr>
  <p:transition>
    <p:push/>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标题 75777"/>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Five</a:t>
            </a:r>
            <a:endParaRPr lang="en-US" altLang="zh-CN" sz="3600" b="1">
              <a:solidFill>
                <a:srgbClr val="800000"/>
              </a:solidFill>
            </a:endParaRPr>
          </a:p>
        </p:txBody>
      </p:sp>
      <p:sp>
        <p:nvSpPr>
          <p:cNvPr id="75779" name="内容占位符 75778"/>
          <p:cNvSpPr>
            <a:spLocks noGrp="1"/>
          </p:cNvSpPr>
          <p:nvPr>
            <p:ph idx="1"/>
          </p:nvPr>
        </p:nvSpPr>
        <p:spPr>
          <a:xfrm>
            <a:off x="466725" y="1052513"/>
            <a:ext cx="8229600" cy="5402262"/>
          </a:xfrm>
          <a:noFill/>
          <a:ln>
            <a:noFill/>
          </a:ln>
        </p:spPr>
        <p:txBody>
          <a:bodyPr anchor="t">
            <a:normAutofit/>
          </a:bodyPr>
          <a:lstStyle/>
          <a:p>
            <a:pPr marL="609600" indent="-609600">
              <a:lnSpc>
                <a:spcPct val="90000"/>
              </a:lnSpc>
              <a:buNone/>
            </a:pPr>
            <a:r>
              <a:rPr lang="en-US" altLang="zh-CN" sz="2800" b="1">
                <a:solidFill>
                  <a:schemeClr val="tx1"/>
                </a:solidFill>
              </a:rPr>
              <a:t>1. stipulation</a:t>
            </a:r>
            <a:r>
              <a:rPr lang="en-US" altLang="zh-CN" sz="2800">
                <a:solidFill>
                  <a:schemeClr val="tx1"/>
                </a:solidFill>
              </a:rPr>
              <a:t> </a:t>
            </a:r>
            <a:r>
              <a:rPr lang="zh-CN" altLang="en-US" sz="2800" dirty="0">
                <a:solidFill>
                  <a:schemeClr val="tx1"/>
                </a:solidFill>
              </a:rPr>
              <a:t>规定，契约，条款</a:t>
            </a:r>
            <a:endParaRPr lang="zh-CN" altLang="en-US" sz="2800" dirty="0">
              <a:solidFill>
                <a:schemeClr val="tx1"/>
              </a:solidFill>
            </a:endParaRPr>
          </a:p>
          <a:p>
            <a:pPr marL="609600" indent="-609600">
              <a:lnSpc>
                <a:spcPct val="90000"/>
              </a:lnSpc>
              <a:buNone/>
            </a:pPr>
            <a:r>
              <a:rPr lang="en-US" altLang="zh-CN" sz="2800" b="1">
                <a:solidFill>
                  <a:schemeClr val="tx1"/>
                </a:solidFill>
              </a:rPr>
              <a:t>e.g.</a:t>
            </a:r>
            <a:r>
              <a:rPr lang="en-US" altLang="zh-CN" sz="2800">
                <a:solidFill>
                  <a:schemeClr val="tx1"/>
                </a:solidFill>
              </a:rPr>
              <a:t> May I refer you to the contract stipulation about packing? </a:t>
            </a:r>
            <a:endParaRPr lang="en-US" altLang="zh-CN" sz="2800">
              <a:solidFill>
                <a:schemeClr val="tx1"/>
              </a:solidFill>
            </a:endParaRPr>
          </a:p>
          <a:p>
            <a:pPr marL="609600" indent="-609600">
              <a:lnSpc>
                <a:spcPct val="90000"/>
              </a:lnSpc>
              <a:buNone/>
            </a:pPr>
            <a:r>
              <a:rPr lang="en-US" altLang="zh-CN" sz="2800">
                <a:solidFill>
                  <a:schemeClr val="tx1"/>
                </a:solidFill>
              </a:rPr>
              <a:t>        请您看看合同中有关包装的规定。</a:t>
            </a:r>
            <a:endParaRPr lang="en-US" altLang="zh-CN" sz="2800">
              <a:solidFill>
                <a:schemeClr val="tx1"/>
              </a:solidFill>
            </a:endParaRPr>
          </a:p>
          <a:p>
            <a:pPr marL="609600" indent="-609600">
              <a:lnSpc>
                <a:spcPct val="90000"/>
              </a:lnSpc>
              <a:buNone/>
            </a:pPr>
            <a:r>
              <a:rPr lang="en-US" altLang="zh-CN" sz="2800" b="1">
                <a:solidFill>
                  <a:schemeClr val="tx1"/>
                </a:solidFill>
              </a:rPr>
              <a:t>e.g. </a:t>
            </a:r>
            <a:r>
              <a:rPr lang="en-US" altLang="zh-CN" sz="2800">
                <a:solidFill>
                  <a:schemeClr val="tx1"/>
                </a:solidFill>
              </a:rPr>
              <a:t>The general L/C usually bears this stipulation. 公开议付信用证通常带有这个条款。</a:t>
            </a:r>
            <a:endParaRPr lang="en-US" altLang="zh-CN" sz="2800">
              <a:solidFill>
                <a:schemeClr val="tx1"/>
              </a:solidFill>
            </a:endParaRPr>
          </a:p>
          <a:p>
            <a:pPr marL="609600" indent="-609600">
              <a:lnSpc>
                <a:spcPct val="90000"/>
              </a:lnSpc>
              <a:buNone/>
            </a:pPr>
            <a:r>
              <a:rPr lang="en-US" altLang="zh-CN" sz="2800">
                <a:solidFill>
                  <a:schemeClr val="tx1"/>
                </a:solidFill>
              </a:rPr>
              <a:t>       stipulate v. 规定（在商业信函中往往以被动形式呈现）</a:t>
            </a:r>
            <a:endParaRPr lang="en-US" altLang="zh-CN" sz="2800">
              <a:solidFill>
                <a:schemeClr val="tx1"/>
              </a:solidFill>
            </a:endParaRPr>
          </a:p>
          <a:p>
            <a:pPr marL="609600" indent="-609600">
              <a:lnSpc>
                <a:spcPct val="90000"/>
              </a:lnSpc>
              <a:buNone/>
            </a:pPr>
            <a:r>
              <a:rPr lang="en-US" altLang="zh-CN" sz="2800" b="1">
                <a:solidFill>
                  <a:schemeClr val="tx1"/>
                </a:solidFill>
              </a:rPr>
              <a:t>e.g.</a:t>
            </a:r>
            <a:r>
              <a:rPr lang="en-US" altLang="zh-CN" sz="2800">
                <a:solidFill>
                  <a:schemeClr val="tx1"/>
                </a:solidFill>
              </a:rPr>
              <a:t> The company fails to pay on the date stipulated in the contract. </a:t>
            </a:r>
            <a:endParaRPr lang="en-US" altLang="zh-CN" sz="2800">
              <a:solidFill>
                <a:schemeClr val="tx1"/>
              </a:solidFill>
            </a:endParaRPr>
          </a:p>
          <a:p>
            <a:pPr marL="609600" indent="-609600">
              <a:lnSpc>
                <a:spcPct val="90000"/>
              </a:lnSpc>
              <a:buNone/>
            </a:pPr>
            <a:r>
              <a:rPr lang="en-US" altLang="zh-CN" sz="2800">
                <a:solidFill>
                  <a:schemeClr val="tx1"/>
                </a:solidFill>
              </a:rPr>
              <a:t>        该公司没有按合同规定的日期付款。</a:t>
            </a:r>
            <a:endParaRPr lang="en-US" altLang="zh-CN" sz="2400">
              <a:solidFill>
                <a:schemeClr val="tx1"/>
              </a:solidFill>
            </a:endParaRPr>
          </a:p>
          <a:p>
            <a:pPr marL="609600" indent="-609600">
              <a:lnSpc>
                <a:spcPct val="90000"/>
              </a:lnSpc>
              <a:buNone/>
            </a:pPr>
            <a:endParaRPr lang="en-US" altLang="zh-CN" sz="2400">
              <a:solidFill>
                <a:schemeClr val="tx1"/>
              </a:solidFill>
            </a:endParaRPr>
          </a:p>
        </p:txBody>
      </p:sp>
    </p:spTree>
    <p:custDataLst>
      <p:tags r:id="rId1"/>
    </p:custDataLst>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75778"/>
                                        </p:tgtEl>
                                        <p:attrNameLst>
                                          <p:attrName>style.visibility</p:attrName>
                                        </p:attrNameLst>
                                      </p:cBhvr>
                                      <p:to>
                                        <p:strVal val="visible"/>
                                      </p:to>
                                    </p:set>
                                    <p:anim calcmode="lin" valueType="num">
                                      <p:cBhvr>
                                        <p:cTn id="7" dur="1000" fill="hold"/>
                                        <p:tgtEl>
                                          <p:spTgt spid="75778"/>
                                        </p:tgtEl>
                                        <p:attrNameLst>
                                          <p:attrName>ppt_x</p:attrName>
                                        </p:attrNameLst>
                                      </p:cBhvr>
                                      <p:tavLst>
                                        <p:tav tm="0">
                                          <p:val>
                                            <p:strVal val="#ppt_x-.2"/>
                                          </p:val>
                                        </p:tav>
                                        <p:tav tm="100000">
                                          <p:val>
                                            <p:strVal val="#ppt_x"/>
                                          </p:val>
                                        </p:tav>
                                      </p:tavLst>
                                    </p:anim>
                                    <p:anim calcmode="lin" valueType="num">
                                      <p:cBhvr>
                                        <p:cTn id="8" dur="1000" fill="hold"/>
                                        <p:tgtEl>
                                          <p:spTgt spid="75778"/>
                                        </p:tgtEl>
                                        <p:attrNameLst>
                                          <p:attrName>ppt_y</p:attrName>
                                        </p:attrNameLst>
                                      </p:cBhvr>
                                      <p:tavLst>
                                        <p:tav tm="0">
                                          <p:val>
                                            <p:strVal val="#ppt_y"/>
                                          </p:val>
                                        </p:tav>
                                        <p:tav tm="100000">
                                          <p:val>
                                            <p:strVal val="#ppt_y"/>
                                          </p:val>
                                        </p:tav>
                                      </p:tavLst>
                                    </p:anim>
                                    <p:animEffect transition="in" filter="wipe(right)" prLst="gradientSize: 0.1">
                                      <p:cBhvr>
                                        <p:cTn id="9" dur="1000"/>
                                        <p:tgtEl>
                                          <p:spTgt spid="75778"/>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75779">
                                            <p:txEl>
                                              <p:pRg st="0" end="0"/>
                                            </p:txEl>
                                          </p:spTgt>
                                        </p:tgtEl>
                                        <p:attrNameLst>
                                          <p:attrName>style.visibility</p:attrName>
                                        </p:attrNameLst>
                                      </p:cBhvr>
                                      <p:to>
                                        <p:strVal val="visible"/>
                                      </p:to>
                                    </p:set>
                                    <p:animEffect transition="in" filter="fade">
                                      <p:cBhvr>
                                        <p:cTn id="14" dur="500"/>
                                        <p:tgtEl>
                                          <p:spTgt spid="75779">
                                            <p:txEl>
                                              <p:pRg st="0" end="0"/>
                                            </p:txEl>
                                          </p:spTgt>
                                        </p:tgtEl>
                                      </p:cBhvr>
                                    </p:animEffect>
                                    <p:anim calcmode="lin" valueType="num">
                                      <p:cBhvr>
                                        <p:cTn id="15" dur="500" fill="hold"/>
                                        <p:tgtEl>
                                          <p:spTgt spid="7577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7577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indefinite" fill="hold">
                                          <p:stCondLst>
                                            <p:cond delay="0"/>
                                          </p:stCondLst>
                                        </p:cTn>
                                        <p:tgtEl>
                                          <p:spTgt spid="75779">
                                            <p:txEl>
                                              <p:pRg st="1" end="1"/>
                                            </p:txEl>
                                          </p:spTgt>
                                        </p:tgtEl>
                                        <p:attrNameLst>
                                          <p:attrName>style.visibility</p:attrName>
                                        </p:attrNameLst>
                                      </p:cBhvr>
                                      <p:to>
                                        <p:strVal val="visible"/>
                                      </p:to>
                                    </p:set>
                                    <p:animEffect transition="in" filter="fade">
                                      <p:cBhvr>
                                        <p:cTn id="21" dur="500"/>
                                        <p:tgtEl>
                                          <p:spTgt spid="75779">
                                            <p:txEl>
                                              <p:pRg st="1" end="1"/>
                                            </p:txEl>
                                          </p:spTgt>
                                        </p:tgtEl>
                                      </p:cBhvr>
                                    </p:animEffect>
                                    <p:anim calcmode="lin" valueType="num">
                                      <p:cBhvr>
                                        <p:cTn id="22" dur="500" fill="hold"/>
                                        <p:tgtEl>
                                          <p:spTgt spid="75779">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75779">
                                            <p:txEl>
                                              <p:pRg st="1" end="1"/>
                                            </p:txEl>
                                          </p:spTgt>
                                        </p:tgtEl>
                                        <p:attrNameLst>
                                          <p:attrName>ppt_y</p:attrName>
                                        </p:attrNameLst>
                                      </p:cBhvr>
                                      <p:tavLst>
                                        <p:tav tm="0">
                                          <p:val>
                                            <p:strVal val="#ppt_y+.05"/>
                                          </p:val>
                                        </p:tav>
                                        <p:tav tm="100000">
                                          <p:val>
                                            <p:strVal val="#ppt_y"/>
                                          </p:val>
                                        </p:tav>
                                      </p:tavLst>
                                    </p:anim>
                                  </p:childTnLst>
                                </p:cTn>
                              </p:par>
                              <p:par>
                                <p:cTn id="24" presetID="22" presetClass="entr" presetSubtype="4" fill="hold" nodeType="withEffect">
                                  <p:stCondLst>
                                    <p:cond delay="0"/>
                                  </p:stCondLst>
                                  <p:childTnLst>
                                    <p:set>
                                      <p:cBhvr>
                                        <p:cTn id="25" dur="1" fill="hold">
                                          <p:stCondLst>
                                            <p:cond delay="0"/>
                                          </p:stCondLst>
                                        </p:cTn>
                                        <p:tgtEl>
                                          <p:spTgt spid="75779">
                                            <p:txEl>
                                              <p:pRg st="2" end="2"/>
                                            </p:txEl>
                                          </p:spTgt>
                                        </p:tgtEl>
                                        <p:attrNameLst>
                                          <p:attrName>style.visibility</p:attrName>
                                        </p:attrNameLst>
                                      </p:cBhvr>
                                      <p:to>
                                        <p:strVal val="visible"/>
                                      </p:to>
                                    </p:set>
                                    <p:animEffect transition="in" filter="wipe(down)">
                                      <p:cBhvr>
                                        <p:cTn id="26" dur="500"/>
                                        <p:tgtEl>
                                          <p:spTgt spid="7577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4" presetClass="entr" presetSubtype="0" fill="hold" grpId="0" nodeType="clickEffect">
                                  <p:stCondLst>
                                    <p:cond delay="0"/>
                                  </p:stCondLst>
                                  <p:childTnLst>
                                    <p:set>
                                      <p:cBhvr>
                                        <p:cTn id="30" dur="indefinite" fill="hold">
                                          <p:stCondLst>
                                            <p:cond delay="0"/>
                                          </p:stCondLst>
                                        </p:cTn>
                                        <p:tgtEl>
                                          <p:spTgt spid="75779">
                                            <p:txEl>
                                              <p:pRg st="3" end="3"/>
                                            </p:txEl>
                                          </p:spTgt>
                                        </p:tgtEl>
                                        <p:attrNameLst>
                                          <p:attrName>style.visibility</p:attrName>
                                        </p:attrNameLst>
                                      </p:cBhvr>
                                      <p:to>
                                        <p:strVal val="visible"/>
                                      </p:to>
                                    </p:set>
                                    <p:animEffect transition="in" filter="fade">
                                      <p:cBhvr>
                                        <p:cTn id="31" dur="500"/>
                                        <p:tgtEl>
                                          <p:spTgt spid="75779">
                                            <p:txEl>
                                              <p:pRg st="3" end="3"/>
                                            </p:txEl>
                                          </p:spTgt>
                                        </p:tgtEl>
                                      </p:cBhvr>
                                    </p:animEffect>
                                    <p:anim calcmode="lin" valueType="num">
                                      <p:cBhvr>
                                        <p:cTn id="32" dur="500" fill="hold"/>
                                        <p:tgtEl>
                                          <p:spTgt spid="75779">
                                            <p:txEl>
                                              <p:pRg st="3" end="3"/>
                                            </p:txEl>
                                          </p:spTgt>
                                        </p:tgtEl>
                                        <p:attrNameLst>
                                          <p:attrName>ppt_x</p:attrName>
                                        </p:attrNameLst>
                                      </p:cBhvr>
                                      <p:tavLst>
                                        <p:tav tm="0">
                                          <p:val>
                                            <p:strVal val="#ppt_x"/>
                                          </p:val>
                                        </p:tav>
                                        <p:tav tm="100000">
                                          <p:val>
                                            <p:strVal val="#ppt_x"/>
                                          </p:val>
                                        </p:tav>
                                      </p:tavLst>
                                    </p:anim>
                                    <p:anim calcmode="lin" valueType="num">
                                      <p:cBhvr>
                                        <p:cTn id="33" dur="500" fill="hold"/>
                                        <p:tgtEl>
                                          <p:spTgt spid="75779">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4" presetClass="entr" presetSubtype="0" fill="hold" grpId="0" nodeType="clickEffect">
                                  <p:stCondLst>
                                    <p:cond delay="0"/>
                                  </p:stCondLst>
                                  <p:childTnLst>
                                    <p:set>
                                      <p:cBhvr>
                                        <p:cTn id="37" dur="indefinite" fill="hold">
                                          <p:stCondLst>
                                            <p:cond delay="0"/>
                                          </p:stCondLst>
                                        </p:cTn>
                                        <p:tgtEl>
                                          <p:spTgt spid="75779">
                                            <p:txEl>
                                              <p:pRg st="4" end="4"/>
                                            </p:txEl>
                                          </p:spTgt>
                                        </p:tgtEl>
                                        <p:attrNameLst>
                                          <p:attrName>style.visibility</p:attrName>
                                        </p:attrNameLst>
                                      </p:cBhvr>
                                      <p:to>
                                        <p:strVal val="visible"/>
                                      </p:to>
                                    </p:set>
                                    <p:animEffect transition="in" filter="fade">
                                      <p:cBhvr>
                                        <p:cTn id="38" dur="500"/>
                                        <p:tgtEl>
                                          <p:spTgt spid="75779">
                                            <p:txEl>
                                              <p:pRg st="4" end="4"/>
                                            </p:txEl>
                                          </p:spTgt>
                                        </p:tgtEl>
                                      </p:cBhvr>
                                    </p:animEffect>
                                    <p:anim calcmode="lin" valueType="num">
                                      <p:cBhvr>
                                        <p:cTn id="39" dur="500" fill="hold"/>
                                        <p:tgtEl>
                                          <p:spTgt spid="75779">
                                            <p:txEl>
                                              <p:pRg st="4" end="4"/>
                                            </p:txEl>
                                          </p:spTgt>
                                        </p:tgtEl>
                                        <p:attrNameLst>
                                          <p:attrName>ppt_x</p:attrName>
                                        </p:attrNameLst>
                                      </p:cBhvr>
                                      <p:tavLst>
                                        <p:tav tm="0">
                                          <p:val>
                                            <p:strVal val="#ppt_x"/>
                                          </p:val>
                                        </p:tav>
                                        <p:tav tm="100000">
                                          <p:val>
                                            <p:strVal val="#ppt_x"/>
                                          </p:val>
                                        </p:tav>
                                      </p:tavLst>
                                    </p:anim>
                                    <p:anim calcmode="lin" valueType="num">
                                      <p:cBhvr>
                                        <p:cTn id="40" dur="500" fill="hold"/>
                                        <p:tgtEl>
                                          <p:spTgt spid="75779">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4" presetClass="entr" presetSubtype="0" fill="hold" grpId="0" nodeType="clickEffect">
                                  <p:stCondLst>
                                    <p:cond delay="0"/>
                                  </p:stCondLst>
                                  <p:childTnLst>
                                    <p:set>
                                      <p:cBhvr>
                                        <p:cTn id="44" dur="indefinite" fill="hold">
                                          <p:stCondLst>
                                            <p:cond delay="0"/>
                                          </p:stCondLst>
                                        </p:cTn>
                                        <p:tgtEl>
                                          <p:spTgt spid="75779">
                                            <p:txEl>
                                              <p:pRg st="5" end="5"/>
                                            </p:txEl>
                                          </p:spTgt>
                                        </p:tgtEl>
                                        <p:attrNameLst>
                                          <p:attrName>style.visibility</p:attrName>
                                        </p:attrNameLst>
                                      </p:cBhvr>
                                      <p:to>
                                        <p:strVal val="visible"/>
                                      </p:to>
                                    </p:set>
                                    <p:animEffect transition="in" filter="fade">
                                      <p:cBhvr>
                                        <p:cTn id="45" dur="500"/>
                                        <p:tgtEl>
                                          <p:spTgt spid="75779">
                                            <p:txEl>
                                              <p:pRg st="5" end="5"/>
                                            </p:txEl>
                                          </p:spTgt>
                                        </p:tgtEl>
                                      </p:cBhvr>
                                    </p:animEffect>
                                    <p:anim calcmode="lin" valueType="num">
                                      <p:cBhvr>
                                        <p:cTn id="46" dur="500" fill="hold"/>
                                        <p:tgtEl>
                                          <p:spTgt spid="75779">
                                            <p:txEl>
                                              <p:pRg st="5" end="5"/>
                                            </p:txEl>
                                          </p:spTgt>
                                        </p:tgtEl>
                                        <p:attrNameLst>
                                          <p:attrName>ppt_x</p:attrName>
                                        </p:attrNameLst>
                                      </p:cBhvr>
                                      <p:tavLst>
                                        <p:tav tm="0">
                                          <p:val>
                                            <p:strVal val="#ppt_x"/>
                                          </p:val>
                                        </p:tav>
                                        <p:tav tm="100000">
                                          <p:val>
                                            <p:strVal val="#ppt_x"/>
                                          </p:val>
                                        </p:tav>
                                      </p:tavLst>
                                    </p:anim>
                                    <p:anim calcmode="lin" valueType="num">
                                      <p:cBhvr>
                                        <p:cTn id="47" dur="500" fill="hold"/>
                                        <p:tgtEl>
                                          <p:spTgt spid="75779">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4" presetClass="entr" presetSubtype="0" fill="hold" grpId="0" nodeType="clickEffect">
                                  <p:stCondLst>
                                    <p:cond delay="0"/>
                                  </p:stCondLst>
                                  <p:childTnLst>
                                    <p:set>
                                      <p:cBhvr>
                                        <p:cTn id="51" dur="indefinite" fill="hold">
                                          <p:stCondLst>
                                            <p:cond delay="0"/>
                                          </p:stCondLst>
                                        </p:cTn>
                                        <p:tgtEl>
                                          <p:spTgt spid="75779">
                                            <p:txEl>
                                              <p:pRg st="6" end="6"/>
                                            </p:txEl>
                                          </p:spTgt>
                                        </p:tgtEl>
                                        <p:attrNameLst>
                                          <p:attrName>style.visibility</p:attrName>
                                        </p:attrNameLst>
                                      </p:cBhvr>
                                      <p:to>
                                        <p:strVal val="visible"/>
                                      </p:to>
                                    </p:set>
                                    <p:animEffect transition="in" filter="fade">
                                      <p:cBhvr>
                                        <p:cTn id="52" dur="500"/>
                                        <p:tgtEl>
                                          <p:spTgt spid="75779">
                                            <p:txEl>
                                              <p:pRg st="6" end="6"/>
                                            </p:txEl>
                                          </p:spTgt>
                                        </p:tgtEl>
                                      </p:cBhvr>
                                    </p:animEffect>
                                    <p:anim calcmode="lin" valueType="num">
                                      <p:cBhvr>
                                        <p:cTn id="53" dur="500" fill="hold"/>
                                        <p:tgtEl>
                                          <p:spTgt spid="75779">
                                            <p:txEl>
                                              <p:pRg st="6" end="6"/>
                                            </p:txEl>
                                          </p:spTgt>
                                        </p:tgtEl>
                                        <p:attrNameLst>
                                          <p:attrName>ppt_x</p:attrName>
                                        </p:attrNameLst>
                                      </p:cBhvr>
                                      <p:tavLst>
                                        <p:tav tm="0">
                                          <p:val>
                                            <p:strVal val="#ppt_x"/>
                                          </p:val>
                                        </p:tav>
                                        <p:tav tm="100000">
                                          <p:val>
                                            <p:strVal val="#ppt_x"/>
                                          </p:val>
                                        </p:tav>
                                      </p:tavLst>
                                    </p:anim>
                                    <p:anim calcmode="lin" valueType="num">
                                      <p:cBhvr>
                                        <p:cTn id="54" dur="500" fill="hold"/>
                                        <p:tgtEl>
                                          <p:spTgt spid="75779">
                                            <p:txEl>
                                              <p:pRg st="6" end="6"/>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bldLvl="0" animBg="1"/>
      <p:bldP spid="7577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标题 183297"/>
          <p:cNvSpPr>
            <a:spLocks noGrp="1"/>
          </p:cNvSpPr>
          <p:nvPr>
            <p:ph type="title"/>
          </p:nvPr>
        </p:nvSpPr>
        <p:spPr>
          <a:noFill/>
          <a:ln>
            <a:noFill/>
          </a:ln>
        </p:spPr>
        <p:txBody>
          <a:bodyPr anchor="t"/>
          <a:lstStyle/>
          <a:p>
            <a:pPr algn="ctr"/>
            <a:endParaRPr lang="zh-CN" altLang="en-US" sz="4000" b="1" dirty="0">
              <a:solidFill>
                <a:schemeClr val="accent2"/>
              </a:solidFill>
              <a:latin typeface="Comic Sans MS" panose="030F0702030302020204" pitchFamily="66" charset="0"/>
            </a:endParaRPr>
          </a:p>
        </p:txBody>
      </p:sp>
      <p:sp>
        <p:nvSpPr>
          <p:cNvPr id="183299" name="内容占位符 183298"/>
          <p:cNvSpPr>
            <a:spLocks noGrp="1"/>
          </p:cNvSpPr>
          <p:nvPr>
            <p:ph idx="1"/>
          </p:nvPr>
        </p:nvSpPr>
        <p:spPr>
          <a:noFill/>
          <a:ln>
            <a:noFill/>
          </a:ln>
        </p:spPr>
        <p:txBody>
          <a:bodyPr anchor="t"/>
          <a:lstStyle/>
          <a:p>
            <a:pPr>
              <a:lnSpc>
                <a:spcPct val="125000"/>
              </a:lnSpc>
              <a:buNone/>
            </a:pPr>
            <a:r>
              <a:rPr lang="en-US" altLang="zh-CN" sz="2800" dirty="0">
                <a:solidFill>
                  <a:schemeClr val="tx1"/>
                </a:solidFill>
              </a:rPr>
              <a:t>(3) Collection </a:t>
            </a:r>
            <a:r>
              <a:rPr lang="zh-CN" altLang="en-US" sz="2800" dirty="0">
                <a:solidFill>
                  <a:schemeClr val="tx1"/>
                </a:solidFill>
              </a:rPr>
              <a:t>托收</a:t>
            </a:r>
            <a:endParaRPr lang="zh-CN" altLang="en-US" sz="3600" dirty="0">
              <a:solidFill>
                <a:schemeClr val="tx1"/>
              </a:solidFill>
            </a:endParaRPr>
          </a:p>
          <a:p>
            <a:pPr>
              <a:buClr>
                <a:schemeClr val="tx1"/>
              </a:buClr>
              <a:buBlip>
                <a:blip r:embed="rId1"/>
              </a:buBlip>
            </a:pPr>
            <a:r>
              <a:rPr lang="en-US" altLang="zh-CN" sz="2800" dirty="0">
                <a:solidFill>
                  <a:schemeClr val="tx1"/>
                </a:solidFill>
              </a:rPr>
              <a:t>D/P      a. D/P at sight</a:t>
            </a:r>
            <a:endParaRPr lang="en-US" altLang="zh-CN" sz="2800" dirty="0">
              <a:solidFill>
                <a:schemeClr val="tx1"/>
              </a:solidFill>
            </a:endParaRPr>
          </a:p>
          <a:p>
            <a:pPr>
              <a:buClr>
                <a:schemeClr val="tx1"/>
              </a:buClr>
              <a:buNone/>
            </a:pPr>
            <a:r>
              <a:rPr lang="en-US" altLang="zh-CN" sz="2800" dirty="0">
                <a:solidFill>
                  <a:schemeClr val="tx1"/>
                </a:solidFill>
              </a:rPr>
              <a:t>                  b. D/P after sight</a:t>
            </a:r>
            <a:endParaRPr lang="en-US" altLang="zh-CN" sz="2800" dirty="0">
              <a:solidFill>
                <a:schemeClr val="tx1"/>
              </a:solidFill>
            </a:endParaRPr>
          </a:p>
          <a:p>
            <a:pPr>
              <a:buClr>
                <a:schemeClr val="tx1"/>
              </a:buClr>
              <a:buBlip>
                <a:blip r:embed="rId1"/>
              </a:buBlip>
            </a:pPr>
            <a:r>
              <a:rPr lang="en-US" altLang="zh-CN" sz="2800" dirty="0">
                <a:solidFill>
                  <a:schemeClr val="tx1"/>
                </a:solidFill>
              </a:rPr>
              <a:t>D/A</a:t>
            </a:r>
            <a:endParaRPr lang="en-US" altLang="zh-CN" sz="2800" dirty="0">
              <a:solidFill>
                <a:schemeClr val="tx1"/>
              </a:solidFill>
            </a:endParaRPr>
          </a:p>
          <a:p>
            <a:endParaRPr lang="en-US" altLang="zh-CN" sz="2800" dirty="0">
              <a:solidFill>
                <a:schemeClr val="tx1"/>
              </a:solidFill>
            </a:endParaRPr>
          </a:p>
        </p:txBody>
      </p:sp>
      <p:sp>
        <p:nvSpPr>
          <p:cNvPr id="4" name="标题 11265"/>
          <p:cNvSpPr txBox="1"/>
          <p:nvPr/>
        </p:nvSpPr>
        <p:spPr>
          <a:xfrm>
            <a:off x="754357" y="403698"/>
            <a:ext cx="7772400" cy="647700"/>
          </a:xfrm>
          <a:prstGeom prst="rect">
            <a:avLst/>
          </a:prstGeom>
          <a:solidFill>
            <a:srgbClr val="FFFFFF"/>
          </a:solidFill>
          <a:ln>
            <a:solidFill>
              <a:srgbClr val="000000"/>
            </a:solidFill>
            <a:miter/>
          </a:ln>
        </p:spPr>
        <p:txBody>
          <a:bodyPr vert="horz" lIns="91440" tIns="45720" rIns="91440" bIns="45720" rtlCol="0" anchor="t">
            <a:normAutofit/>
          </a:bodyPr>
          <a:lstStyle/>
          <a:p>
            <a:pPr marL="0" marR="0" lvl="0" indent="0" algn="ctr" defTabSz="685800" rtl="0" eaLnBrk="1" fontAlgn="auto" latinLnBrk="0" hangingPunct="1">
              <a:lnSpc>
                <a:spcPct val="90000"/>
              </a:lnSpc>
              <a:spcBef>
                <a:spcPct val="0"/>
              </a:spcBef>
              <a:spcAft>
                <a:spcPts val="0"/>
              </a:spcAft>
              <a:buClrTx/>
              <a:buSzTx/>
              <a:buFontTx/>
              <a:buNone/>
              <a:defRPr/>
            </a:pPr>
            <a:r>
              <a:rPr kumimoji="0" lang="en-US" altLang="zh-CN" sz="3200" b="1" i="0" u="none" strike="noStrike" kern="1200" cap="none" spc="0" normalizeH="0" baseline="0" noProof="0" smtClean="0">
                <a:ln>
                  <a:noFill/>
                </a:ln>
                <a:solidFill>
                  <a:schemeClr val="accent2"/>
                </a:solidFill>
                <a:effectLst/>
                <a:uLnTx/>
                <a:uFillTx/>
                <a:latin typeface="Arial" panose="020B0604020202020204" pitchFamily="34" charset="0"/>
                <a:ea typeface="+mj-ea"/>
                <a:cs typeface="Arial" panose="020B0604020202020204" pitchFamily="34" charset="0"/>
              </a:rPr>
              <a:t>Payment</a:t>
            </a:r>
            <a:endParaRPr kumimoji="0" lang="zh-CN" altLang="en-US" sz="3200" b="1" i="0" u="none" strike="noStrike" kern="1200" cap="none" spc="0" normalizeH="0" baseline="0" noProof="0" dirty="0">
              <a:ln>
                <a:noFill/>
              </a:ln>
              <a:solidFill>
                <a:schemeClr val="accent2"/>
              </a:solidFill>
              <a:effectLst/>
              <a:uLnTx/>
              <a:uFillTx/>
              <a:latin typeface="Arial" panose="020B0604020202020204" pitchFamily="34" charset="0"/>
              <a:ea typeface="+mj-ea"/>
              <a:cs typeface="Arial" panose="020B0604020202020204" pitchFamily="34" charset="0"/>
            </a:endParaRPr>
          </a:p>
        </p:txBody>
      </p:sp>
    </p:spTree>
    <p:custDataLst>
      <p:tags r:id="rId2"/>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nodePh="1">
                                  <p:stCondLst>
                                    <p:cond delay="0"/>
                                  </p:stCondLst>
                                  <p:endCondLst>
                                    <p:cond evt="begin" delay="0">
                                      <p:tn val="5"/>
                                    </p:cond>
                                  </p:endCondLst>
                                  <p:childTnLst>
                                    <p:set>
                                      <p:cBhvr>
                                        <p:cTn id="6" dur="1" fill="hold">
                                          <p:stCondLst>
                                            <p:cond delay="0"/>
                                          </p:stCondLst>
                                        </p:cTn>
                                        <p:tgtEl>
                                          <p:spTgt spid="183298"/>
                                        </p:tgtEl>
                                        <p:attrNameLst>
                                          <p:attrName>style.visibility</p:attrName>
                                        </p:attrNameLst>
                                      </p:cBhvr>
                                      <p:to>
                                        <p:strVal val="visible"/>
                                      </p:to>
                                    </p:set>
                                    <p:animEffect transition="in" filter="dissolve">
                                      <p:cBhvr>
                                        <p:cTn id="7" dur="500"/>
                                        <p:tgtEl>
                                          <p:spTgt spid="18329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3299">
                                            <p:txEl>
                                              <p:pRg st="0" end="0"/>
                                            </p:txEl>
                                          </p:spTgt>
                                        </p:tgtEl>
                                        <p:attrNameLst>
                                          <p:attrName>style.visibility</p:attrName>
                                        </p:attrNameLst>
                                      </p:cBhvr>
                                      <p:to>
                                        <p:strVal val="visible"/>
                                      </p:to>
                                    </p:set>
                                    <p:animEffect transition="in" filter="dissolve">
                                      <p:cBhvr>
                                        <p:cTn id="12" dur="500"/>
                                        <p:tgtEl>
                                          <p:spTgt spid="1832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83299">
                                            <p:txEl>
                                              <p:pRg st="1" end="1"/>
                                            </p:txEl>
                                          </p:spTgt>
                                        </p:tgtEl>
                                        <p:attrNameLst>
                                          <p:attrName>style.visibility</p:attrName>
                                        </p:attrNameLst>
                                      </p:cBhvr>
                                      <p:to>
                                        <p:strVal val="visible"/>
                                      </p:to>
                                    </p:set>
                                    <p:animEffect transition="in" filter="wipe(down)">
                                      <p:cBhvr>
                                        <p:cTn id="17" dur="500"/>
                                        <p:tgtEl>
                                          <p:spTgt spid="18329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83299">
                                            <p:txEl>
                                              <p:pRg st="2" end="2"/>
                                            </p:txEl>
                                          </p:spTgt>
                                        </p:tgtEl>
                                        <p:attrNameLst>
                                          <p:attrName>style.visibility</p:attrName>
                                        </p:attrNameLst>
                                      </p:cBhvr>
                                      <p:to>
                                        <p:strVal val="visible"/>
                                      </p:to>
                                    </p:set>
                                    <p:animEffect transition="in" filter="wipe(down)">
                                      <p:cBhvr>
                                        <p:cTn id="22" dur="500"/>
                                        <p:tgtEl>
                                          <p:spTgt spid="18329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83299">
                                            <p:txEl>
                                              <p:pRg st="3" end="3"/>
                                            </p:txEl>
                                          </p:spTgt>
                                        </p:tgtEl>
                                        <p:attrNameLst>
                                          <p:attrName>style.visibility</p:attrName>
                                        </p:attrNameLst>
                                      </p:cBhvr>
                                      <p:to>
                                        <p:strVal val="visible"/>
                                      </p:to>
                                    </p:set>
                                    <p:animEffect transition="in" filter="wipe(down)">
                                      <p:cBhvr>
                                        <p:cTn id="27" dur="500"/>
                                        <p:tgtEl>
                                          <p:spTgt spid="18329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dissolve">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8" grpId="0"/>
      <p:bldP spid="183299" grpId="0" uiExpand="1" build="p"/>
      <p:bldP spid="4" grpId="0" bldLvl="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marL="609600" indent="-609600">
              <a:lnSpc>
                <a:spcPct val="90000"/>
              </a:lnSpc>
              <a:buNone/>
            </a:pPr>
            <a:r>
              <a:rPr lang="en-US" altLang="zh-CN" sz="2800" b="1">
                <a:solidFill>
                  <a:schemeClr val="tx1"/>
                </a:solidFill>
                <a:sym typeface="+mn-ea"/>
              </a:rPr>
              <a:t>e.g.</a:t>
            </a:r>
            <a:r>
              <a:rPr lang="en-US" altLang="zh-CN" sz="2800">
                <a:solidFill>
                  <a:schemeClr val="tx1"/>
                </a:solidFill>
                <a:sym typeface="+mn-ea"/>
              </a:rPr>
              <a:t> All credits must stipulate an expiry date for presentation of documents for payment, acceptance or negotiation. </a:t>
            </a:r>
            <a:endParaRPr lang="en-US" altLang="zh-CN" sz="2800">
              <a:solidFill>
                <a:schemeClr val="tx1"/>
              </a:solidFill>
            </a:endParaRPr>
          </a:p>
          <a:p>
            <a:pPr marL="609600" indent="-609600">
              <a:lnSpc>
                <a:spcPct val="90000"/>
              </a:lnSpc>
              <a:buNone/>
            </a:pPr>
            <a:r>
              <a:rPr lang="en-US" altLang="zh-CN" sz="2800">
                <a:solidFill>
                  <a:schemeClr val="tx1"/>
                </a:solidFill>
                <a:sym typeface="+mn-ea"/>
              </a:rPr>
              <a:t>         一切信用证均须规定一个交单付款、承兑或议付的到期日。</a:t>
            </a:r>
            <a:endParaRPr lang="en-US" altLang="zh-CN" sz="2800">
              <a:solidFill>
                <a:schemeClr val="tx1"/>
              </a:solidFill>
            </a:endParaRPr>
          </a:p>
          <a:p>
            <a:endParaRPr lang="zh-CN" altLang="en-US" sz="2800"/>
          </a:p>
        </p:txBody>
      </p:sp>
      <p:pic>
        <p:nvPicPr>
          <p:cNvPr id="75781" name="图片 75780" descr="4.gif (5050 bytes)">
            <a:hlinkClick r:id="rId1" action="ppaction://hlinksldjump"/>
          </p:cNvPr>
          <p:cNvPicPr>
            <a:picLocks noChangeAspect="1"/>
          </p:cNvPicPr>
          <p:nvPr/>
        </p:nvPicPr>
        <p:blipFill>
          <a:blip r:embed="rId2" cstate="print"/>
          <a:stretch>
            <a:fillRect/>
          </a:stretch>
        </p:blipFill>
        <p:spPr>
          <a:xfrm>
            <a:off x="6983413" y="5266055"/>
            <a:ext cx="409575" cy="409575"/>
          </a:xfrm>
          <a:prstGeom prst="rect">
            <a:avLst/>
          </a:prstGeom>
          <a:noFill/>
          <a:ln w="9525">
            <a:noFill/>
          </a:ln>
        </p:spPr>
      </p:pic>
      <p:sp>
        <p:nvSpPr>
          <p:cNvPr id="75778" name="标题 75777"/>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Five</a:t>
            </a:r>
            <a:endParaRPr lang="en-US" altLang="zh-CN" sz="3600" b="1">
              <a:solidFill>
                <a:srgbClr val="800000"/>
              </a:solidFill>
            </a:endParaRPr>
          </a:p>
        </p:txBody>
      </p:sp>
    </p:spTree>
    <p:custDataLst>
      <p:tags r:id="rId3"/>
    </p:custData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75778"/>
                                        </p:tgtEl>
                                        <p:attrNameLst>
                                          <p:attrName>style.visibility</p:attrName>
                                        </p:attrNameLst>
                                      </p:cBhvr>
                                      <p:to>
                                        <p:strVal val="visible"/>
                                      </p:to>
                                    </p:set>
                                    <p:anim calcmode="lin" valueType="num">
                                      <p:cBhvr>
                                        <p:cTn id="7" dur="1000" fill="hold"/>
                                        <p:tgtEl>
                                          <p:spTgt spid="75778"/>
                                        </p:tgtEl>
                                        <p:attrNameLst>
                                          <p:attrName>ppt_x</p:attrName>
                                        </p:attrNameLst>
                                      </p:cBhvr>
                                      <p:tavLst>
                                        <p:tav tm="0">
                                          <p:val>
                                            <p:strVal val="#ppt_x-.2"/>
                                          </p:val>
                                        </p:tav>
                                        <p:tav tm="100000">
                                          <p:val>
                                            <p:strVal val="#ppt_x"/>
                                          </p:val>
                                        </p:tav>
                                      </p:tavLst>
                                    </p:anim>
                                    <p:anim calcmode="lin" valueType="num">
                                      <p:cBhvr>
                                        <p:cTn id="8" dur="1000" fill="hold"/>
                                        <p:tgtEl>
                                          <p:spTgt spid="75778"/>
                                        </p:tgtEl>
                                        <p:attrNameLst>
                                          <p:attrName>ppt_y</p:attrName>
                                        </p:attrNameLst>
                                      </p:cBhvr>
                                      <p:tavLst>
                                        <p:tav tm="0">
                                          <p:val>
                                            <p:strVal val="#ppt_y"/>
                                          </p:val>
                                        </p:tav>
                                        <p:tav tm="100000">
                                          <p:val>
                                            <p:strVal val="#ppt_y"/>
                                          </p:val>
                                        </p:tav>
                                      </p:tavLst>
                                    </p:anim>
                                    <p:animEffect transition="in" filter="wipe(right)" prLst="gradientSize: 0.1">
                                      <p:cBhvr>
                                        <p:cTn id="9" dur="1000"/>
                                        <p:tgtEl>
                                          <p:spTgt spid="75778"/>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diamond(in)">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75781"/>
                                        </p:tgtEl>
                                        <p:attrNameLst>
                                          <p:attrName>style.visibility</p:attrName>
                                        </p:attrNameLst>
                                      </p:cBhvr>
                                      <p:to>
                                        <p:strVal val="visible"/>
                                      </p:to>
                                    </p:set>
                                    <p:animEffect transition="in" filter="blinds(horizontal)">
                                      <p:cBhvr>
                                        <p:cTn id="24" dur="500"/>
                                        <p:tgtEl>
                                          <p:spTgt spid="757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bldLvl="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标题 144385"/>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Five</a:t>
            </a:r>
            <a:endParaRPr lang="en-US" altLang="zh-CN" sz="3600" b="1">
              <a:solidFill>
                <a:srgbClr val="800000"/>
              </a:solidFill>
            </a:endParaRPr>
          </a:p>
        </p:txBody>
      </p:sp>
      <p:sp>
        <p:nvSpPr>
          <p:cNvPr id="144387" name="内容占位符 144386"/>
          <p:cNvSpPr>
            <a:spLocks noGrp="1"/>
          </p:cNvSpPr>
          <p:nvPr>
            <p:ph idx="1"/>
          </p:nvPr>
        </p:nvSpPr>
        <p:spPr>
          <a:xfrm>
            <a:off x="466725" y="1052513"/>
            <a:ext cx="8229600" cy="5402262"/>
          </a:xfrm>
          <a:noFill/>
          <a:ln>
            <a:noFill/>
          </a:ln>
        </p:spPr>
        <p:txBody>
          <a:bodyPr anchor="t">
            <a:normAutofit/>
          </a:bodyPr>
          <a:lstStyle/>
          <a:p>
            <a:pPr marL="609600" indent="-609600">
              <a:buNone/>
            </a:pPr>
            <a:r>
              <a:rPr lang="en-US" altLang="zh-CN" sz="2800" b="1">
                <a:solidFill>
                  <a:schemeClr val="tx1"/>
                </a:solidFill>
              </a:rPr>
              <a:t>2. covering</a:t>
            </a:r>
            <a:r>
              <a:rPr lang="en-US" altLang="zh-CN" sz="2800">
                <a:solidFill>
                  <a:schemeClr val="tx1"/>
                </a:solidFill>
              </a:rPr>
              <a:t> </a:t>
            </a:r>
            <a:r>
              <a:rPr lang="zh-CN" altLang="en-US" sz="2800" dirty="0">
                <a:solidFill>
                  <a:schemeClr val="tx1"/>
                </a:solidFill>
              </a:rPr>
              <a:t>相关的</a:t>
            </a:r>
            <a:endParaRPr lang="zh-CN" altLang="en-US" sz="2800" dirty="0">
              <a:solidFill>
                <a:schemeClr val="tx1"/>
              </a:solidFill>
            </a:endParaRPr>
          </a:p>
          <a:p>
            <a:pPr marL="609600" indent="-609600">
              <a:buClr>
                <a:schemeClr val="tx1"/>
              </a:buClr>
              <a:buFont typeface="Wingdings" panose="05000000000000000000" pitchFamily="2" charset="2"/>
              <a:buChar char="Ø"/>
            </a:pPr>
            <a:r>
              <a:rPr sz="2800">
                <a:solidFill>
                  <a:schemeClr val="tx1"/>
                </a:solidFill>
              </a:rPr>
              <a:t>在函电中，此词往往与信用证结合用，表示根据某一销售合同、销售确认书或某一批</a:t>
            </a:r>
            <a:endParaRPr sz="2800">
              <a:solidFill>
                <a:schemeClr val="tx1"/>
              </a:solidFill>
            </a:endParaRPr>
          </a:p>
          <a:p>
            <a:pPr marL="609600" indent="-609600">
              <a:buClr>
                <a:schemeClr val="tx1"/>
              </a:buClr>
              <a:buFont typeface="Wingdings" panose="05000000000000000000" pitchFamily="2" charset="2"/>
              <a:buChar char="Ø"/>
            </a:pPr>
            <a:r>
              <a:rPr sz="2800">
                <a:solidFill>
                  <a:schemeClr val="tx1"/>
                </a:solidFill>
              </a:rPr>
              <a:t>货物而开立的信用证，同类表达还有relevant </a:t>
            </a:r>
            <a:r>
              <a:rPr lang="zh-CN" sz="2800">
                <a:solidFill>
                  <a:schemeClr val="tx1"/>
                </a:solidFill>
              </a:rPr>
              <a:t>。</a:t>
            </a:r>
            <a:r>
              <a:rPr lang="en-US" altLang="zh-CN" sz="2800">
                <a:solidFill>
                  <a:schemeClr val="tx1"/>
                </a:solidFill>
              </a:rPr>
              <a:t>The buyer shall establish the covering L/C before the above stipulated time. 买家必须在上述规定时间之前开立相关信用证。</a:t>
            </a:r>
            <a:endParaRPr lang="en-US" altLang="zh-CN" sz="2800">
              <a:solidFill>
                <a:schemeClr val="tx1"/>
              </a:solidFill>
            </a:endParaRPr>
          </a:p>
          <a:p>
            <a:pPr marL="609600" indent="-609600">
              <a:buNone/>
            </a:pPr>
            <a:r>
              <a:rPr lang="en-US" altLang="zh-CN" sz="2800" b="1">
                <a:solidFill>
                  <a:schemeClr val="tx1"/>
                </a:solidFill>
              </a:rPr>
              <a:t>3. expedite</a:t>
            </a:r>
            <a:r>
              <a:rPr lang="en-US" altLang="zh-CN" sz="2800">
                <a:solidFill>
                  <a:schemeClr val="tx1"/>
                </a:solidFill>
              </a:rPr>
              <a:t> </a:t>
            </a:r>
            <a:r>
              <a:rPr lang="zh-CN" altLang="en-US" sz="2800" dirty="0">
                <a:solidFill>
                  <a:schemeClr val="tx1"/>
                </a:solidFill>
              </a:rPr>
              <a:t>加速</a:t>
            </a:r>
            <a:endParaRPr lang="zh-CN" altLang="en-US" sz="2800" dirty="0">
              <a:solidFill>
                <a:schemeClr val="tx1"/>
              </a:solidFill>
            </a:endParaRPr>
          </a:p>
          <a:p>
            <a:pPr marL="609600" indent="-609600">
              <a:buNone/>
            </a:pPr>
            <a:r>
              <a:rPr lang="en-US" altLang="zh-CN" sz="2800" b="1">
                <a:solidFill>
                  <a:schemeClr val="tx1"/>
                </a:solidFill>
              </a:rPr>
              <a:t>e.g. </a:t>
            </a:r>
            <a:r>
              <a:rPr lang="en-US" altLang="zh-CN" sz="2800">
                <a:solidFill>
                  <a:schemeClr val="tx1"/>
                </a:solidFill>
              </a:rPr>
              <a:t>We will expedite shipment as much as possible. </a:t>
            </a:r>
            <a:endParaRPr lang="en-US" altLang="zh-CN" sz="2800">
              <a:solidFill>
                <a:schemeClr val="tx1"/>
              </a:solidFill>
            </a:endParaRPr>
          </a:p>
          <a:p>
            <a:pPr marL="609600" indent="-609600">
              <a:buNone/>
            </a:pPr>
            <a:r>
              <a:rPr lang="en-US" altLang="zh-CN" sz="2800">
                <a:solidFill>
                  <a:schemeClr val="tx1"/>
                </a:solidFill>
              </a:rPr>
              <a:t>         我们将尽可能加速装运。</a:t>
            </a:r>
            <a:endParaRPr lang="en-US" altLang="zh-CN" sz="2800">
              <a:solidFill>
                <a:schemeClr val="tx1"/>
              </a:solidFill>
            </a:endParaRPr>
          </a:p>
        </p:txBody>
      </p:sp>
      <p:pic>
        <p:nvPicPr>
          <p:cNvPr id="144388" name="图片 144387" descr="4.gif (5050 bytes)">
            <a:hlinkClick r:id="rId1" action="ppaction://hlinksldjump"/>
          </p:cNvPr>
          <p:cNvPicPr>
            <a:picLocks noChangeAspect="1"/>
          </p:cNvPicPr>
          <p:nvPr/>
        </p:nvPicPr>
        <p:blipFill>
          <a:blip r:embed="rId2" cstate="print"/>
          <a:stretch>
            <a:fillRect/>
          </a:stretch>
        </p:blipFill>
        <p:spPr>
          <a:xfrm>
            <a:off x="6084888" y="5949950"/>
            <a:ext cx="409575" cy="409575"/>
          </a:xfrm>
          <a:prstGeom prst="rect">
            <a:avLst/>
          </a:prstGeom>
          <a:noFill/>
          <a:ln w="9525">
            <a:noFill/>
          </a:ln>
        </p:spPr>
      </p:pic>
      <p:pic>
        <p:nvPicPr>
          <p:cNvPr id="144389" name="图片 144388" descr="4.gif (5050 bytes)">
            <a:hlinkClick r:id="rId1" action="ppaction://hlinksldjump"/>
          </p:cNvPr>
          <p:cNvPicPr>
            <a:picLocks noChangeAspect="1"/>
          </p:cNvPicPr>
          <p:nvPr/>
        </p:nvPicPr>
        <p:blipFill>
          <a:blip r:embed="rId2" cstate="print"/>
          <a:stretch>
            <a:fillRect/>
          </a:stretch>
        </p:blipFill>
        <p:spPr>
          <a:xfrm>
            <a:off x="8318500" y="3500438"/>
            <a:ext cx="409575" cy="409575"/>
          </a:xfrm>
          <a:prstGeom prst="rect">
            <a:avLst/>
          </a:prstGeom>
          <a:noFill/>
          <a:ln w="9525">
            <a:noFill/>
          </a:ln>
        </p:spPr>
      </p:pic>
    </p:spTree>
    <p:custDataLst>
      <p:tags r:id="rId3"/>
    </p:custData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44386"/>
                                        </p:tgtEl>
                                        <p:attrNameLst>
                                          <p:attrName>style.visibility</p:attrName>
                                        </p:attrNameLst>
                                      </p:cBhvr>
                                      <p:to>
                                        <p:strVal val="visible"/>
                                      </p:to>
                                    </p:set>
                                    <p:anim calcmode="lin" valueType="num">
                                      <p:cBhvr>
                                        <p:cTn id="7" dur="1000" fill="hold"/>
                                        <p:tgtEl>
                                          <p:spTgt spid="144386"/>
                                        </p:tgtEl>
                                        <p:attrNameLst>
                                          <p:attrName>ppt_x</p:attrName>
                                        </p:attrNameLst>
                                      </p:cBhvr>
                                      <p:tavLst>
                                        <p:tav tm="0">
                                          <p:val>
                                            <p:strVal val="#ppt_x-.2"/>
                                          </p:val>
                                        </p:tav>
                                        <p:tav tm="100000">
                                          <p:val>
                                            <p:strVal val="#ppt_x"/>
                                          </p:val>
                                        </p:tav>
                                      </p:tavLst>
                                    </p:anim>
                                    <p:anim calcmode="lin" valueType="num">
                                      <p:cBhvr>
                                        <p:cTn id="8" dur="1000" fill="hold"/>
                                        <p:tgtEl>
                                          <p:spTgt spid="14438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44386"/>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144387">
                                            <p:txEl>
                                              <p:pRg st="0" end="0"/>
                                            </p:txEl>
                                          </p:spTgt>
                                        </p:tgtEl>
                                        <p:attrNameLst>
                                          <p:attrName>style.visibility</p:attrName>
                                        </p:attrNameLst>
                                      </p:cBhvr>
                                      <p:to>
                                        <p:strVal val="visible"/>
                                      </p:to>
                                    </p:set>
                                    <p:animEffect transition="in" filter="fade">
                                      <p:cBhvr>
                                        <p:cTn id="14" dur="500"/>
                                        <p:tgtEl>
                                          <p:spTgt spid="144387">
                                            <p:txEl>
                                              <p:pRg st="0" end="0"/>
                                            </p:txEl>
                                          </p:spTgt>
                                        </p:tgtEl>
                                      </p:cBhvr>
                                    </p:animEffect>
                                    <p:anim calcmode="lin" valueType="num">
                                      <p:cBhvr>
                                        <p:cTn id="15" dur="500" fill="hold"/>
                                        <p:tgtEl>
                                          <p:spTgt spid="14438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4438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144387">
                                            <p:txEl>
                                              <p:pRg st="1" end="1"/>
                                            </p:txEl>
                                          </p:spTgt>
                                        </p:tgtEl>
                                        <p:attrNameLst>
                                          <p:attrName>style.visibility</p:attrName>
                                        </p:attrNameLst>
                                      </p:cBhvr>
                                      <p:to>
                                        <p:strVal val="visible"/>
                                      </p:to>
                                    </p:set>
                                    <p:animEffect transition="in" filter="wipe(down)">
                                      <p:cBhvr>
                                        <p:cTn id="21" dur="500"/>
                                        <p:tgtEl>
                                          <p:spTgt spid="144387">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4" presetClass="entr" presetSubtype="0" fill="hold" grpId="0" nodeType="clickEffect">
                                  <p:stCondLst>
                                    <p:cond delay="0"/>
                                  </p:stCondLst>
                                  <p:childTnLst>
                                    <p:set>
                                      <p:cBhvr>
                                        <p:cTn id="25" dur="indefinite" fill="hold">
                                          <p:stCondLst>
                                            <p:cond delay="0"/>
                                          </p:stCondLst>
                                        </p:cTn>
                                        <p:tgtEl>
                                          <p:spTgt spid="144387">
                                            <p:txEl>
                                              <p:pRg st="2" end="2"/>
                                            </p:txEl>
                                          </p:spTgt>
                                        </p:tgtEl>
                                        <p:attrNameLst>
                                          <p:attrName>style.visibility</p:attrName>
                                        </p:attrNameLst>
                                      </p:cBhvr>
                                      <p:to>
                                        <p:strVal val="visible"/>
                                      </p:to>
                                    </p:set>
                                    <p:animEffect transition="in" filter="fade">
                                      <p:cBhvr>
                                        <p:cTn id="26" dur="500"/>
                                        <p:tgtEl>
                                          <p:spTgt spid="144387">
                                            <p:txEl>
                                              <p:pRg st="2" end="2"/>
                                            </p:txEl>
                                          </p:spTgt>
                                        </p:tgtEl>
                                      </p:cBhvr>
                                    </p:animEffect>
                                    <p:anim calcmode="lin" valueType="num">
                                      <p:cBhvr>
                                        <p:cTn id="27" dur="500" fill="hold"/>
                                        <p:tgtEl>
                                          <p:spTgt spid="144387">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144387">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144389"/>
                                        </p:tgtEl>
                                        <p:attrNameLst>
                                          <p:attrName>style.visibility</p:attrName>
                                        </p:attrNameLst>
                                      </p:cBhvr>
                                      <p:to>
                                        <p:strVal val="visible"/>
                                      </p:to>
                                    </p:set>
                                    <p:animEffect transition="in" filter="blinds(horizontal)">
                                      <p:cBhvr>
                                        <p:cTn id="33" dur="500"/>
                                        <p:tgtEl>
                                          <p:spTgt spid="144389"/>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144387">
                                            <p:txEl>
                                              <p:pRg st="3" end="3"/>
                                            </p:txEl>
                                          </p:spTgt>
                                        </p:tgtEl>
                                        <p:attrNameLst>
                                          <p:attrName>style.visibility</p:attrName>
                                        </p:attrNameLst>
                                      </p:cBhvr>
                                      <p:to>
                                        <p:strVal val="visible"/>
                                      </p:to>
                                    </p:set>
                                    <p:animEffect transition="in" filter="wipe(down)">
                                      <p:cBhvr>
                                        <p:cTn id="38" dur="500"/>
                                        <p:tgtEl>
                                          <p:spTgt spid="144387">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144387">
                                            <p:txEl>
                                              <p:pRg st="4" end="4"/>
                                            </p:txEl>
                                          </p:spTgt>
                                        </p:tgtEl>
                                        <p:attrNameLst>
                                          <p:attrName>style.visibility</p:attrName>
                                        </p:attrNameLst>
                                      </p:cBhvr>
                                      <p:to>
                                        <p:strVal val="visible"/>
                                      </p:to>
                                    </p:set>
                                    <p:animEffect transition="in" filter="wipe(down)">
                                      <p:cBhvr>
                                        <p:cTn id="43" dur="500"/>
                                        <p:tgtEl>
                                          <p:spTgt spid="144387">
                                            <p:txEl>
                                              <p:pRg st="4" end="4"/>
                                            </p:txEl>
                                          </p:spTgt>
                                        </p:tgtEl>
                                      </p:cBhvr>
                                    </p:animEffect>
                                  </p:childTnLst>
                                </p:cTn>
                              </p:par>
                              <p:par>
                                <p:cTn id="44" presetID="22" presetClass="entr" presetSubtype="4" fill="hold" nodeType="withEffect">
                                  <p:stCondLst>
                                    <p:cond delay="0"/>
                                  </p:stCondLst>
                                  <p:childTnLst>
                                    <p:set>
                                      <p:cBhvr>
                                        <p:cTn id="45" dur="1" fill="hold">
                                          <p:stCondLst>
                                            <p:cond delay="0"/>
                                          </p:stCondLst>
                                        </p:cTn>
                                        <p:tgtEl>
                                          <p:spTgt spid="144387">
                                            <p:txEl>
                                              <p:pRg st="5" end="5"/>
                                            </p:txEl>
                                          </p:spTgt>
                                        </p:tgtEl>
                                        <p:attrNameLst>
                                          <p:attrName>style.visibility</p:attrName>
                                        </p:attrNameLst>
                                      </p:cBhvr>
                                      <p:to>
                                        <p:strVal val="visible"/>
                                      </p:to>
                                    </p:set>
                                    <p:animEffect transition="in" filter="wipe(down)">
                                      <p:cBhvr>
                                        <p:cTn id="46" dur="500"/>
                                        <p:tgtEl>
                                          <p:spTgt spid="144387">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nodeType="clickEffect">
                                  <p:stCondLst>
                                    <p:cond delay="0"/>
                                  </p:stCondLst>
                                  <p:childTnLst>
                                    <p:set>
                                      <p:cBhvr>
                                        <p:cTn id="50" dur="1" fill="hold">
                                          <p:stCondLst>
                                            <p:cond delay="0"/>
                                          </p:stCondLst>
                                        </p:cTn>
                                        <p:tgtEl>
                                          <p:spTgt spid="144388"/>
                                        </p:tgtEl>
                                        <p:attrNameLst>
                                          <p:attrName>style.visibility</p:attrName>
                                        </p:attrNameLst>
                                      </p:cBhvr>
                                      <p:to>
                                        <p:strVal val="visible"/>
                                      </p:to>
                                    </p:set>
                                    <p:animEffect transition="in" filter="blinds(horizontal)">
                                      <p:cBhvr>
                                        <p:cTn id="51" dur="500"/>
                                        <p:tgtEl>
                                          <p:spTgt spid="144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bldLvl="0" animBg="1"/>
      <p:bldP spid="144387" grpId="0" uiExpand="1"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标题 146433"/>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Five</a:t>
            </a:r>
            <a:endParaRPr lang="en-US" altLang="zh-CN" sz="3600" b="1">
              <a:solidFill>
                <a:srgbClr val="800000"/>
              </a:solidFill>
            </a:endParaRPr>
          </a:p>
        </p:txBody>
      </p:sp>
      <p:sp>
        <p:nvSpPr>
          <p:cNvPr id="146435" name="内容占位符 146434"/>
          <p:cNvSpPr>
            <a:spLocks noGrp="1"/>
          </p:cNvSpPr>
          <p:nvPr>
            <p:ph idx="1"/>
          </p:nvPr>
        </p:nvSpPr>
        <p:spPr>
          <a:xfrm>
            <a:off x="466725" y="1052513"/>
            <a:ext cx="8229600" cy="5402262"/>
          </a:xfrm>
          <a:noFill/>
          <a:ln>
            <a:noFill/>
          </a:ln>
        </p:spPr>
        <p:txBody>
          <a:bodyPr anchor="t"/>
          <a:lstStyle/>
          <a:p>
            <a:pPr marL="609600" indent="-609600">
              <a:lnSpc>
                <a:spcPct val="90000"/>
              </a:lnSpc>
              <a:buNone/>
            </a:pPr>
            <a:r>
              <a:rPr lang="en-US" altLang="zh-CN" sz="2800" b="1">
                <a:solidFill>
                  <a:schemeClr val="tx1"/>
                </a:solidFill>
                <a:cs typeface="+mn-lt"/>
              </a:rPr>
              <a:t>4. in conformity with</a:t>
            </a:r>
            <a:r>
              <a:rPr lang="en-US" altLang="zh-CN" sz="2800">
                <a:solidFill>
                  <a:schemeClr val="tx1"/>
                </a:solidFill>
                <a:cs typeface="+mn-lt"/>
              </a:rPr>
              <a:t> </a:t>
            </a:r>
            <a:r>
              <a:rPr lang="zh-CN" altLang="en-US" sz="2800" dirty="0">
                <a:solidFill>
                  <a:schemeClr val="tx1"/>
                </a:solidFill>
                <a:cs typeface="+mn-lt"/>
              </a:rPr>
              <a:t>与</a:t>
            </a:r>
            <a:r>
              <a:rPr lang="en-US" altLang="zh-CN" sz="2800">
                <a:solidFill>
                  <a:schemeClr val="tx1"/>
                </a:solidFill>
                <a:cs typeface="+mn-lt"/>
              </a:rPr>
              <a:t>……</a:t>
            </a:r>
            <a:r>
              <a:rPr lang="zh-CN" altLang="en-US" sz="2800" dirty="0">
                <a:solidFill>
                  <a:schemeClr val="tx1"/>
                </a:solidFill>
                <a:cs typeface="+mn-lt"/>
              </a:rPr>
              <a:t>一致，依照</a:t>
            </a:r>
            <a:endParaRPr lang="zh-CN" altLang="en-US" sz="2800" dirty="0">
              <a:solidFill>
                <a:schemeClr val="tx1"/>
              </a:solidFill>
              <a:cs typeface="+mn-lt"/>
            </a:endParaRPr>
          </a:p>
          <a:p>
            <a:pPr marL="609600" indent="-609600">
              <a:lnSpc>
                <a:spcPct val="90000"/>
              </a:lnSpc>
              <a:buClr>
                <a:schemeClr val="tx1"/>
              </a:buClr>
              <a:buFont typeface="Wingdings" panose="05000000000000000000" pitchFamily="2" charset="2"/>
              <a:buChar char="Ø"/>
            </a:pPr>
            <a:r>
              <a:rPr lang="zh-CN" altLang="en-US" sz="2800" dirty="0">
                <a:solidFill>
                  <a:schemeClr val="tx1"/>
                </a:solidFill>
                <a:cs typeface="+mn-lt"/>
              </a:rPr>
              <a:t>同类表达还有：</a:t>
            </a:r>
            <a:r>
              <a:rPr lang="en-US" altLang="zh-CN" sz="2800">
                <a:solidFill>
                  <a:schemeClr val="tx1"/>
                </a:solidFill>
                <a:cs typeface="+mn-lt"/>
              </a:rPr>
              <a:t>in line with/in agreement with</a:t>
            </a:r>
            <a:endParaRPr lang="en-US" altLang="zh-CN" sz="2800">
              <a:solidFill>
                <a:schemeClr val="tx1"/>
              </a:solidFill>
              <a:cs typeface="+mn-lt"/>
            </a:endParaRPr>
          </a:p>
          <a:p>
            <a:pPr marL="609600" indent="-609600">
              <a:lnSpc>
                <a:spcPct val="90000"/>
              </a:lnSpc>
              <a:buNone/>
            </a:pPr>
            <a:r>
              <a:rPr lang="en-US" altLang="zh-CN" sz="2800" b="1">
                <a:solidFill>
                  <a:schemeClr val="tx1"/>
                </a:solidFill>
                <a:cs typeface="+mn-lt"/>
              </a:rPr>
              <a:t>e.g</a:t>
            </a:r>
            <a:r>
              <a:rPr lang="en-US" altLang="zh-CN" sz="2800">
                <a:solidFill>
                  <a:schemeClr val="tx1"/>
                </a:solidFill>
                <a:cs typeface="+mn-lt"/>
              </a:rPr>
              <a:t>. In conformity with your instructions via email last night, we have today dispatched the goods as mentioned below. 按昨夜贵方电子邮件要求，我们已于今日将下列货物赶紧发出，恳请确认为荷。</a:t>
            </a:r>
            <a:endParaRPr lang="en-US" altLang="zh-CN" sz="2800">
              <a:solidFill>
                <a:schemeClr val="tx1"/>
              </a:solidFill>
              <a:cs typeface="+mn-lt"/>
            </a:endParaRPr>
          </a:p>
        </p:txBody>
      </p:sp>
      <p:pic>
        <p:nvPicPr>
          <p:cNvPr id="146436" name="图片 146435" descr="4.gif (5050 bytes)">
            <a:hlinkClick r:id="rId1" action="ppaction://hlinksldjump"/>
          </p:cNvPr>
          <p:cNvPicPr>
            <a:picLocks noChangeAspect="1"/>
          </p:cNvPicPr>
          <p:nvPr/>
        </p:nvPicPr>
        <p:blipFill>
          <a:blip r:embed="rId2" cstate="print"/>
          <a:stretch>
            <a:fillRect/>
          </a:stretch>
        </p:blipFill>
        <p:spPr>
          <a:xfrm>
            <a:off x="6993573" y="4133850"/>
            <a:ext cx="409575" cy="409575"/>
          </a:xfrm>
          <a:prstGeom prst="rect">
            <a:avLst/>
          </a:prstGeom>
          <a:noFill/>
          <a:ln w="9525">
            <a:noFill/>
          </a:ln>
        </p:spPr>
      </p:pic>
    </p:spTree>
    <p:custDataLst>
      <p:tags r:id="rId3"/>
    </p:custData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46434"/>
                                        </p:tgtEl>
                                        <p:attrNameLst>
                                          <p:attrName>style.visibility</p:attrName>
                                        </p:attrNameLst>
                                      </p:cBhvr>
                                      <p:to>
                                        <p:strVal val="visible"/>
                                      </p:to>
                                    </p:set>
                                    <p:anim calcmode="lin" valueType="num">
                                      <p:cBhvr>
                                        <p:cTn id="7" dur="1000" fill="hold"/>
                                        <p:tgtEl>
                                          <p:spTgt spid="146434"/>
                                        </p:tgtEl>
                                        <p:attrNameLst>
                                          <p:attrName>ppt_x</p:attrName>
                                        </p:attrNameLst>
                                      </p:cBhvr>
                                      <p:tavLst>
                                        <p:tav tm="0">
                                          <p:val>
                                            <p:strVal val="#ppt_x-.2"/>
                                          </p:val>
                                        </p:tav>
                                        <p:tav tm="100000">
                                          <p:val>
                                            <p:strVal val="#ppt_x"/>
                                          </p:val>
                                        </p:tav>
                                      </p:tavLst>
                                    </p:anim>
                                    <p:anim calcmode="lin" valueType="num">
                                      <p:cBhvr>
                                        <p:cTn id="8" dur="1000" fill="hold"/>
                                        <p:tgtEl>
                                          <p:spTgt spid="14643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4643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146435">
                                            <p:txEl>
                                              <p:pRg st="0" end="0"/>
                                            </p:txEl>
                                          </p:spTgt>
                                        </p:tgtEl>
                                        <p:attrNameLst>
                                          <p:attrName>style.visibility</p:attrName>
                                        </p:attrNameLst>
                                      </p:cBhvr>
                                      <p:to>
                                        <p:strVal val="visible"/>
                                      </p:to>
                                    </p:set>
                                    <p:animEffect transition="in" filter="wipe(down)">
                                      <p:cBhvr>
                                        <p:cTn id="14" dur="500"/>
                                        <p:tgtEl>
                                          <p:spTgt spid="14643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46435">
                                            <p:txEl>
                                              <p:pRg st="1" end="1"/>
                                            </p:txEl>
                                          </p:spTgt>
                                        </p:tgtEl>
                                        <p:attrNameLst>
                                          <p:attrName>style.visibility</p:attrName>
                                        </p:attrNameLst>
                                      </p:cBhvr>
                                      <p:to>
                                        <p:strVal val="visible"/>
                                      </p:to>
                                    </p:set>
                                    <p:animEffect transition="in" filter="wipe(down)">
                                      <p:cBhvr>
                                        <p:cTn id="19" dur="500"/>
                                        <p:tgtEl>
                                          <p:spTgt spid="146435">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7" presetClass="entr" presetSubtype="0" fill="hold" nodeType="clickEffect">
                                  <p:stCondLst>
                                    <p:cond delay="0"/>
                                  </p:stCondLst>
                                  <p:childTnLst>
                                    <p:set>
                                      <p:cBhvr>
                                        <p:cTn id="23" dur="1" fill="hold">
                                          <p:stCondLst>
                                            <p:cond delay="0"/>
                                          </p:stCondLst>
                                        </p:cTn>
                                        <p:tgtEl>
                                          <p:spTgt spid="146435">
                                            <p:txEl>
                                              <p:pRg st="2" end="2"/>
                                            </p:txEl>
                                          </p:spTgt>
                                        </p:tgtEl>
                                        <p:attrNameLst>
                                          <p:attrName>style.visibility</p:attrName>
                                        </p:attrNameLst>
                                      </p:cBhvr>
                                      <p:to>
                                        <p:strVal val="visible"/>
                                      </p:to>
                                    </p:set>
                                    <p:animEffect transition="in" filter="fade">
                                      <p:cBhvr>
                                        <p:cTn id="24" dur="1000"/>
                                        <p:tgtEl>
                                          <p:spTgt spid="146435">
                                            <p:txEl>
                                              <p:pRg st="2" end="2"/>
                                            </p:txEl>
                                          </p:spTgt>
                                        </p:tgtEl>
                                      </p:cBhvr>
                                    </p:animEffect>
                                    <p:anim calcmode="lin" valueType="num">
                                      <p:cBhvr>
                                        <p:cTn id="25" dur="10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p:cTn id="26" dur="900" decel="100000" fill="hold"/>
                                        <p:tgtEl>
                                          <p:spTgt spid="146435">
                                            <p:txEl>
                                              <p:pRg st="2" end="2"/>
                                            </p:txEl>
                                          </p:spTgt>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14643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46436"/>
                                        </p:tgtEl>
                                        <p:attrNameLst>
                                          <p:attrName>style.visibility</p:attrName>
                                        </p:attrNameLst>
                                      </p:cBhvr>
                                      <p:to>
                                        <p:strVal val="visible"/>
                                      </p:to>
                                    </p:set>
                                    <p:animEffect transition="in" filter="blinds(horizontal)">
                                      <p:cBhvr>
                                        <p:cTn id="32" dur="500"/>
                                        <p:tgtEl>
                                          <p:spTgt spid="146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bldLvl="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文本占位符 2"/>
          <p:cNvSpPr>
            <a:spLocks noGrp="1"/>
          </p:cNvSpPr>
          <p:nvPr/>
        </p:nvSpPr>
        <p:spPr>
          <a:xfrm>
            <a:off x="466725" y="2852738"/>
            <a:ext cx="8356600" cy="2809875"/>
          </a:xfrm>
          <a:prstGeom prst="rect">
            <a:avLst/>
          </a:prstGeom>
          <a:noFill/>
          <a:ln w="9525">
            <a:noFill/>
          </a:ln>
        </p:spPr>
        <p:txBody>
          <a:bodyPr anchor="t"/>
          <a:lstStyle/>
          <a:p>
            <a:pPr marL="342900" indent="-342900">
              <a:buFont typeface="Arial" panose="020B0604020202020204" pitchFamily="34" charset="0"/>
              <a:buNone/>
            </a:pPr>
            <a:r>
              <a:rPr lang="zh-CN" altLang="en-US" sz="2800" b="1" dirty="0">
                <a:latin typeface="Calibri" panose="020F0502020204030204" pitchFamily="34" charset="0"/>
                <a:ea typeface="宋体" panose="02010600030101010101" pitchFamily="2" charset="-122"/>
                <a:sym typeface="Calibri" panose="020F0502020204030204" pitchFamily="34" charset="0"/>
              </a:rPr>
              <a:t>   </a:t>
            </a:r>
            <a:endParaRPr sz="2800" b="1">
              <a:latin typeface="Calibri" panose="020F0502020204030204" pitchFamily="34" charset="0"/>
              <a:ea typeface="宋体" panose="02010600030101010101" pitchFamily="2" charset="-122"/>
              <a:sym typeface="Calibri" panose="020F0502020204030204" pitchFamily="34" charset="0"/>
            </a:endParaRPr>
          </a:p>
        </p:txBody>
      </p:sp>
      <p:sp>
        <p:nvSpPr>
          <p:cNvPr id="81923" name="文本占位符 3"/>
          <p:cNvSpPr>
            <a:spLocks noGrp="1"/>
          </p:cNvSpPr>
          <p:nvPr/>
        </p:nvSpPr>
        <p:spPr>
          <a:xfrm>
            <a:off x="3563938" y="692150"/>
            <a:ext cx="1839912" cy="785813"/>
          </a:xfrm>
          <a:prstGeom prst="rect">
            <a:avLst/>
          </a:prstGeom>
          <a:noFill/>
          <a:ln w="9525">
            <a:noFill/>
          </a:ln>
        </p:spPr>
        <p:txBody>
          <a:bodyPr anchor="t"/>
          <a:lstStyle/>
          <a:p>
            <a:pPr marL="342900" indent="-342900">
              <a:spcBef>
                <a:spcPct val="20000"/>
              </a:spcBef>
              <a:buFont typeface="Arial" panose="020B0604020202020204" pitchFamily="34" charset="0"/>
              <a:buNone/>
            </a:pPr>
            <a:r>
              <a:rPr lang="en-US" altLang="zh-CN" sz="3200" b="1">
                <a:solidFill>
                  <a:schemeClr val="accent2"/>
                </a:solidFill>
                <a:latin typeface="+mj-lt"/>
                <a:ea typeface="宋体" panose="02010600030101010101" pitchFamily="2" charset="-122"/>
                <a:cs typeface="+mj-lt"/>
                <a:sym typeface="Calibri" panose="020F0502020204030204" pitchFamily="34" charset="0"/>
              </a:rPr>
              <a:t>Case 6</a:t>
            </a:r>
            <a:endParaRPr lang="zh-CN" altLang="en-US" sz="3200" b="1" dirty="0">
              <a:solidFill>
                <a:schemeClr val="accent2"/>
              </a:solidFill>
              <a:latin typeface="+mj-lt"/>
              <a:ea typeface="宋体" panose="02010600030101010101" pitchFamily="2" charset="-122"/>
              <a:cs typeface="+mj-lt"/>
              <a:sym typeface="Calibri" panose="020F0502020204030204" pitchFamily="34" charset="0"/>
            </a:endParaRPr>
          </a:p>
        </p:txBody>
      </p:sp>
      <p:sp>
        <p:nvSpPr>
          <p:cNvPr id="81924" name="矩形 82948"/>
          <p:cNvSpPr/>
          <p:nvPr/>
        </p:nvSpPr>
        <p:spPr>
          <a:xfrm>
            <a:off x="812800" y="1228725"/>
            <a:ext cx="5691188" cy="4399915"/>
          </a:xfrm>
          <a:prstGeom prst="rect">
            <a:avLst/>
          </a:prstGeom>
          <a:noFill/>
          <a:ln w="9525">
            <a:noFill/>
          </a:ln>
        </p:spPr>
        <p:txBody>
          <a:bodyPr anchor="t">
            <a:spAutoFit/>
          </a:bodyPr>
          <a:lstStyle/>
          <a:p>
            <a:r>
              <a:rPr lang="zh-CN" altLang="zh-CN" sz="2800" b="1" dirty="0">
                <a:latin typeface="Arial" panose="020B0604020202020204" pitchFamily="34" charset="0"/>
                <a:ea typeface="宋体" panose="02010600030101010101" pitchFamily="2" charset="-122"/>
                <a:sym typeface="Calibri" panose="020F0502020204030204" pitchFamily="34" charset="0"/>
              </a:rPr>
              <a:t>埃美柯公司与马来西亚东尼公司达成一笔交易，以信用证为付款方式。根据双方签署的销售合同，东</a:t>
            </a:r>
            <a:r>
              <a:rPr lang="zh-CN" altLang="en-US" sz="2800" b="1" dirty="0">
                <a:latin typeface="Calibri" panose="020F0502020204030204" pitchFamily="34" charset="0"/>
                <a:sym typeface="Calibri" panose="020F0502020204030204" pitchFamily="34" charset="0"/>
              </a:rPr>
              <a:t> </a:t>
            </a:r>
            <a:r>
              <a:rPr sz="2800" b="1">
                <a:latin typeface="Calibri" panose="020F0502020204030204" pitchFamily="34" charset="0"/>
                <a:sym typeface="Calibri" panose="020F0502020204030204" pitchFamily="34" charset="0"/>
              </a:rPr>
              <a:t>尼公司应在6月10日之前开立信用证，可是由于多种原因，其</a:t>
            </a:r>
            <a:r>
              <a:rPr sz="2800" b="1">
                <a:latin typeface="宋体" panose="02010600030101010101" pitchFamily="2" charset="-122"/>
                <a:sym typeface="Calibri" panose="020F0502020204030204" pitchFamily="34" charset="0"/>
              </a:rPr>
              <a:t>信用证</a:t>
            </a:r>
            <a:r>
              <a:rPr sz="2800" b="1">
                <a:latin typeface="Calibri" panose="020F0502020204030204" pitchFamily="34" charset="0"/>
                <a:sym typeface="Calibri" panose="020F0502020204030204" pitchFamily="34" charset="0"/>
              </a:rPr>
              <a:t>在6月30日才到达埃美柯公司。而卖方正处于销售旺季承约过多，为此，卖方拒绝接受这份耽搁已久的信用证。</a:t>
            </a:r>
            <a:endParaRPr sz="2800" b="1">
              <a:latin typeface="Calibri" panose="020F0502020204030204" pitchFamily="34" charset="0"/>
              <a:ea typeface="宋体" panose="02010600030101010101" pitchFamily="2" charset="-122"/>
              <a:sym typeface="Calibri" panose="020F0502020204030204" pitchFamily="34" charset="0"/>
            </a:endParaRPr>
          </a:p>
          <a:p>
            <a:endParaRPr lang="zh-CN" altLang="zh-CN" sz="2800" b="1" dirty="0">
              <a:latin typeface="Arial" panose="020B0604020202020204" pitchFamily="34" charset="0"/>
              <a:ea typeface="宋体" panose="02010600030101010101" pitchFamily="2" charset="-122"/>
              <a:sym typeface="Calibri" panose="020F0502020204030204" pitchFamily="34" charset="0"/>
            </a:endParaRPr>
          </a:p>
        </p:txBody>
      </p:sp>
      <p:sp>
        <p:nvSpPr>
          <p:cNvPr id="82950" name="云形标注 82949"/>
          <p:cNvSpPr/>
          <p:nvPr/>
        </p:nvSpPr>
        <p:spPr>
          <a:xfrm>
            <a:off x="177800" y="5086350"/>
            <a:ext cx="3095625" cy="1143000"/>
          </a:xfrm>
          <a:prstGeom prst="cloudCallout">
            <a:avLst>
              <a:gd name="adj1" fmla="val 86718"/>
              <a:gd name="adj2" fmla="val -65556"/>
            </a:avLst>
          </a:prstGeom>
          <a:solidFill>
            <a:schemeClr val="accent1"/>
          </a:solidFill>
          <a:ln w="9525" cap="flat" cmpd="sng">
            <a:solidFill>
              <a:schemeClr val="tx1"/>
            </a:solidFill>
            <a:prstDash val="solid"/>
            <a:round/>
            <a:headEnd type="none" w="med" len="med"/>
            <a:tailEnd type="none" w="med" len="med"/>
          </a:ln>
        </p:spPr>
        <p:txBody>
          <a:bodyPr anchor="t"/>
          <a:lstStyle/>
          <a:p>
            <a:pPr algn="ctr">
              <a:buClr>
                <a:schemeClr val="bg1"/>
              </a:buClr>
            </a:pPr>
            <a:r>
              <a:rPr lang="en-US" altLang="zh-CN" sz="2800" b="1">
                <a:solidFill>
                  <a:srgbClr val="FFFFFF"/>
                </a:solidFill>
                <a:latin typeface="+mj-lt"/>
                <a:ea typeface="宋体" panose="02010600030101010101" pitchFamily="2" charset="-122"/>
                <a:cs typeface="+mj-lt"/>
              </a:rPr>
              <a:t>Key </a:t>
            </a:r>
            <a:r>
              <a:rPr lang="en-US" altLang="zh-CN" sz="2800" b="1">
                <a:solidFill>
                  <a:srgbClr val="FFFFFF"/>
                </a:solidFill>
                <a:latin typeface="Comic Sans MS" panose="030F0702030302020204" pitchFamily="66" charset="0"/>
                <a:ea typeface="宋体" panose="02010600030101010101" pitchFamily="2" charset="-122"/>
              </a:rPr>
              <a:t>points</a:t>
            </a:r>
            <a:endParaRPr lang="en-US" altLang="zh-CN" sz="2800" b="1">
              <a:solidFill>
                <a:srgbClr val="FFFFFF"/>
              </a:solidFill>
              <a:latin typeface="Comic Sans MS" panose="030F0702030302020204" pitchFamily="66" charset="0"/>
              <a:ea typeface="宋体" panose="02010600030101010101" pitchFamily="2" charset="-122"/>
            </a:endParaRPr>
          </a:p>
        </p:txBody>
      </p:sp>
      <p:sp>
        <p:nvSpPr>
          <p:cNvPr id="82951" name="文本框 82950"/>
          <p:cNvSpPr txBox="1"/>
          <p:nvPr/>
        </p:nvSpPr>
        <p:spPr>
          <a:xfrm>
            <a:off x="4455160" y="4885690"/>
            <a:ext cx="3237230" cy="1814830"/>
          </a:xfrm>
          <a:prstGeom prst="rect">
            <a:avLst/>
          </a:prstGeom>
          <a:noFill/>
          <a:ln w="9525">
            <a:noFill/>
          </a:ln>
        </p:spPr>
        <p:txBody>
          <a:bodyPr wrap="square" anchor="t">
            <a:spAutoFit/>
          </a:bodyPr>
          <a:lstStyle/>
          <a:p>
            <a:pPr>
              <a:spcBef>
                <a:spcPct val="50000"/>
              </a:spcBef>
            </a:pP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信用证晚到</a:t>
            </a:r>
            <a:endPar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a:p>
            <a:pPr>
              <a:spcBef>
                <a:spcPct val="50000"/>
              </a:spcBef>
            </a:pP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销售旺季</a:t>
            </a:r>
            <a:endPar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a:p>
            <a:pPr>
              <a:spcBef>
                <a:spcPct val="50000"/>
              </a:spcBef>
            </a:pP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拒绝接受此信用证</a:t>
            </a:r>
            <a:endPar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p:txBody>
      </p:sp>
      <p:sp>
        <p:nvSpPr>
          <p:cNvPr id="160" name=" 160">
            <a:hlinkClick r:id="rId1" action="ppaction://hlinksldjump"/>
          </p:cNvPr>
          <p:cNvSpPr/>
          <p:nvPr/>
        </p:nvSpPr>
        <p:spPr>
          <a:xfrm>
            <a:off x="7957820" y="5589905"/>
            <a:ext cx="720090" cy="720725"/>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p:spPr>
        <p:style>
          <a:lnRef idx="2">
            <a:schemeClr val="accent2"/>
          </a:lnRef>
          <a:fillRef idx="1">
            <a:schemeClr val="lt1"/>
          </a:fillRef>
          <a:effectRef idx="0">
            <a:schemeClr val="accent2"/>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Tree>
    <p:custDataLst>
      <p:tags r:id="rId2"/>
    </p:custData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82950"/>
                                        </p:tgtEl>
                                        <p:attrNameLst>
                                          <p:attrName>style.visibility</p:attrName>
                                        </p:attrNameLst>
                                      </p:cBhvr>
                                      <p:to>
                                        <p:strVal val="visible"/>
                                      </p:to>
                                    </p:set>
                                    <p:animEffect transition="in" filter="wheel(4)">
                                      <p:cBhvr>
                                        <p:cTn id="7" dur="2000"/>
                                        <p:tgtEl>
                                          <p:spTgt spid="82950"/>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nodeType="clickEffect">
                                  <p:stCondLst>
                                    <p:cond delay="0"/>
                                  </p:stCondLst>
                                  <p:iterate type="lt">
                                    <p:tmPct val="50000"/>
                                  </p:iterate>
                                  <p:childTnLst>
                                    <p:set>
                                      <p:cBhvr>
                                        <p:cTn id="11" dur="1" fill="hold">
                                          <p:stCondLst>
                                            <p:cond delay="0"/>
                                          </p:stCondLst>
                                        </p:cTn>
                                        <p:tgtEl>
                                          <p:spTgt spid="82951">
                                            <p:txEl>
                                              <p:pRg st="0" end="0"/>
                                            </p:txEl>
                                          </p:spTgt>
                                        </p:tgtEl>
                                        <p:attrNameLst>
                                          <p:attrName>style.visibility</p:attrName>
                                        </p:attrNameLst>
                                      </p:cBhvr>
                                      <p:to>
                                        <p:strVal val="visible"/>
                                      </p:to>
                                    </p:set>
                                    <p:anim calcmode="discrete" valueType="clr">
                                      <p:cBhvr override="childStyle">
                                        <p:cTn id="12" dur="80"/>
                                        <p:tgtEl>
                                          <p:spTgt spid="8295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82951">
                                            <p:txEl>
                                              <p:pRg st="0" end="0"/>
                                            </p:txEl>
                                          </p:spTgt>
                                        </p:tgtEl>
                                        <p:attrNameLst>
                                          <p:attrName>fillcolor</p:attrName>
                                        </p:attrNameLst>
                                      </p:cBhvr>
                                      <p:tavLst>
                                        <p:tav tm="0">
                                          <p:val>
                                            <p:clrVal>
                                              <a:schemeClr val="accent2"/>
                                            </p:clrVal>
                                          </p:val>
                                        </p:tav>
                                        <p:tav tm="50000">
                                          <p:val>
                                            <p:clrVal>
                                              <a:schemeClr val="hlink"/>
                                            </p:clrVal>
                                          </p:val>
                                        </p:tav>
                                      </p:tavLst>
                                    </p:anim>
                                    <p:set>
                                      <p:cBhvr>
                                        <p:cTn id="14" dur="80"/>
                                        <p:tgtEl>
                                          <p:spTgt spid="82951">
                                            <p:txEl>
                                              <p:pRg st="0" end="0"/>
                                            </p:txEl>
                                          </p:spTgt>
                                        </p:tgtEl>
                                        <p:attrNameLst>
                                          <p:attrName>fill.type</p:attrName>
                                        </p:attrNameLst>
                                      </p:cBhvr>
                                      <p:to>
                                        <p:strVal val="solid"/>
                                      </p:to>
                                    </p:set>
                                  </p:childTnLst>
                                </p:cTn>
                              </p:par>
                              <p:par>
                                <p:cTn id="15" presetID="27" presetClass="entr" presetSubtype="0" fill="hold" nodeType="withEffect">
                                  <p:stCondLst>
                                    <p:cond delay="0"/>
                                  </p:stCondLst>
                                  <p:iterate type="lt">
                                    <p:tmPct val="50000"/>
                                  </p:iterate>
                                  <p:childTnLst>
                                    <p:set>
                                      <p:cBhvr>
                                        <p:cTn id="16" dur="1" fill="hold">
                                          <p:stCondLst>
                                            <p:cond delay="0"/>
                                          </p:stCondLst>
                                        </p:cTn>
                                        <p:tgtEl>
                                          <p:spTgt spid="82951">
                                            <p:txEl>
                                              <p:pRg st="1" end="1"/>
                                            </p:txEl>
                                          </p:spTgt>
                                        </p:tgtEl>
                                        <p:attrNameLst>
                                          <p:attrName>style.visibility</p:attrName>
                                        </p:attrNameLst>
                                      </p:cBhvr>
                                      <p:to>
                                        <p:strVal val="visible"/>
                                      </p:to>
                                    </p:set>
                                    <p:anim calcmode="discrete" valueType="clr">
                                      <p:cBhvr override="childStyle">
                                        <p:cTn id="17" dur="80"/>
                                        <p:tgtEl>
                                          <p:spTgt spid="82951">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82951">
                                            <p:txEl>
                                              <p:pRg st="1" end="1"/>
                                            </p:txEl>
                                          </p:spTgt>
                                        </p:tgtEl>
                                        <p:attrNameLst>
                                          <p:attrName>fillcolor</p:attrName>
                                        </p:attrNameLst>
                                      </p:cBhvr>
                                      <p:tavLst>
                                        <p:tav tm="0">
                                          <p:val>
                                            <p:clrVal>
                                              <a:schemeClr val="accent2"/>
                                            </p:clrVal>
                                          </p:val>
                                        </p:tav>
                                        <p:tav tm="50000">
                                          <p:val>
                                            <p:clrVal>
                                              <a:schemeClr val="hlink"/>
                                            </p:clrVal>
                                          </p:val>
                                        </p:tav>
                                      </p:tavLst>
                                    </p:anim>
                                    <p:set>
                                      <p:cBhvr>
                                        <p:cTn id="19" dur="80"/>
                                        <p:tgtEl>
                                          <p:spTgt spid="82951">
                                            <p:txEl>
                                              <p:pRg st="1" end="1"/>
                                            </p:txEl>
                                          </p:spTgt>
                                        </p:tgtEl>
                                        <p:attrNameLst>
                                          <p:attrName>fill.type</p:attrName>
                                        </p:attrNameLst>
                                      </p:cBhvr>
                                      <p:to>
                                        <p:strVal val="solid"/>
                                      </p:to>
                                    </p:set>
                                  </p:childTnLst>
                                </p:cTn>
                              </p:par>
                              <p:par>
                                <p:cTn id="20" presetID="27" presetClass="entr" presetSubtype="0" fill="hold" nodeType="withEffect">
                                  <p:stCondLst>
                                    <p:cond delay="0"/>
                                  </p:stCondLst>
                                  <p:iterate type="lt">
                                    <p:tmPct val="50000"/>
                                  </p:iterate>
                                  <p:childTnLst>
                                    <p:set>
                                      <p:cBhvr>
                                        <p:cTn id="21" dur="1" fill="hold">
                                          <p:stCondLst>
                                            <p:cond delay="0"/>
                                          </p:stCondLst>
                                        </p:cTn>
                                        <p:tgtEl>
                                          <p:spTgt spid="82951">
                                            <p:txEl>
                                              <p:pRg st="2" end="2"/>
                                            </p:txEl>
                                          </p:spTgt>
                                        </p:tgtEl>
                                        <p:attrNameLst>
                                          <p:attrName>style.visibility</p:attrName>
                                        </p:attrNameLst>
                                      </p:cBhvr>
                                      <p:to>
                                        <p:strVal val="visible"/>
                                      </p:to>
                                    </p:set>
                                    <p:anim calcmode="discrete" valueType="clr">
                                      <p:cBhvr override="childStyle">
                                        <p:cTn id="22" dur="80"/>
                                        <p:tgtEl>
                                          <p:spTgt spid="82951">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82951">
                                            <p:txEl>
                                              <p:pRg st="2" end="2"/>
                                            </p:txEl>
                                          </p:spTgt>
                                        </p:tgtEl>
                                        <p:attrNameLst>
                                          <p:attrName>fillcolor</p:attrName>
                                        </p:attrNameLst>
                                      </p:cBhvr>
                                      <p:tavLst>
                                        <p:tav tm="0">
                                          <p:val>
                                            <p:clrVal>
                                              <a:schemeClr val="accent2"/>
                                            </p:clrVal>
                                          </p:val>
                                        </p:tav>
                                        <p:tav tm="50000">
                                          <p:val>
                                            <p:clrVal>
                                              <a:schemeClr val="hlink"/>
                                            </p:clrVal>
                                          </p:val>
                                        </p:tav>
                                      </p:tavLst>
                                    </p:anim>
                                    <p:set>
                                      <p:cBhvr>
                                        <p:cTn id="24" dur="80"/>
                                        <p:tgtEl>
                                          <p:spTgt spid="82951">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50" grpId="0" bldLvl="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标题 83969"/>
          <p:cNvSpPr>
            <a:spLocks noGrp="1"/>
          </p:cNvSpPr>
          <p:nvPr>
            <p:ph type="title"/>
          </p:nvPr>
        </p:nvSpPr>
        <p:spPr>
          <a:xfrm>
            <a:off x="466725" y="260350"/>
            <a:ext cx="8229600" cy="704850"/>
          </a:xfrm>
          <a:noFill/>
          <a:ln>
            <a:noFill/>
          </a:ln>
        </p:spPr>
        <p:txBody>
          <a:bodyPr anchor="t"/>
          <a:lstStyle/>
          <a:p>
            <a:pPr algn="ctr"/>
            <a:r>
              <a:rPr lang="en-US" altLang="zh-CN" sz="3200" b="1">
                <a:solidFill>
                  <a:schemeClr val="accent2"/>
                </a:solidFill>
                <a:cs typeface="+mj-lt"/>
              </a:rPr>
              <a:t>Useful Expressions</a:t>
            </a:r>
            <a:endParaRPr lang="en-US" altLang="zh-CN" sz="3200" b="1">
              <a:solidFill>
                <a:schemeClr val="accent2"/>
              </a:solidFill>
              <a:cs typeface="+mj-lt"/>
            </a:endParaRPr>
          </a:p>
        </p:txBody>
      </p:sp>
      <p:sp>
        <p:nvSpPr>
          <p:cNvPr id="83971" name="内容占位符 83970"/>
          <p:cNvSpPr>
            <a:spLocks noGrp="1"/>
          </p:cNvSpPr>
          <p:nvPr>
            <p:ph sz="half" idx="1"/>
          </p:nvPr>
        </p:nvSpPr>
        <p:spPr>
          <a:xfrm>
            <a:off x="322263" y="1195388"/>
            <a:ext cx="4244975" cy="4683125"/>
          </a:xfrm>
        </p:spPr>
        <p:style>
          <a:lnRef idx="2">
            <a:schemeClr val="accent2"/>
          </a:lnRef>
          <a:fillRef idx="1">
            <a:schemeClr val="lt1"/>
          </a:fillRef>
          <a:effectRef idx="0">
            <a:schemeClr val="accent2"/>
          </a:effectRef>
          <a:fontRef idx="minor">
            <a:schemeClr val="dk1"/>
          </a:fontRef>
        </p:style>
        <p:txBody>
          <a:bodyPr anchor="t"/>
          <a:lstStyle/>
          <a:p>
            <a:pPr marL="609600" indent="-609600">
              <a:buAutoNum type="arabicPeriod"/>
            </a:pPr>
            <a:r>
              <a:rPr lang="en-US" altLang="zh-CN" sz="2800" b="1"/>
              <a:t>in spite of  </a:t>
            </a:r>
            <a:endParaRPr lang="en-US" altLang="zh-CN" sz="2800" b="1"/>
          </a:p>
          <a:p>
            <a:pPr marL="609600" indent="-609600">
              <a:buAutoNum type="arabicPeriod" startAt="2"/>
            </a:pPr>
            <a:r>
              <a:rPr lang="en-US" altLang="zh-CN" sz="2800" b="1"/>
              <a:t>to one’s surprise </a:t>
            </a:r>
            <a:endParaRPr lang="en-US" altLang="zh-CN" sz="2800" b="1"/>
          </a:p>
          <a:p>
            <a:pPr marL="609600" indent="-609600">
              <a:buNone/>
            </a:pPr>
            <a:r>
              <a:rPr lang="en-US" altLang="zh-CN" sz="2800" b="1"/>
              <a:t>3.   the stipulated limit</a:t>
            </a:r>
            <a:endParaRPr lang="zh-CN" altLang="en-US" sz="2800" b="1" dirty="0"/>
          </a:p>
          <a:p>
            <a:pPr marL="609600" indent="-609600">
              <a:buAutoNum type="arabicPeriod" startAt="4"/>
            </a:pPr>
            <a:r>
              <a:rPr lang="en-US" altLang="zh-CN" sz="2800" b="1"/>
              <a:t>cancel </a:t>
            </a:r>
            <a:endParaRPr lang="en-US" altLang="zh-CN" sz="2800" b="1"/>
          </a:p>
          <a:p>
            <a:pPr marL="609600" indent="-609600">
              <a:buAutoNum type="arabicPeriod" startAt="5"/>
            </a:pPr>
            <a:r>
              <a:rPr lang="en-US" altLang="zh-CN" sz="2800" b="1"/>
              <a:t>turn down/decline/</a:t>
            </a:r>
            <a:endParaRPr lang="en-US" altLang="zh-CN" sz="2800" b="1"/>
          </a:p>
          <a:p>
            <a:pPr marL="609600" indent="-609600">
              <a:buNone/>
            </a:pPr>
            <a:r>
              <a:rPr lang="en-US" altLang="zh-CN" sz="2800" b="1"/>
              <a:t>      refuse/reject</a:t>
            </a:r>
            <a:endParaRPr lang="zh-CN" altLang="en-US" sz="2800" b="1" dirty="0"/>
          </a:p>
        </p:txBody>
      </p:sp>
      <p:sp>
        <p:nvSpPr>
          <p:cNvPr id="83972" name="内容占位符 83971"/>
          <p:cNvSpPr>
            <a:spLocks noGrp="1"/>
          </p:cNvSpPr>
          <p:nvPr>
            <p:ph sz="half" idx="2"/>
          </p:nvPr>
        </p:nvSpPr>
        <p:spPr>
          <a:xfrm>
            <a:off x="4716463" y="1195388"/>
            <a:ext cx="4114800" cy="4681537"/>
          </a:xfrm>
        </p:spPr>
        <p:style>
          <a:lnRef idx="2">
            <a:schemeClr val="accent2"/>
          </a:lnRef>
          <a:fillRef idx="1">
            <a:schemeClr val="lt1"/>
          </a:fillRef>
          <a:effectRef idx="0">
            <a:schemeClr val="accent2"/>
          </a:effectRef>
          <a:fontRef idx="minor">
            <a:schemeClr val="dk1"/>
          </a:fontRef>
        </p:style>
        <p:txBody>
          <a:bodyPr anchor="t"/>
          <a:lstStyle/>
          <a:p>
            <a:pPr marL="457200" indent="-457200">
              <a:buNone/>
            </a:pPr>
            <a:r>
              <a:rPr lang="en-US" altLang="zh-CN" sz="2800" b="1"/>
              <a:t>1.</a:t>
            </a:r>
            <a:r>
              <a:rPr lang="zh-CN" altLang="en-US" sz="2800" b="1" dirty="0"/>
              <a:t>尽管，不管</a:t>
            </a:r>
            <a:endParaRPr lang="zh-CN" altLang="en-US" sz="2800" b="1" dirty="0"/>
          </a:p>
          <a:p>
            <a:pPr marL="457200" indent="-457200">
              <a:buNone/>
            </a:pPr>
            <a:r>
              <a:rPr lang="en-US" altLang="zh-CN" sz="2800" b="1"/>
              <a:t>2.</a:t>
            </a:r>
            <a:r>
              <a:rPr lang="zh-CN" altLang="en-US" sz="2800" b="1" dirty="0"/>
              <a:t>令某人吃惊的是</a:t>
            </a:r>
            <a:r>
              <a:rPr lang="en-US" altLang="zh-CN" sz="2800" b="1">
                <a:latin typeface="Calibri" panose="020F0502020204030204" pitchFamily="34" charset="0"/>
              </a:rPr>
              <a:t>……</a:t>
            </a:r>
            <a:r>
              <a:rPr lang="en-US" altLang="zh-CN" sz="2800" b="1"/>
              <a:t> </a:t>
            </a:r>
            <a:endParaRPr lang="en-US" altLang="zh-CN" sz="2800" b="1"/>
          </a:p>
          <a:p>
            <a:pPr marL="457200" indent="-457200">
              <a:buNone/>
            </a:pPr>
            <a:r>
              <a:rPr lang="en-US" altLang="zh-CN" sz="2800" b="1"/>
              <a:t>3.</a:t>
            </a:r>
            <a:r>
              <a:rPr lang="zh-CN" altLang="en-US" sz="2800" b="1" dirty="0"/>
              <a:t>规定的期限</a:t>
            </a:r>
            <a:endParaRPr lang="zh-CN" altLang="en-US" sz="2800" b="1" dirty="0"/>
          </a:p>
          <a:p>
            <a:pPr marL="457200" indent="-457200">
              <a:buNone/>
            </a:pPr>
            <a:r>
              <a:rPr lang="en-US" altLang="zh-CN" sz="2800" b="1"/>
              <a:t>4.</a:t>
            </a:r>
            <a:r>
              <a:rPr lang="zh-CN" altLang="en-US" sz="2800" b="1" dirty="0"/>
              <a:t>取消（合同）</a:t>
            </a:r>
            <a:endParaRPr lang="zh-CN" altLang="en-US" sz="2800" b="1" dirty="0"/>
          </a:p>
          <a:p>
            <a:pPr marL="457200" indent="-457200">
              <a:buNone/>
            </a:pPr>
            <a:r>
              <a:rPr lang="en-US" altLang="zh-CN" sz="2800" b="1"/>
              <a:t>5.</a:t>
            </a:r>
            <a:r>
              <a:rPr lang="zh-CN" altLang="en-US" sz="2800" b="1" dirty="0"/>
              <a:t>拒绝</a:t>
            </a:r>
            <a:endParaRPr lang="zh-CN" altLang="en-US" sz="2800" b="1" dirty="0"/>
          </a:p>
        </p:txBody>
      </p:sp>
    </p:spTree>
    <p:custDataLst>
      <p:tags r:id="rId1"/>
    </p:custDataLst>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83972">
                                            <p:txEl>
                                              <p:pRg st="0" end="0"/>
                                            </p:txEl>
                                          </p:spTgt>
                                        </p:tgtEl>
                                        <p:attrNameLst>
                                          <p:attrName>style.visibility</p:attrName>
                                        </p:attrNameLst>
                                      </p:cBhvr>
                                      <p:to>
                                        <p:strVal val="visible"/>
                                      </p:to>
                                    </p:set>
                                    <p:animEffect transition="in" filter="wipe(down)">
                                      <p:cBhvr>
                                        <p:cTn id="7" dur="580">
                                          <p:stCondLst>
                                            <p:cond delay="0"/>
                                          </p:stCondLst>
                                        </p:cTn>
                                        <p:tgtEl>
                                          <p:spTgt spid="83972">
                                            <p:txEl>
                                              <p:pRg st="0" end="0"/>
                                            </p:txEl>
                                          </p:spTgt>
                                        </p:tgtEl>
                                      </p:cBhvr>
                                    </p:animEffect>
                                    <p:anim calcmode="lin" valueType="num">
                                      <p:cBhvr>
                                        <p:cTn id="8" dur="1822" tmFilter="0,0; 0.14,0.36; 0.43,0.73; 0.71,0.91; 1.0,1.0">
                                          <p:stCondLst>
                                            <p:cond delay="0"/>
                                          </p:stCondLst>
                                        </p:cTn>
                                        <p:tgtEl>
                                          <p:spTgt spid="8397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397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397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397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397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83972">
                                            <p:txEl>
                                              <p:pRg st="0" end="0"/>
                                            </p:txEl>
                                          </p:spTgt>
                                        </p:tgtEl>
                                      </p:cBhvr>
                                      <p:to x="100000" y="60000"/>
                                    </p:animScale>
                                    <p:animScale>
                                      <p:cBhvr>
                                        <p:cTn id="14" dur="166" decel="50000">
                                          <p:stCondLst>
                                            <p:cond delay="676"/>
                                          </p:stCondLst>
                                        </p:cTn>
                                        <p:tgtEl>
                                          <p:spTgt spid="83972">
                                            <p:txEl>
                                              <p:pRg st="0" end="0"/>
                                            </p:txEl>
                                          </p:spTgt>
                                        </p:tgtEl>
                                      </p:cBhvr>
                                      <p:to x="100000" y="100000"/>
                                    </p:animScale>
                                    <p:animScale>
                                      <p:cBhvr>
                                        <p:cTn id="15" dur="26">
                                          <p:stCondLst>
                                            <p:cond delay="1312"/>
                                          </p:stCondLst>
                                        </p:cTn>
                                        <p:tgtEl>
                                          <p:spTgt spid="83972">
                                            <p:txEl>
                                              <p:pRg st="0" end="0"/>
                                            </p:txEl>
                                          </p:spTgt>
                                        </p:tgtEl>
                                      </p:cBhvr>
                                      <p:to x="100000" y="80000"/>
                                    </p:animScale>
                                    <p:animScale>
                                      <p:cBhvr>
                                        <p:cTn id="16" dur="166" decel="50000">
                                          <p:stCondLst>
                                            <p:cond delay="1338"/>
                                          </p:stCondLst>
                                        </p:cTn>
                                        <p:tgtEl>
                                          <p:spTgt spid="83972">
                                            <p:txEl>
                                              <p:pRg st="0" end="0"/>
                                            </p:txEl>
                                          </p:spTgt>
                                        </p:tgtEl>
                                      </p:cBhvr>
                                      <p:to x="100000" y="100000"/>
                                    </p:animScale>
                                    <p:animScale>
                                      <p:cBhvr>
                                        <p:cTn id="17" dur="26">
                                          <p:stCondLst>
                                            <p:cond delay="1642"/>
                                          </p:stCondLst>
                                        </p:cTn>
                                        <p:tgtEl>
                                          <p:spTgt spid="83972">
                                            <p:txEl>
                                              <p:pRg st="0" end="0"/>
                                            </p:txEl>
                                          </p:spTgt>
                                        </p:tgtEl>
                                      </p:cBhvr>
                                      <p:to x="100000" y="90000"/>
                                    </p:animScale>
                                    <p:animScale>
                                      <p:cBhvr>
                                        <p:cTn id="18" dur="166" decel="50000">
                                          <p:stCondLst>
                                            <p:cond delay="1668"/>
                                          </p:stCondLst>
                                        </p:cTn>
                                        <p:tgtEl>
                                          <p:spTgt spid="83972">
                                            <p:txEl>
                                              <p:pRg st="0" end="0"/>
                                            </p:txEl>
                                          </p:spTgt>
                                        </p:tgtEl>
                                      </p:cBhvr>
                                      <p:to x="100000" y="100000"/>
                                    </p:animScale>
                                    <p:animScale>
                                      <p:cBhvr>
                                        <p:cTn id="19" dur="26">
                                          <p:stCondLst>
                                            <p:cond delay="1808"/>
                                          </p:stCondLst>
                                        </p:cTn>
                                        <p:tgtEl>
                                          <p:spTgt spid="83972">
                                            <p:txEl>
                                              <p:pRg st="0" end="0"/>
                                            </p:txEl>
                                          </p:spTgt>
                                        </p:tgtEl>
                                      </p:cBhvr>
                                      <p:to x="100000" y="95000"/>
                                    </p:animScale>
                                    <p:animScale>
                                      <p:cBhvr>
                                        <p:cTn id="20" dur="166" decel="50000">
                                          <p:stCondLst>
                                            <p:cond delay="1834"/>
                                          </p:stCondLst>
                                        </p:cTn>
                                        <p:tgtEl>
                                          <p:spTgt spid="8397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83972">
                                            <p:txEl>
                                              <p:pRg st="1" end="1"/>
                                            </p:txEl>
                                          </p:spTgt>
                                        </p:tgtEl>
                                        <p:attrNameLst>
                                          <p:attrName>style.visibility</p:attrName>
                                        </p:attrNameLst>
                                      </p:cBhvr>
                                      <p:to>
                                        <p:strVal val="visible"/>
                                      </p:to>
                                    </p:set>
                                    <p:animEffect transition="in" filter="wipe(down)">
                                      <p:cBhvr>
                                        <p:cTn id="25" dur="580">
                                          <p:stCondLst>
                                            <p:cond delay="0"/>
                                          </p:stCondLst>
                                        </p:cTn>
                                        <p:tgtEl>
                                          <p:spTgt spid="83972">
                                            <p:txEl>
                                              <p:pRg st="1" end="1"/>
                                            </p:txEl>
                                          </p:spTgt>
                                        </p:tgtEl>
                                      </p:cBhvr>
                                    </p:animEffect>
                                    <p:anim calcmode="lin" valueType="num">
                                      <p:cBhvr>
                                        <p:cTn id="26" dur="1822" tmFilter="0,0; 0.14,0.36; 0.43,0.73; 0.71,0.91; 1.0,1.0">
                                          <p:stCondLst>
                                            <p:cond delay="0"/>
                                          </p:stCondLst>
                                        </p:cTn>
                                        <p:tgtEl>
                                          <p:spTgt spid="8397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8397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8397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8397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8397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83972">
                                            <p:txEl>
                                              <p:pRg st="1" end="1"/>
                                            </p:txEl>
                                          </p:spTgt>
                                        </p:tgtEl>
                                      </p:cBhvr>
                                      <p:to x="100000" y="60000"/>
                                    </p:animScale>
                                    <p:animScale>
                                      <p:cBhvr>
                                        <p:cTn id="32" dur="166" decel="50000">
                                          <p:stCondLst>
                                            <p:cond delay="676"/>
                                          </p:stCondLst>
                                        </p:cTn>
                                        <p:tgtEl>
                                          <p:spTgt spid="83972">
                                            <p:txEl>
                                              <p:pRg st="1" end="1"/>
                                            </p:txEl>
                                          </p:spTgt>
                                        </p:tgtEl>
                                      </p:cBhvr>
                                      <p:to x="100000" y="100000"/>
                                    </p:animScale>
                                    <p:animScale>
                                      <p:cBhvr>
                                        <p:cTn id="33" dur="26">
                                          <p:stCondLst>
                                            <p:cond delay="1312"/>
                                          </p:stCondLst>
                                        </p:cTn>
                                        <p:tgtEl>
                                          <p:spTgt spid="83972">
                                            <p:txEl>
                                              <p:pRg st="1" end="1"/>
                                            </p:txEl>
                                          </p:spTgt>
                                        </p:tgtEl>
                                      </p:cBhvr>
                                      <p:to x="100000" y="80000"/>
                                    </p:animScale>
                                    <p:animScale>
                                      <p:cBhvr>
                                        <p:cTn id="34" dur="166" decel="50000">
                                          <p:stCondLst>
                                            <p:cond delay="1338"/>
                                          </p:stCondLst>
                                        </p:cTn>
                                        <p:tgtEl>
                                          <p:spTgt spid="83972">
                                            <p:txEl>
                                              <p:pRg st="1" end="1"/>
                                            </p:txEl>
                                          </p:spTgt>
                                        </p:tgtEl>
                                      </p:cBhvr>
                                      <p:to x="100000" y="100000"/>
                                    </p:animScale>
                                    <p:animScale>
                                      <p:cBhvr>
                                        <p:cTn id="35" dur="26">
                                          <p:stCondLst>
                                            <p:cond delay="1642"/>
                                          </p:stCondLst>
                                        </p:cTn>
                                        <p:tgtEl>
                                          <p:spTgt spid="83972">
                                            <p:txEl>
                                              <p:pRg st="1" end="1"/>
                                            </p:txEl>
                                          </p:spTgt>
                                        </p:tgtEl>
                                      </p:cBhvr>
                                      <p:to x="100000" y="90000"/>
                                    </p:animScale>
                                    <p:animScale>
                                      <p:cBhvr>
                                        <p:cTn id="36" dur="166" decel="50000">
                                          <p:stCondLst>
                                            <p:cond delay="1668"/>
                                          </p:stCondLst>
                                        </p:cTn>
                                        <p:tgtEl>
                                          <p:spTgt spid="83972">
                                            <p:txEl>
                                              <p:pRg st="1" end="1"/>
                                            </p:txEl>
                                          </p:spTgt>
                                        </p:tgtEl>
                                      </p:cBhvr>
                                      <p:to x="100000" y="100000"/>
                                    </p:animScale>
                                    <p:animScale>
                                      <p:cBhvr>
                                        <p:cTn id="37" dur="26">
                                          <p:stCondLst>
                                            <p:cond delay="1808"/>
                                          </p:stCondLst>
                                        </p:cTn>
                                        <p:tgtEl>
                                          <p:spTgt spid="83972">
                                            <p:txEl>
                                              <p:pRg st="1" end="1"/>
                                            </p:txEl>
                                          </p:spTgt>
                                        </p:tgtEl>
                                      </p:cBhvr>
                                      <p:to x="100000" y="95000"/>
                                    </p:animScale>
                                    <p:animScale>
                                      <p:cBhvr>
                                        <p:cTn id="38" dur="166" decel="50000">
                                          <p:stCondLst>
                                            <p:cond delay="1834"/>
                                          </p:stCondLst>
                                        </p:cTn>
                                        <p:tgtEl>
                                          <p:spTgt spid="8397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83972">
                                            <p:txEl>
                                              <p:pRg st="2" end="2"/>
                                            </p:txEl>
                                          </p:spTgt>
                                        </p:tgtEl>
                                        <p:attrNameLst>
                                          <p:attrName>style.visibility</p:attrName>
                                        </p:attrNameLst>
                                      </p:cBhvr>
                                      <p:to>
                                        <p:strVal val="visible"/>
                                      </p:to>
                                    </p:set>
                                    <p:animEffect transition="in" filter="wipe(down)">
                                      <p:cBhvr>
                                        <p:cTn id="43" dur="580">
                                          <p:stCondLst>
                                            <p:cond delay="0"/>
                                          </p:stCondLst>
                                        </p:cTn>
                                        <p:tgtEl>
                                          <p:spTgt spid="83972">
                                            <p:txEl>
                                              <p:pRg st="2" end="2"/>
                                            </p:txEl>
                                          </p:spTgt>
                                        </p:tgtEl>
                                      </p:cBhvr>
                                    </p:animEffect>
                                    <p:anim calcmode="lin" valueType="num">
                                      <p:cBhvr>
                                        <p:cTn id="44" dur="1822" tmFilter="0,0; 0.14,0.36; 0.43,0.73; 0.71,0.91; 1.0,1.0">
                                          <p:stCondLst>
                                            <p:cond delay="0"/>
                                          </p:stCondLst>
                                        </p:cTn>
                                        <p:tgtEl>
                                          <p:spTgt spid="8397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8397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8397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8397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8397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83972">
                                            <p:txEl>
                                              <p:pRg st="2" end="2"/>
                                            </p:txEl>
                                          </p:spTgt>
                                        </p:tgtEl>
                                      </p:cBhvr>
                                      <p:to x="100000" y="60000"/>
                                    </p:animScale>
                                    <p:animScale>
                                      <p:cBhvr>
                                        <p:cTn id="50" dur="166" decel="50000">
                                          <p:stCondLst>
                                            <p:cond delay="676"/>
                                          </p:stCondLst>
                                        </p:cTn>
                                        <p:tgtEl>
                                          <p:spTgt spid="83972">
                                            <p:txEl>
                                              <p:pRg st="2" end="2"/>
                                            </p:txEl>
                                          </p:spTgt>
                                        </p:tgtEl>
                                      </p:cBhvr>
                                      <p:to x="100000" y="100000"/>
                                    </p:animScale>
                                    <p:animScale>
                                      <p:cBhvr>
                                        <p:cTn id="51" dur="26">
                                          <p:stCondLst>
                                            <p:cond delay="1312"/>
                                          </p:stCondLst>
                                        </p:cTn>
                                        <p:tgtEl>
                                          <p:spTgt spid="83972">
                                            <p:txEl>
                                              <p:pRg st="2" end="2"/>
                                            </p:txEl>
                                          </p:spTgt>
                                        </p:tgtEl>
                                      </p:cBhvr>
                                      <p:to x="100000" y="80000"/>
                                    </p:animScale>
                                    <p:animScale>
                                      <p:cBhvr>
                                        <p:cTn id="52" dur="166" decel="50000">
                                          <p:stCondLst>
                                            <p:cond delay="1338"/>
                                          </p:stCondLst>
                                        </p:cTn>
                                        <p:tgtEl>
                                          <p:spTgt spid="83972">
                                            <p:txEl>
                                              <p:pRg st="2" end="2"/>
                                            </p:txEl>
                                          </p:spTgt>
                                        </p:tgtEl>
                                      </p:cBhvr>
                                      <p:to x="100000" y="100000"/>
                                    </p:animScale>
                                    <p:animScale>
                                      <p:cBhvr>
                                        <p:cTn id="53" dur="26">
                                          <p:stCondLst>
                                            <p:cond delay="1642"/>
                                          </p:stCondLst>
                                        </p:cTn>
                                        <p:tgtEl>
                                          <p:spTgt spid="83972">
                                            <p:txEl>
                                              <p:pRg st="2" end="2"/>
                                            </p:txEl>
                                          </p:spTgt>
                                        </p:tgtEl>
                                      </p:cBhvr>
                                      <p:to x="100000" y="90000"/>
                                    </p:animScale>
                                    <p:animScale>
                                      <p:cBhvr>
                                        <p:cTn id="54" dur="166" decel="50000">
                                          <p:stCondLst>
                                            <p:cond delay="1668"/>
                                          </p:stCondLst>
                                        </p:cTn>
                                        <p:tgtEl>
                                          <p:spTgt spid="83972">
                                            <p:txEl>
                                              <p:pRg st="2" end="2"/>
                                            </p:txEl>
                                          </p:spTgt>
                                        </p:tgtEl>
                                      </p:cBhvr>
                                      <p:to x="100000" y="100000"/>
                                    </p:animScale>
                                    <p:animScale>
                                      <p:cBhvr>
                                        <p:cTn id="55" dur="26">
                                          <p:stCondLst>
                                            <p:cond delay="1808"/>
                                          </p:stCondLst>
                                        </p:cTn>
                                        <p:tgtEl>
                                          <p:spTgt spid="83972">
                                            <p:txEl>
                                              <p:pRg st="2" end="2"/>
                                            </p:txEl>
                                          </p:spTgt>
                                        </p:tgtEl>
                                      </p:cBhvr>
                                      <p:to x="100000" y="95000"/>
                                    </p:animScale>
                                    <p:animScale>
                                      <p:cBhvr>
                                        <p:cTn id="56" dur="166" decel="50000">
                                          <p:stCondLst>
                                            <p:cond delay="1834"/>
                                          </p:stCondLst>
                                        </p:cTn>
                                        <p:tgtEl>
                                          <p:spTgt spid="8397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83972">
                                            <p:txEl>
                                              <p:pRg st="3" end="3"/>
                                            </p:txEl>
                                          </p:spTgt>
                                        </p:tgtEl>
                                        <p:attrNameLst>
                                          <p:attrName>style.visibility</p:attrName>
                                        </p:attrNameLst>
                                      </p:cBhvr>
                                      <p:to>
                                        <p:strVal val="visible"/>
                                      </p:to>
                                    </p:set>
                                    <p:animEffect transition="in" filter="wipe(down)">
                                      <p:cBhvr>
                                        <p:cTn id="61" dur="580">
                                          <p:stCondLst>
                                            <p:cond delay="0"/>
                                          </p:stCondLst>
                                        </p:cTn>
                                        <p:tgtEl>
                                          <p:spTgt spid="83972">
                                            <p:txEl>
                                              <p:pRg st="3" end="3"/>
                                            </p:txEl>
                                          </p:spTgt>
                                        </p:tgtEl>
                                      </p:cBhvr>
                                    </p:animEffect>
                                    <p:anim calcmode="lin" valueType="num">
                                      <p:cBhvr>
                                        <p:cTn id="62" dur="1822" tmFilter="0,0; 0.14,0.36; 0.43,0.73; 0.71,0.91; 1.0,1.0">
                                          <p:stCondLst>
                                            <p:cond delay="0"/>
                                          </p:stCondLst>
                                        </p:cTn>
                                        <p:tgtEl>
                                          <p:spTgt spid="8397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8397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8397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8397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8397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83972">
                                            <p:txEl>
                                              <p:pRg st="3" end="3"/>
                                            </p:txEl>
                                          </p:spTgt>
                                        </p:tgtEl>
                                      </p:cBhvr>
                                      <p:to x="100000" y="60000"/>
                                    </p:animScale>
                                    <p:animScale>
                                      <p:cBhvr>
                                        <p:cTn id="68" dur="166" decel="50000">
                                          <p:stCondLst>
                                            <p:cond delay="676"/>
                                          </p:stCondLst>
                                        </p:cTn>
                                        <p:tgtEl>
                                          <p:spTgt spid="83972">
                                            <p:txEl>
                                              <p:pRg st="3" end="3"/>
                                            </p:txEl>
                                          </p:spTgt>
                                        </p:tgtEl>
                                      </p:cBhvr>
                                      <p:to x="100000" y="100000"/>
                                    </p:animScale>
                                    <p:animScale>
                                      <p:cBhvr>
                                        <p:cTn id="69" dur="26">
                                          <p:stCondLst>
                                            <p:cond delay="1312"/>
                                          </p:stCondLst>
                                        </p:cTn>
                                        <p:tgtEl>
                                          <p:spTgt spid="83972">
                                            <p:txEl>
                                              <p:pRg st="3" end="3"/>
                                            </p:txEl>
                                          </p:spTgt>
                                        </p:tgtEl>
                                      </p:cBhvr>
                                      <p:to x="100000" y="80000"/>
                                    </p:animScale>
                                    <p:animScale>
                                      <p:cBhvr>
                                        <p:cTn id="70" dur="166" decel="50000">
                                          <p:stCondLst>
                                            <p:cond delay="1338"/>
                                          </p:stCondLst>
                                        </p:cTn>
                                        <p:tgtEl>
                                          <p:spTgt spid="83972">
                                            <p:txEl>
                                              <p:pRg st="3" end="3"/>
                                            </p:txEl>
                                          </p:spTgt>
                                        </p:tgtEl>
                                      </p:cBhvr>
                                      <p:to x="100000" y="100000"/>
                                    </p:animScale>
                                    <p:animScale>
                                      <p:cBhvr>
                                        <p:cTn id="71" dur="26">
                                          <p:stCondLst>
                                            <p:cond delay="1642"/>
                                          </p:stCondLst>
                                        </p:cTn>
                                        <p:tgtEl>
                                          <p:spTgt spid="83972">
                                            <p:txEl>
                                              <p:pRg st="3" end="3"/>
                                            </p:txEl>
                                          </p:spTgt>
                                        </p:tgtEl>
                                      </p:cBhvr>
                                      <p:to x="100000" y="90000"/>
                                    </p:animScale>
                                    <p:animScale>
                                      <p:cBhvr>
                                        <p:cTn id="72" dur="166" decel="50000">
                                          <p:stCondLst>
                                            <p:cond delay="1668"/>
                                          </p:stCondLst>
                                        </p:cTn>
                                        <p:tgtEl>
                                          <p:spTgt spid="83972">
                                            <p:txEl>
                                              <p:pRg st="3" end="3"/>
                                            </p:txEl>
                                          </p:spTgt>
                                        </p:tgtEl>
                                      </p:cBhvr>
                                      <p:to x="100000" y="100000"/>
                                    </p:animScale>
                                    <p:animScale>
                                      <p:cBhvr>
                                        <p:cTn id="73" dur="26">
                                          <p:stCondLst>
                                            <p:cond delay="1808"/>
                                          </p:stCondLst>
                                        </p:cTn>
                                        <p:tgtEl>
                                          <p:spTgt spid="83972">
                                            <p:txEl>
                                              <p:pRg st="3" end="3"/>
                                            </p:txEl>
                                          </p:spTgt>
                                        </p:tgtEl>
                                      </p:cBhvr>
                                      <p:to x="100000" y="95000"/>
                                    </p:animScale>
                                    <p:animScale>
                                      <p:cBhvr>
                                        <p:cTn id="74" dur="166" decel="50000">
                                          <p:stCondLst>
                                            <p:cond delay="1834"/>
                                          </p:stCondLst>
                                        </p:cTn>
                                        <p:tgtEl>
                                          <p:spTgt spid="83972">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83972">
                                            <p:txEl>
                                              <p:pRg st="4" end="4"/>
                                            </p:txEl>
                                          </p:spTgt>
                                        </p:tgtEl>
                                        <p:attrNameLst>
                                          <p:attrName>style.visibility</p:attrName>
                                        </p:attrNameLst>
                                      </p:cBhvr>
                                      <p:to>
                                        <p:strVal val="visible"/>
                                      </p:to>
                                    </p:set>
                                    <p:animEffect transition="in" filter="wipe(down)">
                                      <p:cBhvr>
                                        <p:cTn id="79" dur="580">
                                          <p:stCondLst>
                                            <p:cond delay="0"/>
                                          </p:stCondLst>
                                        </p:cTn>
                                        <p:tgtEl>
                                          <p:spTgt spid="83972">
                                            <p:txEl>
                                              <p:pRg st="4" end="4"/>
                                            </p:txEl>
                                          </p:spTgt>
                                        </p:tgtEl>
                                      </p:cBhvr>
                                    </p:animEffect>
                                    <p:anim calcmode="lin" valueType="num">
                                      <p:cBhvr>
                                        <p:cTn id="80" dur="1822" tmFilter="0,0; 0.14,0.36; 0.43,0.73; 0.71,0.91; 1.0,1.0">
                                          <p:stCondLst>
                                            <p:cond delay="0"/>
                                          </p:stCondLst>
                                        </p:cTn>
                                        <p:tgtEl>
                                          <p:spTgt spid="83972">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83972">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83972">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83972">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83972">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83972">
                                            <p:txEl>
                                              <p:pRg st="4" end="4"/>
                                            </p:txEl>
                                          </p:spTgt>
                                        </p:tgtEl>
                                      </p:cBhvr>
                                      <p:to x="100000" y="60000"/>
                                    </p:animScale>
                                    <p:animScale>
                                      <p:cBhvr>
                                        <p:cTn id="86" dur="166" decel="50000">
                                          <p:stCondLst>
                                            <p:cond delay="676"/>
                                          </p:stCondLst>
                                        </p:cTn>
                                        <p:tgtEl>
                                          <p:spTgt spid="83972">
                                            <p:txEl>
                                              <p:pRg st="4" end="4"/>
                                            </p:txEl>
                                          </p:spTgt>
                                        </p:tgtEl>
                                      </p:cBhvr>
                                      <p:to x="100000" y="100000"/>
                                    </p:animScale>
                                    <p:animScale>
                                      <p:cBhvr>
                                        <p:cTn id="87" dur="26">
                                          <p:stCondLst>
                                            <p:cond delay="1312"/>
                                          </p:stCondLst>
                                        </p:cTn>
                                        <p:tgtEl>
                                          <p:spTgt spid="83972">
                                            <p:txEl>
                                              <p:pRg st="4" end="4"/>
                                            </p:txEl>
                                          </p:spTgt>
                                        </p:tgtEl>
                                      </p:cBhvr>
                                      <p:to x="100000" y="80000"/>
                                    </p:animScale>
                                    <p:animScale>
                                      <p:cBhvr>
                                        <p:cTn id="88" dur="166" decel="50000">
                                          <p:stCondLst>
                                            <p:cond delay="1338"/>
                                          </p:stCondLst>
                                        </p:cTn>
                                        <p:tgtEl>
                                          <p:spTgt spid="83972">
                                            <p:txEl>
                                              <p:pRg st="4" end="4"/>
                                            </p:txEl>
                                          </p:spTgt>
                                        </p:tgtEl>
                                      </p:cBhvr>
                                      <p:to x="100000" y="100000"/>
                                    </p:animScale>
                                    <p:animScale>
                                      <p:cBhvr>
                                        <p:cTn id="89" dur="26">
                                          <p:stCondLst>
                                            <p:cond delay="1642"/>
                                          </p:stCondLst>
                                        </p:cTn>
                                        <p:tgtEl>
                                          <p:spTgt spid="83972">
                                            <p:txEl>
                                              <p:pRg st="4" end="4"/>
                                            </p:txEl>
                                          </p:spTgt>
                                        </p:tgtEl>
                                      </p:cBhvr>
                                      <p:to x="100000" y="90000"/>
                                    </p:animScale>
                                    <p:animScale>
                                      <p:cBhvr>
                                        <p:cTn id="90" dur="166" decel="50000">
                                          <p:stCondLst>
                                            <p:cond delay="1668"/>
                                          </p:stCondLst>
                                        </p:cTn>
                                        <p:tgtEl>
                                          <p:spTgt spid="83972">
                                            <p:txEl>
                                              <p:pRg st="4" end="4"/>
                                            </p:txEl>
                                          </p:spTgt>
                                        </p:tgtEl>
                                      </p:cBhvr>
                                      <p:to x="100000" y="100000"/>
                                    </p:animScale>
                                    <p:animScale>
                                      <p:cBhvr>
                                        <p:cTn id="91" dur="26">
                                          <p:stCondLst>
                                            <p:cond delay="1808"/>
                                          </p:stCondLst>
                                        </p:cTn>
                                        <p:tgtEl>
                                          <p:spTgt spid="83972">
                                            <p:txEl>
                                              <p:pRg st="4" end="4"/>
                                            </p:txEl>
                                          </p:spTgt>
                                        </p:tgtEl>
                                      </p:cBhvr>
                                      <p:to x="100000" y="95000"/>
                                    </p:animScale>
                                    <p:animScale>
                                      <p:cBhvr>
                                        <p:cTn id="92" dur="166" decel="50000">
                                          <p:stCondLst>
                                            <p:cond delay="1834"/>
                                          </p:stCondLst>
                                        </p:cTn>
                                        <p:tgtEl>
                                          <p:spTgt spid="83972">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nodeType="clickEffect">
                                  <p:stCondLst>
                                    <p:cond delay="0"/>
                                  </p:stCondLst>
                                  <p:childTnLst>
                                    <p:set>
                                      <p:cBhvr>
                                        <p:cTn id="96" dur="1" fill="hold">
                                          <p:stCondLst>
                                            <p:cond delay="0"/>
                                          </p:stCondLst>
                                        </p:cTn>
                                        <p:tgtEl>
                                          <p:spTgt spid="83971">
                                            <p:txEl>
                                              <p:pRg st="0" end="0"/>
                                            </p:txEl>
                                          </p:spTgt>
                                        </p:tgtEl>
                                        <p:attrNameLst>
                                          <p:attrName>style.visibility</p:attrName>
                                        </p:attrNameLst>
                                      </p:cBhvr>
                                      <p:to>
                                        <p:strVal val="visible"/>
                                      </p:to>
                                    </p:set>
                                    <p:animEffect transition="in" filter="wipe(down)">
                                      <p:cBhvr>
                                        <p:cTn id="97" dur="500"/>
                                        <p:tgtEl>
                                          <p:spTgt spid="83971">
                                            <p:txEl>
                                              <p:pRg st="0" end="0"/>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nodeType="clickEffect">
                                  <p:stCondLst>
                                    <p:cond delay="0"/>
                                  </p:stCondLst>
                                  <p:childTnLst>
                                    <p:set>
                                      <p:cBhvr>
                                        <p:cTn id="101" dur="1" fill="hold">
                                          <p:stCondLst>
                                            <p:cond delay="0"/>
                                          </p:stCondLst>
                                        </p:cTn>
                                        <p:tgtEl>
                                          <p:spTgt spid="83971">
                                            <p:txEl>
                                              <p:pRg st="1" end="1"/>
                                            </p:txEl>
                                          </p:spTgt>
                                        </p:tgtEl>
                                        <p:attrNameLst>
                                          <p:attrName>style.visibility</p:attrName>
                                        </p:attrNameLst>
                                      </p:cBhvr>
                                      <p:to>
                                        <p:strVal val="visible"/>
                                      </p:to>
                                    </p:set>
                                    <p:animEffect transition="in" filter="wipe(down)">
                                      <p:cBhvr>
                                        <p:cTn id="102" dur="500"/>
                                        <p:tgtEl>
                                          <p:spTgt spid="83971">
                                            <p:txEl>
                                              <p:pRg st="1" end="1"/>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nodeType="clickEffect">
                                  <p:stCondLst>
                                    <p:cond delay="0"/>
                                  </p:stCondLst>
                                  <p:childTnLst>
                                    <p:set>
                                      <p:cBhvr>
                                        <p:cTn id="106" dur="1" fill="hold">
                                          <p:stCondLst>
                                            <p:cond delay="0"/>
                                          </p:stCondLst>
                                        </p:cTn>
                                        <p:tgtEl>
                                          <p:spTgt spid="83971">
                                            <p:txEl>
                                              <p:pRg st="2" end="2"/>
                                            </p:txEl>
                                          </p:spTgt>
                                        </p:tgtEl>
                                        <p:attrNameLst>
                                          <p:attrName>style.visibility</p:attrName>
                                        </p:attrNameLst>
                                      </p:cBhvr>
                                      <p:to>
                                        <p:strVal val="visible"/>
                                      </p:to>
                                    </p:set>
                                    <p:animEffect transition="in" filter="wipe(down)">
                                      <p:cBhvr>
                                        <p:cTn id="107" dur="500"/>
                                        <p:tgtEl>
                                          <p:spTgt spid="83971">
                                            <p:txEl>
                                              <p:pRg st="2" end="2"/>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4" fill="hold" nodeType="clickEffect">
                                  <p:stCondLst>
                                    <p:cond delay="0"/>
                                  </p:stCondLst>
                                  <p:childTnLst>
                                    <p:set>
                                      <p:cBhvr>
                                        <p:cTn id="111" dur="1" fill="hold">
                                          <p:stCondLst>
                                            <p:cond delay="0"/>
                                          </p:stCondLst>
                                        </p:cTn>
                                        <p:tgtEl>
                                          <p:spTgt spid="83971">
                                            <p:txEl>
                                              <p:pRg st="3" end="3"/>
                                            </p:txEl>
                                          </p:spTgt>
                                        </p:tgtEl>
                                        <p:attrNameLst>
                                          <p:attrName>style.visibility</p:attrName>
                                        </p:attrNameLst>
                                      </p:cBhvr>
                                      <p:to>
                                        <p:strVal val="visible"/>
                                      </p:to>
                                    </p:set>
                                    <p:animEffect transition="in" filter="wipe(down)">
                                      <p:cBhvr>
                                        <p:cTn id="112" dur="500"/>
                                        <p:tgtEl>
                                          <p:spTgt spid="83971">
                                            <p:txEl>
                                              <p:pRg st="3" end="3"/>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4" fill="hold" nodeType="clickEffect">
                                  <p:stCondLst>
                                    <p:cond delay="0"/>
                                  </p:stCondLst>
                                  <p:childTnLst>
                                    <p:set>
                                      <p:cBhvr>
                                        <p:cTn id="116" dur="1" fill="hold">
                                          <p:stCondLst>
                                            <p:cond delay="0"/>
                                          </p:stCondLst>
                                        </p:cTn>
                                        <p:tgtEl>
                                          <p:spTgt spid="83971">
                                            <p:txEl>
                                              <p:pRg st="4" end="4"/>
                                            </p:txEl>
                                          </p:spTgt>
                                        </p:tgtEl>
                                        <p:attrNameLst>
                                          <p:attrName>style.visibility</p:attrName>
                                        </p:attrNameLst>
                                      </p:cBhvr>
                                      <p:to>
                                        <p:strVal val="visible"/>
                                      </p:to>
                                    </p:set>
                                    <p:animEffect transition="in" filter="wipe(down)">
                                      <p:cBhvr>
                                        <p:cTn id="117" dur="500"/>
                                        <p:tgtEl>
                                          <p:spTgt spid="83971">
                                            <p:txEl>
                                              <p:pRg st="4" end="4"/>
                                            </p:txEl>
                                          </p:spTgt>
                                        </p:tgtEl>
                                      </p:cBhvr>
                                    </p:animEffect>
                                  </p:childTnLst>
                                </p:cTn>
                              </p:par>
                              <p:par>
                                <p:cTn id="118" presetID="22" presetClass="entr" presetSubtype="4" fill="hold" nodeType="withEffect">
                                  <p:stCondLst>
                                    <p:cond delay="0"/>
                                  </p:stCondLst>
                                  <p:childTnLst>
                                    <p:set>
                                      <p:cBhvr>
                                        <p:cTn id="119" dur="1" fill="hold">
                                          <p:stCondLst>
                                            <p:cond delay="0"/>
                                          </p:stCondLst>
                                        </p:cTn>
                                        <p:tgtEl>
                                          <p:spTgt spid="83971">
                                            <p:txEl>
                                              <p:pRg st="5" end="5"/>
                                            </p:txEl>
                                          </p:spTgt>
                                        </p:tgtEl>
                                        <p:attrNameLst>
                                          <p:attrName>style.visibility</p:attrName>
                                        </p:attrNameLst>
                                      </p:cBhvr>
                                      <p:to>
                                        <p:strVal val="visible"/>
                                      </p:to>
                                    </p:set>
                                    <p:animEffect transition="in" filter="wipe(down)">
                                      <p:cBhvr>
                                        <p:cTn id="120" dur="500"/>
                                        <p:tgtEl>
                                          <p:spTgt spid="839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2" grpId="0" uiExpand="1"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标题 147457"/>
          <p:cNvSpPr>
            <a:spLocks noGrp="1"/>
          </p:cNvSpPr>
          <p:nvPr>
            <p:ph type="title"/>
          </p:nvPr>
        </p:nvSpPr>
        <p:spPr>
          <a:xfrm>
            <a:off x="466725" y="260350"/>
            <a:ext cx="8229600" cy="704850"/>
          </a:xfrm>
          <a:noFill/>
          <a:ln>
            <a:noFill/>
          </a:ln>
        </p:spPr>
        <p:txBody>
          <a:bodyPr anchor="t"/>
          <a:lstStyle/>
          <a:p>
            <a:pPr algn="ctr"/>
            <a:r>
              <a:rPr lang="en-US" altLang="zh-CN" sz="3200" b="1">
                <a:solidFill>
                  <a:schemeClr val="accent2"/>
                </a:solidFill>
                <a:cs typeface="+mj-lt"/>
              </a:rPr>
              <a:t>Useful</a:t>
            </a:r>
            <a:r>
              <a:rPr lang="en-US" altLang="zh-CN" sz="3600" b="1">
                <a:solidFill>
                  <a:schemeClr val="accent2"/>
                </a:solidFill>
                <a:latin typeface="Comic Sans MS" panose="030F0702030302020204" pitchFamily="66" charset="0"/>
              </a:rPr>
              <a:t> </a:t>
            </a:r>
            <a:r>
              <a:rPr lang="en-US" altLang="zh-CN" sz="3200" b="1">
                <a:solidFill>
                  <a:schemeClr val="accent2"/>
                </a:solidFill>
                <a:cs typeface="+mj-lt"/>
              </a:rPr>
              <a:t>Expressions</a:t>
            </a:r>
            <a:endParaRPr lang="en-US" altLang="zh-CN" sz="3200" b="1">
              <a:solidFill>
                <a:schemeClr val="accent2"/>
              </a:solidFill>
              <a:cs typeface="+mj-lt"/>
            </a:endParaRPr>
          </a:p>
        </p:txBody>
      </p:sp>
      <p:sp>
        <p:nvSpPr>
          <p:cNvPr id="147459" name="内容占位符 147458"/>
          <p:cNvSpPr>
            <a:spLocks noGrp="1"/>
          </p:cNvSpPr>
          <p:nvPr>
            <p:ph sz="half" idx="1"/>
          </p:nvPr>
        </p:nvSpPr>
        <p:spPr>
          <a:xfrm>
            <a:off x="322263" y="1195388"/>
            <a:ext cx="4244975" cy="4683125"/>
          </a:xfrm>
        </p:spPr>
        <p:style>
          <a:lnRef idx="2">
            <a:schemeClr val="accent5"/>
          </a:lnRef>
          <a:fillRef idx="1">
            <a:schemeClr val="lt1"/>
          </a:fillRef>
          <a:effectRef idx="0">
            <a:schemeClr val="accent5"/>
          </a:effectRef>
          <a:fontRef idx="minor">
            <a:schemeClr val="dk1"/>
          </a:fontRef>
        </p:style>
        <p:txBody>
          <a:bodyPr anchor="t"/>
          <a:lstStyle/>
          <a:p>
            <a:pPr marL="609600" indent="-609600">
              <a:buNone/>
            </a:pPr>
            <a:r>
              <a:rPr lang="en-US" altLang="zh-CN" sz="2800" b="1"/>
              <a:t>6.  guarantee/make sure</a:t>
            </a:r>
            <a:endParaRPr lang="zh-CN" altLang="en-US" sz="2800" b="1" dirty="0"/>
          </a:p>
          <a:p>
            <a:pPr marL="609600" indent="-609600">
              <a:buNone/>
            </a:pPr>
            <a:r>
              <a:rPr lang="en-US" altLang="zh-CN" sz="2800" b="1"/>
              <a:t>7.  deadline</a:t>
            </a:r>
            <a:endParaRPr lang="zh-CN" altLang="en-US" sz="2800" b="1" dirty="0"/>
          </a:p>
          <a:p>
            <a:pPr marL="609600" indent="-609600">
              <a:buNone/>
            </a:pPr>
            <a:r>
              <a:rPr lang="en-US" altLang="zh-CN" sz="2800" b="1"/>
              <a:t>8.  delay/postpone/put off doing </a:t>
            </a:r>
            <a:r>
              <a:rPr lang="en-US" altLang="zh-CN" sz="2800" b="1" err="1"/>
              <a:t>sth</a:t>
            </a:r>
            <a:r>
              <a:rPr lang="en-US" altLang="zh-CN" sz="2800" b="1"/>
              <a:t>.</a:t>
            </a:r>
            <a:endParaRPr lang="zh-CN" altLang="en-US" sz="2800" b="1" dirty="0"/>
          </a:p>
        </p:txBody>
      </p:sp>
      <p:sp>
        <p:nvSpPr>
          <p:cNvPr id="147460" name="内容占位符 147459"/>
          <p:cNvSpPr>
            <a:spLocks noGrp="1"/>
          </p:cNvSpPr>
          <p:nvPr>
            <p:ph sz="half" idx="2"/>
          </p:nvPr>
        </p:nvSpPr>
        <p:spPr>
          <a:xfrm>
            <a:off x="4716463" y="1195388"/>
            <a:ext cx="4114800" cy="4681537"/>
          </a:xfrm>
        </p:spPr>
        <p:style>
          <a:lnRef idx="2">
            <a:schemeClr val="accent5"/>
          </a:lnRef>
          <a:fillRef idx="1">
            <a:schemeClr val="lt1"/>
          </a:fillRef>
          <a:effectRef idx="0">
            <a:schemeClr val="accent5"/>
          </a:effectRef>
          <a:fontRef idx="minor">
            <a:schemeClr val="dk1"/>
          </a:fontRef>
        </p:style>
        <p:txBody>
          <a:bodyPr anchor="t"/>
          <a:lstStyle/>
          <a:p>
            <a:pPr marL="457200" indent="-457200">
              <a:buNone/>
            </a:pPr>
            <a:r>
              <a:rPr lang="en-US" altLang="zh-CN" sz="2800" b="1"/>
              <a:t>6.</a:t>
            </a:r>
            <a:r>
              <a:rPr lang="zh-CN" altLang="en-US" sz="2800" b="1" dirty="0"/>
              <a:t>保证</a:t>
            </a:r>
            <a:endParaRPr lang="zh-CN" altLang="en-US" sz="2800" b="1" dirty="0"/>
          </a:p>
          <a:p>
            <a:pPr marL="457200" indent="-457200">
              <a:buNone/>
            </a:pPr>
            <a:r>
              <a:rPr lang="en-US" altLang="zh-CN" sz="2800" b="1"/>
              <a:t>7.</a:t>
            </a:r>
            <a:r>
              <a:rPr lang="zh-CN" altLang="en-US" sz="2800" b="1" dirty="0"/>
              <a:t>最终期限</a:t>
            </a:r>
            <a:endParaRPr lang="zh-CN" altLang="en-US" sz="2800" b="1" dirty="0"/>
          </a:p>
          <a:p>
            <a:pPr marL="457200" indent="-457200">
              <a:buNone/>
            </a:pPr>
            <a:r>
              <a:rPr lang="en-US" altLang="zh-CN" sz="2800" b="1"/>
              <a:t>8.</a:t>
            </a:r>
            <a:r>
              <a:rPr lang="zh-CN" altLang="en-US" sz="2800" b="1" dirty="0"/>
              <a:t>延误做某事</a:t>
            </a:r>
            <a:endParaRPr lang="zh-CN" altLang="en-US" sz="2800" b="1" dirty="0"/>
          </a:p>
        </p:txBody>
      </p:sp>
    </p:spTree>
    <p:custDataLst>
      <p:tags r:id="rId1"/>
    </p:custDataLst>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84993"/>
                                        </p:tgtEl>
                                        <p:attrNameLst>
                                          <p:attrName>style.visibility</p:attrName>
                                        </p:attrNameLst>
                                      </p:cBhvr>
                                      <p:to>
                                        <p:strVal val="visible"/>
                                      </p:to>
                                    </p:set>
                                    <p:animEffect transition="in" filter="box(in)">
                                      <p:cBhvr>
                                        <p:cTn id="7" dur="2000"/>
                                        <p:tgtEl>
                                          <p:spTgt spid="8499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147460">
                                            <p:txEl>
                                              <p:pRg st="0" end="0"/>
                                            </p:txEl>
                                          </p:spTgt>
                                        </p:tgtEl>
                                        <p:attrNameLst>
                                          <p:attrName>style.visibility</p:attrName>
                                        </p:attrNameLst>
                                      </p:cBhvr>
                                      <p:to>
                                        <p:strVal val="visible"/>
                                      </p:to>
                                    </p:set>
                                    <p:animEffect transition="in" filter="wipe(down)">
                                      <p:cBhvr>
                                        <p:cTn id="12" dur="580">
                                          <p:stCondLst>
                                            <p:cond delay="0"/>
                                          </p:stCondLst>
                                        </p:cTn>
                                        <p:tgtEl>
                                          <p:spTgt spid="147460">
                                            <p:txEl>
                                              <p:pRg st="0" end="0"/>
                                            </p:txEl>
                                          </p:spTgt>
                                        </p:tgtEl>
                                      </p:cBhvr>
                                    </p:animEffect>
                                    <p:anim calcmode="lin" valueType="num">
                                      <p:cBhvr>
                                        <p:cTn id="13" dur="1822" tmFilter="0,0; 0.14,0.36; 0.43,0.73; 0.71,0.91; 1.0,1.0">
                                          <p:stCondLst>
                                            <p:cond delay="0"/>
                                          </p:stCondLst>
                                        </p:cTn>
                                        <p:tgtEl>
                                          <p:spTgt spid="147460">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147460">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147460">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147460">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147460">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147460">
                                            <p:txEl>
                                              <p:pRg st="0" end="0"/>
                                            </p:txEl>
                                          </p:spTgt>
                                        </p:tgtEl>
                                      </p:cBhvr>
                                      <p:to x="100000" y="60000"/>
                                    </p:animScale>
                                    <p:animScale>
                                      <p:cBhvr>
                                        <p:cTn id="19" dur="166" decel="50000">
                                          <p:stCondLst>
                                            <p:cond delay="676"/>
                                          </p:stCondLst>
                                        </p:cTn>
                                        <p:tgtEl>
                                          <p:spTgt spid="147460">
                                            <p:txEl>
                                              <p:pRg st="0" end="0"/>
                                            </p:txEl>
                                          </p:spTgt>
                                        </p:tgtEl>
                                      </p:cBhvr>
                                      <p:to x="100000" y="100000"/>
                                    </p:animScale>
                                    <p:animScale>
                                      <p:cBhvr>
                                        <p:cTn id="20" dur="26">
                                          <p:stCondLst>
                                            <p:cond delay="1312"/>
                                          </p:stCondLst>
                                        </p:cTn>
                                        <p:tgtEl>
                                          <p:spTgt spid="147460">
                                            <p:txEl>
                                              <p:pRg st="0" end="0"/>
                                            </p:txEl>
                                          </p:spTgt>
                                        </p:tgtEl>
                                      </p:cBhvr>
                                      <p:to x="100000" y="80000"/>
                                    </p:animScale>
                                    <p:animScale>
                                      <p:cBhvr>
                                        <p:cTn id="21" dur="166" decel="50000">
                                          <p:stCondLst>
                                            <p:cond delay="1338"/>
                                          </p:stCondLst>
                                        </p:cTn>
                                        <p:tgtEl>
                                          <p:spTgt spid="147460">
                                            <p:txEl>
                                              <p:pRg st="0" end="0"/>
                                            </p:txEl>
                                          </p:spTgt>
                                        </p:tgtEl>
                                      </p:cBhvr>
                                      <p:to x="100000" y="100000"/>
                                    </p:animScale>
                                    <p:animScale>
                                      <p:cBhvr>
                                        <p:cTn id="22" dur="26">
                                          <p:stCondLst>
                                            <p:cond delay="1642"/>
                                          </p:stCondLst>
                                        </p:cTn>
                                        <p:tgtEl>
                                          <p:spTgt spid="147460">
                                            <p:txEl>
                                              <p:pRg st="0" end="0"/>
                                            </p:txEl>
                                          </p:spTgt>
                                        </p:tgtEl>
                                      </p:cBhvr>
                                      <p:to x="100000" y="90000"/>
                                    </p:animScale>
                                    <p:animScale>
                                      <p:cBhvr>
                                        <p:cTn id="23" dur="166" decel="50000">
                                          <p:stCondLst>
                                            <p:cond delay="1668"/>
                                          </p:stCondLst>
                                        </p:cTn>
                                        <p:tgtEl>
                                          <p:spTgt spid="147460">
                                            <p:txEl>
                                              <p:pRg st="0" end="0"/>
                                            </p:txEl>
                                          </p:spTgt>
                                        </p:tgtEl>
                                      </p:cBhvr>
                                      <p:to x="100000" y="100000"/>
                                    </p:animScale>
                                    <p:animScale>
                                      <p:cBhvr>
                                        <p:cTn id="24" dur="26">
                                          <p:stCondLst>
                                            <p:cond delay="1808"/>
                                          </p:stCondLst>
                                        </p:cTn>
                                        <p:tgtEl>
                                          <p:spTgt spid="147460">
                                            <p:txEl>
                                              <p:pRg st="0" end="0"/>
                                            </p:txEl>
                                          </p:spTgt>
                                        </p:tgtEl>
                                      </p:cBhvr>
                                      <p:to x="100000" y="95000"/>
                                    </p:animScale>
                                    <p:animScale>
                                      <p:cBhvr>
                                        <p:cTn id="25" dur="166" decel="50000">
                                          <p:stCondLst>
                                            <p:cond delay="1834"/>
                                          </p:stCondLst>
                                        </p:cTn>
                                        <p:tgtEl>
                                          <p:spTgt spid="147460">
                                            <p:txEl>
                                              <p:pRg st="0" end="0"/>
                                            </p:txEl>
                                          </p:spTgt>
                                        </p:tgtEl>
                                      </p:cBhvr>
                                      <p:to x="100000" y="100000"/>
                                    </p:animScale>
                                  </p:childTnLst>
                                </p:cTn>
                              </p:par>
                              <p:par>
                                <p:cTn id="26" presetID="26" presetClass="entr" presetSubtype="0" fill="hold" nodeType="withEffect">
                                  <p:stCondLst>
                                    <p:cond delay="0"/>
                                  </p:stCondLst>
                                  <p:childTnLst>
                                    <p:set>
                                      <p:cBhvr>
                                        <p:cTn id="27" dur="1" fill="hold">
                                          <p:stCondLst>
                                            <p:cond delay="0"/>
                                          </p:stCondLst>
                                        </p:cTn>
                                        <p:tgtEl>
                                          <p:spTgt spid="147460">
                                            <p:txEl>
                                              <p:pRg st="1" end="1"/>
                                            </p:txEl>
                                          </p:spTgt>
                                        </p:tgtEl>
                                        <p:attrNameLst>
                                          <p:attrName>style.visibility</p:attrName>
                                        </p:attrNameLst>
                                      </p:cBhvr>
                                      <p:to>
                                        <p:strVal val="visible"/>
                                      </p:to>
                                    </p:set>
                                    <p:animEffect transition="in" filter="wipe(down)">
                                      <p:cBhvr>
                                        <p:cTn id="28" dur="580">
                                          <p:stCondLst>
                                            <p:cond delay="0"/>
                                          </p:stCondLst>
                                        </p:cTn>
                                        <p:tgtEl>
                                          <p:spTgt spid="147460">
                                            <p:txEl>
                                              <p:pRg st="1" end="1"/>
                                            </p:txEl>
                                          </p:spTgt>
                                        </p:tgtEl>
                                      </p:cBhvr>
                                    </p:animEffect>
                                    <p:anim calcmode="lin" valueType="num">
                                      <p:cBhvr>
                                        <p:cTn id="29" dur="1822" tmFilter="0,0; 0.14,0.36; 0.43,0.73; 0.71,0.91; 1.0,1.0">
                                          <p:stCondLst>
                                            <p:cond delay="0"/>
                                          </p:stCondLst>
                                        </p:cTn>
                                        <p:tgtEl>
                                          <p:spTgt spid="147460">
                                            <p:txEl>
                                              <p:pRg st="1" end="1"/>
                                            </p:txEl>
                                          </p:spTgt>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147460">
                                            <p:txEl>
                                              <p:pRg st="1" end="1"/>
                                            </p:txEl>
                                          </p:spTgt>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147460">
                                            <p:txEl>
                                              <p:pRg st="1" end="1"/>
                                            </p:txEl>
                                          </p:spTgt>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147460">
                                            <p:txEl>
                                              <p:pRg st="1" end="1"/>
                                            </p:txEl>
                                          </p:spTgt>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147460">
                                            <p:txEl>
                                              <p:pRg st="1" end="1"/>
                                            </p:txEl>
                                          </p:spTgt>
                                        </p:tgtEl>
                                        <p:attrNameLst>
                                          <p:attrName>ppt_y</p:attrName>
                                        </p:attrNameLst>
                                      </p:cBhvr>
                                      <p:tavLst>
                                        <p:tav tm="0" fmla="#ppt_y-sin(pi*$)/81">
                                          <p:val>
                                            <p:fltVal val="0"/>
                                          </p:val>
                                        </p:tav>
                                        <p:tav tm="100000">
                                          <p:val>
                                            <p:fltVal val="1"/>
                                          </p:val>
                                        </p:tav>
                                      </p:tavLst>
                                    </p:anim>
                                    <p:animScale>
                                      <p:cBhvr>
                                        <p:cTn id="34" dur="26">
                                          <p:stCondLst>
                                            <p:cond delay="650"/>
                                          </p:stCondLst>
                                        </p:cTn>
                                        <p:tgtEl>
                                          <p:spTgt spid="147460">
                                            <p:txEl>
                                              <p:pRg st="1" end="1"/>
                                            </p:txEl>
                                          </p:spTgt>
                                        </p:tgtEl>
                                      </p:cBhvr>
                                      <p:to x="100000" y="60000"/>
                                    </p:animScale>
                                    <p:animScale>
                                      <p:cBhvr>
                                        <p:cTn id="35" dur="166" decel="50000">
                                          <p:stCondLst>
                                            <p:cond delay="676"/>
                                          </p:stCondLst>
                                        </p:cTn>
                                        <p:tgtEl>
                                          <p:spTgt spid="147460">
                                            <p:txEl>
                                              <p:pRg st="1" end="1"/>
                                            </p:txEl>
                                          </p:spTgt>
                                        </p:tgtEl>
                                      </p:cBhvr>
                                      <p:to x="100000" y="100000"/>
                                    </p:animScale>
                                    <p:animScale>
                                      <p:cBhvr>
                                        <p:cTn id="36" dur="26">
                                          <p:stCondLst>
                                            <p:cond delay="1312"/>
                                          </p:stCondLst>
                                        </p:cTn>
                                        <p:tgtEl>
                                          <p:spTgt spid="147460">
                                            <p:txEl>
                                              <p:pRg st="1" end="1"/>
                                            </p:txEl>
                                          </p:spTgt>
                                        </p:tgtEl>
                                      </p:cBhvr>
                                      <p:to x="100000" y="80000"/>
                                    </p:animScale>
                                    <p:animScale>
                                      <p:cBhvr>
                                        <p:cTn id="37" dur="166" decel="50000">
                                          <p:stCondLst>
                                            <p:cond delay="1338"/>
                                          </p:stCondLst>
                                        </p:cTn>
                                        <p:tgtEl>
                                          <p:spTgt spid="147460">
                                            <p:txEl>
                                              <p:pRg st="1" end="1"/>
                                            </p:txEl>
                                          </p:spTgt>
                                        </p:tgtEl>
                                      </p:cBhvr>
                                      <p:to x="100000" y="100000"/>
                                    </p:animScale>
                                    <p:animScale>
                                      <p:cBhvr>
                                        <p:cTn id="38" dur="26">
                                          <p:stCondLst>
                                            <p:cond delay="1642"/>
                                          </p:stCondLst>
                                        </p:cTn>
                                        <p:tgtEl>
                                          <p:spTgt spid="147460">
                                            <p:txEl>
                                              <p:pRg st="1" end="1"/>
                                            </p:txEl>
                                          </p:spTgt>
                                        </p:tgtEl>
                                      </p:cBhvr>
                                      <p:to x="100000" y="90000"/>
                                    </p:animScale>
                                    <p:animScale>
                                      <p:cBhvr>
                                        <p:cTn id="39" dur="166" decel="50000">
                                          <p:stCondLst>
                                            <p:cond delay="1668"/>
                                          </p:stCondLst>
                                        </p:cTn>
                                        <p:tgtEl>
                                          <p:spTgt spid="147460">
                                            <p:txEl>
                                              <p:pRg st="1" end="1"/>
                                            </p:txEl>
                                          </p:spTgt>
                                        </p:tgtEl>
                                      </p:cBhvr>
                                      <p:to x="100000" y="100000"/>
                                    </p:animScale>
                                    <p:animScale>
                                      <p:cBhvr>
                                        <p:cTn id="40" dur="26">
                                          <p:stCondLst>
                                            <p:cond delay="1808"/>
                                          </p:stCondLst>
                                        </p:cTn>
                                        <p:tgtEl>
                                          <p:spTgt spid="147460">
                                            <p:txEl>
                                              <p:pRg st="1" end="1"/>
                                            </p:txEl>
                                          </p:spTgt>
                                        </p:tgtEl>
                                      </p:cBhvr>
                                      <p:to x="100000" y="95000"/>
                                    </p:animScale>
                                    <p:animScale>
                                      <p:cBhvr>
                                        <p:cTn id="41" dur="166" decel="50000">
                                          <p:stCondLst>
                                            <p:cond delay="1834"/>
                                          </p:stCondLst>
                                        </p:cTn>
                                        <p:tgtEl>
                                          <p:spTgt spid="147460">
                                            <p:txEl>
                                              <p:pRg st="1" end="1"/>
                                            </p:txEl>
                                          </p:spTgt>
                                        </p:tgtEl>
                                      </p:cBhvr>
                                      <p:to x="100000" y="100000"/>
                                    </p:animScale>
                                  </p:childTnLst>
                                </p:cTn>
                              </p:par>
                              <p:par>
                                <p:cTn id="42" presetID="26" presetClass="entr" presetSubtype="0" fill="hold" nodeType="withEffect">
                                  <p:stCondLst>
                                    <p:cond delay="0"/>
                                  </p:stCondLst>
                                  <p:childTnLst>
                                    <p:set>
                                      <p:cBhvr>
                                        <p:cTn id="43" dur="1" fill="hold">
                                          <p:stCondLst>
                                            <p:cond delay="0"/>
                                          </p:stCondLst>
                                        </p:cTn>
                                        <p:tgtEl>
                                          <p:spTgt spid="147460">
                                            <p:txEl>
                                              <p:pRg st="2" end="2"/>
                                            </p:txEl>
                                          </p:spTgt>
                                        </p:tgtEl>
                                        <p:attrNameLst>
                                          <p:attrName>style.visibility</p:attrName>
                                        </p:attrNameLst>
                                      </p:cBhvr>
                                      <p:to>
                                        <p:strVal val="visible"/>
                                      </p:to>
                                    </p:set>
                                    <p:animEffect transition="in" filter="wipe(down)">
                                      <p:cBhvr>
                                        <p:cTn id="44" dur="580">
                                          <p:stCondLst>
                                            <p:cond delay="0"/>
                                          </p:stCondLst>
                                        </p:cTn>
                                        <p:tgtEl>
                                          <p:spTgt spid="147460">
                                            <p:txEl>
                                              <p:pRg st="2" end="2"/>
                                            </p:txEl>
                                          </p:spTgt>
                                        </p:tgtEl>
                                      </p:cBhvr>
                                    </p:animEffect>
                                    <p:anim calcmode="lin" valueType="num">
                                      <p:cBhvr>
                                        <p:cTn id="45" dur="1822" tmFilter="0,0; 0.14,0.36; 0.43,0.73; 0.71,0.91; 1.0,1.0">
                                          <p:stCondLst>
                                            <p:cond delay="0"/>
                                          </p:stCondLst>
                                        </p:cTn>
                                        <p:tgtEl>
                                          <p:spTgt spid="147460">
                                            <p:txEl>
                                              <p:pRg st="2" end="2"/>
                                            </p:txEl>
                                          </p:spTgt>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147460">
                                            <p:txEl>
                                              <p:pRg st="2" end="2"/>
                                            </p:txEl>
                                          </p:spTgt>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147460">
                                            <p:txEl>
                                              <p:pRg st="2" end="2"/>
                                            </p:txEl>
                                          </p:spTgt>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147460">
                                            <p:txEl>
                                              <p:pRg st="2" end="2"/>
                                            </p:txEl>
                                          </p:spTgt>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147460">
                                            <p:txEl>
                                              <p:pRg st="2" end="2"/>
                                            </p:txEl>
                                          </p:spTgt>
                                        </p:tgtEl>
                                        <p:attrNameLst>
                                          <p:attrName>ppt_y</p:attrName>
                                        </p:attrNameLst>
                                      </p:cBhvr>
                                      <p:tavLst>
                                        <p:tav tm="0" fmla="#ppt_y-sin(pi*$)/81">
                                          <p:val>
                                            <p:fltVal val="0"/>
                                          </p:val>
                                        </p:tav>
                                        <p:tav tm="100000">
                                          <p:val>
                                            <p:fltVal val="1"/>
                                          </p:val>
                                        </p:tav>
                                      </p:tavLst>
                                    </p:anim>
                                    <p:animScale>
                                      <p:cBhvr>
                                        <p:cTn id="50" dur="26">
                                          <p:stCondLst>
                                            <p:cond delay="650"/>
                                          </p:stCondLst>
                                        </p:cTn>
                                        <p:tgtEl>
                                          <p:spTgt spid="147460">
                                            <p:txEl>
                                              <p:pRg st="2" end="2"/>
                                            </p:txEl>
                                          </p:spTgt>
                                        </p:tgtEl>
                                      </p:cBhvr>
                                      <p:to x="100000" y="60000"/>
                                    </p:animScale>
                                    <p:animScale>
                                      <p:cBhvr>
                                        <p:cTn id="51" dur="166" decel="50000">
                                          <p:stCondLst>
                                            <p:cond delay="676"/>
                                          </p:stCondLst>
                                        </p:cTn>
                                        <p:tgtEl>
                                          <p:spTgt spid="147460">
                                            <p:txEl>
                                              <p:pRg st="2" end="2"/>
                                            </p:txEl>
                                          </p:spTgt>
                                        </p:tgtEl>
                                      </p:cBhvr>
                                      <p:to x="100000" y="100000"/>
                                    </p:animScale>
                                    <p:animScale>
                                      <p:cBhvr>
                                        <p:cTn id="52" dur="26">
                                          <p:stCondLst>
                                            <p:cond delay="1312"/>
                                          </p:stCondLst>
                                        </p:cTn>
                                        <p:tgtEl>
                                          <p:spTgt spid="147460">
                                            <p:txEl>
                                              <p:pRg st="2" end="2"/>
                                            </p:txEl>
                                          </p:spTgt>
                                        </p:tgtEl>
                                      </p:cBhvr>
                                      <p:to x="100000" y="80000"/>
                                    </p:animScale>
                                    <p:animScale>
                                      <p:cBhvr>
                                        <p:cTn id="53" dur="166" decel="50000">
                                          <p:stCondLst>
                                            <p:cond delay="1338"/>
                                          </p:stCondLst>
                                        </p:cTn>
                                        <p:tgtEl>
                                          <p:spTgt spid="147460">
                                            <p:txEl>
                                              <p:pRg st="2" end="2"/>
                                            </p:txEl>
                                          </p:spTgt>
                                        </p:tgtEl>
                                      </p:cBhvr>
                                      <p:to x="100000" y="100000"/>
                                    </p:animScale>
                                    <p:animScale>
                                      <p:cBhvr>
                                        <p:cTn id="54" dur="26">
                                          <p:stCondLst>
                                            <p:cond delay="1642"/>
                                          </p:stCondLst>
                                        </p:cTn>
                                        <p:tgtEl>
                                          <p:spTgt spid="147460">
                                            <p:txEl>
                                              <p:pRg st="2" end="2"/>
                                            </p:txEl>
                                          </p:spTgt>
                                        </p:tgtEl>
                                      </p:cBhvr>
                                      <p:to x="100000" y="90000"/>
                                    </p:animScale>
                                    <p:animScale>
                                      <p:cBhvr>
                                        <p:cTn id="55" dur="166" decel="50000">
                                          <p:stCondLst>
                                            <p:cond delay="1668"/>
                                          </p:stCondLst>
                                        </p:cTn>
                                        <p:tgtEl>
                                          <p:spTgt spid="147460">
                                            <p:txEl>
                                              <p:pRg st="2" end="2"/>
                                            </p:txEl>
                                          </p:spTgt>
                                        </p:tgtEl>
                                      </p:cBhvr>
                                      <p:to x="100000" y="100000"/>
                                    </p:animScale>
                                    <p:animScale>
                                      <p:cBhvr>
                                        <p:cTn id="56" dur="26">
                                          <p:stCondLst>
                                            <p:cond delay="1808"/>
                                          </p:stCondLst>
                                        </p:cTn>
                                        <p:tgtEl>
                                          <p:spTgt spid="147460">
                                            <p:txEl>
                                              <p:pRg st="2" end="2"/>
                                            </p:txEl>
                                          </p:spTgt>
                                        </p:tgtEl>
                                      </p:cBhvr>
                                      <p:to x="100000" y="95000"/>
                                    </p:animScale>
                                    <p:animScale>
                                      <p:cBhvr>
                                        <p:cTn id="57" dur="166" decel="50000">
                                          <p:stCondLst>
                                            <p:cond delay="1834"/>
                                          </p:stCondLst>
                                        </p:cTn>
                                        <p:tgtEl>
                                          <p:spTgt spid="147460">
                                            <p:txEl>
                                              <p:pRg st="2" end="2"/>
                                            </p:txEl>
                                          </p:spTgt>
                                        </p:tgtEl>
                                      </p:cBhvr>
                                      <p:to x="100000" y="100000"/>
                                    </p:animScale>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147459">
                                            <p:txEl>
                                              <p:pRg st="0" end="0"/>
                                            </p:txEl>
                                          </p:spTgt>
                                        </p:tgtEl>
                                        <p:attrNameLst>
                                          <p:attrName>style.visibility</p:attrName>
                                        </p:attrNameLst>
                                      </p:cBhvr>
                                      <p:to>
                                        <p:strVal val="visible"/>
                                      </p:to>
                                    </p:set>
                                    <p:animEffect transition="in" filter="wipe(down)">
                                      <p:cBhvr>
                                        <p:cTn id="62" dur="500"/>
                                        <p:tgtEl>
                                          <p:spTgt spid="147459">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147459">
                                            <p:txEl>
                                              <p:pRg st="1" end="1"/>
                                            </p:txEl>
                                          </p:spTgt>
                                        </p:tgtEl>
                                        <p:attrNameLst>
                                          <p:attrName>style.visibility</p:attrName>
                                        </p:attrNameLst>
                                      </p:cBhvr>
                                      <p:to>
                                        <p:strVal val="visible"/>
                                      </p:to>
                                    </p:set>
                                    <p:animEffect transition="in" filter="wipe(down)">
                                      <p:cBhvr>
                                        <p:cTn id="67" dur="500"/>
                                        <p:tgtEl>
                                          <p:spTgt spid="147459">
                                            <p:txEl>
                                              <p:pRg st="1" end="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nodeType="clickEffect">
                                  <p:stCondLst>
                                    <p:cond delay="0"/>
                                  </p:stCondLst>
                                  <p:childTnLst>
                                    <p:set>
                                      <p:cBhvr>
                                        <p:cTn id="71" dur="1" fill="hold">
                                          <p:stCondLst>
                                            <p:cond delay="0"/>
                                          </p:stCondLst>
                                        </p:cTn>
                                        <p:tgtEl>
                                          <p:spTgt spid="147459">
                                            <p:txEl>
                                              <p:pRg st="2" end="2"/>
                                            </p:txEl>
                                          </p:spTgt>
                                        </p:tgtEl>
                                        <p:attrNameLst>
                                          <p:attrName>style.visibility</p:attrName>
                                        </p:attrNameLst>
                                      </p:cBhvr>
                                      <p:to>
                                        <p:strVal val="visible"/>
                                      </p:to>
                                    </p:set>
                                    <p:animEffect transition="in" filter="wipe(down)">
                                      <p:cBhvr>
                                        <p:cTn id="72" dur="500"/>
                                        <p:tgtEl>
                                          <p:spTgt spid="1474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3"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421800" y="4486445"/>
            <a:ext cx="2491978" cy="2321720"/>
            <a:chOff x="2548558" y="2420888"/>
            <a:chExt cx="3322637" cy="3095626"/>
          </a:xfrm>
          <a:solidFill>
            <a:schemeClr val="accent2"/>
          </a:solidFill>
        </p:grpSpPr>
        <p:sp>
          <p:nvSpPr>
            <p:cNvPr id="16" name="Freeform 5"/>
            <p:cNvSpPr/>
            <p:nvPr/>
          </p:nvSpPr>
          <p:spPr bwMode="auto">
            <a:xfrm>
              <a:off x="3999533" y="2420888"/>
              <a:ext cx="458787" cy="458788"/>
            </a:xfrm>
            <a:custGeom>
              <a:avLst/>
              <a:gdLst>
                <a:gd name="T0" fmla="*/ 48 w 48"/>
                <a:gd name="T1" fmla="*/ 24 h 48"/>
                <a:gd name="T2" fmla="*/ 25 w 48"/>
                <a:gd name="T3" fmla="*/ 48 h 48"/>
                <a:gd name="T4" fmla="*/ 0 w 48"/>
                <a:gd name="T5" fmla="*/ 24 h 48"/>
                <a:gd name="T6" fmla="*/ 24 w 48"/>
                <a:gd name="T7" fmla="*/ 0 h 48"/>
                <a:gd name="T8" fmla="*/ 48 w 48"/>
                <a:gd name="T9" fmla="*/ 24 h 48"/>
              </a:gdLst>
              <a:ahLst/>
              <a:cxnLst>
                <a:cxn ang="0">
                  <a:pos x="T0" y="T1"/>
                </a:cxn>
                <a:cxn ang="0">
                  <a:pos x="T2" y="T3"/>
                </a:cxn>
                <a:cxn ang="0">
                  <a:pos x="T4" y="T5"/>
                </a:cxn>
                <a:cxn ang="0">
                  <a:pos x="T6" y="T7"/>
                </a:cxn>
                <a:cxn ang="0">
                  <a:pos x="T8" y="T9"/>
                </a:cxn>
              </a:cxnLst>
              <a:rect l="0" t="0" r="r" b="b"/>
              <a:pathLst>
                <a:path w="48" h="48">
                  <a:moveTo>
                    <a:pt x="48" y="24"/>
                  </a:moveTo>
                  <a:cubicBezTo>
                    <a:pt x="48" y="37"/>
                    <a:pt x="38" y="48"/>
                    <a:pt x="25" y="48"/>
                  </a:cubicBezTo>
                  <a:cubicBezTo>
                    <a:pt x="11" y="48"/>
                    <a:pt x="1" y="38"/>
                    <a:pt x="0" y="24"/>
                  </a:cubicBezTo>
                  <a:cubicBezTo>
                    <a:pt x="0" y="11"/>
                    <a:pt x="11" y="0"/>
                    <a:pt x="24" y="0"/>
                  </a:cubicBezTo>
                  <a:cubicBezTo>
                    <a:pt x="38" y="0"/>
                    <a:pt x="48" y="11"/>
                    <a:pt x="48" y="24"/>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7" name="Freeform 6"/>
            <p:cNvSpPr/>
            <p:nvPr/>
          </p:nvSpPr>
          <p:spPr bwMode="auto">
            <a:xfrm>
              <a:off x="3942383" y="2898726"/>
              <a:ext cx="573087" cy="1347788"/>
            </a:xfrm>
            <a:custGeom>
              <a:avLst/>
              <a:gdLst>
                <a:gd name="T0" fmla="*/ 53 w 60"/>
                <a:gd name="T1" fmla="*/ 129 h 141"/>
                <a:gd name="T2" fmla="*/ 31 w 60"/>
                <a:gd name="T3" fmla="*/ 51 h 141"/>
                <a:gd name="T4" fmla="*/ 31 w 60"/>
                <a:gd name="T5" fmla="*/ 51 h 141"/>
                <a:gd name="T6" fmla="*/ 9 w 60"/>
                <a:gd name="T7" fmla="*/ 129 h 141"/>
                <a:gd name="T8" fmla="*/ 14 w 60"/>
                <a:gd name="T9" fmla="*/ 23 h 141"/>
                <a:gd name="T10" fmla="*/ 0 w 60"/>
                <a:gd name="T11" fmla="*/ 43 h 141"/>
                <a:gd name="T12" fmla="*/ 31 w 60"/>
                <a:gd name="T13" fmla="*/ 0 h 141"/>
                <a:gd name="T14" fmla="*/ 31 w 60"/>
                <a:gd name="T15" fmla="*/ 0 h 141"/>
                <a:gd name="T16" fmla="*/ 60 w 60"/>
                <a:gd name="T17" fmla="*/ 45 h 141"/>
                <a:gd name="T18" fmla="*/ 47 w 60"/>
                <a:gd name="T19" fmla="*/ 24 h 141"/>
                <a:gd name="T20" fmla="*/ 53 w 60"/>
                <a:gd name="T21" fmla="*/ 12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141">
                  <a:moveTo>
                    <a:pt x="53" y="129"/>
                  </a:moveTo>
                  <a:cubicBezTo>
                    <a:pt x="53" y="141"/>
                    <a:pt x="43" y="51"/>
                    <a:pt x="31" y="51"/>
                  </a:cubicBezTo>
                  <a:cubicBezTo>
                    <a:pt x="31" y="51"/>
                    <a:pt x="31" y="51"/>
                    <a:pt x="31" y="51"/>
                  </a:cubicBezTo>
                  <a:cubicBezTo>
                    <a:pt x="19" y="52"/>
                    <a:pt x="9" y="141"/>
                    <a:pt x="9" y="129"/>
                  </a:cubicBezTo>
                  <a:cubicBezTo>
                    <a:pt x="14" y="23"/>
                    <a:pt x="14" y="23"/>
                    <a:pt x="14" y="23"/>
                  </a:cubicBezTo>
                  <a:cubicBezTo>
                    <a:pt x="0" y="43"/>
                    <a:pt x="0" y="43"/>
                    <a:pt x="0" y="43"/>
                  </a:cubicBezTo>
                  <a:cubicBezTo>
                    <a:pt x="0" y="41"/>
                    <a:pt x="20" y="0"/>
                    <a:pt x="31" y="0"/>
                  </a:cubicBezTo>
                  <a:cubicBezTo>
                    <a:pt x="31" y="0"/>
                    <a:pt x="31" y="0"/>
                    <a:pt x="31" y="0"/>
                  </a:cubicBezTo>
                  <a:cubicBezTo>
                    <a:pt x="41" y="0"/>
                    <a:pt x="60" y="43"/>
                    <a:pt x="60" y="45"/>
                  </a:cubicBezTo>
                  <a:cubicBezTo>
                    <a:pt x="47" y="24"/>
                    <a:pt x="47" y="24"/>
                    <a:pt x="47" y="24"/>
                  </a:cubicBezTo>
                  <a:lnTo>
                    <a:pt x="53" y="129"/>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8" name="Freeform 7"/>
            <p:cNvSpPr/>
            <p:nvPr/>
          </p:nvSpPr>
          <p:spPr bwMode="auto">
            <a:xfrm>
              <a:off x="5355258" y="4838651"/>
              <a:ext cx="515937" cy="525463"/>
            </a:xfrm>
            <a:custGeom>
              <a:avLst/>
              <a:gdLst>
                <a:gd name="T0" fmla="*/ 14 w 54"/>
                <a:gd name="T1" fmla="*/ 48 h 55"/>
                <a:gd name="T2" fmla="*/ 7 w 54"/>
                <a:gd name="T3" fmla="*/ 15 h 55"/>
                <a:gd name="T4" fmla="*/ 40 w 54"/>
                <a:gd name="T5" fmla="*/ 7 h 55"/>
                <a:gd name="T6" fmla="*/ 47 w 54"/>
                <a:gd name="T7" fmla="*/ 40 h 55"/>
                <a:gd name="T8" fmla="*/ 14 w 54"/>
                <a:gd name="T9" fmla="*/ 48 h 55"/>
              </a:gdLst>
              <a:ahLst/>
              <a:cxnLst>
                <a:cxn ang="0">
                  <a:pos x="T0" y="T1"/>
                </a:cxn>
                <a:cxn ang="0">
                  <a:pos x="T2" y="T3"/>
                </a:cxn>
                <a:cxn ang="0">
                  <a:pos x="T4" y="T5"/>
                </a:cxn>
                <a:cxn ang="0">
                  <a:pos x="T6" y="T7"/>
                </a:cxn>
                <a:cxn ang="0">
                  <a:pos x="T8" y="T9"/>
                </a:cxn>
              </a:cxnLst>
              <a:rect l="0" t="0" r="r" b="b"/>
              <a:pathLst>
                <a:path w="54" h="55">
                  <a:moveTo>
                    <a:pt x="14" y="48"/>
                  </a:moveTo>
                  <a:cubicBezTo>
                    <a:pt x="3" y="41"/>
                    <a:pt x="0" y="26"/>
                    <a:pt x="7" y="15"/>
                  </a:cubicBezTo>
                  <a:cubicBezTo>
                    <a:pt x="14" y="3"/>
                    <a:pt x="28" y="0"/>
                    <a:pt x="40" y="7"/>
                  </a:cubicBezTo>
                  <a:cubicBezTo>
                    <a:pt x="51" y="14"/>
                    <a:pt x="54" y="28"/>
                    <a:pt x="47" y="40"/>
                  </a:cubicBezTo>
                  <a:cubicBezTo>
                    <a:pt x="40" y="51"/>
                    <a:pt x="26" y="55"/>
                    <a:pt x="14" y="48"/>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9" name="Freeform 8"/>
            <p:cNvSpPr/>
            <p:nvPr/>
          </p:nvSpPr>
          <p:spPr bwMode="auto">
            <a:xfrm>
              <a:off x="4142408" y="4083001"/>
              <a:ext cx="1309687" cy="965200"/>
            </a:xfrm>
            <a:custGeom>
              <a:avLst/>
              <a:gdLst>
                <a:gd name="T0" fmla="*/ 10 w 137"/>
                <a:gd name="T1" fmla="*/ 44 h 101"/>
                <a:gd name="T2" fmla="*/ 88 w 137"/>
                <a:gd name="T3" fmla="*/ 66 h 101"/>
                <a:gd name="T4" fmla="*/ 88 w 137"/>
                <a:gd name="T5" fmla="*/ 66 h 101"/>
                <a:gd name="T6" fmla="*/ 34 w 137"/>
                <a:gd name="T7" fmla="*/ 6 h 101"/>
                <a:gd name="T8" fmla="*/ 121 w 137"/>
                <a:gd name="T9" fmla="*/ 67 h 101"/>
                <a:gd name="T10" fmla="*/ 111 w 137"/>
                <a:gd name="T11" fmla="*/ 44 h 101"/>
                <a:gd name="T12" fmla="*/ 132 w 137"/>
                <a:gd name="T13" fmla="*/ 93 h 101"/>
                <a:gd name="T14" fmla="*/ 132 w 137"/>
                <a:gd name="T15" fmla="*/ 93 h 101"/>
                <a:gd name="T16" fmla="*/ 78 w 137"/>
                <a:gd name="T17" fmla="*/ 94 h 101"/>
                <a:gd name="T18" fmla="*/ 103 w 137"/>
                <a:gd name="T19" fmla="*/ 94 h 101"/>
                <a:gd name="T20" fmla="*/ 10 w 137"/>
                <a:gd name="T21" fmla="*/ 4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7" h="101">
                  <a:moveTo>
                    <a:pt x="10" y="44"/>
                  </a:moveTo>
                  <a:cubicBezTo>
                    <a:pt x="0" y="38"/>
                    <a:pt x="82" y="76"/>
                    <a:pt x="88" y="66"/>
                  </a:cubicBezTo>
                  <a:cubicBezTo>
                    <a:pt x="88" y="66"/>
                    <a:pt x="88" y="66"/>
                    <a:pt x="88" y="66"/>
                  </a:cubicBezTo>
                  <a:cubicBezTo>
                    <a:pt x="95" y="55"/>
                    <a:pt x="23" y="0"/>
                    <a:pt x="34" y="6"/>
                  </a:cubicBezTo>
                  <a:cubicBezTo>
                    <a:pt x="121" y="67"/>
                    <a:pt x="121" y="67"/>
                    <a:pt x="121" y="67"/>
                  </a:cubicBezTo>
                  <a:cubicBezTo>
                    <a:pt x="111" y="44"/>
                    <a:pt x="111" y="44"/>
                    <a:pt x="111" y="44"/>
                  </a:cubicBezTo>
                  <a:cubicBezTo>
                    <a:pt x="113" y="45"/>
                    <a:pt x="137" y="84"/>
                    <a:pt x="132" y="93"/>
                  </a:cubicBezTo>
                  <a:cubicBezTo>
                    <a:pt x="132" y="93"/>
                    <a:pt x="132" y="93"/>
                    <a:pt x="132" y="93"/>
                  </a:cubicBezTo>
                  <a:cubicBezTo>
                    <a:pt x="126" y="101"/>
                    <a:pt x="80" y="96"/>
                    <a:pt x="78" y="94"/>
                  </a:cubicBezTo>
                  <a:cubicBezTo>
                    <a:pt x="103" y="94"/>
                    <a:pt x="103" y="94"/>
                    <a:pt x="103" y="94"/>
                  </a:cubicBezTo>
                  <a:lnTo>
                    <a:pt x="10" y="4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0" name="Freeform 9"/>
            <p:cNvSpPr/>
            <p:nvPr/>
          </p:nvSpPr>
          <p:spPr bwMode="auto">
            <a:xfrm>
              <a:off x="2548558" y="4724351"/>
              <a:ext cx="525462" cy="515938"/>
            </a:xfrm>
            <a:custGeom>
              <a:avLst/>
              <a:gdLst>
                <a:gd name="T0" fmla="*/ 17 w 55"/>
                <a:gd name="T1" fmla="*/ 5 h 54"/>
                <a:gd name="T2" fmla="*/ 49 w 55"/>
                <a:gd name="T3" fmla="*/ 16 h 54"/>
                <a:gd name="T4" fmla="*/ 38 w 55"/>
                <a:gd name="T5" fmla="*/ 48 h 54"/>
                <a:gd name="T6" fmla="*/ 6 w 55"/>
                <a:gd name="T7" fmla="*/ 38 h 54"/>
                <a:gd name="T8" fmla="*/ 17 w 55"/>
                <a:gd name="T9" fmla="*/ 5 h 54"/>
              </a:gdLst>
              <a:ahLst/>
              <a:cxnLst>
                <a:cxn ang="0">
                  <a:pos x="T0" y="T1"/>
                </a:cxn>
                <a:cxn ang="0">
                  <a:pos x="T2" y="T3"/>
                </a:cxn>
                <a:cxn ang="0">
                  <a:pos x="T4" y="T5"/>
                </a:cxn>
                <a:cxn ang="0">
                  <a:pos x="T6" y="T7"/>
                </a:cxn>
                <a:cxn ang="0">
                  <a:pos x="T8" y="T9"/>
                </a:cxn>
              </a:cxnLst>
              <a:rect l="0" t="0" r="r" b="b"/>
              <a:pathLst>
                <a:path w="55" h="54">
                  <a:moveTo>
                    <a:pt x="17" y="5"/>
                  </a:moveTo>
                  <a:cubicBezTo>
                    <a:pt x="28" y="0"/>
                    <a:pt x="43" y="4"/>
                    <a:pt x="49" y="16"/>
                  </a:cubicBezTo>
                  <a:cubicBezTo>
                    <a:pt x="55" y="28"/>
                    <a:pt x="50" y="42"/>
                    <a:pt x="38" y="48"/>
                  </a:cubicBezTo>
                  <a:cubicBezTo>
                    <a:pt x="26" y="54"/>
                    <a:pt x="12" y="49"/>
                    <a:pt x="6" y="38"/>
                  </a:cubicBezTo>
                  <a:cubicBezTo>
                    <a:pt x="0" y="26"/>
                    <a:pt x="5" y="11"/>
                    <a:pt x="17" y="5"/>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1" name="Freeform 10"/>
            <p:cNvSpPr/>
            <p:nvPr/>
          </p:nvSpPr>
          <p:spPr bwMode="auto">
            <a:xfrm>
              <a:off x="2988295" y="4073476"/>
              <a:ext cx="1346200" cy="889000"/>
            </a:xfrm>
            <a:custGeom>
              <a:avLst/>
              <a:gdLst>
                <a:gd name="T0" fmla="*/ 110 w 141"/>
                <a:gd name="T1" fmla="*/ 6 h 93"/>
                <a:gd name="T2" fmla="*/ 50 w 141"/>
                <a:gd name="T3" fmla="*/ 60 h 93"/>
                <a:gd name="T4" fmla="*/ 50 w 141"/>
                <a:gd name="T5" fmla="*/ 60 h 93"/>
                <a:gd name="T6" fmla="*/ 130 w 141"/>
                <a:gd name="T7" fmla="*/ 45 h 93"/>
                <a:gd name="T8" fmla="*/ 32 w 141"/>
                <a:gd name="T9" fmla="*/ 87 h 93"/>
                <a:gd name="T10" fmla="*/ 57 w 141"/>
                <a:gd name="T11" fmla="*/ 92 h 93"/>
                <a:gd name="T12" fmla="*/ 5 w 141"/>
                <a:gd name="T13" fmla="*/ 83 h 93"/>
                <a:gd name="T14" fmla="*/ 5 w 141"/>
                <a:gd name="T15" fmla="*/ 83 h 93"/>
                <a:gd name="T16" fmla="*/ 31 w 141"/>
                <a:gd name="T17" fmla="*/ 37 h 93"/>
                <a:gd name="T18" fmla="*/ 19 w 141"/>
                <a:gd name="T19" fmla="*/ 58 h 93"/>
                <a:gd name="T20" fmla="*/ 110 w 141"/>
                <a:gd name="T21" fmla="*/ 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93">
                  <a:moveTo>
                    <a:pt x="110" y="6"/>
                  </a:moveTo>
                  <a:cubicBezTo>
                    <a:pt x="121" y="0"/>
                    <a:pt x="45" y="49"/>
                    <a:pt x="50" y="60"/>
                  </a:cubicBezTo>
                  <a:cubicBezTo>
                    <a:pt x="50" y="60"/>
                    <a:pt x="50" y="60"/>
                    <a:pt x="50" y="60"/>
                  </a:cubicBezTo>
                  <a:cubicBezTo>
                    <a:pt x="56" y="71"/>
                    <a:pt x="141" y="40"/>
                    <a:pt x="130" y="45"/>
                  </a:cubicBezTo>
                  <a:cubicBezTo>
                    <a:pt x="32" y="87"/>
                    <a:pt x="32" y="87"/>
                    <a:pt x="32" y="87"/>
                  </a:cubicBezTo>
                  <a:cubicBezTo>
                    <a:pt x="57" y="92"/>
                    <a:pt x="57" y="92"/>
                    <a:pt x="57" y="92"/>
                  </a:cubicBezTo>
                  <a:cubicBezTo>
                    <a:pt x="55" y="93"/>
                    <a:pt x="9" y="92"/>
                    <a:pt x="5" y="83"/>
                  </a:cubicBezTo>
                  <a:cubicBezTo>
                    <a:pt x="5" y="83"/>
                    <a:pt x="5" y="83"/>
                    <a:pt x="5" y="83"/>
                  </a:cubicBezTo>
                  <a:cubicBezTo>
                    <a:pt x="0" y="74"/>
                    <a:pt x="29" y="38"/>
                    <a:pt x="31" y="37"/>
                  </a:cubicBezTo>
                  <a:cubicBezTo>
                    <a:pt x="19" y="58"/>
                    <a:pt x="19" y="58"/>
                    <a:pt x="19" y="58"/>
                  </a:cubicBezTo>
                  <a:lnTo>
                    <a:pt x="110" y="6"/>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2" name="Freeform 11"/>
            <p:cNvSpPr/>
            <p:nvPr/>
          </p:nvSpPr>
          <p:spPr bwMode="auto">
            <a:xfrm>
              <a:off x="4705970" y="3136851"/>
              <a:ext cx="696912" cy="1138238"/>
            </a:xfrm>
            <a:custGeom>
              <a:avLst/>
              <a:gdLst>
                <a:gd name="T0" fmla="*/ 64 w 73"/>
                <a:gd name="T1" fmla="*/ 119 h 119"/>
                <a:gd name="T2" fmla="*/ 57 w 73"/>
                <a:gd name="T3" fmla="*/ 117 h 119"/>
                <a:gd name="T4" fmla="*/ 0 w 73"/>
                <a:gd name="T5" fmla="*/ 7 h 119"/>
                <a:gd name="T6" fmla="*/ 3 w 73"/>
                <a:gd name="T7" fmla="*/ 0 h 119"/>
                <a:gd name="T8" fmla="*/ 64 w 73"/>
                <a:gd name="T9" fmla="*/ 119 h 119"/>
              </a:gdLst>
              <a:ahLst/>
              <a:cxnLst>
                <a:cxn ang="0">
                  <a:pos x="T0" y="T1"/>
                </a:cxn>
                <a:cxn ang="0">
                  <a:pos x="T2" y="T3"/>
                </a:cxn>
                <a:cxn ang="0">
                  <a:pos x="T4" y="T5"/>
                </a:cxn>
                <a:cxn ang="0">
                  <a:pos x="T6" y="T7"/>
                </a:cxn>
                <a:cxn ang="0">
                  <a:pos x="T8" y="T9"/>
                </a:cxn>
              </a:cxnLst>
              <a:rect l="0" t="0" r="r" b="b"/>
              <a:pathLst>
                <a:path w="73" h="119">
                  <a:moveTo>
                    <a:pt x="64" y="119"/>
                  </a:moveTo>
                  <a:cubicBezTo>
                    <a:pt x="57" y="117"/>
                    <a:pt x="57" y="117"/>
                    <a:pt x="57" y="117"/>
                  </a:cubicBezTo>
                  <a:cubicBezTo>
                    <a:pt x="61" y="95"/>
                    <a:pt x="65" y="38"/>
                    <a:pt x="0" y="7"/>
                  </a:cubicBezTo>
                  <a:cubicBezTo>
                    <a:pt x="3" y="0"/>
                    <a:pt x="3" y="0"/>
                    <a:pt x="3" y="0"/>
                  </a:cubicBezTo>
                  <a:cubicBezTo>
                    <a:pt x="73" y="34"/>
                    <a:pt x="69" y="94"/>
                    <a:pt x="64" y="119"/>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3" name="Freeform 12"/>
            <p:cNvSpPr/>
            <p:nvPr/>
          </p:nvSpPr>
          <p:spPr bwMode="auto">
            <a:xfrm>
              <a:off x="5174283" y="4102051"/>
              <a:ext cx="258762" cy="249238"/>
            </a:xfrm>
            <a:custGeom>
              <a:avLst/>
              <a:gdLst>
                <a:gd name="T0" fmla="*/ 163 w 163"/>
                <a:gd name="T1" fmla="*/ 30 h 157"/>
                <a:gd name="T2" fmla="*/ 72 w 163"/>
                <a:gd name="T3" fmla="*/ 91 h 157"/>
                <a:gd name="T4" fmla="*/ 12 w 163"/>
                <a:gd name="T5" fmla="*/ 0 h 157"/>
                <a:gd name="T6" fmla="*/ 0 w 163"/>
                <a:gd name="T7" fmla="*/ 61 h 157"/>
                <a:gd name="T8" fmla="*/ 54 w 163"/>
                <a:gd name="T9" fmla="*/ 157 h 157"/>
                <a:gd name="T10" fmla="*/ 150 w 163"/>
                <a:gd name="T11" fmla="*/ 97 h 157"/>
                <a:gd name="T12" fmla="*/ 163 w 163"/>
                <a:gd name="T13" fmla="*/ 30 h 157"/>
              </a:gdLst>
              <a:ahLst/>
              <a:cxnLst>
                <a:cxn ang="0">
                  <a:pos x="T0" y="T1"/>
                </a:cxn>
                <a:cxn ang="0">
                  <a:pos x="T2" y="T3"/>
                </a:cxn>
                <a:cxn ang="0">
                  <a:pos x="T4" y="T5"/>
                </a:cxn>
                <a:cxn ang="0">
                  <a:pos x="T6" y="T7"/>
                </a:cxn>
                <a:cxn ang="0">
                  <a:pos x="T8" y="T9"/>
                </a:cxn>
                <a:cxn ang="0">
                  <a:pos x="T10" y="T11"/>
                </a:cxn>
                <a:cxn ang="0">
                  <a:pos x="T12" y="T13"/>
                </a:cxn>
              </a:cxnLst>
              <a:rect l="0" t="0" r="r" b="b"/>
              <a:pathLst>
                <a:path w="163" h="157">
                  <a:moveTo>
                    <a:pt x="163" y="30"/>
                  </a:moveTo>
                  <a:lnTo>
                    <a:pt x="72" y="91"/>
                  </a:lnTo>
                  <a:lnTo>
                    <a:pt x="12" y="0"/>
                  </a:lnTo>
                  <a:lnTo>
                    <a:pt x="0" y="61"/>
                  </a:lnTo>
                  <a:lnTo>
                    <a:pt x="54" y="157"/>
                  </a:lnTo>
                  <a:lnTo>
                    <a:pt x="150" y="97"/>
                  </a:lnTo>
                  <a:lnTo>
                    <a:pt x="163" y="3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4" name="Freeform 13"/>
            <p:cNvSpPr/>
            <p:nvPr/>
          </p:nvSpPr>
          <p:spPr bwMode="auto">
            <a:xfrm>
              <a:off x="3618533" y="5086301"/>
              <a:ext cx="1270000" cy="430213"/>
            </a:xfrm>
            <a:custGeom>
              <a:avLst/>
              <a:gdLst>
                <a:gd name="T0" fmla="*/ 69 w 133"/>
                <a:gd name="T1" fmla="*/ 32 h 45"/>
                <a:gd name="T2" fmla="*/ 0 w 133"/>
                <a:gd name="T3" fmla="*/ 6 h 45"/>
                <a:gd name="T4" fmla="*/ 5 w 133"/>
                <a:gd name="T5" fmla="*/ 0 h 45"/>
                <a:gd name="T6" fmla="*/ 129 w 133"/>
                <a:gd name="T7" fmla="*/ 3 h 45"/>
                <a:gd name="T8" fmla="*/ 133 w 133"/>
                <a:gd name="T9" fmla="*/ 10 h 45"/>
                <a:gd name="T10" fmla="*/ 69 w 133"/>
                <a:gd name="T11" fmla="*/ 32 h 45"/>
              </a:gdLst>
              <a:ahLst/>
              <a:cxnLst>
                <a:cxn ang="0">
                  <a:pos x="T0" y="T1"/>
                </a:cxn>
                <a:cxn ang="0">
                  <a:pos x="T2" y="T3"/>
                </a:cxn>
                <a:cxn ang="0">
                  <a:pos x="T4" y="T5"/>
                </a:cxn>
                <a:cxn ang="0">
                  <a:pos x="T6" y="T7"/>
                </a:cxn>
                <a:cxn ang="0">
                  <a:pos x="T8" y="T9"/>
                </a:cxn>
                <a:cxn ang="0">
                  <a:pos x="T10" y="T11"/>
                </a:cxn>
              </a:cxnLst>
              <a:rect l="0" t="0" r="r" b="b"/>
              <a:pathLst>
                <a:path w="133" h="45">
                  <a:moveTo>
                    <a:pt x="69" y="32"/>
                  </a:moveTo>
                  <a:cubicBezTo>
                    <a:pt x="36" y="32"/>
                    <a:pt x="12" y="16"/>
                    <a:pt x="0" y="6"/>
                  </a:cubicBezTo>
                  <a:cubicBezTo>
                    <a:pt x="5" y="0"/>
                    <a:pt x="5" y="0"/>
                    <a:pt x="5" y="0"/>
                  </a:cubicBezTo>
                  <a:cubicBezTo>
                    <a:pt x="22" y="15"/>
                    <a:pt x="70" y="45"/>
                    <a:pt x="129" y="3"/>
                  </a:cubicBezTo>
                  <a:cubicBezTo>
                    <a:pt x="133" y="10"/>
                    <a:pt x="133" y="10"/>
                    <a:pt x="133" y="10"/>
                  </a:cubicBezTo>
                  <a:cubicBezTo>
                    <a:pt x="110" y="26"/>
                    <a:pt x="88" y="32"/>
                    <a:pt x="69" y="32"/>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5" name="Freeform 14"/>
            <p:cNvSpPr/>
            <p:nvPr/>
          </p:nvSpPr>
          <p:spPr bwMode="auto">
            <a:xfrm>
              <a:off x="3580433" y="5048201"/>
              <a:ext cx="247650" cy="249238"/>
            </a:xfrm>
            <a:custGeom>
              <a:avLst/>
              <a:gdLst>
                <a:gd name="T0" fmla="*/ 54 w 156"/>
                <a:gd name="T1" fmla="*/ 157 h 157"/>
                <a:gd name="T2" fmla="*/ 48 w 156"/>
                <a:gd name="T3" fmla="*/ 48 h 157"/>
                <a:gd name="T4" fmla="*/ 156 w 156"/>
                <a:gd name="T5" fmla="*/ 42 h 157"/>
                <a:gd name="T6" fmla="*/ 108 w 156"/>
                <a:gd name="T7" fmla="*/ 0 h 157"/>
                <a:gd name="T8" fmla="*/ 0 w 156"/>
                <a:gd name="T9" fmla="*/ 6 h 157"/>
                <a:gd name="T10" fmla="*/ 6 w 156"/>
                <a:gd name="T11" fmla="*/ 115 h 157"/>
                <a:gd name="T12" fmla="*/ 54 w 156"/>
                <a:gd name="T13" fmla="*/ 157 h 157"/>
              </a:gdLst>
              <a:ahLst/>
              <a:cxnLst>
                <a:cxn ang="0">
                  <a:pos x="T0" y="T1"/>
                </a:cxn>
                <a:cxn ang="0">
                  <a:pos x="T2" y="T3"/>
                </a:cxn>
                <a:cxn ang="0">
                  <a:pos x="T4" y="T5"/>
                </a:cxn>
                <a:cxn ang="0">
                  <a:pos x="T6" y="T7"/>
                </a:cxn>
                <a:cxn ang="0">
                  <a:pos x="T8" y="T9"/>
                </a:cxn>
                <a:cxn ang="0">
                  <a:pos x="T10" y="T11"/>
                </a:cxn>
                <a:cxn ang="0">
                  <a:pos x="T12" y="T13"/>
                </a:cxn>
              </a:cxnLst>
              <a:rect l="0" t="0" r="r" b="b"/>
              <a:pathLst>
                <a:path w="156" h="157">
                  <a:moveTo>
                    <a:pt x="54" y="157"/>
                  </a:moveTo>
                  <a:lnTo>
                    <a:pt x="48" y="48"/>
                  </a:lnTo>
                  <a:lnTo>
                    <a:pt x="156" y="42"/>
                  </a:lnTo>
                  <a:lnTo>
                    <a:pt x="108" y="0"/>
                  </a:lnTo>
                  <a:lnTo>
                    <a:pt x="0" y="6"/>
                  </a:lnTo>
                  <a:lnTo>
                    <a:pt x="6" y="115"/>
                  </a:lnTo>
                  <a:lnTo>
                    <a:pt x="54" y="157"/>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6" name="Freeform 15"/>
            <p:cNvSpPr/>
            <p:nvPr/>
          </p:nvSpPr>
          <p:spPr bwMode="auto">
            <a:xfrm>
              <a:off x="2988295" y="3165426"/>
              <a:ext cx="735012" cy="1147763"/>
            </a:xfrm>
            <a:custGeom>
              <a:avLst/>
              <a:gdLst>
                <a:gd name="T0" fmla="*/ 14 w 77"/>
                <a:gd name="T1" fmla="*/ 120 h 120"/>
                <a:gd name="T2" fmla="*/ 74 w 77"/>
                <a:gd name="T3" fmla="*/ 0 h 120"/>
                <a:gd name="T4" fmla="*/ 77 w 77"/>
                <a:gd name="T5" fmla="*/ 7 h 120"/>
                <a:gd name="T6" fmla="*/ 21 w 77"/>
                <a:gd name="T7" fmla="*/ 119 h 120"/>
                <a:gd name="T8" fmla="*/ 14 w 77"/>
                <a:gd name="T9" fmla="*/ 120 h 120"/>
              </a:gdLst>
              <a:ahLst/>
              <a:cxnLst>
                <a:cxn ang="0">
                  <a:pos x="T0" y="T1"/>
                </a:cxn>
                <a:cxn ang="0">
                  <a:pos x="T2" y="T3"/>
                </a:cxn>
                <a:cxn ang="0">
                  <a:pos x="T4" y="T5"/>
                </a:cxn>
                <a:cxn ang="0">
                  <a:pos x="T6" y="T7"/>
                </a:cxn>
                <a:cxn ang="0">
                  <a:pos x="T8" y="T9"/>
                </a:cxn>
              </a:cxnLst>
              <a:rect l="0" t="0" r="r" b="b"/>
              <a:pathLst>
                <a:path w="77" h="120">
                  <a:moveTo>
                    <a:pt x="14" y="120"/>
                  </a:moveTo>
                  <a:cubicBezTo>
                    <a:pt x="0" y="44"/>
                    <a:pt x="51" y="11"/>
                    <a:pt x="74" y="0"/>
                  </a:cubicBezTo>
                  <a:cubicBezTo>
                    <a:pt x="77" y="7"/>
                    <a:pt x="77" y="7"/>
                    <a:pt x="77" y="7"/>
                  </a:cubicBezTo>
                  <a:cubicBezTo>
                    <a:pt x="56" y="17"/>
                    <a:pt x="8" y="47"/>
                    <a:pt x="21" y="119"/>
                  </a:cubicBezTo>
                  <a:lnTo>
                    <a:pt x="14" y="12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7" name="Freeform 16"/>
            <p:cNvSpPr/>
            <p:nvPr/>
          </p:nvSpPr>
          <p:spPr bwMode="auto">
            <a:xfrm>
              <a:off x="3531220" y="3108276"/>
              <a:ext cx="258762" cy="268288"/>
            </a:xfrm>
            <a:custGeom>
              <a:avLst/>
              <a:gdLst>
                <a:gd name="T0" fmla="*/ 0 w 163"/>
                <a:gd name="T1" fmla="*/ 24 h 169"/>
                <a:gd name="T2" fmla="*/ 97 w 163"/>
                <a:gd name="T3" fmla="*/ 67 h 169"/>
                <a:gd name="T4" fmla="*/ 61 w 163"/>
                <a:gd name="T5" fmla="*/ 169 h 169"/>
                <a:gd name="T6" fmla="*/ 121 w 163"/>
                <a:gd name="T7" fmla="*/ 139 h 169"/>
                <a:gd name="T8" fmla="*/ 163 w 163"/>
                <a:gd name="T9" fmla="*/ 36 h 169"/>
                <a:gd name="T10" fmla="*/ 61 w 163"/>
                <a:gd name="T11" fmla="*/ 0 h 169"/>
                <a:gd name="T12" fmla="*/ 0 w 163"/>
                <a:gd name="T13" fmla="*/ 24 h 169"/>
              </a:gdLst>
              <a:ahLst/>
              <a:cxnLst>
                <a:cxn ang="0">
                  <a:pos x="T0" y="T1"/>
                </a:cxn>
                <a:cxn ang="0">
                  <a:pos x="T2" y="T3"/>
                </a:cxn>
                <a:cxn ang="0">
                  <a:pos x="T4" y="T5"/>
                </a:cxn>
                <a:cxn ang="0">
                  <a:pos x="T6" y="T7"/>
                </a:cxn>
                <a:cxn ang="0">
                  <a:pos x="T8" y="T9"/>
                </a:cxn>
                <a:cxn ang="0">
                  <a:pos x="T10" y="T11"/>
                </a:cxn>
                <a:cxn ang="0">
                  <a:pos x="T12" y="T13"/>
                </a:cxn>
              </a:cxnLst>
              <a:rect l="0" t="0" r="r" b="b"/>
              <a:pathLst>
                <a:path w="163" h="169">
                  <a:moveTo>
                    <a:pt x="0" y="24"/>
                  </a:moveTo>
                  <a:lnTo>
                    <a:pt x="97" y="67"/>
                  </a:lnTo>
                  <a:lnTo>
                    <a:pt x="61" y="169"/>
                  </a:lnTo>
                  <a:lnTo>
                    <a:pt x="121" y="139"/>
                  </a:lnTo>
                  <a:lnTo>
                    <a:pt x="163" y="36"/>
                  </a:lnTo>
                  <a:lnTo>
                    <a:pt x="61" y="0"/>
                  </a:lnTo>
                  <a:lnTo>
                    <a:pt x="0" y="2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grpSp>
      <p:sp>
        <p:nvSpPr>
          <p:cNvPr id="88066" name="标题 88065"/>
          <p:cNvSpPr>
            <a:spLocks noGrp="1"/>
          </p:cNvSpPr>
          <p:nvPr>
            <p:ph type="title"/>
          </p:nvPr>
        </p:nvSpPr>
        <p:spPr>
          <a:xfrm>
            <a:off x="466725" y="187325"/>
            <a:ext cx="8229600" cy="719138"/>
          </a:xfrm>
          <a:noFill/>
          <a:ln>
            <a:noFill/>
          </a:ln>
        </p:spPr>
        <p:txBody>
          <a:bodyPr anchor="t">
            <a:normAutofit/>
          </a:bodyPr>
          <a:lstStyle/>
          <a:p>
            <a:pPr algn="ctr"/>
            <a:r>
              <a:rPr lang="en-US" altLang="zh-CN" sz="3200" b="1">
                <a:solidFill>
                  <a:schemeClr val="accent2"/>
                </a:solidFill>
                <a:cs typeface="+mj-lt"/>
              </a:rPr>
              <a:t>Useful Sentences</a:t>
            </a:r>
            <a:endParaRPr lang="en-US" altLang="zh-CN" sz="3200" b="1">
              <a:solidFill>
                <a:schemeClr val="accent2"/>
              </a:solidFill>
              <a:cs typeface="+mj-lt"/>
            </a:endParaRPr>
          </a:p>
        </p:txBody>
      </p:sp>
      <p:sp>
        <p:nvSpPr>
          <p:cNvPr id="88067" name="内容占位符 88066"/>
          <p:cNvSpPr>
            <a:spLocks noGrp="1"/>
          </p:cNvSpPr>
          <p:nvPr>
            <p:ph idx="1"/>
          </p:nvPr>
        </p:nvSpPr>
        <p:spPr>
          <a:xfrm>
            <a:off x="466725" y="979488"/>
            <a:ext cx="8437563" cy="5289550"/>
          </a:xfrm>
          <a:noFill/>
          <a:ln>
            <a:noFill/>
          </a:ln>
        </p:spPr>
        <p:txBody>
          <a:bodyPr anchor="t"/>
          <a:lstStyle/>
          <a:p>
            <a:pPr marL="457200" indent="-457200">
              <a:lnSpc>
                <a:spcPct val="105000"/>
              </a:lnSpc>
              <a:buAutoNum type="arabicPeriod"/>
            </a:pPr>
            <a:r>
              <a:rPr lang="en-US" altLang="zh-CN" sz="2800">
                <a:solidFill>
                  <a:schemeClr val="tx1"/>
                </a:solidFill>
              </a:rPr>
              <a:t>The L/C should remain/be valid for 15 days after the date of shipment.</a:t>
            </a:r>
            <a:endParaRPr lang="en-US" altLang="zh-CN" sz="2800">
              <a:solidFill>
                <a:schemeClr val="tx1"/>
              </a:solidFill>
            </a:endParaRPr>
          </a:p>
          <a:p>
            <a:pPr marL="457200" indent="-457200">
              <a:lnSpc>
                <a:spcPct val="105000"/>
              </a:lnSpc>
              <a:buAutoNum type="arabicPeriod"/>
            </a:pPr>
            <a:r>
              <a:rPr lang="en-US" altLang="zh-CN" sz="2800">
                <a:solidFill>
                  <a:schemeClr val="tx1"/>
                </a:solidFill>
              </a:rPr>
              <a:t>The expiry date of the L/C is to be 15 days after the date of shipment.</a:t>
            </a:r>
            <a:endParaRPr lang="en-US" altLang="zh-CN" sz="2800">
              <a:solidFill>
                <a:schemeClr val="tx1"/>
              </a:solidFill>
            </a:endParaRPr>
          </a:p>
          <a:p>
            <a:pPr marL="457200" indent="-457200">
              <a:lnSpc>
                <a:spcPct val="105000"/>
              </a:lnSpc>
              <a:buAutoNum type="arabicPeriod"/>
            </a:pPr>
            <a:r>
              <a:rPr lang="en-US" altLang="zh-CN" sz="2800">
                <a:solidFill>
                  <a:schemeClr val="tx1"/>
                </a:solidFill>
              </a:rPr>
              <a:t>We can find no reason to explain why your relative letter of credit has not reached us yet.</a:t>
            </a:r>
            <a:endParaRPr lang="en-US" altLang="zh-CN" sz="2800">
              <a:solidFill>
                <a:schemeClr val="tx1"/>
              </a:solidFill>
            </a:endParaRPr>
          </a:p>
          <a:p>
            <a:pPr marL="457200" indent="-457200">
              <a:lnSpc>
                <a:spcPct val="105000"/>
              </a:lnSpc>
              <a:buAutoNum type="arabicPeriod"/>
            </a:pPr>
            <a:r>
              <a:rPr lang="en-US" altLang="zh-CN" sz="2800">
                <a:solidFill>
                  <a:schemeClr val="tx1"/>
                </a:solidFill>
              </a:rPr>
              <a:t>As the deadline of opening L/C is long past, we have to turn down your L/C which just reached us yesterday. </a:t>
            </a:r>
            <a:endParaRPr lang="en-US" altLang="zh-CN" sz="2800">
              <a:solidFill>
                <a:schemeClr val="tx1"/>
              </a:solidFill>
            </a:endParaRPr>
          </a:p>
        </p:txBody>
      </p:sp>
    </p:spTree>
    <p:custDataLst>
      <p:tags r:id="rId1"/>
    </p:custDataLst>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indefinite" fill="hold">
                                          <p:stCondLst>
                                            <p:cond delay="0"/>
                                          </p:stCondLst>
                                        </p:cTn>
                                        <p:tgtEl>
                                          <p:spTgt spid="88066"/>
                                        </p:tgtEl>
                                        <p:attrNameLst>
                                          <p:attrName>style.visibility</p:attrName>
                                        </p:attrNameLst>
                                      </p:cBhvr>
                                      <p:to>
                                        <p:strVal val="visible"/>
                                      </p:to>
                                    </p:set>
                                    <p:animEffect transition="in" filter="fade">
                                      <p:cBhvr>
                                        <p:cTn id="12" dur="1000"/>
                                        <p:tgtEl>
                                          <p:spTgt spid="88066"/>
                                        </p:tgtEl>
                                      </p:cBhvr>
                                    </p:animEffect>
                                    <p:anim calcmode="lin" valueType="num">
                                      <p:cBhvr>
                                        <p:cTn id="13" dur="1000" fill="hold"/>
                                        <p:tgtEl>
                                          <p:spTgt spid="88066"/>
                                        </p:tgtEl>
                                        <p:attrNameLst>
                                          <p:attrName>ppt_x</p:attrName>
                                        </p:attrNameLst>
                                      </p:cBhvr>
                                      <p:tavLst>
                                        <p:tav tm="0">
                                          <p:val>
                                            <p:strVal val="#ppt_x"/>
                                          </p:val>
                                        </p:tav>
                                        <p:tav tm="100000">
                                          <p:val>
                                            <p:strVal val="#ppt_x"/>
                                          </p:val>
                                        </p:tav>
                                      </p:tavLst>
                                    </p:anim>
                                    <p:anim calcmode="lin" valueType="num">
                                      <p:cBhvr>
                                        <p:cTn id="14" dur="897" decel="100000" fill="hold"/>
                                        <p:tgtEl>
                                          <p:spTgt spid="88066"/>
                                        </p:tgtEl>
                                        <p:attrNameLst>
                                          <p:attrName>ppt_y</p:attrName>
                                        </p:attrNameLst>
                                      </p:cBhvr>
                                      <p:tavLst>
                                        <p:tav tm="0">
                                          <p:val>
                                            <p:strVal val="#ppt_y+1"/>
                                          </p:val>
                                        </p:tav>
                                        <p:tav tm="100000">
                                          <p:val>
                                            <p:strVal val="#ppt_y-.03"/>
                                          </p:val>
                                        </p:tav>
                                      </p:tavLst>
                                    </p:anim>
                                    <p:anim calcmode="lin" valueType="num">
                                      <p:cBhvr>
                                        <p:cTn id="15" dur="97" accel="100000" fill="hold">
                                          <p:stCondLst>
                                            <p:cond delay="897"/>
                                          </p:stCondLst>
                                        </p:cTn>
                                        <p:tgtEl>
                                          <p:spTgt spid="88066"/>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nodeType="clickEffect">
                                  <p:stCondLst>
                                    <p:cond delay="0"/>
                                  </p:stCondLst>
                                  <p:childTnLst>
                                    <p:set>
                                      <p:cBhvr>
                                        <p:cTn id="19" dur="1" fill="hold">
                                          <p:stCondLst>
                                            <p:cond delay="0"/>
                                          </p:stCondLst>
                                        </p:cTn>
                                        <p:tgtEl>
                                          <p:spTgt spid="88067">
                                            <p:txEl>
                                              <p:pRg st="0" end="0"/>
                                            </p:txEl>
                                          </p:spTgt>
                                        </p:tgtEl>
                                        <p:attrNameLst>
                                          <p:attrName>style.visibility</p:attrName>
                                        </p:attrNameLst>
                                      </p:cBhvr>
                                      <p:to>
                                        <p:strVal val="visible"/>
                                      </p:to>
                                    </p:set>
                                    <p:animEffect transition="in" filter="diamond(in)">
                                      <p:cBhvr>
                                        <p:cTn id="20" dur="2000"/>
                                        <p:tgtEl>
                                          <p:spTgt spid="88067">
                                            <p:txEl>
                                              <p:pRg st="0" end="0"/>
                                            </p:txEl>
                                          </p:spTgt>
                                        </p:tgtEl>
                                      </p:cBhvr>
                                    </p:animEffect>
                                  </p:childTnLst>
                                </p:cTn>
                              </p:par>
                              <p:par>
                                <p:cTn id="21" presetID="8" presetClass="entr" presetSubtype="16" fill="hold" nodeType="withEffect">
                                  <p:stCondLst>
                                    <p:cond delay="0"/>
                                  </p:stCondLst>
                                  <p:childTnLst>
                                    <p:set>
                                      <p:cBhvr>
                                        <p:cTn id="22" dur="1" fill="hold">
                                          <p:stCondLst>
                                            <p:cond delay="0"/>
                                          </p:stCondLst>
                                        </p:cTn>
                                        <p:tgtEl>
                                          <p:spTgt spid="88067">
                                            <p:txEl>
                                              <p:pRg st="1" end="1"/>
                                            </p:txEl>
                                          </p:spTgt>
                                        </p:tgtEl>
                                        <p:attrNameLst>
                                          <p:attrName>style.visibility</p:attrName>
                                        </p:attrNameLst>
                                      </p:cBhvr>
                                      <p:to>
                                        <p:strVal val="visible"/>
                                      </p:to>
                                    </p:set>
                                    <p:animEffect transition="in" filter="diamond(in)">
                                      <p:cBhvr>
                                        <p:cTn id="23" dur="2000"/>
                                        <p:tgtEl>
                                          <p:spTgt spid="88067">
                                            <p:txEl>
                                              <p:pRg st="1" end="1"/>
                                            </p:txEl>
                                          </p:spTgt>
                                        </p:tgtEl>
                                      </p:cBhvr>
                                    </p:animEffect>
                                  </p:childTnLst>
                                </p:cTn>
                              </p:par>
                              <p:par>
                                <p:cTn id="24" presetID="8" presetClass="entr" presetSubtype="16" fill="hold" nodeType="withEffect">
                                  <p:stCondLst>
                                    <p:cond delay="0"/>
                                  </p:stCondLst>
                                  <p:childTnLst>
                                    <p:set>
                                      <p:cBhvr>
                                        <p:cTn id="25" dur="1" fill="hold">
                                          <p:stCondLst>
                                            <p:cond delay="0"/>
                                          </p:stCondLst>
                                        </p:cTn>
                                        <p:tgtEl>
                                          <p:spTgt spid="88067">
                                            <p:txEl>
                                              <p:pRg st="2" end="2"/>
                                            </p:txEl>
                                          </p:spTgt>
                                        </p:tgtEl>
                                        <p:attrNameLst>
                                          <p:attrName>style.visibility</p:attrName>
                                        </p:attrNameLst>
                                      </p:cBhvr>
                                      <p:to>
                                        <p:strVal val="visible"/>
                                      </p:to>
                                    </p:set>
                                    <p:animEffect transition="in" filter="diamond(in)">
                                      <p:cBhvr>
                                        <p:cTn id="26" dur="2000"/>
                                        <p:tgtEl>
                                          <p:spTgt spid="88067">
                                            <p:txEl>
                                              <p:pRg st="2" end="2"/>
                                            </p:txEl>
                                          </p:spTgt>
                                        </p:tgtEl>
                                      </p:cBhvr>
                                    </p:animEffect>
                                  </p:childTnLst>
                                </p:cTn>
                              </p:par>
                              <p:par>
                                <p:cTn id="27" presetID="8" presetClass="entr" presetSubtype="16" fill="hold" nodeType="withEffect">
                                  <p:stCondLst>
                                    <p:cond delay="0"/>
                                  </p:stCondLst>
                                  <p:childTnLst>
                                    <p:set>
                                      <p:cBhvr>
                                        <p:cTn id="28" dur="1" fill="hold">
                                          <p:stCondLst>
                                            <p:cond delay="0"/>
                                          </p:stCondLst>
                                        </p:cTn>
                                        <p:tgtEl>
                                          <p:spTgt spid="88067">
                                            <p:txEl>
                                              <p:pRg st="3" end="3"/>
                                            </p:txEl>
                                          </p:spTgt>
                                        </p:tgtEl>
                                        <p:attrNameLst>
                                          <p:attrName>style.visibility</p:attrName>
                                        </p:attrNameLst>
                                      </p:cBhvr>
                                      <p:to>
                                        <p:strVal val="visible"/>
                                      </p:to>
                                    </p:set>
                                    <p:animEffect transition="in" filter="diamond(in)">
                                      <p:cBhvr>
                                        <p:cTn id="29" dur="2000"/>
                                        <p:tgtEl>
                                          <p:spTgt spid="880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标题 149505"/>
          <p:cNvSpPr>
            <a:spLocks noGrp="1"/>
          </p:cNvSpPr>
          <p:nvPr>
            <p:ph type="title"/>
          </p:nvPr>
        </p:nvSpPr>
        <p:spPr>
          <a:xfrm>
            <a:off x="466725" y="187325"/>
            <a:ext cx="8229600" cy="719138"/>
          </a:xfrm>
          <a:noFill/>
          <a:ln>
            <a:noFill/>
          </a:ln>
        </p:spPr>
        <p:txBody>
          <a:bodyPr anchor="t">
            <a:normAutofit/>
          </a:bodyPr>
          <a:lstStyle/>
          <a:p>
            <a:pPr algn="ctr"/>
            <a:r>
              <a:rPr lang="en-US" altLang="zh-CN" sz="3200" b="1">
                <a:solidFill>
                  <a:schemeClr val="accent2"/>
                </a:solidFill>
                <a:cs typeface="+mj-lt"/>
              </a:rPr>
              <a:t>Useful Sentences</a:t>
            </a:r>
            <a:endParaRPr lang="en-US" altLang="zh-CN" sz="3200" b="1">
              <a:solidFill>
                <a:schemeClr val="accent2"/>
              </a:solidFill>
              <a:cs typeface="+mj-lt"/>
            </a:endParaRPr>
          </a:p>
        </p:txBody>
      </p:sp>
      <p:sp>
        <p:nvSpPr>
          <p:cNvPr id="149507" name="内容占位符 149506"/>
          <p:cNvSpPr>
            <a:spLocks noGrp="1"/>
          </p:cNvSpPr>
          <p:nvPr>
            <p:ph idx="1"/>
          </p:nvPr>
        </p:nvSpPr>
        <p:spPr>
          <a:xfrm>
            <a:off x="393700" y="1268413"/>
            <a:ext cx="8437563" cy="5289550"/>
          </a:xfrm>
          <a:noFill/>
          <a:ln>
            <a:noFill/>
          </a:ln>
        </p:spPr>
        <p:txBody>
          <a:bodyPr anchor="t"/>
          <a:lstStyle/>
          <a:p>
            <a:pPr marL="457200" indent="-457200">
              <a:lnSpc>
                <a:spcPct val="105000"/>
              </a:lnSpc>
              <a:buAutoNum type="arabicPeriod" startAt="5"/>
            </a:pPr>
            <a:r>
              <a:rPr lang="en-US" altLang="zh-CN" sz="2800">
                <a:solidFill>
                  <a:schemeClr val="tx1"/>
                </a:solidFill>
              </a:rPr>
              <a:t>In accordance with the contract, you are kindly requested to open the L/C within ten days after receipt of this preliminary shipping advice.</a:t>
            </a:r>
            <a:endParaRPr lang="en-US" altLang="zh-CN" sz="2800">
              <a:solidFill>
                <a:schemeClr val="tx1"/>
              </a:solidFill>
            </a:endParaRPr>
          </a:p>
          <a:p>
            <a:pPr marL="457200" indent="-457200">
              <a:lnSpc>
                <a:spcPct val="105000"/>
              </a:lnSpc>
              <a:buAutoNum type="arabicPeriod" startAt="5"/>
            </a:pPr>
            <a:r>
              <a:rPr lang="en-US" altLang="zh-CN" sz="2800">
                <a:solidFill>
                  <a:schemeClr val="tx1"/>
                </a:solidFill>
              </a:rPr>
              <a:t>Unless your L/C advice is faxed to us the soonest possible, our contract will be terminated.</a:t>
            </a:r>
            <a:endParaRPr lang="en-US" altLang="zh-CN" sz="2800">
              <a:solidFill>
                <a:schemeClr val="tx1"/>
              </a:solidFill>
            </a:endParaRPr>
          </a:p>
        </p:txBody>
      </p:sp>
      <p:grpSp>
        <p:nvGrpSpPr>
          <p:cNvPr id="2" name="组合 1"/>
          <p:cNvGrpSpPr/>
          <p:nvPr/>
        </p:nvGrpSpPr>
        <p:grpSpPr>
          <a:xfrm>
            <a:off x="6421800" y="4486445"/>
            <a:ext cx="2491978" cy="2321720"/>
            <a:chOff x="2548558" y="2420888"/>
            <a:chExt cx="3322637" cy="3095626"/>
          </a:xfrm>
          <a:solidFill>
            <a:schemeClr val="accent2"/>
          </a:solidFill>
        </p:grpSpPr>
        <p:sp>
          <p:nvSpPr>
            <p:cNvPr id="16" name="Freeform 5"/>
            <p:cNvSpPr/>
            <p:nvPr/>
          </p:nvSpPr>
          <p:spPr bwMode="auto">
            <a:xfrm>
              <a:off x="3999533" y="2420888"/>
              <a:ext cx="458787" cy="458788"/>
            </a:xfrm>
            <a:custGeom>
              <a:avLst/>
              <a:gdLst>
                <a:gd name="T0" fmla="*/ 48 w 48"/>
                <a:gd name="T1" fmla="*/ 24 h 48"/>
                <a:gd name="T2" fmla="*/ 25 w 48"/>
                <a:gd name="T3" fmla="*/ 48 h 48"/>
                <a:gd name="T4" fmla="*/ 0 w 48"/>
                <a:gd name="T5" fmla="*/ 24 h 48"/>
                <a:gd name="T6" fmla="*/ 24 w 48"/>
                <a:gd name="T7" fmla="*/ 0 h 48"/>
                <a:gd name="T8" fmla="*/ 48 w 48"/>
                <a:gd name="T9" fmla="*/ 24 h 48"/>
              </a:gdLst>
              <a:ahLst/>
              <a:cxnLst>
                <a:cxn ang="0">
                  <a:pos x="T0" y="T1"/>
                </a:cxn>
                <a:cxn ang="0">
                  <a:pos x="T2" y="T3"/>
                </a:cxn>
                <a:cxn ang="0">
                  <a:pos x="T4" y="T5"/>
                </a:cxn>
                <a:cxn ang="0">
                  <a:pos x="T6" y="T7"/>
                </a:cxn>
                <a:cxn ang="0">
                  <a:pos x="T8" y="T9"/>
                </a:cxn>
              </a:cxnLst>
              <a:rect l="0" t="0" r="r" b="b"/>
              <a:pathLst>
                <a:path w="48" h="48">
                  <a:moveTo>
                    <a:pt x="48" y="24"/>
                  </a:moveTo>
                  <a:cubicBezTo>
                    <a:pt x="48" y="37"/>
                    <a:pt x="38" y="48"/>
                    <a:pt x="25" y="48"/>
                  </a:cubicBezTo>
                  <a:cubicBezTo>
                    <a:pt x="11" y="48"/>
                    <a:pt x="1" y="38"/>
                    <a:pt x="0" y="24"/>
                  </a:cubicBezTo>
                  <a:cubicBezTo>
                    <a:pt x="0" y="11"/>
                    <a:pt x="11" y="0"/>
                    <a:pt x="24" y="0"/>
                  </a:cubicBezTo>
                  <a:cubicBezTo>
                    <a:pt x="38" y="0"/>
                    <a:pt x="48" y="11"/>
                    <a:pt x="48" y="24"/>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7" name="Freeform 6"/>
            <p:cNvSpPr/>
            <p:nvPr/>
          </p:nvSpPr>
          <p:spPr bwMode="auto">
            <a:xfrm>
              <a:off x="3942383" y="2898726"/>
              <a:ext cx="573087" cy="1347788"/>
            </a:xfrm>
            <a:custGeom>
              <a:avLst/>
              <a:gdLst>
                <a:gd name="T0" fmla="*/ 53 w 60"/>
                <a:gd name="T1" fmla="*/ 129 h 141"/>
                <a:gd name="T2" fmla="*/ 31 w 60"/>
                <a:gd name="T3" fmla="*/ 51 h 141"/>
                <a:gd name="T4" fmla="*/ 31 w 60"/>
                <a:gd name="T5" fmla="*/ 51 h 141"/>
                <a:gd name="T6" fmla="*/ 9 w 60"/>
                <a:gd name="T7" fmla="*/ 129 h 141"/>
                <a:gd name="T8" fmla="*/ 14 w 60"/>
                <a:gd name="T9" fmla="*/ 23 h 141"/>
                <a:gd name="T10" fmla="*/ 0 w 60"/>
                <a:gd name="T11" fmla="*/ 43 h 141"/>
                <a:gd name="T12" fmla="*/ 31 w 60"/>
                <a:gd name="T13" fmla="*/ 0 h 141"/>
                <a:gd name="T14" fmla="*/ 31 w 60"/>
                <a:gd name="T15" fmla="*/ 0 h 141"/>
                <a:gd name="T16" fmla="*/ 60 w 60"/>
                <a:gd name="T17" fmla="*/ 45 h 141"/>
                <a:gd name="T18" fmla="*/ 47 w 60"/>
                <a:gd name="T19" fmla="*/ 24 h 141"/>
                <a:gd name="T20" fmla="*/ 53 w 60"/>
                <a:gd name="T21" fmla="*/ 12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141">
                  <a:moveTo>
                    <a:pt x="53" y="129"/>
                  </a:moveTo>
                  <a:cubicBezTo>
                    <a:pt x="53" y="141"/>
                    <a:pt x="43" y="51"/>
                    <a:pt x="31" y="51"/>
                  </a:cubicBezTo>
                  <a:cubicBezTo>
                    <a:pt x="31" y="51"/>
                    <a:pt x="31" y="51"/>
                    <a:pt x="31" y="51"/>
                  </a:cubicBezTo>
                  <a:cubicBezTo>
                    <a:pt x="19" y="52"/>
                    <a:pt x="9" y="141"/>
                    <a:pt x="9" y="129"/>
                  </a:cubicBezTo>
                  <a:cubicBezTo>
                    <a:pt x="14" y="23"/>
                    <a:pt x="14" y="23"/>
                    <a:pt x="14" y="23"/>
                  </a:cubicBezTo>
                  <a:cubicBezTo>
                    <a:pt x="0" y="43"/>
                    <a:pt x="0" y="43"/>
                    <a:pt x="0" y="43"/>
                  </a:cubicBezTo>
                  <a:cubicBezTo>
                    <a:pt x="0" y="41"/>
                    <a:pt x="20" y="0"/>
                    <a:pt x="31" y="0"/>
                  </a:cubicBezTo>
                  <a:cubicBezTo>
                    <a:pt x="31" y="0"/>
                    <a:pt x="31" y="0"/>
                    <a:pt x="31" y="0"/>
                  </a:cubicBezTo>
                  <a:cubicBezTo>
                    <a:pt x="41" y="0"/>
                    <a:pt x="60" y="43"/>
                    <a:pt x="60" y="45"/>
                  </a:cubicBezTo>
                  <a:cubicBezTo>
                    <a:pt x="47" y="24"/>
                    <a:pt x="47" y="24"/>
                    <a:pt x="47" y="24"/>
                  </a:cubicBezTo>
                  <a:lnTo>
                    <a:pt x="53" y="129"/>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8" name="Freeform 7"/>
            <p:cNvSpPr/>
            <p:nvPr/>
          </p:nvSpPr>
          <p:spPr bwMode="auto">
            <a:xfrm>
              <a:off x="5355258" y="4838651"/>
              <a:ext cx="515937" cy="525463"/>
            </a:xfrm>
            <a:custGeom>
              <a:avLst/>
              <a:gdLst>
                <a:gd name="T0" fmla="*/ 14 w 54"/>
                <a:gd name="T1" fmla="*/ 48 h 55"/>
                <a:gd name="T2" fmla="*/ 7 w 54"/>
                <a:gd name="T3" fmla="*/ 15 h 55"/>
                <a:gd name="T4" fmla="*/ 40 w 54"/>
                <a:gd name="T5" fmla="*/ 7 h 55"/>
                <a:gd name="T6" fmla="*/ 47 w 54"/>
                <a:gd name="T7" fmla="*/ 40 h 55"/>
                <a:gd name="T8" fmla="*/ 14 w 54"/>
                <a:gd name="T9" fmla="*/ 48 h 55"/>
              </a:gdLst>
              <a:ahLst/>
              <a:cxnLst>
                <a:cxn ang="0">
                  <a:pos x="T0" y="T1"/>
                </a:cxn>
                <a:cxn ang="0">
                  <a:pos x="T2" y="T3"/>
                </a:cxn>
                <a:cxn ang="0">
                  <a:pos x="T4" y="T5"/>
                </a:cxn>
                <a:cxn ang="0">
                  <a:pos x="T6" y="T7"/>
                </a:cxn>
                <a:cxn ang="0">
                  <a:pos x="T8" y="T9"/>
                </a:cxn>
              </a:cxnLst>
              <a:rect l="0" t="0" r="r" b="b"/>
              <a:pathLst>
                <a:path w="54" h="55">
                  <a:moveTo>
                    <a:pt x="14" y="48"/>
                  </a:moveTo>
                  <a:cubicBezTo>
                    <a:pt x="3" y="41"/>
                    <a:pt x="0" y="26"/>
                    <a:pt x="7" y="15"/>
                  </a:cubicBezTo>
                  <a:cubicBezTo>
                    <a:pt x="14" y="3"/>
                    <a:pt x="28" y="0"/>
                    <a:pt x="40" y="7"/>
                  </a:cubicBezTo>
                  <a:cubicBezTo>
                    <a:pt x="51" y="14"/>
                    <a:pt x="54" y="28"/>
                    <a:pt x="47" y="40"/>
                  </a:cubicBezTo>
                  <a:cubicBezTo>
                    <a:pt x="40" y="51"/>
                    <a:pt x="26" y="55"/>
                    <a:pt x="14" y="48"/>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9" name="Freeform 8"/>
            <p:cNvSpPr/>
            <p:nvPr/>
          </p:nvSpPr>
          <p:spPr bwMode="auto">
            <a:xfrm>
              <a:off x="4142408" y="4083001"/>
              <a:ext cx="1309687" cy="965200"/>
            </a:xfrm>
            <a:custGeom>
              <a:avLst/>
              <a:gdLst>
                <a:gd name="T0" fmla="*/ 10 w 137"/>
                <a:gd name="T1" fmla="*/ 44 h 101"/>
                <a:gd name="T2" fmla="*/ 88 w 137"/>
                <a:gd name="T3" fmla="*/ 66 h 101"/>
                <a:gd name="T4" fmla="*/ 88 w 137"/>
                <a:gd name="T5" fmla="*/ 66 h 101"/>
                <a:gd name="T6" fmla="*/ 34 w 137"/>
                <a:gd name="T7" fmla="*/ 6 h 101"/>
                <a:gd name="T8" fmla="*/ 121 w 137"/>
                <a:gd name="T9" fmla="*/ 67 h 101"/>
                <a:gd name="T10" fmla="*/ 111 w 137"/>
                <a:gd name="T11" fmla="*/ 44 h 101"/>
                <a:gd name="T12" fmla="*/ 132 w 137"/>
                <a:gd name="T13" fmla="*/ 93 h 101"/>
                <a:gd name="T14" fmla="*/ 132 w 137"/>
                <a:gd name="T15" fmla="*/ 93 h 101"/>
                <a:gd name="T16" fmla="*/ 78 w 137"/>
                <a:gd name="T17" fmla="*/ 94 h 101"/>
                <a:gd name="T18" fmla="*/ 103 w 137"/>
                <a:gd name="T19" fmla="*/ 94 h 101"/>
                <a:gd name="T20" fmla="*/ 10 w 137"/>
                <a:gd name="T21" fmla="*/ 4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7" h="101">
                  <a:moveTo>
                    <a:pt x="10" y="44"/>
                  </a:moveTo>
                  <a:cubicBezTo>
                    <a:pt x="0" y="38"/>
                    <a:pt x="82" y="76"/>
                    <a:pt x="88" y="66"/>
                  </a:cubicBezTo>
                  <a:cubicBezTo>
                    <a:pt x="88" y="66"/>
                    <a:pt x="88" y="66"/>
                    <a:pt x="88" y="66"/>
                  </a:cubicBezTo>
                  <a:cubicBezTo>
                    <a:pt x="95" y="55"/>
                    <a:pt x="23" y="0"/>
                    <a:pt x="34" y="6"/>
                  </a:cubicBezTo>
                  <a:cubicBezTo>
                    <a:pt x="121" y="67"/>
                    <a:pt x="121" y="67"/>
                    <a:pt x="121" y="67"/>
                  </a:cubicBezTo>
                  <a:cubicBezTo>
                    <a:pt x="111" y="44"/>
                    <a:pt x="111" y="44"/>
                    <a:pt x="111" y="44"/>
                  </a:cubicBezTo>
                  <a:cubicBezTo>
                    <a:pt x="113" y="45"/>
                    <a:pt x="137" y="84"/>
                    <a:pt x="132" y="93"/>
                  </a:cubicBezTo>
                  <a:cubicBezTo>
                    <a:pt x="132" y="93"/>
                    <a:pt x="132" y="93"/>
                    <a:pt x="132" y="93"/>
                  </a:cubicBezTo>
                  <a:cubicBezTo>
                    <a:pt x="126" y="101"/>
                    <a:pt x="80" y="96"/>
                    <a:pt x="78" y="94"/>
                  </a:cubicBezTo>
                  <a:cubicBezTo>
                    <a:pt x="103" y="94"/>
                    <a:pt x="103" y="94"/>
                    <a:pt x="103" y="94"/>
                  </a:cubicBezTo>
                  <a:lnTo>
                    <a:pt x="10" y="4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0" name="Freeform 9"/>
            <p:cNvSpPr/>
            <p:nvPr/>
          </p:nvSpPr>
          <p:spPr bwMode="auto">
            <a:xfrm>
              <a:off x="2548558" y="4724351"/>
              <a:ext cx="525462" cy="515938"/>
            </a:xfrm>
            <a:custGeom>
              <a:avLst/>
              <a:gdLst>
                <a:gd name="T0" fmla="*/ 17 w 55"/>
                <a:gd name="T1" fmla="*/ 5 h 54"/>
                <a:gd name="T2" fmla="*/ 49 w 55"/>
                <a:gd name="T3" fmla="*/ 16 h 54"/>
                <a:gd name="T4" fmla="*/ 38 w 55"/>
                <a:gd name="T5" fmla="*/ 48 h 54"/>
                <a:gd name="T6" fmla="*/ 6 w 55"/>
                <a:gd name="T7" fmla="*/ 38 h 54"/>
                <a:gd name="T8" fmla="*/ 17 w 55"/>
                <a:gd name="T9" fmla="*/ 5 h 54"/>
              </a:gdLst>
              <a:ahLst/>
              <a:cxnLst>
                <a:cxn ang="0">
                  <a:pos x="T0" y="T1"/>
                </a:cxn>
                <a:cxn ang="0">
                  <a:pos x="T2" y="T3"/>
                </a:cxn>
                <a:cxn ang="0">
                  <a:pos x="T4" y="T5"/>
                </a:cxn>
                <a:cxn ang="0">
                  <a:pos x="T6" y="T7"/>
                </a:cxn>
                <a:cxn ang="0">
                  <a:pos x="T8" y="T9"/>
                </a:cxn>
              </a:cxnLst>
              <a:rect l="0" t="0" r="r" b="b"/>
              <a:pathLst>
                <a:path w="55" h="54">
                  <a:moveTo>
                    <a:pt x="17" y="5"/>
                  </a:moveTo>
                  <a:cubicBezTo>
                    <a:pt x="28" y="0"/>
                    <a:pt x="43" y="4"/>
                    <a:pt x="49" y="16"/>
                  </a:cubicBezTo>
                  <a:cubicBezTo>
                    <a:pt x="55" y="28"/>
                    <a:pt x="50" y="42"/>
                    <a:pt x="38" y="48"/>
                  </a:cubicBezTo>
                  <a:cubicBezTo>
                    <a:pt x="26" y="54"/>
                    <a:pt x="12" y="49"/>
                    <a:pt x="6" y="38"/>
                  </a:cubicBezTo>
                  <a:cubicBezTo>
                    <a:pt x="0" y="26"/>
                    <a:pt x="5" y="11"/>
                    <a:pt x="17" y="5"/>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1" name="Freeform 10"/>
            <p:cNvSpPr/>
            <p:nvPr/>
          </p:nvSpPr>
          <p:spPr bwMode="auto">
            <a:xfrm>
              <a:off x="2988295" y="4073476"/>
              <a:ext cx="1346200" cy="889000"/>
            </a:xfrm>
            <a:custGeom>
              <a:avLst/>
              <a:gdLst>
                <a:gd name="T0" fmla="*/ 110 w 141"/>
                <a:gd name="T1" fmla="*/ 6 h 93"/>
                <a:gd name="T2" fmla="*/ 50 w 141"/>
                <a:gd name="T3" fmla="*/ 60 h 93"/>
                <a:gd name="T4" fmla="*/ 50 w 141"/>
                <a:gd name="T5" fmla="*/ 60 h 93"/>
                <a:gd name="T6" fmla="*/ 130 w 141"/>
                <a:gd name="T7" fmla="*/ 45 h 93"/>
                <a:gd name="T8" fmla="*/ 32 w 141"/>
                <a:gd name="T9" fmla="*/ 87 h 93"/>
                <a:gd name="T10" fmla="*/ 57 w 141"/>
                <a:gd name="T11" fmla="*/ 92 h 93"/>
                <a:gd name="T12" fmla="*/ 5 w 141"/>
                <a:gd name="T13" fmla="*/ 83 h 93"/>
                <a:gd name="T14" fmla="*/ 5 w 141"/>
                <a:gd name="T15" fmla="*/ 83 h 93"/>
                <a:gd name="T16" fmla="*/ 31 w 141"/>
                <a:gd name="T17" fmla="*/ 37 h 93"/>
                <a:gd name="T18" fmla="*/ 19 w 141"/>
                <a:gd name="T19" fmla="*/ 58 h 93"/>
                <a:gd name="T20" fmla="*/ 110 w 141"/>
                <a:gd name="T21" fmla="*/ 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93">
                  <a:moveTo>
                    <a:pt x="110" y="6"/>
                  </a:moveTo>
                  <a:cubicBezTo>
                    <a:pt x="121" y="0"/>
                    <a:pt x="45" y="49"/>
                    <a:pt x="50" y="60"/>
                  </a:cubicBezTo>
                  <a:cubicBezTo>
                    <a:pt x="50" y="60"/>
                    <a:pt x="50" y="60"/>
                    <a:pt x="50" y="60"/>
                  </a:cubicBezTo>
                  <a:cubicBezTo>
                    <a:pt x="56" y="71"/>
                    <a:pt x="141" y="40"/>
                    <a:pt x="130" y="45"/>
                  </a:cubicBezTo>
                  <a:cubicBezTo>
                    <a:pt x="32" y="87"/>
                    <a:pt x="32" y="87"/>
                    <a:pt x="32" y="87"/>
                  </a:cubicBezTo>
                  <a:cubicBezTo>
                    <a:pt x="57" y="92"/>
                    <a:pt x="57" y="92"/>
                    <a:pt x="57" y="92"/>
                  </a:cubicBezTo>
                  <a:cubicBezTo>
                    <a:pt x="55" y="93"/>
                    <a:pt x="9" y="92"/>
                    <a:pt x="5" y="83"/>
                  </a:cubicBezTo>
                  <a:cubicBezTo>
                    <a:pt x="5" y="83"/>
                    <a:pt x="5" y="83"/>
                    <a:pt x="5" y="83"/>
                  </a:cubicBezTo>
                  <a:cubicBezTo>
                    <a:pt x="0" y="74"/>
                    <a:pt x="29" y="38"/>
                    <a:pt x="31" y="37"/>
                  </a:cubicBezTo>
                  <a:cubicBezTo>
                    <a:pt x="19" y="58"/>
                    <a:pt x="19" y="58"/>
                    <a:pt x="19" y="58"/>
                  </a:cubicBezTo>
                  <a:lnTo>
                    <a:pt x="110" y="6"/>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2" name="Freeform 11"/>
            <p:cNvSpPr/>
            <p:nvPr/>
          </p:nvSpPr>
          <p:spPr bwMode="auto">
            <a:xfrm>
              <a:off x="4705970" y="3136851"/>
              <a:ext cx="696912" cy="1138238"/>
            </a:xfrm>
            <a:custGeom>
              <a:avLst/>
              <a:gdLst>
                <a:gd name="T0" fmla="*/ 64 w 73"/>
                <a:gd name="T1" fmla="*/ 119 h 119"/>
                <a:gd name="T2" fmla="*/ 57 w 73"/>
                <a:gd name="T3" fmla="*/ 117 h 119"/>
                <a:gd name="T4" fmla="*/ 0 w 73"/>
                <a:gd name="T5" fmla="*/ 7 h 119"/>
                <a:gd name="T6" fmla="*/ 3 w 73"/>
                <a:gd name="T7" fmla="*/ 0 h 119"/>
                <a:gd name="T8" fmla="*/ 64 w 73"/>
                <a:gd name="T9" fmla="*/ 119 h 119"/>
              </a:gdLst>
              <a:ahLst/>
              <a:cxnLst>
                <a:cxn ang="0">
                  <a:pos x="T0" y="T1"/>
                </a:cxn>
                <a:cxn ang="0">
                  <a:pos x="T2" y="T3"/>
                </a:cxn>
                <a:cxn ang="0">
                  <a:pos x="T4" y="T5"/>
                </a:cxn>
                <a:cxn ang="0">
                  <a:pos x="T6" y="T7"/>
                </a:cxn>
                <a:cxn ang="0">
                  <a:pos x="T8" y="T9"/>
                </a:cxn>
              </a:cxnLst>
              <a:rect l="0" t="0" r="r" b="b"/>
              <a:pathLst>
                <a:path w="73" h="119">
                  <a:moveTo>
                    <a:pt x="64" y="119"/>
                  </a:moveTo>
                  <a:cubicBezTo>
                    <a:pt x="57" y="117"/>
                    <a:pt x="57" y="117"/>
                    <a:pt x="57" y="117"/>
                  </a:cubicBezTo>
                  <a:cubicBezTo>
                    <a:pt x="61" y="95"/>
                    <a:pt x="65" y="38"/>
                    <a:pt x="0" y="7"/>
                  </a:cubicBezTo>
                  <a:cubicBezTo>
                    <a:pt x="3" y="0"/>
                    <a:pt x="3" y="0"/>
                    <a:pt x="3" y="0"/>
                  </a:cubicBezTo>
                  <a:cubicBezTo>
                    <a:pt x="73" y="34"/>
                    <a:pt x="69" y="94"/>
                    <a:pt x="64" y="119"/>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3" name="Freeform 12"/>
            <p:cNvSpPr/>
            <p:nvPr/>
          </p:nvSpPr>
          <p:spPr bwMode="auto">
            <a:xfrm>
              <a:off x="5174283" y="4102051"/>
              <a:ext cx="258762" cy="249238"/>
            </a:xfrm>
            <a:custGeom>
              <a:avLst/>
              <a:gdLst>
                <a:gd name="T0" fmla="*/ 163 w 163"/>
                <a:gd name="T1" fmla="*/ 30 h 157"/>
                <a:gd name="T2" fmla="*/ 72 w 163"/>
                <a:gd name="T3" fmla="*/ 91 h 157"/>
                <a:gd name="T4" fmla="*/ 12 w 163"/>
                <a:gd name="T5" fmla="*/ 0 h 157"/>
                <a:gd name="T6" fmla="*/ 0 w 163"/>
                <a:gd name="T7" fmla="*/ 61 h 157"/>
                <a:gd name="T8" fmla="*/ 54 w 163"/>
                <a:gd name="T9" fmla="*/ 157 h 157"/>
                <a:gd name="T10" fmla="*/ 150 w 163"/>
                <a:gd name="T11" fmla="*/ 97 h 157"/>
                <a:gd name="T12" fmla="*/ 163 w 163"/>
                <a:gd name="T13" fmla="*/ 30 h 157"/>
              </a:gdLst>
              <a:ahLst/>
              <a:cxnLst>
                <a:cxn ang="0">
                  <a:pos x="T0" y="T1"/>
                </a:cxn>
                <a:cxn ang="0">
                  <a:pos x="T2" y="T3"/>
                </a:cxn>
                <a:cxn ang="0">
                  <a:pos x="T4" y="T5"/>
                </a:cxn>
                <a:cxn ang="0">
                  <a:pos x="T6" y="T7"/>
                </a:cxn>
                <a:cxn ang="0">
                  <a:pos x="T8" y="T9"/>
                </a:cxn>
                <a:cxn ang="0">
                  <a:pos x="T10" y="T11"/>
                </a:cxn>
                <a:cxn ang="0">
                  <a:pos x="T12" y="T13"/>
                </a:cxn>
              </a:cxnLst>
              <a:rect l="0" t="0" r="r" b="b"/>
              <a:pathLst>
                <a:path w="163" h="157">
                  <a:moveTo>
                    <a:pt x="163" y="30"/>
                  </a:moveTo>
                  <a:lnTo>
                    <a:pt x="72" y="91"/>
                  </a:lnTo>
                  <a:lnTo>
                    <a:pt x="12" y="0"/>
                  </a:lnTo>
                  <a:lnTo>
                    <a:pt x="0" y="61"/>
                  </a:lnTo>
                  <a:lnTo>
                    <a:pt x="54" y="157"/>
                  </a:lnTo>
                  <a:lnTo>
                    <a:pt x="150" y="97"/>
                  </a:lnTo>
                  <a:lnTo>
                    <a:pt x="163" y="3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4" name="Freeform 13"/>
            <p:cNvSpPr/>
            <p:nvPr/>
          </p:nvSpPr>
          <p:spPr bwMode="auto">
            <a:xfrm>
              <a:off x="3618533" y="5086301"/>
              <a:ext cx="1270000" cy="430213"/>
            </a:xfrm>
            <a:custGeom>
              <a:avLst/>
              <a:gdLst>
                <a:gd name="T0" fmla="*/ 69 w 133"/>
                <a:gd name="T1" fmla="*/ 32 h 45"/>
                <a:gd name="T2" fmla="*/ 0 w 133"/>
                <a:gd name="T3" fmla="*/ 6 h 45"/>
                <a:gd name="T4" fmla="*/ 5 w 133"/>
                <a:gd name="T5" fmla="*/ 0 h 45"/>
                <a:gd name="T6" fmla="*/ 129 w 133"/>
                <a:gd name="T7" fmla="*/ 3 h 45"/>
                <a:gd name="T8" fmla="*/ 133 w 133"/>
                <a:gd name="T9" fmla="*/ 10 h 45"/>
                <a:gd name="T10" fmla="*/ 69 w 133"/>
                <a:gd name="T11" fmla="*/ 32 h 45"/>
              </a:gdLst>
              <a:ahLst/>
              <a:cxnLst>
                <a:cxn ang="0">
                  <a:pos x="T0" y="T1"/>
                </a:cxn>
                <a:cxn ang="0">
                  <a:pos x="T2" y="T3"/>
                </a:cxn>
                <a:cxn ang="0">
                  <a:pos x="T4" y="T5"/>
                </a:cxn>
                <a:cxn ang="0">
                  <a:pos x="T6" y="T7"/>
                </a:cxn>
                <a:cxn ang="0">
                  <a:pos x="T8" y="T9"/>
                </a:cxn>
                <a:cxn ang="0">
                  <a:pos x="T10" y="T11"/>
                </a:cxn>
              </a:cxnLst>
              <a:rect l="0" t="0" r="r" b="b"/>
              <a:pathLst>
                <a:path w="133" h="45">
                  <a:moveTo>
                    <a:pt x="69" y="32"/>
                  </a:moveTo>
                  <a:cubicBezTo>
                    <a:pt x="36" y="32"/>
                    <a:pt x="12" y="16"/>
                    <a:pt x="0" y="6"/>
                  </a:cubicBezTo>
                  <a:cubicBezTo>
                    <a:pt x="5" y="0"/>
                    <a:pt x="5" y="0"/>
                    <a:pt x="5" y="0"/>
                  </a:cubicBezTo>
                  <a:cubicBezTo>
                    <a:pt x="22" y="15"/>
                    <a:pt x="70" y="45"/>
                    <a:pt x="129" y="3"/>
                  </a:cubicBezTo>
                  <a:cubicBezTo>
                    <a:pt x="133" y="10"/>
                    <a:pt x="133" y="10"/>
                    <a:pt x="133" y="10"/>
                  </a:cubicBezTo>
                  <a:cubicBezTo>
                    <a:pt x="110" y="26"/>
                    <a:pt x="88" y="32"/>
                    <a:pt x="69" y="32"/>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5" name="Freeform 14"/>
            <p:cNvSpPr/>
            <p:nvPr/>
          </p:nvSpPr>
          <p:spPr bwMode="auto">
            <a:xfrm>
              <a:off x="3580433" y="5048201"/>
              <a:ext cx="247650" cy="249238"/>
            </a:xfrm>
            <a:custGeom>
              <a:avLst/>
              <a:gdLst>
                <a:gd name="T0" fmla="*/ 54 w 156"/>
                <a:gd name="T1" fmla="*/ 157 h 157"/>
                <a:gd name="T2" fmla="*/ 48 w 156"/>
                <a:gd name="T3" fmla="*/ 48 h 157"/>
                <a:gd name="T4" fmla="*/ 156 w 156"/>
                <a:gd name="T5" fmla="*/ 42 h 157"/>
                <a:gd name="T6" fmla="*/ 108 w 156"/>
                <a:gd name="T7" fmla="*/ 0 h 157"/>
                <a:gd name="T8" fmla="*/ 0 w 156"/>
                <a:gd name="T9" fmla="*/ 6 h 157"/>
                <a:gd name="T10" fmla="*/ 6 w 156"/>
                <a:gd name="T11" fmla="*/ 115 h 157"/>
                <a:gd name="T12" fmla="*/ 54 w 156"/>
                <a:gd name="T13" fmla="*/ 157 h 157"/>
              </a:gdLst>
              <a:ahLst/>
              <a:cxnLst>
                <a:cxn ang="0">
                  <a:pos x="T0" y="T1"/>
                </a:cxn>
                <a:cxn ang="0">
                  <a:pos x="T2" y="T3"/>
                </a:cxn>
                <a:cxn ang="0">
                  <a:pos x="T4" y="T5"/>
                </a:cxn>
                <a:cxn ang="0">
                  <a:pos x="T6" y="T7"/>
                </a:cxn>
                <a:cxn ang="0">
                  <a:pos x="T8" y="T9"/>
                </a:cxn>
                <a:cxn ang="0">
                  <a:pos x="T10" y="T11"/>
                </a:cxn>
                <a:cxn ang="0">
                  <a:pos x="T12" y="T13"/>
                </a:cxn>
              </a:cxnLst>
              <a:rect l="0" t="0" r="r" b="b"/>
              <a:pathLst>
                <a:path w="156" h="157">
                  <a:moveTo>
                    <a:pt x="54" y="157"/>
                  </a:moveTo>
                  <a:lnTo>
                    <a:pt x="48" y="48"/>
                  </a:lnTo>
                  <a:lnTo>
                    <a:pt x="156" y="42"/>
                  </a:lnTo>
                  <a:lnTo>
                    <a:pt x="108" y="0"/>
                  </a:lnTo>
                  <a:lnTo>
                    <a:pt x="0" y="6"/>
                  </a:lnTo>
                  <a:lnTo>
                    <a:pt x="6" y="115"/>
                  </a:lnTo>
                  <a:lnTo>
                    <a:pt x="54" y="157"/>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6" name="Freeform 15"/>
            <p:cNvSpPr/>
            <p:nvPr/>
          </p:nvSpPr>
          <p:spPr bwMode="auto">
            <a:xfrm>
              <a:off x="2988295" y="3165426"/>
              <a:ext cx="735012" cy="1147763"/>
            </a:xfrm>
            <a:custGeom>
              <a:avLst/>
              <a:gdLst>
                <a:gd name="T0" fmla="*/ 14 w 77"/>
                <a:gd name="T1" fmla="*/ 120 h 120"/>
                <a:gd name="T2" fmla="*/ 74 w 77"/>
                <a:gd name="T3" fmla="*/ 0 h 120"/>
                <a:gd name="T4" fmla="*/ 77 w 77"/>
                <a:gd name="T5" fmla="*/ 7 h 120"/>
                <a:gd name="T6" fmla="*/ 21 w 77"/>
                <a:gd name="T7" fmla="*/ 119 h 120"/>
                <a:gd name="T8" fmla="*/ 14 w 77"/>
                <a:gd name="T9" fmla="*/ 120 h 120"/>
              </a:gdLst>
              <a:ahLst/>
              <a:cxnLst>
                <a:cxn ang="0">
                  <a:pos x="T0" y="T1"/>
                </a:cxn>
                <a:cxn ang="0">
                  <a:pos x="T2" y="T3"/>
                </a:cxn>
                <a:cxn ang="0">
                  <a:pos x="T4" y="T5"/>
                </a:cxn>
                <a:cxn ang="0">
                  <a:pos x="T6" y="T7"/>
                </a:cxn>
                <a:cxn ang="0">
                  <a:pos x="T8" y="T9"/>
                </a:cxn>
              </a:cxnLst>
              <a:rect l="0" t="0" r="r" b="b"/>
              <a:pathLst>
                <a:path w="77" h="120">
                  <a:moveTo>
                    <a:pt x="14" y="120"/>
                  </a:moveTo>
                  <a:cubicBezTo>
                    <a:pt x="0" y="44"/>
                    <a:pt x="51" y="11"/>
                    <a:pt x="74" y="0"/>
                  </a:cubicBezTo>
                  <a:cubicBezTo>
                    <a:pt x="77" y="7"/>
                    <a:pt x="77" y="7"/>
                    <a:pt x="77" y="7"/>
                  </a:cubicBezTo>
                  <a:cubicBezTo>
                    <a:pt x="56" y="17"/>
                    <a:pt x="8" y="47"/>
                    <a:pt x="21" y="119"/>
                  </a:cubicBezTo>
                  <a:lnTo>
                    <a:pt x="14" y="12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7" name="Freeform 16"/>
            <p:cNvSpPr/>
            <p:nvPr/>
          </p:nvSpPr>
          <p:spPr bwMode="auto">
            <a:xfrm>
              <a:off x="3531220" y="3108276"/>
              <a:ext cx="258762" cy="268288"/>
            </a:xfrm>
            <a:custGeom>
              <a:avLst/>
              <a:gdLst>
                <a:gd name="T0" fmla="*/ 0 w 163"/>
                <a:gd name="T1" fmla="*/ 24 h 169"/>
                <a:gd name="T2" fmla="*/ 97 w 163"/>
                <a:gd name="T3" fmla="*/ 67 h 169"/>
                <a:gd name="T4" fmla="*/ 61 w 163"/>
                <a:gd name="T5" fmla="*/ 169 h 169"/>
                <a:gd name="T6" fmla="*/ 121 w 163"/>
                <a:gd name="T7" fmla="*/ 139 h 169"/>
                <a:gd name="T8" fmla="*/ 163 w 163"/>
                <a:gd name="T9" fmla="*/ 36 h 169"/>
                <a:gd name="T10" fmla="*/ 61 w 163"/>
                <a:gd name="T11" fmla="*/ 0 h 169"/>
                <a:gd name="T12" fmla="*/ 0 w 163"/>
                <a:gd name="T13" fmla="*/ 24 h 169"/>
              </a:gdLst>
              <a:ahLst/>
              <a:cxnLst>
                <a:cxn ang="0">
                  <a:pos x="T0" y="T1"/>
                </a:cxn>
                <a:cxn ang="0">
                  <a:pos x="T2" y="T3"/>
                </a:cxn>
                <a:cxn ang="0">
                  <a:pos x="T4" y="T5"/>
                </a:cxn>
                <a:cxn ang="0">
                  <a:pos x="T6" y="T7"/>
                </a:cxn>
                <a:cxn ang="0">
                  <a:pos x="T8" y="T9"/>
                </a:cxn>
                <a:cxn ang="0">
                  <a:pos x="T10" y="T11"/>
                </a:cxn>
                <a:cxn ang="0">
                  <a:pos x="T12" y="T13"/>
                </a:cxn>
              </a:cxnLst>
              <a:rect l="0" t="0" r="r" b="b"/>
              <a:pathLst>
                <a:path w="163" h="169">
                  <a:moveTo>
                    <a:pt x="0" y="24"/>
                  </a:moveTo>
                  <a:lnTo>
                    <a:pt x="97" y="67"/>
                  </a:lnTo>
                  <a:lnTo>
                    <a:pt x="61" y="169"/>
                  </a:lnTo>
                  <a:lnTo>
                    <a:pt x="121" y="139"/>
                  </a:lnTo>
                  <a:lnTo>
                    <a:pt x="163" y="36"/>
                  </a:lnTo>
                  <a:lnTo>
                    <a:pt x="61" y="0"/>
                  </a:lnTo>
                  <a:lnTo>
                    <a:pt x="0" y="2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grpSp>
    </p:spTree>
    <p:custDataLst>
      <p:tags r:id="rId1"/>
    </p:custData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indefinite" fill="hold">
                                          <p:stCondLst>
                                            <p:cond delay="0"/>
                                          </p:stCondLst>
                                        </p:cTn>
                                        <p:tgtEl>
                                          <p:spTgt spid="149506"/>
                                        </p:tgtEl>
                                        <p:attrNameLst>
                                          <p:attrName>style.visibility</p:attrName>
                                        </p:attrNameLst>
                                      </p:cBhvr>
                                      <p:to>
                                        <p:strVal val="visible"/>
                                      </p:to>
                                    </p:set>
                                    <p:animEffect transition="in" filter="fade">
                                      <p:cBhvr>
                                        <p:cTn id="12" dur="1000"/>
                                        <p:tgtEl>
                                          <p:spTgt spid="149506"/>
                                        </p:tgtEl>
                                      </p:cBhvr>
                                    </p:animEffect>
                                    <p:anim calcmode="lin" valueType="num">
                                      <p:cBhvr>
                                        <p:cTn id="13" dur="1000" fill="hold"/>
                                        <p:tgtEl>
                                          <p:spTgt spid="149506"/>
                                        </p:tgtEl>
                                        <p:attrNameLst>
                                          <p:attrName>ppt_x</p:attrName>
                                        </p:attrNameLst>
                                      </p:cBhvr>
                                      <p:tavLst>
                                        <p:tav tm="0">
                                          <p:val>
                                            <p:strVal val="#ppt_x"/>
                                          </p:val>
                                        </p:tav>
                                        <p:tav tm="100000">
                                          <p:val>
                                            <p:strVal val="#ppt_x"/>
                                          </p:val>
                                        </p:tav>
                                      </p:tavLst>
                                    </p:anim>
                                    <p:anim calcmode="lin" valueType="num">
                                      <p:cBhvr>
                                        <p:cTn id="14" dur="897" decel="100000" fill="hold"/>
                                        <p:tgtEl>
                                          <p:spTgt spid="149506"/>
                                        </p:tgtEl>
                                        <p:attrNameLst>
                                          <p:attrName>ppt_y</p:attrName>
                                        </p:attrNameLst>
                                      </p:cBhvr>
                                      <p:tavLst>
                                        <p:tav tm="0">
                                          <p:val>
                                            <p:strVal val="#ppt_y+1"/>
                                          </p:val>
                                        </p:tav>
                                        <p:tav tm="100000">
                                          <p:val>
                                            <p:strVal val="#ppt_y-.03"/>
                                          </p:val>
                                        </p:tav>
                                      </p:tavLst>
                                    </p:anim>
                                    <p:anim calcmode="lin" valueType="num">
                                      <p:cBhvr>
                                        <p:cTn id="15" dur="97" accel="100000" fill="hold">
                                          <p:stCondLst>
                                            <p:cond delay="897"/>
                                          </p:stCondLst>
                                        </p:cTn>
                                        <p:tgtEl>
                                          <p:spTgt spid="149506"/>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nodeType="clickEffect">
                                  <p:stCondLst>
                                    <p:cond delay="0"/>
                                  </p:stCondLst>
                                  <p:childTnLst>
                                    <p:set>
                                      <p:cBhvr>
                                        <p:cTn id="19" dur="1" fill="hold">
                                          <p:stCondLst>
                                            <p:cond delay="0"/>
                                          </p:stCondLst>
                                        </p:cTn>
                                        <p:tgtEl>
                                          <p:spTgt spid="149507">
                                            <p:txEl>
                                              <p:pRg st="0" end="0"/>
                                            </p:txEl>
                                          </p:spTgt>
                                        </p:tgtEl>
                                        <p:attrNameLst>
                                          <p:attrName>style.visibility</p:attrName>
                                        </p:attrNameLst>
                                      </p:cBhvr>
                                      <p:to>
                                        <p:strVal val="visible"/>
                                      </p:to>
                                    </p:set>
                                    <p:animEffect transition="in" filter="diamond(in)">
                                      <p:cBhvr>
                                        <p:cTn id="20" dur="2000"/>
                                        <p:tgtEl>
                                          <p:spTgt spid="149507">
                                            <p:txEl>
                                              <p:pRg st="0" end="0"/>
                                            </p:txEl>
                                          </p:spTgt>
                                        </p:tgtEl>
                                      </p:cBhvr>
                                    </p:animEffect>
                                  </p:childTnLst>
                                </p:cTn>
                              </p:par>
                              <p:par>
                                <p:cTn id="21" presetID="8" presetClass="entr" presetSubtype="16" fill="hold" nodeType="withEffect">
                                  <p:stCondLst>
                                    <p:cond delay="0"/>
                                  </p:stCondLst>
                                  <p:childTnLst>
                                    <p:set>
                                      <p:cBhvr>
                                        <p:cTn id="22" dur="1" fill="hold">
                                          <p:stCondLst>
                                            <p:cond delay="0"/>
                                          </p:stCondLst>
                                        </p:cTn>
                                        <p:tgtEl>
                                          <p:spTgt spid="149507">
                                            <p:txEl>
                                              <p:pRg st="1" end="1"/>
                                            </p:txEl>
                                          </p:spTgt>
                                        </p:tgtEl>
                                        <p:attrNameLst>
                                          <p:attrName>style.visibility</p:attrName>
                                        </p:attrNameLst>
                                      </p:cBhvr>
                                      <p:to>
                                        <p:strVal val="visible"/>
                                      </p:to>
                                    </p:set>
                                    <p:animEffect transition="in" filter="diamond(in)">
                                      <p:cBhvr>
                                        <p:cTn id="23" dur="2000"/>
                                        <p:tgtEl>
                                          <p:spTgt spid="1495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6"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91139" name="矩形 89091"/>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6</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89108" name="表格 89107"/>
          <p:cNvGraphicFramePr/>
          <p:nvPr/>
        </p:nvGraphicFramePr>
        <p:xfrm>
          <a:off x="309880" y="1052195"/>
          <a:ext cx="6538595" cy="4377055"/>
        </p:xfrm>
        <a:graphic>
          <a:graphicData uri="http://schemas.openxmlformats.org/drawingml/2006/table">
            <a:tbl>
              <a:tblPr/>
              <a:tblGrid>
                <a:gridCol w="6538595"/>
              </a:tblGrid>
              <a:tr h="4377055">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marL="0" lvl="0" indent="0" algn="just">
                        <a:lnSpc>
                          <a:spcPct val="110000"/>
                        </a:lnSpc>
                        <a:spcBef>
                          <a:spcPct val="0"/>
                        </a:spcBef>
                        <a:buNone/>
                      </a:pPr>
                      <a:r>
                        <a:rPr lang="en-US" altLang="zh-CN" sz="2800">
                          <a:latin typeface="+mn-lt"/>
                          <a:cs typeface="+mn-lt"/>
                        </a:rPr>
                        <a:t>Dear Juliet,</a:t>
                      </a:r>
                      <a:endParaRPr lang="en-US" altLang="zh-CN" sz="2800">
                        <a:latin typeface="+mn-lt"/>
                        <a:cs typeface="+mn-lt"/>
                      </a:endParaRPr>
                    </a:p>
                    <a:p>
                      <a:pPr marL="0" lvl="0" indent="0">
                        <a:lnSpc>
                          <a:spcPct val="110000"/>
                        </a:lnSpc>
                        <a:spcBef>
                          <a:spcPct val="0"/>
                        </a:spcBef>
                        <a:buNone/>
                      </a:pPr>
                      <a:endParaRPr lang="en-US" altLang="zh-CN" sz="2800">
                        <a:latin typeface="+mn-lt"/>
                        <a:cs typeface="+mn-lt"/>
                      </a:endParaRPr>
                    </a:p>
                    <a:p>
                      <a:pPr marL="0" lvl="0" indent="0">
                        <a:lnSpc>
                          <a:spcPct val="110000"/>
                        </a:lnSpc>
                        <a:spcBef>
                          <a:spcPct val="0"/>
                        </a:spcBef>
                        <a:buNone/>
                      </a:pPr>
                      <a:r>
                        <a:rPr lang="en-US" altLang="zh-CN" sz="2800">
                          <a:latin typeface="+mn-lt"/>
                          <a:cs typeface="+mn-lt"/>
                        </a:rPr>
                        <a:t>We regret to note that you </a:t>
                      </a:r>
                      <a:endParaRPr lang="en-US" altLang="zh-CN" sz="2800">
                        <a:latin typeface="+mn-lt"/>
                        <a:cs typeface="+mn-lt"/>
                      </a:endParaRPr>
                    </a:p>
                    <a:p>
                      <a:pPr marL="0" lvl="0" indent="0">
                        <a:lnSpc>
                          <a:spcPct val="110000"/>
                        </a:lnSpc>
                        <a:spcBef>
                          <a:spcPct val="0"/>
                        </a:spcBef>
                        <a:buNone/>
                      </a:pPr>
                      <a:r>
                        <a:rPr lang="en-US" altLang="zh-CN" sz="2800">
                          <a:latin typeface="+mn-lt"/>
                          <a:cs typeface="+mn-lt"/>
                        </a:rPr>
                        <a:t>have failed to establish your </a:t>
                      </a:r>
                      <a:endParaRPr lang="en-US" altLang="zh-CN" sz="2800">
                        <a:latin typeface="+mn-lt"/>
                        <a:cs typeface="+mn-lt"/>
                      </a:endParaRPr>
                    </a:p>
                    <a:p>
                      <a:pPr marL="0" lvl="0" indent="0">
                        <a:lnSpc>
                          <a:spcPct val="110000"/>
                        </a:lnSpc>
                        <a:spcBef>
                          <a:spcPct val="0"/>
                        </a:spcBef>
                        <a:buNone/>
                      </a:pPr>
                      <a:r>
                        <a:rPr lang="en-US" altLang="zh-CN" sz="2800">
                          <a:latin typeface="+mn-lt"/>
                          <a:cs typeface="+mn-lt"/>
                        </a:rPr>
                        <a:t>L/C </a:t>
                      </a:r>
                      <a:r>
                        <a:rPr lang="en-US" altLang="zh-CN" sz="2800" b="1">
                          <a:latin typeface="+mn-lt"/>
                          <a:cs typeface="+mn-lt"/>
                          <a:hlinkClick r:id="rId1" action="ppaction://hlinksldjump"/>
                        </a:rPr>
                        <a:t>against</a:t>
                      </a:r>
                      <a:r>
                        <a:rPr lang="en-US" altLang="zh-CN" sz="2800">
                          <a:latin typeface="+mn-lt"/>
                          <a:cs typeface="+mn-lt"/>
                        </a:rPr>
                        <a:t> S/C No. 2012052507 as required. You did not even give us a reply in spite of our repeated reminder. But, </a:t>
                      </a:r>
                      <a:r>
                        <a:rPr lang="en-US" altLang="zh-CN" sz="2800" b="1">
                          <a:latin typeface="+mn-lt"/>
                          <a:cs typeface="+mn-lt"/>
                          <a:hlinkClick r:id="rId2" action="ppaction://hlinksldjump"/>
                        </a:rPr>
                        <a:t>to our great surprise</a:t>
                      </a:r>
                      <a:r>
                        <a:rPr lang="en-US" altLang="zh-CN" sz="2800">
                          <a:latin typeface="+mn-lt"/>
                          <a:cs typeface="+mn-lt"/>
                        </a:rPr>
                        <a:t>, today we </a:t>
                      </a:r>
                      <a:r>
                        <a:rPr lang="en-US" altLang="zh-CN" sz="2800">
                          <a:solidFill>
                            <a:schemeClr val="bg1"/>
                          </a:solidFill>
                          <a:latin typeface="+mn-lt"/>
                          <a:cs typeface="+mn-lt"/>
                        </a:rPr>
                        <a:t>are informed by </a:t>
                      </a:r>
                      <a:r>
                        <a:rPr lang="en-US" altLang="zh-CN" sz="2800">
                          <a:solidFill>
                            <a:schemeClr val="bg1"/>
                          </a:solidFill>
                          <a:latin typeface="+mn-lt"/>
                          <a:cs typeface="+mn-lt"/>
                          <a:sym typeface="+mn-ea"/>
                        </a:rPr>
                        <a:t>our bank of the arrival</a:t>
                      </a:r>
                      <a:endParaRPr lang="en-US" altLang="zh-CN" sz="2800">
                        <a:solidFill>
                          <a:schemeClr val="bg1"/>
                        </a:solidFill>
                        <a:latin typeface="+mn-lt"/>
                        <a:ea typeface="Times New Roman" panose="02020603050405020304" pitchFamily="18" charset="0"/>
                        <a:cs typeface="+mn-lt"/>
                        <a:sym typeface="+mn-ea"/>
                      </a:endParaRPr>
                    </a:p>
                  </a:txBody>
                  <a:tcPr>
                    <a:lnL cap="flat">
                      <a:noFill/>
                    </a:lnL>
                    <a:lnR cap="flat">
                      <a:noFill/>
                    </a:lnR>
                    <a:lnT cap="flat">
                      <a:noFill/>
                    </a:lnT>
                    <a:lnB cap="flat">
                      <a:noFill/>
                    </a:lnB>
                    <a:lnTlToBr>
                      <a:noFill/>
                    </a:lnTlToBr>
                    <a:lnBlToTr>
                      <a:noFill/>
                    </a:lnBlToTr>
                    <a:noFill/>
                  </a:tcPr>
                </a:tc>
              </a:tr>
            </a:tbl>
          </a:graphicData>
        </a:graphic>
      </p:graphicFrame>
      <p:sp>
        <p:nvSpPr>
          <p:cNvPr id="91146" name="矩形 89098"/>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spTree>
    <p:custDataLst>
      <p:tags r:id="rId3"/>
    </p:custDataLst>
  </p:cSld>
  <p:clrMapOvr>
    <a:masterClrMapping/>
  </p:clrMapOvr>
  <p:transition>
    <p:zoom/>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92163" name="矩形 150531"/>
          <p:cNvSpPr/>
          <p:nvPr/>
        </p:nvSpPr>
        <p:spPr>
          <a:xfrm>
            <a:off x="457835" y="25781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6</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150544" name="表格 150543"/>
          <p:cNvGraphicFramePr/>
          <p:nvPr/>
        </p:nvGraphicFramePr>
        <p:xfrm>
          <a:off x="457835" y="1439545"/>
          <a:ext cx="6471285" cy="4739640"/>
        </p:xfrm>
        <a:graphic>
          <a:graphicData uri="http://schemas.openxmlformats.org/drawingml/2006/table">
            <a:tbl>
              <a:tblPr/>
              <a:tblGrid>
                <a:gridCol w="6471285"/>
              </a:tblGrid>
              <a:tr h="4739640">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marL="0" lvl="0" indent="0" algn="just">
                        <a:lnSpc>
                          <a:spcPct val="110000"/>
                        </a:lnSpc>
                        <a:spcBef>
                          <a:spcPct val="0"/>
                        </a:spcBef>
                        <a:buNone/>
                      </a:pPr>
                      <a:r>
                        <a:rPr lang="en-US" altLang="zh-CN" sz="2800">
                          <a:latin typeface="+mn-lt"/>
                          <a:cs typeface="+mn-lt"/>
                        </a:rPr>
                        <a:t> of an L/C from you while the </a:t>
                      </a:r>
                      <a:endParaRPr lang="en-US" altLang="zh-CN" sz="2800">
                        <a:latin typeface="+mn-lt"/>
                        <a:cs typeface="+mn-lt"/>
                      </a:endParaRPr>
                    </a:p>
                    <a:p>
                      <a:pPr marL="0" lvl="0" indent="0" algn="just">
                        <a:lnSpc>
                          <a:spcPct val="110000"/>
                        </a:lnSpc>
                        <a:spcBef>
                          <a:spcPct val="0"/>
                        </a:spcBef>
                        <a:buNone/>
                      </a:pPr>
                      <a:r>
                        <a:rPr lang="en-US" altLang="zh-CN" sz="2800">
                          <a:latin typeface="+mn-lt"/>
                          <a:cs typeface="+mn-lt"/>
                        </a:rPr>
                        <a:t>stipulated limit has been </a:t>
                      </a:r>
                      <a:endParaRPr lang="en-US" altLang="zh-CN" sz="2800">
                        <a:latin typeface="+mn-lt"/>
                        <a:cs typeface="+mn-lt"/>
                      </a:endParaRPr>
                    </a:p>
                    <a:p>
                      <a:pPr marL="0" lvl="0" indent="0" algn="just">
                        <a:lnSpc>
                          <a:spcPct val="110000"/>
                        </a:lnSpc>
                        <a:spcBef>
                          <a:spcPct val="0"/>
                        </a:spcBef>
                        <a:buNone/>
                      </a:pPr>
                      <a:r>
                        <a:rPr lang="en-US" altLang="zh-CN" sz="2800">
                          <a:latin typeface="+mn-lt"/>
                          <a:cs typeface="+mn-lt"/>
                        </a:rPr>
                        <a:t>long over. </a:t>
                      </a:r>
                      <a:endParaRPr lang="en-US" altLang="zh-CN" sz="2800">
                        <a:latin typeface="+mn-lt"/>
                        <a:cs typeface="+mn-lt"/>
                      </a:endParaRPr>
                    </a:p>
                    <a:p>
                      <a:pPr marL="0" lvl="0" indent="0">
                        <a:lnSpc>
                          <a:spcPct val="110000"/>
                        </a:lnSpc>
                        <a:spcBef>
                          <a:spcPct val="0"/>
                        </a:spcBef>
                        <a:buNone/>
                      </a:pPr>
                      <a:endParaRPr lang="en-US" altLang="zh-CN" sz="2800">
                        <a:latin typeface="+mn-lt"/>
                        <a:cs typeface="+mn-lt"/>
                      </a:endParaRPr>
                    </a:p>
                    <a:p>
                      <a:pPr marL="0" lvl="0" indent="0">
                        <a:lnSpc>
                          <a:spcPct val="110000"/>
                        </a:lnSpc>
                        <a:spcBef>
                          <a:spcPct val="0"/>
                        </a:spcBef>
                        <a:buNone/>
                      </a:pPr>
                      <a:r>
                        <a:rPr lang="en-US" altLang="zh-CN" sz="2800">
                          <a:latin typeface="+mn-lt"/>
                          <a:cs typeface="+mn-lt"/>
                        </a:rPr>
                        <a:t>As there is a great demand in the international market for our valves this season and we have received large </a:t>
                      </a:r>
                      <a:r>
                        <a:rPr lang="en-US" altLang="zh-CN" sz="2800">
                          <a:solidFill>
                            <a:schemeClr val="bg1"/>
                          </a:solidFill>
                          <a:latin typeface="+mn-lt"/>
                          <a:cs typeface="+mn-lt"/>
                        </a:rPr>
                        <a:t>orders this month, it is impossible </a:t>
                      </a:r>
                      <a:r>
                        <a:rPr lang="en-US" altLang="zh-CN" sz="2800">
                          <a:solidFill>
                            <a:schemeClr val="bg1"/>
                          </a:solidFill>
                          <a:latin typeface="+mn-lt"/>
                          <a:cs typeface="+mn-lt"/>
                          <a:sym typeface="+mn-ea"/>
                        </a:rPr>
                        <a:t>for us</a:t>
                      </a:r>
                      <a:r>
                        <a:rPr lang="en-US" altLang="zh-CN" sz="2800">
                          <a:latin typeface="+mn-lt"/>
                          <a:cs typeface="+mn-lt"/>
                          <a:sym typeface="+mn-ea"/>
                        </a:rPr>
                        <a:t>  </a:t>
                      </a:r>
                      <a:endParaRPr lang="en-US" altLang="zh-CN" sz="2800">
                        <a:latin typeface="+mn-lt"/>
                        <a:ea typeface="Times New Roman" panose="02020603050405020304" pitchFamily="18" charset="0"/>
                        <a:cs typeface="+mn-lt"/>
                      </a:endParaRPr>
                    </a:p>
                  </a:txBody>
                  <a:tcPr>
                    <a:lnL cap="flat">
                      <a:noFill/>
                    </a:lnL>
                    <a:lnR cap="flat">
                      <a:noFill/>
                    </a:lnR>
                    <a:lnT cap="flat">
                      <a:noFill/>
                    </a:lnT>
                    <a:lnB cap="flat">
                      <a:noFill/>
                    </a:lnB>
                    <a:lnTlToBr>
                      <a:noFill/>
                    </a:lnTlToBr>
                    <a:lnBlToTr>
                      <a:noFill/>
                    </a:lnBlToTr>
                    <a:noFill/>
                  </a:tcPr>
                </a:tc>
              </a:tr>
            </a:tbl>
          </a:graphicData>
        </a:graphic>
      </p:graphicFrame>
      <p:sp>
        <p:nvSpPr>
          <p:cNvPr id="92170" name="矩形 150538"/>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spTree>
    <p:custDataLst>
      <p:tags r:id="rId1"/>
    </p:custDataLst>
  </p:cSld>
  <p:clrMapOvr>
    <a:masterClrMapping/>
  </p:clrMapOvr>
  <p:transition>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文本占位符 4"/>
          <p:cNvSpPr>
            <a:spLocks noGrp="1"/>
          </p:cNvSpPr>
          <p:nvPr/>
        </p:nvSpPr>
        <p:spPr>
          <a:xfrm>
            <a:off x="1331278" y="1650048"/>
            <a:ext cx="2520950" cy="1871662"/>
          </a:xfrm>
          <a:prstGeom prst="rect">
            <a:avLst/>
          </a:prstGeom>
          <a:noFill/>
          <a:ln w="9525">
            <a:noFill/>
          </a:ln>
        </p:spPr>
        <p:txBody>
          <a:bodyPr anchor="t"/>
          <a:lstStyle/>
          <a:p>
            <a:pPr marL="342900" indent="-342900" algn="ctr">
              <a:spcBef>
                <a:spcPct val="20000"/>
              </a:spcBef>
              <a:buFont typeface="Arial" panose="020B0604020202020204" pitchFamily="34" charset="0"/>
              <a:buNone/>
            </a:pPr>
            <a:r>
              <a:rPr lang="en-US" altLang="zh-CN" sz="4400" b="1" dirty="0">
                <a:solidFill>
                  <a:srgbClr val="953734"/>
                </a:solidFill>
                <a:latin typeface="+mj-lt"/>
                <a:ea typeface="宋体" panose="02010600030101010101" pitchFamily="2" charset="-122"/>
                <a:cs typeface="+mj-lt"/>
                <a:sym typeface="Calibri" panose="020F0502020204030204" pitchFamily="34" charset="0"/>
              </a:rPr>
              <a:t>Part </a:t>
            </a:r>
            <a:r>
              <a:rPr lang="en-US" altLang="zh-CN" sz="4400" b="1" dirty="0">
                <a:solidFill>
                  <a:srgbClr val="953734"/>
                </a:solidFill>
                <a:latin typeface="Calibri" panose="020F0502020204030204" pitchFamily="34" charset="0"/>
                <a:ea typeface="宋体" panose="02010600030101010101" pitchFamily="2" charset="-122"/>
                <a:sym typeface="Calibri" panose="020F0502020204030204" pitchFamily="34" charset="0"/>
              </a:rPr>
              <a:t>I</a:t>
            </a:r>
            <a:endParaRPr lang="en-US" altLang="zh-CN" sz="4400" b="1" dirty="0">
              <a:solidFill>
                <a:srgbClr val="953734"/>
              </a:solidFill>
              <a:latin typeface="Calibri" panose="020F0502020204030204" pitchFamily="34" charset="0"/>
              <a:ea typeface="宋体" panose="02010600030101010101" pitchFamily="2" charset="-122"/>
              <a:sym typeface="Calibri" panose="020F0502020204030204" pitchFamily="34" charset="0"/>
            </a:endParaRPr>
          </a:p>
          <a:p>
            <a:pPr marL="342900" indent="-342900" algn="ctr">
              <a:spcBef>
                <a:spcPct val="20000"/>
              </a:spcBef>
              <a:buFont typeface="Arial" panose="020B0604020202020204" pitchFamily="34" charset="0"/>
              <a:buNone/>
            </a:pPr>
            <a:r>
              <a:rPr lang="en-US" altLang="zh-CN" sz="4400" b="1" dirty="0">
                <a:solidFill>
                  <a:srgbClr val="953734"/>
                </a:solidFill>
                <a:latin typeface="Calibri" panose="020F0502020204030204" pitchFamily="34" charset="0"/>
                <a:ea typeface="宋体" panose="02010600030101010101" pitchFamily="2" charset="-122"/>
                <a:sym typeface="Calibri" panose="020F0502020204030204" pitchFamily="34" charset="0"/>
              </a:rPr>
              <a:t>Payment</a:t>
            </a:r>
            <a:endParaRPr lang="en-US" altLang="zh-CN" sz="3200" dirty="0">
              <a:latin typeface="Calibri" panose="020F0502020204030204" pitchFamily="34" charset="0"/>
              <a:ea typeface="宋体" panose="02010600030101010101" pitchFamily="2" charset="-122"/>
              <a:sym typeface="Calibri" panose="020F0502020204030204" pitchFamily="34" charset="0"/>
            </a:endParaRPr>
          </a:p>
        </p:txBody>
      </p:sp>
    </p:spTree>
    <p:custDataLst>
      <p:tags r:id="rId1"/>
    </p:custDataLst>
  </p:cSld>
  <p:clrMapOvr>
    <a:masterClrMapping/>
  </p:clrMapOvr>
  <p:transition>
    <p:wheel spokes="8"/>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93187" name="矩形 151555"/>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6</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151568" name="表格 151567"/>
          <p:cNvGraphicFramePr/>
          <p:nvPr/>
        </p:nvGraphicFramePr>
        <p:xfrm>
          <a:off x="309880" y="1019175"/>
          <a:ext cx="6290310" cy="4315968"/>
        </p:xfrm>
        <a:graphic>
          <a:graphicData uri="http://schemas.openxmlformats.org/drawingml/2006/table">
            <a:tbl>
              <a:tblPr/>
              <a:tblGrid>
                <a:gridCol w="6290310"/>
              </a:tblGrid>
              <a:tr h="4314825">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marL="0" lvl="0" indent="0" algn="just">
                        <a:lnSpc>
                          <a:spcPct val="110000"/>
                        </a:lnSpc>
                        <a:spcBef>
                          <a:spcPct val="0"/>
                        </a:spcBef>
                        <a:buNone/>
                      </a:pPr>
                      <a:r>
                        <a:rPr lang="en-US" altLang="zh-CN" sz="2800">
                          <a:latin typeface="+mj-lt"/>
                          <a:cs typeface="+mj-lt"/>
                        </a:rPr>
                        <a:t>to execute the above contract, which we have treated as cancelled. </a:t>
                      </a:r>
                      <a:endParaRPr lang="en-US" altLang="zh-CN" sz="2800">
                        <a:latin typeface="+mj-lt"/>
                        <a:cs typeface="+mj-lt"/>
                      </a:endParaRPr>
                    </a:p>
                    <a:p>
                      <a:pPr marL="0" lvl="0" indent="0" algn="just">
                        <a:lnSpc>
                          <a:spcPct val="110000"/>
                        </a:lnSpc>
                        <a:spcBef>
                          <a:spcPct val="0"/>
                        </a:spcBef>
                        <a:buNone/>
                      </a:pPr>
                      <a:r>
                        <a:rPr lang="en-US" altLang="zh-CN" sz="2800">
                          <a:latin typeface="+mn-lt"/>
                          <a:cs typeface="+mn-lt"/>
                        </a:rPr>
                        <a:t>Therefore, your L/C has been returned through the bank.</a:t>
                      </a:r>
                      <a:endParaRPr lang="en-US" altLang="zh-CN" sz="2800">
                        <a:latin typeface="+mj-lt"/>
                        <a:cs typeface="+mj-lt"/>
                      </a:endParaRPr>
                    </a:p>
                    <a:p>
                      <a:pPr marL="0" lvl="0" indent="0">
                        <a:lnSpc>
                          <a:spcPct val="110000"/>
                        </a:lnSpc>
                        <a:spcBef>
                          <a:spcPct val="0"/>
                        </a:spcBef>
                        <a:buNone/>
                      </a:pPr>
                      <a:endParaRPr lang="en-US" altLang="zh-CN" sz="2800">
                        <a:latin typeface="+mj-lt"/>
                        <a:cs typeface="+mj-lt"/>
                      </a:endParaRPr>
                    </a:p>
                    <a:p>
                      <a:pPr marL="0" lvl="0" indent="0" algn="just">
                        <a:lnSpc>
                          <a:spcPct val="110000"/>
                        </a:lnSpc>
                        <a:spcBef>
                          <a:spcPct val="0"/>
                        </a:spcBef>
                        <a:buNone/>
                      </a:pPr>
                      <a:r>
                        <a:rPr lang="en-US" altLang="zh-CN" sz="2800">
                          <a:latin typeface="+mj-lt"/>
                          <a:cs typeface="+mj-lt"/>
                        </a:rPr>
                        <a:t>In addition, we would like to advise that if you </a:t>
                      </a:r>
                      <a:r>
                        <a:rPr lang="en-US" altLang="zh-CN" sz="2800" b="1">
                          <a:latin typeface="+mj-lt"/>
                          <a:cs typeface="+mj-lt"/>
                          <a:hlinkClick r:id="rId1" action="ppaction://hlinksldjump"/>
                        </a:rPr>
                        <a:t>guarantee</a:t>
                      </a:r>
                      <a:r>
                        <a:rPr lang="en-US" altLang="zh-CN" sz="2800">
                          <a:latin typeface="+mj-lt"/>
                          <a:cs typeface="+mj-lt"/>
                        </a:rPr>
                        <a:t> to open your L/C according to the </a:t>
                      </a:r>
                      <a:r>
                        <a:rPr lang="en-US" altLang="zh-CN" sz="2800">
                          <a:latin typeface="+mn-lt"/>
                          <a:cs typeface="+mn-lt"/>
                          <a:sym typeface="+mn-ea"/>
                        </a:rPr>
                        <a:t>deadline stipulations </a:t>
                      </a:r>
                      <a:endParaRPr lang="en-US" altLang="zh-CN" sz="2800">
                        <a:latin typeface="+mn-lt"/>
                        <a:cs typeface="+mn-lt"/>
                        <a:sym typeface="+mn-ea"/>
                      </a:endParaRPr>
                    </a:p>
                    <a:p>
                      <a:pPr marL="0" lvl="0" indent="0" algn="just">
                        <a:lnSpc>
                          <a:spcPct val="110000"/>
                        </a:lnSpc>
                        <a:spcBef>
                          <a:spcPct val="0"/>
                        </a:spcBef>
                        <a:buNone/>
                      </a:pPr>
                      <a:endParaRPr lang="en-US" altLang="zh-CN" sz="2800">
                        <a:latin typeface="+mj-lt"/>
                        <a:ea typeface="Times New Roman" panose="02020603050405020304" pitchFamily="18" charset="0"/>
                        <a:cs typeface="+mj-lt"/>
                      </a:endParaRPr>
                    </a:p>
                  </a:txBody>
                  <a:tcPr>
                    <a:lnL cap="flat">
                      <a:noFill/>
                    </a:lnL>
                    <a:lnR cap="flat">
                      <a:noFill/>
                    </a:lnR>
                    <a:lnT cap="flat">
                      <a:noFill/>
                    </a:lnT>
                    <a:lnB cap="flat">
                      <a:noFill/>
                    </a:lnB>
                    <a:lnTlToBr>
                      <a:noFill/>
                    </a:lnTlToBr>
                    <a:lnBlToTr>
                      <a:noFill/>
                    </a:lnBlToTr>
                    <a:noFill/>
                  </a:tcPr>
                </a:tc>
              </a:tr>
            </a:tbl>
          </a:graphicData>
        </a:graphic>
      </p:graphicFrame>
      <p:sp>
        <p:nvSpPr>
          <p:cNvPr id="93194" name="矩形 151562"/>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spTree>
    <p:custDataLst>
      <p:tags r:id="rId2"/>
    </p:custDataLst>
  </p:cSld>
  <p:clrMapOvr>
    <a:masterClrMapping/>
  </p:clrMapOvr>
  <p:transition>
    <p:push/>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94211" name="矩形 152579"/>
          <p:cNvSpPr/>
          <p:nvPr/>
        </p:nvSpPr>
        <p:spPr>
          <a:xfrm>
            <a:off x="457200" y="18923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6</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152588" name="表格 152587"/>
          <p:cNvGraphicFramePr/>
          <p:nvPr/>
        </p:nvGraphicFramePr>
        <p:xfrm>
          <a:off x="250825" y="1268413"/>
          <a:ext cx="8643620" cy="4610100"/>
        </p:xfrm>
        <a:graphic>
          <a:graphicData uri="http://schemas.openxmlformats.org/drawingml/2006/table">
            <a:tbl>
              <a:tblPr/>
              <a:tblGrid>
                <a:gridCol w="8643620"/>
              </a:tblGrid>
              <a:tr h="4610100">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marL="0" lvl="0" indent="0" algn="just">
                        <a:lnSpc>
                          <a:spcPct val="110000"/>
                        </a:lnSpc>
                        <a:spcBef>
                          <a:spcPct val="0"/>
                        </a:spcBef>
                        <a:buNone/>
                      </a:pPr>
                      <a:r>
                        <a:rPr lang="en-US" altLang="zh-CN" sz="2800">
                          <a:latin typeface="+mn-lt"/>
                          <a:cs typeface="+mn-lt"/>
                          <a:sym typeface="+mn-ea"/>
                        </a:rPr>
                        <a:t>in future,</a:t>
                      </a:r>
                      <a:r>
                        <a:rPr lang="en-US" altLang="zh-CN" sz="2800">
                          <a:latin typeface="+mn-lt"/>
                          <a:cs typeface="+mn-lt"/>
                        </a:rPr>
                        <a:t>we shall be willing </a:t>
                      </a:r>
                      <a:endParaRPr lang="en-US" altLang="zh-CN" sz="2800">
                        <a:latin typeface="+mn-lt"/>
                        <a:cs typeface="+mn-lt"/>
                      </a:endParaRPr>
                    </a:p>
                    <a:p>
                      <a:pPr marL="0" lvl="0" indent="0" algn="just">
                        <a:lnSpc>
                          <a:spcPct val="110000"/>
                        </a:lnSpc>
                        <a:spcBef>
                          <a:spcPct val="0"/>
                        </a:spcBef>
                        <a:buNone/>
                      </a:pPr>
                      <a:r>
                        <a:rPr lang="en-US" altLang="zh-CN" sz="2800">
                          <a:latin typeface="+mn-lt"/>
                          <a:cs typeface="+mn-lt"/>
                        </a:rPr>
                        <a:t>to </a:t>
                      </a:r>
                      <a:r>
                        <a:rPr lang="en-US" altLang="zh-CN" sz="2800" b="1">
                          <a:latin typeface="+mn-lt"/>
                          <a:cs typeface="+mn-lt"/>
                          <a:hlinkClick r:id="rId1" action="ppaction://hlinksldjump"/>
                        </a:rPr>
                        <a:t>take up</a:t>
                      </a:r>
                      <a:r>
                        <a:rPr lang="en-US" altLang="zh-CN" sz="2800">
                          <a:latin typeface="+mn-lt"/>
                          <a:cs typeface="+mn-lt"/>
                          <a:hlinkClick r:id="rId1" action="ppaction://hlinksldjump"/>
                        </a:rPr>
                        <a:t> </a:t>
                      </a:r>
                      <a:r>
                        <a:rPr lang="en-US" altLang="zh-CN" sz="2800">
                          <a:latin typeface="+mn-lt"/>
                          <a:cs typeface="+mn-lt"/>
                        </a:rPr>
                        <a:t>your fresh orders.</a:t>
                      </a:r>
                      <a:endParaRPr lang="en-US" altLang="zh-CN" sz="2800">
                        <a:latin typeface="+mn-lt"/>
                        <a:cs typeface="+mn-lt"/>
                      </a:endParaRPr>
                    </a:p>
                    <a:p>
                      <a:pPr marL="0" lvl="0" indent="0">
                        <a:lnSpc>
                          <a:spcPct val="110000"/>
                        </a:lnSpc>
                        <a:spcBef>
                          <a:spcPct val="0"/>
                        </a:spcBef>
                        <a:buNone/>
                      </a:pPr>
                      <a:endParaRPr lang="en-US" altLang="zh-CN" sz="2800">
                        <a:latin typeface="+mn-lt"/>
                        <a:cs typeface="+mn-lt"/>
                      </a:endParaRPr>
                    </a:p>
                    <a:p>
                      <a:pPr marL="0" lvl="0" indent="0">
                        <a:lnSpc>
                          <a:spcPct val="110000"/>
                        </a:lnSpc>
                        <a:spcBef>
                          <a:spcPct val="0"/>
                        </a:spcBef>
                        <a:buNone/>
                      </a:pPr>
                      <a:r>
                        <a:rPr lang="en-US" altLang="zh-CN" sz="2800">
                          <a:latin typeface="+mn-lt"/>
                          <a:cs typeface="+mn-lt"/>
                        </a:rPr>
                        <a:t>Best regards,</a:t>
                      </a:r>
                      <a:endParaRPr lang="en-US" altLang="zh-CN" sz="2800">
                        <a:latin typeface="+mn-lt"/>
                        <a:cs typeface="+mn-lt"/>
                      </a:endParaRPr>
                    </a:p>
                    <a:p>
                      <a:pPr marL="0" lvl="0" indent="0">
                        <a:lnSpc>
                          <a:spcPct val="110000"/>
                        </a:lnSpc>
                        <a:spcBef>
                          <a:spcPct val="0"/>
                        </a:spcBef>
                        <a:buNone/>
                      </a:pPr>
                      <a:r>
                        <a:rPr lang="en-US" altLang="zh-CN" sz="2800">
                          <a:latin typeface="+mn-lt"/>
                          <a:cs typeface="+mn-lt"/>
                        </a:rPr>
                        <a:t>Angela </a:t>
                      </a:r>
                      <a:r>
                        <a:rPr lang="en-US" altLang="zh-CN" sz="2800" err="1">
                          <a:latin typeface="+mn-lt"/>
                          <a:cs typeface="+mn-lt"/>
                        </a:rPr>
                        <a:t>Gu</a:t>
                      </a:r>
                      <a:endParaRPr lang="en-US" altLang="zh-CN" sz="2800">
                        <a:latin typeface="+mn-lt"/>
                        <a:ea typeface="Times New Roman" panose="02020603050405020304" pitchFamily="18" charset="0"/>
                        <a:cs typeface="+mn-lt"/>
                      </a:endParaRPr>
                    </a:p>
                  </a:txBody>
                  <a:tcPr>
                    <a:lnL cap="flat">
                      <a:noFill/>
                    </a:lnL>
                    <a:lnR cap="flat">
                      <a:noFill/>
                    </a:lnR>
                    <a:lnT cap="flat">
                      <a:noFill/>
                    </a:lnT>
                    <a:lnB cap="flat">
                      <a:noFill/>
                    </a:lnB>
                    <a:lnTlToBr>
                      <a:noFill/>
                    </a:lnTlToBr>
                    <a:lnBlToTr>
                      <a:noFill/>
                    </a:lnBlToTr>
                    <a:noFill/>
                  </a:tcPr>
                </a:tc>
              </a:tr>
            </a:tbl>
          </a:graphicData>
        </a:graphic>
      </p:graphicFrame>
      <p:sp>
        <p:nvSpPr>
          <p:cNvPr id="94218" name="矩形 152586"/>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pic>
        <p:nvPicPr>
          <p:cNvPr id="94219" name="图片 152588" descr="文件:3_3.GIF  尺寸:60×45">
            <a:hlinkClick r:id="rId2" action="ppaction://hlinksldjump"/>
          </p:cNvPr>
          <p:cNvPicPr>
            <a:picLocks noChangeAspect="1"/>
          </p:cNvPicPr>
          <p:nvPr/>
        </p:nvPicPr>
        <p:blipFill>
          <a:blip r:embed="rId3" cstate="print"/>
          <a:stretch>
            <a:fillRect/>
          </a:stretch>
        </p:blipFill>
        <p:spPr>
          <a:xfrm>
            <a:off x="5724525" y="5734050"/>
            <a:ext cx="571500" cy="428625"/>
          </a:xfrm>
          <a:prstGeom prst="rect">
            <a:avLst/>
          </a:prstGeom>
          <a:noFill/>
          <a:ln w="9525">
            <a:noFill/>
          </a:ln>
        </p:spPr>
      </p:pic>
    </p:spTree>
    <p:custDataLst>
      <p:tags r:id="rId4"/>
    </p:custDataLst>
  </p:cSld>
  <p:clrMapOvr>
    <a:masterClrMapping/>
  </p:clrMapOvr>
  <p:transition>
    <p:push/>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标题 92161"/>
          <p:cNvSpPr>
            <a:spLocks noGrp="1"/>
          </p:cNvSpPr>
          <p:nvPr>
            <p:ph type="title"/>
          </p:nvPr>
        </p:nvSpPr>
        <p:spPr>
          <a:xfrm>
            <a:off x="466725"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Six</a:t>
            </a:r>
            <a:endParaRPr lang="en-US" altLang="zh-CN" sz="3600" b="1">
              <a:solidFill>
                <a:srgbClr val="800000"/>
              </a:solidFill>
            </a:endParaRPr>
          </a:p>
        </p:txBody>
      </p:sp>
      <p:sp>
        <p:nvSpPr>
          <p:cNvPr id="92163" name="内容占位符 92162"/>
          <p:cNvSpPr>
            <a:spLocks noGrp="1"/>
          </p:cNvSpPr>
          <p:nvPr>
            <p:ph idx="1"/>
          </p:nvPr>
        </p:nvSpPr>
        <p:spPr>
          <a:xfrm>
            <a:off x="466725" y="1052513"/>
            <a:ext cx="8229600" cy="5002212"/>
          </a:xfrm>
          <a:noFill/>
          <a:ln>
            <a:noFill/>
          </a:ln>
        </p:spPr>
        <p:txBody>
          <a:bodyPr anchor="t"/>
          <a:lstStyle/>
          <a:p>
            <a:pPr marL="609600" indent="-609600">
              <a:buNone/>
            </a:pPr>
            <a:r>
              <a:rPr lang="en-US" altLang="zh-CN" sz="2800" b="1">
                <a:solidFill>
                  <a:schemeClr val="tx1"/>
                </a:solidFill>
                <a:cs typeface="+mn-lt"/>
              </a:rPr>
              <a:t>1. against</a:t>
            </a:r>
            <a:r>
              <a:rPr lang="en-US" altLang="zh-CN" sz="2800">
                <a:solidFill>
                  <a:schemeClr val="tx1"/>
                </a:solidFill>
                <a:cs typeface="+mn-lt"/>
              </a:rPr>
              <a:t>  </a:t>
            </a:r>
            <a:r>
              <a:rPr lang="zh-CN" altLang="en-US" sz="2800" dirty="0">
                <a:solidFill>
                  <a:schemeClr val="tx1"/>
                </a:solidFill>
                <a:cs typeface="+mn-lt"/>
              </a:rPr>
              <a:t>按照，依据</a:t>
            </a:r>
            <a:endParaRPr lang="zh-CN" altLang="en-US" sz="2800" dirty="0">
              <a:solidFill>
                <a:schemeClr val="tx1"/>
              </a:solidFill>
              <a:cs typeface="+mn-lt"/>
            </a:endParaRPr>
          </a:p>
          <a:p>
            <a:pPr marL="609600" indent="-609600">
              <a:buClr>
                <a:schemeClr val="tx1"/>
              </a:buClr>
              <a:buFont typeface="Wingdings" panose="05000000000000000000" pitchFamily="2" charset="2"/>
              <a:buChar char="Ø"/>
            </a:pPr>
            <a:r>
              <a:rPr lang="zh-CN" altLang="en-US" sz="2800" dirty="0">
                <a:solidFill>
                  <a:schemeClr val="tx1"/>
                </a:solidFill>
                <a:cs typeface="+mn-lt"/>
              </a:rPr>
              <a:t>往往用于表达按照某一销售合同开立的信用证，在这一表达中会列出具体的合同号</a:t>
            </a:r>
            <a:endParaRPr lang="zh-CN" altLang="en-US" sz="2800" dirty="0">
              <a:solidFill>
                <a:schemeClr val="tx1"/>
              </a:solidFill>
              <a:cs typeface="+mn-lt"/>
            </a:endParaRPr>
          </a:p>
          <a:p>
            <a:pPr marL="609600" indent="-609600">
              <a:buNone/>
            </a:pPr>
            <a:r>
              <a:rPr lang="en-US" altLang="zh-CN" sz="2800" b="1">
                <a:solidFill>
                  <a:schemeClr val="tx1"/>
                </a:solidFill>
                <a:cs typeface="+mn-lt"/>
              </a:rPr>
              <a:t>e.g.</a:t>
            </a:r>
            <a:r>
              <a:rPr lang="en-US" altLang="zh-CN" sz="2800">
                <a:solidFill>
                  <a:schemeClr val="tx1"/>
                </a:solidFill>
                <a:cs typeface="+mn-lt"/>
              </a:rPr>
              <a:t>Please rush the establishment of your L/C against the stipulations in S/C No. 11 so that we can make shipment as quickly as possible. 请按11号销售确认书的规定迅速开立你方的信用证，以便我方能尽早发货。</a:t>
            </a:r>
            <a:endParaRPr lang="en-US" altLang="zh-CN" sz="2800">
              <a:solidFill>
                <a:schemeClr val="tx1"/>
              </a:solidFill>
              <a:cs typeface="+mn-lt"/>
            </a:endParaRPr>
          </a:p>
        </p:txBody>
      </p:sp>
      <p:pic>
        <p:nvPicPr>
          <p:cNvPr id="92165" name="图片 92164" descr="4.gif (5050 bytes)">
            <a:hlinkClick r:id="rId1" action="ppaction://hlinksldjump"/>
          </p:cNvPr>
          <p:cNvPicPr>
            <a:picLocks noChangeAspect="1"/>
          </p:cNvPicPr>
          <p:nvPr/>
        </p:nvPicPr>
        <p:blipFill>
          <a:blip r:embed="rId2" cstate="print"/>
          <a:stretch>
            <a:fillRect/>
          </a:stretch>
        </p:blipFill>
        <p:spPr>
          <a:xfrm>
            <a:off x="5940425" y="4581525"/>
            <a:ext cx="409575" cy="409575"/>
          </a:xfrm>
          <a:prstGeom prst="rect">
            <a:avLst/>
          </a:prstGeom>
          <a:noFill/>
          <a:ln w="9525">
            <a:noFill/>
          </a:ln>
        </p:spPr>
      </p:pic>
    </p:spTree>
    <p:custDataLst>
      <p:tags r:id="rId3"/>
    </p:custDataLst>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92162"/>
                                        </p:tgtEl>
                                        <p:attrNameLst>
                                          <p:attrName>style.visibility</p:attrName>
                                        </p:attrNameLst>
                                      </p:cBhvr>
                                      <p:to>
                                        <p:strVal val="visible"/>
                                      </p:to>
                                    </p:set>
                                    <p:anim calcmode="lin" valueType="num">
                                      <p:cBhvr>
                                        <p:cTn id="7" dur="1000" fill="hold"/>
                                        <p:tgtEl>
                                          <p:spTgt spid="92162"/>
                                        </p:tgtEl>
                                        <p:attrNameLst>
                                          <p:attrName>ppt_x</p:attrName>
                                        </p:attrNameLst>
                                      </p:cBhvr>
                                      <p:tavLst>
                                        <p:tav tm="0">
                                          <p:val>
                                            <p:strVal val="#ppt_x-.2"/>
                                          </p:val>
                                        </p:tav>
                                        <p:tav tm="100000">
                                          <p:val>
                                            <p:strVal val="#ppt_x"/>
                                          </p:val>
                                        </p:tav>
                                      </p:tavLst>
                                    </p:anim>
                                    <p:anim calcmode="lin" valueType="num">
                                      <p:cBhvr>
                                        <p:cTn id="8" dur="1000" fill="hold"/>
                                        <p:tgtEl>
                                          <p:spTgt spid="92162"/>
                                        </p:tgtEl>
                                        <p:attrNameLst>
                                          <p:attrName>ppt_y</p:attrName>
                                        </p:attrNameLst>
                                      </p:cBhvr>
                                      <p:tavLst>
                                        <p:tav tm="0">
                                          <p:val>
                                            <p:strVal val="#ppt_y"/>
                                          </p:val>
                                        </p:tav>
                                        <p:tav tm="100000">
                                          <p:val>
                                            <p:strVal val="#ppt_y"/>
                                          </p:val>
                                        </p:tav>
                                      </p:tavLst>
                                    </p:anim>
                                    <p:animEffect transition="in" filter="wipe(right)" prLst="gradientSize: 0.1">
                                      <p:cBhvr>
                                        <p:cTn id="9" dur="1000"/>
                                        <p:tgtEl>
                                          <p:spTgt spid="92162"/>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92163">
                                            <p:txEl>
                                              <p:pRg st="0" end="0"/>
                                            </p:txEl>
                                          </p:spTgt>
                                        </p:tgtEl>
                                        <p:attrNameLst>
                                          <p:attrName>style.visibility</p:attrName>
                                        </p:attrNameLst>
                                      </p:cBhvr>
                                      <p:to>
                                        <p:strVal val="visible"/>
                                      </p:to>
                                    </p:set>
                                    <p:animEffect transition="in" filter="fade">
                                      <p:cBhvr>
                                        <p:cTn id="14" dur="500"/>
                                        <p:tgtEl>
                                          <p:spTgt spid="92163">
                                            <p:txEl>
                                              <p:pRg st="0" end="0"/>
                                            </p:txEl>
                                          </p:spTgt>
                                        </p:tgtEl>
                                      </p:cBhvr>
                                    </p:animEffect>
                                    <p:anim calcmode="lin" valueType="num">
                                      <p:cBhvr>
                                        <p:cTn id="15" dur="500" fill="hold"/>
                                        <p:tgtEl>
                                          <p:spTgt spid="9216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92163">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indefinite" fill="hold">
                                          <p:stCondLst>
                                            <p:cond delay="0"/>
                                          </p:stCondLst>
                                        </p:cTn>
                                        <p:tgtEl>
                                          <p:spTgt spid="92163">
                                            <p:txEl>
                                              <p:pRg st="1" end="1"/>
                                            </p:txEl>
                                          </p:spTgt>
                                        </p:tgtEl>
                                        <p:attrNameLst>
                                          <p:attrName>style.visibility</p:attrName>
                                        </p:attrNameLst>
                                      </p:cBhvr>
                                      <p:to>
                                        <p:strVal val="visible"/>
                                      </p:to>
                                    </p:set>
                                    <p:animEffect transition="in" filter="fade">
                                      <p:cBhvr>
                                        <p:cTn id="21" dur="500"/>
                                        <p:tgtEl>
                                          <p:spTgt spid="92163">
                                            <p:txEl>
                                              <p:pRg st="1" end="1"/>
                                            </p:txEl>
                                          </p:spTgt>
                                        </p:tgtEl>
                                      </p:cBhvr>
                                    </p:animEffect>
                                    <p:anim calcmode="lin" valueType="num">
                                      <p:cBhvr>
                                        <p:cTn id="22" dur="500" fill="hold"/>
                                        <p:tgtEl>
                                          <p:spTgt spid="92163">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92163">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indefinite" fill="hold">
                                          <p:stCondLst>
                                            <p:cond delay="0"/>
                                          </p:stCondLst>
                                        </p:cTn>
                                        <p:tgtEl>
                                          <p:spTgt spid="92163">
                                            <p:txEl>
                                              <p:pRg st="2" end="2"/>
                                            </p:txEl>
                                          </p:spTgt>
                                        </p:tgtEl>
                                        <p:attrNameLst>
                                          <p:attrName>style.visibility</p:attrName>
                                        </p:attrNameLst>
                                      </p:cBhvr>
                                      <p:to>
                                        <p:strVal val="visible"/>
                                      </p:to>
                                    </p:set>
                                    <p:animEffect transition="in" filter="fade">
                                      <p:cBhvr>
                                        <p:cTn id="28" dur="500"/>
                                        <p:tgtEl>
                                          <p:spTgt spid="92163">
                                            <p:txEl>
                                              <p:pRg st="2" end="2"/>
                                            </p:txEl>
                                          </p:spTgt>
                                        </p:tgtEl>
                                      </p:cBhvr>
                                    </p:animEffect>
                                    <p:anim calcmode="lin" valueType="num">
                                      <p:cBhvr>
                                        <p:cTn id="29" dur="500" fill="hold"/>
                                        <p:tgtEl>
                                          <p:spTgt spid="92163">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92163">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92165"/>
                                        </p:tgtEl>
                                        <p:attrNameLst>
                                          <p:attrName>style.visibility</p:attrName>
                                        </p:attrNameLst>
                                      </p:cBhvr>
                                      <p:to>
                                        <p:strVal val="visible"/>
                                      </p:to>
                                    </p:set>
                                    <p:animEffect transition="in" filter="blinds(horizontal)">
                                      <p:cBhvr>
                                        <p:cTn id="35" dur="500"/>
                                        <p:tgtEl>
                                          <p:spTgt spid="921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bldLvl="0" animBg="1"/>
      <p:bldP spid="92163" grpId="0" uiExpand="1"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标题 153601"/>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Six</a:t>
            </a:r>
            <a:endParaRPr lang="en-US" altLang="zh-CN" sz="3600" b="1">
              <a:solidFill>
                <a:srgbClr val="800000"/>
              </a:solidFill>
            </a:endParaRPr>
          </a:p>
        </p:txBody>
      </p:sp>
      <p:sp>
        <p:nvSpPr>
          <p:cNvPr id="153603" name="内容占位符 153602"/>
          <p:cNvSpPr>
            <a:spLocks noGrp="1"/>
          </p:cNvSpPr>
          <p:nvPr>
            <p:ph idx="1"/>
          </p:nvPr>
        </p:nvSpPr>
        <p:spPr>
          <a:xfrm>
            <a:off x="466725" y="1052513"/>
            <a:ext cx="8229600" cy="5002212"/>
          </a:xfrm>
          <a:noFill/>
          <a:ln>
            <a:noFill/>
          </a:ln>
        </p:spPr>
        <p:txBody>
          <a:bodyPr anchor="t"/>
          <a:lstStyle/>
          <a:p>
            <a:pPr marL="609600" indent="-609600">
              <a:lnSpc>
                <a:spcPct val="90000"/>
              </a:lnSpc>
              <a:buNone/>
            </a:pPr>
            <a:r>
              <a:rPr lang="en-US" altLang="zh-CN" sz="2800" b="1">
                <a:solidFill>
                  <a:schemeClr val="tx1"/>
                </a:solidFill>
              </a:rPr>
              <a:t>2. to our great surprise</a:t>
            </a:r>
            <a:r>
              <a:rPr lang="en-US" altLang="zh-CN" sz="2800">
                <a:solidFill>
                  <a:schemeClr val="tx1"/>
                </a:solidFill>
              </a:rPr>
              <a:t> </a:t>
            </a:r>
            <a:r>
              <a:rPr lang="zh-CN" altLang="en-US" sz="2800" dirty="0">
                <a:solidFill>
                  <a:schemeClr val="tx1"/>
                </a:solidFill>
              </a:rPr>
              <a:t>令我们吃惊的是</a:t>
            </a:r>
            <a:endParaRPr lang="en-US" altLang="zh-CN" sz="2800">
              <a:solidFill>
                <a:schemeClr val="tx1"/>
              </a:solidFill>
            </a:endParaRPr>
          </a:p>
          <a:p>
            <a:pPr marL="609600" indent="-609600">
              <a:lnSpc>
                <a:spcPct val="90000"/>
              </a:lnSpc>
              <a:buClr>
                <a:schemeClr val="tx1"/>
              </a:buClr>
              <a:buFont typeface="Wingdings" panose="05000000000000000000" pitchFamily="2" charset="2"/>
              <a:buChar char="Ø"/>
            </a:pPr>
            <a:r>
              <a:rPr sz="2800">
                <a:solidFill>
                  <a:schemeClr val="tx1"/>
                </a:solidFill>
              </a:rPr>
              <a:t>类似的表达情感的词组还有to one’s disappointment/regret，在这一类表达之前还可以用much来修饰程度之深。</a:t>
            </a:r>
            <a:endParaRPr sz="2800">
              <a:solidFill>
                <a:schemeClr val="tx1"/>
              </a:solidFill>
            </a:endParaRPr>
          </a:p>
          <a:p>
            <a:pPr marL="609600" indent="-609600">
              <a:lnSpc>
                <a:spcPct val="90000"/>
              </a:lnSpc>
              <a:buNone/>
            </a:pPr>
            <a:r>
              <a:rPr lang="en-US" altLang="zh-CN" sz="2800" b="1">
                <a:solidFill>
                  <a:schemeClr val="tx1"/>
                </a:solidFill>
              </a:rPr>
              <a:t>e.g.</a:t>
            </a:r>
            <a:r>
              <a:rPr lang="en-US" altLang="zh-CN" sz="2800">
                <a:solidFill>
                  <a:schemeClr val="tx1"/>
                </a:solidFill>
              </a:rPr>
              <a:t>Much to our surprise, we received two L/Cs from your bank yesterday, which have some discrepancies between each other. </a:t>
            </a:r>
            <a:endParaRPr lang="en-US" altLang="zh-CN" sz="2800">
              <a:solidFill>
                <a:schemeClr val="tx1"/>
              </a:solidFill>
            </a:endParaRPr>
          </a:p>
          <a:p>
            <a:pPr marL="609600" indent="-609600">
              <a:lnSpc>
                <a:spcPct val="90000"/>
              </a:lnSpc>
              <a:buNone/>
            </a:pPr>
            <a:r>
              <a:rPr lang="en-US" altLang="zh-CN" sz="2800">
                <a:solidFill>
                  <a:schemeClr val="tx1"/>
                </a:solidFill>
              </a:rPr>
              <a:t>        昨天我们收到你方银行的两份信用证，而这两份信用证又有差异，这令我们甚为惊奇。</a:t>
            </a:r>
            <a:endParaRPr lang="en-US" altLang="zh-CN" sz="2800">
              <a:solidFill>
                <a:schemeClr val="tx1"/>
              </a:solidFill>
            </a:endParaRPr>
          </a:p>
        </p:txBody>
      </p:sp>
      <p:pic>
        <p:nvPicPr>
          <p:cNvPr id="153604" name="图片 153603" descr="4.gif (5050 bytes)">
            <a:hlinkClick r:id="rId1" action="ppaction://hlinksldjump"/>
          </p:cNvPr>
          <p:cNvPicPr>
            <a:picLocks noChangeAspect="1"/>
          </p:cNvPicPr>
          <p:nvPr/>
        </p:nvPicPr>
        <p:blipFill>
          <a:blip r:embed="rId2" cstate="print"/>
          <a:stretch>
            <a:fillRect/>
          </a:stretch>
        </p:blipFill>
        <p:spPr>
          <a:xfrm>
            <a:off x="5940425" y="4870450"/>
            <a:ext cx="409575" cy="409575"/>
          </a:xfrm>
          <a:prstGeom prst="rect">
            <a:avLst/>
          </a:prstGeom>
          <a:noFill/>
          <a:ln w="9525">
            <a:noFill/>
          </a:ln>
        </p:spPr>
      </p:pic>
    </p:spTree>
    <p:custDataLst>
      <p:tags r:id="rId3"/>
    </p:custData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53602"/>
                                        </p:tgtEl>
                                        <p:attrNameLst>
                                          <p:attrName>style.visibility</p:attrName>
                                        </p:attrNameLst>
                                      </p:cBhvr>
                                      <p:to>
                                        <p:strVal val="visible"/>
                                      </p:to>
                                    </p:set>
                                    <p:anim calcmode="lin" valueType="num">
                                      <p:cBhvr>
                                        <p:cTn id="7" dur="1000" fill="hold"/>
                                        <p:tgtEl>
                                          <p:spTgt spid="153602"/>
                                        </p:tgtEl>
                                        <p:attrNameLst>
                                          <p:attrName>ppt_x</p:attrName>
                                        </p:attrNameLst>
                                      </p:cBhvr>
                                      <p:tavLst>
                                        <p:tav tm="0">
                                          <p:val>
                                            <p:strVal val="#ppt_x-.2"/>
                                          </p:val>
                                        </p:tav>
                                        <p:tav tm="100000">
                                          <p:val>
                                            <p:strVal val="#ppt_x"/>
                                          </p:val>
                                        </p:tav>
                                      </p:tavLst>
                                    </p:anim>
                                    <p:anim calcmode="lin" valueType="num">
                                      <p:cBhvr>
                                        <p:cTn id="8" dur="1000" fill="hold"/>
                                        <p:tgtEl>
                                          <p:spTgt spid="15360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53602"/>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153603">
                                            <p:txEl>
                                              <p:pRg st="0" end="0"/>
                                            </p:txEl>
                                          </p:spTgt>
                                        </p:tgtEl>
                                        <p:attrNameLst>
                                          <p:attrName>style.visibility</p:attrName>
                                        </p:attrNameLst>
                                      </p:cBhvr>
                                      <p:to>
                                        <p:strVal val="visible"/>
                                      </p:to>
                                    </p:set>
                                    <p:animEffect transition="in" filter="fade">
                                      <p:cBhvr>
                                        <p:cTn id="14" dur="500"/>
                                        <p:tgtEl>
                                          <p:spTgt spid="153603">
                                            <p:txEl>
                                              <p:pRg st="0" end="0"/>
                                            </p:txEl>
                                          </p:spTgt>
                                        </p:tgtEl>
                                      </p:cBhvr>
                                    </p:animEffect>
                                    <p:anim calcmode="lin" valueType="num">
                                      <p:cBhvr>
                                        <p:cTn id="15" dur="500" fill="hold"/>
                                        <p:tgtEl>
                                          <p:spTgt spid="15360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53603">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indefinite" fill="hold">
                                          <p:stCondLst>
                                            <p:cond delay="0"/>
                                          </p:stCondLst>
                                        </p:cTn>
                                        <p:tgtEl>
                                          <p:spTgt spid="153603">
                                            <p:txEl>
                                              <p:pRg st="1" end="1"/>
                                            </p:txEl>
                                          </p:spTgt>
                                        </p:tgtEl>
                                        <p:attrNameLst>
                                          <p:attrName>style.visibility</p:attrName>
                                        </p:attrNameLst>
                                      </p:cBhvr>
                                      <p:to>
                                        <p:strVal val="visible"/>
                                      </p:to>
                                    </p:set>
                                    <p:animEffect transition="in" filter="fade">
                                      <p:cBhvr>
                                        <p:cTn id="21" dur="500"/>
                                        <p:tgtEl>
                                          <p:spTgt spid="153603">
                                            <p:txEl>
                                              <p:pRg st="1" end="1"/>
                                            </p:txEl>
                                          </p:spTgt>
                                        </p:tgtEl>
                                      </p:cBhvr>
                                    </p:animEffect>
                                    <p:anim calcmode="lin" valueType="num">
                                      <p:cBhvr>
                                        <p:cTn id="22" dur="500" fill="hold"/>
                                        <p:tgtEl>
                                          <p:spTgt spid="153603">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53603">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indefinite" fill="hold">
                                          <p:stCondLst>
                                            <p:cond delay="0"/>
                                          </p:stCondLst>
                                        </p:cTn>
                                        <p:tgtEl>
                                          <p:spTgt spid="153603">
                                            <p:txEl>
                                              <p:pRg st="2" end="2"/>
                                            </p:txEl>
                                          </p:spTgt>
                                        </p:tgtEl>
                                        <p:attrNameLst>
                                          <p:attrName>style.visibility</p:attrName>
                                        </p:attrNameLst>
                                      </p:cBhvr>
                                      <p:to>
                                        <p:strVal val="visible"/>
                                      </p:to>
                                    </p:set>
                                    <p:animEffect transition="in" filter="fade">
                                      <p:cBhvr>
                                        <p:cTn id="28" dur="500"/>
                                        <p:tgtEl>
                                          <p:spTgt spid="153603">
                                            <p:txEl>
                                              <p:pRg st="2" end="2"/>
                                            </p:txEl>
                                          </p:spTgt>
                                        </p:tgtEl>
                                      </p:cBhvr>
                                    </p:animEffect>
                                    <p:anim calcmode="lin" valueType="num">
                                      <p:cBhvr>
                                        <p:cTn id="29" dur="500" fill="hold"/>
                                        <p:tgtEl>
                                          <p:spTgt spid="153603">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53603">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indefinite" fill="hold">
                                          <p:stCondLst>
                                            <p:cond delay="0"/>
                                          </p:stCondLst>
                                        </p:cTn>
                                        <p:tgtEl>
                                          <p:spTgt spid="153603">
                                            <p:txEl>
                                              <p:pRg st="3" end="3"/>
                                            </p:txEl>
                                          </p:spTgt>
                                        </p:tgtEl>
                                        <p:attrNameLst>
                                          <p:attrName>style.visibility</p:attrName>
                                        </p:attrNameLst>
                                      </p:cBhvr>
                                      <p:to>
                                        <p:strVal val="visible"/>
                                      </p:to>
                                    </p:set>
                                    <p:animEffect transition="in" filter="fade">
                                      <p:cBhvr>
                                        <p:cTn id="35" dur="500"/>
                                        <p:tgtEl>
                                          <p:spTgt spid="153603">
                                            <p:txEl>
                                              <p:pRg st="3" end="3"/>
                                            </p:txEl>
                                          </p:spTgt>
                                        </p:tgtEl>
                                      </p:cBhvr>
                                    </p:animEffect>
                                    <p:anim calcmode="lin" valueType="num">
                                      <p:cBhvr>
                                        <p:cTn id="36" dur="500" fill="hold"/>
                                        <p:tgtEl>
                                          <p:spTgt spid="153603">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53603">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53604"/>
                                        </p:tgtEl>
                                        <p:attrNameLst>
                                          <p:attrName>style.visibility</p:attrName>
                                        </p:attrNameLst>
                                      </p:cBhvr>
                                      <p:to>
                                        <p:strVal val="visible"/>
                                      </p:to>
                                    </p:set>
                                    <p:animEffect transition="in" filter="blinds(horizontal)">
                                      <p:cBhvr>
                                        <p:cTn id="42" dur="500"/>
                                        <p:tgtEl>
                                          <p:spTgt spid="1536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2" grpId="0" bldLvl="0" animBg="1"/>
      <p:bldP spid="153603" grpId="0" uiExpand="1"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标题 154625"/>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Six</a:t>
            </a:r>
            <a:endParaRPr lang="en-US" altLang="zh-CN" sz="3600" b="1">
              <a:solidFill>
                <a:srgbClr val="800000"/>
              </a:solidFill>
            </a:endParaRPr>
          </a:p>
        </p:txBody>
      </p:sp>
      <p:sp>
        <p:nvSpPr>
          <p:cNvPr id="154627" name="内容占位符 154626"/>
          <p:cNvSpPr>
            <a:spLocks noGrp="1"/>
          </p:cNvSpPr>
          <p:nvPr>
            <p:ph idx="1"/>
          </p:nvPr>
        </p:nvSpPr>
        <p:spPr>
          <a:xfrm>
            <a:off x="466725" y="1052830"/>
            <a:ext cx="8220075" cy="5572125"/>
          </a:xfrm>
          <a:noFill/>
          <a:ln>
            <a:noFill/>
          </a:ln>
        </p:spPr>
        <p:txBody>
          <a:bodyPr anchor="t">
            <a:noAutofit/>
          </a:bodyPr>
          <a:lstStyle/>
          <a:p>
            <a:pPr marL="609600" indent="-609600">
              <a:buNone/>
            </a:pPr>
            <a:r>
              <a:rPr lang="en-US" altLang="zh-CN" sz="2800" b="1">
                <a:solidFill>
                  <a:schemeClr val="tx1"/>
                </a:solidFill>
              </a:rPr>
              <a:t>3. guarantee</a:t>
            </a:r>
            <a:r>
              <a:rPr lang="en-US" altLang="zh-CN" sz="2800">
                <a:solidFill>
                  <a:schemeClr val="tx1"/>
                </a:solidFill>
              </a:rPr>
              <a:t> </a:t>
            </a:r>
            <a:r>
              <a:rPr lang="zh-CN" altLang="en-US" sz="2800" dirty="0">
                <a:solidFill>
                  <a:schemeClr val="tx1"/>
                </a:solidFill>
              </a:rPr>
              <a:t>保证</a:t>
            </a:r>
            <a:endParaRPr lang="zh-CN" altLang="en-US" sz="2800" dirty="0">
              <a:solidFill>
                <a:schemeClr val="tx1"/>
              </a:solidFill>
            </a:endParaRPr>
          </a:p>
          <a:p>
            <a:pPr marL="609600" indent="-609600">
              <a:buNone/>
            </a:pPr>
            <a:r>
              <a:rPr lang="en-US" altLang="zh-CN" sz="2800">
                <a:solidFill>
                  <a:schemeClr val="tx1"/>
                </a:solidFill>
              </a:rPr>
              <a:t>e.g. Will you guarantee us prompt shipment? </a:t>
            </a:r>
            <a:endParaRPr lang="en-US" altLang="zh-CN" sz="2800">
              <a:solidFill>
                <a:schemeClr val="tx1"/>
              </a:solidFill>
            </a:endParaRPr>
          </a:p>
          <a:p>
            <a:pPr marL="609600" indent="-609600">
              <a:buNone/>
            </a:pPr>
            <a:r>
              <a:rPr lang="en-US" altLang="zh-CN" sz="2800">
                <a:solidFill>
                  <a:schemeClr val="tx1"/>
                </a:solidFill>
              </a:rPr>
              <a:t>       你愿意向我们保证立即发货吗？</a:t>
            </a:r>
            <a:endParaRPr lang="en-US" altLang="zh-CN" sz="2800">
              <a:solidFill>
                <a:schemeClr val="tx1"/>
              </a:solidFill>
            </a:endParaRPr>
          </a:p>
          <a:p>
            <a:pPr marL="609600" indent="-609600">
              <a:buNone/>
            </a:pPr>
            <a:r>
              <a:rPr lang="en-US" altLang="zh-CN" sz="2800" b="1">
                <a:solidFill>
                  <a:schemeClr val="tx1"/>
                </a:solidFill>
              </a:rPr>
              <a:t>e.g. </a:t>
            </a:r>
            <a:r>
              <a:rPr lang="en-US" altLang="zh-CN" sz="2800">
                <a:solidFill>
                  <a:schemeClr val="tx1"/>
                </a:solidFill>
              </a:rPr>
              <a:t>The Bank of China can either give one letter of guarantee for the whole transaction, or give separate letters of guarantee for separate installments. Either way, the letter of guarantee should reach us two months before shipment is due, as stipulated in the contract. </a:t>
            </a:r>
            <a:endParaRPr lang="en-US" altLang="zh-CN" sz="2800">
              <a:solidFill>
                <a:schemeClr val="tx1"/>
              </a:solidFill>
            </a:endParaRPr>
          </a:p>
          <a:p>
            <a:pPr marL="609600" indent="-609600">
              <a:buNone/>
            </a:pPr>
            <a:r>
              <a:rPr lang="en-US" altLang="zh-CN" sz="2800">
                <a:solidFill>
                  <a:schemeClr val="tx1"/>
                </a:solidFill>
              </a:rPr>
              <a:t>         中国银行可以为这整笔交易写一封保函，或者分别为每一批货写一封保函。无论用哪一种，这保函必须在合同规定的装运期前两个月到达我方。</a:t>
            </a:r>
            <a:endParaRPr lang="en-US" altLang="zh-CN" sz="2800">
              <a:solidFill>
                <a:schemeClr val="tx1"/>
              </a:solidFill>
            </a:endParaRPr>
          </a:p>
        </p:txBody>
      </p:sp>
      <p:pic>
        <p:nvPicPr>
          <p:cNvPr id="154628" name="图片 154627" descr="4.gif (5050 bytes)">
            <a:hlinkClick r:id="rId1" action="ppaction://hlinksldjump"/>
          </p:cNvPr>
          <p:cNvPicPr>
            <a:picLocks noChangeAspect="1"/>
          </p:cNvPicPr>
          <p:nvPr/>
        </p:nvPicPr>
        <p:blipFill>
          <a:blip r:embed="rId2" cstate="print"/>
          <a:stretch>
            <a:fillRect/>
          </a:stretch>
        </p:blipFill>
        <p:spPr>
          <a:xfrm>
            <a:off x="7255193" y="6011228"/>
            <a:ext cx="409575" cy="409575"/>
          </a:xfrm>
          <a:prstGeom prst="rect">
            <a:avLst/>
          </a:prstGeom>
          <a:noFill/>
          <a:ln w="9525">
            <a:noFill/>
          </a:ln>
        </p:spPr>
      </p:pic>
    </p:spTree>
    <p:custDataLst>
      <p:tags r:id="rId3"/>
    </p:custData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54626"/>
                                        </p:tgtEl>
                                        <p:attrNameLst>
                                          <p:attrName>style.visibility</p:attrName>
                                        </p:attrNameLst>
                                      </p:cBhvr>
                                      <p:to>
                                        <p:strVal val="visible"/>
                                      </p:to>
                                    </p:set>
                                    <p:anim calcmode="lin" valueType="num">
                                      <p:cBhvr>
                                        <p:cTn id="7" dur="1000" fill="hold"/>
                                        <p:tgtEl>
                                          <p:spTgt spid="154626"/>
                                        </p:tgtEl>
                                        <p:attrNameLst>
                                          <p:attrName>ppt_x</p:attrName>
                                        </p:attrNameLst>
                                      </p:cBhvr>
                                      <p:tavLst>
                                        <p:tav tm="0">
                                          <p:val>
                                            <p:strVal val="#ppt_x-.2"/>
                                          </p:val>
                                        </p:tav>
                                        <p:tav tm="100000">
                                          <p:val>
                                            <p:strVal val="#ppt_x"/>
                                          </p:val>
                                        </p:tav>
                                      </p:tavLst>
                                    </p:anim>
                                    <p:anim calcmode="lin" valueType="num">
                                      <p:cBhvr>
                                        <p:cTn id="8" dur="1000" fill="hold"/>
                                        <p:tgtEl>
                                          <p:spTgt spid="1546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54626"/>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154627">
                                            <p:txEl>
                                              <p:pRg st="0" end="0"/>
                                            </p:txEl>
                                          </p:spTgt>
                                        </p:tgtEl>
                                        <p:attrNameLst>
                                          <p:attrName>style.visibility</p:attrName>
                                        </p:attrNameLst>
                                      </p:cBhvr>
                                      <p:to>
                                        <p:strVal val="visible"/>
                                      </p:to>
                                    </p:set>
                                    <p:animEffect transition="in" filter="fade">
                                      <p:cBhvr>
                                        <p:cTn id="14" dur="500"/>
                                        <p:tgtEl>
                                          <p:spTgt spid="154627">
                                            <p:txEl>
                                              <p:pRg st="0" end="0"/>
                                            </p:txEl>
                                          </p:spTgt>
                                        </p:tgtEl>
                                      </p:cBhvr>
                                    </p:animEffect>
                                    <p:anim calcmode="lin" valueType="num">
                                      <p:cBhvr>
                                        <p:cTn id="15" dur="500" fill="hold"/>
                                        <p:tgtEl>
                                          <p:spTgt spid="15462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5462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indefinite" fill="hold">
                                          <p:stCondLst>
                                            <p:cond delay="0"/>
                                          </p:stCondLst>
                                        </p:cTn>
                                        <p:tgtEl>
                                          <p:spTgt spid="154627">
                                            <p:txEl>
                                              <p:pRg st="1" end="1"/>
                                            </p:txEl>
                                          </p:spTgt>
                                        </p:tgtEl>
                                        <p:attrNameLst>
                                          <p:attrName>style.visibility</p:attrName>
                                        </p:attrNameLst>
                                      </p:cBhvr>
                                      <p:to>
                                        <p:strVal val="visible"/>
                                      </p:to>
                                    </p:set>
                                    <p:animEffect transition="in" filter="fade">
                                      <p:cBhvr>
                                        <p:cTn id="21" dur="500"/>
                                        <p:tgtEl>
                                          <p:spTgt spid="154627">
                                            <p:txEl>
                                              <p:pRg st="1" end="1"/>
                                            </p:txEl>
                                          </p:spTgt>
                                        </p:tgtEl>
                                      </p:cBhvr>
                                    </p:animEffect>
                                    <p:anim calcmode="lin" valueType="num">
                                      <p:cBhvr>
                                        <p:cTn id="22" dur="500" fill="hold"/>
                                        <p:tgtEl>
                                          <p:spTgt spid="154627">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5462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indefinite" fill="hold">
                                          <p:stCondLst>
                                            <p:cond delay="0"/>
                                          </p:stCondLst>
                                        </p:cTn>
                                        <p:tgtEl>
                                          <p:spTgt spid="154627">
                                            <p:txEl>
                                              <p:pRg st="2" end="2"/>
                                            </p:txEl>
                                          </p:spTgt>
                                        </p:tgtEl>
                                        <p:attrNameLst>
                                          <p:attrName>style.visibility</p:attrName>
                                        </p:attrNameLst>
                                      </p:cBhvr>
                                      <p:to>
                                        <p:strVal val="visible"/>
                                      </p:to>
                                    </p:set>
                                    <p:animEffect transition="in" filter="fade">
                                      <p:cBhvr>
                                        <p:cTn id="28" dur="500"/>
                                        <p:tgtEl>
                                          <p:spTgt spid="154627">
                                            <p:txEl>
                                              <p:pRg st="2" end="2"/>
                                            </p:txEl>
                                          </p:spTgt>
                                        </p:tgtEl>
                                      </p:cBhvr>
                                    </p:animEffect>
                                    <p:anim calcmode="lin" valueType="num">
                                      <p:cBhvr>
                                        <p:cTn id="29" dur="500" fill="hold"/>
                                        <p:tgtEl>
                                          <p:spTgt spid="154627">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54627">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indefinite" fill="hold">
                                          <p:stCondLst>
                                            <p:cond delay="0"/>
                                          </p:stCondLst>
                                        </p:cTn>
                                        <p:tgtEl>
                                          <p:spTgt spid="154627">
                                            <p:txEl>
                                              <p:pRg st="3" end="3"/>
                                            </p:txEl>
                                          </p:spTgt>
                                        </p:tgtEl>
                                        <p:attrNameLst>
                                          <p:attrName>style.visibility</p:attrName>
                                        </p:attrNameLst>
                                      </p:cBhvr>
                                      <p:to>
                                        <p:strVal val="visible"/>
                                      </p:to>
                                    </p:set>
                                    <p:animEffect transition="in" filter="fade">
                                      <p:cBhvr>
                                        <p:cTn id="35" dur="500"/>
                                        <p:tgtEl>
                                          <p:spTgt spid="154627">
                                            <p:txEl>
                                              <p:pRg st="3" end="3"/>
                                            </p:txEl>
                                          </p:spTgt>
                                        </p:tgtEl>
                                      </p:cBhvr>
                                    </p:animEffect>
                                    <p:anim calcmode="lin" valueType="num">
                                      <p:cBhvr>
                                        <p:cTn id="36" dur="500" fill="hold"/>
                                        <p:tgtEl>
                                          <p:spTgt spid="154627">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54627">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4" presetClass="entr" presetSubtype="0" fill="hold" grpId="0" nodeType="clickEffect">
                                  <p:stCondLst>
                                    <p:cond delay="0"/>
                                  </p:stCondLst>
                                  <p:childTnLst>
                                    <p:set>
                                      <p:cBhvr>
                                        <p:cTn id="41" dur="indefinite" fill="hold">
                                          <p:stCondLst>
                                            <p:cond delay="0"/>
                                          </p:stCondLst>
                                        </p:cTn>
                                        <p:tgtEl>
                                          <p:spTgt spid="154627">
                                            <p:txEl>
                                              <p:pRg st="4" end="4"/>
                                            </p:txEl>
                                          </p:spTgt>
                                        </p:tgtEl>
                                        <p:attrNameLst>
                                          <p:attrName>style.visibility</p:attrName>
                                        </p:attrNameLst>
                                      </p:cBhvr>
                                      <p:to>
                                        <p:strVal val="visible"/>
                                      </p:to>
                                    </p:set>
                                    <p:animEffect transition="in" filter="fade">
                                      <p:cBhvr>
                                        <p:cTn id="42" dur="500"/>
                                        <p:tgtEl>
                                          <p:spTgt spid="154627">
                                            <p:txEl>
                                              <p:pRg st="4" end="4"/>
                                            </p:txEl>
                                          </p:spTgt>
                                        </p:tgtEl>
                                      </p:cBhvr>
                                    </p:animEffect>
                                    <p:anim calcmode="lin" valueType="num">
                                      <p:cBhvr>
                                        <p:cTn id="43" dur="500" fill="hold"/>
                                        <p:tgtEl>
                                          <p:spTgt spid="154627">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154627">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154628"/>
                                        </p:tgtEl>
                                        <p:attrNameLst>
                                          <p:attrName>style.visibility</p:attrName>
                                        </p:attrNameLst>
                                      </p:cBhvr>
                                      <p:to>
                                        <p:strVal val="visible"/>
                                      </p:to>
                                    </p:set>
                                    <p:animEffect transition="in" filter="blinds(horizontal)">
                                      <p:cBhvr>
                                        <p:cTn id="49" dur="500"/>
                                        <p:tgtEl>
                                          <p:spTgt spid="154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6" grpId="0" bldLvl="0" animBg="1"/>
      <p:bldP spid="154627" grpId="0" uiExpand="1"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标题 155649"/>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Six</a:t>
            </a:r>
            <a:endParaRPr lang="en-US" altLang="zh-CN" sz="3600" b="1">
              <a:solidFill>
                <a:srgbClr val="800000"/>
              </a:solidFill>
            </a:endParaRPr>
          </a:p>
        </p:txBody>
      </p:sp>
      <p:sp>
        <p:nvSpPr>
          <p:cNvPr id="155651" name="内容占位符 155650"/>
          <p:cNvSpPr>
            <a:spLocks noGrp="1"/>
          </p:cNvSpPr>
          <p:nvPr>
            <p:ph idx="1"/>
          </p:nvPr>
        </p:nvSpPr>
        <p:spPr>
          <a:xfrm>
            <a:off x="466725" y="1052513"/>
            <a:ext cx="8229600" cy="5002212"/>
          </a:xfrm>
          <a:noFill/>
          <a:ln>
            <a:noFill/>
          </a:ln>
        </p:spPr>
        <p:txBody>
          <a:bodyPr anchor="t"/>
          <a:lstStyle/>
          <a:p>
            <a:pPr marL="609600" indent="-609600">
              <a:lnSpc>
                <a:spcPct val="115000"/>
              </a:lnSpc>
              <a:buNone/>
            </a:pPr>
            <a:r>
              <a:rPr lang="en-US" sz="2800">
                <a:solidFill>
                  <a:schemeClr val="tx1"/>
                </a:solidFill>
                <a:effectLst>
                  <a:outerShdw blurRad="38100" dist="19050" dir="2700000" algn="tl" rotWithShape="0">
                    <a:schemeClr val="dk1">
                      <a:alpha val="40000"/>
                    </a:schemeClr>
                  </a:outerShdw>
                </a:effectLst>
                <a:uFillTx/>
              </a:rPr>
              <a:t>4</a:t>
            </a:r>
            <a:r>
              <a:rPr sz="2800">
                <a:solidFill>
                  <a:schemeClr val="tx1"/>
                </a:solidFill>
                <a:effectLst>
                  <a:outerShdw blurRad="38100" dist="19050" dir="2700000" algn="tl" rotWithShape="0">
                    <a:schemeClr val="dk1">
                      <a:alpha val="40000"/>
                    </a:schemeClr>
                  </a:outerShdw>
                </a:effectLst>
                <a:uFillTx/>
              </a:rPr>
              <a:t>.</a:t>
            </a:r>
            <a:r>
              <a:rPr sz="2800" b="1">
                <a:solidFill>
                  <a:schemeClr val="tx1"/>
                </a:solidFill>
                <a:effectLst>
                  <a:outerShdw blurRad="38100" dist="19050" dir="2700000" algn="tl" rotWithShape="0">
                    <a:schemeClr val="dk1">
                      <a:alpha val="40000"/>
                    </a:schemeClr>
                  </a:outerShdw>
                </a:effectLst>
                <a:uFillTx/>
              </a:rPr>
              <a:t> take up an order </a:t>
            </a:r>
            <a:r>
              <a:rPr sz="2800">
                <a:solidFill>
                  <a:schemeClr val="tx1"/>
                </a:solidFill>
                <a:effectLst>
                  <a:outerShdw blurRad="38100" dist="19050" dir="2700000" algn="tl" rotWithShape="0">
                    <a:schemeClr val="dk1">
                      <a:alpha val="40000"/>
                    </a:schemeClr>
                  </a:outerShdw>
                </a:effectLst>
                <a:uFillTx/>
              </a:rPr>
              <a:t>着手处理订单，接受订单</a:t>
            </a:r>
            <a:endParaRPr sz="2800">
              <a:solidFill>
                <a:schemeClr val="tx1"/>
              </a:solidFill>
              <a:effectLst>
                <a:outerShdw blurRad="38100" dist="19050" dir="2700000" algn="tl" rotWithShape="0">
                  <a:schemeClr val="dk1">
                    <a:alpha val="40000"/>
                  </a:schemeClr>
                </a:outerShdw>
              </a:effectLst>
              <a:uFillTx/>
            </a:endParaRPr>
          </a:p>
          <a:p>
            <a:pPr marL="609600" indent="-609600">
              <a:lnSpc>
                <a:spcPct val="115000"/>
              </a:lnSpc>
              <a:buNone/>
            </a:pPr>
            <a:r>
              <a:rPr sz="2800" b="1">
                <a:solidFill>
                  <a:schemeClr val="tx1"/>
                </a:solidFill>
                <a:effectLst>
                  <a:outerShdw blurRad="38100" dist="19050" dir="2700000" algn="tl" rotWithShape="0">
                    <a:schemeClr val="dk1">
                      <a:alpha val="40000"/>
                    </a:schemeClr>
                  </a:outerShdw>
                </a:effectLst>
                <a:uFillTx/>
              </a:rPr>
              <a:t>e.g.	</a:t>
            </a:r>
            <a:r>
              <a:rPr sz="2800">
                <a:solidFill>
                  <a:schemeClr val="tx1"/>
                </a:solidFill>
                <a:effectLst>
                  <a:outerShdw blurRad="38100" dist="19050" dir="2700000" algn="tl" rotWithShape="0">
                    <a:schemeClr val="dk1">
                      <a:alpha val="40000"/>
                    </a:schemeClr>
                  </a:outerShdw>
                </a:effectLst>
                <a:uFillTx/>
              </a:rPr>
              <a:t>This month we are unable to take up fresh orders from you, because there is a great increase in the cost of the raw materials and the manufacturers find it hard to get adequate materials. </a:t>
            </a:r>
            <a:endParaRPr sz="2800">
              <a:solidFill>
                <a:schemeClr val="tx1"/>
              </a:solidFill>
              <a:effectLst>
                <a:outerShdw blurRad="38100" dist="19050" dir="2700000" algn="tl" rotWithShape="0">
                  <a:schemeClr val="dk1">
                    <a:alpha val="40000"/>
                  </a:schemeClr>
                </a:outerShdw>
              </a:effectLst>
              <a:uFillTx/>
            </a:endParaRPr>
          </a:p>
          <a:p>
            <a:pPr marL="609600" indent="-609600">
              <a:lnSpc>
                <a:spcPct val="115000"/>
              </a:lnSpc>
              <a:buNone/>
            </a:pPr>
            <a:r>
              <a:rPr sz="2800">
                <a:solidFill>
                  <a:schemeClr val="tx1"/>
                </a:solidFill>
                <a:effectLst>
                  <a:outerShdw blurRad="38100" dist="19050" dir="2700000" algn="tl" rotWithShape="0">
                    <a:schemeClr val="dk1">
                      <a:alpha val="40000"/>
                    </a:schemeClr>
                  </a:outerShdw>
                </a:effectLst>
                <a:uFillTx/>
              </a:rPr>
              <a:t>        本月我公司无法再接受你方的新订单，原因是原材料成本的剧增，厂商无法找到充足的原材料。</a:t>
            </a:r>
            <a:endParaRPr sz="2800">
              <a:solidFill>
                <a:schemeClr val="tx1"/>
              </a:solidFill>
              <a:effectLst>
                <a:outerShdw blurRad="38100" dist="19050" dir="2700000" algn="tl" rotWithShape="0">
                  <a:schemeClr val="dk1">
                    <a:alpha val="40000"/>
                  </a:schemeClr>
                </a:outerShdw>
              </a:effectLst>
              <a:uFillTx/>
            </a:endParaRPr>
          </a:p>
        </p:txBody>
      </p:sp>
      <p:pic>
        <p:nvPicPr>
          <p:cNvPr id="155652" name="图片 155651" descr="4.gif (5050 bytes)">
            <a:hlinkClick r:id="rId1" action="ppaction://hlinksldjump"/>
          </p:cNvPr>
          <p:cNvPicPr>
            <a:picLocks noChangeAspect="1"/>
          </p:cNvPicPr>
          <p:nvPr/>
        </p:nvPicPr>
        <p:blipFill>
          <a:blip r:embed="rId2" cstate="print"/>
          <a:stretch>
            <a:fillRect/>
          </a:stretch>
        </p:blipFill>
        <p:spPr>
          <a:xfrm>
            <a:off x="5653088" y="5662613"/>
            <a:ext cx="409575" cy="409575"/>
          </a:xfrm>
          <a:prstGeom prst="rect">
            <a:avLst/>
          </a:prstGeom>
          <a:noFill/>
          <a:ln w="9525">
            <a:noFill/>
          </a:ln>
        </p:spPr>
      </p:pic>
    </p:spTree>
    <p:custDataLst>
      <p:tags r:id="rId3"/>
    </p:custData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55650"/>
                                        </p:tgtEl>
                                        <p:attrNameLst>
                                          <p:attrName>style.visibility</p:attrName>
                                        </p:attrNameLst>
                                      </p:cBhvr>
                                      <p:to>
                                        <p:strVal val="visible"/>
                                      </p:to>
                                    </p:set>
                                    <p:anim calcmode="lin" valueType="num">
                                      <p:cBhvr>
                                        <p:cTn id="7" dur="1000" fill="hold"/>
                                        <p:tgtEl>
                                          <p:spTgt spid="155650"/>
                                        </p:tgtEl>
                                        <p:attrNameLst>
                                          <p:attrName>ppt_x</p:attrName>
                                        </p:attrNameLst>
                                      </p:cBhvr>
                                      <p:tavLst>
                                        <p:tav tm="0">
                                          <p:val>
                                            <p:strVal val="#ppt_x-.2"/>
                                          </p:val>
                                        </p:tav>
                                        <p:tav tm="100000">
                                          <p:val>
                                            <p:strVal val="#ppt_x"/>
                                          </p:val>
                                        </p:tav>
                                      </p:tavLst>
                                    </p:anim>
                                    <p:anim calcmode="lin" valueType="num">
                                      <p:cBhvr>
                                        <p:cTn id="8" dur="1000" fill="hold"/>
                                        <p:tgtEl>
                                          <p:spTgt spid="1556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55650"/>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155651">
                                            <p:txEl>
                                              <p:pRg st="0" end="0"/>
                                            </p:txEl>
                                          </p:spTgt>
                                        </p:tgtEl>
                                        <p:attrNameLst>
                                          <p:attrName>style.visibility</p:attrName>
                                        </p:attrNameLst>
                                      </p:cBhvr>
                                      <p:to>
                                        <p:strVal val="visible"/>
                                      </p:to>
                                    </p:set>
                                    <p:animEffect transition="in" filter="fade">
                                      <p:cBhvr>
                                        <p:cTn id="14" dur="500"/>
                                        <p:tgtEl>
                                          <p:spTgt spid="155651">
                                            <p:txEl>
                                              <p:pRg st="0" end="0"/>
                                            </p:txEl>
                                          </p:spTgt>
                                        </p:tgtEl>
                                      </p:cBhvr>
                                    </p:animEffect>
                                    <p:anim calcmode="lin" valueType="num">
                                      <p:cBhvr>
                                        <p:cTn id="15" dur="500" fill="hold"/>
                                        <p:tgtEl>
                                          <p:spTgt spid="1556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5565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indefinite" fill="hold">
                                          <p:stCondLst>
                                            <p:cond delay="0"/>
                                          </p:stCondLst>
                                        </p:cTn>
                                        <p:tgtEl>
                                          <p:spTgt spid="155651">
                                            <p:txEl>
                                              <p:pRg st="1" end="1"/>
                                            </p:txEl>
                                          </p:spTgt>
                                        </p:tgtEl>
                                        <p:attrNameLst>
                                          <p:attrName>style.visibility</p:attrName>
                                        </p:attrNameLst>
                                      </p:cBhvr>
                                      <p:to>
                                        <p:strVal val="visible"/>
                                      </p:to>
                                    </p:set>
                                    <p:animEffect transition="in" filter="fade">
                                      <p:cBhvr>
                                        <p:cTn id="21" dur="500"/>
                                        <p:tgtEl>
                                          <p:spTgt spid="155651">
                                            <p:txEl>
                                              <p:pRg st="1" end="1"/>
                                            </p:txEl>
                                          </p:spTgt>
                                        </p:tgtEl>
                                      </p:cBhvr>
                                    </p:animEffect>
                                    <p:anim calcmode="lin" valueType="num">
                                      <p:cBhvr>
                                        <p:cTn id="22" dur="500" fill="hold"/>
                                        <p:tgtEl>
                                          <p:spTgt spid="15565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5565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indefinite" fill="hold">
                                          <p:stCondLst>
                                            <p:cond delay="0"/>
                                          </p:stCondLst>
                                        </p:cTn>
                                        <p:tgtEl>
                                          <p:spTgt spid="155651">
                                            <p:txEl>
                                              <p:pRg st="2" end="2"/>
                                            </p:txEl>
                                          </p:spTgt>
                                        </p:tgtEl>
                                        <p:attrNameLst>
                                          <p:attrName>style.visibility</p:attrName>
                                        </p:attrNameLst>
                                      </p:cBhvr>
                                      <p:to>
                                        <p:strVal val="visible"/>
                                      </p:to>
                                    </p:set>
                                    <p:animEffect transition="in" filter="fade">
                                      <p:cBhvr>
                                        <p:cTn id="28" dur="500"/>
                                        <p:tgtEl>
                                          <p:spTgt spid="155651">
                                            <p:txEl>
                                              <p:pRg st="2" end="2"/>
                                            </p:txEl>
                                          </p:spTgt>
                                        </p:tgtEl>
                                      </p:cBhvr>
                                    </p:animEffect>
                                    <p:anim calcmode="lin" valueType="num">
                                      <p:cBhvr>
                                        <p:cTn id="29" dur="500" fill="hold"/>
                                        <p:tgtEl>
                                          <p:spTgt spid="155651">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55651">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155652"/>
                                        </p:tgtEl>
                                        <p:attrNameLst>
                                          <p:attrName>style.visibility</p:attrName>
                                        </p:attrNameLst>
                                      </p:cBhvr>
                                      <p:to>
                                        <p:strVal val="visible"/>
                                      </p:to>
                                    </p:set>
                                    <p:animEffect transition="in" filter="blinds(horizontal)">
                                      <p:cBhvr>
                                        <p:cTn id="35" dur="500"/>
                                        <p:tgtEl>
                                          <p:spTgt spid="1556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0" grpId="0" bldLvl="0" animBg="1"/>
      <p:bldP spid="155651" grpId="0" uiExpand="1"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文本占位符 4"/>
          <p:cNvSpPr>
            <a:spLocks noGrp="1"/>
          </p:cNvSpPr>
          <p:nvPr/>
        </p:nvSpPr>
        <p:spPr>
          <a:xfrm>
            <a:off x="1109980" y="835343"/>
            <a:ext cx="5190764" cy="3960812"/>
          </a:xfrm>
          <a:prstGeom prst="rect">
            <a:avLst/>
          </a:prstGeom>
          <a:noFill/>
          <a:ln w="9525">
            <a:noFill/>
          </a:ln>
        </p:spPr>
        <p:txBody>
          <a:bodyPr anchor="t"/>
          <a:lstStyle/>
          <a:p>
            <a:pPr marL="342900" indent="-342900" algn="ctr">
              <a:spcBef>
                <a:spcPct val="20000"/>
              </a:spcBef>
              <a:buFont typeface="Arial" panose="020B0604020202020204" pitchFamily="34" charset="0"/>
              <a:buNone/>
            </a:pPr>
            <a:r>
              <a:rPr lang="en-US" altLang="zh-CN" sz="4400" b="1" dirty="0">
                <a:solidFill>
                  <a:srgbClr val="953734"/>
                </a:solidFill>
                <a:latin typeface="+mj-lt"/>
                <a:ea typeface="宋体" panose="02010600030101010101" pitchFamily="2" charset="-122"/>
                <a:cs typeface="+mj-lt"/>
                <a:sym typeface="Calibri" panose="020F0502020204030204" pitchFamily="34" charset="0"/>
              </a:rPr>
              <a:t>Part III</a:t>
            </a:r>
            <a:endParaRPr lang="en-US" altLang="zh-CN" sz="4400" b="1" dirty="0">
              <a:solidFill>
                <a:srgbClr val="953734"/>
              </a:solidFill>
              <a:latin typeface="+mj-lt"/>
              <a:ea typeface="宋体" panose="02010600030101010101" pitchFamily="2" charset="-122"/>
              <a:cs typeface="+mj-lt"/>
              <a:sym typeface="Calibri" panose="020F0502020204030204" pitchFamily="34" charset="0"/>
            </a:endParaRPr>
          </a:p>
          <a:p>
            <a:pPr marL="342900" indent="-342900" algn="ctr">
              <a:spcBef>
                <a:spcPct val="20000"/>
              </a:spcBef>
              <a:buFont typeface="Arial" panose="020B0604020202020204" pitchFamily="34" charset="0"/>
              <a:buNone/>
            </a:pPr>
            <a:r>
              <a:rPr lang="en-US" altLang="zh-CN" sz="4400" b="1" dirty="0" smtClean="0">
                <a:solidFill>
                  <a:srgbClr val="953734"/>
                </a:solidFill>
                <a:latin typeface="+mj-lt"/>
                <a:ea typeface="宋体" panose="02010600030101010101" pitchFamily="2" charset="-122"/>
                <a:cs typeface="+mj-lt"/>
                <a:sym typeface="Calibri" panose="020F0502020204030204" pitchFamily="34" charset="0"/>
              </a:rPr>
              <a:t>L/C Amendment </a:t>
            </a:r>
            <a:r>
              <a:rPr lang="en-US" altLang="zh-CN" sz="4400" b="1" dirty="0">
                <a:solidFill>
                  <a:srgbClr val="953734"/>
                </a:solidFill>
                <a:latin typeface="+mj-lt"/>
                <a:ea typeface="宋体" panose="02010600030101010101" pitchFamily="2" charset="-122"/>
                <a:cs typeface="+mj-lt"/>
                <a:sym typeface="Calibri" panose="020F0502020204030204" pitchFamily="34" charset="0"/>
              </a:rPr>
              <a:t>&amp;</a:t>
            </a:r>
            <a:endParaRPr lang="en-US" altLang="zh-CN" sz="4400" b="1" dirty="0">
              <a:solidFill>
                <a:srgbClr val="953734"/>
              </a:solidFill>
              <a:latin typeface="+mj-lt"/>
              <a:ea typeface="宋体" panose="02010600030101010101" pitchFamily="2" charset="-122"/>
              <a:cs typeface="+mj-lt"/>
              <a:sym typeface="Calibri" panose="020F0502020204030204" pitchFamily="34" charset="0"/>
            </a:endParaRPr>
          </a:p>
          <a:p>
            <a:pPr marL="342900" indent="-342900" algn="ctr">
              <a:spcBef>
                <a:spcPct val="20000"/>
              </a:spcBef>
              <a:buFont typeface="Arial" panose="020B0604020202020204" pitchFamily="34" charset="0"/>
              <a:buNone/>
            </a:pPr>
            <a:r>
              <a:rPr lang="en-US" altLang="zh-CN" sz="4400" b="1" dirty="0">
                <a:solidFill>
                  <a:srgbClr val="953734"/>
                </a:solidFill>
                <a:latin typeface="+mj-lt"/>
                <a:ea typeface="宋体" panose="02010600030101010101" pitchFamily="2" charset="-122"/>
                <a:cs typeface="+mj-lt"/>
                <a:sym typeface="Calibri" panose="020F0502020204030204" pitchFamily="34" charset="0"/>
              </a:rPr>
              <a:t>Extension</a:t>
            </a:r>
            <a:endParaRPr lang="en-US" altLang="zh-CN" sz="3200" dirty="0">
              <a:latin typeface="+mj-lt"/>
              <a:ea typeface="宋体" panose="02010600030101010101" pitchFamily="2" charset="-122"/>
              <a:cs typeface="+mj-lt"/>
              <a:sym typeface="Calibri" panose="020F0502020204030204" pitchFamily="34" charset="0"/>
            </a:endParaRPr>
          </a:p>
        </p:txBody>
      </p:sp>
    </p:spTree>
    <p:custDataLst>
      <p:tags r:id="rId1"/>
    </p:custDataLst>
  </p:cSld>
  <p:clrMapOvr>
    <a:masterClrMapping/>
  </p:clrMapOvr>
  <p:transition>
    <p:dissolv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标题 81921"/>
          <p:cNvSpPr>
            <a:spLocks noGrp="1"/>
          </p:cNvSpPr>
          <p:nvPr>
            <p:ph type="title"/>
          </p:nvPr>
        </p:nvSpPr>
        <p:spPr>
          <a:xfrm>
            <a:off x="466725" y="476250"/>
            <a:ext cx="8229600" cy="777875"/>
          </a:xfrm>
          <a:solidFill>
            <a:srgbClr val="FFFFFF"/>
          </a:solidFill>
          <a:ln>
            <a:solidFill>
              <a:srgbClr val="000000"/>
            </a:solidFill>
            <a:miter/>
          </a:ln>
        </p:spPr>
        <p:txBody>
          <a:bodyPr anchor="t"/>
          <a:lstStyle/>
          <a:p>
            <a:pPr algn="ctr" fontAlgn="ctr"/>
            <a:r>
              <a:rPr lang="en-US" altLang="zh-CN" sz="3200" b="1">
                <a:solidFill>
                  <a:schemeClr val="accent2"/>
                </a:solidFill>
                <a:cs typeface="+mj-lt"/>
              </a:rPr>
              <a:t>letters on L/C amendment</a:t>
            </a:r>
            <a:endParaRPr lang="en-US" altLang="zh-CN" sz="3200" b="1">
              <a:solidFill>
                <a:schemeClr val="accent2"/>
              </a:solidFill>
              <a:cs typeface="+mj-lt"/>
            </a:endParaRPr>
          </a:p>
        </p:txBody>
      </p:sp>
      <p:sp>
        <p:nvSpPr>
          <p:cNvPr id="81923" name="内容占位符 81922"/>
          <p:cNvSpPr>
            <a:spLocks noGrp="1"/>
          </p:cNvSpPr>
          <p:nvPr>
            <p:ph idx="1"/>
          </p:nvPr>
        </p:nvSpPr>
        <p:spPr>
          <a:xfrm>
            <a:off x="457200" y="1600200"/>
            <a:ext cx="8239125" cy="4867910"/>
          </a:xfrm>
          <a:noFill/>
          <a:ln>
            <a:noFill/>
          </a:ln>
        </p:spPr>
        <p:txBody>
          <a:bodyPr anchor="t"/>
          <a:lstStyle/>
          <a:p>
            <a:pPr marL="609600" indent="-609600">
              <a:lnSpc>
                <a:spcPct val="90000"/>
              </a:lnSpc>
              <a:buNone/>
            </a:pPr>
            <a:endParaRPr lang="en-US" altLang="zh-CN" sz="2800"/>
          </a:p>
          <a:p>
            <a:pPr marL="609600" indent="-609600">
              <a:lnSpc>
                <a:spcPct val="90000"/>
              </a:lnSpc>
              <a:buNone/>
            </a:pPr>
            <a:r>
              <a:rPr lang="en-US" altLang="zh-CN" sz="2800">
                <a:solidFill>
                  <a:schemeClr val="tx1"/>
                </a:solidFill>
              </a:rPr>
              <a:t>(1) Expressing the writer’s thanks for the L/C issued.</a:t>
            </a:r>
            <a:endParaRPr lang="en-US" altLang="zh-CN" sz="2800">
              <a:solidFill>
                <a:schemeClr val="tx1"/>
              </a:solidFill>
            </a:endParaRPr>
          </a:p>
          <a:p>
            <a:pPr marL="609600" indent="-609600">
              <a:lnSpc>
                <a:spcPct val="90000"/>
              </a:lnSpc>
              <a:buNone/>
            </a:pPr>
            <a:r>
              <a:rPr lang="en-US" altLang="zh-CN" sz="2800">
                <a:solidFill>
                  <a:schemeClr val="tx1"/>
                </a:solidFill>
              </a:rPr>
              <a:t>(2) Pointing out the discrepancies and instructing the receiver to make amendments.</a:t>
            </a:r>
            <a:endParaRPr lang="en-US" altLang="zh-CN" sz="2800">
              <a:solidFill>
                <a:schemeClr val="tx1"/>
              </a:solidFill>
            </a:endParaRPr>
          </a:p>
          <a:p>
            <a:pPr marL="609600" indent="-609600">
              <a:lnSpc>
                <a:spcPct val="90000"/>
              </a:lnSpc>
              <a:buNone/>
            </a:pPr>
            <a:r>
              <a:rPr lang="en-US" altLang="zh-CN" sz="2800">
                <a:solidFill>
                  <a:schemeClr val="tx1"/>
                </a:solidFill>
              </a:rPr>
              <a:t>(3) Showing the gratitude to the receiver again for his cooperation and expressing the writer’s expectation to receive early amendment for the sake of the smooth performance of sales contract.</a:t>
            </a:r>
            <a:endParaRPr lang="en-US" altLang="zh-CN" sz="2800">
              <a:solidFill>
                <a:schemeClr val="tx1"/>
              </a:solidFill>
            </a:endParaRPr>
          </a:p>
        </p:txBody>
      </p:sp>
      <p:pic>
        <p:nvPicPr>
          <p:cNvPr id="102403" name="图片 81923" descr="文件:3_3.GIF  尺寸:60×45">
            <a:hlinkClick r:id="rId1" action="ppaction://hlinksldjump"/>
          </p:cNvPr>
          <p:cNvPicPr>
            <a:picLocks noChangeAspect="1"/>
          </p:cNvPicPr>
          <p:nvPr/>
        </p:nvPicPr>
        <p:blipFill>
          <a:blip r:embed="rId2" cstate="print"/>
          <a:stretch>
            <a:fillRect/>
          </a:stretch>
        </p:blipFill>
        <p:spPr>
          <a:xfrm>
            <a:off x="6084888" y="5949950"/>
            <a:ext cx="571500" cy="428625"/>
          </a:xfrm>
          <a:prstGeom prst="rect">
            <a:avLst/>
          </a:prstGeom>
          <a:noFill/>
          <a:ln w="9525">
            <a:noFill/>
          </a:ln>
        </p:spPr>
      </p:pic>
    </p:spTree>
    <p:custDataLst>
      <p:tags r:id="rId3"/>
    </p:custDataLst>
  </p:cSld>
  <p:clrMapOvr>
    <a:masterClrMapping/>
  </p:clrMapOvr>
  <mc:AlternateContent xmlns:mc="http://schemas.openxmlformats.org/markup-compatibility/2006">
    <mc:Choice xmlns:p14="http://schemas.microsoft.com/office/powerpoint/2010/main" Requires="p14">
      <p:transition p14:dur="250">
        <p:split dir="in"/>
      </p:transition>
    </mc:Choice>
    <mc:Fallback>
      <p:transition>
        <p:split dir="in"/>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indefinite" fill="hold">
                                          <p:stCondLst>
                                            <p:cond delay="0"/>
                                          </p:stCondLst>
                                        </p:cTn>
                                        <p:tgtEl>
                                          <p:spTgt spid="81922"/>
                                        </p:tgtEl>
                                        <p:attrNameLst>
                                          <p:attrName>style.visibility</p:attrName>
                                        </p:attrNameLst>
                                      </p:cBhvr>
                                      <p:to>
                                        <p:strVal val="visible"/>
                                      </p:to>
                                    </p:set>
                                    <p:animEffect transition="in" filter="fade">
                                      <p:cBhvr>
                                        <p:cTn id="7" dur="1000"/>
                                        <p:tgtEl>
                                          <p:spTgt spid="81922"/>
                                        </p:tgtEl>
                                      </p:cBhvr>
                                    </p:animEffect>
                                    <p:anim calcmode="lin" valueType="num">
                                      <p:cBhvr>
                                        <p:cTn id="8" dur="1000" fill="hold"/>
                                        <p:tgtEl>
                                          <p:spTgt spid="81922"/>
                                        </p:tgtEl>
                                        <p:attrNameLst>
                                          <p:attrName>ppt_x</p:attrName>
                                        </p:attrNameLst>
                                      </p:cBhvr>
                                      <p:tavLst>
                                        <p:tav tm="0">
                                          <p:val>
                                            <p:strVal val="#ppt_x"/>
                                          </p:val>
                                        </p:tav>
                                        <p:tav tm="100000">
                                          <p:val>
                                            <p:strVal val="#ppt_x"/>
                                          </p:val>
                                        </p:tav>
                                      </p:tavLst>
                                    </p:anim>
                                    <p:anim calcmode="lin" valueType="num">
                                      <p:cBhvr>
                                        <p:cTn id="9" dur="897" decel="100000" fill="hold"/>
                                        <p:tgtEl>
                                          <p:spTgt spid="81922"/>
                                        </p:tgtEl>
                                        <p:attrNameLst>
                                          <p:attrName>ppt_y</p:attrName>
                                        </p:attrNameLst>
                                      </p:cBhvr>
                                      <p:tavLst>
                                        <p:tav tm="0">
                                          <p:val>
                                            <p:strVal val="#ppt_y+1"/>
                                          </p:val>
                                        </p:tav>
                                        <p:tav tm="100000">
                                          <p:val>
                                            <p:strVal val="#ppt_y-.03"/>
                                          </p:val>
                                        </p:tav>
                                      </p:tavLst>
                                    </p:anim>
                                    <p:anim calcmode="lin" valueType="num">
                                      <p:cBhvr>
                                        <p:cTn id="10" dur="97" accel="100000" fill="hold">
                                          <p:stCondLst>
                                            <p:cond delay="897"/>
                                          </p:stCondLst>
                                        </p:cTn>
                                        <p:tgtEl>
                                          <p:spTgt spid="8192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81923">
                                            <p:txEl>
                                              <p:pRg st="1" end="1"/>
                                            </p:txEl>
                                          </p:spTgt>
                                        </p:tgtEl>
                                        <p:attrNameLst>
                                          <p:attrName>style.visibility</p:attrName>
                                        </p:attrNameLst>
                                      </p:cBhvr>
                                      <p:to>
                                        <p:strVal val="visible"/>
                                      </p:to>
                                    </p:set>
                                    <p:anim calcmode="lin" valueType="num">
                                      <p:cBhvr additive="base">
                                        <p:cTn id="15" dur="500" fill="hold"/>
                                        <p:tgtEl>
                                          <p:spTgt spid="8192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19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81923">
                                            <p:txEl>
                                              <p:pRg st="2" end="2"/>
                                            </p:txEl>
                                          </p:spTgt>
                                        </p:tgtEl>
                                        <p:attrNameLst>
                                          <p:attrName>style.visibility</p:attrName>
                                        </p:attrNameLst>
                                      </p:cBhvr>
                                      <p:to>
                                        <p:strVal val="visible"/>
                                      </p:to>
                                    </p:set>
                                    <p:anim calcmode="lin" valueType="num">
                                      <p:cBhvr additive="base">
                                        <p:cTn id="21" dur="500" fill="hold"/>
                                        <p:tgtEl>
                                          <p:spTgt spid="8192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19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81923">
                                            <p:txEl>
                                              <p:pRg st="3" end="3"/>
                                            </p:txEl>
                                          </p:spTgt>
                                        </p:tgtEl>
                                        <p:attrNameLst>
                                          <p:attrName>style.visibility</p:attrName>
                                        </p:attrNameLst>
                                      </p:cBhvr>
                                      <p:to>
                                        <p:strVal val="visible"/>
                                      </p:to>
                                    </p:set>
                                    <p:anim calcmode="lin" valueType="num">
                                      <p:cBhvr additive="base">
                                        <p:cTn id="27" dur="500" fill="hold"/>
                                        <p:tgtEl>
                                          <p:spTgt spid="8192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8192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bldLvl="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文本占位符 2"/>
          <p:cNvSpPr>
            <a:spLocks noGrp="1"/>
          </p:cNvSpPr>
          <p:nvPr/>
        </p:nvSpPr>
        <p:spPr>
          <a:xfrm>
            <a:off x="609600" y="2924175"/>
            <a:ext cx="8285163" cy="2809875"/>
          </a:xfrm>
          <a:prstGeom prst="rect">
            <a:avLst/>
          </a:prstGeom>
          <a:noFill/>
          <a:ln w="9525">
            <a:noFill/>
          </a:ln>
        </p:spPr>
        <p:txBody>
          <a:bodyPr anchor="t"/>
          <a:lstStyle/>
          <a:p>
            <a:pPr marL="342900" indent="-342900">
              <a:buFont typeface="Arial" panose="020B0604020202020204" pitchFamily="34" charset="0"/>
              <a:buNone/>
            </a:pPr>
            <a:r>
              <a:rPr lang="zh-CN" altLang="en-US" sz="2800" b="1" dirty="0">
                <a:latin typeface="Calibri" panose="020F0502020204030204" pitchFamily="34" charset="0"/>
                <a:ea typeface="宋体" panose="02010600030101010101" pitchFamily="2" charset="-122"/>
                <a:sym typeface="Calibri" panose="020F0502020204030204" pitchFamily="34" charset="0"/>
              </a:rPr>
              <a:t>    </a:t>
            </a:r>
            <a:endParaRPr lang="zh-CN" altLang="zh-CN" sz="2800" b="1" dirty="0">
              <a:latin typeface="Calibri" panose="020F0502020204030204" pitchFamily="34" charset="0"/>
              <a:ea typeface="宋体" panose="02010600030101010101" pitchFamily="2" charset="-122"/>
              <a:sym typeface="Calibri" panose="020F0502020204030204" pitchFamily="34" charset="0"/>
            </a:endParaRPr>
          </a:p>
        </p:txBody>
      </p:sp>
      <p:sp>
        <p:nvSpPr>
          <p:cNvPr id="103427" name="文本占位符 3"/>
          <p:cNvSpPr>
            <a:spLocks noGrp="1"/>
          </p:cNvSpPr>
          <p:nvPr/>
        </p:nvSpPr>
        <p:spPr>
          <a:xfrm>
            <a:off x="3563938" y="692150"/>
            <a:ext cx="1839912" cy="785813"/>
          </a:xfrm>
          <a:prstGeom prst="rect">
            <a:avLst/>
          </a:prstGeom>
          <a:noFill/>
          <a:ln w="9525">
            <a:noFill/>
          </a:ln>
        </p:spPr>
        <p:txBody>
          <a:bodyPr anchor="t"/>
          <a:lstStyle/>
          <a:p>
            <a:pPr marL="342900" indent="-342900">
              <a:spcBef>
                <a:spcPct val="20000"/>
              </a:spcBef>
              <a:buFont typeface="Arial" panose="020B0604020202020204" pitchFamily="34" charset="0"/>
              <a:buNone/>
            </a:pPr>
            <a:r>
              <a:rPr lang="en-US" altLang="zh-CN" sz="3200" b="1">
                <a:solidFill>
                  <a:schemeClr val="accent2"/>
                </a:solidFill>
                <a:latin typeface="+mj-lt"/>
                <a:ea typeface="宋体" panose="02010600030101010101" pitchFamily="2" charset="-122"/>
                <a:cs typeface="+mj-lt"/>
                <a:sym typeface="Calibri" panose="020F0502020204030204" pitchFamily="34" charset="0"/>
              </a:rPr>
              <a:t>Case 7</a:t>
            </a:r>
            <a:endParaRPr lang="zh-CN" altLang="en-US" sz="3200" b="1" dirty="0">
              <a:solidFill>
                <a:schemeClr val="accent2"/>
              </a:solidFill>
              <a:latin typeface="+mj-lt"/>
              <a:ea typeface="宋体" panose="02010600030101010101" pitchFamily="2" charset="-122"/>
              <a:cs typeface="+mj-lt"/>
              <a:sym typeface="Calibri" panose="020F0502020204030204" pitchFamily="34" charset="0"/>
            </a:endParaRPr>
          </a:p>
        </p:txBody>
      </p:sp>
      <p:sp>
        <p:nvSpPr>
          <p:cNvPr id="103428" name="矩形 96260"/>
          <p:cNvSpPr/>
          <p:nvPr/>
        </p:nvSpPr>
        <p:spPr>
          <a:xfrm>
            <a:off x="967423" y="1478280"/>
            <a:ext cx="5691187" cy="3538220"/>
          </a:xfrm>
          <a:prstGeom prst="rect">
            <a:avLst/>
          </a:prstGeom>
          <a:noFill/>
          <a:ln w="9525">
            <a:noFill/>
          </a:ln>
        </p:spPr>
        <p:txBody>
          <a:bodyPr anchor="t">
            <a:spAutoFit/>
          </a:bodyPr>
          <a:lstStyle/>
          <a:p>
            <a:r>
              <a:rPr lang="zh-CN" altLang="zh-CN" sz="2800" b="1" dirty="0">
                <a:latin typeface="Arial" panose="020B0604020202020204" pitchFamily="34" charset="0"/>
                <a:ea typeface="宋体" panose="02010600030101010101" pitchFamily="2" charset="-122"/>
                <a:sym typeface="Calibri" panose="020F0502020204030204" pitchFamily="34" charset="0"/>
              </a:rPr>
              <a:t>宁波余姚希望进出口有限公司在收到巴西格林公司向其开立的信用证后，通过单证员仔细审核该证，发</a:t>
            </a:r>
            <a:r>
              <a:rPr lang="zh-CN" altLang="zh-CN" sz="2800" b="1" dirty="0">
                <a:latin typeface="Calibri" panose="020F0502020204030204" pitchFamily="34" charset="0"/>
                <a:sym typeface="Calibri" panose="020F0502020204030204" pitchFamily="34" charset="0"/>
              </a:rPr>
              <a:t>现有3条条款与两家公司先前达成的销售合同有差异。为此，公司业务员致函格林要求修改信用证中的不符之处。</a:t>
            </a:r>
            <a:endParaRPr lang="zh-CN" altLang="zh-CN" sz="2800" b="1" dirty="0">
              <a:latin typeface="Calibri" panose="020F0502020204030204" pitchFamily="34" charset="0"/>
              <a:ea typeface="宋体" panose="02010600030101010101" pitchFamily="2" charset="-122"/>
              <a:sym typeface="Calibri" panose="020F0502020204030204" pitchFamily="34" charset="0"/>
            </a:endParaRPr>
          </a:p>
          <a:p>
            <a:endParaRPr lang="zh-CN" altLang="zh-CN" sz="2800" b="1" dirty="0">
              <a:latin typeface="Arial" panose="020B0604020202020204" pitchFamily="34" charset="0"/>
              <a:ea typeface="宋体" panose="02010600030101010101" pitchFamily="2" charset="-122"/>
              <a:sym typeface="Calibri" panose="020F0502020204030204" pitchFamily="34" charset="0"/>
            </a:endParaRPr>
          </a:p>
        </p:txBody>
      </p:sp>
      <p:sp>
        <p:nvSpPr>
          <p:cNvPr id="96262" name="云形标注 96261"/>
          <p:cNvSpPr/>
          <p:nvPr/>
        </p:nvSpPr>
        <p:spPr>
          <a:xfrm>
            <a:off x="177800" y="5086350"/>
            <a:ext cx="3095625" cy="1143000"/>
          </a:xfrm>
          <a:prstGeom prst="cloudCallout">
            <a:avLst>
              <a:gd name="adj1" fmla="val 86718"/>
              <a:gd name="adj2" fmla="val -105556"/>
            </a:avLst>
          </a:prstGeom>
          <a:solidFill>
            <a:schemeClr val="accent1"/>
          </a:solidFill>
          <a:ln w="9525" cap="flat" cmpd="sng">
            <a:solidFill>
              <a:schemeClr val="tx1"/>
            </a:solidFill>
            <a:prstDash val="solid"/>
            <a:round/>
            <a:headEnd type="none" w="med" len="med"/>
            <a:tailEnd type="none" w="med" len="med"/>
          </a:ln>
        </p:spPr>
        <p:txBody>
          <a:bodyPr anchor="t"/>
          <a:lstStyle/>
          <a:p>
            <a:pPr algn="ctr">
              <a:buClr>
                <a:schemeClr val="bg1"/>
              </a:buClr>
            </a:pPr>
            <a:r>
              <a:rPr lang="en-US" altLang="zh-CN" sz="2800" b="1">
                <a:solidFill>
                  <a:srgbClr val="FFFFFF"/>
                </a:solidFill>
                <a:latin typeface="+mj-lt"/>
                <a:ea typeface="宋体" panose="02010600030101010101" pitchFamily="2" charset="-122"/>
                <a:cs typeface="+mj-lt"/>
              </a:rPr>
              <a:t>Key points</a:t>
            </a:r>
            <a:endParaRPr lang="en-US" altLang="zh-CN" sz="2800" b="1">
              <a:solidFill>
                <a:srgbClr val="FFFFFF"/>
              </a:solidFill>
              <a:latin typeface="+mj-lt"/>
              <a:ea typeface="宋体" panose="02010600030101010101" pitchFamily="2" charset="-122"/>
              <a:cs typeface="+mj-lt"/>
            </a:endParaRPr>
          </a:p>
        </p:txBody>
      </p:sp>
      <p:sp>
        <p:nvSpPr>
          <p:cNvPr id="96263" name="文本框 96262"/>
          <p:cNvSpPr txBox="1"/>
          <p:nvPr/>
        </p:nvSpPr>
        <p:spPr>
          <a:xfrm>
            <a:off x="4060825" y="4819650"/>
            <a:ext cx="4322445" cy="1168400"/>
          </a:xfrm>
          <a:prstGeom prst="rect">
            <a:avLst/>
          </a:prstGeom>
          <a:noFill/>
          <a:ln w="9525">
            <a:noFill/>
          </a:ln>
        </p:spPr>
        <p:txBody>
          <a:bodyPr wrap="square" anchor="t">
            <a:spAutoFit/>
          </a:bodyPr>
          <a:lstStyle/>
          <a:p>
            <a:pPr>
              <a:spcBef>
                <a:spcPct val="50000"/>
              </a:spcBef>
            </a:pP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三处</a:t>
            </a:r>
            <a:r>
              <a:rPr lang="en-US" altLang="zh-CN" sz="2800" b="1">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L/C</a:t>
            </a: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与</a:t>
            </a:r>
            <a:r>
              <a:rPr lang="en-US" altLang="zh-CN" sz="2800" b="1">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S/C</a:t>
            </a: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不符之处</a:t>
            </a:r>
            <a:endPar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a:p>
            <a:pPr>
              <a:spcBef>
                <a:spcPct val="50000"/>
              </a:spcBef>
            </a:pP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要求修改信用证</a:t>
            </a:r>
            <a:endPar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p:txBody>
      </p:sp>
      <p:sp>
        <p:nvSpPr>
          <p:cNvPr id="160" name=" 160">
            <a:hlinkClick r:id="rId1" action="ppaction://hlinksldjump"/>
          </p:cNvPr>
          <p:cNvSpPr/>
          <p:nvPr/>
        </p:nvSpPr>
        <p:spPr>
          <a:xfrm>
            <a:off x="7957820" y="5589905"/>
            <a:ext cx="720090" cy="720725"/>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p:spPr>
        <p:style>
          <a:lnRef idx="2">
            <a:schemeClr val="accent2"/>
          </a:lnRef>
          <a:fillRef idx="1">
            <a:schemeClr val="lt1"/>
          </a:fillRef>
          <a:effectRef idx="0">
            <a:schemeClr val="accent2"/>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Tree>
    <p:custDataLst>
      <p:tags r:id="rId2"/>
    </p:custData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96262"/>
                                        </p:tgtEl>
                                        <p:attrNameLst>
                                          <p:attrName>style.visibility</p:attrName>
                                        </p:attrNameLst>
                                      </p:cBhvr>
                                      <p:to>
                                        <p:strVal val="visible"/>
                                      </p:to>
                                    </p:set>
                                    <p:animEffect transition="in" filter="wheel(4)">
                                      <p:cBhvr>
                                        <p:cTn id="7" dur="2000"/>
                                        <p:tgtEl>
                                          <p:spTgt spid="96262"/>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nodeType="clickEffect">
                                  <p:stCondLst>
                                    <p:cond delay="0"/>
                                  </p:stCondLst>
                                  <p:iterate type="lt">
                                    <p:tmPct val="50000"/>
                                  </p:iterate>
                                  <p:childTnLst>
                                    <p:set>
                                      <p:cBhvr>
                                        <p:cTn id="11" dur="1" fill="hold">
                                          <p:stCondLst>
                                            <p:cond delay="0"/>
                                          </p:stCondLst>
                                        </p:cTn>
                                        <p:tgtEl>
                                          <p:spTgt spid="96263">
                                            <p:txEl>
                                              <p:pRg st="0" end="0"/>
                                            </p:txEl>
                                          </p:spTgt>
                                        </p:tgtEl>
                                        <p:attrNameLst>
                                          <p:attrName>style.visibility</p:attrName>
                                        </p:attrNameLst>
                                      </p:cBhvr>
                                      <p:to>
                                        <p:strVal val="visible"/>
                                      </p:to>
                                    </p:set>
                                    <p:anim calcmode="discrete" valueType="clr">
                                      <p:cBhvr override="childStyle">
                                        <p:cTn id="12" dur="80"/>
                                        <p:tgtEl>
                                          <p:spTgt spid="9626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96263">
                                            <p:txEl>
                                              <p:pRg st="0" end="0"/>
                                            </p:txEl>
                                          </p:spTgt>
                                        </p:tgtEl>
                                        <p:attrNameLst>
                                          <p:attrName>fillcolor</p:attrName>
                                        </p:attrNameLst>
                                      </p:cBhvr>
                                      <p:tavLst>
                                        <p:tav tm="0">
                                          <p:val>
                                            <p:clrVal>
                                              <a:schemeClr val="accent2"/>
                                            </p:clrVal>
                                          </p:val>
                                        </p:tav>
                                        <p:tav tm="50000">
                                          <p:val>
                                            <p:clrVal>
                                              <a:schemeClr val="hlink"/>
                                            </p:clrVal>
                                          </p:val>
                                        </p:tav>
                                      </p:tavLst>
                                    </p:anim>
                                    <p:set>
                                      <p:cBhvr>
                                        <p:cTn id="14" dur="80"/>
                                        <p:tgtEl>
                                          <p:spTgt spid="96263">
                                            <p:txEl>
                                              <p:pRg st="0" end="0"/>
                                            </p:txEl>
                                          </p:spTgt>
                                        </p:tgtEl>
                                        <p:attrNameLst>
                                          <p:attrName>fill.type</p:attrName>
                                        </p:attrNameLst>
                                      </p:cBhvr>
                                      <p:to>
                                        <p:strVal val="solid"/>
                                      </p:to>
                                    </p:set>
                                  </p:childTnLst>
                                </p:cTn>
                              </p:par>
                              <p:par>
                                <p:cTn id="15" presetID="27" presetClass="entr" presetSubtype="0" fill="hold" nodeType="withEffect">
                                  <p:stCondLst>
                                    <p:cond delay="0"/>
                                  </p:stCondLst>
                                  <p:iterate type="lt">
                                    <p:tmPct val="50000"/>
                                  </p:iterate>
                                  <p:childTnLst>
                                    <p:set>
                                      <p:cBhvr>
                                        <p:cTn id="16" dur="1" fill="hold">
                                          <p:stCondLst>
                                            <p:cond delay="0"/>
                                          </p:stCondLst>
                                        </p:cTn>
                                        <p:tgtEl>
                                          <p:spTgt spid="96263">
                                            <p:txEl>
                                              <p:pRg st="1" end="1"/>
                                            </p:txEl>
                                          </p:spTgt>
                                        </p:tgtEl>
                                        <p:attrNameLst>
                                          <p:attrName>style.visibility</p:attrName>
                                        </p:attrNameLst>
                                      </p:cBhvr>
                                      <p:to>
                                        <p:strVal val="visible"/>
                                      </p:to>
                                    </p:set>
                                    <p:anim calcmode="discrete" valueType="clr">
                                      <p:cBhvr override="childStyle">
                                        <p:cTn id="17" dur="80"/>
                                        <p:tgtEl>
                                          <p:spTgt spid="9626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96263">
                                            <p:txEl>
                                              <p:pRg st="1" end="1"/>
                                            </p:txEl>
                                          </p:spTgt>
                                        </p:tgtEl>
                                        <p:attrNameLst>
                                          <p:attrName>fillcolor</p:attrName>
                                        </p:attrNameLst>
                                      </p:cBhvr>
                                      <p:tavLst>
                                        <p:tav tm="0">
                                          <p:val>
                                            <p:clrVal>
                                              <a:schemeClr val="accent2"/>
                                            </p:clrVal>
                                          </p:val>
                                        </p:tav>
                                        <p:tav tm="50000">
                                          <p:val>
                                            <p:clrVal>
                                              <a:schemeClr val="hlink"/>
                                            </p:clrVal>
                                          </p:val>
                                        </p:tav>
                                      </p:tavLst>
                                    </p:anim>
                                    <p:set>
                                      <p:cBhvr>
                                        <p:cTn id="19" dur="80"/>
                                        <p:tgtEl>
                                          <p:spTgt spid="9626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2" grpId="0" bldLvl="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标题 97281"/>
          <p:cNvSpPr>
            <a:spLocks noGrp="1"/>
          </p:cNvSpPr>
          <p:nvPr>
            <p:ph type="title"/>
          </p:nvPr>
        </p:nvSpPr>
        <p:spPr>
          <a:xfrm>
            <a:off x="466725" y="260350"/>
            <a:ext cx="8229600" cy="704850"/>
          </a:xfrm>
          <a:noFill/>
          <a:ln>
            <a:noFill/>
          </a:ln>
        </p:spPr>
        <p:txBody>
          <a:bodyPr anchor="t"/>
          <a:lstStyle/>
          <a:p>
            <a:pPr algn="ctr"/>
            <a:r>
              <a:rPr lang="en-US" altLang="zh-CN" sz="3200" b="1">
                <a:solidFill>
                  <a:schemeClr val="accent2"/>
                </a:solidFill>
                <a:cs typeface="+mj-lt"/>
              </a:rPr>
              <a:t>Useful</a:t>
            </a:r>
            <a:r>
              <a:rPr lang="en-US" altLang="zh-CN" sz="3600" b="1">
                <a:solidFill>
                  <a:schemeClr val="accent2"/>
                </a:solidFill>
                <a:latin typeface="Comic Sans MS" panose="030F0702030302020204" pitchFamily="66" charset="0"/>
              </a:rPr>
              <a:t> </a:t>
            </a:r>
            <a:r>
              <a:rPr lang="en-US" altLang="zh-CN" sz="3200" b="1">
                <a:solidFill>
                  <a:schemeClr val="accent2"/>
                </a:solidFill>
                <a:cs typeface="+mj-lt"/>
              </a:rPr>
              <a:t>Expressions</a:t>
            </a:r>
            <a:endParaRPr lang="en-US" altLang="zh-CN" sz="3200" b="1">
              <a:solidFill>
                <a:schemeClr val="accent2"/>
              </a:solidFill>
              <a:cs typeface="+mj-lt"/>
            </a:endParaRPr>
          </a:p>
        </p:txBody>
      </p:sp>
      <p:sp>
        <p:nvSpPr>
          <p:cNvPr id="97283" name="内容占位符 97282"/>
          <p:cNvSpPr>
            <a:spLocks noGrp="1"/>
          </p:cNvSpPr>
          <p:nvPr>
            <p:ph sz="half" idx="1"/>
          </p:nvPr>
        </p:nvSpPr>
        <p:spPr>
          <a:xfrm>
            <a:off x="322263" y="1195388"/>
            <a:ext cx="4244975" cy="4683125"/>
          </a:xfrm>
        </p:spPr>
        <p:style>
          <a:lnRef idx="2">
            <a:schemeClr val="accent2"/>
          </a:lnRef>
          <a:fillRef idx="1">
            <a:schemeClr val="lt1"/>
          </a:fillRef>
          <a:effectRef idx="0">
            <a:schemeClr val="accent2"/>
          </a:effectRef>
          <a:fontRef idx="minor">
            <a:schemeClr val="dk1"/>
          </a:fontRef>
        </p:style>
        <p:txBody>
          <a:bodyPr anchor="t"/>
          <a:lstStyle/>
          <a:p>
            <a:pPr marL="609600" indent="-609600">
              <a:buNone/>
            </a:pPr>
            <a:r>
              <a:rPr lang="en-US" altLang="zh-CN" sz="2800" b="1"/>
              <a:t>1. transshipment prohibited </a:t>
            </a:r>
            <a:endParaRPr lang="en-US" altLang="zh-CN" sz="2800" b="1"/>
          </a:p>
          <a:p>
            <a:pPr marL="609600" indent="-609600">
              <a:buNone/>
            </a:pPr>
            <a:r>
              <a:rPr lang="en-US" altLang="zh-CN" sz="2800" b="1"/>
              <a:t>2.  in a single lot</a:t>
            </a:r>
            <a:endParaRPr lang="zh-CN" altLang="en-US" sz="2800" b="1" dirty="0"/>
          </a:p>
          <a:p>
            <a:pPr marL="609600" indent="-609600">
              <a:buNone/>
            </a:pPr>
            <a:r>
              <a:rPr lang="en-US" altLang="zh-CN" sz="2800" b="1"/>
              <a:t>3.  in two equal lots</a:t>
            </a:r>
            <a:endParaRPr lang="zh-CN" altLang="en-US" sz="2800" b="1" dirty="0"/>
          </a:p>
          <a:p>
            <a:pPr marL="609600" indent="-609600">
              <a:buNone/>
            </a:pPr>
            <a:r>
              <a:rPr lang="en-US" altLang="zh-CN" sz="2800" b="1"/>
              <a:t>4.  mutual benefit</a:t>
            </a:r>
            <a:endParaRPr lang="zh-CN" altLang="en-US" sz="2800" b="1" dirty="0"/>
          </a:p>
        </p:txBody>
      </p:sp>
      <p:sp>
        <p:nvSpPr>
          <p:cNvPr id="97284" name="内容占位符 97283"/>
          <p:cNvSpPr>
            <a:spLocks noGrp="1"/>
          </p:cNvSpPr>
          <p:nvPr>
            <p:ph sz="half" idx="2"/>
          </p:nvPr>
        </p:nvSpPr>
        <p:spPr>
          <a:xfrm>
            <a:off x="4716463" y="1195388"/>
            <a:ext cx="4114800" cy="4681537"/>
          </a:xfrm>
        </p:spPr>
        <p:style>
          <a:lnRef idx="2">
            <a:schemeClr val="accent2"/>
          </a:lnRef>
          <a:fillRef idx="1">
            <a:schemeClr val="lt1"/>
          </a:fillRef>
          <a:effectRef idx="0">
            <a:schemeClr val="accent2"/>
          </a:effectRef>
          <a:fontRef idx="minor">
            <a:schemeClr val="dk1"/>
          </a:fontRef>
        </p:style>
        <p:txBody>
          <a:bodyPr anchor="t"/>
          <a:lstStyle/>
          <a:p>
            <a:pPr marL="457200" indent="-457200">
              <a:lnSpc>
                <a:spcPct val="130000"/>
              </a:lnSpc>
              <a:buNone/>
            </a:pPr>
            <a:r>
              <a:rPr lang="en-US" altLang="zh-CN" sz="2800" b="1"/>
              <a:t>1.</a:t>
            </a:r>
            <a:r>
              <a:rPr lang="zh-CN" altLang="en-US" sz="2800" b="1" dirty="0"/>
              <a:t> 禁止转运</a:t>
            </a:r>
            <a:endParaRPr lang="zh-CN" altLang="en-US" sz="2800" b="1"/>
          </a:p>
          <a:p>
            <a:pPr marL="457200" indent="-457200">
              <a:lnSpc>
                <a:spcPct val="130000"/>
              </a:lnSpc>
              <a:buNone/>
            </a:pPr>
            <a:r>
              <a:rPr lang="en-US" altLang="zh-CN" sz="2800" b="1"/>
              <a:t>2.</a:t>
            </a:r>
            <a:r>
              <a:rPr lang="zh-CN" altLang="en-US" sz="2800" b="1" dirty="0"/>
              <a:t>整批</a:t>
            </a:r>
            <a:endParaRPr lang="zh-CN" altLang="en-US" sz="2800" b="1" dirty="0"/>
          </a:p>
          <a:p>
            <a:pPr marL="457200" indent="-457200">
              <a:lnSpc>
                <a:spcPct val="130000"/>
              </a:lnSpc>
              <a:buNone/>
            </a:pPr>
            <a:r>
              <a:rPr lang="en-US" altLang="zh-CN" sz="2800" b="1"/>
              <a:t>3.</a:t>
            </a:r>
            <a:r>
              <a:rPr lang="zh-CN" altLang="en-US" sz="2800" b="1" dirty="0"/>
              <a:t>分两批平均装运</a:t>
            </a:r>
            <a:endParaRPr lang="zh-CN" altLang="en-US" sz="2800" b="1" dirty="0"/>
          </a:p>
          <a:p>
            <a:pPr marL="457200" indent="-457200">
              <a:lnSpc>
                <a:spcPct val="130000"/>
              </a:lnSpc>
              <a:buNone/>
            </a:pPr>
            <a:r>
              <a:rPr lang="en-US" altLang="zh-CN" sz="2800" b="1"/>
              <a:t>4.</a:t>
            </a:r>
            <a:r>
              <a:rPr lang="zh-CN" altLang="en-US" sz="2800" b="1" dirty="0"/>
              <a:t>互惠互利</a:t>
            </a:r>
            <a:endParaRPr lang="zh-CN" altLang="en-US" sz="2800" b="1" dirty="0"/>
          </a:p>
        </p:txBody>
      </p:sp>
    </p:spTree>
    <p:custDataLst>
      <p:tags r:id="rId1"/>
    </p:custDataLst>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97284">
                                            <p:txEl>
                                              <p:pRg st="0" end="0"/>
                                            </p:txEl>
                                          </p:spTgt>
                                        </p:tgtEl>
                                        <p:attrNameLst>
                                          <p:attrName>style.visibility</p:attrName>
                                        </p:attrNameLst>
                                      </p:cBhvr>
                                      <p:to>
                                        <p:strVal val="visible"/>
                                      </p:to>
                                    </p:set>
                                    <p:animEffect transition="in" filter="wipe(down)">
                                      <p:cBhvr>
                                        <p:cTn id="7" dur="580">
                                          <p:stCondLst>
                                            <p:cond delay="0"/>
                                          </p:stCondLst>
                                        </p:cTn>
                                        <p:tgtEl>
                                          <p:spTgt spid="97284">
                                            <p:txEl>
                                              <p:pRg st="0" end="0"/>
                                            </p:txEl>
                                          </p:spTgt>
                                        </p:tgtEl>
                                      </p:cBhvr>
                                    </p:animEffect>
                                    <p:anim calcmode="lin" valueType="num">
                                      <p:cBhvr>
                                        <p:cTn id="8" dur="1822" tmFilter="0,0; 0.14,0.36; 0.43,0.73; 0.71,0.91; 1.0,1.0">
                                          <p:stCondLst>
                                            <p:cond delay="0"/>
                                          </p:stCondLst>
                                        </p:cTn>
                                        <p:tgtEl>
                                          <p:spTgt spid="9728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728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728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728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728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97284">
                                            <p:txEl>
                                              <p:pRg st="0" end="0"/>
                                            </p:txEl>
                                          </p:spTgt>
                                        </p:tgtEl>
                                      </p:cBhvr>
                                      <p:to x="100000" y="60000"/>
                                    </p:animScale>
                                    <p:animScale>
                                      <p:cBhvr>
                                        <p:cTn id="14" dur="166" decel="50000">
                                          <p:stCondLst>
                                            <p:cond delay="676"/>
                                          </p:stCondLst>
                                        </p:cTn>
                                        <p:tgtEl>
                                          <p:spTgt spid="97284">
                                            <p:txEl>
                                              <p:pRg st="0" end="0"/>
                                            </p:txEl>
                                          </p:spTgt>
                                        </p:tgtEl>
                                      </p:cBhvr>
                                      <p:to x="100000" y="100000"/>
                                    </p:animScale>
                                    <p:animScale>
                                      <p:cBhvr>
                                        <p:cTn id="15" dur="26">
                                          <p:stCondLst>
                                            <p:cond delay="1312"/>
                                          </p:stCondLst>
                                        </p:cTn>
                                        <p:tgtEl>
                                          <p:spTgt spid="97284">
                                            <p:txEl>
                                              <p:pRg st="0" end="0"/>
                                            </p:txEl>
                                          </p:spTgt>
                                        </p:tgtEl>
                                      </p:cBhvr>
                                      <p:to x="100000" y="80000"/>
                                    </p:animScale>
                                    <p:animScale>
                                      <p:cBhvr>
                                        <p:cTn id="16" dur="166" decel="50000">
                                          <p:stCondLst>
                                            <p:cond delay="1338"/>
                                          </p:stCondLst>
                                        </p:cTn>
                                        <p:tgtEl>
                                          <p:spTgt spid="97284">
                                            <p:txEl>
                                              <p:pRg st="0" end="0"/>
                                            </p:txEl>
                                          </p:spTgt>
                                        </p:tgtEl>
                                      </p:cBhvr>
                                      <p:to x="100000" y="100000"/>
                                    </p:animScale>
                                    <p:animScale>
                                      <p:cBhvr>
                                        <p:cTn id="17" dur="26">
                                          <p:stCondLst>
                                            <p:cond delay="1642"/>
                                          </p:stCondLst>
                                        </p:cTn>
                                        <p:tgtEl>
                                          <p:spTgt spid="97284">
                                            <p:txEl>
                                              <p:pRg st="0" end="0"/>
                                            </p:txEl>
                                          </p:spTgt>
                                        </p:tgtEl>
                                      </p:cBhvr>
                                      <p:to x="100000" y="90000"/>
                                    </p:animScale>
                                    <p:animScale>
                                      <p:cBhvr>
                                        <p:cTn id="18" dur="166" decel="50000">
                                          <p:stCondLst>
                                            <p:cond delay="1668"/>
                                          </p:stCondLst>
                                        </p:cTn>
                                        <p:tgtEl>
                                          <p:spTgt spid="97284">
                                            <p:txEl>
                                              <p:pRg st="0" end="0"/>
                                            </p:txEl>
                                          </p:spTgt>
                                        </p:tgtEl>
                                      </p:cBhvr>
                                      <p:to x="100000" y="100000"/>
                                    </p:animScale>
                                    <p:animScale>
                                      <p:cBhvr>
                                        <p:cTn id="19" dur="26">
                                          <p:stCondLst>
                                            <p:cond delay="1808"/>
                                          </p:stCondLst>
                                        </p:cTn>
                                        <p:tgtEl>
                                          <p:spTgt spid="97284">
                                            <p:txEl>
                                              <p:pRg st="0" end="0"/>
                                            </p:txEl>
                                          </p:spTgt>
                                        </p:tgtEl>
                                      </p:cBhvr>
                                      <p:to x="100000" y="95000"/>
                                    </p:animScale>
                                    <p:animScale>
                                      <p:cBhvr>
                                        <p:cTn id="20" dur="166" decel="50000">
                                          <p:stCondLst>
                                            <p:cond delay="1834"/>
                                          </p:stCondLst>
                                        </p:cTn>
                                        <p:tgtEl>
                                          <p:spTgt spid="97284">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97284">
                                            <p:txEl>
                                              <p:pRg st="1" end="1"/>
                                            </p:txEl>
                                          </p:spTgt>
                                        </p:tgtEl>
                                        <p:attrNameLst>
                                          <p:attrName>style.visibility</p:attrName>
                                        </p:attrNameLst>
                                      </p:cBhvr>
                                      <p:to>
                                        <p:strVal val="visible"/>
                                      </p:to>
                                    </p:set>
                                    <p:animEffect transition="in" filter="wipe(down)">
                                      <p:cBhvr>
                                        <p:cTn id="23" dur="580">
                                          <p:stCondLst>
                                            <p:cond delay="0"/>
                                          </p:stCondLst>
                                        </p:cTn>
                                        <p:tgtEl>
                                          <p:spTgt spid="97284">
                                            <p:txEl>
                                              <p:pRg st="1" end="1"/>
                                            </p:txEl>
                                          </p:spTgt>
                                        </p:tgtEl>
                                      </p:cBhvr>
                                    </p:animEffect>
                                    <p:anim calcmode="lin" valueType="num">
                                      <p:cBhvr>
                                        <p:cTn id="24" dur="1822" tmFilter="0,0; 0.14,0.36; 0.43,0.73; 0.71,0.91; 1.0,1.0">
                                          <p:stCondLst>
                                            <p:cond delay="0"/>
                                          </p:stCondLst>
                                        </p:cTn>
                                        <p:tgtEl>
                                          <p:spTgt spid="97284">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97284">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97284">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97284">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97284">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97284">
                                            <p:txEl>
                                              <p:pRg st="1" end="1"/>
                                            </p:txEl>
                                          </p:spTgt>
                                        </p:tgtEl>
                                      </p:cBhvr>
                                      <p:to x="100000" y="60000"/>
                                    </p:animScale>
                                    <p:animScale>
                                      <p:cBhvr>
                                        <p:cTn id="30" dur="166" decel="50000">
                                          <p:stCondLst>
                                            <p:cond delay="676"/>
                                          </p:stCondLst>
                                        </p:cTn>
                                        <p:tgtEl>
                                          <p:spTgt spid="97284">
                                            <p:txEl>
                                              <p:pRg st="1" end="1"/>
                                            </p:txEl>
                                          </p:spTgt>
                                        </p:tgtEl>
                                      </p:cBhvr>
                                      <p:to x="100000" y="100000"/>
                                    </p:animScale>
                                    <p:animScale>
                                      <p:cBhvr>
                                        <p:cTn id="31" dur="26">
                                          <p:stCondLst>
                                            <p:cond delay="1312"/>
                                          </p:stCondLst>
                                        </p:cTn>
                                        <p:tgtEl>
                                          <p:spTgt spid="97284">
                                            <p:txEl>
                                              <p:pRg st="1" end="1"/>
                                            </p:txEl>
                                          </p:spTgt>
                                        </p:tgtEl>
                                      </p:cBhvr>
                                      <p:to x="100000" y="80000"/>
                                    </p:animScale>
                                    <p:animScale>
                                      <p:cBhvr>
                                        <p:cTn id="32" dur="166" decel="50000">
                                          <p:stCondLst>
                                            <p:cond delay="1338"/>
                                          </p:stCondLst>
                                        </p:cTn>
                                        <p:tgtEl>
                                          <p:spTgt spid="97284">
                                            <p:txEl>
                                              <p:pRg st="1" end="1"/>
                                            </p:txEl>
                                          </p:spTgt>
                                        </p:tgtEl>
                                      </p:cBhvr>
                                      <p:to x="100000" y="100000"/>
                                    </p:animScale>
                                    <p:animScale>
                                      <p:cBhvr>
                                        <p:cTn id="33" dur="26">
                                          <p:stCondLst>
                                            <p:cond delay="1642"/>
                                          </p:stCondLst>
                                        </p:cTn>
                                        <p:tgtEl>
                                          <p:spTgt spid="97284">
                                            <p:txEl>
                                              <p:pRg st="1" end="1"/>
                                            </p:txEl>
                                          </p:spTgt>
                                        </p:tgtEl>
                                      </p:cBhvr>
                                      <p:to x="100000" y="90000"/>
                                    </p:animScale>
                                    <p:animScale>
                                      <p:cBhvr>
                                        <p:cTn id="34" dur="166" decel="50000">
                                          <p:stCondLst>
                                            <p:cond delay="1668"/>
                                          </p:stCondLst>
                                        </p:cTn>
                                        <p:tgtEl>
                                          <p:spTgt spid="97284">
                                            <p:txEl>
                                              <p:pRg st="1" end="1"/>
                                            </p:txEl>
                                          </p:spTgt>
                                        </p:tgtEl>
                                      </p:cBhvr>
                                      <p:to x="100000" y="100000"/>
                                    </p:animScale>
                                    <p:animScale>
                                      <p:cBhvr>
                                        <p:cTn id="35" dur="26">
                                          <p:stCondLst>
                                            <p:cond delay="1808"/>
                                          </p:stCondLst>
                                        </p:cTn>
                                        <p:tgtEl>
                                          <p:spTgt spid="97284">
                                            <p:txEl>
                                              <p:pRg st="1" end="1"/>
                                            </p:txEl>
                                          </p:spTgt>
                                        </p:tgtEl>
                                      </p:cBhvr>
                                      <p:to x="100000" y="95000"/>
                                    </p:animScale>
                                    <p:animScale>
                                      <p:cBhvr>
                                        <p:cTn id="36" dur="166" decel="50000">
                                          <p:stCondLst>
                                            <p:cond delay="1834"/>
                                          </p:stCondLst>
                                        </p:cTn>
                                        <p:tgtEl>
                                          <p:spTgt spid="97284">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97284">
                                            <p:txEl>
                                              <p:pRg st="2" end="2"/>
                                            </p:txEl>
                                          </p:spTgt>
                                        </p:tgtEl>
                                        <p:attrNameLst>
                                          <p:attrName>style.visibility</p:attrName>
                                        </p:attrNameLst>
                                      </p:cBhvr>
                                      <p:to>
                                        <p:strVal val="visible"/>
                                      </p:to>
                                    </p:set>
                                    <p:animEffect transition="in" filter="wipe(down)">
                                      <p:cBhvr>
                                        <p:cTn id="39" dur="580">
                                          <p:stCondLst>
                                            <p:cond delay="0"/>
                                          </p:stCondLst>
                                        </p:cTn>
                                        <p:tgtEl>
                                          <p:spTgt spid="97284">
                                            <p:txEl>
                                              <p:pRg st="2" end="2"/>
                                            </p:txEl>
                                          </p:spTgt>
                                        </p:tgtEl>
                                      </p:cBhvr>
                                    </p:animEffect>
                                    <p:anim calcmode="lin" valueType="num">
                                      <p:cBhvr>
                                        <p:cTn id="40" dur="1822" tmFilter="0,0; 0.14,0.36; 0.43,0.73; 0.71,0.91; 1.0,1.0">
                                          <p:stCondLst>
                                            <p:cond delay="0"/>
                                          </p:stCondLst>
                                        </p:cTn>
                                        <p:tgtEl>
                                          <p:spTgt spid="97284">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97284">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97284">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97284">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97284">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97284">
                                            <p:txEl>
                                              <p:pRg st="2" end="2"/>
                                            </p:txEl>
                                          </p:spTgt>
                                        </p:tgtEl>
                                      </p:cBhvr>
                                      <p:to x="100000" y="60000"/>
                                    </p:animScale>
                                    <p:animScale>
                                      <p:cBhvr>
                                        <p:cTn id="46" dur="166" decel="50000">
                                          <p:stCondLst>
                                            <p:cond delay="676"/>
                                          </p:stCondLst>
                                        </p:cTn>
                                        <p:tgtEl>
                                          <p:spTgt spid="97284">
                                            <p:txEl>
                                              <p:pRg st="2" end="2"/>
                                            </p:txEl>
                                          </p:spTgt>
                                        </p:tgtEl>
                                      </p:cBhvr>
                                      <p:to x="100000" y="100000"/>
                                    </p:animScale>
                                    <p:animScale>
                                      <p:cBhvr>
                                        <p:cTn id="47" dur="26">
                                          <p:stCondLst>
                                            <p:cond delay="1312"/>
                                          </p:stCondLst>
                                        </p:cTn>
                                        <p:tgtEl>
                                          <p:spTgt spid="97284">
                                            <p:txEl>
                                              <p:pRg st="2" end="2"/>
                                            </p:txEl>
                                          </p:spTgt>
                                        </p:tgtEl>
                                      </p:cBhvr>
                                      <p:to x="100000" y="80000"/>
                                    </p:animScale>
                                    <p:animScale>
                                      <p:cBhvr>
                                        <p:cTn id="48" dur="166" decel="50000">
                                          <p:stCondLst>
                                            <p:cond delay="1338"/>
                                          </p:stCondLst>
                                        </p:cTn>
                                        <p:tgtEl>
                                          <p:spTgt spid="97284">
                                            <p:txEl>
                                              <p:pRg st="2" end="2"/>
                                            </p:txEl>
                                          </p:spTgt>
                                        </p:tgtEl>
                                      </p:cBhvr>
                                      <p:to x="100000" y="100000"/>
                                    </p:animScale>
                                    <p:animScale>
                                      <p:cBhvr>
                                        <p:cTn id="49" dur="26">
                                          <p:stCondLst>
                                            <p:cond delay="1642"/>
                                          </p:stCondLst>
                                        </p:cTn>
                                        <p:tgtEl>
                                          <p:spTgt spid="97284">
                                            <p:txEl>
                                              <p:pRg st="2" end="2"/>
                                            </p:txEl>
                                          </p:spTgt>
                                        </p:tgtEl>
                                      </p:cBhvr>
                                      <p:to x="100000" y="90000"/>
                                    </p:animScale>
                                    <p:animScale>
                                      <p:cBhvr>
                                        <p:cTn id="50" dur="166" decel="50000">
                                          <p:stCondLst>
                                            <p:cond delay="1668"/>
                                          </p:stCondLst>
                                        </p:cTn>
                                        <p:tgtEl>
                                          <p:spTgt spid="97284">
                                            <p:txEl>
                                              <p:pRg st="2" end="2"/>
                                            </p:txEl>
                                          </p:spTgt>
                                        </p:tgtEl>
                                      </p:cBhvr>
                                      <p:to x="100000" y="100000"/>
                                    </p:animScale>
                                    <p:animScale>
                                      <p:cBhvr>
                                        <p:cTn id="51" dur="26">
                                          <p:stCondLst>
                                            <p:cond delay="1808"/>
                                          </p:stCondLst>
                                        </p:cTn>
                                        <p:tgtEl>
                                          <p:spTgt spid="97284">
                                            <p:txEl>
                                              <p:pRg st="2" end="2"/>
                                            </p:txEl>
                                          </p:spTgt>
                                        </p:tgtEl>
                                      </p:cBhvr>
                                      <p:to x="100000" y="95000"/>
                                    </p:animScale>
                                    <p:animScale>
                                      <p:cBhvr>
                                        <p:cTn id="52" dur="166" decel="50000">
                                          <p:stCondLst>
                                            <p:cond delay="1834"/>
                                          </p:stCondLst>
                                        </p:cTn>
                                        <p:tgtEl>
                                          <p:spTgt spid="97284">
                                            <p:txEl>
                                              <p:pRg st="2" end="2"/>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97284">
                                            <p:txEl>
                                              <p:pRg st="3" end="3"/>
                                            </p:txEl>
                                          </p:spTgt>
                                        </p:tgtEl>
                                        <p:attrNameLst>
                                          <p:attrName>style.visibility</p:attrName>
                                        </p:attrNameLst>
                                      </p:cBhvr>
                                      <p:to>
                                        <p:strVal val="visible"/>
                                      </p:to>
                                    </p:set>
                                    <p:animEffect transition="in" filter="wipe(down)">
                                      <p:cBhvr>
                                        <p:cTn id="55" dur="580">
                                          <p:stCondLst>
                                            <p:cond delay="0"/>
                                          </p:stCondLst>
                                        </p:cTn>
                                        <p:tgtEl>
                                          <p:spTgt spid="97284">
                                            <p:txEl>
                                              <p:pRg st="3" end="3"/>
                                            </p:txEl>
                                          </p:spTgt>
                                        </p:tgtEl>
                                      </p:cBhvr>
                                    </p:animEffect>
                                    <p:anim calcmode="lin" valueType="num">
                                      <p:cBhvr>
                                        <p:cTn id="56" dur="1822" tmFilter="0,0; 0.14,0.36; 0.43,0.73; 0.71,0.91; 1.0,1.0">
                                          <p:stCondLst>
                                            <p:cond delay="0"/>
                                          </p:stCondLst>
                                        </p:cTn>
                                        <p:tgtEl>
                                          <p:spTgt spid="97284">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97284">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97284">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97284">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97284">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97284">
                                            <p:txEl>
                                              <p:pRg st="3" end="3"/>
                                            </p:txEl>
                                          </p:spTgt>
                                        </p:tgtEl>
                                      </p:cBhvr>
                                      <p:to x="100000" y="60000"/>
                                    </p:animScale>
                                    <p:animScale>
                                      <p:cBhvr>
                                        <p:cTn id="62" dur="166" decel="50000">
                                          <p:stCondLst>
                                            <p:cond delay="676"/>
                                          </p:stCondLst>
                                        </p:cTn>
                                        <p:tgtEl>
                                          <p:spTgt spid="97284">
                                            <p:txEl>
                                              <p:pRg st="3" end="3"/>
                                            </p:txEl>
                                          </p:spTgt>
                                        </p:tgtEl>
                                      </p:cBhvr>
                                      <p:to x="100000" y="100000"/>
                                    </p:animScale>
                                    <p:animScale>
                                      <p:cBhvr>
                                        <p:cTn id="63" dur="26">
                                          <p:stCondLst>
                                            <p:cond delay="1312"/>
                                          </p:stCondLst>
                                        </p:cTn>
                                        <p:tgtEl>
                                          <p:spTgt spid="97284">
                                            <p:txEl>
                                              <p:pRg st="3" end="3"/>
                                            </p:txEl>
                                          </p:spTgt>
                                        </p:tgtEl>
                                      </p:cBhvr>
                                      <p:to x="100000" y="80000"/>
                                    </p:animScale>
                                    <p:animScale>
                                      <p:cBhvr>
                                        <p:cTn id="64" dur="166" decel="50000">
                                          <p:stCondLst>
                                            <p:cond delay="1338"/>
                                          </p:stCondLst>
                                        </p:cTn>
                                        <p:tgtEl>
                                          <p:spTgt spid="97284">
                                            <p:txEl>
                                              <p:pRg st="3" end="3"/>
                                            </p:txEl>
                                          </p:spTgt>
                                        </p:tgtEl>
                                      </p:cBhvr>
                                      <p:to x="100000" y="100000"/>
                                    </p:animScale>
                                    <p:animScale>
                                      <p:cBhvr>
                                        <p:cTn id="65" dur="26">
                                          <p:stCondLst>
                                            <p:cond delay="1642"/>
                                          </p:stCondLst>
                                        </p:cTn>
                                        <p:tgtEl>
                                          <p:spTgt spid="97284">
                                            <p:txEl>
                                              <p:pRg st="3" end="3"/>
                                            </p:txEl>
                                          </p:spTgt>
                                        </p:tgtEl>
                                      </p:cBhvr>
                                      <p:to x="100000" y="90000"/>
                                    </p:animScale>
                                    <p:animScale>
                                      <p:cBhvr>
                                        <p:cTn id="66" dur="166" decel="50000">
                                          <p:stCondLst>
                                            <p:cond delay="1668"/>
                                          </p:stCondLst>
                                        </p:cTn>
                                        <p:tgtEl>
                                          <p:spTgt spid="97284">
                                            <p:txEl>
                                              <p:pRg st="3" end="3"/>
                                            </p:txEl>
                                          </p:spTgt>
                                        </p:tgtEl>
                                      </p:cBhvr>
                                      <p:to x="100000" y="100000"/>
                                    </p:animScale>
                                    <p:animScale>
                                      <p:cBhvr>
                                        <p:cTn id="67" dur="26">
                                          <p:stCondLst>
                                            <p:cond delay="1808"/>
                                          </p:stCondLst>
                                        </p:cTn>
                                        <p:tgtEl>
                                          <p:spTgt spid="97284">
                                            <p:txEl>
                                              <p:pRg st="3" end="3"/>
                                            </p:txEl>
                                          </p:spTgt>
                                        </p:tgtEl>
                                      </p:cBhvr>
                                      <p:to x="100000" y="95000"/>
                                    </p:animScale>
                                    <p:animScale>
                                      <p:cBhvr>
                                        <p:cTn id="68" dur="166" decel="50000">
                                          <p:stCondLst>
                                            <p:cond delay="1834"/>
                                          </p:stCondLst>
                                        </p:cTn>
                                        <p:tgtEl>
                                          <p:spTgt spid="97284">
                                            <p:txEl>
                                              <p:pRg st="3" end="3"/>
                                            </p:txEl>
                                          </p:spTgt>
                                        </p:tgtEl>
                                      </p:cBhvr>
                                      <p:to x="100000" y="100000"/>
                                    </p:animScale>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97283">
                                            <p:txEl>
                                              <p:pRg st="0" end="0"/>
                                            </p:txEl>
                                          </p:spTgt>
                                        </p:tgtEl>
                                        <p:attrNameLst>
                                          <p:attrName>style.visibility</p:attrName>
                                        </p:attrNameLst>
                                      </p:cBhvr>
                                      <p:to>
                                        <p:strVal val="visible"/>
                                      </p:to>
                                    </p:set>
                                    <p:animEffect transition="in" filter="wipe(down)">
                                      <p:cBhvr>
                                        <p:cTn id="73" dur="500"/>
                                        <p:tgtEl>
                                          <p:spTgt spid="97283">
                                            <p:txEl>
                                              <p:pRg st="0" end="0"/>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nodeType="clickEffect">
                                  <p:stCondLst>
                                    <p:cond delay="0"/>
                                  </p:stCondLst>
                                  <p:childTnLst>
                                    <p:set>
                                      <p:cBhvr>
                                        <p:cTn id="77" dur="1" fill="hold">
                                          <p:stCondLst>
                                            <p:cond delay="0"/>
                                          </p:stCondLst>
                                        </p:cTn>
                                        <p:tgtEl>
                                          <p:spTgt spid="97283">
                                            <p:txEl>
                                              <p:pRg st="1" end="1"/>
                                            </p:txEl>
                                          </p:spTgt>
                                        </p:tgtEl>
                                        <p:attrNameLst>
                                          <p:attrName>style.visibility</p:attrName>
                                        </p:attrNameLst>
                                      </p:cBhvr>
                                      <p:to>
                                        <p:strVal val="visible"/>
                                      </p:to>
                                    </p:set>
                                    <p:animEffect transition="in" filter="wipe(down)">
                                      <p:cBhvr>
                                        <p:cTn id="78" dur="500"/>
                                        <p:tgtEl>
                                          <p:spTgt spid="97283">
                                            <p:txEl>
                                              <p:pRg st="1" end="1"/>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4" fill="hold" nodeType="clickEffect">
                                  <p:stCondLst>
                                    <p:cond delay="0"/>
                                  </p:stCondLst>
                                  <p:childTnLst>
                                    <p:set>
                                      <p:cBhvr>
                                        <p:cTn id="82" dur="1" fill="hold">
                                          <p:stCondLst>
                                            <p:cond delay="0"/>
                                          </p:stCondLst>
                                        </p:cTn>
                                        <p:tgtEl>
                                          <p:spTgt spid="97283">
                                            <p:txEl>
                                              <p:pRg st="2" end="2"/>
                                            </p:txEl>
                                          </p:spTgt>
                                        </p:tgtEl>
                                        <p:attrNameLst>
                                          <p:attrName>style.visibility</p:attrName>
                                        </p:attrNameLst>
                                      </p:cBhvr>
                                      <p:to>
                                        <p:strVal val="visible"/>
                                      </p:to>
                                    </p:set>
                                    <p:animEffect transition="in" filter="wipe(down)">
                                      <p:cBhvr>
                                        <p:cTn id="83" dur="500"/>
                                        <p:tgtEl>
                                          <p:spTgt spid="97283">
                                            <p:txEl>
                                              <p:pRg st="2" end="2"/>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4" fill="hold" nodeType="clickEffect">
                                  <p:stCondLst>
                                    <p:cond delay="0"/>
                                  </p:stCondLst>
                                  <p:childTnLst>
                                    <p:set>
                                      <p:cBhvr>
                                        <p:cTn id="87" dur="1" fill="hold">
                                          <p:stCondLst>
                                            <p:cond delay="0"/>
                                          </p:stCondLst>
                                        </p:cTn>
                                        <p:tgtEl>
                                          <p:spTgt spid="97283">
                                            <p:txEl>
                                              <p:pRg st="3" end="3"/>
                                            </p:txEl>
                                          </p:spTgt>
                                        </p:tgtEl>
                                        <p:attrNameLst>
                                          <p:attrName>style.visibility</p:attrName>
                                        </p:attrNameLst>
                                      </p:cBhvr>
                                      <p:to>
                                        <p:strVal val="visible"/>
                                      </p:to>
                                    </p:set>
                                    <p:animEffect transition="in" filter="wipe(down)">
                                      <p:cBhvr>
                                        <p:cTn id="88" dur="500"/>
                                        <p:tgtEl>
                                          <p:spTgt spid="972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2289"/>
          <p:cNvSpPr>
            <a:spLocks noGrp="1"/>
          </p:cNvSpPr>
          <p:nvPr>
            <p:ph type="title"/>
          </p:nvPr>
        </p:nvSpPr>
        <p:spPr>
          <a:solidFill>
            <a:srgbClr val="FFFFFF"/>
          </a:solidFill>
          <a:ln>
            <a:solidFill>
              <a:srgbClr val="000000"/>
            </a:solidFill>
            <a:miter/>
          </a:ln>
        </p:spPr>
        <p:txBody>
          <a:bodyPr anchor="t">
            <a:normAutofit/>
          </a:bodyPr>
          <a:lstStyle/>
          <a:p>
            <a:pPr algn="ctr"/>
            <a:r>
              <a:rPr lang="en-US" altLang="zh-CN" sz="3200" b="1">
                <a:solidFill>
                  <a:schemeClr val="accent2"/>
                </a:solidFill>
                <a:cs typeface="+mj-lt"/>
              </a:rPr>
              <a:t>letters on negotiating </a:t>
            </a:r>
            <a:br>
              <a:rPr lang="en-US" altLang="zh-CN" sz="3200" b="1">
                <a:solidFill>
                  <a:schemeClr val="accent2"/>
                </a:solidFill>
                <a:cs typeface="+mj-lt"/>
              </a:rPr>
            </a:br>
            <a:r>
              <a:rPr lang="en-US" altLang="zh-CN" sz="3200" b="1">
                <a:solidFill>
                  <a:schemeClr val="accent2"/>
                </a:solidFill>
                <a:cs typeface="+mj-lt"/>
              </a:rPr>
              <a:t>terms of payment</a:t>
            </a:r>
            <a:endParaRPr lang="en-US" altLang="zh-CN" sz="3200" b="1">
              <a:solidFill>
                <a:schemeClr val="accent2"/>
              </a:solidFill>
              <a:cs typeface="+mj-lt"/>
            </a:endParaRPr>
          </a:p>
        </p:txBody>
      </p:sp>
      <p:sp>
        <p:nvSpPr>
          <p:cNvPr id="12291" name="内容占位符 12290"/>
          <p:cNvSpPr>
            <a:spLocks noGrp="1"/>
          </p:cNvSpPr>
          <p:nvPr>
            <p:ph idx="1"/>
          </p:nvPr>
        </p:nvSpPr>
        <p:spPr>
          <a:xfrm>
            <a:off x="457200" y="1600202"/>
            <a:ext cx="8229600" cy="4525963"/>
          </a:xfrm>
          <a:noFill/>
          <a:ln>
            <a:noFill/>
          </a:ln>
        </p:spPr>
        <p:txBody>
          <a:bodyPr anchor="t"/>
          <a:lstStyle/>
          <a:p>
            <a:pPr marL="609600" indent="-609600">
              <a:lnSpc>
                <a:spcPct val="90000"/>
              </a:lnSpc>
              <a:buNone/>
            </a:pPr>
            <a:endParaRPr lang="en-US" altLang="zh-CN" sz="2800">
              <a:solidFill>
                <a:schemeClr val="tx1"/>
              </a:solidFill>
            </a:endParaRPr>
          </a:p>
          <a:p>
            <a:pPr marL="609600" indent="-609600">
              <a:lnSpc>
                <a:spcPct val="90000"/>
              </a:lnSpc>
              <a:buNone/>
            </a:pPr>
            <a:endParaRPr lang="en-US" altLang="zh-CN" sz="2800">
              <a:solidFill>
                <a:schemeClr val="tx1"/>
              </a:solidFill>
            </a:endParaRPr>
          </a:p>
          <a:p>
            <a:pPr marL="609600" indent="-609600">
              <a:lnSpc>
                <a:spcPct val="90000"/>
              </a:lnSpc>
              <a:buNone/>
            </a:pPr>
            <a:r>
              <a:rPr lang="en-US" altLang="zh-CN" sz="2800">
                <a:solidFill>
                  <a:schemeClr val="tx1"/>
                </a:solidFill>
              </a:rPr>
              <a:t>(1) Recalling the satisfactory terms and conditions agreed upon for the transaction.</a:t>
            </a:r>
            <a:endParaRPr lang="en-US" altLang="zh-CN" sz="2800">
              <a:solidFill>
                <a:schemeClr val="tx1"/>
              </a:solidFill>
            </a:endParaRPr>
          </a:p>
          <a:p>
            <a:pPr marL="609600" indent="-609600">
              <a:lnSpc>
                <a:spcPct val="90000"/>
              </a:lnSpc>
              <a:buNone/>
            </a:pPr>
            <a:r>
              <a:rPr lang="en-US" altLang="zh-CN" sz="2800">
                <a:solidFill>
                  <a:schemeClr val="tx1"/>
                </a:solidFill>
              </a:rPr>
              <a:t>(2) Stating the practice for the terms of payment of the exporter.</a:t>
            </a:r>
            <a:endParaRPr lang="en-US" altLang="zh-CN" sz="2800">
              <a:solidFill>
                <a:schemeClr val="tx1"/>
              </a:solidFill>
            </a:endParaRPr>
          </a:p>
          <a:p>
            <a:pPr marL="609600" indent="-609600">
              <a:lnSpc>
                <a:spcPct val="90000"/>
              </a:lnSpc>
              <a:buNone/>
            </a:pPr>
            <a:r>
              <a:rPr lang="en-US" altLang="zh-CN" sz="2800">
                <a:solidFill>
                  <a:schemeClr val="tx1"/>
                </a:solidFill>
              </a:rPr>
              <a:t>(3)Showing the cooperative spirit of the two parties to conclude the transaction the soonest possible.</a:t>
            </a:r>
            <a:endParaRPr lang="en-US" altLang="zh-CN" sz="2800">
              <a:solidFill>
                <a:schemeClr val="tx1"/>
              </a:solidFill>
            </a:endParaRPr>
          </a:p>
        </p:txBody>
      </p:sp>
      <p:pic>
        <p:nvPicPr>
          <p:cNvPr id="11267" name="图片 12291" descr="文件:3_3.GIF  尺寸:60×45">
            <a:hlinkClick r:id="rId1" action="ppaction://hlinksldjump"/>
          </p:cNvPr>
          <p:cNvPicPr>
            <a:picLocks noChangeAspect="1"/>
          </p:cNvPicPr>
          <p:nvPr/>
        </p:nvPicPr>
        <p:blipFill>
          <a:blip r:embed="rId2" cstate="print"/>
          <a:stretch>
            <a:fillRect/>
          </a:stretch>
        </p:blipFill>
        <p:spPr>
          <a:xfrm>
            <a:off x="8114983" y="6250305"/>
            <a:ext cx="571500" cy="428625"/>
          </a:xfrm>
          <a:prstGeom prst="rect">
            <a:avLst/>
          </a:prstGeom>
          <a:noFill/>
          <a:ln w="9525">
            <a:noFill/>
          </a:ln>
        </p:spPr>
      </p:pic>
    </p:spTree>
    <p:custDataLst>
      <p:tags r:id="rId3"/>
    </p:custData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indefinite" fill="hold">
                                          <p:stCondLst>
                                            <p:cond delay="0"/>
                                          </p:stCondLst>
                                        </p:cTn>
                                        <p:tgtEl>
                                          <p:spTgt spid="12290"/>
                                        </p:tgtEl>
                                        <p:attrNameLst>
                                          <p:attrName>style.visibility</p:attrName>
                                        </p:attrNameLst>
                                      </p:cBhvr>
                                      <p:to>
                                        <p:strVal val="visible"/>
                                      </p:to>
                                    </p:set>
                                    <p:animEffect transition="in" filter="fade">
                                      <p:cBhvr>
                                        <p:cTn id="7" dur="1000"/>
                                        <p:tgtEl>
                                          <p:spTgt spid="12290"/>
                                        </p:tgtEl>
                                      </p:cBhvr>
                                    </p:animEffect>
                                    <p:anim calcmode="lin" valueType="num">
                                      <p:cBhvr>
                                        <p:cTn id="8" dur="1000" fill="hold"/>
                                        <p:tgtEl>
                                          <p:spTgt spid="12290"/>
                                        </p:tgtEl>
                                        <p:attrNameLst>
                                          <p:attrName>ppt_x</p:attrName>
                                        </p:attrNameLst>
                                      </p:cBhvr>
                                      <p:tavLst>
                                        <p:tav tm="0">
                                          <p:val>
                                            <p:strVal val="#ppt_x"/>
                                          </p:val>
                                        </p:tav>
                                        <p:tav tm="100000">
                                          <p:val>
                                            <p:strVal val="#ppt_x"/>
                                          </p:val>
                                        </p:tav>
                                      </p:tavLst>
                                    </p:anim>
                                    <p:anim calcmode="lin" valueType="num">
                                      <p:cBhvr>
                                        <p:cTn id="9" dur="897" decel="100000" fill="hold"/>
                                        <p:tgtEl>
                                          <p:spTgt spid="12290"/>
                                        </p:tgtEl>
                                        <p:attrNameLst>
                                          <p:attrName>ppt_y</p:attrName>
                                        </p:attrNameLst>
                                      </p:cBhvr>
                                      <p:tavLst>
                                        <p:tav tm="0">
                                          <p:val>
                                            <p:strVal val="#ppt_y+1"/>
                                          </p:val>
                                        </p:tav>
                                        <p:tav tm="100000">
                                          <p:val>
                                            <p:strVal val="#ppt_y-.03"/>
                                          </p:val>
                                        </p:tav>
                                      </p:tavLst>
                                    </p:anim>
                                    <p:anim calcmode="lin" valueType="num">
                                      <p:cBhvr>
                                        <p:cTn id="10" dur="97" accel="100000" fill="hold">
                                          <p:stCondLst>
                                            <p:cond delay="897"/>
                                          </p:stCondLst>
                                        </p:cTn>
                                        <p:tgtEl>
                                          <p:spTgt spid="12290"/>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 calcmode="lin" valueType="num">
                                      <p:cBhvr additive="base">
                                        <p:cTn id="15"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22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2291">
                                            <p:txEl>
                                              <p:pRg st="3" end="3"/>
                                            </p:txEl>
                                          </p:spTgt>
                                        </p:tgtEl>
                                        <p:attrNameLst>
                                          <p:attrName>style.visibility</p:attrName>
                                        </p:attrNameLst>
                                      </p:cBhvr>
                                      <p:to>
                                        <p:strVal val="visible"/>
                                      </p:to>
                                    </p:set>
                                    <p:anim calcmode="lin" valueType="num">
                                      <p:cBhvr additive="base">
                                        <p:cTn id="21" dur="5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22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2291">
                                            <p:txEl>
                                              <p:pRg st="4" end="4"/>
                                            </p:txEl>
                                          </p:spTgt>
                                        </p:tgtEl>
                                        <p:attrNameLst>
                                          <p:attrName>style.visibility</p:attrName>
                                        </p:attrNameLst>
                                      </p:cBhvr>
                                      <p:to>
                                        <p:strVal val="visible"/>
                                      </p:to>
                                    </p:set>
                                    <p:anim calcmode="lin" valueType="num">
                                      <p:cBhvr additive="base">
                                        <p:cTn id="27" dur="5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229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bldLvl="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421800" y="4486445"/>
            <a:ext cx="2491978" cy="2321720"/>
            <a:chOff x="2548558" y="2420888"/>
            <a:chExt cx="3322637" cy="3095626"/>
          </a:xfrm>
          <a:solidFill>
            <a:schemeClr val="accent2"/>
          </a:solidFill>
        </p:grpSpPr>
        <p:sp>
          <p:nvSpPr>
            <p:cNvPr id="16" name="Freeform 5"/>
            <p:cNvSpPr/>
            <p:nvPr/>
          </p:nvSpPr>
          <p:spPr bwMode="auto">
            <a:xfrm>
              <a:off x="3999533" y="2420888"/>
              <a:ext cx="458787" cy="458788"/>
            </a:xfrm>
            <a:custGeom>
              <a:avLst/>
              <a:gdLst>
                <a:gd name="T0" fmla="*/ 48 w 48"/>
                <a:gd name="T1" fmla="*/ 24 h 48"/>
                <a:gd name="T2" fmla="*/ 25 w 48"/>
                <a:gd name="T3" fmla="*/ 48 h 48"/>
                <a:gd name="T4" fmla="*/ 0 w 48"/>
                <a:gd name="T5" fmla="*/ 24 h 48"/>
                <a:gd name="T6" fmla="*/ 24 w 48"/>
                <a:gd name="T7" fmla="*/ 0 h 48"/>
                <a:gd name="T8" fmla="*/ 48 w 48"/>
                <a:gd name="T9" fmla="*/ 24 h 48"/>
              </a:gdLst>
              <a:ahLst/>
              <a:cxnLst>
                <a:cxn ang="0">
                  <a:pos x="T0" y="T1"/>
                </a:cxn>
                <a:cxn ang="0">
                  <a:pos x="T2" y="T3"/>
                </a:cxn>
                <a:cxn ang="0">
                  <a:pos x="T4" y="T5"/>
                </a:cxn>
                <a:cxn ang="0">
                  <a:pos x="T6" y="T7"/>
                </a:cxn>
                <a:cxn ang="0">
                  <a:pos x="T8" y="T9"/>
                </a:cxn>
              </a:cxnLst>
              <a:rect l="0" t="0" r="r" b="b"/>
              <a:pathLst>
                <a:path w="48" h="48">
                  <a:moveTo>
                    <a:pt x="48" y="24"/>
                  </a:moveTo>
                  <a:cubicBezTo>
                    <a:pt x="48" y="37"/>
                    <a:pt x="38" y="48"/>
                    <a:pt x="25" y="48"/>
                  </a:cubicBezTo>
                  <a:cubicBezTo>
                    <a:pt x="11" y="48"/>
                    <a:pt x="1" y="38"/>
                    <a:pt x="0" y="24"/>
                  </a:cubicBezTo>
                  <a:cubicBezTo>
                    <a:pt x="0" y="11"/>
                    <a:pt x="11" y="0"/>
                    <a:pt x="24" y="0"/>
                  </a:cubicBezTo>
                  <a:cubicBezTo>
                    <a:pt x="38" y="0"/>
                    <a:pt x="48" y="11"/>
                    <a:pt x="48" y="24"/>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7" name="Freeform 6"/>
            <p:cNvSpPr/>
            <p:nvPr/>
          </p:nvSpPr>
          <p:spPr bwMode="auto">
            <a:xfrm>
              <a:off x="3942383" y="2898726"/>
              <a:ext cx="573087" cy="1347788"/>
            </a:xfrm>
            <a:custGeom>
              <a:avLst/>
              <a:gdLst>
                <a:gd name="T0" fmla="*/ 53 w 60"/>
                <a:gd name="T1" fmla="*/ 129 h 141"/>
                <a:gd name="T2" fmla="*/ 31 w 60"/>
                <a:gd name="T3" fmla="*/ 51 h 141"/>
                <a:gd name="T4" fmla="*/ 31 w 60"/>
                <a:gd name="T5" fmla="*/ 51 h 141"/>
                <a:gd name="T6" fmla="*/ 9 w 60"/>
                <a:gd name="T7" fmla="*/ 129 h 141"/>
                <a:gd name="T8" fmla="*/ 14 w 60"/>
                <a:gd name="T9" fmla="*/ 23 h 141"/>
                <a:gd name="T10" fmla="*/ 0 w 60"/>
                <a:gd name="T11" fmla="*/ 43 h 141"/>
                <a:gd name="T12" fmla="*/ 31 w 60"/>
                <a:gd name="T13" fmla="*/ 0 h 141"/>
                <a:gd name="T14" fmla="*/ 31 w 60"/>
                <a:gd name="T15" fmla="*/ 0 h 141"/>
                <a:gd name="T16" fmla="*/ 60 w 60"/>
                <a:gd name="T17" fmla="*/ 45 h 141"/>
                <a:gd name="T18" fmla="*/ 47 w 60"/>
                <a:gd name="T19" fmla="*/ 24 h 141"/>
                <a:gd name="T20" fmla="*/ 53 w 60"/>
                <a:gd name="T21" fmla="*/ 12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141">
                  <a:moveTo>
                    <a:pt x="53" y="129"/>
                  </a:moveTo>
                  <a:cubicBezTo>
                    <a:pt x="53" y="141"/>
                    <a:pt x="43" y="51"/>
                    <a:pt x="31" y="51"/>
                  </a:cubicBezTo>
                  <a:cubicBezTo>
                    <a:pt x="31" y="51"/>
                    <a:pt x="31" y="51"/>
                    <a:pt x="31" y="51"/>
                  </a:cubicBezTo>
                  <a:cubicBezTo>
                    <a:pt x="19" y="52"/>
                    <a:pt x="9" y="141"/>
                    <a:pt x="9" y="129"/>
                  </a:cubicBezTo>
                  <a:cubicBezTo>
                    <a:pt x="14" y="23"/>
                    <a:pt x="14" y="23"/>
                    <a:pt x="14" y="23"/>
                  </a:cubicBezTo>
                  <a:cubicBezTo>
                    <a:pt x="0" y="43"/>
                    <a:pt x="0" y="43"/>
                    <a:pt x="0" y="43"/>
                  </a:cubicBezTo>
                  <a:cubicBezTo>
                    <a:pt x="0" y="41"/>
                    <a:pt x="20" y="0"/>
                    <a:pt x="31" y="0"/>
                  </a:cubicBezTo>
                  <a:cubicBezTo>
                    <a:pt x="31" y="0"/>
                    <a:pt x="31" y="0"/>
                    <a:pt x="31" y="0"/>
                  </a:cubicBezTo>
                  <a:cubicBezTo>
                    <a:pt x="41" y="0"/>
                    <a:pt x="60" y="43"/>
                    <a:pt x="60" y="45"/>
                  </a:cubicBezTo>
                  <a:cubicBezTo>
                    <a:pt x="47" y="24"/>
                    <a:pt x="47" y="24"/>
                    <a:pt x="47" y="24"/>
                  </a:cubicBezTo>
                  <a:lnTo>
                    <a:pt x="53" y="129"/>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8" name="Freeform 7"/>
            <p:cNvSpPr/>
            <p:nvPr/>
          </p:nvSpPr>
          <p:spPr bwMode="auto">
            <a:xfrm>
              <a:off x="5355258" y="4838651"/>
              <a:ext cx="515937" cy="525463"/>
            </a:xfrm>
            <a:custGeom>
              <a:avLst/>
              <a:gdLst>
                <a:gd name="T0" fmla="*/ 14 w 54"/>
                <a:gd name="T1" fmla="*/ 48 h 55"/>
                <a:gd name="T2" fmla="*/ 7 w 54"/>
                <a:gd name="T3" fmla="*/ 15 h 55"/>
                <a:gd name="T4" fmla="*/ 40 w 54"/>
                <a:gd name="T5" fmla="*/ 7 h 55"/>
                <a:gd name="T6" fmla="*/ 47 w 54"/>
                <a:gd name="T7" fmla="*/ 40 h 55"/>
                <a:gd name="T8" fmla="*/ 14 w 54"/>
                <a:gd name="T9" fmla="*/ 48 h 55"/>
              </a:gdLst>
              <a:ahLst/>
              <a:cxnLst>
                <a:cxn ang="0">
                  <a:pos x="T0" y="T1"/>
                </a:cxn>
                <a:cxn ang="0">
                  <a:pos x="T2" y="T3"/>
                </a:cxn>
                <a:cxn ang="0">
                  <a:pos x="T4" y="T5"/>
                </a:cxn>
                <a:cxn ang="0">
                  <a:pos x="T6" y="T7"/>
                </a:cxn>
                <a:cxn ang="0">
                  <a:pos x="T8" y="T9"/>
                </a:cxn>
              </a:cxnLst>
              <a:rect l="0" t="0" r="r" b="b"/>
              <a:pathLst>
                <a:path w="54" h="55">
                  <a:moveTo>
                    <a:pt x="14" y="48"/>
                  </a:moveTo>
                  <a:cubicBezTo>
                    <a:pt x="3" y="41"/>
                    <a:pt x="0" y="26"/>
                    <a:pt x="7" y="15"/>
                  </a:cubicBezTo>
                  <a:cubicBezTo>
                    <a:pt x="14" y="3"/>
                    <a:pt x="28" y="0"/>
                    <a:pt x="40" y="7"/>
                  </a:cubicBezTo>
                  <a:cubicBezTo>
                    <a:pt x="51" y="14"/>
                    <a:pt x="54" y="28"/>
                    <a:pt x="47" y="40"/>
                  </a:cubicBezTo>
                  <a:cubicBezTo>
                    <a:pt x="40" y="51"/>
                    <a:pt x="26" y="55"/>
                    <a:pt x="14" y="48"/>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9" name="Freeform 8"/>
            <p:cNvSpPr/>
            <p:nvPr/>
          </p:nvSpPr>
          <p:spPr bwMode="auto">
            <a:xfrm>
              <a:off x="4142408" y="4083001"/>
              <a:ext cx="1309687" cy="965200"/>
            </a:xfrm>
            <a:custGeom>
              <a:avLst/>
              <a:gdLst>
                <a:gd name="T0" fmla="*/ 10 w 137"/>
                <a:gd name="T1" fmla="*/ 44 h 101"/>
                <a:gd name="T2" fmla="*/ 88 w 137"/>
                <a:gd name="T3" fmla="*/ 66 h 101"/>
                <a:gd name="T4" fmla="*/ 88 w 137"/>
                <a:gd name="T5" fmla="*/ 66 h 101"/>
                <a:gd name="T6" fmla="*/ 34 w 137"/>
                <a:gd name="T7" fmla="*/ 6 h 101"/>
                <a:gd name="T8" fmla="*/ 121 w 137"/>
                <a:gd name="T9" fmla="*/ 67 h 101"/>
                <a:gd name="T10" fmla="*/ 111 w 137"/>
                <a:gd name="T11" fmla="*/ 44 h 101"/>
                <a:gd name="T12" fmla="*/ 132 w 137"/>
                <a:gd name="T13" fmla="*/ 93 h 101"/>
                <a:gd name="T14" fmla="*/ 132 w 137"/>
                <a:gd name="T15" fmla="*/ 93 h 101"/>
                <a:gd name="T16" fmla="*/ 78 w 137"/>
                <a:gd name="T17" fmla="*/ 94 h 101"/>
                <a:gd name="T18" fmla="*/ 103 w 137"/>
                <a:gd name="T19" fmla="*/ 94 h 101"/>
                <a:gd name="T20" fmla="*/ 10 w 137"/>
                <a:gd name="T21" fmla="*/ 4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7" h="101">
                  <a:moveTo>
                    <a:pt x="10" y="44"/>
                  </a:moveTo>
                  <a:cubicBezTo>
                    <a:pt x="0" y="38"/>
                    <a:pt x="82" y="76"/>
                    <a:pt x="88" y="66"/>
                  </a:cubicBezTo>
                  <a:cubicBezTo>
                    <a:pt x="88" y="66"/>
                    <a:pt x="88" y="66"/>
                    <a:pt x="88" y="66"/>
                  </a:cubicBezTo>
                  <a:cubicBezTo>
                    <a:pt x="95" y="55"/>
                    <a:pt x="23" y="0"/>
                    <a:pt x="34" y="6"/>
                  </a:cubicBezTo>
                  <a:cubicBezTo>
                    <a:pt x="121" y="67"/>
                    <a:pt x="121" y="67"/>
                    <a:pt x="121" y="67"/>
                  </a:cubicBezTo>
                  <a:cubicBezTo>
                    <a:pt x="111" y="44"/>
                    <a:pt x="111" y="44"/>
                    <a:pt x="111" y="44"/>
                  </a:cubicBezTo>
                  <a:cubicBezTo>
                    <a:pt x="113" y="45"/>
                    <a:pt x="137" y="84"/>
                    <a:pt x="132" y="93"/>
                  </a:cubicBezTo>
                  <a:cubicBezTo>
                    <a:pt x="132" y="93"/>
                    <a:pt x="132" y="93"/>
                    <a:pt x="132" y="93"/>
                  </a:cubicBezTo>
                  <a:cubicBezTo>
                    <a:pt x="126" y="101"/>
                    <a:pt x="80" y="96"/>
                    <a:pt x="78" y="94"/>
                  </a:cubicBezTo>
                  <a:cubicBezTo>
                    <a:pt x="103" y="94"/>
                    <a:pt x="103" y="94"/>
                    <a:pt x="103" y="94"/>
                  </a:cubicBezTo>
                  <a:lnTo>
                    <a:pt x="10" y="4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0" name="Freeform 9"/>
            <p:cNvSpPr/>
            <p:nvPr/>
          </p:nvSpPr>
          <p:spPr bwMode="auto">
            <a:xfrm>
              <a:off x="2548558" y="4724351"/>
              <a:ext cx="525462" cy="515938"/>
            </a:xfrm>
            <a:custGeom>
              <a:avLst/>
              <a:gdLst>
                <a:gd name="T0" fmla="*/ 17 w 55"/>
                <a:gd name="T1" fmla="*/ 5 h 54"/>
                <a:gd name="T2" fmla="*/ 49 w 55"/>
                <a:gd name="T3" fmla="*/ 16 h 54"/>
                <a:gd name="T4" fmla="*/ 38 w 55"/>
                <a:gd name="T5" fmla="*/ 48 h 54"/>
                <a:gd name="T6" fmla="*/ 6 w 55"/>
                <a:gd name="T7" fmla="*/ 38 h 54"/>
                <a:gd name="T8" fmla="*/ 17 w 55"/>
                <a:gd name="T9" fmla="*/ 5 h 54"/>
              </a:gdLst>
              <a:ahLst/>
              <a:cxnLst>
                <a:cxn ang="0">
                  <a:pos x="T0" y="T1"/>
                </a:cxn>
                <a:cxn ang="0">
                  <a:pos x="T2" y="T3"/>
                </a:cxn>
                <a:cxn ang="0">
                  <a:pos x="T4" y="T5"/>
                </a:cxn>
                <a:cxn ang="0">
                  <a:pos x="T6" y="T7"/>
                </a:cxn>
                <a:cxn ang="0">
                  <a:pos x="T8" y="T9"/>
                </a:cxn>
              </a:cxnLst>
              <a:rect l="0" t="0" r="r" b="b"/>
              <a:pathLst>
                <a:path w="55" h="54">
                  <a:moveTo>
                    <a:pt x="17" y="5"/>
                  </a:moveTo>
                  <a:cubicBezTo>
                    <a:pt x="28" y="0"/>
                    <a:pt x="43" y="4"/>
                    <a:pt x="49" y="16"/>
                  </a:cubicBezTo>
                  <a:cubicBezTo>
                    <a:pt x="55" y="28"/>
                    <a:pt x="50" y="42"/>
                    <a:pt x="38" y="48"/>
                  </a:cubicBezTo>
                  <a:cubicBezTo>
                    <a:pt x="26" y="54"/>
                    <a:pt x="12" y="49"/>
                    <a:pt x="6" y="38"/>
                  </a:cubicBezTo>
                  <a:cubicBezTo>
                    <a:pt x="0" y="26"/>
                    <a:pt x="5" y="11"/>
                    <a:pt x="17" y="5"/>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1" name="Freeform 10"/>
            <p:cNvSpPr/>
            <p:nvPr/>
          </p:nvSpPr>
          <p:spPr bwMode="auto">
            <a:xfrm>
              <a:off x="2988295" y="4073476"/>
              <a:ext cx="1346200" cy="889000"/>
            </a:xfrm>
            <a:custGeom>
              <a:avLst/>
              <a:gdLst>
                <a:gd name="T0" fmla="*/ 110 w 141"/>
                <a:gd name="T1" fmla="*/ 6 h 93"/>
                <a:gd name="T2" fmla="*/ 50 w 141"/>
                <a:gd name="T3" fmla="*/ 60 h 93"/>
                <a:gd name="T4" fmla="*/ 50 w 141"/>
                <a:gd name="T5" fmla="*/ 60 h 93"/>
                <a:gd name="T6" fmla="*/ 130 w 141"/>
                <a:gd name="T7" fmla="*/ 45 h 93"/>
                <a:gd name="T8" fmla="*/ 32 w 141"/>
                <a:gd name="T9" fmla="*/ 87 h 93"/>
                <a:gd name="T10" fmla="*/ 57 w 141"/>
                <a:gd name="T11" fmla="*/ 92 h 93"/>
                <a:gd name="T12" fmla="*/ 5 w 141"/>
                <a:gd name="T13" fmla="*/ 83 h 93"/>
                <a:gd name="T14" fmla="*/ 5 w 141"/>
                <a:gd name="T15" fmla="*/ 83 h 93"/>
                <a:gd name="T16" fmla="*/ 31 w 141"/>
                <a:gd name="T17" fmla="*/ 37 h 93"/>
                <a:gd name="T18" fmla="*/ 19 w 141"/>
                <a:gd name="T19" fmla="*/ 58 h 93"/>
                <a:gd name="T20" fmla="*/ 110 w 141"/>
                <a:gd name="T21" fmla="*/ 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93">
                  <a:moveTo>
                    <a:pt x="110" y="6"/>
                  </a:moveTo>
                  <a:cubicBezTo>
                    <a:pt x="121" y="0"/>
                    <a:pt x="45" y="49"/>
                    <a:pt x="50" y="60"/>
                  </a:cubicBezTo>
                  <a:cubicBezTo>
                    <a:pt x="50" y="60"/>
                    <a:pt x="50" y="60"/>
                    <a:pt x="50" y="60"/>
                  </a:cubicBezTo>
                  <a:cubicBezTo>
                    <a:pt x="56" y="71"/>
                    <a:pt x="141" y="40"/>
                    <a:pt x="130" y="45"/>
                  </a:cubicBezTo>
                  <a:cubicBezTo>
                    <a:pt x="32" y="87"/>
                    <a:pt x="32" y="87"/>
                    <a:pt x="32" y="87"/>
                  </a:cubicBezTo>
                  <a:cubicBezTo>
                    <a:pt x="57" y="92"/>
                    <a:pt x="57" y="92"/>
                    <a:pt x="57" y="92"/>
                  </a:cubicBezTo>
                  <a:cubicBezTo>
                    <a:pt x="55" y="93"/>
                    <a:pt x="9" y="92"/>
                    <a:pt x="5" y="83"/>
                  </a:cubicBezTo>
                  <a:cubicBezTo>
                    <a:pt x="5" y="83"/>
                    <a:pt x="5" y="83"/>
                    <a:pt x="5" y="83"/>
                  </a:cubicBezTo>
                  <a:cubicBezTo>
                    <a:pt x="0" y="74"/>
                    <a:pt x="29" y="38"/>
                    <a:pt x="31" y="37"/>
                  </a:cubicBezTo>
                  <a:cubicBezTo>
                    <a:pt x="19" y="58"/>
                    <a:pt x="19" y="58"/>
                    <a:pt x="19" y="58"/>
                  </a:cubicBezTo>
                  <a:lnTo>
                    <a:pt x="110" y="6"/>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2" name="Freeform 11"/>
            <p:cNvSpPr/>
            <p:nvPr/>
          </p:nvSpPr>
          <p:spPr bwMode="auto">
            <a:xfrm>
              <a:off x="4705970" y="3136851"/>
              <a:ext cx="696912" cy="1138238"/>
            </a:xfrm>
            <a:custGeom>
              <a:avLst/>
              <a:gdLst>
                <a:gd name="T0" fmla="*/ 64 w 73"/>
                <a:gd name="T1" fmla="*/ 119 h 119"/>
                <a:gd name="T2" fmla="*/ 57 w 73"/>
                <a:gd name="T3" fmla="*/ 117 h 119"/>
                <a:gd name="T4" fmla="*/ 0 w 73"/>
                <a:gd name="T5" fmla="*/ 7 h 119"/>
                <a:gd name="T6" fmla="*/ 3 w 73"/>
                <a:gd name="T7" fmla="*/ 0 h 119"/>
                <a:gd name="T8" fmla="*/ 64 w 73"/>
                <a:gd name="T9" fmla="*/ 119 h 119"/>
              </a:gdLst>
              <a:ahLst/>
              <a:cxnLst>
                <a:cxn ang="0">
                  <a:pos x="T0" y="T1"/>
                </a:cxn>
                <a:cxn ang="0">
                  <a:pos x="T2" y="T3"/>
                </a:cxn>
                <a:cxn ang="0">
                  <a:pos x="T4" y="T5"/>
                </a:cxn>
                <a:cxn ang="0">
                  <a:pos x="T6" y="T7"/>
                </a:cxn>
                <a:cxn ang="0">
                  <a:pos x="T8" y="T9"/>
                </a:cxn>
              </a:cxnLst>
              <a:rect l="0" t="0" r="r" b="b"/>
              <a:pathLst>
                <a:path w="73" h="119">
                  <a:moveTo>
                    <a:pt x="64" y="119"/>
                  </a:moveTo>
                  <a:cubicBezTo>
                    <a:pt x="57" y="117"/>
                    <a:pt x="57" y="117"/>
                    <a:pt x="57" y="117"/>
                  </a:cubicBezTo>
                  <a:cubicBezTo>
                    <a:pt x="61" y="95"/>
                    <a:pt x="65" y="38"/>
                    <a:pt x="0" y="7"/>
                  </a:cubicBezTo>
                  <a:cubicBezTo>
                    <a:pt x="3" y="0"/>
                    <a:pt x="3" y="0"/>
                    <a:pt x="3" y="0"/>
                  </a:cubicBezTo>
                  <a:cubicBezTo>
                    <a:pt x="73" y="34"/>
                    <a:pt x="69" y="94"/>
                    <a:pt x="64" y="119"/>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3" name="Freeform 12"/>
            <p:cNvSpPr/>
            <p:nvPr/>
          </p:nvSpPr>
          <p:spPr bwMode="auto">
            <a:xfrm>
              <a:off x="5174283" y="4102051"/>
              <a:ext cx="258762" cy="249238"/>
            </a:xfrm>
            <a:custGeom>
              <a:avLst/>
              <a:gdLst>
                <a:gd name="T0" fmla="*/ 163 w 163"/>
                <a:gd name="T1" fmla="*/ 30 h 157"/>
                <a:gd name="T2" fmla="*/ 72 w 163"/>
                <a:gd name="T3" fmla="*/ 91 h 157"/>
                <a:gd name="T4" fmla="*/ 12 w 163"/>
                <a:gd name="T5" fmla="*/ 0 h 157"/>
                <a:gd name="T6" fmla="*/ 0 w 163"/>
                <a:gd name="T7" fmla="*/ 61 h 157"/>
                <a:gd name="T8" fmla="*/ 54 w 163"/>
                <a:gd name="T9" fmla="*/ 157 h 157"/>
                <a:gd name="T10" fmla="*/ 150 w 163"/>
                <a:gd name="T11" fmla="*/ 97 h 157"/>
                <a:gd name="T12" fmla="*/ 163 w 163"/>
                <a:gd name="T13" fmla="*/ 30 h 157"/>
              </a:gdLst>
              <a:ahLst/>
              <a:cxnLst>
                <a:cxn ang="0">
                  <a:pos x="T0" y="T1"/>
                </a:cxn>
                <a:cxn ang="0">
                  <a:pos x="T2" y="T3"/>
                </a:cxn>
                <a:cxn ang="0">
                  <a:pos x="T4" y="T5"/>
                </a:cxn>
                <a:cxn ang="0">
                  <a:pos x="T6" y="T7"/>
                </a:cxn>
                <a:cxn ang="0">
                  <a:pos x="T8" y="T9"/>
                </a:cxn>
                <a:cxn ang="0">
                  <a:pos x="T10" y="T11"/>
                </a:cxn>
                <a:cxn ang="0">
                  <a:pos x="T12" y="T13"/>
                </a:cxn>
              </a:cxnLst>
              <a:rect l="0" t="0" r="r" b="b"/>
              <a:pathLst>
                <a:path w="163" h="157">
                  <a:moveTo>
                    <a:pt x="163" y="30"/>
                  </a:moveTo>
                  <a:lnTo>
                    <a:pt x="72" y="91"/>
                  </a:lnTo>
                  <a:lnTo>
                    <a:pt x="12" y="0"/>
                  </a:lnTo>
                  <a:lnTo>
                    <a:pt x="0" y="61"/>
                  </a:lnTo>
                  <a:lnTo>
                    <a:pt x="54" y="157"/>
                  </a:lnTo>
                  <a:lnTo>
                    <a:pt x="150" y="97"/>
                  </a:lnTo>
                  <a:lnTo>
                    <a:pt x="163" y="3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4" name="Freeform 13"/>
            <p:cNvSpPr/>
            <p:nvPr/>
          </p:nvSpPr>
          <p:spPr bwMode="auto">
            <a:xfrm>
              <a:off x="3618533" y="5086301"/>
              <a:ext cx="1270000" cy="430213"/>
            </a:xfrm>
            <a:custGeom>
              <a:avLst/>
              <a:gdLst>
                <a:gd name="T0" fmla="*/ 69 w 133"/>
                <a:gd name="T1" fmla="*/ 32 h 45"/>
                <a:gd name="T2" fmla="*/ 0 w 133"/>
                <a:gd name="T3" fmla="*/ 6 h 45"/>
                <a:gd name="T4" fmla="*/ 5 w 133"/>
                <a:gd name="T5" fmla="*/ 0 h 45"/>
                <a:gd name="T6" fmla="*/ 129 w 133"/>
                <a:gd name="T7" fmla="*/ 3 h 45"/>
                <a:gd name="T8" fmla="*/ 133 w 133"/>
                <a:gd name="T9" fmla="*/ 10 h 45"/>
                <a:gd name="T10" fmla="*/ 69 w 133"/>
                <a:gd name="T11" fmla="*/ 32 h 45"/>
              </a:gdLst>
              <a:ahLst/>
              <a:cxnLst>
                <a:cxn ang="0">
                  <a:pos x="T0" y="T1"/>
                </a:cxn>
                <a:cxn ang="0">
                  <a:pos x="T2" y="T3"/>
                </a:cxn>
                <a:cxn ang="0">
                  <a:pos x="T4" y="T5"/>
                </a:cxn>
                <a:cxn ang="0">
                  <a:pos x="T6" y="T7"/>
                </a:cxn>
                <a:cxn ang="0">
                  <a:pos x="T8" y="T9"/>
                </a:cxn>
                <a:cxn ang="0">
                  <a:pos x="T10" y="T11"/>
                </a:cxn>
              </a:cxnLst>
              <a:rect l="0" t="0" r="r" b="b"/>
              <a:pathLst>
                <a:path w="133" h="45">
                  <a:moveTo>
                    <a:pt x="69" y="32"/>
                  </a:moveTo>
                  <a:cubicBezTo>
                    <a:pt x="36" y="32"/>
                    <a:pt x="12" y="16"/>
                    <a:pt x="0" y="6"/>
                  </a:cubicBezTo>
                  <a:cubicBezTo>
                    <a:pt x="5" y="0"/>
                    <a:pt x="5" y="0"/>
                    <a:pt x="5" y="0"/>
                  </a:cubicBezTo>
                  <a:cubicBezTo>
                    <a:pt x="22" y="15"/>
                    <a:pt x="70" y="45"/>
                    <a:pt x="129" y="3"/>
                  </a:cubicBezTo>
                  <a:cubicBezTo>
                    <a:pt x="133" y="10"/>
                    <a:pt x="133" y="10"/>
                    <a:pt x="133" y="10"/>
                  </a:cubicBezTo>
                  <a:cubicBezTo>
                    <a:pt x="110" y="26"/>
                    <a:pt x="88" y="32"/>
                    <a:pt x="69" y="32"/>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5" name="Freeform 14"/>
            <p:cNvSpPr/>
            <p:nvPr/>
          </p:nvSpPr>
          <p:spPr bwMode="auto">
            <a:xfrm>
              <a:off x="3580433" y="5048201"/>
              <a:ext cx="247650" cy="249238"/>
            </a:xfrm>
            <a:custGeom>
              <a:avLst/>
              <a:gdLst>
                <a:gd name="T0" fmla="*/ 54 w 156"/>
                <a:gd name="T1" fmla="*/ 157 h 157"/>
                <a:gd name="T2" fmla="*/ 48 w 156"/>
                <a:gd name="T3" fmla="*/ 48 h 157"/>
                <a:gd name="T4" fmla="*/ 156 w 156"/>
                <a:gd name="T5" fmla="*/ 42 h 157"/>
                <a:gd name="T6" fmla="*/ 108 w 156"/>
                <a:gd name="T7" fmla="*/ 0 h 157"/>
                <a:gd name="T8" fmla="*/ 0 w 156"/>
                <a:gd name="T9" fmla="*/ 6 h 157"/>
                <a:gd name="T10" fmla="*/ 6 w 156"/>
                <a:gd name="T11" fmla="*/ 115 h 157"/>
                <a:gd name="T12" fmla="*/ 54 w 156"/>
                <a:gd name="T13" fmla="*/ 157 h 157"/>
              </a:gdLst>
              <a:ahLst/>
              <a:cxnLst>
                <a:cxn ang="0">
                  <a:pos x="T0" y="T1"/>
                </a:cxn>
                <a:cxn ang="0">
                  <a:pos x="T2" y="T3"/>
                </a:cxn>
                <a:cxn ang="0">
                  <a:pos x="T4" y="T5"/>
                </a:cxn>
                <a:cxn ang="0">
                  <a:pos x="T6" y="T7"/>
                </a:cxn>
                <a:cxn ang="0">
                  <a:pos x="T8" y="T9"/>
                </a:cxn>
                <a:cxn ang="0">
                  <a:pos x="T10" y="T11"/>
                </a:cxn>
                <a:cxn ang="0">
                  <a:pos x="T12" y="T13"/>
                </a:cxn>
              </a:cxnLst>
              <a:rect l="0" t="0" r="r" b="b"/>
              <a:pathLst>
                <a:path w="156" h="157">
                  <a:moveTo>
                    <a:pt x="54" y="157"/>
                  </a:moveTo>
                  <a:lnTo>
                    <a:pt x="48" y="48"/>
                  </a:lnTo>
                  <a:lnTo>
                    <a:pt x="156" y="42"/>
                  </a:lnTo>
                  <a:lnTo>
                    <a:pt x="108" y="0"/>
                  </a:lnTo>
                  <a:lnTo>
                    <a:pt x="0" y="6"/>
                  </a:lnTo>
                  <a:lnTo>
                    <a:pt x="6" y="115"/>
                  </a:lnTo>
                  <a:lnTo>
                    <a:pt x="54" y="157"/>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6" name="Freeform 15"/>
            <p:cNvSpPr/>
            <p:nvPr/>
          </p:nvSpPr>
          <p:spPr bwMode="auto">
            <a:xfrm>
              <a:off x="2988295" y="3165426"/>
              <a:ext cx="735012" cy="1147763"/>
            </a:xfrm>
            <a:custGeom>
              <a:avLst/>
              <a:gdLst>
                <a:gd name="T0" fmla="*/ 14 w 77"/>
                <a:gd name="T1" fmla="*/ 120 h 120"/>
                <a:gd name="T2" fmla="*/ 74 w 77"/>
                <a:gd name="T3" fmla="*/ 0 h 120"/>
                <a:gd name="T4" fmla="*/ 77 w 77"/>
                <a:gd name="T5" fmla="*/ 7 h 120"/>
                <a:gd name="T6" fmla="*/ 21 w 77"/>
                <a:gd name="T7" fmla="*/ 119 h 120"/>
                <a:gd name="T8" fmla="*/ 14 w 77"/>
                <a:gd name="T9" fmla="*/ 120 h 120"/>
              </a:gdLst>
              <a:ahLst/>
              <a:cxnLst>
                <a:cxn ang="0">
                  <a:pos x="T0" y="T1"/>
                </a:cxn>
                <a:cxn ang="0">
                  <a:pos x="T2" y="T3"/>
                </a:cxn>
                <a:cxn ang="0">
                  <a:pos x="T4" y="T5"/>
                </a:cxn>
                <a:cxn ang="0">
                  <a:pos x="T6" y="T7"/>
                </a:cxn>
                <a:cxn ang="0">
                  <a:pos x="T8" y="T9"/>
                </a:cxn>
              </a:cxnLst>
              <a:rect l="0" t="0" r="r" b="b"/>
              <a:pathLst>
                <a:path w="77" h="120">
                  <a:moveTo>
                    <a:pt x="14" y="120"/>
                  </a:moveTo>
                  <a:cubicBezTo>
                    <a:pt x="0" y="44"/>
                    <a:pt x="51" y="11"/>
                    <a:pt x="74" y="0"/>
                  </a:cubicBezTo>
                  <a:cubicBezTo>
                    <a:pt x="77" y="7"/>
                    <a:pt x="77" y="7"/>
                    <a:pt x="77" y="7"/>
                  </a:cubicBezTo>
                  <a:cubicBezTo>
                    <a:pt x="56" y="17"/>
                    <a:pt x="8" y="47"/>
                    <a:pt x="21" y="119"/>
                  </a:cubicBezTo>
                  <a:lnTo>
                    <a:pt x="14" y="12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7" name="Freeform 16"/>
            <p:cNvSpPr/>
            <p:nvPr/>
          </p:nvSpPr>
          <p:spPr bwMode="auto">
            <a:xfrm>
              <a:off x="3531220" y="3108276"/>
              <a:ext cx="258762" cy="268288"/>
            </a:xfrm>
            <a:custGeom>
              <a:avLst/>
              <a:gdLst>
                <a:gd name="T0" fmla="*/ 0 w 163"/>
                <a:gd name="T1" fmla="*/ 24 h 169"/>
                <a:gd name="T2" fmla="*/ 97 w 163"/>
                <a:gd name="T3" fmla="*/ 67 h 169"/>
                <a:gd name="T4" fmla="*/ 61 w 163"/>
                <a:gd name="T5" fmla="*/ 169 h 169"/>
                <a:gd name="T6" fmla="*/ 121 w 163"/>
                <a:gd name="T7" fmla="*/ 139 h 169"/>
                <a:gd name="T8" fmla="*/ 163 w 163"/>
                <a:gd name="T9" fmla="*/ 36 h 169"/>
                <a:gd name="T10" fmla="*/ 61 w 163"/>
                <a:gd name="T11" fmla="*/ 0 h 169"/>
                <a:gd name="T12" fmla="*/ 0 w 163"/>
                <a:gd name="T13" fmla="*/ 24 h 169"/>
              </a:gdLst>
              <a:ahLst/>
              <a:cxnLst>
                <a:cxn ang="0">
                  <a:pos x="T0" y="T1"/>
                </a:cxn>
                <a:cxn ang="0">
                  <a:pos x="T2" y="T3"/>
                </a:cxn>
                <a:cxn ang="0">
                  <a:pos x="T4" y="T5"/>
                </a:cxn>
                <a:cxn ang="0">
                  <a:pos x="T6" y="T7"/>
                </a:cxn>
                <a:cxn ang="0">
                  <a:pos x="T8" y="T9"/>
                </a:cxn>
                <a:cxn ang="0">
                  <a:pos x="T10" y="T11"/>
                </a:cxn>
                <a:cxn ang="0">
                  <a:pos x="T12" y="T13"/>
                </a:cxn>
              </a:cxnLst>
              <a:rect l="0" t="0" r="r" b="b"/>
              <a:pathLst>
                <a:path w="163" h="169">
                  <a:moveTo>
                    <a:pt x="0" y="24"/>
                  </a:moveTo>
                  <a:lnTo>
                    <a:pt x="97" y="67"/>
                  </a:lnTo>
                  <a:lnTo>
                    <a:pt x="61" y="169"/>
                  </a:lnTo>
                  <a:lnTo>
                    <a:pt x="121" y="139"/>
                  </a:lnTo>
                  <a:lnTo>
                    <a:pt x="163" y="36"/>
                  </a:lnTo>
                  <a:lnTo>
                    <a:pt x="61" y="0"/>
                  </a:lnTo>
                  <a:lnTo>
                    <a:pt x="0" y="2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grpSp>
      <p:sp>
        <p:nvSpPr>
          <p:cNvPr id="101378" name="标题 101377"/>
          <p:cNvSpPr>
            <a:spLocks noGrp="1"/>
          </p:cNvSpPr>
          <p:nvPr>
            <p:ph type="title"/>
          </p:nvPr>
        </p:nvSpPr>
        <p:spPr>
          <a:xfrm>
            <a:off x="466725" y="187325"/>
            <a:ext cx="8229600" cy="719138"/>
          </a:xfrm>
          <a:noFill/>
          <a:ln>
            <a:noFill/>
          </a:ln>
        </p:spPr>
        <p:txBody>
          <a:bodyPr anchor="t">
            <a:normAutofit/>
          </a:bodyPr>
          <a:lstStyle/>
          <a:p>
            <a:pPr algn="ctr"/>
            <a:r>
              <a:rPr lang="en-US" altLang="zh-CN" sz="3200" b="1">
                <a:solidFill>
                  <a:schemeClr val="accent2"/>
                </a:solidFill>
                <a:cs typeface="+mj-lt"/>
              </a:rPr>
              <a:t>Useful Sentences</a:t>
            </a:r>
            <a:endParaRPr lang="en-US" altLang="zh-CN" sz="3200" b="1">
              <a:solidFill>
                <a:schemeClr val="accent2"/>
              </a:solidFill>
              <a:cs typeface="+mj-lt"/>
            </a:endParaRPr>
          </a:p>
        </p:txBody>
      </p:sp>
      <p:sp>
        <p:nvSpPr>
          <p:cNvPr id="101379" name="内容占位符 101378"/>
          <p:cNvSpPr>
            <a:spLocks noGrp="1"/>
          </p:cNvSpPr>
          <p:nvPr>
            <p:ph idx="1"/>
          </p:nvPr>
        </p:nvSpPr>
        <p:spPr>
          <a:xfrm>
            <a:off x="466725" y="979488"/>
            <a:ext cx="8437563" cy="5289550"/>
          </a:xfrm>
          <a:noFill/>
          <a:ln>
            <a:noFill/>
          </a:ln>
        </p:spPr>
        <p:txBody>
          <a:bodyPr anchor="t"/>
          <a:lstStyle/>
          <a:p>
            <a:pPr marL="457200" indent="-457200">
              <a:lnSpc>
                <a:spcPct val="105000"/>
              </a:lnSpc>
              <a:buAutoNum type="arabicPeriod"/>
            </a:pPr>
            <a:r>
              <a:rPr lang="en-US" altLang="zh-CN" sz="2800">
                <a:solidFill>
                  <a:schemeClr val="tx1"/>
                </a:solidFill>
              </a:rPr>
              <a:t>We have received your L/C, but we regret to say that we have found some discrepancies after examining it carefully.</a:t>
            </a:r>
            <a:endParaRPr lang="en-US" altLang="zh-CN" sz="2800">
              <a:solidFill>
                <a:schemeClr val="tx1"/>
              </a:solidFill>
            </a:endParaRPr>
          </a:p>
          <a:p>
            <a:pPr marL="457200" indent="-457200">
              <a:lnSpc>
                <a:spcPct val="105000"/>
              </a:lnSpc>
              <a:buAutoNum type="arabicPeriod"/>
            </a:pPr>
            <a:r>
              <a:rPr lang="en-US" altLang="zh-CN" sz="2800">
                <a:solidFill>
                  <a:schemeClr val="tx1"/>
                </a:solidFill>
              </a:rPr>
              <a:t>Please insert the word “about” before the quantity in your L/C No. 123.</a:t>
            </a:r>
            <a:endParaRPr lang="en-US" altLang="zh-CN" sz="2800">
              <a:solidFill>
                <a:schemeClr val="tx1"/>
              </a:solidFill>
            </a:endParaRPr>
          </a:p>
          <a:p>
            <a:pPr marL="457200" indent="-457200">
              <a:lnSpc>
                <a:spcPct val="105000"/>
              </a:lnSpc>
              <a:buAutoNum type="arabicPeriod"/>
            </a:pPr>
            <a:r>
              <a:rPr lang="en-US" altLang="zh-CN" sz="2800">
                <a:solidFill>
                  <a:schemeClr val="tx1"/>
                </a:solidFill>
              </a:rPr>
              <a:t>As there is no direct steamer from Ningbo to your port during January/February, it is imperative for you to delete the clause “by direct steamer” and insert the wording “partial shipment and transshipment are allowed.”</a:t>
            </a:r>
            <a:endParaRPr lang="en-US" altLang="zh-CN" sz="2800">
              <a:solidFill>
                <a:schemeClr val="tx1"/>
              </a:solidFill>
            </a:endParaRPr>
          </a:p>
        </p:txBody>
      </p:sp>
    </p:spTree>
    <p:custDataLst>
      <p:tags r:id="rId1"/>
    </p:custDataLst>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indefinite" fill="hold">
                                          <p:stCondLst>
                                            <p:cond delay="0"/>
                                          </p:stCondLst>
                                        </p:cTn>
                                        <p:tgtEl>
                                          <p:spTgt spid="101378"/>
                                        </p:tgtEl>
                                        <p:attrNameLst>
                                          <p:attrName>style.visibility</p:attrName>
                                        </p:attrNameLst>
                                      </p:cBhvr>
                                      <p:to>
                                        <p:strVal val="visible"/>
                                      </p:to>
                                    </p:set>
                                    <p:animEffect transition="in" filter="fade">
                                      <p:cBhvr>
                                        <p:cTn id="12" dur="1000"/>
                                        <p:tgtEl>
                                          <p:spTgt spid="101378"/>
                                        </p:tgtEl>
                                      </p:cBhvr>
                                    </p:animEffect>
                                    <p:anim calcmode="lin" valueType="num">
                                      <p:cBhvr>
                                        <p:cTn id="13" dur="1000" fill="hold"/>
                                        <p:tgtEl>
                                          <p:spTgt spid="101378"/>
                                        </p:tgtEl>
                                        <p:attrNameLst>
                                          <p:attrName>ppt_x</p:attrName>
                                        </p:attrNameLst>
                                      </p:cBhvr>
                                      <p:tavLst>
                                        <p:tav tm="0">
                                          <p:val>
                                            <p:strVal val="#ppt_x"/>
                                          </p:val>
                                        </p:tav>
                                        <p:tav tm="100000">
                                          <p:val>
                                            <p:strVal val="#ppt_x"/>
                                          </p:val>
                                        </p:tav>
                                      </p:tavLst>
                                    </p:anim>
                                    <p:anim calcmode="lin" valueType="num">
                                      <p:cBhvr>
                                        <p:cTn id="14" dur="897" decel="100000" fill="hold"/>
                                        <p:tgtEl>
                                          <p:spTgt spid="101378"/>
                                        </p:tgtEl>
                                        <p:attrNameLst>
                                          <p:attrName>ppt_y</p:attrName>
                                        </p:attrNameLst>
                                      </p:cBhvr>
                                      <p:tavLst>
                                        <p:tav tm="0">
                                          <p:val>
                                            <p:strVal val="#ppt_y+1"/>
                                          </p:val>
                                        </p:tav>
                                        <p:tav tm="100000">
                                          <p:val>
                                            <p:strVal val="#ppt_y-.03"/>
                                          </p:val>
                                        </p:tav>
                                      </p:tavLst>
                                    </p:anim>
                                    <p:anim calcmode="lin" valueType="num">
                                      <p:cBhvr>
                                        <p:cTn id="15" dur="97" accel="100000" fill="hold">
                                          <p:stCondLst>
                                            <p:cond delay="897"/>
                                          </p:stCondLst>
                                        </p:cTn>
                                        <p:tgtEl>
                                          <p:spTgt spid="101378"/>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nodeType="clickEffect">
                                  <p:stCondLst>
                                    <p:cond delay="0"/>
                                  </p:stCondLst>
                                  <p:childTnLst>
                                    <p:set>
                                      <p:cBhvr>
                                        <p:cTn id="19" dur="1" fill="hold">
                                          <p:stCondLst>
                                            <p:cond delay="0"/>
                                          </p:stCondLst>
                                        </p:cTn>
                                        <p:tgtEl>
                                          <p:spTgt spid="101379">
                                            <p:txEl>
                                              <p:pRg st="0" end="0"/>
                                            </p:txEl>
                                          </p:spTgt>
                                        </p:tgtEl>
                                        <p:attrNameLst>
                                          <p:attrName>style.visibility</p:attrName>
                                        </p:attrNameLst>
                                      </p:cBhvr>
                                      <p:to>
                                        <p:strVal val="visible"/>
                                      </p:to>
                                    </p:set>
                                    <p:animEffect transition="in" filter="diamond(in)">
                                      <p:cBhvr>
                                        <p:cTn id="20" dur="2000"/>
                                        <p:tgtEl>
                                          <p:spTgt spid="101379">
                                            <p:txEl>
                                              <p:pRg st="0" end="0"/>
                                            </p:txEl>
                                          </p:spTgt>
                                        </p:tgtEl>
                                      </p:cBhvr>
                                    </p:animEffect>
                                  </p:childTnLst>
                                </p:cTn>
                              </p:par>
                              <p:par>
                                <p:cTn id="21" presetID="8" presetClass="entr" presetSubtype="16" fill="hold" nodeType="withEffect">
                                  <p:stCondLst>
                                    <p:cond delay="0"/>
                                  </p:stCondLst>
                                  <p:childTnLst>
                                    <p:set>
                                      <p:cBhvr>
                                        <p:cTn id="22" dur="1" fill="hold">
                                          <p:stCondLst>
                                            <p:cond delay="0"/>
                                          </p:stCondLst>
                                        </p:cTn>
                                        <p:tgtEl>
                                          <p:spTgt spid="101379">
                                            <p:txEl>
                                              <p:pRg st="1" end="1"/>
                                            </p:txEl>
                                          </p:spTgt>
                                        </p:tgtEl>
                                        <p:attrNameLst>
                                          <p:attrName>style.visibility</p:attrName>
                                        </p:attrNameLst>
                                      </p:cBhvr>
                                      <p:to>
                                        <p:strVal val="visible"/>
                                      </p:to>
                                    </p:set>
                                    <p:animEffect transition="in" filter="diamond(in)">
                                      <p:cBhvr>
                                        <p:cTn id="23" dur="2000"/>
                                        <p:tgtEl>
                                          <p:spTgt spid="101379">
                                            <p:txEl>
                                              <p:pRg st="1" end="1"/>
                                            </p:txEl>
                                          </p:spTgt>
                                        </p:tgtEl>
                                      </p:cBhvr>
                                    </p:animEffect>
                                  </p:childTnLst>
                                </p:cTn>
                              </p:par>
                              <p:par>
                                <p:cTn id="24" presetID="8" presetClass="entr" presetSubtype="16" fill="hold" nodeType="withEffect">
                                  <p:stCondLst>
                                    <p:cond delay="0"/>
                                  </p:stCondLst>
                                  <p:childTnLst>
                                    <p:set>
                                      <p:cBhvr>
                                        <p:cTn id="25" dur="1" fill="hold">
                                          <p:stCondLst>
                                            <p:cond delay="0"/>
                                          </p:stCondLst>
                                        </p:cTn>
                                        <p:tgtEl>
                                          <p:spTgt spid="101379">
                                            <p:txEl>
                                              <p:pRg st="2" end="2"/>
                                            </p:txEl>
                                          </p:spTgt>
                                        </p:tgtEl>
                                        <p:attrNameLst>
                                          <p:attrName>style.visibility</p:attrName>
                                        </p:attrNameLst>
                                      </p:cBhvr>
                                      <p:to>
                                        <p:strVal val="visible"/>
                                      </p:to>
                                    </p:set>
                                    <p:animEffect transition="in" filter="diamond(in)">
                                      <p:cBhvr>
                                        <p:cTn id="26" dur="2000"/>
                                        <p:tgtEl>
                                          <p:spTgt spid="1013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标题 156673"/>
          <p:cNvSpPr>
            <a:spLocks noGrp="1"/>
          </p:cNvSpPr>
          <p:nvPr>
            <p:ph type="title"/>
          </p:nvPr>
        </p:nvSpPr>
        <p:spPr>
          <a:xfrm>
            <a:off x="466725" y="187325"/>
            <a:ext cx="8229600" cy="719138"/>
          </a:xfrm>
          <a:noFill/>
          <a:ln>
            <a:noFill/>
          </a:ln>
        </p:spPr>
        <p:txBody>
          <a:bodyPr anchor="t">
            <a:normAutofit/>
          </a:bodyPr>
          <a:lstStyle/>
          <a:p>
            <a:pPr algn="ctr"/>
            <a:r>
              <a:rPr lang="en-US" altLang="zh-CN" sz="3200" b="1">
                <a:solidFill>
                  <a:schemeClr val="accent2"/>
                </a:solidFill>
                <a:cs typeface="+mj-lt"/>
              </a:rPr>
              <a:t>Useful Sentences</a:t>
            </a:r>
            <a:endParaRPr lang="en-US" altLang="zh-CN" sz="3200" b="1">
              <a:solidFill>
                <a:schemeClr val="accent2"/>
              </a:solidFill>
              <a:cs typeface="+mj-lt"/>
            </a:endParaRPr>
          </a:p>
        </p:txBody>
      </p:sp>
      <p:sp>
        <p:nvSpPr>
          <p:cNvPr id="156675" name="内容占位符 156674"/>
          <p:cNvSpPr>
            <a:spLocks noGrp="1"/>
          </p:cNvSpPr>
          <p:nvPr>
            <p:ph idx="1"/>
          </p:nvPr>
        </p:nvSpPr>
        <p:spPr>
          <a:xfrm>
            <a:off x="466725" y="979488"/>
            <a:ext cx="8437563" cy="5289550"/>
          </a:xfrm>
          <a:noFill/>
          <a:ln>
            <a:noFill/>
          </a:ln>
        </p:spPr>
        <p:txBody>
          <a:bodyPr anchor="t"/>
          <a:lstStyle/>
          <a:p>
            <a:pPr marL="457200" indent="-457200">
              <a:lnSpc>
                <a:spcPct val="110000"/>
              </a:lnSpc>
              <a:buAutoNum type="arabicPeriod" startAt="4"/>
            </a:pPr>
            <a:r>
              <a:rPr lang="en-US" altLang="zh-CN" sz="2800">
                <a:solidFill>
                  <a:schemeClr val="tx1"/>
                </a:solidFill>
              </a:rPr>
              <a:t>The amount in your L/C appears insufficient. Please increase the amount by $600.</a:t>
            </a:r>
            <a:endParaRPr lang="en-US" altLang="zh-CN" sz="2800">
              <a:solidFill>
                <a:schemeClr val="tx1"/>
              </a:solidFill>
            </a:endParaRPr>
          </a:p>
          <a:p>
            <a:pPr marL="457200" indent="-457200">
              <a:lnSpc>
                <a:spcPct val="110000"/>
              </a:lnSpc>
              <a:buAutoNum type="arabicPeriod" startAt="4"/>
            </a:pPr>
            <a:r>
              <a:rPr lang="en-US" altLang="zh-CN" sz="2800">
                <a:solidFill>
                  <a:schemeClr val="tx1"/>
                </a:solidFill>
              </a:rPr>
              <a:t>Please amend L/C No. 234 to read “This L/C will expire on July 12, 2018.”</a:t>
            </a:r>
            <a:endParaRPr lang="en-US" altLang="zh-CN" sz="2800">
              <a:solidFill>
                <a:schemeClr val="tx1"/>
              </a:solidFill>
            </a:endParaRPr>
          </a:p>
          <a:p>
            <a:pPr marL="457200" indent="-457200">
              <a:lnSpc>
                <a:spcPct val="110000"/>
              </a:lnSpc>
              <a:buAutoNum type="arabicPeriod" startAt="4"/>
            </a:pPr>
            <a:r>
              <a:rPr lang="en-US" altLang="zh-CN" sz="2800">
                <a:solidFill>
                  <a:schemeClr val="tx1"/>
                </a:solidFill>
              </a:rPr>
              <a:t>We look forward to receiving the relevant amendment at an early date and thank you in advance.</a:t>
            </a:r>
            <a:endParaRPr lang="en-US" altLang="zh-CN" sz="2800">
              <a:solidFill>
                <a:schemeClr val="tx1"/>
              </a:solidFill>
            </a:endParaRPr>
          </a:p>
        </p:txBody>
      </p:sp>
      <p:grpSp>
        <p:nvGrpSpPr>
          <p:cNvPr id="2" name="组合 1"/>
          <p:cNvGrpSpPr/>
          <p:nvPr/>
        </p:nvGrpSpPr>
        <p:grpSpPr>
          <a:xfrm>
            <a:off x="6421800" y="4486445"/>
            <a:ext cx="2491978" cy="2321720"/>
            <a:chOff x="2548558" y="2420888"/>
            <a:chExt cx="3322637" cy="3095626"/>
          </a:xfrm>
          <a:solidFill>
            <a:schemeClr val="accent2"/>
          </a:solidFill>
        </p:grpSpPr>
        <p:sp>
          <p:nvSpPr>
            <p:cNvPr id="16" name="Freeform 5"/>
            <p:cNvSpPr/>
            <p:nvPr/>
          </p:nvSpPr>
          <p:spPr bwMode="auto">
            <a:xfrm>
              <a:off x="3999533" y="2420888"/>
              <a:ext cx="458787" cy="458788"/>
            </a:xfrm>
            <a:custGeom>
              <a:avLst/>
              <a:gdLst>
                <a:gd name="T0" fmla="*/ 48 w 48"/>
                <a:gd name="T1" fmla="*/ 24 h 48"/>
                <a:gd name="T2" fmla="*/ 25 w 48"/>
                <a:gd name="T3" fmla="*/ 48 h 48"/>
                <a:gd name="T4" fmla="*/ 0 w 48"/>
                <a:gd name="T5" fmla="*/ 24 h 48"/>
                <a:gd name="T6" fmla="*/ 24 w 48"/>
                <a:gd name="T7" fmla="*/ 0 h 48"/>
                <a:gd name="T8" fmla="*/ 48 w 48"/>
                <a:gd name="T9" fmla="*/ 24 h 48"/>
              </a:gdLst>
              <a:ahLst/>
              <a:cxnLst>
                <a:cxn ang="0">
                  <a:pos x="T0" y="T1"/>
                </a:cxn>
                <a:cxn ang="0">
                  <a:pos x="T2" y="T3"/>
                </a:cxn>
                <a:cxn ang="0">
                  <a:pos x="T4" y="T5"/>
                </a:cxn>
                <a:cxn ang="0">
                  <a:pos x="T6" y="T7"/>
                </a:cxn>
                <a:cxn ang="0">
                  <a:pos x="T8" y="T9"/>
                </a:cxn>
              </a:cxnLst>
              <a:rect l="0" t="0" r="r" b="b"/>
              <a:pathLst>
                <a:path w="48" h="48">
                  <a:moveTo>
                    <a:pt x="48" y="24"/>
                  </a:moveTo>
                  <a:cubicBezTo>
                    <a:pt x="48" y="37"/>
                    <a:pt x="38" y="48"/>
                    <a:pt x="25" y="48"/>
                  </a:cubicBezTo>
                  <a:cubicBezTo>
                    <a:pt x="11" y="48"/>
                    <a:pt x="1" y="38"/>
                    <a:pt x="0" y="24"/>
                  </a:cubicBezTo>
                  <a:cubicBezTo>
                    <a:pt x="0" y="11"/>
                    <a:pt x="11" y="0"/>
                    <a:pt x="24" y="0"/>
                  </a:cubicBezTo>
                  <a:cubicBezTo>
                    <a:pt x="38" y="0"/>
                    <a:pt x="48" y="11"/>
                    <a:pt x="48" y="24"/>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7" name="Freeform 6"/>
            <p:cNvSpPr/>
            <p:nvPr/>
          </p:nvSpPr>
          <p:spPr bwMode="auto">
            <a:xfrm>
              <a:off x="3942383" y="2898726"/>
              <a:ext cx="573087" cy="1347788"/>
            </a:xfrm>
            <a:custGeom>
              <a:avLst/>
              <a:gdLst>
                <a:gd name="T0" fmla="*/ 53 w 60"/>
                <a:gd name="T1" fmla="*/ 129 h 141"/>
                <a:gd name="T2" fmla="*/ 31 w 60"/>
                <a:gd name="T3" fmla="*/ 51 h 141"/>
                <a:gd name="T4" fmla="*/ 31 w 60"/>
                <a:gd name="T5" fmla="*/ 51 h 141"/>
                <a:gd name="T6" fmla="*/ 9 w 60"/>
                <a:gd name="T7" fmla="*/ 129 h 141"/>
                <a:gd name="T8" fmla="*/ 14 w 60"/>
                <a:gd name="T9" fmla="*/ 23 h 141"/>
                <a:gd name="T10" fmla="*/ 0 w 60"/>
                <a:gd name="T11" fmla="*/ 43 h 141"/>
                <a:gd name="T12" fmla="*/ 31 w 60"/>
                <a:gd name="T13" fmla="*/ 0 h 141"/>
                <a:gd name="T14" fmla="*/ 31 w 60"/>
                <a:gd name="T15" fmla="*/ 0 h 141"/>
                <a:gd name="T16" fmla="*/ 60 w 60"/>
                <a:gd name="T17" fmla="*/ 45 h 141"/>
                <a:gd name="T18" fmla="*/ 47 w 60"/>
                <a:gd name="T19" fmla="*/ 24 h 141"/>
                <a:gd name="T20" fmla="*/ 53 w 60"/>
                <a:gd name="T21" fmla="*/ 12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141">
                  <a:moveTo>
                    <a:pt x="53" y="129"/>
                  </a:moveTo>
                  <a:cubicBezTo>
                    <a:pt x="53" y="141"/>
                    <a:pt x="43" y="51"/>
                    <a:pt x="31" y="51"/>
                  </a:cubicBezTo>
                  <a:cubicBezTo>
                    <a:pt x="31" y="51"/>
                    <a:pt x="31" y="51"/>
                    <a:pt x="31" y="51"/>
                  </a:cubicBezTo>
                  <a:cubicBezTo>
                    <a:pt x="19" y="52"/>
                    <a:pt x="9" y="141"/>
                    <a:pt x="9" y="129"/>
                  </a:cubicBezTo>
                  <a:cubicBezTo>
                    <a:pt x="14" y="23"/>
                    <a:pt x="14" y="23"/>
                    <a:pt x="14" y="23"/>
                  </a:cubicBezTo>
                  <a:cubicBezTo>
                    <a:pt x="0" y="43"/>
                    <a:pt x="0" y="43"/>
                    <a:pt x="0" y="43"/>
                  </a:cubicBezTo>
                  <a:cubicBezTo>
                    <a:pt x="0" y="41"/>
                    <a:pt x="20" y="0"/>
                    <a:pt x="31" y="0"/>
                  </a:cubicBezTo>
                  <a:cubicBezTo>
                    <a:pt x="31" y="0"/>
                    <a:pt x="31" y="0"/>
                    <a:pt x="31" y="0"/>
                  </a:cubicBezTo>
                  <a:cubicBezTo>
                    <a:pt x="41" y="0"/>
                    <a:pt x="60" y="43"/>
                    <a:pt x="60" y="45"/>
                  </a:cubicBezTo>
                  <a:cubicBezTo>
                    <a:pt x="47" y="24"/>
                    <a:pt x="47" y="24"/>
                    <a:pt x="47" y="24"/>
                  </a:cubicBezTo>
                  <a:lnTo>
                    <a:pt x="53" y="129"/>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8" name="Freeform 7"/>
            <p:cNvSpPr/>
            <p:nvPr/>
          </p:nvSpPr>
          <p:spPr bwMode="auto">
            <a:xfrm>
              <a:off x="5355258" y="4838651"/>
              <a:ext cx="515937" cy="525463"/>
            </a:xfrm>
            <a:custGeom>
              <a:avLst/>
              <a:gdLst>
                <a:gd name="T0" fmla="*/ 14 w 54"/>
                <a:gd name="T1" fmla="*/ 48 h 55"/>
                <a:gd name="T2" fmla="*/ 7 w 54"/>
                <a:gd name="T3" fmla="*/ 15 h 55"/>
                <a:gd name="T4" fmla="*/ 40 w 54"/>
                <a:gd name="T5" fmla="*/ 7 h 55"/>
                <a:gd name="T6" fmla="*/ 47 w 54"/>
                <a:gd name="T7" fmla="*/ 40 h 55"/>
                <a:gd name="T8" fmla="*/ 14 w 54"/>
                <a:gd name="T9" fmla="*/ 48 h 55"/>
              </a:gdLst>
              <a:ahLst/>
              <a:cxnLst>
                <a:cxn ang="0">
                  <a:pos x="T0" y="T1"/>
                </a:cxn>
                <a:cxn ang="0">
                  <a:pos x="T2" y="T3"/>
                </a:cxn>
                <a:cxn ang="0">
                  <a:pos x="T4" y="T5"/>
                </a:cxn>
                <a:cxn ang="0">
                  <a:pos x="T6" y="T7"/>
                </a:cxn>
                <a:cxn ang="0">
                  <a:pos x="T8" y="T9"/>
                </a:cxn>
              </a:cxnLst>
              <a:rect l="0" t="0" r="r" b="b"/>
              <a:pathLst>
                <a:path w="54" h="55">
                  <a:moveTo>
                    <a:pt x="14" y="48"/>
                  </a:moveTo>
                  <a:cubicBezTo>
                    <a:pt x="3" y="41"/>
                    <a:pt x="0" y="26"/>
                    <a:pt x="7" y="15"/>
                  </a:cubicBezTo>
                  <a:cubicBezTo>
                    <a:pt x="14" y="3"/>
                    <a:pt x="28" y="0"/>
                    <a:pt x="40" y="7"/>
                  </a:cubicBezTo>
                  <a:cubicBezTo>
                    <a:pt x="51" y="14"/>
                    <a:pt x="54" y="28"/>
                    <a:pt x="47" y="40"/>
                  </a:cubicBezTo>
                  <a:cubicBezTo>
                    <a:pt x="40" y="51"/>
                    <a:pt x="26" y="55"/>
                    <a:pt x="14" y="48"/>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9" name="Freeform 8"/>
            <p:cNvSpPr/>
            <p:nvPr/>
          </p:nvSpPr>
          <p:spPr bwMode="auto">
            <a:xfrm>
              <a:off x="4142408" y="4083001"/>
              <a:ext cx="1309687" cy="965200"/>
            </a:xfrm>
            <a:custGeom>
              <a:avLst/>
              <a:gdLst>
                <a:gd name="T0" fmla="*/ 10 w 137"/>
                <a:gd name="T1" fmla="*/ 44 h 101"/>
                <a:gd name="T2" fmla="*/ 88 w 137"/>
                <a:gd name="T3" fmla="*/ 66 h 101"/>
                <a:gd name="T4" fmla="*/ 88 w 137"/>
                <a:gd name="T5" fmla="*/ 66 h 101"/>
                <a:gd name="T6" fmla="*/ 34 w 137"/>
                <a:gd name="T7" fmla="*/ 6 h 101"/>
                <a:gd name="T8" fmla="*/ 121 w 137"/>
                <a:gd name="T9" fmla="*/ 67 h 101"/>
                <a:gd name="T10" fmla="*/ 111 w 137"/>
                <a:gd name="T11" fmla="*/ 44 h 101"/>
                <a:gd name="T12" fmla="*/ 132 w 137"/>
                <a:gd name="T13" fmla="*/ 93 h 101"/>
                <a:gd name="T14" fmla="*/ 132 w 137"/>
                <a:gd name="T15" fmla="*/ 93 h 101"/>
                <a:gd name="T16" fmla="*/ 78 w 137"/>
                <a:gd name="T17" fmla="*/ 94 h 101"/>
                <a:gd name="T18" fmla="*/ 103 w 137"/>
                <a:gd name="T19" fmla="*/ 94 h 101"/>
                <a:gd name="T20" fmla="*/ 10 w 137"/>
                <a:gd name="T21" fmla="*/ 4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7" h="101">
                  <a:moveTo>
                    <a:pt x="10" y="44"/>
                  </a:moveTo>
                  <a:cubicBezTo>
                    <a:pt x="0" y="38"/>
                    <a:pt x="82" y="76"/>
                    <a:pt x="88" y="66"/>
                  </a:cubicBezTo>
                  <a:cubicBezTo>
                    <a:pt x="88" y="66"/>
                    <a:pt x="88" y="66"/>
                    <a:pt x="88" y="66"/>
                  </a:cubicBezTo>
                  <a:cubicBezTo>
                    <a:pt x="95" y="55"/>
                    <a:pt x="23" y="0"/>
                    <a:pt x="34" y="6"/>
                  </a:cubicBezTo>
                  <a:cubicBezTo>
                    <a:pt x="121" y="67"/>
                    <a:pt x="121" y="67"/>
                    <a:pt x="121" y="67"/>
                  </a:cubicBezTo>
                  <a:cubicBezTo>
                    <a:pt x="111" y="44"/>
                    <a:pt x="111" y="44"/>
                    <a:pt x="111" y="44"/>
                  </a:cubicBezTo>
                  <a:cubicBezTo>
                    <a:pt x="113" y="45"/>
                    <a:pt x="137" y="84"/>
                    <a:pt x="132" y="93"/>
                  </a:cubicBezTo>
                  <a:cubicBezTo>
                    <a:pt x="132" y="93"/>
                    <a:pt x="132" y="93"/>
                    <a:pt x="132" y="93"/>
                  </a:cubicBezTo>
                  <a:cubicBezTo>
                    <a:pt x="126" y="101"/>
                    <a:pt x="80" y="96"/>
                    <a:pt x="78" y="94"/>
                  </a:cubicBezTo>
                  <a:cubicBezTo>
                    <a:pt x="103" y="94"/>
                    <a:pt x="103" y="94"/>
                    <a:pt x="103" y="94"/>
                  </a:cubicBezTo>
                  <a:lnTo>
                    <a:pt x="10" y="4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0" name="Freeform 9"/>
            <p:cNvSpPr/>
            <p:nvPr/>
          </p:nvSpPr>
          <p:spPr bwMode="auto">
            <a:xfrm>
              <a:off x="2548558" y="4724351"/>
              <a:ext cx="525462" cy="515938"/>
            </a:xfrm>
            <a:custGeom>
              <a:avLst/>
              <a:gdLst>
                <a:gd name="T0" fmla="*/ 17 w 55"/>
                <a:gd name="T1" fmla="*/ 5 h 54"/>
                <a:gd name="T2" fmla="*/ 49 w 55"/>
                <a:gd name="T3" fmla="*/ 16 h 54"/>
                <a:gd name="T4" fmla="*/ 38 w 55"/>
                <a:gd name="T5" fmla="*/ 48 h 54"/>
                <a:gd name="T6" fmla="*/ 6 w 55"/>
                <a:gd name="T7" fmla="*/ 38 h 54"/>
                <a:gd name="T8" fmla="*/ 17 w 55"/>
                <a:gd name="T9" fmla="*/ 5 h 54"/>
              </a:gdLst>
              <a:ahLst/>
              <a:cxnLst>
                <a:cxn ang="0">
                  <a:pos x="T0" y="T1"/>
                </a:cxn>
                <a:cxn ang="0">
                  <a:pos x="T2" y="T3"/>
                </a:cxn>
                <a:cxn ang="0">
                  <a:pos x="T4" y="T5"/>
                </a:cxn>
                <a:cxn ang="0">
                  <a:pos x="T6" y="T7"/>
                </a:cxn>
                <a:cxn ang="0">
                  <a:pos x="T8" y="T9"/>
                </a:cxn>
              </a:cxnLst>
              <a:rect l="0" t="0" r="r" b="b"/>
              <a:pathLst>
                <a:path w="55" h="54">
                  <a:moveTo>
                    <a:pt x="17" y="5"/>
                  </a:moveTo>
                  <a:cubicBezTo>
                    <a:pt x="28" y="0"/>
                    <a:pt x="43" y="4"/>
                    <a:pt x="49" y="16"/>
                  </a:cubicBezTo>
                  <a:cubicBezTo>
                    <a:pt x="55" y="28"/>
                    <a:pt x="50" y="42"/>
                    <a:pt x="38" y="48"/>
                  </a:cubicBezTo>
                  <a:cubicBezTo>
                    <a:pt x="26" y="54"/>
                    <a:pt x="12" y="49"/>
                    <a:pt x="6" y="38"/>
                  </a:cubicBezTo>
                  <a:cubicBezTo>
                    <a:pt x="0" y="26"/>
                    <a:pt x="5" y="11"/>
                    <a:pt x="17" y="5"/>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1" name="Freeform 10"/>
            <p:cNvSpPr/>
            <p:nvPr/>
          </p:nvSpPr>
          <p:spPr bwMode="auto">
            <a:xfrm>
              <a:off x="2988295" y="4073476"/>
              <a:ext cx="1346200" cy="889000"/>
            </a:xfrm>
            <a:custGeom>
              <a:avLst/>
              <a:gdLst>
                <a:gd name="T0" fmla="*/ 110 w 141"/>
                <a:gd name="T1" fmla="*/ 6 h 93"/>
                <a:gd name="T2" fmla="*/ 50 w 141"/>
                <a:gd name="T3" fmla="*/ 60 h 93"/>
                <a:gd name="T4" fmla="*/ 50 w 141"/>
                <a:gd name="T5" fmla="*/ 60 h 93"/>
                <a:gd name="T6" fmla="*/ 130 w 141"/>
                <a:gd name="T7" fmla="*/ 45 h 93"/>
                <a:gd name="T8" fmla="*/ 32 w 141"/>
                <a:gd name="T9" fmla="*/ 87 h 93"/>
                <a:gd name="T10" fmla="*/ 57 w 141"/>
                <a:gd name="T11" fmla="*/ 92 h 93"/>
                <a:gd name="T12" fmla="*/ 5 w 141"/>
                <a:gd name="T13" fmla="*/ 83 h 93"/>
                <a:gd name="T14" fmla="*/ 5 w 141"/>
                <a:gd name="T15" fmla="*/ 83 h 93"/>
                <a:gd name="T16" fmla="*/ 31 w 141"/>
                <a:gd name="T17" fmla="*/ 37 h 93"/>
                <a:gd name="T18" fmla="*/ 19 w 141"/>
                <a:gd name="T19" fmla="*/ 58 h 93"/>
                <a:gd name="T20" fmla="*/ 110 w 141"/>
                <a:gd name="T21" fmla="*/ 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93">
                  <a:moveTo>
                    <a:pt x="110" y="6"/>
                  </a:moveTo>
                  <a:cubicBezTo>
                    <a:pt x="121" y="0"/>
                    <a:pt x="45" y="49"/>
                    <a:pt x="50" y="60"/>
                  </a:cubicBezTo>
                  <a:cubicBezTo>
                    <a:pt x="50" y="60"/>
                    <a:pt x="50" y="60"/>
                    <a:pt x="50" y="60"/>
                  </a:cubicBezTo>
                  <a:cubicBezTo>
                    <a:pt x="56" y="71"/>
                    <a:pt x="141" y="40"/>
                    <a:pt x="130" y="45"/>
                  </a:cubicBezTo>
                  <a:cubicBezTo>
                    <a:pt x="32" y="87"/>
                    <a:pt x="32" y="87"/>
                    <a:pt x="32" y="87"/>
                  </a:cubicBezTo>
                  <a:cubicBezTo>
                    <a:pt x="57" y="92"/>
                    <a:pt x="57" y="92"/>
                    <a:pt x="57" y="92"/>
                  </a:cubicBezTo>
                  <a:cubicBezTo>
                    <a:pt x="55" y="93"/>
                    <a:pt x="9" y="92"/>
                    <a:pt x="5" y="83"/>
                  </a:cubicBezTo>
                  <a:cubicBezTo>
                    <a:pt x="5" y="83"/>
                    <a:pt x="5" y="83"/>
                    <a:pt x="5" y="83"/>
                  </a:cubicBezTo>
                  <a:cubicBezTo>
                    <a:pt x="0" y="74"/>
                    <a:pt x="29" y="38"/>
                    <a:pt x="31" y="37"/>
                  </a:cubicBezTo>
                  <a:cubicBezTo>
                    <a:pt x="19" y="58"/>
                    <a:pt x="19" y="58"/>
                    <a:pt x="19" y="58"/>
                  </a:cubicBezTo>
                  <a:lnTo>
                    <a:pt x="110" y="6"/>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2" name="Freeform 11"/>
            <p:cNvSpPr/>
            <p:nvPr/>
          </p:nvSpPr>
          <p:spPr bwMode="auto">
            <a:xfrm>
              <a:off x="4705970" y="3136851"/>
              <a:ext cx="696912" cy="1138238"/>
            </a:xfrm>
            <a:custGeom>
              <a:avLst/>
              <a:gdLst>
                <a:gd name="T0" fmla="*/ 64 w 73"/>
                <a:gd name="T1" fmla="*/ 119 h 119"/>
                <a:gd name="T2" fmla="*/ 57 w 73"/>
                <a:gd name="T3" fmla="*/ 117 h 119"/>
                <a:gd name="T4" fmla="*/ 0 w 73"/>
                <a:gd name="T5" fmla="*/ 7 h 119"/>
                <a:gd name="T6" fmla="*/ 3 w 73"/>
                <a:gd name="T7" fmla="*/ 0 h 119"/>
                <a:gd name="T8" fmla="*/ 64 w 73"/>
                <a:gd name="T9" fmla="*/ 119 h 119"/>
              </a:gdLst>
              <a:ahLst/>
              <a:cxnLst>
                <a:cxn ang="0">
                  <a:pos x="T0" y="T1"/>
                </a:cxn>
                <a:cxn ang="0">
                  <a:pos x="T2" y="T3"/>
                </a:cxn>
                <a:cxn ang="0">
                  <a:pos x="T4" y="T5"/>
                </a:cxn>
                <a:cxn ang="0">
                  <a:pos x="T6" y="T7"/>
                </a:cxn>
                <a:cxn ang="0">
                  <a:pos x="T8" y="T9"/>
                </a:cxn>
              </a:cxnLst>
              <a:rect l="0" t="0" r="r" b="b"/>
              <a:pathLst>
                <a:path w="73" h="119">
                  <a:moveTo>
                    <a:pt x="64" y="119"/>
                  </a:moveTo>
                  <a:cubicBezTo>
                    <a:pt x="57" y="117"/>
                    <a:pt x="57" y="117"/>
                    <a:pt x="57" y="117"/>
                  </a:cubicBezTo>
                  <a:cubicBezTo>
                    <a:pt x="61" y="95"/>
                    <a:pt x="65" y="38"/>
                    <a:pt x="0" y="7"/>
                  </a:cubicBezTo>
                  <a:cubicBezTo>
                    <a:pt x="3" y="0"/>
                    <a:pt x="3" y="0"/>
                    <a:pt x="3" y="0"/>
                  </a:cubicBezTo>
                  <a:cubicBezTo>
                    <a:pt x="73" y="34"/>
                    <a:pt x="69" y="94"/>
                    <a:pt x="64" y="119"/>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3" name="Freeform 12"/>
            <p:cNvSpPr/>
            <p:nvPr/>
          </p:nvSpPr>
          <p:spPr bwMode="auto">
            <a:xfrm>
              <a:off x="5174283" y="4102051"/>
              <a:ext cx="258762" cy="249238"/>
            </a:xfrm>
            <a:custGeom>
              <a:avLst/>
              <a:gdLst>
                <a:gd name="T0" fmla="*/ 163 w 163"/>
                <a:gd name="T1" fmla="*/ 30 h 157"/>
                <a:gd name="T2" fmla="*/ 72 w 163"/>
                <a:gd name="T3" fmla="*/ 91 h 157"/>
                <a:gd name="T4" fmla="*/ 12 w 163"/>
                <a:gd name="T5" fmla="*/ 0 h 157"/>
                <a:gd name="T6" fmla="*/ 0 w 163"/>
                <a:gd name="T7" fmla="*/ 61 h 157"/>
                <a:gd name="T8" fmla="*/ 54 w 163"/>
                <a:gd name="T9" fmla="*/ 157 h 157"/>
                <a:gd name="T10" fmla="*/ 150 w 163"/>
                <a:gd name="T11" fmla="*/ 97 h 157"/>
                <a:gd name="T12" fmla="*/ 163 w 163"/>
                <a:gd name="T13" fmla="*/ 30 h 157"/>
              </a:gdLst>
              <a:ahLst/>
              <a:cxnLst>
                <a:cxn ang="0">
                  <a:pos x="T0" y="T1"/>
                </a:cxn>
                <a:cxn ang="0">
                  <a:pos x="T2" y="T3"/>
                </a:cxn>
                <a:cxn ang="0">
                  <a:pos x="T4" y="T5"/>
                </a:cxn>
                <a:cxn ang="0">
                  <a:pos x="T6" y="T7"/>
                </a:cxn>
                <a:cxn ang="0">
                  <a:pos x="T8" y="T9"/>
                </a:cxn>
                <a:cxn ang="0">
                  <a:pos x="T10" y="T11"/>
                </a:cxn>
                <a:cxn ang="0">
                  <a:pos x="T12" y="T13"/>
                </a:cxn>
              </a:cxnLst>
              <a:rect l="0" t="0" r="r" b="b"/>
              <a:pathLst>
                <a:path w="163" h="157">
                  <a:moveTo>
                    <a:pt x="163" y="30"/>
                  </a:moveTo>
                  <a:lnTo>
                    <a:pt x="72" y="91"/>
                  </a:lnTo>
                  <a:lnTo>
                    <a:pt x="12" y="0"/>
                  </a:lnTo>
                  <a:lnTo>
                    <a:pt x="0" y="61"/>
                  </a:lnTo>
                  <a:lnTo>
                    <a:pt x="54" y="157"/>
                  </a:lnTo>
                  <a:lnTo>
                    <a:pt x="150" y="97"/>
                  </a:lnTo>
                  <a:lnTo>
                    <a:pt x="163" y="3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4" name="Freeform 13"/>
            <p:cNvSpPr/>
            <p:nvPr/>
          </p:nvSpPr>
          <p:spPr bwMode="auto">
            <a:xfrm>
              <a:off x="3618533" y="5086301"/>
              <a:ext cx="1270000" cy="430213"/>
            </a:xfrm>
            <a:custGeom>
              <a:avLst/>
              <a:gdLst>
                <a:gd name="T0" fmla="*/ 69 w 133"/>
                <a:gd name="T1" fmla="*/ 32 h 45"/>
                <a:gd name="T2" fmla="*/ 0 w 133"/>
                <a:gd name="T3" fmla="*/ 6 h 45"/>
                <a:gd name="T4" fmla="*/ 5 w 133"/>
                <a:gd name="T5" fmla="*/ 0 h 45"/>
                <a:gd name="T6" fmla="*/ 129 w 133"/>
                <a:gd name="T7" fmla="*/ 3 h 45"/>
                <a:gd name="T8" fmla="*/ 133 w 133"/>
                <a:gd name="T9" fmla="*/ 10 h 45"/>
                <a:gd name="T10" fmla="*/ 69 w 133"/>
                <a:gd name="T11" fmla="*/ 32 h 45"/>
              </a:gdLst>
              <a:ahLst/>
              <a:cxnLst>
                <a:cxn ang="0">
                  <a:pos x="T0" y="T1"/>
                </a:cxn>
                <a:cxn ang="0">
                  <a:pos x="T2" y="T3"/>
                </a:cxn>
                <a:cxn ang="0">
                  <a:pos x="T4" y="T5"/>
                </a:cxn>
                <a:cxn ang="0">
                  <a:pos x="T6" y="T7"/>
                </a:cxn>
                <a:cxn ang="0">
                  <a:pos x="T8" y="T9"/>
                </a:cxn>
                <a:cxn ang="0">
                  <a:pos x="T10" y="T11"/>
                </a:cxn>
              </a:cxnLst>
              <a:rect l="0" t="0" r="r" b="b"/>
              <a:pathLst>
                <a:path w="133" h="45">
                  <a:moveTo>
                    <a:pt x="69" y="32"/>
                  </a:moveTo>
                  <a:cubicBezTo>
                    <a:pt x="36" y="32"/>
                    <a:pt x="12" y="16"/>
                    <a:pt x="0" y="6"/>
                  </a:cubicBezTo>
                  <a:cubicBezTo>
                    <a:pt x="5" y="0"/>
                    <a:pt x="5" y="0"/>
                    <a:pt x="5" y="0"/>
                  </a:cubicBezTo>
                  <a:cubicBezTo>
                    <a:pt x="22" y="15"/>
                    <a:pt x="70" y="45"/>
                    <a:pt x="129" y="3"/>
                  </a:cubicBezTo>
                  <a:cubicBezTo>
                    <a:pt x="133" y="10"/>
                    <a:pt x="133" y="10"/>
                    <a:pt x="133" y="10"/>
                  </a:cubicBezTo>
                  <a:cubicBezTo>
                    <a:pt x="110" y="26"/>
                    <a:pt x="88" y="32"/>
                    <a:pt x="69" y="32"/>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5" name="Freeform 14"/>
            <p:cNvSpPr/>
            <p:nvPr/>
          </p:nvSpPr>
          <p:spPr bwMode="auto">
            <a:xfrm>
              <a:off x="3580433" y="5048201"/>
              <a:ext cx="247650" cy="249238"/>
            </a:xfrm>
            <a:custGeom>
              <a:avLst/>
              <a:gdLst>
                <a:gd name="T0" fmla="*/ 54 w 156"/>
                <a:gd name="T1" fmla="*/ 157 h 157"/>
                <a:gd name="T2" fmla="*/ 48 w 156"/>
                <a:gd name="T3" fmla="*/ 48 h 157"/>
                <a:gd name="T4" fmla="*/ 156 w 156"/>
                <a:gd name="T5" fmla="*/ 42 h 157"/>
                <a:gd name="T6" fmla="*/ 108 w 156"/>
                <a:gd name="T7" fmla="*/ 0 h 157"/>
                <a:gd name="T8" fmla="*/ 0 w 156"/>
                <a:gd name="T9" fmla="*/ 6 h 157"/>
                <a:gd name="T10" fmla="*/ 6 w 156"/>
                <a:gd name="T11" fmla="*/ 115 h 157"/>
                <a:gd name="T12" fmla="*/ 54 w 156"/>
                <a:gd name="T13" fmla="*/ 157 h 157"/>
              </a:gdLst>
              <a:ahLst/>
              <a:cxnLst>
                <a:cxn ang="0">
                  <a:pos x="T0" y="T1"/>
                </a:cxn>
                <a:cxn ang="0">
                  <a:pos x="T2" y="T3"/>
                </a:cxn>
                <a:cxn ang="0">
                  <a:pos x="T4" y="T5"/>
                </a:cxn>
                <a:cxn ang="0">
                  <a:pos x="T6" y="T7"/>
                </a:cxn>
                <a:cxn ang="0">
                  <a:pos x="T8" y="T9"/>
                </a:cxn>
                <a:cxn ang="0">
                  <a:pos x="T10" y="T11"/>
                </a:cxn>
                <a:cxn ang="0">
                  <a:pos x="T12" y="T13"/>
                </a:cxn>
              </a:cxnLst>
              <a:rect l="0" t="0" r="r" b="b"/>
              <a:pathLst>
                <a:path w="156" h="157">
                  <a:moveTo>
                    <a:pt x="54" y="157"/>
                  </a:moveTo>
                  <a:lnTo>
                    <a:pt x="48" y="48"/>
                  </a:lnTo>
                  <a:lnTo>
                    <a:pt x="156" y="42"/>
                  </a:lnTo>
                  <a:lnTo>
                    <a:pt x="108" y="0"/>
                  </a:lnTo>
                  <a:lnTo>
                    <a:pt x="0" y="6"/>
                  </a:lnTo>
                  <a:lnTo>
                    <a:pt x="6" y="115"/>
                  </a:lnTo>
                  <a:lnTo>
                    <a:pt x="54" y="157"/>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6" name="Freeform 15"/>
            <p:cNvSpPr/>
            <p:nvPr/>
          </p:nvSpPr>
          <p:spPr bwMode="auto">
            <a:xfrm>
              <a:off x="2988295" y="3165426"/>
              <a:ext cx="735012" cy="1147763"/>
            </a:xfrm>
            <a:custGeom>
              <a:avLst/>
              <a:gdLst>
                <a:gd name="T0" fmla="*/ 14 w 77"/>
                <a:gd name="T1" fmla="*/ 120 h 120"/>
                <a:gd name="T2" fmla="*/ 74 w 77"/>
                <a:gd name="T3" fmla="*/ 0 h 120"/>
                <a:gd name="T4" fmla="*/ 77 w 77"/>
                <a:gd name="T5" fmla="*/ 7 h 120"/>
                <a:gd name="T6" fmla="*/ 21 w 77"/>
                <a:gd name="T7" fmla="*/ 119 h 120"/>
                <a:gd name="T8" fmla="*/ 14 w 77"/>
                <a:gd name="T9" fmla="*/ 120 h 120"/>
              </a:gdLst>
              <a:ahLst/>
              <a:cxnLst>
                <a:cxn ang="0">
                  <a:pos x="T0" y="T1"/>
                </a:cxn>
                <a:cxn ang="0">
                  <a:pos x="T2" y="T3"/>
                </a:cxn>
                <a:cxn ang="0">
                  <a:pos x="T4" y="T5"/>
                </a:cxn>
                <a:cxn ang="0">
                  <a:pos x="T6" y="T7"/>
                </a:cxn>
                <a:cxn ang="0">
                  <a:pos x="T8" y="T9"/>
                </a:cxn>
              </a:cxnLst>
              <a:rect l="0" t="0" r="r" b="b"/>
              <a:pathLst>
                <a:path w="77" h="120">
                  <a:moveTo>
                    <a:pt x="14" y="120"/>
                  </a:moveTo>
                  <a:cubicBezTo>
                    <a:pt x="0" y="44"/>
                    <a:pt x="51" y="11"/>
                    <a:pt x="74" y="0"/>
                  </a:cubicBezTo>
                  <a:cubicBezTo>
                    <a:pt x="77" y="7"/>
                    <a:pt x="77" y="7"/>
                    <a:pt x="77" y="7"/>
                  </a:cubicBezTo>
                  <a:cubicBezTo>
                    <a:pt x="56" y="17"/>
                    <a:pt x="8" y="47"/>
                    <a:pt x="21" y="119"/>
                  </a:cubicBezTo>
                  <a:lnTo>
                    <a:pt x="14" y="12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7" name="Freeform 16"/>
            <p:cNvSpPr/>
            <p:nvPr/>
          </p:nvSpPr>
          <p:spPr bwMode="auto">
            <a:xfrm>
              <a:off x="3531220" y="3108276"/>
              <a:ext cx="258762" cy="268288"/>
            </a:xfrm>
            <a:custGeom>
              <a:avLst/>
              <a:gdLst>
                <a:gd name="T0" fmla="*/ 0 w 163"/>
                <a:gd name="T1" fmla="*/ 24 h 169"/>
                <a:gd name="T2" fmla="*/ 97 w 163"/>
                <a:gd name="T3" fmla="*/ 67 h 169"/>
                <a:gd name="T4" fmla="*/ 61 w 163"/>
                <a:gd name="T5" fmla="*/ 169 h 169"/>
                <a:gd name="T6" fmla="*/ 121 w 163"/>
                <a:gd name="T7" fmla="*/ 139 h 169"/>
                <a:gd name="T8" fmla="*/ 163 w 163"/>
                <a:gd name="T9" fmla="*/ 36 h 169"/>
                <a:gd name="T10" fmla="*/ 61 w 163"/>
                <a:gd name="T11" fmla="*/ 0 h 169"/>
                <a:gd name="T12" fmla="*/ 0 w 163"/>
                <a:gd name="T13" fmla="*/ 24 h 169"/>
              </a:gdLst>
              <a:ahLst/>
              <a:cxnLst>
                <a:cxn ang="0">
                  <a:pos x="T0" y="T1"/>
                </a:cxn>
                <a:cxn ang="0">
                  <a:pos x="T2" y="T3"/>
                </a:cxn>
                <a:cxn ang="0">
                  <a:pos x="T4" y="T5"/>
                </a:cxn>
                <a:cxn ang="0">
                  <a:pos x="T6" y="T7"/>
                </a:cxn>
                <a:cxn ang="0">
                  <a:pos x="T8" y="T9"/>
                </a:cxn>
                <a:cxn ang="0">
                  <a:pos x="T10" y="T11"/>
                </a:cxn>
                <a:cxn ang="0">
                  <a:pos x="T12" y="T13"/>
                </a:cxn>
              </a:cxnLst>
              <a:rect l="0" t="0" r="r" b="b"/>
              <a:pathLst>
                <a:path w="163" h="169">
                  <a:moveTo>
                    <a:pt x="0" y="24"/>
                  </a:moveTo>
                  <a:lnTo>
                    <a:pt x="97" y="67"/>
                  </a:lnTo>
                  <a:lnTo>
                    <a:pt x="61" y="169"/>
                  </a:lnTo>
                  <a:lnTo>
                    <a:pt x="121" y="139"/>
                  </a:lnTo>
                  <a:lnTo>
                    <a:pt x="163" y="36"/>
                  </a:lnTo>
                  <a:lnTo>
                    <a:pt x="61" y="0"/>
                  </a:lnTo>
                  <a:lnTo>
                    <a:pt x="0" y="2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grpSp>
    </p:spTree>
    <p:custDataLst>
      <p:tags r:id="rId1"/>
    </p:custData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indefinite" fill="hold">
                                          <p:stCondLst>
                                            <p:cond delay="0"/>
                                          </p:stCondLst>
                                        </p:cTn>
                                        <p:tgtEl>
                                          <p:spTgt spid="156674"/>
                                        </p:tgtEl>
                                        <p:attrNameLst>
                                          <p:attrName>style.visibility</p:attrName>
                                        </p:attrNameLst>
                                      </p:cBhvr>
                                      <p:to>
                                        <p:strVal val="visible"/>
                                      </p:to>
                                    </p:set>
                                    <p:animEffect transition="in" filter="fade">
                                      <p:cBhvr>
                                        <p:cTn id="12" dur="1000"/>
                                        <p:tgtEl>
                                          <p:spTgt spid="156674"/>
                                        </p:tgtEl>
                                      </p:cBhvr>
                                    </p:animEffect>
                                    <p:anim calcmode="lin" valueType="num">
                                      <p:cBhvr>
                                        <p:cTn id="13" dur="1000" fill="hold"/>
                                        <p:tgtEl>
                                          <p:spTgt spid="156674"/>
                                        </p:tgtEl>
                                        <p:attrNameLst>
                                          <p:attrName>ppt_x</p:attrName>
                                        </p:attrNameLst>
                                      </p:cBhvr>
                                      <p:tavLst>
                                        <p:tav tm="0">
                                          <p:val>
                                            <p:strVal val="#ppt_x"/>
                                          </p:val>
                                        </p:tav>
                                        <p:tav tm="100000">
                                          <p:val>
                                            <p:strVal val="#ppt_x"/>
                                          </p:val>
                                        </p:tav>
                                      </p:tavLst>
                                    </p:anim>
                                    <p:anim calcmode="lin" valueType="num">
                                      <p:cBhvr>
                                        <p:cTn id="14" dur="897" decel="100000" fill="hold"/>
                                        <p:tgtEl>
                                          <p:spTgt spid="156674"/>
                                        </p:tgtEl>
                                        <p:attrNameLst>
                                          <p:attrName>ppt_y</p:attrName>
                                        </p:attrNameLst>
                                      </p:cBhvr>
                                      <p:tavLst>
                                        <p:tav tm="0">
                                          <p:val>
                                            <p:strVal val="#ppt_y+1"/>
                                          </p:val>
                                        </p:tav>
                                        <p:tav tm="100000">
                                          <p:val>
                                            <p:strVal val="#ppt_y-.03"/>
                                          </p:val>
                                        </p:tav>
                                      </p:tavLst>
                                    </p:anim>
                                    <p:anim calcmode="lin" valueType="num">
                                      <p:cBhvr>
                                        <p:cTn id="15" dur="97" accel="100000" fill="hold">
                                          <p:stCondLst>
                                            <p:cond delay="897"/>
                                          </p:stCondLst>
                                        </p:cTn>
                                        <p:tgtEl>
                                          <p:spTgt spid="156674"/>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nodeType="clickEffect">
                                  <p:stCondLst>
                                    <p:cond delay="0"/>
                                  </p:stCondLst>
                                  <p:childTnLst>
                                    <p:set>
                                      <p:cBhvr>
                                        <p:cTn id="19" dur="1" fill="hold">
                                          <p:stCondLst>
                                            <p:cond delay="0"/>
                                          </p:stCondLst>
                                        </p:cTn>
                                        <p:tgtEl>
                                          <p:spTgt spid="156675">
                                            <p:txEl>
                                              <p:pRg st="0" end="0"/>
                                            </p:txEl>
                                          </p:spTgt>
                                        </p:tgtEl>
                                        <p:attrNameLst>
                                          <p:attrName>style.visibility</p:attrName>
                                        </p:attrNameLst>
                                      </p:cBhvr>
                                      <p:to>
                                        <p:strVal val="visible"/>
                                      </p:to>
                                    </p:set>
                                    <p:animEffect transition="in" filter="diamond(in)">
                                      <p:cBhvr>
                                        <p:cTn id="20" dur="2000"/>
                                        <p:tgtEl>
                                          <p:spTgt spid="156675">
                                            <p:txEl>
                                              <p:pRg st="0" end="0"/>
                                            </p:txEl>
                                          </p:spTgt>
                                        </p:tgtEl>
                                      </p:cBhvr>
                                    </p:animEffect>
                                  </p:childTnLst>
                                </p:cTn>
                              </p:par>
                              <p:par>
                                <p:cTn id="21" presetID="8" presetClass="entr" presetSubtype="16" fill="hold" nodeType="withEffect">
                                  <p:stCondLst>
                                    <p:cond delay="0"/>
                                  </p:stCondLst>
                                  <p:childTnLst>
                                    <p:set>
                                      <p:cBhvr>
                                        <p:cTn id="22" dur="1" fill="hold">
                                          <p:stCondLst>
                                            <p:cond delay="0"/>
                                          </p:stCondLst>
                                        </p:cTn>
                                        <p:tgtEl>
                                          <p:spTgt spid="156675">
                                            <p:txEl>
                                              <p:pRg st="1" end="1"/>
                                            </p:txEl>
                                          </p:spTgt>
                                        </p:tgtEl>
                                        <p:attrNameLst>
                                          <p:attrName>style.visibility</p:attrName>
                                        </p:attrNameLst>
                                      </p:cBhvr>
                                      <p:to>
                                        <p:strVal val="visible"/>
                                      </p:to>
                                    </p:set>
                                    <p:animEffect transition="in" filter="diamond(in)">
                                      <p:cBhvr>
                                        <p:cTn id="23" dur="2000"/>
                                        <p:tgtEl>
                                          <p:spTgt spid="156675">
                                            <p:txEl>
                                              <p:pRg st="1" end="1"/>
                                            </p:txEl>
                                          </p:spTgt>
                                        </p:tgtEl>
                                      </p:cBhvr>
                                    </p:animEffect>
                                  </p:childTnLst>
                                </p:cTn>
                              </p:par>
                              <p:par>
                                <p:cTn id="24" presetID="8" presetClass="entr" presetSubtype="16" fill="hold" nodeType="withEffect">
                                  <p:stCondLst>
                                    <p:cond delay="0"/>
                                  </p:stCondLst>
                                  <p:childTnLst>
                                    <p:set>
                                      <p:cBhvr>
                                        <p:cTn id="25" dur="1" fill="hold">
                                          <p:stCondLst>
                                            <p:cond delay="0"/>
                                          </p:stCondLst>
                                        </p:cTn>
                                        <p:tgtEl>
                                          <p:spTgt spid="156675">
                                            <p:txEl>
                                              <p:pRg st="2" end="2"/>
                                            </p:txEl>
                                          </p:spTgt>
                                        </p:tgtEl>
                                        <p:attrNameLst>
                                          <p:attrName>style.visibility</p:attrName>
                                        </p:attrNameLst>
                                      </p:cBhvr>
                                      <p:to>
                                        <p:strVal val="visible"/>
                                      </p:to>
                                    </p:set>
                                    <p:animEffect transition="in" filter="diamond(in)">
                                      <p:cBhvr>
                                        <p:cTn id="26" dur="2000"/>
                                        <p:tgtEl>
                                          <p:spTgt spid="1566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4"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110595" name="矩形 102403"/>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7</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102421" name="表格 102420"/>
          <p:cNvGraphicFramePr/>
          <p:nvPr/>
        </p:nvGraphicFramePr>
        <p:xfrm>
          <a:off x="309880" y="908050"/>
          <a:ext cx="6664325" cy="4765040"/>
        </p:xfrm>
        <a:graphic>
          <a:graphicData uri="http://schemas.openxmlformats.org/drawingml/2006/table">
            <a:tbl>
              <a:tblPr/>
              <a:tblGrid>
                <a:gridCol w="6664325"/>
              </a:tblGrid>
              <a:tr h="4765040">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marL="0" lvl="0" indent="0" algn="just">
                        <a:lnSpc>
                          <a:spcPct val="115000"/>
                        </a:lnSpc>
                        <a:spcBef>
                          <a:spcPct val="0"/>
                        </a:spcBef>
                        <a:buNone/>
                      </a:pPr>
                      <a:r>
                        <a:rPr lang="en-US" altLang="zh-CN" sz="2800">
                          <a:latin typeface="+mn-lt"/>
                          <a:cs typeface="+mn-lt"/>
                        </a:rPr>
                        <a:t>Dear James,</a:t>
                      </a:r>
                      <a:endParaRPr lang="en-US" altLang="zh-CN" sz="2800">
                        <a:latin typeface="+mn-lt"/>
                        <a:cs typeface="+mn-lt"/>
                      </a:endParaRPr>
                    </a:p>
                    <a:p>
                      <a:pPr marL="0" lvl="0" indent="0" algn="just">
                        <a:lnSpc>
                          <a:spcPct val="115000"/>
                        </a:lnSpc>
                        <a:spcBef>
                          <a:spcPct val="0"/>
                        </a:spcBef>
                        <a:buNone/>
                      </a:pPr>
                      <a:endParaRPr lang="en-US" altLang="zh-CN" sz="2800">
                        <a:latin typeface="+mn-lt"/>
                        <a:cs typeface="+mn-lt"/>
                      </a:endParaRPr>
                    </a:p>
                    <a:p>
                      <a:pPr marL="0" lvl="0" indent="0">
                        <a:lnSpc>
                          <a:spcPct val="115000"/>
                        </a:lnSpc>
                        <a:spcBef>
                          <a:spcPct val="0"/>
                        </a:spcBef>
                        <a:buNone/>
                      </a:pPr>
                      <a:r>
                        <a:rPr lang="en-US" altLang="zh-CN" sz="2800">
                          <a:latin typeface="+mn-lt"/>
                          <a:cs typeface="+mn-lt"/>
                        </a:rPr>
                        <a:t>We have received with </a:t>
                      </a:r>
                      <a:endParaRPr lang="en-US" altLang="zh-CN" sz="2800">
                        <a:latin typeface="+mn-lt"/>
                        <a:cs typeface="+mn-lt"/>
                      </a:endParaRPr>
                    </a:p>
                    <a:p>
                      <a:pPr marL="0" lvl="0" indent="0">
                        <a:lnSpc>
                          <a:spcPct val="115000"/>
                        </a:lnSpc>
                        <a:spcBef>
                          <a:spcPct val="0"/>
                        </a:spcBef>
                        <a:buNone/>
                      </a:pPr>
                      <a:r>
                        <a:rPr lang="en-US" altLang="zh-CN" sz="2800">
                          <a:latin typeface="+mn-lt"/>
                          <a:cs typeface="+mn-lt"/>
                        </a:rPr>
                        <a:t>thanks your L/C No. 6433 </a:t>
                      </a:r>
                      <a:endParaRPr lang="en-US" altLang="zh-CN" sz="2800">
                        <a:latin typeface="+mn-lt"/>
                        <a:cs typeface="+mn-lt"/>
                      </a:endParaRPr>
                    </a:p>
                    <a:p>
                      <a:pPr marL="0" lvl="0" indent="0">
                        <a:lnSpc>
                          <a:spcPct val="115000"/>
                        </a:lnSpc>
                        <a:spcBef>
                          <a:spcPct val="0"/>
                        </a:spcBef>
                        <a:buNone/>
                      </a:pPr>
                      <a:r>
                        <a:rPr lang="en-US" altLang="zh-CN" sz="2800">
                          <a:latin typeface="+mn-lt"/>
                          <a:cs typeface="+mn-lt"/>
                        </a:rPr>
                        <a:t>established </a:t>
                      </a:r>
                      <a:r>
                        <a:rPr lang="en-US" altLang="zh-CN" sz="2800" b="0">
                          <a:latin typeface="+mn-lt"/>
                          <a:cs typeface="+mn-lt"/>
                        </a:rPr>
                        <a:t>against</a:t>
                      </a:r>
                      <a:r>
                        <a:rPr lang="en-US" altLang="zh-CN" sz="2800">
                          <a:latin typeface="+mn-lt"/>
                          <a:cs typeface="+mn-lt"/>
                        </a:rPr>
                        <a:t> S/C </a:t>
                      </a:r>
                      <a:endParaRPr lang="en-US" altLang="zh-CN" sz="2800">
                        <a:latin typeface="+mn-lt"/>
                        <a:cs typeface="+mn-lt"/>
                      </a:endParaRPr>
                    </a:p>
                    <a:p>
                      <a:pPr marL="0" lvl="0" indent="0">
                        <a:lnSpc>
                          <a:spcPct val="115000"/>
                        </a:lnSpc>
                        <a:spcBef>
                          <a:spcPct val="0"/>
                        </a:spcBef>
                        <a:buNone/>
                      </a:pPr>
                      <a:r>
                        <a:rPr lang="en-US" altLang="zh-CN" sz="2800">
                          <a:latin typeface="+mn-lt"/>
                          <a:cs typeface="+mn-lt"/>
                        </a:rPr>
                        <a:t>No. 2018082513, but much to our regret, there are some </a:t>
                      </a:r>
                      <a:r>
                        <a:rPr lang="en-US" altLang="zh-CN" sz="2800" b="0">
                          <a:latin typeface="+mn-lt"/>
                          <a:cs typeface="+mn-lt"/>
                        </a:rPr>
                        <a:t>discrepancies</a:t>
                      </a:r>
                      <a:r>
                        <a:rPr lang="en-US" altLang="zh-CN" sz="2800">
                          <a:latin typeface="+mn-lt"/>
                          <a:cs typeface="+mn-lt"/>
                        </a:rPr>
                        <a:t> between </a:t>
                      </a:r>
                      <a:r>
                        <a:rPr lang="en-US" altLang="zh-CN" sz="2800">
                          <a:solidFill>
                            <a:schemeClr val="tx1"/>
                          </a:solidFill>
                          <a:latin typeface="+mn-lt"/>
                          <a:cs typeface="+mn-lt"/>
                        </a:rPr>
                        <a:t>the L/C and the S/C. Hereby we list them</a:t>
                      </a:r>
                      <a:r>
                        <a:rPr lang="en-US" altLang="zh-CN" sz="2800">
                          <a:solidFill>
                            <a:schemeClr val="bg1"/>
                          </a:solidFill>
                          <a:latin typeface="+mn-lt"/>
                          <a:cs typeface="+mn-lt"/>
                        </a:rPr>
                        <a:t> as follows for your attention.</a:t>
                      </a:r>
                      <a:endParaRPr lang="en-US" altLang="zh-CN" sz="2800">
                        <a:solidFill>
                          <a:schemeClr val="bg1"/>
                        </a:solidFill>
                        <a:latin typeface="+mn-lt"/>
                        <a:ea typeface="Times New Roman" panose="02020603050405020304" pitchFamily="18" charset="0"/>
                        <a:cs typeface="+mn-lt"/>
                      </a:endParaRPr>
                    </a:p>
                  </a:txBody>
                  <a:tcPr>
                    <a:lnL cap="flat">
                      <a:noFill/>
                    </a:lnL>
                    <a:lnR cap="flat">
                      <a:noFill/>
                    </a:lnR>
                    <a:lnT cap="flat">
                      <a:noFill/>
                    </a:lnT>
                    <a:lnB cap="flat">
                      <a:noFill/>
                    </a:lnB>
                    <a:lnTlToBr>
                      <a:noFill/>
                    </a:lnTlToBr>
                    <a:lnBlToTr>
                      <a:noFill/>
                    </a:lnBlToTr>
                    <a:noFill/>
                  </a:tcPr>
                </a:tc>
              </a:tr>
            </a:tbl>
          </a:graphicData>
        </a:graphic>
      </p:graphicFrame>
      <p:sp>
        <p:nvSpPr>
          <p:cNvPr id="110602" name="矩形 102410"/>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spTree>
    <p:custDataLst>
      <p:tags r:id="rId1"/>
    </p:custDataLst>
  </p:cSld>
  <p:clrMapOvr>
    <a:masterClrMapping/>
  </p:clrMapOvr>
  <p:transition>
    <p:zoom/>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111619" name="矩形 157699"/>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7</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157714" name="表格 157713"/>
          <p:cNvGraphicFramePr/>
          <p:nvPr/>
        </p:nvGraphicFramePr>
        <p:xfrm>
          <a:off x="309880" y="908050"/>
          <a:ext cx="6700520" cy="4791710"/>
        </p:xfrm>
        <a:graphic>
          <a:graphicData uri="http://schemas.openxmlformats.org/drawingml/2006/table">
            <a:tbl>
              <a:tblPr/>
              <a:tblGrid>
                <a:gridCol w="6700520"/>
              </a:tblGrid>
              <a:tr h="4791710">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lvl="0">
                        <a:spcBef>
                          <a:spcPct val="0"/>
                        </a:spcBef>
                        <a:buAutoNum type="arabicPeriod"/>
                      </a:pPr>
                      <a:r>
                        <a:rPr lang="en-US" altLang="zh-CN" sz="2800">
                          <a:latin typeface="+mn-lt"/>
                          <a:cs typeface="+mn-lt"/>
                        </a:rPr>
                        <a:t>According to S/C No.                                   2018082513, your L/C shall allow transshipment instead of </a:t>
                      </a:r>
                      <a:endParaRPr lang="en-US" altLang="zh-CN" sz="2800">
                        <a:latin typeface="+mn-lt"/>
                        <a:cs typeface="+mn-lt"/>
                      </a:endParaRPr>
                    </a:p>
                    <a:p>
                      <a:pPr lvl="0">
                        <a:spcBef>
                          <a:spcPct val="0"/>
                        </a:spcBef>
                        <a:buNone/>
                      </a:pPr>
                      <a:r>
                        <a:rPr lang="en-US" altLang="zh-CN" sz="2800">
                          <a:latin typeface="+mn-lt"/>
                          <a:cs typeface="+mn-lt"/>
                        </a:rPr>
                        <a:t>    “</a:t>
                      </a:r>
                      <a:r>
                        <a:rPr lang="en-US" altLang="zh-CN" sz="2800" b="1">
                          <a:latin typeface="+mn-lt"/>
                          <a:cs typeface="+mn-lt"/>
                          <a:hlinkClick r:id="rId1" action="ppaction://hlinksldjump"/>
                        </a:rPr>
                        <a:t>TRANSSHIPMENT PROHIBITED</a:t>
                      </a:r>
                      <a:r>
                        <a:rPr lang="en-US" altLang="zh-CN" sz="2800">
                          <a:latin typeface="+mn-lt"/>
                          <a:cs typeface="+mn-lt"/>
                        </a:rPr>
                        <a:t>”.</a:t>
                      </a:r>
                      <a:endParaRPr lang="en-US" altLang="zh-CN" sz="2800">
                        <a:latin typeface="+mn-lt"/>
                        <a:cs typeface="+mn-lt"/>
                      </a:endParaRPr>
                    </a:p>
                    <a:p>
                      <a:pPr lvl="0">
                        <a:spcBef>
                          <a:spcPct val="0"/>
                        </a:spcBef>
                        <a:buNone/>
                      </a:pPr>
                      <a:endParaRPr lang="en-US" altLang="zh-CN" sz="2800">
                        <a:latin typeface="+mn-lt"/>
                        <a:cs typeface="+mn-lt"/>
                      </a:endParaRPr>
                    </a:p>
                    <a:p>
                      <a:pPr lvl="0">
                        <a:spcBef>
                          <a:spcPct val="0"/>
                        </a:spcBef>
                        <a:buNone/>
                      </a:pPr>
                      <a:r>
                        <a:rPr lang="en-US" altLang="zh-CN" sz="2800">
                          <a:latin typeface="+mn-lt"/>
                          <a:cs typeface="+mn-lt"/>
                        </a:rPr>
                        <a:t>2. “Shipment is to be made </a:t>
                      </a:r>
                      <a:r>
                        <a:rPr lang="en-US" altLang="zh-CN" sz="2800" b="1">
                          <a:latin typeface="+mn-lt"/>
                          <a:cs typeface="+mn-lt"/>
                          <a:hlinkClick r:id="rId2" action="ppaction://hlinksldjump"/>
                        </a:rPr>
                        <a:t>in a single lot</a:t>
                      </a:r>
                      <a:r>
                        <a:rPr lang="en-US" altLang="zh-CN" sz="2800">
                          <a:latin typeface="+mn-lt"/>
                          <a:cs typeface="+mn-lt"/>
                          <a:hlinkClick r:id="rId2" action="ppaction://hlinksldjump"/>
                        </a:rPr>
                        <a:t> </a:t>
                      </a:r>
                      <a:r>
                        <a:rPr lang="en-US" altLang="zh-CN" sz="2800">
                          <a:latin typeface="+mn-lt"/>
                          <a:cs typeface="+mn-lt"/>
                        </a:rPr>
                        <a:t>not later than September 28, 2018,” should be amended to “ shipment should be effected </a:t>
                      </a:r>
                      <a:r>
                        <a:rPr lang="en-US" altLang="zh-CN" sz="2800" b="1">
                          <a:latin typeface="+mn-lt"/>
                          <a:cs typeface="+mn-lt"/>
                          <a:hlinkClick r:id="rId2" action="ppaction://hlinksldjump"/>
                        </a:rPr>
                        <a:t>in two equal lots</a:t>
                      </a:r>
                      <a:r>
                        <a:rPr lang="en-US" altLang="zh-CN" sz="2800">
                          <a:latin typeface="+mn-lt"/>
                          <a:cs typeface="+mn-lt"/>
                          <a:hlinkClick r:id="rId2" action="ppaction://hlinksldjump"/>
                        </a:rPr>
                        <a:t> </a:t>
                      </a:r>
                      <a:r>
                        <a:rPr lang="en-US" altLang="zh-CN" sz="2800">
                          <a:solidFill>
                            <a:schemeClr val="bg1"/>
                          </a:solidFill>
                          <a:latin typeface="+mn-lt"/>
                          <a:cs typeface="+mn-lt"/>
                        </a:rPr>
                        <a:t>within September”.</a:t>
                      </a:r>
                      <a:endParaRPr lang="en-US" altLang="zh-CN" sz="2800">
                        <a:solidFill>
                          <a:schemeClr val="bg1"/>
                        </a:solidFill>
                        <a:latin typeface="+mn-lt"/>
                        <a:ea typeface="Times New Roman" panose="02020603050405020304" pitchFamily="18" charset="0"/>
                        <a:cs typeface="+mn-lt"/>
                      </a:endParaRPr>
                    </a:p>
                  </a:txBody>
                  <a:tcPr>
                    <a:lnL cap="flat">
                      <a:noFill/>
                    </a:lnL>
                    <a:lnR cap="flat">
                      <a:noFill/>
                    </a:lnR>
                    <a:lnT cap="flat">
                      <a:noFill/>
                    </a:lnT>
                    <a:lnB cap="flat">
                      <a:noFill/>
                    </a:lnB>
                    <a:lnTlToBr>
                      <a:noFill/>
                    </a:lnTlToBr>
                    <a:lnBlToTr>
                      <a:noFill/>
                    </a:lnBlToTr>
                    <a:noFill/>
                  </a:tcPr>
                </a:tc>
              </a:tr>
            </a:tbl>
          </a:graphicData>
        </a:graphic>
      </p:graphicFrame>
      <p:sp>
        <p:nvSpPr>
          <p:cNvPr id="111626" name="矩形 157706"/>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spTree>
    <p:custDataLst>
      <p:tags r:id="rId3"/>
    </p:custDataLst>
  </p:cSld>
  <p:clrMapOvr>
    <a:masterClrMapping/>
  </p:clrMapOvr>
  <p:transition>
    <p:push/>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112643" name="矩形 158723"/>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7</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158738" name="表格 158737"/>
          <p:cNvGraphicFramePr/>
          <p:nvPr/>
        </p:nvGraphicFramePr>
        <p:xfrm>
          <a:off x="163195" y="908050"/>
          <a:ext cx="6720205" cy="5072380"/>
        </p:xfrm>
        <a:graphic>
          <a:graphicData uri="http://schemas.openxmlformats.org/drawingml/2006/table">
            <a:tbl>
              <a:tblPr/>
              <a:tblGrid>
                <a:gridCol w="6720205"/>
              </a:tblGrid>
              <a:tr h="5072380">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lvl="0">
                        <a:lnSpc>
                          <a:spcPct val="110000"/>
                        </a:lnSpc>
                        <a:spcBef>
                          <a:spcPct val="0"/>
                        </a:spcBef>
                        <a:buNone/>
                      </a:pPr>
                      <a:r>
                        <a:rPr lang="en-US" altLang="zh-CN" dirty="0">
                          <a:latin typeface="Comic Sans MS" panose="030F0702030302020204" pitchFamily="66" charset="0"/>
                          <a:cs typeface="Times New Roman" panose="02020603050405020304" pitchFamily="18" charset="0"/>
                        </a:rPr>
                        <a:t>  </a:t>
                      </a:r>
                      <a:r>
                        <a:rPr lang="en-US" altLang="zh-CN" sz="2800" dirty="0">
                          <a:latin typeface="+mn-lt"/>
                          <a:cs typeface="+mn-lt"/>
                        </a:rPr>
                        <a:t> </a:t>
                      </a:r>
                      <a:endParaRPr lang="en-US" altLang="zh-CN" sz="2800" dirty="0">
                        <a:latin typeface="+mn-lt"/>
                        <a:cs typeface="+mn-lt"/>
                      </a:endParaRPr>
                    </a:p>
                    <a:p>
                      <a:pPr lvl="0">
                        <a:lnSpc>
                          <a:spcPct val="110000"/>
                        </a:lnSpc>
                        <a:spcBef>
                          <a:spcPct val="0"/>
                        </a:spcBef>
                        <a:buNone/>
                      </a:pPr>
                      <a:r>
                        <a:rPr lang="en-US" altLang="zh-CN" sz="2800" dirty="0">
                          <a:latin typeface="+mn-lt"/>
                          <a:cs typeface="+mn-lt"/>
                        </a:rPr>
                        <a:t>3. The word “about” should be put before the quantity and amount in the L/C .</a:t>
                      </a:r>
                      <a:endParaRPr lang="en-US" altLang="zh-CN" sz="2800" dirty="0">
                        <a:latin typeface="+mn-lt"/>
                        <a:cs typeface="+mn-lt"/>
                      </a:endParaRPr>
                    </a:p>
                    <a:p>
                      <a:pPr lvl="0">
                        <a:lnSpc>
                          <a:spcPct val="110000"/>
                        </a:lnSpc>
                        <a:spcBef>
                          <a:spcPct val="0"/>
                        </a:spcBef>
                        <a:buNone/>
                      </a:pPr>
                      <a:endParaRPr lang="en-US" altLang="zh-CN" sz="2800" dirty="0">
                        <a:latin typeface="+mn-lt"/>
                        <a:cs typeface="+mn-lt"/>
                      </a:endParaRPr>
                    </a:p>
                    <a:p>
                      <a:pPr lvl="0">
                        <a:lnSpc>
                          <a:spcPct val="110000"/>
                        </a:lnSpc>
                        <a:spcBef>
                          <a:spcPct val="0"/>
                        </a:spcBef>
                        <a:buNone/>
                      </a:pPr>
                      <a:r>
                        <a:rPr lang="en-US" altLang="zh-CN" sz="2800" dirty="0">
                          <a:latin typeface="+mn-lt"/>
                          <a:cs typeface="+mn-lt"/>
                        </a:rPr>
                        <a:t>   We would like you to </a:t>
                      </a:r>
                      <a:r>
                        <a:rPr lang="en-US" altLang="zh-CN" sz="2800" b="1" dirty="0">
                          <a:latin typeface="+mn-lt"/>
                          <a:cs typeface="+mn-lt"/>
                          <a:hlinkClick r:id="rId1" action="ppaction://hlinksldjump"/>
                        </a:rPr>
                        <a:t>make</a:t>
                      </a:r>
                      <a:r>
                        <a:rPr lang="en-US" altLang="zh-CN" sz="2800" dirty="0">
                          <a:latin typeface="+mn-lt"/>
                          <a:cs typeface="+mn-lt"/>
                        </a:rPr>
                        <a:t> the necessary </a:t>
                      </a:r>
                      <a:r>
                        <a:rPr lang="en-US" altLang="zh-CN" sz="2800" b="1" dirty="0">
                          <a:latin typeface="+mn-lt"/>
                          <a:cs typeface="+mn-lt"/>
                          <a:hlinkClick r:id="rId1" action="ppaction://hlinksldjump"/>
                        </a:rPr>
                        <a:t>amendments</a:t>
                      </a:r>
                      <a:r>
                        <a:rPr lang="en-US" altLang="zh-CN" sz="2800" dirty="0">
                          <a:latin typeface="+mn-lt"/>
                          <a:cs typeface="+mn-lt"/>
                        </a:rPr>
                        <a:t> immediately. As you know, we will be unable to make shipment unless the above </a:t>
                      </a:r>
                      <a:r>
                        <a:rPr lang="en-US" altLang="zh-CN" sz="2800" dirty="0">
                          <a:solidFill>
                            <a:schemeClr val="bg1"/>
                          </a:solidFill>
                          <a:latin typeface="+mn-lt"/>
                          <a:cs typeface="+mn-lt"/>
                        </a:rPr>
                        <a:t>discrepancies are corrected.</a:t>
                      </a:r>
                      <a:endParaRPr lang="en-US" altLang="zh-CN" sz="2800" dirty="0">
                        <a:solidFill>
                          <a:schemeClr val="bg1"/>
                        </a:solidFill>
                        <a:latin typeface="+mn-lt"/>
                        <a:ea typeface="Times New Roman" panose="02020603050405020304" pitchFamily="18" charset="0"/>
                        <a:cs typeface="+mn-lt"/>
                      </a:endParaRPr>
                    </a:p>
                  </a:txBody>
                  <a:tcPr>
                    <a:lnL cap="flat">
                      <a:noFill/>
                    </a:lnL>
                    <a:lnR cap="flat">
                      <a:noFill/>
                    </a:lnR>
                    <a:lnT cap="flat">
                      <a:noFill/>
                    </a:lnT>
                    <a:lnB cap="flat">
                      <a:noFill/>
                    </a:lnB>
                    <a:lnTlToBr>
                      <a:noFill/>
                    </a:lnTlToBr>
                    <a:lnBlToTr>
                      <a:noFill/>
                    </a:lnBlToTr>
                    <a:noFill/>
                  </a:tcPr>
                </a:tc>
              </a:tr>
            </a:tbl>
          </a:graphicData>
        </a:graphic>
      </p:graphicFrame>
      <p:sp>
        <p:nvSpPr>
          <p:cNvPr id="112650" name="矩形 158730"/>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spTree>
    <p:custDataLst>
      <p:tags r:id="rId2"/>
    </p:custDataLst>
  </p:cSld>
  <p:clrMapOvr>
    <a:masterClrMapping/>
  </p:clrMapOvr>
  <p:transition>
    <p:push/>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114691" name="矩形 160771"/>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7</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160780" name="表格 160779"/>
          <p:cNvGraphicFramePr/>
          <p:nvPr/>
        </p:nvGraphicFramePr>
        <p:xfrm>
          <a:off x="250825" y="1484313"/>
          <a:ext cx="8893175" cy="4605020"/>
        </p:xfrm>
        <a:graphic>
          <a:graphicData uri="http://schemas.openxmlformats.org/drawingml/2006/table">
            <a:tbl>
              <a:tblPr/>
              <a:tblGrid>
                <a:gridCol w="8893175"/>
              </a:tblGrid>
              <a:tr h="4605020">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lvl="0">
                        <a:lnSpc>
                          <a:spcPct val="115000"/>
                        </a:lnSpc>
                        <a:spcBef>
                          <a:spcPct val="0"/>
                        </a:spcBef>
                        <a:buNone/>
                      </a:pPr>
                      <a:r>
                        <a:rPr lang="en-US" altLang="zh-CN">
                          <a:latin typeface="Comic Sans MS" panose="030F0702030302020204" pitchFamily="66" charset="0"/>
                          <a:cs typeface="Times New Roman" panose="02020603050405020304" pitchFamily="18" charset="0"/>
                        </a:rPr>
                        <a:t> </a:t>
                      </a:r>
                      <a:r>
                        <a:rPr lang="en-US" altLang="zh-CN" sz="2800">
                          <a:latin typeface="+mn-lt"/>
                          <a:cs typeface="+mn-lt"/>
                        </a:rPr>
                        <a:t>  Looking forward to your </a:t>
                      </a:r>
                      <a:endParaRPr lang="en-US" altLang="zh-CN" sz="2800">
                        <a:latin typeface="+mn-lt"/>
                        <a:cs typeface="+mn-lt"/>
                      </a:endParaRPr>
                    </a:p>
                    <a:p>
                      <a:pPr lvl="0">
                        <a:lnSpc>
                          <a:spcPct val="115000"/>
                        </a:lnSpc>
                        <a:spcBef>
                          <a:spcPct val="0"/>
                        </a:spcBef>
                        <a:buNone/>
                      </a:pPr>
                      <a:r>
                        <a:rPr lang="en-US" altLang="zh-CN" sz="2800">
                          <a:latin typeface="+mn-lt"/>
                          <a:cs typeface="+mn-lt"/>
                        </a:rPr>
                        <a:t>   early amendment for the </a:t>
                      </a:r>
                      <a:endParaRPr lang="en-US" altLang="zh-CN" sz="2800">
                        <a:latin typeface="+mn-lt"/>
                        <a:cs typeface="+mn-lt"/>
                      </a:endParaRPr>
                    </a:p>
                    <a:p>
                      <a:pPr lvl="0">
                        <a:lnSpc>
                          <a:spcPct val="115000"/>
                        </a:lnSpc>
                        <a:spcBef>
                          <a:spcPct val="0"/>
                        </a:spcBef>
                        <a:buNone/>
                      </a:pPr>
                      <a:r>
                        <a:rPr lang="en-US" altLang="zh-CN" sz="2800">
                          <a:latin typeface="+mn-lt"/>
                          <a:cs typeface="+mn-lt"/>
                        </a:rPr>
                        <a:t>   relevant L/C.</a:t>
                      </a:r>
                      <a:endParaRPr lang="en-US" altLang="zh-CN" sz="2800">
                        <a:latin typeface="+mn-lt"/>
                        <a:cs typeface="+mn-lt"/>
                      </a:endParaRPr>
                    </a:p>
                    <a:p>
                      <a:pPr lvl="0">
                        <a:lnSpc>
                          <a:spcPct val="115000"/>
                        </a:lnSpc>
                        <a:spcBef>
                          <a:spcPct val="0"/>
                        </a:spcBef>
                        <a:buNone/>
                      </a:pPr>
                      <a:r>
                        <a:rPr lang="en-US" altLang="zh-CN" sz="2800">
                          <a:latin typeface="+mn-lt"/>
                          <a:cs typeface="+mn-lt"/>
                        </a:rPr>
                        <a:t>   </a:t>
                      </a:r>
                      <a:endParaRPr lang="en-US" altLang="zh-CN" sz="2800">
                        <a:latin typeface="+mn-lt"/>
                        <a:cs typeface="+mn-lt"/>
                      </a:endParaRPr>
                    </a:p>
                    <a:p>
                      <a:pPr lvl="0">
                        <a:lnSpc>
                          <a:spcPct val="115000"/>
                        </a:lnSpc>
                        <a:spcBef>
                          <a:spcPct val="0"/>
                        </a:spcBef>
                        <a:buNone/>
                      </a:pPr>
                      <a:r>
                        <a:rPr lang="en-US" altLang="zh-CN" sz="2800">
                          <a:latin typeface="+mn-lt"/>
                          <a:cs typeface="+mn-lt"/>
                        </a:rPr>
                        <a:t>   Best regards,</a:t>
                      </a:r>
                      <a:endParaRPr lang="en-US" altLang="zh-CN" sz="2800">
                        <a:latin typeface="+mn-lt"/>
                        <a:cs typeface="+mn-lt"/>
                      </a:endParaRPr>
                    </a:p>
                    <a:p>
                      <a:pPr lvl="0">
                        <a:lnSpc>
                          <a:spcPct val="115000"/>
                        </a:lnSpc>
                        <a:spcBef>
                          <a:spcPct val="0"/>
                        </a:spcBef>
                        <a:buNone/>
                      </a:pPr>
                      <a:r>
                        <a:rPr lang="en-US" altLang="zh-CN" sz="2800">
                          <a:latin typeface="+mn-lt"/>
                          <a:cs typeface="+mn-lt"/>
                        </a:rPr>
                        <a:t>   Jack Min</a:t>
                      </a:r>
                      <a:endParaRPr lang="en-US" altLang="zh-CN">
                        <a:latin typeface="Comic Sans MS" panose="030F0702030302020204" pitchFamily="66" charset="0"/>
                        <a:cs typeface="Times New Roman" panose="02020603050405020304" pitchFamily="18" charset="0"/>
                      </a:endParaRPr>
                    </a:p>
                    <a:p>
                      <a:pPr lvl="0" algn="just" eaLnBrk="0" hangingPunct="0">
                        <a:spcBef>
                          <a:spcPct val="0"/>
                        </a:spcBef>
                        <a:buNone/>
                      </a:pPr>
                      <a:endParaRPr lang="en-US" altLang="zh-CN">
                        <a:latin typeface="Comic Sans MS" panose="030F0702030302020204" pitchFamily="66" charset="0"/>
                        <a:ea typeface="Times New Roman" panose="02020603050405020304" pitchFamily="18" charset="0"/>
                      </a:endParaRPr>
                    </a:p>
                  </a:txBody>
                  <a:tcPr>
                    <a:lnL cap="flat">
                      <a:noFill/>
                    </a:lnL>
                    <a:lnR cap="flat">
                      <a:noFill/>
                    </a:lnR>
                    <a:lnT cap="flat">
                      <a:noFill/>
                    </a:lnT>
                    <a:lnB cap="flat">
                      <a:noFill/>
                    </a:lnB>
                    <a:lnTlToBr>
                      <a:noFill/>
                    </a:lnTlToBr>
                    <a:lnBlToTr>
                      <a:noFill/>
                    </a:lnBlToTr>
                    <a:noFill/>
                  </a:tcPr>
                </a:tc>
              </a:tr>
            </a:tbl>
          </a:graphicData>
        </a:graphic>
      </p:graphicFrame>
      <p:sp>
        <p:nvSpPr>
          <p:cNvPr id="114698" name="矩形 160778"/>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pic>
        <p:nvPicPr>
          <p:cNvPr id="114699" name="图片 160780" descr="文件:3_3.GIF  尺寸:60×45">
            <a:hlinkClick r:id="rId1" action="ppaction://hlinksldjump"/>
          </p:cNvPr>
          <p:cNvPicPr>
            <a:picLocks noChangeAspect="1"/>
          </p:cNvPicPr>
          <p:nvPr/>
        </p:nvPicPr>
        <p:blipFill>
          <a:blip r:embed="rId2" cstate="print"/>
          <a:stretch>
            <a:fillRect/>
          </a:stretch>
        </p:blipFill>
        <p:spPr>
          <a:xfrm>
            <a:off x="6084888" y="5949950"/>
            <a:ext cx="571500" cy="428625"/>
          </a:xfrm>
          <a:prstGeom prst="rect">
            <a:avLst/>
          </a:prstGeom>
          <a:noFill/>
          <a:ln w="9525">
            <a:noFill/>
          </a:ln>
        </p:spPr>
      </p:pic>
    </p:spTree>
    <p:custDataLst>
      <p:tags r:id="rId3"/>
    </p:custDataLst>
  </p:cSld>
  <p:clrMapOvr>
    <a:masterClrMapping/>
  </p:clrMapOvr>
  <p:transition>
    <p:push/>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标题 105473"/>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Seven</a:t>
            </a:r>
            <a:endParaRPr lang="en-US" altLang="zh-CN" sz="3600" b="1">
              <a:solidFill>
                <a:srgbClr val="800000"/>
              </a:solidFill>
            </a:endParaRPr>
          </a:p>
        </p:txBody>
      </p:sp>
      <p:sp>
        <p:nvSpPr>
          <p:cNvPr id="105475" name="内容占位符 105474"/>
          <p:cNvSpPr>
            <a:spLocks noGrp="1"/>
          </p:cNvSpPr>
          <p:nvPr>
            <p:ph idx="1"/>
          </p:nvPr>
        </p:nvSpPr>
        <p:spPr>
          <a:xfrm>
            <a:off x="466725" y="1052513"/>
            <a:ext cx="8229600" cy="5002212"/>
          </a:xfrm>
          <a:noFill/>
          <a:ln>
            <a:noFill/>
          </a:ln>
        </p:spPr>
        <p:txBody>
          <a:bodyPr anchor="t"/>
          <a:lstStyle/>
          <a:p>
            <a:pPr marL="609600" indent="-609600">
              <a:lnSpc>
                <a:spcPct val="115000"/>
              </a:lnSpc>
              <a:buNone/>
            </a:pPr>
            <a:r>
              <a:rPr lang="en-US" altLang="zh-CN" sz="2800" b="1">
                <a:solidFill>
                  <a:schemeClr val="tx1"/>
                </a:solidFill>
              </a:rPr>
              <a:t>1. transshipment prohibited</a:t>
            </a:r>
            <a:r>
              <a:rPr lang="en-US" altLang="zh-CN" sz="2800">
                <a:solidFill>
                  <a:schemeClr val="tx1"/>
                </a:solidFill>
              </a:rPr>
              <a:t> </a:t>
            </a:r>
            <a:r>
              <a:rPr lang="zh-CN" altLang="en-US" sz="2800" dirty="0">
                <a:solidFill>
                  <a:schemeClr val="tx1"/>
                </a:solidFill>
              </a:rPr>
              <a:t>严禁转运</a:t>
            </a:r>
            <a:endParaRPr lang="zh-CN" altLang="en-US" sz="2800" dirty="0">
              <a:solidFill>
                <a:schemeClr val="tx1"/>
              </a:solidFill>
            </a:endParaRPr>
          </a:p>
          <a:p>
            <a:pPr marL="609600" indent="-609600">
              <a:lnSpc>
                <a:spcPct val="115000"/>
              </a:lnSpc>
              <a:buClr>
                <a:schemeClr val="tx1"/>
              </a:buClr>
              <a:buFont typeface="Wingdings" panose="05000000000000000000" pitchFamily="2" charset="2"/>
              <a:buChar char="Ø"/>
            </a:pPr>
            <a:r>
              <a:rPr sz="2800">
                <a:solidFill>
                  <a:schemeClr val="tx1"/>
                </a:solidFill>
              </a:rPr>
              <a:t>国际航线中有些港口没有直达航班（Direct Steamer），因而在说明装运条款时需注明“允许转运”（TRANSSHIPMENT ALLOWED），但这无疑会增加航线的运行时间与货物的安全风险。</a:t>
            </a:r>
            <a:endParaRPr sz="2800">
              <a:solidFill>
                <a:schemeClr val="tx1"/>
              </a:solidFill>
            </a:endParaRPr>
          </a:p>
          <a:p>
            <a:pPr marL="609600" indent="-609600">
              <a:lnSpc>
                <a:spcPct val="115000"/>
              </a:lnSpc>
              <a:buClr>
                <a:schemeClr val="tx1"/>
              </a:buClr>
              <a:buFont typeface="Wingdings" panose="05000000000000000000" pitchFamily="2" charset="2"/>
              <a:buChar char="Ø"/>
            </a:pPr>
            <a:r>
              <a:rPr sz="2800">
                <a:solidFill>
                  <a:schemeClr val="tx1"/>
                </a:solidFill>
              </a:rPr>
              <a:t>类似的表述还有：Partial Shipment Allowed/Prohibited 允许/禁止分批装运</a:t>
            </a:r>
            <a:endParaRPr sz="2800">
              <a:solidFill>
                <a:schemeClr val="tx1"/>
              </a:solidFill>
            </a:endParaRPr>
          </a:p>
        </p:txBody>
      </p:sp>
      <p:pic>
        <p:nvPicPr>
          <p:cNvPr id="105477" name="图片 105476" descr="4.gif (5050 bytes)">
            <a:hlinkClick r:id="rId1" action="ppaction://hlinksldjump"/>
          </p:cNvPr>
          <p:cNvPicPr>
            <a:picLocks noChangeAspect="1"/>
          </p:cNvPicPr>
          <p:nvPr/>
        </p:nvPicPr>
        <p:blipFill>
          <a:blip r:embed="rId2" cstate="print"/>
          <a:stretch>
            <a:fillRect/>
          </a:stretch>
        </p:blipFill>
        <p:spPr>
          <a:xfrm>
            <a:off x="7369493" y="5015230"/>
            <a:ext cx="409575" cy="409575"/>
          </a:xfrm>
          <a:prstGeom prst="rect">
            <a:avLst/>
          </a:prstGeom>
          <a:noFill/>
          <a:ln w="9525">
            <a:noFill/>
          </a:ln>
        </p:spPr>
      </p:pic>
    </p:spTree>
    <p:custDataLst>
      <p:tags r:id="rId3"/>
    </p:custDataLst>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05474"/>
                                        </p:tgtEl>
                                        <p:attrNameLst>
                                          <p:attrName>style.visibility</p:attrName>
                                        </p:attrNameLst>
                                      </p:cBhvr>
                                      <p:to>
                                        <p:strVal val="visible"/>
                                      </p:to>
                                    </p:set>
                                    <p:anim calcmode="lin" valueType="num">
                                      <p:cBhvr>
                                        <p:cTn id="7" dur="1000" fill="hold"/>
                                        <p:tgtEl>
                                          <p:spTgt spid="105474"/>
                                        </p:tgtEl>
                                        <p:attrNameLst>
                                          <p:attrName>ppt_x</p:attrName>
                                        </p:attrNameLst>
                                      </p:cBhvr>
                                      <p:tavLst>
                                        <p:tav tm="0">
                                          <p:val>
                                            <p:strVal val="#ppt_x-.2"/>
                                          </p:val>
                                        </p:tav>
                                        <p:tav tm="100000">
                                          <p:val>
                                            <p:strVal val="#ppt_x"/>
                                          </p:val>
                                        </p:tav>
                                      </p:tavLst>
                                    </p:anim>
                                    <p:anim calcmode="lin" valueType="num">
                                      <p:cBhvr>
                                        <p:cTn id="8" dur="1000" fill="hold"/>
                                        <p:tgtEl>
                                          <p:spTgt spid="1054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5474"/>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105475">
                                            <p:txEl>
                                              <p:pRg st="0" end="0"/>
                                            </p:txEl>
                                          </p:spTgt>
                                        </p:tgtEl>
                                        <p:attrNameLst>
                                          <p:attrName>style.visibility</p:attrName>
                                        </p:attrNameLst>
                                      </p:cBhvr>
                                      <p:to>
                                        <p:strVal val="visible"/>
                                      </p:to>
                                    </p:set>
                                    <p:animEffect transition="in" filter="fade">
                                      <p:cBhvr>
                                        <p:cTn id="14" dur="500"/>
                                        <p:tgtEl>
                                          <p:spTgt spid="105475">
                                            <p:txEl>
                                              <p:pRg st="0" end="0"/>
                                            </p:txEl>
                                          </p:spTgt>
                                        </p:tgtEl>
                                      </p:cBhvr>
                                    </p:animEffect>
                                    <p:anim calcmode="lin" valueType="num">
                                      <p:cBhvr>
                                        <p:cTn id="15" dur="500" fill="hold"/>
                                        <p:tgtEl>
                                          <p:spTgt spid="10547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5475">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indefinite" fill="hold">
                                          <p:stCondLst>
                                            <p:cond delay="0"/>
                                          </p:stCondLst>
                                        </p:cTn>
                                        <p:tgtEl>
                                          <p:spTgt spid="105475">
                                            <p:txEl>
                                              <p:pRg st="1" end="1"/>
                                            </p:txEl>
                                          </p:spTgt>
                                        </p:tgtEl>
                                        <p:attrNameLst>
                                          <p:attrName>style.visibility</p:attrName>
                                        </p:attrNameLst>
                                      </p:cBhvr>
                                      <p:to>
                                        <p:strVal val="visible"/>
                                      </p:to>
                                    </p:set>
                                    <p:animEffect transition="in" filter="fade">
                                      <p:cBhvr>
                                        <p:cTn id="21" dur="500"/>
                                        <p:tgtEl>
                                          <p:spTgt spid="105475">
                                            <p:txEl>
                                              <p:pRg st="1" end="1"/>
                                            </p:txEl>
                                          </p:spTgt>
                                        </p:tgtEl>
                                      </p:cBhvr>
                                    </p:animEffect>
                                    <p:anim calcmode="lin" valueType="num">
                                      <p:cBhvr>
                                        <p:cTn id="22" dur="500" fill="hold"/>
                                        <p:tgtEl>
                                          <p:spTgt spid="105475">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05475">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indefinite" fill="hold">
                                          <p:stCondLst>
                                            <p:cond delay="0"/>
                                          </p:stCondLst>
                                        </p:cTn>
                                        <p:tgtEl>
                                          <p:spTgt spid="105475">
                                            <p:txEl>
                                              <p:pRg st="2" end="2"/>
                                            </p:txEl>
                                          </p:spTgt>
                                        </p:tgtEl>
                                        <p:attrNameLst>
                                          <p:attrName>style.visibility</p:attrName>
                                        </p:attrNameLst>
                                      </p:cBhvr>
                                      <p:to>
                                        <p:strVal val="visible"/>
                                      </p:to>
                                    </p:set>
                                    <p:animEffect transition="in" filter="fade">
                                      <p:cBhvr>
                                        <p:cTn id="28" dur="500"/>
                                        <p:tgtEl>
                                          <p:spTgt spid="105475">
                                            <p:txEl>
                                              <p:pRg st="2" end="2"/>
                                            </p:txEl>
                                          </p:spTgt>
                                        </p:tgtEl>
                                      </p:cBhvr>
                                    </p:animEffect>
                                    <p:anim calcmode="lin" valueType="num">
                                      <p:cBhvr>
                                        <p:cTn id="29" dur="500" fill="hold"/>
                                        <p:tgtEl>
                                          <p:spTgt spid="105475">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05475">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105477"/>
                                        </p:tgtEl>
                                        <p:attrNameLst>
                                          <p:attrName>style.visibility</p:attrName>
                                        </p:attrNameLst>
                                      </p:cBhvr>
                                      <p:to>
                                        <p:strVal val="visible"/>
                                      </p:to>
                                    </p:set>
                                    <p:animEffect transition="in" filter="blinds(horizontal)">
                                      <p:cBhvr>
                                        <p:cTn id="35" dur="500"/>
                                        <p:tgtEl>
                                          <p:spTgt spid="1054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bldLvl="0" animBg="1"/>
      <p:bldP spid="105475" grpId="0" uiExpand="1"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标题 164865"/>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Seven</a:t>
            </a:r>
            <a:endParaRPr lang="en-US" altLang="zh-CN" sz="3600" b="1">
              <a:solidFill>
                <a:srgbClr val="800000"/>
              </a:solidFill>
            </a:endParaRPr>
          </a:p>
        </p:txBody>
      </p:sp>
      <p:sp>
        <p:nvSpPr>
          <p:cNvPr id="164867" name="内容占位符 164866"/>
          <p:cNvSpPr>
            <a:spLocks noGrp="1"/>
          </p:cNvSpPr>
          <p:nvPr>
            <p:ph idx="1"/>
          </p:nvPr>
        </p:nvSpPr>
        <p:spPr>
          <a:xfrm>
            <a:off x="466725" y="1052513"/>
            <a:ext cx="8229600" cy="5002212"/>
          </a:xfrm>
          <a:noFill/>
          <a:ln>
            <a:noFill/>
          </a:ln>
        </p:spPr>
        <p:txBody>
          <a:bodyPr anchor="t">
            <a:normAutofit lnSpcReduction="10000"/>
          </a:bodyPr>
          <a:lstStyle/>
          <a:p>
            <a:pPr marL="609600" indent="-609600">
              <a:lnSpc>
                <a:spcPct val="80000"/>
              </a:lnSpc>
              <a:buNone/>
            </a:pPr>
            <a:r>
              <a:rPr lang="en-US" altLang="zh-CN" sz="2800" b="1">
                <a:solidFill>
                  <a:schemeClr val="tx1"/>
                </a:solidFill>
              </a:rPr>
              <a:t>2. </a:t>
            </a:r>
            <a:r>
              <a:rPr sz="2800" b="1">
                <a:solidFill>
                  <a:schemeClr val="tx1"/>
                </a:solidFill>
              </a:rPr>
              <a:t> in a single lot </a:t>
            </a:r>
            <a:r>
              <a:rPr sz="2800">
                <a:solidFill>
                  <a:schemeClr val="tx1"/>
                </a:solidFill>
              </a:rPr>
              <a:t>整批</a:t>
            </a:r>
            <a:endParaRPr sz="2800">
              <a:solidFill>
                <a:schemeClr val="tx1"/>
              </a:solidFill>
            </a:endParaRPr>
          </a:p>
          <a:p>
            <a:pPr marL="609600" indent="-609600">
              <a:lnSpc>
                <a:spcPct val="80000"/>
              </a:lnSpc>
              <a:buNone/>
            </a:pPr>
            <a:r>
              <a:rPr sz="2800">
                <a:solidFill>
                  <a:schemeClr val="tx1"/>
                </a:solidFill>
              </a:rPr>
              <a:t>      </a:t>
            </a:r>
            <a:r>
              <a:rPr sz="2800" b="1">
                <a:solidFill>
                  <a:schemeClr val="tx1"/>
                </a:solidFill>
              </a:rPr>
              <a:t> in two equal lots</a:t>
            </a:r>
            <a:r>
              <a:rPr sz="2800">
                <a:solidFill>
                  <a:schemeClr val="tx1"/>
                </a:solidFill>
              </a:rPr>
              <a:t> 分两批平均（装运）</a:t>
            </a:r>
            <a:endParaRPr sz="2800">
              <a:solidFill>
                <a:schemeClr val="tx1"/>
              </a:solidFill>
            </a:endParaRPr>
          </a:p>
          <a:p>
            <a:pPr marL="609600" indent="-609600">
              <a:lnSpc>
                <a:spcPct val="80000"/>
              </a:lnSpc>
              <a:buClr>
                <a:schemeClr val="tx1"/>
              </a:buClr>
              <a:buFont typeface="Wingdings" panose="05000000000000000000" pitchFamily="2" charset="2"/>
              <a:buChar char="Ø"/>
            </a:pPr>
            <a:r>
              <a:rPr sz="2800" b="1">
                <a:solidFill>
                  <a:schemeClr val="tx1"/>
                </a:solidFill>
              </a:rPr>
              <a:t>lot</a:t>
            </a:r>
            <a:r>
              <a:rPr sz="2800">
                <a:solidFill>
                  <a:schemeClr val="tx1"/>
                </a:solidFill>
              </a:rPr>
              <a:t>在商业信函中特指某一批货物，谈及货物的装运时有以下表达方式：</a:t>
            </a:r>
            <a:endParaRPr sz="2800">
              <a:solidFill>
                <a:schemeClr val="tx1"/>
              </a:solidFill>
            </a:endParaRPr>
          </a:p>
          <a:p>
            <a:pPr marL="609600" indent="-609600">
              <a:lnSpc>
                <a:spcPct val="80000"/>
              </a:lnSpc>
              <a:buNone/>
            </a:pPr>
            <a:r>
              <a:rPr lang="en-US" altLang="zh-CN" sz="2800">
                <a:solidFill>
                  <a:schemeClr val="tx1"/>
                </a:solidFill>
              </a:rPr>
              <a:t>        (A) </a:t>
            </a:r>
            <a:r>
              <a:rPr lang="zh-CN" altLang="en-US" sz="2800" dirty="0">
                <a:solidFill>
                  <a:schemeClr val="tx1"/>
                </a:solidFill>
              </a:rPr>
              <a:t>在</a:t>
            </a:r>
            <a:r>
              <a:rPr lang="en-US" altLang="zh-CN" sz="2800">
                <a:solidFill>
                  <a:schemeClr val="tx1"/>
                </a:solidFill>
                <a:latin typeface="Calibri" panose="020F0502020204030204" pitchFamily="34" charset="0"/>
              </a:rPr>
              <a:t>……</a:t>
            </a:r>
            <a:r>
              <a:rPr lang="zh-CN" altLang="en-US" sz="2800" dirty="0">
                <a:solidFill>
                  <a:schemeClr val="tx1"/>
                </a:solidFill>
              </a:rPr>
              <a:t>（时间）分两批装船</a:t>
            </a:r>
            <a:r>
              <a:rPr lang="en-US" altLang="zh-CN" sz="2800">
                <a:solidFill>
                  <a:schemeClr val="tx1"/>
                </a:solidFill>
              </a:rPr>
              <a:t>:</a:t>
            </a:r>
            <a:endParaRPr lang="en-US" altLang="zh-CN" sz="2800">
              <a:solidFill>
                <a:schemeClr val="tx1"/>
              </a:solidFill>
            </a:endParaRPr>
          </a:p>
          <a:p>
            <a:pPr marL="609600" indent="-609600">
              <a:lnSpc>
                <a:spcPct val="80000"/>
              </a:lnSpc>
              <a:buNone/>
            </a:pPr>
            <a:r>
              <a:rPr lang="en-US" altLang="zh-CN" sz="2800">
                <a:solidFill>
                  <a:schemeClr val="tx1"/>
                </a:solidFill>
              </a:rPr>
              <a:t>               shipment during....in two lots</a:t>
            </a:r>
            <a:endParaRPr lang="en-US" altLang="zh-CN" sz="2800">
              <a:solidFill>
                <a:schemeClr val="tx1"/>
              </a:solidFill>
            </a:endParaRPr>
          </a:p>
          <a:p>
            <a:pPr marL="609600" indent="-609600">
              <a:lnSpc>
                <a:spcPct val="80000"/>
              </a:lnSpc>
              <a:buNone/>
            </a:pPr>
            <a:r>
              <a:rPr lang="en-US" altLang="zh-CN" sz="2800">
                <a:solidFill>
                  <a:schemeClr val="tx1"/>
                </a:solidFill>
              </a:rPr>
              <a:t>       (B) </a:t>
            </a:r>
            <a:r>
              <a:rPr lang="zh-CN" altLang="en-US" sz="2800" dirty="0">
                <a:solidFill>
                  <a:schemeClr val="tx1"/>
                </a:solidFill>
              </a:rPr>
              <a:t>在</a:t>
            </a:r>
            <a:r>
              <a:rPr lang="en-US" altLang="zh-CN" sz="2800">
                <a:solidFill>
                  <a:schemeClr val="tx1"/>
                </a:solidFill>
                <a:latin typeface="Calibri" panose="020F0502020204030204" pitchFamily="34" charset="0"/>
              </a:rPr>
              <a:t>……</a:t>
            </a:r>
            <a:r>
              <a:rPr lang="zh-CN" altLang="en-US" sz="2800" dirty="0">
                <a:solidFill>
                  <a:schemeClr val="tx1"/>
                </a:solidFill>
              </a:rPr>
              <a:t>（时间）平均分两批装船</a:t>
            </a:r>
            <a:r>
              <a:rPr lang="en-US" altLang="zh-CN" sz="2800">
                <a:solidFill>
                  <a:schemeClr val="tx1"/>
                </a:solidFill>
              </a:rPr>
              <a:t>: </a:t>
            </a:r>
            <a:endParaRPr lang="en-US" altLang="zh-CN" sz="2800">
              <a:solidFill>
                <a:schemeClr val="tx1"/>
              </a:solidFill>
            </a:endParaRPr>
          </a:p>
          <a:p>
            <a:pPr marL="609600" indent="-609600">
              <a:lnSpc>
                <a:spcPct val="80000"/>
              </a:lnSpc>
              <a:buNone/>
            </a:pPr>
            <a:r>
              <a:rPr lang="en-US" altLang="zh-CN" sz="2800">
                <a:solidFill>
                  <a:schemeClr val="tx1"/>
                </a:solidFill>
              </a:rPr>
              <a:t>               shipment during....in two equal lots</a:t>
            </a:r>
            <a:endParaRPr lang="en-US" altLang="zh-CN" sz="2800">
              <a:solidFill>
                <a:schemeClr val="tx1"/>
              </a:solidFill>
            </a:endParaRPr>
          </a:p>
          <a:p>
            <a:pPr marL="609600" indent="-609600">
              <a:lnSpc>
                <a:spcPct val="80000"/>
              </a:lnSpc>
              <a:buNone/>
            </a:pPr>
            <a:r>
              <a:rPr lang="en-US" altLang="zh-CN" sz="2800">
                <a:solidFill>
                  <a:schemeClr val="tx1"/>
                </a:solidFill>
              </a:rPr>
              <a:t>       (C) </a:t>
            </a:r>
            <a:r>
              <a:rPr lang="zh-CN" altLang="en-US" sz="2800" dirty="0">
                <a:solidFill>
                  <a:schemeClr val="tx1"/>
                </a:solidFill>
              </a:rPr>
              <a:t>分三个月装运</a:t>
            </a:r>
            <a:r>
              <a:rPr lang="en-US" altLang="zh-CN" sz="2800">
                <a:solidFill>
                  <a:schemeClr val="tx1"/>
                </a:solidFill>
              </a:rPr>
              <a:t>: </a:t>
            </a:r>
            <a:endParaRPr lang="en-US" altLang="zh-CN" sz="2800">
              <a:solidFill>
                <a:schemeClr val="tx1"/>
              </a:solidFill>
            </a:endParaRPr>
          </a:p>
          <a:p>
            <a:pPr marL="609600" indent="-609600">
              <a:lnSpc>
                <a:spcPct val="80000"/>
              </a:lnSpc>
              <a:buNone/>
            </a:pPr>
            <a:r>
              <a:rPr lang="en-US" altLang="zh-CN" sz="2800">
                <a:solidFill>
                  <a:schemeClr val="tx1"/>
                </a:solidFill>
              </a:rPr>
              <a:t>               in three monthly shipments</a:t>
            </a:r>
            <a:endParaRPr lang="en-US" altLang="zh-CN" sz="2800">
              <a:solidFill>
                <a:schemeClr val="tx1"/>
              </a:solidFill>
            </a:endParaRPr>
          </a:p>
          <a:p>
            <a:pPr marL="609600" indent="-609600">
              <a:lnSpc>
                <a:spcPct val="80000"/>
              </a:lnSpc>
              <a:buNone/>
            </a:pPr>
            <a:r>
              <a:rPr lang="en-US" altLang="zh-CN" sz="2800">
                <a:solidFill>
                  <a:schemeClr val="tx1"/>
                </a:solidFill>
              </a:rPr>
              <a:t>       (D) </a:t>
            </a:r>
            <a:r>
              <a:rPr lang="zh-CN" altLang="en-US" sz="2800" dirty="0">
                <a:solidFill>
                  <a:schemeClr val="tx1"/>
                </a:solidFill>
              </a:rPr>
              <a:t>分三个月，每月平均装运</a:t>
            </a:r>
            <a:r>
              <a:rPr lang="en-US" altLang="zh-CN" sz="2800">
                <a:solidFill>
                  <a:schemeClr val="tx1"/>
                </a:solidFill>
              </a:rPr>
              <a:t>: </a:t>
            </a:r>
            <a:endParaRPr lang="en-US" altLang="zh-CN" sz="2800">
              <a:solidFill>
                <a:schemeClr val="tx1"/>
              </a:solidFill>
            </a:endParaRPr>
          </a:p>
          <a:p>
            <a:pPr marL="609600" indent="-609600">
              <a:lnSpc>
                <a:spcPct val="80000"/>
              </a:lnSpc>
              <a:buNone/>
            </a:pPr>
            <a:r>
              <a:rPr lang="en-US" altLang="zh-CN" sz="2800">
                <a:solidFill>
                  <a:schemeClr val="tx1"/>
                </a:solidFill>
              </a:rPr>
              <a:t>               in three equal monthly shipments</a:t>
            </a:r>
            <a:endParaRPr lang="en-US" altLang="zh-CN" sz="2800">
              <a:solidFill>
                <a:schemeClr val="tx1"/>
              </a:solidFill>
            </a:endParaRPr>
          </a:p>
        </p:txBody>
      </p:sp>
      <p:pic>
        <p:nvPicPr>
          <p:cNvPr id="164868" name="图片 164867" descr="4.gif (5050 bytes)">
            <a:hlinkClick r:id="rId1" action="ppaction://hlinksldjump"/>
          </p:cNvPr>
          <p:cNvPicPr>
            <a:picLocks noChangeAspect="1"/>
          </p:cNvPicPr>
          <p:nvPr/>
        </p:nvPicPr>
        <p:blipFill>
          <a:blip r:embed="rId2" cstate="print"/>
          <a:stretch>
            <a:fillRect/>
          </a:stretch>
        </p:blipFill>
        <p:spPr>
          <a:xfrm>
            <a:off x="6805613" y="4437063"/>
            <a:ext cx="409575" cy="409575"/>
          </a:xfrm>
          <a:prstGeom prst="rect">
            <a:avLst/>
          </a:prstGeom>
          <a:noFill/>
          <a:ln w="9525">
            <a:noFill/>
          </a:ln>
        </p:spPr>
      </p:pic>
    </p:spTree>
    <p:custDataLst>
      <p:tags r:id="rId3"/>
    </p:custData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64866"/>
                                        </p:tgtEl>
                                        <p:attrNameLst>
                                          <p:attrName>style.visibility</p:attrName>
                                        </p:attrNameLst>
                                      </p:cBhvr>
                                      <p:to>
                                        <p:strVal val="visible"/>
                                      </p:to>
                                    </p:set>
                                    <p:anim calcmode="lin" valueType="num">
                                      <p:cBhvr>
                                        <p:cTn id="7" dur="1000" fill="hold"/>
                                        <p:tgtEl>
                                          <p:spTgt spid="164866"/>
                                        </p:tgtEl>
                                        <p:attrNameLst>
                                          <p:attrName>ppt_x</p:attrName>
                                        </p:attrNameLst>
                                      </p:cBhvr>
                                      <p:tavLst>
                                        <p:tav tm="0">
                                          <p:val>
                                            <p:strVal val="#ppt_x-.2"/>
                                          </p:val>
                                        </p:tav>
                                        <p:tav tm="100000">
                                          <p:val>
                                            <p:strVal val="#ppt_x"/>
                                          </p:val>
                                        </p:tav>
                                      </p:tavLst>
                                    </p:anim>
                                    <p:anim calcmode="lin" valueType="num">
                                      <p:cBhvr>
                                        <p:cTn id="8" dur="1000" fill="hold"/>
                                        <p:tgtEl>
                                          <p:spTgt spid="16486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64866"/>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164867">
                                            <p:txEl>
                                              <p:pRg st="0" end="0"/>
                                            </p:txEl>
                                          </p:spTgt>
                                        </p:tgtEl>
                                        <p:attrNameLst>
                                          <p:attrName>style.visibility</p:attrName>
                                        </p:attrNameLst>
                                      </p:cBhvr>
                                      <p:to>
                                        <p:strVal val="visible"/>
                                      </p:to>
                                    </p:set>
                                    <p:animEffect transition="in" filter="fade">
                                      <p:cBhvr>
                                        <p:cTn id="14" dur="500"/>
                                        <p:tgtEl>
                                          <p:spTgt spid="164867">
                                            <p:txEl>
                                              <p:pRg st="0" end="0"/>
                                            </p:txEl>
                                          </p:spTgt>
                                        </p:tgtEl>
                                      </p:cBhvr>
                                    </p:animEffect>
                                    <p:anim calcmode="lin" valueType="num">
                                      <p:cBhvr>
                                        <p:cTn id="15" dur="500" fill="hold"/>
                                        <p:tgtEl>
                                          <p:spTgt spid="16486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6486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indefinite" fill="hold">
                                          <p:stCondLst>
                                            <p:cond delay="0"/>
                                          </p:stCondLst>
                                        </p:cTn>
                                        <p:tgtEl>
                                          <p:spTgt spid="164867">
                                            <p:txEl>
                                              <p:pRg st="1" end="1"/>
                                            </p:txEl>
                                          </p:spTgt>
                                        </p:tgtEl>
                                        <p:attrNameLst>
                                          <p:attrName>style.visibility</p:attrName>
                                        </p:attrNameLst>
                                      </p:cBhvr>
                                      <p:to>
                                        <p:strVal val="visible"/>
                                      </p:to>
                                    </p:set>
                                    <p:animEffect transition="in" filter="fade">
                                      <p:cBhvr>
                                        <p:cTn id="21" dur="500"/>
                                        <p:tgtEl>
                                          <p:spTgt spid="164867">
                                            <p:txEl>
                                              <p:pRg st="1" end="1"/>
                                            </p:txEl>
                                          </p:spTgt>
                                        </p:tgtEl>
                                      </p:cBhvr>
                                    </p:animEffect>
                                    <p:anim calcmode="lin" valueType="num">
                                      <p:cBhvr>
                                        <p:cTn id="22" dur="500" fill="hold"/>
                                        <p:tgtEl>
                                          <p:spTgt spid="164867">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6486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indefinite" fill="hold">
                                          <p:stCondLst>
                                            <p:cond delay="0"/>
                                          </p:stCondLst>
                                        </p:cTn>
                                        <p:tgtEl>
                                          <p:spTgt spid="164867">
                                            <p:txEl>
                                              <p:pRg st="2" end="2"/>
                                            </p:txEl>
                                          </p:spTgt>
                                        </p:tgtEl>
                                        <p:attrNameLst>
                                          <p:attrName>style.visibility</p:attrName>
                                        </p:attrNameLst>
                                      </p:cBhvr>
                                      <p:to>
                                        <p:strVal val="visible"/>
                                      </p:to>
                                    </p:set>
                                    <p:animEffect transition="in" filter="fade">
                                      <p:cBhvr>
                                        <p:cTn id="28" dur="500"/>
                                        <p:tgtEl>
                                          <p:spTgt spid="164867">
                                            <p:txEl>
                                              <p:pRg st="2" end="2"/>
                                            </p:txEl>
                                          </p:spTgt>
                                        </p:tgtEl>
                                      </p:cBhvr>
                                    </p:animEffect>
                                    <p:anim calcmode="lin" valueType="num">
                                      <p:cBhvr>
                                        <p:cTn id="29" dur="500" fill="hold"/>
                                        <p:tgtEl>
                                          <p:spTgt spid="164867">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64867">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indefinite" fill="hold">
                                          <p:stCondLst>
                                            <p:cond delay="0"/>
                                          </p:stCondLst>
                                        </p:cTn>
                                        <p:tgtEl>
                                          <p:spTgt spid="164867">
                                            <p:txEl>
                                              <p:pRg st="3" end="3"/>
                                            </p:txEl>
                                          </p:spTgt>
                                        </p:tgtEl>
                                        <p:attrNameLst>
                                          <p:attrName>style.visibility</p:attrName>
                                        </p:attrNameLst>
                                      </p:cBhvr>
                                      <p:to>
                                        <p:strVal val="visible"/>
                                      </p:to>
                                    </p:set>
                                    <p:animEffect transition="in" filter="fade">
                                      <p:cBhvr>
                                        <p:cTn id="35" dur="500"/>
                                        <p:tgtEl>
                                          <p:spTgt spid="164867">
                                            <p:txEl>
                                              <p:pRg st="3" end="3"/>
                                            </p:txEl>
                                          </p:spTgt>
                                        </p:tgtEl>
                                      </p:cBhvr>
                                    </p:animEffect>
                                    <p:anim calcmode="lin" valueType="num">
                                      <p:cBhvr>
                                        <p:cTn id="36" dur="500" fill="hold"/>
                                        <p:tgtEl>
                                          <p:spTgt spid="164867">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64867">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4" presetClass="entr" presetSubtype="0" fill="hold" grpId="0" nodeType="clickEffect">
                                  <p:stCondLst>
                                    <p:cond delay="0"/>
                                  </p:stCondLst>
                                  <p:childTnLst>
                                    <p:set>
                                      <p:cBhvr>
                                        <p:cTn id="41" dur="indefinite" fill="hold">
                                          <p:stCondLst>
                                            <p:cond delay="0"/>
                                          </p:stCondLst>
                                        </p:cTn>
                                        <p:tgtEl>
                                          <p:spTgt spid="164867">
                                            <p:txEl>
                                              <p:pRg st="4" end="4"/>
                                            </p:txEl>
                                          </p:spTgt>
                                        </p:tgtEl>
                                        <p:attrNameLst>
                                          <p:attrName>style.visibility</p:attrName>
                                        </p:attrNameLst>
                                      </p:cBhvr>
                                      <p:to>
                                        <p:strVal val="visible"/>
                                      </p:to>
                                    </p:set>
                                    <p:animEffect transition="in" filter="fade">
                                      <p:cBhvr>
                                        <p:cTn id="42" dur="500"/>
                                        <p:tgtEl>
                                          <p:spTgt spid="164867">
                                            <p:txEl>
                                              <p:pRg st="4" end="4"/>
                                            </p:txEl>
                                          </p:spTgt>
                                        </p:tgtEl>
                                      </p:cBhvr>
                                    </p:animEffect>
                                    <p:anim calcmode="lin" valueType="num">
                                      <p:cBhvr>
                                        <p:cTn id="43" dur="500" fill="hold"/>
                                        <p:tgtEl>
                                          <p:spTgt spid="164867">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164867">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4" presetClass="entr" presetSubtype="0" fill="hold" grpId="0" nodeType="clickEffect">
                                  <p:stCondLst>
                                    <p:cond delay="0"/>
                                  </p:stCondLst>
                                  <p:childTnLst>
                                    <p:set>
                                      <p:cBhvr>
                                        <p:cTn id="48" dur="indefinite" fill="hold">
                                          <p:stCondLst>
                                            <p:cond delay="0"/>
                                          </p:stCondLst>
                                        </p:cTn>
                                        <p:tgtEl>
                                          <p:spTgt spid="164867">
                                            <p:txEl>
                                              <p:pRg st="5" end="5"/>
                                            </p:txEl>
                                          </p:spTgt>
                                        </p:tgtEl>
                                        <p:attrNameLst>
                                          <p:attrName>style.visibility</p:attrName>
                                        </p:attrNameLst>
                                      </p:cBhvr>
                                      <p:to>
                                        <p:strVal val="visible"/>
                                      </p:to>
                                    </p:set>
                                    <p:animEffect transition="in" filter="fade">
                                      <p:cBhvr>
                                        <p:cTn id="49" dur="500"/>
                                        <p:tgtEl>
                                          <p:spTgt spid="164867">
                                            <p:txEl>
                                              <p:pRg st="5" end="5"/>
                                            </p:txEl>
                                          </p:spTgt>
                                        </p:tgtEl>
                                      </p:cBhvr>
                                    </p:animEffect>
                                    <p:anim calcmode="lin" valueType="num">
                                      <p:cBhvr>
                                        <p:cTn id="50" dur="500" fill="hold"/>
                                        <p:tgtEl>
                                          <p:spTgt spid="164867">
                                            <p:txEl>
                                              <p:pRg st="5" end="5"/>
                                            </p:txEl>
                                          </p:spTgt>
                                        </p:tgtEl>
                                        <p:attrNameLst>
                                          <p:attrName>ppt_x</p:attrName>
                                        </p:attrNameLst>
                                      </p:cBhvr>
                                      <p:tavLst>
                                        <p:tav tm="0">
                                          <p:val>
                                            <p:strVal val="#ppt_x"/>
                                          </p:val>
                                        </p:tav>
                                        <p:tav tm="100000">
                                          <p:val>
                                            <p:strVal val="#ppt_x"/>
                                          </p:val>
                                        </p:tav>
                                      </p:tavLst>
                                    </p:anim>
                                    <p:anim calcmode="lin" valueType="num">
                                      <p:cBhvr>
                                        <p:cTn id="51" dur="500" fill="hold"/>
                                        <p:tgtEl>
                                          <p:spTgt spid="164867">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4" presetClass="entr" presetSubtype="0" fill="hold" grpId="0" nodeType="clickEffect">
                                  <p:stCondLst>
                                    <p:cond delay="0"/>
                                  </p:stCondLst>
                                  <p:childTnLst>
                                    <p:set>
                                      <p:cBhvr>
                                        <p:cTn id="55" dur="indefinite" fill="hold">
                                          <p:stCondLst>
                                            <p:cond delay="0"/>
                                          </p:stCondLst>
                                        </p:cTn>
                                        <p:tgtEl>
                                          <p:spTgt spid="164867">
                                            <p:txEl>
                                              <p:pRg st="6" end="6"/>
                                            </p:txEl>
                                          </p:spTgt>
                                        </p:tgtEl>
                                        <p:attrNameLst>
                                          <p:attrName>style.visibility</p:attrName>
                                        </p:attrNameLst>
                                      </p:cBhvr>
                                      <p:to>
                                        <p:strVal val="visible"/>
                                      </p:to>
                                    </p:set>
                                    <p:animEffect transition="in" filter="fade">
                                      <p:cBhvr>
                                        <p:cTn id="56" dur="500"/>
                                        <p:tgtEl>
                                          <p:spTgt spid="164867">
                                            <p:txEl>
                                              <p:pRg st="6" end="6"/>
                                            </p:txEl>
                                          </p:spTgt>
                                        </p:tgtEl>
                                      </p:cBhvr>
                                    </p:animEffect>
                                    <p:anim calcmode="lin" valueType="num">
                                      <p:cBhvr>
                                        <p:cTn id="57" dur="500" fill="hold"/>
                                        <p:tgtEl>
                                          <p:spTgt spid="164867">
                                            <p:txEl>
                                              <p:pRg st="6" end="6"/>
                                            </p:txEl>
                                          </p:spTgt>
                                        </p:tgtEl>
                                        <p:attrNameLst>
                                          <p:attrName>ppt_x</p:attrName>
                                        </p:attrNameLst>
                                      </p:cBhvr>
                                      <p:tavLst>
                                        <p:tav tm="0">
                                          <p:val>
                                            <p:strVal val="#ppt_x"/>
                                          </p:val>
                                        </p:tav>
                                        <p:tav tm="100000">
                                          <p:val>
                                            <p:strVal val="#ppt_x"/>
                                          </p:val>
                                        </p:tav>
                                      </p:tavLst>
                                    </p:anim>
                                    <p:anim calcmode="lin" valueType="num">
                                      <p:cBhvr>
                                        <p:cTn id="58" dur="500" fill="hold"/>
                                        <p:tgtEl>
                                          <p:spTgt spid="164867">
                                            <p:txEl>
                                              <p:pRg st="6" end="6"/>
                                            </p:txEl>
                                          </p:spTgt>
                                        </p:tgtEl>
                                        <p:attrNameLst>
                                          <p:attrName>ppt_y</p:attrName>
                                        </p:attrNameLst>
                                      </p:cBhvr>
                                      <p:tavLst>
                                        <p:tav tm="0">
                                          <p:val>
                                            <p:strVal val="#ppt_y+.05"/>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4" presetClass="entr" presetSubtype="0" fill="hold" grpId="0" nodeType="clickEffect">
                                  <p:stCondLst>
                                    <p:cond delay="0"/>
                                  </p:stCondLst>
                                  <p:childTnLst>
                                    <p:set>
                                      <p:cBhvr>
                                        <p:cTn id="62" dur="indefinite" fill="hold">
                                          <p:stCondLst>
                                            <p:cond delay="0"/>
                                          </p:stCondLst>
                                        </p:cTn>
                                        <p:tgtEl>
                                          <p:spTgt spid="164867">
                                            <p:txEl>
                                              <p:pRg st="7" end="7"/>
                                            </p:txEl>
                                          </p:spTgt>
                                        </p:tgtEl>
                                        <p:attrNameLst>
                                          <p:attrName>style.visibility</p:attrName>
                                        </p:attrNameLst>
                                      </p:cBhvr>
                                      <p:to>
                                        <p:strVal val="visible"/>
                                      </p:to>
                                    </p:set>
                                    <p:animEffect transition="in" filter="fade">
                                      <p:cBhvr>
                                        <p:cTn id="63" dur="500"/>
                                        <p:tgtEl>
                                          <p:spTgt spid="164867">
                                            <p:txEl>
                                              <p:pRg st="7" end="7"/>
                                            </p:txEl>
                                          </p:spTgt>
                                        </p:tgtEl>
                                      </p:cBhvr>
                                    </p:animEffect>
                                    <p:anim calcmode="lin" valueType="num">
                                      <p:cBhvr>
                                        <p:cTn id="64" dur="500" fill="hold"/>
                                        <p:tgtEl>
                                          <p:spTgt spid="164867">
                                            <p:txEl>
                                              <p:pRg st="7" end="7"/>
                                            </p:txEl>
                                          </p:spTgt>
                                        </p:tgtEl>
                                        <p:attrNameLst>
                                          <p:attrName>ppt_x</p:attrName>
                                        </p:attrNameLst>
                                      </p:cBhvr>
                                      <p:tavLst>
                                        <p:tav tm="0">
                                          <p:val>
                                            <p:strVal val="#ppt_x"/>
                                          </p:val>
                                        </p:tav>
                                        <p:tav tm="100000">
                                          <p:val>
                                            <p:strVal val="#ppt_x"/>
                                          </p:val>
                                        </p:tav>
                                      </p:tavLst>
                                    </p:anim>
                                    <p:anim calcmode="lin" valueType="num">
                                      <p:cBhvr>
                                        <p:cTn id="65" dur="500" fill="hold"/>
                                        <p:tgtEl>
                                          <p:spTgt spid="164867">
                                            <p:txEl>
                                              <p:pRg st="7" end="7"/>
                                            </p:txEl>
                                          </p:spTgt>
                                        </p:tgtEl>
                                        <p:attrNameLst>
                                          <p:attrName>ppt_y</p:attrName>
                                        </p:attrNameLst>
                                      </p:cBhvr>
                                      <p:tavLst>
                                        <p:tav tm="0">
                                          <p:val>
                                            <p:strVal val="#ppt_y+.05"/>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4" presetClass="entr" presetSubtype="0" fill="hold" grpId="0" nodeType="clickEffect">
                                  <p:stCondLst>
                                    <p:cond delay="0"/>
                                  </p:stCondLst>
                                  <p:childTnLst>
                                    <p:set>
                                      <p:cBhvr>
                                        <p:cTn id="69" dur="indefinite" fill="hold">
                                          <p:stCondLst>
                                            <p:cond delay="0"/>
                                          </p:stCondLst>
                                        </p:cTn>
                                        <p:tgtEl>
                                          <p:spTgt spid="164867">
                                            <p:txEl>
                                              <p:pRg st="8" end="8"/>
                                            </p:txEl>
                                          </p:spTgt>
                                        </p:tgtEl>
                                        <p:attrNameLst>
                                          <p:attrName>style.visibility</p:attrName>
                                        </p:attrNameLst>
                                      </p:cBhvr>
                                      <p:to>
                                        <p:strVal val="visible"/>
                                      </p:to>
                                    </p:set>
                                    <p:animEffect transition="in" filter="fade">
                                      <p:cBhvr>
                                        <p:cTn id="70" dur="500"/>
                                        <p:tgtEl>
                                          <p:spTgt spid="164867">
                                            <p:txEl>
                                              <p:pRg st="8" end="8"/>
                                            </p:txEl>
                                          </p:spTgt>
                                        </p:tgtEl>
                                      </p:cBhvr>
                                    </p:animEffect>
                                    <p:anim calcmode="lin" valueType="num">
                                      <p:cBhvr>
                                        <p:cTn id="71" dur="500" fill="hold"/>
                                        <p:tgtEl>
                                          <p:spTgt spid="164867">
                                            <p:txEl>
                                              <p:pRg st="8" end="8"/>
                                            </p:txEl>
                                          </p:spTgt>
                                        </p:tgtEl>
                                        <p:attrNameLst>
                                          <p:attrName>ppt_x</p:attrName>
                                        </p:attrNameLst>
                                      </p:cBhvr>
                                      <p:tavLst>
                                        <p:tav tm="0">
                                          <p:val>
                                            <p:strVal val="#ppt_x"/>
                                          </p:val>
                                        </p:tav>
                                        <p:tav tm="100000">
                                          <p:val>
                                            <p:strVal val="#ppt_x"/>
                                          </p:val>
                                        </p:tav>
                                      </p:tavLst>
                                    </p:anim>
                                    <p:anim calcmode="lin" valueType="num">
                                      <p:cBhvr>
                                        <p:cTn id="72" dur="500" fill="hold"/>
                                        <p:tgtEl>
                                          <p:spTgt spid="164867">
                                            <p:txEl>
                                              <p:pRg st="8" end="8"/>
                                            </p:txEl>
                                          </p:spTgt>
                                        </p:tgtEl>
                                        <p:attrNameLst>
                                          <p:attrName>ppt_y</p:attrName>
                                        </p:attrNameLst>
                                      </p:cBhvr>
                                      <p:tavLst>
                                        <p:tav tm="0">
                                          <p:val>
                                            <p:strVal val="#ppt_y+.05"/>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4" presetClass="entr" presetSubtype="0" fill="hold" grpId="0" nodeType="clickEffect">
                                  <p:stCondLst>
                                    <p:cond delay="0"/>
                                  </p:stCondLst>
                                  <p:childTnLst>
                                    <p:set>
                                      <p:cBhvr>
                                        <p:cTn id="76" dur="indefinite" fill="hold">
                                          <p:stCondLst>
                                            <p:cond delay="0"/>
                                          </p:stCondLst>
                                        </p:cTn>
                                        <p:tgtEl>
                                          <p:spTgt spid="164867">
                                            <p:txEl>
                                              <p:pRg st="9" end="9"/>
                                            </p:txEl>
                                          </p:spTgt>
                                        </p:tgtEl>
                                        <p:attrNameLst>
                                          <p:attrName>style.visibility</p:attrName>
                                        </p:attrNameLst>
                                      </p:cBhvr>
                                      <p:to>
                                        <p:strVal val="visible"/>
                                      </p:to>
                                    </p:set>
                                    <p:animEffect transition="in" filter="fade">
                                      <p:cBhvr>
                                        <p:cTn id="77" dur="500"/>
                                        <p:tgtEl>
                                          <p:spTgt spid="164867">
                                            <p:txEl>
                                              <p:pRg st="9" end="9"/>
                                            </p:txEl>
                                          </p:spTgt>
                                        </p:tgtEl>
                                      </p:cBhvr>
                                    </p:animEffect>
                                    <p:anim calcmode="lin" valueType="num">
                                      <p:cBhvr>
                                        <p:cTn id="78" dur="500" fill="hold"/>
                                        <p:tgtEl>
                                          <p:spTgt spid="164867">
                                            <p:txEl>
                                              <p:pRg st="9" end="9"/>
                                            </p:txEl>
                                          </p:spTgt>
                                        </p:tgtEl>
                                        <p:attrNameLst>
                                          <p:attrName>ppt_x</p:attrName>
                                        </p:attrNameLst>
                                      </p:cBhvr>
                                      <p:tavLst>
                                        <p:tav tm="0">
                                          <p:val>
                                            <p:strVal val="#ppt_x"/>
                                          </p:val>
                                        </p:tav>
                                        <p:tav tm="100000">
                                          <p:val>
                                            <p:strVal val="#ppt_x"/>
                                          </p:val>
                                        </p:tav>
                                      </p:tavLst>
                                    </p:anim>
                                    <p:anim calcmode="lin" valueType="num">
                                      <p:cBhvr>
                                        <p:cTn id="79" dur="500" fill="hold"/>
                                        <p:tgtEl>
                                          <p:spTgt spid="164867">
                                            <p:txEl>
                                              <p:pRg st="9" end="9"/>
                                            </p:txEl>
                                          </p:spTgt>
                                        </p:tgtEl>
                                        <p:attrNameLst>
                                          <p:attrName>ppt_y</p:attrName>
                                        </p:attrNameLst>
                                      </p:cBhvr>
                                      <p:tavLst>
                                        <p:tav tm="0">
                                          <p:val>
                                            <p:strVal val="#ppt_y+.05"/>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4" presetClass="entr" presetSubtype="0" fill="hold" grpId="0" nodeType="clickEffect">
                                  <p:stCondLst>
                                    <p:cond delay="0"/>
                                  </p:stCondLst>
                                  <p:childTnLst>
                                    <p:set>
                                      <p:cBhvr>
                                        <p:cTn id="83" dur="indefinite" fill="hold">
                                          <p:stCondLst>
                                            <p:cond delay="0"/>
                                          </p:stCondLst>
                                        </p:cTn>
                                        <p:tgtEl>
                                          <p:spTgt spid="164867">
                                            <p:txEl>
                                              <p:pRg st="10" end="10"/>
                                            </p:txEl>
                                          </p:spTgt>
                                        </p:tgtEl>
                                        <p:attrNameLst>
                                          <p:attrName>style.visibility</p:attrName>
                                        </p:attrNameLst>
                                      </p:cBhvr>
                                      <p:to>
                                        <p:strVal val="visible"/>
                                      </p:to>
                                    </p:set>
                                    <p:animEffect transition="in" filter="fade">
                                      <p:cBhvr>
                                        <p:cTn id="84" dur="500"/>
                                        <p:tgtEl>
                                          <p:spTgt spid="164867">
                                            <p:txEl>
                                              <p:pRg st="10" end="10"/>
                                            </p:txEl>
                                          </p:spTgt>
                                        </p:tgtEl>
                                      </p:cBhvr>
                                    </p:animEffect>
                                    <p:anim calcmode="lin" valueType="num">
                                      <p:cBhvr>
                                        <p:cTn id="85" dur="500" fill="hold"/>
                                        <p:tgtEl>
                                          <p:spTgt spid="164867">
                                            <p:txEl>
                                              <p:pRg st="10" end="10"/>
                                            </p:txEl>
                                          </p:spTgt>
                                        </p:tgtEl>
                                        <p:attrNameLst>
                                          <p:attrName>ppt_x</p:attrName>
                                        </p:attrNameLst>
                                      </p:cBhvr>
                                      <p:tavLst>
                                        <p:tav tm="0">
                                          <p:val>
                                            <p:strVal val="#ppt_x"/>
                                          </p:val>
                                        </p:tav>
                                        <p:tav tm="100000">
                                          <p:val>
                                            <p:strVal val="#ppt_x"/>
                                          </p:val>
                                        </p:tav>
                                      </p:tavLst>
                                    </p:anim>
                                    <p:anim calcmode="lin" valueType="num">
                                      <p:cBhvr>
                                        <p:cTn id="86" dur="500" fill="hold"/>
                                        <p:tgtEl>
                                          <p:spTgt spid="164867">
                                            <p:txEl>
                                              <p:pRg st="10" end="10"/>
                                            </p:txEl>
                                          </p:spTgt>
                                        </p:tgtEl>
                                        <p:attrNameLst>
                                          <p:attrName>ppt_y</p:attrName>
                                        </p:attrNameLst>
                                      </p:cBhvr>
                                      <p:tavLst>
                                        <p:tav tm="0">
                                          <p:val>
                                            <p:strVal val="#ppt_y+.05"/>
                                          </p:val>
                                        </p:tav>
                                        <p:tav tm="100000">
                                          <p:val>
                                            <p:strVal val="#ppt_y"/>
                                          </p:val>
                                        </p:tav>
                                      </p:tavLst>
                                    </p:anim>
                                  </p:childTnLst>
                                </p:cTn>
                              </p:par>
                              <p:par>
                                <p:cTn id="87" presetID="22" presetClass="entr" presetSubtype="4" fill="hold" nodeType="withEffect">
                                  <p:stCondLst>
                                    <p:cond delay="0"/>
                                  </p:stCondLst>
                                  <p:childTnLst>
                                    <p:set>
                                      <p:cBhvr>
                                        <p:cTn id="88" dur="1" fill="hold">
                                          <p:stCondLst>
                                            <p:cond delay="0"/>
                                          </p:stCondLst>
                                        </p:cTn>
                                        <p:tgtEl>
                                          <p:spTgt spid="164867">
                                            <p:txEl>
                                              <p:pRg st="10" end="10"/>
                                            </p:txEl>
                                          </p:spTgt>
                                        </p:tgtEl>
                                        <p:attrNameLst>
                                          <p:attrName>style.visibility</p:attrName>
                                        </p:attrNameLst>
                                      </p:cBhvr>
                                      <p:to>
                                        <p:strVal val="visible"/>
                                      </p:to>
                                    </p:set>
                                    <p:animEffect transition="in" filter="wipe(down)">
                                      <p:cBhvr>
                                        <p:cTn id="89" dur="500"/>
                                        <p:tgtEl>
                                          <p:spTgt spid="164867">
                                            <p:txEl>
                                              <p:pRg st="10" end="10"/>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nodeType="clickEffect">
                                  <p:stCondLst>
                                    <p:cond delay="0"/>
                                  </p:stCondLst>
                                  <p:childTnLst>
                                    <p:set>
                                      <p:cBhvr>
                                        <p:cTn id="93" dur="1" fill="hold">
                                          <p:stCondLst>
                                            <p:cond delay="0"/>
                                          </p:stCondLst>
                                        </p:cTn>
                                        <p:tgtEl>
                                          <p:spTgt spid="164868"/>
                                        </p:tgtEl>
                                        <p:attrNameLst>
                                          <p:attrName>style.visibility</p:attrName>
                                        </p:attrNameLst>
                                      </p:cBhvr>
                                      <p:to>
                                        <p:strVal val="visible"/>
                                      </p:to>
                                    </p:set>
                                    <p:animEffect transition="in" filter="blinds(horizontal)">
                                      <p:cBhvr>
                                        <p:cTn id="94" dur="500"/>
                                        <p:tgtEl>
                                          <p:spTgt spid="164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6" grpId="0" bldLvl="0" animBg="1"/>
      <p:bldP spid="164867" grpId="0" uiExpand="1"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标题 165889"/>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Seven</a:t>
            </a:r>
            <a:endParaRPr lang="en-US" altLang="zh-CN" sz="3600" b="1">
              <a:solidFill>
                <a:srgbClr val="800000"/>
              </a:solidFill>
            </a:endParaRPr>
          </a:p>
        </p:txBody>
      </p:sp>
      <p:sp>
        <p:nvSpPr>
          <p:cNvPr id="165891" name="内容占位符 165890"/>
          <p:cNvSpPr>
            <a:spLocks noGrp="1"/>
          </p:cNvSpPr>
          <p:nvPr>
            <p:ph idx="1"/>
          </p:nvPr>
        </p:nvSpPr>
        <p:spPr>
          <a:xfrm>
            <a:off x="466725" y="1052513"/>
            <a:ext cx="8428038" cy="5002212"/>
          </a:xfrm>
          <a:noFill/>
          <a:ln>
            <a:noFill/>
          </a:ln>
        </p:spPr>
        <p:txBody>
          <a:bodyPr anchor="t"/>
          <a:lstStyle/>
          <a:p>
            <a:pPr marL="609600" indent="-609600">
              <a:lnSpc>
                <a:spcPct val="105000"/>
              </a:lnSpc>
              <a:buNone/>
            </a:pPr>
            <a:r>
              <a:rPr lang="en-US" altLang="zh-CN" sz="2800" b="1">
                <a:solidFill>
                  <a:schemeClr val="tx1"/>
                </a:solidFill>
              </a:rPr>
              <a:t>3. make amendments</a:t>
            </a:r>
            <a:r>
              <a:rPr lang="en-US" altLang="zh-CN" sz="2800">
                <a:solidFill>
                  <a:schemeClr val="tx1"/>
                </a:solidFill>
              </a:rPr>
              <a:t> </a:t>
            </a:r>
            <a:r>
              <a:rPr lang="zh-CN" altLang="en-US" sz="2800" dirty="0">
                <a:solidFill>
                  <a:schemeClr val="tx1"/>
                </a:solidFill>
              </a:rPr>
              <a:t>做出修改</a:t>
            </a:r>
            <a:endParaRPr lang="zh-CN" altLang="en-US" sz="2800" dirty="0">
              <a:solidFill>
                <a:schemeClr val="tx1"/>
              </a:solidFill>
            </a:endParaRPr>
          </a:p>
          <a:p>
            <a:pPr marL="609600" indent="-609600">
              <a:lnSpc>
                <a:spcPct val="105000"/>
              </a:lnSpc>
              <a:buClr>
                <a:schemeClr val="tx1"/>
              </a:buClr>
              <a:buFont typeface="Wingdings" panose="05000000000000000000" pitchFamily="2" charset="2"/>
              <a:buChar char="Ø"/>
            </a:pPr>
            <a:r>
              <a:rPr lang="zh-CN" altLang="en-US" sz="2800" dirty="0">
                <a:solidFill>
                  <a:schemeClr val="tx1"/>
                </a:solidFill>
              </a:rPr>
              <a:t>后面往往跟介词 </a:t>
            </a:r>
            <a:r>
              <a:rPr lang="en-US" altLang="zh-CN" sz="2800">
                <a:solidFill>
                  <a:schemeClr val="tx1"/>
                </a:solidFill>
              </a:rPr>
              <a:t>to</a:t>
            </a:r>
            <a:endParaRPr lang="en-US" altLang="zh-CN" sz="2800">
              <a:solidFill>
                <a:schemeClr val="tx1"/>
              </a:solidFill>
            </a:endParaRPr>
          </a:p>
          <a:p>
            <a:pPr marL="609600" indent="-609600">
              <a:lnSpc>
                <a:spcPct val="105000"/>
              </a:lnSpc>
              <a:buNone/>
            </a:pPr>
            <a:r>
              <a:rPr lang="en-US" altLang="zh-CN" sz="2800" b="1">
                <a:solidFill>
                  <a:schemeClr val="tx1"/>
                </a:solidFill>
              </a:rPr>
              <a:t>e.g.</a:t>
            </a:r>
            <a:r>
              <a:rPr lang="en-US" altLang="zh-CN" sz="2800">
                <a:solidFill>
                  <a:schemeClr val="tx1"/>
                </a:solidFill>
              </a:rPr>
              <a:t> After carefully examining it, we find some discrepancies between the S/C and the relevant L/C, and we have got the goods ready for some time. Therefore, we urge you to make amendments to the L/C within this week. </a:t>
            </a:r>
            <a:endParaRPr lang="en-US" altLang="zh-CN" sz="2800">
              <a:solidFill>
                <a:schemeClr val="tx1"/>
              </a:solidFill>
            </a:endParaRPr>
          </a:p>
          <a:p>
            <a:pPr marL="609600" indent="-609600">
              <a:lnSpc>
                <a:spcPct val="105000"/>
              </a:lnSpc>
              <a:buNone/>
            </a:pPr>
            <a:r>
              <a:rPr lang="en-US" altLang="zh-CN" sz="2800">
                <a:solidFill>
                  <a:schemeClr val="tx1"/>
                </a:solidFill>
              </a:rPr>
              <a:t>        经仔细审核，我方发现销售确认书与信用证有一些不符之处，而我们已将货备完一段时间，因此我方敦促贵公司于本周内完成改证。</a:t>
            </a:r>
            <a:endParaRPr lang="en-US" altLang="zh-CN" sz="2800">
              <a:solidFill>
                <a:schemeClr val="tx1"/>
              </a:solidFill>
            </a:endParaRPr>
          </a:p>
        </p:txBody>
      </p:sp>
      <p:pic>
        <p:nvPicPr>
          <p:cNvPr id="165892" name="图片 165891" descr="4.gif (5050 bytes)">
            <a:hlinkClick r:id="rId1" action="ppaction://hlinksldjump"/>
          </p:cNvPr>
          <p:cNvPicPr>
            <a:picLocks noChangeAspect="1"/>
          </p:cNvPicPr>
          <p:nvPr/>
        </p:nvPicPr>
        <p:blipFill>
          <a:blip r:embed="rId2" cstate="print"/>
          <a:stretch>
            <a:fillRect/>
          </a:stretch>
        </p:blipFill>
        <p:spPr>
          <a:xfrm>
            <a:off x="6229350" y="5878513"/>
            <a:ext cx="409575" cy="409575"/>
          </a:xfrm>
          <a:prstGeom prst="rect">
            <a:avLst/>
          </a:prstGeom>
          <a:noFill/>
          <a:ln w="9525">
            <a:noFill/>
          </a:ln>
        </p:spPr>
      </p:pic>
    </p:spTree>
    <p:custDataLst>
      <p:tags r:id="rId3"/>
    </p:custData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65890"/>
                                        </p:tgtEl>
                                        <p:attrNameLst>
                                          <p:attrName>style.visibility</p:attrName>
                                        </p:attrNameLst>
                                      </p:cBhvr>
                                      <p:to>
                                        <p:strVal val="visible"/>
                                      </p:to>
                                    </p:set>
                                    <p:anim calcmode="lin" valueType="num">
                                      <p:cBhvr>
                                        <p:cTn id="7" dur="1000" fill="hold"/>
                                        <p:tgtEl>
                                          <p:spTgt spid="165890"/>
                                        </p:tgtEl>
                                        <p:attrNameLst>
                                          <p:attrName>ppt_x</p:attrName>
                                        </p:attrNameLst>
                                      </p:cBhvr>
                                      <p:tavLst>
                                        <p:tav tm="0">
                                          <p:val>
                                            <p:strVal val="#ppt_x-.2"/>
                                          </p:val>
                                        </p:tav>
                                        <p:tav tm="100000">
                                          <p:val>
                                            <p:strVal val="#ppt_x"/>
                                          </p:val>
                                        </p:tav>
                                      </p:tavLst>
                                    </p:anim>
                                    <p:anim calcmode="lin" valueType="num">
                                      <p:cBhvr>
                                        <p:cTn id="8" dur="1000" fill="hold"/>
                                        <p:tgtEl>
                                          <p:spTgt spid="16589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65890"/>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165891">
                                            <p:txEl>
                                              <p:pRg st="0" end="0"/>
                                            </p:txEl>
                                          </p:spTgt>
                                        </p:tgtEl>
                                        <p:attrNameLst>
                                          <p:attrName>style.visibility</p:attrName>
                                        </p:attrNameLst>
                                      </p:cBhvr>
                                      <p:to>
                                        <p:strVal val="visible"/>
                                      </p:to>
                                    </p:set>
                                    <p:animEffect transition="in" filter="fade">
                                      <p:cBhvr>
                                        <p:cTn id="14" dur="500"/>
                                        <p:tgtEl>
                                          <p:spTgt spid="165891">
                                            <p:txEl>
                                              <p:pRg st="0" end="0"/>
                                            </p:txEl>
                                          </p:spTgt>
                                        </p:tgtEl>
                                      </p:cBhvr>
                                    </p:animEffect>
                                    <p:anim calcmode="lin" valueType="num">
                                      <p:cBhvr>
                                        <p:cTn id="15" dur="500" fill="hold"/>
                                        <p:tgtEl>
                                          <p:spTgt spid="16589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6589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indefinite" fill="hold">
                                          <p:stCondLst>
                                            <p:cond delay="0"/>
                                          </p:stCondLst>
                                        </p:cTn>
                                        <p:tgtEl>
                                          <p:spTgt spid="165891">
                                            <p:txEl>
                                              <p:pRg st="1" end="1"/>
                                            </p:txEl>
                                          </p:spTgt>
                                        </p:tgtEl>
                                        <p:attrNameLst>
                                          <p:attrName>style.visibility</p:attrName>
                                        </p:attrNameLst>
                                      </p:cBhvr>
                                      <p:to>
                                        <p:strVal val="visible"/>
                                      </p:to>
                                    </p:set>
                                    <p:animEffect transition="in" filter="fade">
                                      <p:cBhvr>
                                        <p:cTn id="21" dur="500"/>
                                        <p:tgtEl>
                                          <p:spTgt spid="165891">
                                            <p:txEl>
                                              <p:pRg st="1" end="1"/>
                                            </p:txEl>
                                          </p:spTgt>
                                        </p:tgtEl>
                                      </p:cBhvr>
                                    </p:animEffect>
                                    <p:anim calcmode="lin" valueType="num">
                                      <p:cBhvr>
                                        <p:cTn id="22" dur="500" fill="hold"/>
                                        <p:tgtEl>
                                          <p:spTgt spid="16589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6589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indefinite" fill="hold">
                                          <p:stCondLst>
                                            <p:cond delay="0"/>
                                          </p:stCondLst>
                                        </p:cTn>
                                        <p:tgtEl>
                                          <p:spTgt spid="165891">
                                            <p:txEl>
                                              <p:pRg st="2" end="2"/>
                                            </p:txEl>
                                          </p:spTgt>
                                        </p:tgtEl>
                                        <p:attrNameLst>
                                          <p:attrName>style.visibility</p:attrName>
                                        </p:attrNameLst>
                                      </p:cBhvr>
                                      <p:to>
                                        <p:strVal val="visible"/>
                                      </p:to>
                                    </p:set>
                                    <p:animEffect transition="in" filter="fade">
                                      <p:cBhvr>
                                        <p:cTn id="28" dur="500"/>
                                        <p:tgtEl>
                                          <p:spTgt spid="165891">
                                            <p:txEl>
                                              <p:pRg st="2" end="2"/>
                                            </p:txEl>
                                          </p:spTgt>
                                        </p:tgtEl>
                                      </p:cBhvr>
                                    </p:animEffect>
                                    <p:anim calcmode="lin" valueType="num">
                                      <p:cBhvr>
                                        <p:cTn id="29" dur="500" fill="hold"/>
                                        <p:tgtEl>
                                          <p:spTgt spid="165891">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65891">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indefinite" fill="hold">
                                          <p:stCondLst>
                                            <p:cond delay="0"/>
                                          </p:stCondLst>
                                        </p:cTn>
                                        <p:tgtEl>
                                          <p:spTgt spid="165891">
                                            <p:txEl>
                                              <p:pRg st="3" end="3"/>
                                            </p:txEl>
                                          </p:spTgt>
                                        </p:tgtEl>
                                        <p:attrNameLst>
                                          <p:attrName>style.visibility</p:attrName>
                                        </p:attrNameLst>
                                      </p:cBhvr>
                                      <p:to>
                                        <p:strVal val="visible"/>
                                      </p:to>
                                    </p:set>
                                    <p:animEffect transition="in" filter="fade">
                                      <p:cBhvr>
                                        <p:cTn id="35" dur="500"/>
                                        <p:tgtEl>
                                          <p:spTgt spid="165891">
                                            <p:txEl>
                                              <p:pRg st="3" end="3"/>
                                            </p:txEl>
                                          </p:spTgt>
                                        </p:tgtEl>
                                      </p:cBhvr>
                                    </p:animEffect>
                                    <p:anim calcmode="lin" valueType="num">
                                      <p:cBhvr>
                                        <p:cTn id="36" dur="500" fill="hold"/>
                                        <p:tgtEl>
                                          <p:spTgt spid="165891">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65891">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65892"/>
                                        </p:tgtEl>
                                        <p:attrNameLst>
                                          <p:attrName>style.visibility</p:attrName>
                                        </p:attrNameLst>
                                      </p:cBhvr>
                                      <p:to>
                                        <p:strVal val="visible"/>
                                      </p:to>
                                    </p:set>
                                    <p:animEffect transition="in" filter="blinds(horizontal)">
                                      <p:cBhvr>
                                        <p:cTn id="42" dur="500"/>
                                        <p:tgtEl>
                                          <p:spTgt spid="1658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0" grpId="0" bldLvl="0" animBg="1"/>
      <p:bldP spid="165891" grpId="0" uiExpand="1"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标题 166913"/>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Seven</a:t>
            </a:r>
            <a:endParaRPr lang="en-US" altLang="zh-CN" sz="3600" b="1">
              <a:solidFill>
                <a:srgbClr val="800000"/>
              </a:solidFill>
            </a:endParaRPr>
          </a:p>
        </p:txBody>
      </p:sp>
      <p:sp>
        <p:nvSpPr>
          <p:cNvPr id="166915" name="内容占位符 166914"/>
          <p:cNvSpPr>
            <a:spLocks noGrp="1"/>
          </p:cNvSpPr>
          <p:nvPr>
            <p:ph idx="1"/>
          </p:nvPr>
        </p:nvSpPr>
        <p:spPr>
          <a:xfrm>
            <a:off x="466725" y="1052513"/>
            <a:ext cx="8428038" cy="5002212"/>
          </a:xfrm>
          <a:noFill/>
          <a:ln>
            <a:noFill/>
          </a:ln>
        </p:spPr>
        <p:txBody>
          <a:bodyPr anchor="t"/>
          <a:lstStyle/>
          <a:p>
            <a:pPr marL="609600" indent="-609600">
              <a:lnSpc>
                <a:spcPct val="115000"/>
              </a:lnSpc>
              <a:buNone/>
            </a:pPr>
            <a:r>
              <a:rPr lang="en-US" altLang="zh-CN" sz="2800" b="1">
                <a:solidFill>
                  <a:schemeClr val="tx1"/>
                </a:solidFill>
              </a:rPr>
              <a:t>4. to our mutual benefit</a:t>
            </a:r>
            <a:r>
              <a:rPr lang="en-US" altLang="zh-CN" sz="2800">
                <a:solidFill>
                  <a:schemeClr val="tx1"/>
                </a:solidFill>
              </a:rPr>
              <a:t> </a:t>
            </a:r>
            <a:r>
              <a:rPr lang="zh-CN" altLang="en-US" sz="2800" dirty="0">
                <a:solidFill>
                  <a:schemeClr val="tx1"/>
                </a:solidFill>
              </a:rPr>
              <a:t>对双方有利，互惠互利</a:t>
            </a:r>
            <a:endParaRPr lang="zh-CN" altLang="en-US" sz="2800" dirty="0">
              <a:solidFill>
                <a:schemeClr val="tx1"/>
              </a:solidFill>
            </a:endParaRPr>
          </a:p>
          <a:p>
            <a:pPr marL="609600" indent="-609600">
              <a:lnSpc>
                <a:spcPct val="115000"/>
              </a:lnSpc>
              <a:buNone/>
            </a:pPr>
            <a:r>
              <a:rPr lang="en-US" altLang="zh-CN" sz="2800" b="1">
                <a:solidFill>
                  <a:schemeClr val="tx1"/>
                </a:solidFill>
              </a:rPr>
              <a:t>e.g.</a:t>
            </a:r>
            <a:r>
              <a:rPr lang="en-US" altLang="zh-CN" sz="2800">
                <a:solidFill>
                  <a:schemeClr val="tx1"/>
                </a:solidFill>
              </a:rPr>
              <a:t> We are convinced that with joint effort, trade ties between us will surely be developed to our mutual benefit.</a:t>
            </a:r>
            <a:endParaRPr lang="en-US" altLang="zh-CN" sz="2800">
              <a:solidFill>
                <a:schemeClr val="tx1"/>
              </a:solidFill>
            </a:endParaRPr>
          </a:p>
          <a:p>
            <a:pPr marL="609600" indent="-609600">
              <a:lnSpc>
                <a:spcPct val="115000"/>
              </a:lnSpc>
              <a:buNone/>
            </a:pPr>
            <a:r>
              <a:rPr lang="en-US" altLang="zh-CN" sz="2800">
                <a:solidFill>
                  <a:schemeClr val="tx1"/>
                </a:solidFill>
              </a:rPr>
              <a:t>        我们相信通过双方的努力，贸易往来定会朝着互利的方向发展。</a:t>
            </a:r>
            <a:endParaRPr lang="en-US" altLang="zh-CN" sz="2800">
              <a:solidFill>
                <a:schemeClr val="tx1"/>
              </a:solidFill>
            </a:endParaRPr>
          </a:p>
        </p:txBody>
      </p:sp>
    </p:spTree>
    <p:custDataLst>
      <p:tags r:id="rId1"/>
    </p:custData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66914"/>
                                        </p:tgtEl>
                                        <p:attrNameLst>
                                          <p:attrName>style.visibility</p:attrName>
                                        </p:attrNameLst>
                                      </p:cBhvr>
                                      <p:to>
                                        <p:strVal val="visible"/>
                                      </p:to>
                                    </p:set>
                                    <p:anim calcmode="lin" valueType="num">
                                      <p:cBhvr>
                                        <p:cTn id="7" dur="1000" fill="hold"/>
                                        <p:tgtEl>
                                          <p:spTgt spid="166914"/>
                                        </p:tgtEl>
                                        <p:attrNameLst>
                                          <p:attrName>ppt_x</p:attrName>
                                        </p:attrNameLst>
                                      </p:cBhvr>
                                      <p:tavLst>
                                        <p:tav tm="0">
                                          <p:val>
                                            <p:strVal val="#ppt_x-.2"/>
                                          </p:val>
                                        </p:tav>
                                        <p:tav tm="100000">
                                          <p:val>
                                            <p:strVal val="#ppt_x"/>
                                          </p:val>
                                        </p:tav>
                                      </p:tavLst>
                                    </p:anim>
                                    <p:anim calcmode="lin" valueType="num">
                                      <p:cBhvr>
                                        <p:cTn id="8" dur="1000" fill="hold"/>
                                        <p:tgtEl>
                                          <p:spTgt spid="16691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66914"/>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166915">
                                            <p:txEl>
                                              <p:pRg st="0" end="0"/>
                                            </p:txEl>
                                          </p:spTgt>
                                        </p:tgtEl>
                                        <p:attrNameLst>
                                          <p:attrName>style.visibility</p:attrName>
                                        </p:attrNameLst>
                                      </p:cBhvr>
                                      <p:to>
                                        <p:strVal val="visible"/>
                                      </p:to>
                                    </p:set>
                                    <p:animEffect transition="in" filter="fade">
                                      <p:cBhvr>
                                        <p:cTn id="14" dur="500"/>
                                        <p:tgtEl>
                                          <p:spTgt spid="166915">
                                            <p:txEl>
                                              <p:pRg st="0" end="0"/>
                                            </p:txEl>
                                          </p:spTgt>
                                        </p:tgtEl>
                                      </p:cBhvr>
                                    </p:animEffect>
                                    <p:anim calcmode="lin" valueType="num">
                                      <p:cBhvr>
                                        <p:cTn id="15" dur="500" fill="hold"/>
                                        <p:tgtEl>
                                          <p:spTgt spid="16691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66915">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indefinite" fill="hold">
                                          <p:stCondLst>
                                            <p:cond delay="0"/>
                                          </p:stCondLst>
                                        </p:cTn>
                                        <p:tgtEl>
                                          <p:spTgt spid="166915">
                                            <p:txEl>
                                              <p:pRg st="1" end="1"/>
                                            </p:txEl>
                                          </p:spTgt>
                                        </p:tgtEl>
                                        <p:attrNameLst>
                                          <p:attrName>style.visibility</p:attrName>
                                        </p:attrNameLst>
                                      </p:cBhvr>
                                      <p:to>
                                        <p:strVal val="visible"/>
                                      </p:to>
                                    </p:set>
                                    <p:animEffect transition="in" filter="fade">
                                      <p:cBhvr>
                                        <p:cTn id="21" dur="500"/>
                                        <p:tgtEl>
                                          <p:spTgt spid="166915">
                                            <p:txEl>
                                              <p:pRg st="1" end="1"/>
                                            </p:txEl>
                                          </p:spTgt>
                                        </p:tgtEl>
                                      </p:cBhvr>
                                    </p:animEffect>
                                    <p:anim calcmode="lin" valueType="num">
                                      <p:cBhvr>
                                        <p:cTn id="22" dur="500" fill="hold"/>
                                        <p:tgtEl>
                                          <p:spTgt spid="166915">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66915">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indefinite" fill="hold">
                                          <p:stCondLst>
                                            <p:cond delay="0"/>
                                          </p:stCondLst>
                                        </p:cTn>
                                        <p:tgtEl>
                                          <p:spTgt spid="166915">
                                            <p:txEl>
                                              <p:pRg st="2" end="2"/>
                                            </p:txEl>
                                          </p:spTgt>
                                        </p:tgtEl>
                                        <p:attrNameLst>
                                          <p:attrName>style.visibility</p:attrName>
                                        </p:attrNameLst>
                                      </p:cBhvr>
                                      <p:to>
                                        <p:strVal val="visible"/>
                                      </p:to>
                                    </p:set>
                                    <p:animEffect transition="in" filter="fade">
                                      <p:cBhvr>
                                        <p:cTn id="28" dur="500"/>
                                        <p:tgtEl>
                                          <p:spTgt spid="166915">
                                            <p:txEl>
                                              <p:pRg st="2" end="2"/>
                                            </p:txEl>
                                          </p:spTgt>
                                        </p:tgtEl>
                                      </p:cBhvr>
                                    </p:animEffect>
                                    <p:anim calcmode="lin" valueType="num">
                                      <p:cBhvr>
                                        <p:cTn id="29" dur="500" fill="hold"/>
                                        <p:tgtEl>
                                          <p:spTgt spid="166915">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66915">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4" grpId="0" bldLvl="0" animBg="1"/>
      <p:bldP spid="16691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文本占位符 9217"/>
          <p:cNvSpPr>
            <a:spLocks noGrp="1"/>
          </p:cNvSpPr>
          <p:nvPr>
            <p:ph idx="1"/>
          </p:nvPr>
        </p:nvSpPr>
        <p:spPr>
          <a:xfrm>
            <a:off x="1884363" y="1570990"/>
            <a:ext cx="6059487" cy="4570413"/>
          </a:xfrm>
          <a:noFill/>
          <a:ln>
            <a:noFill/>
          </a:ln>
        </p:spPr>
        <p:txBody>
          <a:bodyPr anchor="t"/>
          <a:lstStyle/>
          <a:p>
            <a:pPr>
              <a:lnSpc>
                <a:spcPct val="90000"/>
              </a:lnSpc>
              <a:buClr>
                <a:srgbClr val="423E8E"/>
              </a:buClr>
              <a:buBlip>
                <a:blip r:embed="rId1"/>
              </a:buBlip>
            </a:pPr>
            <a:endParaRPr lang="en-US" altLang="zh-CN" dirty="0">
              <a:solidFill>
                <a:srgbClr val="423E8E"/>
              </a:solidFill>
              <a:latin typeface="Bodoni MT Black" panose="02070A03080606020203" pitchFamily="18" charset="0"/>
              <a:hlinkClick r:id="rId2" action="ppaction://hlinksldjump"/>
            </a:endParaRPr>
          </a:p>
          <a:p>
            <a:pPr>
              <a:lnSpc>
                <a:spcPct val="90000"/>
              </a:lnSpc>
              <a:buClr>
                <a:srgbClr val="423E8E"/>
              </a:buClr>
              <a:buBlip>
                <a:blip r:embed="rId1"/>
              </a:buBlip>
            </a:pPr>
            <a:r>
              <a:rPr lang="en-US" altLang="zh-CN" dirty="0">
                <a:solidFill>
                  <a:srgbClr val="423E8E"/>
                </a:solidFill>
                <a:latin typeface="Bodoni MT Black" panose="02070A03080606020203" pitchFamily="18" charset="0"/>
                <a:hlinkClick r:id="rId2" action="ppaction://hlinksldjump"/>
              </a:rPr>
              <a:t>Case 1</a:t>
            </a:r>
            <a:endParaRPr lang="en-US" altLang="zh-CN" dirty="0">
              <a:solidFill>
                <a:srgbClr val="423E8E"/>
              </a:solidFill>
              <a:latin typeface="Bodoni MT Black" panose="02070A03080606020203" pitchFamily="18" charset="0"/>
            </a:endParaRPr>
          </a:p>
          <a:p>
            <a:pPr marL="0" indent="0">
              <a:lnSpc>
                <a:spcPct val="90000"/>
              </a:lnSpc>
              <a:buClr>
                <a:srgbClr val="423E8E"/>
              </a:buClr>
              <a:buNone/>
            </a:pPr>
            <a:r>
              <a:rPr lang="en-US" altLang="zh-CN" dirty="0">
                <a:solidFill>
                  <a:srgbClr val="423E8E"/>
                </a:solidFill>
                <a:latin typeface="Bodoni MT Black" panose="02070A03080606020203" pitchFamily="18" charset="0"/>
              </a:rPr>
              <a:t>                                     </a:t>
            </a:r>
            <a:r>
              <a:rPr lang="en-US" altLang="zh-CN" dirty="0">
                <a:solidFill>
                  <a:srgbClr val="423E8E"/>
                </a:solidFill>
                <a:latin typeface="Bodoni MT Black" panose="02070A03080606020203" pitchFamily="18" charset="0"/>
                <a:hlinkClick r:id="rId3" action="ppaction://hlinksldjump"/>
              </a:rPr>
              <a:t>Case 2</a:t>
            </a:r>
            <a:endParaRPr lang="en-US" altLang="zh-CN" dirty="0">
              <a:solidFill>
                <a:srgbClr val="423E8E"/>
              </a:solidFill>
              <a:latin typeface="Bodoni MT Black" panose="02070A03080606020203" pitchFamily="18" charset="0"/>
            </a:endParaRPr>
          </a:p>
          <a:p>
            <a:pPr>
              <a:lnSpc>
                <a:spcPct val="90000"/>
              </a:lnSpc>
              <a:buClr>
                <a:srgbClr val="423E8E"/>
              </a:buClr>
              <a:buBlip>
                <a:blip r:embed="rId1"/>
              </a:buBlip>
            </a:pPr>
            <a:r>
              <a:rPr lang="en-US" altLang="zh-CN" dirty="0">
                <a:solidFill>
                  <a:srgbClr val="423E8E"/>
                </a:solidFill>
                <a:latin typeface="Bodoni MT Black" panose="02070A03080606020203" pitchFamily="18" charset="0"/>
                <a:hlinkClick r:id="rId4" action="ppaction://hlinksldjump"/>
              </a:rPr>
              <a:t>Case 3</a:t>
            </a:r>
            <a:endParaRPr lang="en-US" altLang="zh-CN" dirty="0">
              <a:solidFill>
                <a:srgbClr val="423E8E"/>
              </a:solidFill>
              <a:latin typeface="Bodoni MT Black" panose="02070A03080606020203" pitchFamily="18" charset="0"/>
            </a:endParaRPr>
          </a:p>
          <a:p>
            <a:pPr marL="0" indent="0">
              <a:lnSpc>
                <a:spcPct val="90000"/>
              </a:lnSpc>
              <a:buClr>
                <a:srgbClr val="423E8E"/>
              </a:buClr>
              <a:buNone/>
            </a:pPr>
            <a:r>
              <a:rPr lang="en-US" altLang="zh-CN" dirty="0">
                <a:solidFill>
                  <a:srgbClr val="423E8E"/>
                </a:solidFill>
                <a:latin typeface="Bodoni MT Black" panose="02070A03080606020203" pitchFamily="18" charset="0"/>
              </a:rPr>
              <a:t>                                     </a:t>
            </a:r>
            <a:r>
              <a:rPr lang="en-US" altLang="zh-CN" dirty="0">
                <a:solidFill>
                  <a:srgbClr val="423E8E"/>
                </a:solidFill>
                <a:latin typeface="Bodoni MT Black" panose="02070A03080606020203" pitchFamily="18" charset="0"/>
                <a:hlinkClick r:id="rId5" action="ppaction://hlinksldjump"/>
              </a:rPr>
              <a:t>Case 4</a:t>
            </a:r>
            <a:endParaRPr lang="en-US" altLang="zh-CN" dirty="0">
              <a:solidFill>
                <a:srgbClr val="423E8E"/>
              </a:solidFill>
              <a:latin typeface="Bodoni MT Black" panose="02070A03080606020203" pitchFamily="18" charset="0"/>
            </a:endParaRPr>
          </a:p>
          <a:p>
            <a:pPr>
              <a:lnSpc>
                <a:spcPct val="90000"/>
              </a:lnSpc>
              <a:buClr>
                <a:srgbClr val="423E8E"/>
              </a:buClr>
              <a:buBlip>
                <a:blip r:embed="rId1"/>
              </a:buBlip>
            </a:pPr>
            <a:r>
              <a:rPr lang="en-US" altLang="zh-CN" dirty="0">
                <a:solidFill>
                  <a:srgbClr val="423E8E"/>
                </a:solidFill>
                <a:latin typeface="Bodoni MT Black" panose="02070A03080606020203" pitchFamily="18" charset="0"/>
                <a:hlinkClick r:id="rId6" action="ppaction://hlinksldjump"/>
              </a:rPr>
              <a:t>Case 5</a:t>
            </a:r>
            <a:endParaRPr lang="en-US" altLang="zh-CN" dirty="0">
              <a:solidFill>
                <a:srgbClr val="423E8E"/>
              </a:solidFill>
              <a:latin typeface="Bodoni MT Black" panose="02070A03080606020203" pitchFamily="18" charset="0"/>
            </a:endParaRPr>
          </a:p>
          <a:p>
            <a:pPr marL="0" indent="0">
              <a:lnSpc>
                <a:spcPct val="90000"/>
              </a:lnSpc>
              <a:buClr>
                <a:srgbClr val="423E8E"/>
              </a:buClr>
              <a:buNone/>
            </a:pPr>
            <a:r>
              <a:rPr lang="en-US" altLang="zh-CN" dirty="0">
                <a:solidFill>
                  <a:srgbClr val="423E8E"/>
                </a:solidFill>
                <a:latin typeface="Bodoni MT Black" panose="02070A03080606020203" pitchFamily="18" charset="0"/>
              </a:rPr>
              <a:t>                                     </a:t>
            </a:r>
            <a:r>
              <a:rPr lang="en-US" altLang="zh-CN" dirty="0">
                <a:solidFill>
                  <a:srgbClr val="423E8E"/>
                </a:solidFill>
                <a:latin typeface="Bodoni MT Black" panose="02070A03080606020203" pitchFamily="18" charset="0"/>
                <a:hlinkClick r:id="rId7" action="ppaction://hlinksldjump"/>
              </a:rPr>
              <a:t>Case 6</a:t>
            </a:r>
            <a:endParaRPr lang="en-US" altLang="zh-CN" dirty="0">
              <a:solidFill>
                <a:srgbClr val="423E8E"/>
              </a:solidFill>
              <a:latin typeface="Bodoni MT Black" panose="02070A03080606020203" pitchFamily="18" charset="0"/>
            </a:endParaRPr>
          </a:p>
          <a:p>
            <a:pPr>
              <a:lnSpc>
                <a:spcPct val="90000"/>
              </a:lnSpc>
              <a:buClr>
                <a:srgbClr val="423E8E"/>
              </a:buClr>
              <a:buBlip>
                <a:blip r:embed="rId1"/>
              </a:buBlip>
            </a:pPr>
            <a:r>
              <a:rPr lang="en-US" altLang="zh-CN" dirty="0">
                <a:solidFill>
                  <a:srgbClr val="423E8E"/>
                </a:solidFill>
                <a:latin typeface="Bodoni MT Black" panose="02070A03080606020203" pitchFamily="18" charset="0"/>
                <a:hlinkClick r:id="rId8" action="ppaction://hlinksldjump"/>
              </a:rPr>
              <a:t>Case 7</a:t>
            </a:r>
            <a:endParaRPr lang="en-US" altLang="zh-CN" dirty="0">
              <a:solidFill>
                <a:srgbClr val="423E8E"/>
              </a:solidFill>
              <a:latin typeface="Bodoni MT Black" panose="02070A03080606020203" pitchFamily="18" charset="0"/>
            </a:endParaRPr>
          </a:p>
          <a:p>
            <a:pPr marL="0" indent="0">
              <a:lnSpc>
                <a:spcPct val="90000"/>
              </a:lnSpc>
              <a:buClr>
                <a:srgbClr val="423E8E"/>
              </a:buClr>
              <a:buNone/>
            </a:pPr>
            <a:r>
              <a:rPr lang="en-US" altLang="zh-CN" dirty="0">
                <a:solidFill>
                  <a:srgbClr val="423E8E"/>
                </a:solidFill>
                <a:latin typeface="Bodoni MT Black" panose="02070A03080606020203" pitchFamily="18" charset="0"/>
              </a:rPr>
              <a:t>                                     </a:t>
            </a:r>
            <a:r>
              <a:rPr lang="en-US" altLang="zh-CN" dirty="0">
                <a:solidFill>
                  <a:srgbClr val="423E8E"/>
                </a:solidFill>
                <a:latin typeface="Bodoni MT Black" panose="02070A03080606020203" pitchFamily="18" charset="0"/>
                <a:hlinkClick r:id="rId9" action="ppaction://hlinksldjump"/>
              </a:rPr>
              <a:t>Case 8</a:t>
            </a:r>
            <a:endParaRPr lang="zh-CN" altLang="en-US" dirty="0"/>
          </a:p>
        </p:txBody>
      </p:sp>
      <p:sp>
        <p:nvSpPr>
          <p:cNvPr id="12290" name="矩形 9218"/>
          <p:cNvSpPr>
            <a:spLocks noTextEdit="1"/>
          </p:cNvSpPr>
          <p:nvPr/>
        </p:nvSpPr>
        <p:spPr>
          <a:xfrm>
            <a:off x="2627313" y="620713"/>
            <a:ext cx="3600450" cy="792162"/>
          </a:xfrm>
          <a:prstGeom prst="rect">
            <a:avLst/>
          </a:prstGeom>
        </p:spPr>
        <p:txBody>
          <a:bodyPr wrap="none" fromWordArt="1">
            <a:prstTxWarp prst="textPlain">
              <a:avLst>
                <a:gd name="adj" fmla="val 50000"/>
              </a:avLst>
            </a:prstTxWarp>
            <a:normAutofit/>
          </a:bodyPr>
          <a:lstStyle/>
          <a:p>
            <a:pPr algn="ctr"/>
            <a:r>
              <a:rPr lang="zh-CN" altLang="en-US" sz="3200" b="1">
                <a:ln w="19050" cap="flat" cmpd="sng">
                  <a:solidFill>
                    <a:srgbClr val="99CCFF"/>
                  </a:solidFill>
                  <a:prstDash val="solid"/>
                  <a:round/>
                  <a:headEnd type="none" w="med" len="med"/>
                  <a:tailEnd type="none" w="med" len="med"/>
                </a:ln>
                <a:solidFill>
                  <a:srgbClr val="0066CC"/>
                </a:solidFill>
                <a:effectLst>
                  <a:outerShdw dist="35921" dir="2699999" algn="ctr" rotWithShape="0">
                    <a:srgbClr val="990000"/>
                  </a:outerShdw>
                </a:effectLst>
                <a:latin typeface="Comic Sans MS" panose="030F0702030302020204" pitchFamily="66" charset="0"/>
                <a:ea typeface="Comic Sans MS" panose="030F0702030302020204" pitchFamily="66" charset="0"/>
              </a:rPr>
              <a:t>Case Study </a:t>
            </a:r>
            <a:endParaRPr lang="zh-CN" altLang="en-US" sz="3200" b="1">
              <a:ln w="19050" cap="flat" cmpd="sng">
                <a:solidFill>
                  <a:srgbClr val="99CCFF"/>
                </a:solidFill>
                <a:prstDash val="solid"/>
                <a:round/>
                <a:headEnd type="none" w="med" len="med"/>
                <a:tailEnd type="none" w="med" len="med"/>
              </a:ln>
              <a:solidFill>
                <a:srgbClr val="0066CC"/>
              </a:solidFill>
              <a:effectLst>
                <a:outerShdw dist="35921" dir="2699999" algn="ctr" rotWithShape="0">
                  <a:srgbClr val="990000"/>
                </a:outerShdw>
              </a:effectLst>
              <a:latin typeface="Comic Sans MS" panose="030F0702030302020204" pitchFamily="66" charset="0"/>
              <a:ea typeface="Comic Sans MS" panose="030F0702030302020204" pitchFamily="66" charset="0"/>
            </a:endParaRPr>
          </a:p>
        </p:txBody>
      </p:sp>
    </p:spTree>
    <p:custDataLst>
      <p:tags r:id="rId10"/>
    </p:custDataLst>
  </p:cSld>
  <p:clrMapOvr>
    <a:masterClrMapping/>
  </p:clrMapOvr>
  <p:transition>
    <p:wheel spokes="8"/>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标题 80897"/>
          <p:cNvSpPr>
            <a:spLocks noGrp="1"/>
          </p:cNvSpPr>
          <p:nvPr>
            <p:ph type="title"/>
          </p:nvPr>
        </p:nvSpPr>
        <p:spPr>
          <a:xfrm>
            <a:off x="466725" y="476250"/>
            <a:ext cx="8229600" cy="633413"/>
          </a:xfrm>
          <a:solidFill>
            <a:srgbClr val="FFFFFF"/>
          </a:solidFill>
          <a:ln>
            <a:solidFill>
              <a:srgbClr val="000000"/>
            </a:solidFill>
            <a:miter/>
          </a:ln>
        </p:spPr>
        <p:txBody>
          <a:bodyPr anchor="t">
            <a:normAutofit/>
          </a:bodyPr>
          <a:lstStyle/>
          <a:p>
            <a:pPr algn="ctr"/>
            <a:r>
              <a:rPr lang="en-US" altLang="zh-CN" sz="3600" b="1">
                <a:solidFill>
                  <a:schemeClr val="accent2"/>
                </a:solidFill>
                <a:cs typeface="+mj-lt"/>
              </a:rPr>
              <a:t>letters on L/C extension</a:t>
            </a:r>
            <a:endParaRPr lang="en-US" altLang="zh-CN" sz="3600" b="1">
              <a:solidFill>
                <a:schemeClr val="accent2"/>
              </a:solidFill>
              <a:cs typeface="+mj-lt"/>
            </a:endParaRPr>
          </a:p>
        </p:txBody>
      </p:sp>
      <p:sp>
        <p:nvSpPr>
          <p:cNvPr id="80899" name="内容占位符 80898"/>
          <p:cNvSpPr>
            <a:spLocks noGrp="1"/>
          </p:cNvSpPr>
          <p:nvPr>
            <p:ph idx="1"/>
          </p:nvPr>
        </p:nvSpPr>
        <p:spPr>
          <a:noFill/>
          <a:ln>
            <a:noFill/>
          </a:ln>
        </p:spPr>
        <p:txBody>
          <a:bodyPr anchor="t"/>
          <a:lstStyle/>
          <a:p>
            <a:pPr marL="609600" indent="-609600">
              <a:buNone/>
            </a:pPr>
            <a:r>
              <a:rPr lang="en-US" altLang="zh-CN" sz="2800">
                <a:solidFill>
                  <a:schemeClr val="tx1"/>
                </a:solidFill>
              </a:rPr>
              <a:t>(1) Expressing the writer’s thanks for the L/C issued.</a:t>
            </a:r>
            <a:endParaRPr lang="en-US" altLang="zh-CN" sz="2800">
              <a:solidFill>
                <a:schemeClr val="tx1"/>
              </a:solidFill>
            </a:endParaRPr>
          </a:p>
          <a:p>
            <a:pPr marL="609600" indent="-609600">
              <a:buNone/>
            </a:pPr>
            <a:r>
              <a:rPr lang="en-US" altLang="zh-CN" sz="2800">
                <a:solidFill>
                  <a:schemeClr val="tx1"/>
                </a:solidFill>
              </a:rPr>
              <a:t>(2) Stating the writer’s reasons for L/C extension.</a:t>
            </a:r>
            <a:endParaRPr lang="en-US" altLang="zh-CN" sz="2800">
              <a:solidFill>
                <a:schemeClr val="tx1"/>
              </a:solidFill>
            </a:endParaRPr>
          </a:p>
          <a:p>
            <a:pPr marL="609600" indent="-609600">
              <a:buNone/>
            </a:pPr>
            <a:r>
              <a:rPr lang="en-US" altLang="zh-CN" sz="2800">
                <a:solidFill>
                  <a:schemeClr val="tx1"/>
                </a:solidFill>
              </a:rPr>
              <a:t>(3) Asking for L/C extension.</a:t>
            </a:r>
            <a:endParaRPr lang="en-US" altLang="zh-CN" sz="2800">
              <a:solidFill>
                <a:schemeClr val="tx1"/>
              </a:solidFill>
            </a:endParaRPr>
          </a:p>
          <a:p>
            <a:pPr marL="609600" indent="-609600">
              <a:buNone/>
            </a:pPr>
            <a:r>
              <a:rPr lang="en-US" altLang="zh-CN" sz="2800">
                <a:solidFill>
                  <a:schemeClr val="tx1"/>
                </a:solidFill>
              </a:rPr>
              <a:t>(4) Expressing the writer’s apologies or expectations.</a:t>
            </a:r>
            <a:endParaRPr lang="en-US" altLang="zh-CN" sz="2800">
              <a:solidFill>
                <a:schemeClr val="tx1"/>
              </a:solidFill>
            </a:endParaRPr>
          </a:p>
        </p:txBody>
      </p:sp>
      <p:pic>
        <p:nvPicPr>
          <p:cNvPr id="119811" name="图片 80899" descr="文件:3_3.GIF  尺寸:60×45">
            <a:hlinkClick r:id="rId1" action="ppaction://hlinksldjump"/>
          </p:cNvPr>
          <p:cNvPicPr>
            <a:picLocks noChangeAspect="1"/>
          </p:cNvPicPr>
          <p:nvPr/>
        </p:nvPicPr>
        <p:blipFill>
          <a:blip r:embed="rId2" cstate="print"/>
          <a:stretch>
            <a:fillRect/>
          </a:stretch>
        </p:blipFill>
        <p:spPr>
          <a:xfrm>
            <a:off x="6084888" y="5949950"/>
            <a:ext cx="571500" cy="428625"/>
          </a:xfrm>
          <a:prstGeom prst="rect">
            <a:avLst/>
          </a:prstGeom>
          <a:noFill/>
          <a:ln w="9525">
            <a:noFill/>
          </a:ln>
        </p:spPr>
      </p:pic>
    </p:spTree>
    <p:custDataLst>
      <p:tags r:id="rId3"/>
    </p:custDataLst>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indefinite" fill="hold">
                                          <p:stCondLst>
                                            <p:cond delay="0"/>
                                          </p:stCondLst>
                                        </p:cTn>
                                        <p:tgtEl>
                                          <p:spTgt spid="80898"/>
                                        </p:tgtEl>
                                        <p:attrNameLst>
                                          <p:attrName>style.visibility</p:attrName>
                                        </p:attrNameLst>
                                      </p:cBhvr>
                                      <p:to>
                                        <p:strVal val="visible"/>
                                      </p:to>
                                    </p:set>
                                    <p:animEffect transition="in" filter="fade">
                                      <p:cBhvr>
                                        <p:cTn id="7" dur="1000"/>
                                        <p:tgtEl>
                                          <p:spTgt spid="80898"/>
                                        </p:tgtEl>
                                      </p:cBhvr>
                                    </p:animEffect>
                                    <p:anim calcmode="lin" valueType="num">
                                      <p:cBhvr>
                                        <p:cTn id="8" dur="1000" fill="hold"/>
                                        <p:tgtEl>
                                          <p:spTgt spid="80898"/>
                                        </p:tgtEl>
                                        <p:attrNameLst>
                                          <p:attrName>ppt_x</p:attrName>
                                        </p:attrNameLst>
                                      </p:cBhvr>
                                      <p:tavLst>
                                        <p:tav tm="0">
                                          <p:val>
                                            <p:strVal val="#ppt_x"/>
                                          </p:val>
                                        </p:tav>
                                        <p:tav tm="100000">
                                          <p:val>
                                            <p:strVal val="#ppt_x"/>
                                          </p:val>
                                        </p:tav>
                                      </p:tavLst>
                                    </p:anim>
                                    <p:anim calcmode="lin" valueType="num">
                                      <p:cBhvr>
                                        <p:cTn id="9" dur="897" decel="100000" fill="hold"/>
                                        <p:tgtEl>
                                          <p:spTgt spid="80898"/>
                                        </p:tgtEl>
                                        <p:attrNameLst>
                                          <p:attrName>ppt_y</p:attrName>
                                        </p:attrNameLst>
                                      </p:cBhvr>
                                      <p:tavLst>
                                        <p:tav tm="0">
                                          <p:val>
                                            <p:strVal val="#ppt_y+1"/>
                                          </p:val>
                                        </p:tav>
                                        <p:tav tm="100000">
                                          <p:val>
                                            <p:strVal val="#ppt_y-.03"/>
                                          </p:val>
                                        </p:tav>
                                      </p:tavLst>
                                    </p:anim>
                                    <p:anim calcmode="lin" valueType="num">
                                      <p:cBhvr>
                                        <p:cTn id="10" dur="97" accel="100000" fill="hold">
                                          <p:stCondLst>
                                            <p:cond delay="897"/>
                                          </p:stCondLst>
                                        </p:cTn>
                                        <p:tgtEl>
                                          <p:spTgt spid="80898"/>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indefinite" fill="hold">
                                          <p:stCondLst>
                                            <p:cond delay="0"/>
                                          </p:stCondLst>
                                        </p:cTn>
                                        <p:tgtEl>
                                          <p:spTgt spid="80899">
                                            <p:txEl>
                                              <p:pRg st="0" end="0"/>
                                            </p:txEl>
                                          </p:spTgt>
                                        </p:tgtEl>
                                        <p:attrNameLst>
                                          <p:attrName>style.visibility</p:attrName>
                                        </p:attrNameLst>
                                      </p:cBhvr>
                                      <p:to>
                                        <p:strVal val="visible"/>
                                      </p:to>
                                    </p:set>
                                    <p:animEffect transition="in" filter="fade">
                                      <p:cBhvr>
                                        <p:cTn id="15" dur="1000"/>
                                        <p:tgtEl>
                                          <p:spTgt spid="80899">
                                            <p:txEl>
                                              <p:pRg st="0" end="0"/>
                                            </p:txEl>
                                          </p:spTgt>
                                        </p:tgtEl>
                                      </p:cBhvr>
                                    </p:animEffect>
                                    <p:anim calcmode="lin" valueType="num">
                                      <p:cBhvr>
                                        <p:cTn id="16" dur="1000" fill="hold"/>
                                        <p:tgtEl>
                                          <p:spTgt spid="80899">
                                            <p:txEl>
                                              <p:pRg st="0" end="0"/>
                                            </p:txEl>
                                          </p:spTgt>
                                        </p:tgtEl>
                                        <p:attrNameLst>
                                          <p:attrName>ppt_x</p:attrName>
                                        </p:attrNameLst>
                                      </p:cBhvr>
                                      <p:tavLst>
                                        <p:tav tm="0">
                                          <p:val>
                                            <p:strVal val="#ppt_x"/>
                                          </p:val>
                                        </p:tav>
                                        <p:tav tm="100000">
                                          <p:val>
                                            <p:strVal val="#ppt_x"/>
                                          </p:val>
                                        </p:tav>
                                      </p:tavLst>
                                    </p:anim>
                                    <p:anim calcmode="lin" valueType="num">
                                      <p:cBhvr>
                                        <p:cTn id="17" dur="897" decel="100000" fill="hold"/>
                                        <p:tgtEl>
                                          <p:spTgt spid="80899">
                                            <p:txEl>
                                              <p:pRg st="0" end="0"/>
                                            </p:txEl>
                                          </p:spTgt>
                                        </p:tgtEl>
                                        <p:attrNameLst>
                                          <p:attrName>ppt_y</p:attrName>
                                        </p:attrNameLst>
                                      </p:cBhvr>
                                      <p:tavLst>
                                        <p:tav tm="0">
                                          <p:val>
                                            <p:strVal val="#ppt_y+1"/>
                                          </p:val>
                                        </p:tav>
                                        <p:tav tm="100000">
                                          <p:val>
                                            <p:strVal val="#ppt_y-.03"/>
                                          </p:val>
                                        </p:tav>
                                      </p:tavLst>
                                    </p:anim>
                                    <p:anim calcmode="lin" valueType="num">
                                      <p:cBhvr>
                                        <p:cTn id="18" dur="97" accel="100000" fill="hold">
                                          <p:stCondLst>
                                            <p:cond delay="897"/>
                                          </p:stCondLst>
                                        </p:cTn>
                                        <p:tgtEl>
                                          <p:spTgt spid="8089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indefinite" fill="hold">
                                          <p:stCondLst>
                                            <p:cond delay="0"/>
                                          </p:stCondLst>
                                        </p:cTn>
                                        <p:tgtEl>
                                          <p:spTgt spid="80899">
                                            <p:txEl>
                                              <p:pRg st="1" end="1"/>
                                            </p:txEl>
                                          </p:spTgt>
                                        </p:tgtEl>
                                        <p:attrNameLst>
                                          <p:attrName>style.visibility</p:attrName>
                                        </p:attrNameLst>
                                      </p:cBhvr>
                                      <p:to>
                                        <p:strVal val="visible"/>
                                      </p:to>
                                    </p:set>
                                    <p:animEffect transition="in" filter="fade">
                                      <p:cBhvr>
                                        <p:cTn id="23" dur="1000"/>
                                        <p:tgtEl>
                                          <p:spTgt spid="80899">
                                            <p:txEl>
                                              <p:pRg st="1" end="1"/>
                                            </p:txEl>
                                          </p:spTgt>
                                        </p:tgtEl>
                                      </p:cBhvr>
                                    </p:animEffect>
                                    <p:anim calcmode="lin" valueType="num">
                                      <p:cBhvr>
                                        <p:cTn id="24" dur="1000" fill="hold"/>
                                        <p:tgtEl>
                                          <p:spTgt spid="80899">
                                            <p:txEl>
                                              <p:pRg st="1" end="1"/>
                                            </p:txEl>
                                          </p:spTgt>
                                        </p:tgtEl>
                                        <p:attrNameLst>
                                          <p:attrName>ppt_x</p:attrName>
                                        </p:attrNameLst>
                                      </p:cBhvr>
                                      <p:tavLst>
                                        <p:tav tm="0">
                                          <p:val>
                                            <p:strVal val="#ppt_x"/>
                                          </p:val>
                                        </p:tav>
                                        <p:tav tm="100000">
                                          <p:val>
                                            <p:strVal val="#ppt_x"/>
                                          </p:val>
                                        </p:tav>
                                      </p:tavLst>
                                    </p:anim>
                                    <p:anim calcmode="lin" valueType="num">
                                      <p:cBhvr>
                                        <p:cTn id="25" dur="897" decel="100000" fill="hold"/>
                                        <p:tgtEl>
                                          <p:spTgt spid="80899">
                                            <p:txEl>
                                              <p:pRg st="1" end="1"/>
                                            </p:txEl>
                                          </p:spTgt>
                                        </p:tgtEl>
                                        <p:attrNameLst>
                                          <p:attrName>ppt_y</p:attrName>
                                        </p:attrNameLst>
                                      </p:cBhvr>
                                      <p:tavLst>
                                        <p:tav tm="0">
                                          <p:val>
                                            <p:strVal val="#ppt_y+1"/>
                                          </p:val>
                                        </p:tav>
                                        <p:tav tm="100000">
                                          <p:val>
                                            <p:strVal val="#ppt_y-.03"/>
                                          </p:val>
                                        </p:tav>
                                      </p:tavLst>
                                    </p:anim>
                                    <p:anim calcmode="lin" valueType="num">
                                      <p:cBhvr>
                                        <p:cTn id="26" dur="97" accel="100000" fill="hold">
                                          <p:stCondLst>
                                            <p:cond delay="897"/>
                                          </p:stCondLst>
                                        </p:cTn>
                                        <p:tgtEl>
                                          <p:spTgt spid="8089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indefinite" fill="hold">
                                          <p:stCondLst>
                                            <p:cond delay="0"/>
                                          </p:stCondLst>
                                        </p:cTn>
                                        <p:tgtEl>
                                          <p:spTgt spid="80899">
                                            <p:txEl>
                                              <p:pRg st="2" end="2"/>
                                            </p:txEl>
                                          </p:spTgt>
                                        </p:tgtEl>
                                        <p:attrNameLst>
                                          <p:attrName>style.visibility</p:attrName>
                                        </p:attrNameLst>
                                      </p:cBhvr>
                                      <p:to>
                                        <p:strVal val="visible"/>
                                      </p:to>
                                    </p:set>
                                    <p:animEffect transition="in" filter="fade">
                                      <p:cBhvr>
                                        <p:cTn id="31" dur="1000"/>
                                        <p:tgtEl>
                                          <p:spTgt spid="80899">
                                            <p:txEl>
                                              <p:pRg st="2" end="2"/>
                                            </p:txEl>
                                          </p:spTgt>
                                        </p:tgtEl>
                                      </p:cBhvr>
                                    </p:animEffect>
                                    <p:anim calcmode="lin" valueType="num">
                                      <p:cBhvr>
                                        <p:cTn id="32" dur="1000" fill="hold"/>
                                        <p:tgtEl>
                                          <p:spTgt spid="80899">
                                            <p:txEl>
                                              <p:pRg st="2" end="2"/>
                                            </p:txEl>
                                          </p:spTgt>
                                        </p:tgtEl>
                                        <p:attrNameLst>
                                          <p:attrName>ppt_x</p:attrName>
                                        </p:attrNameLst>
                                      </p:cBhvr>
                                      <p:tavLst>
                                        <p:tav tm="0">
                                          <p:val>
                                            <p:strVal val="#ppt_x"/>
                                          </p:val>
                                        </p:tav>
                                        <p:tav tm="100000">
                                          <p:val>
                                            <p:strVal val="#ppt_x"/>
                                          </p:val>
                                        </p:tav>
                                      </p:tavLst>
                                    </p:anim>
                                    <p:anim calcmode="lin" valueType="num">
                                      <p:cBhvr>
                                        <p:cTn id="33" dur="897" decel="100000" fill="hold"/>
                                        <p:tgtEl>
                                          <p:spTgt spid="80899">
                                            <p:txEl>
                                              <p:pRg st="2" end="2"/>
                                            </p:txEl>
                                          </p:spTgt>
                                        </p:tgtEl>
                                        <p:attrNameLst>
                                          <p:attrName>ppt_y</p:attrName>
                                        </p:attrNameLst>
                                      </p:cBhvr>
                                      <p:tavLst>
                                        <p:tav tm="0">
                                          <p:val>
                                            <p:strVal val="#ppt_y+1"/>
                                          </p:val>
                                        </p:tav>
                                        <p:tav tm="100000">
                                          <p:val>
                                            <p:strVal val="#ppt_y-.03"/>
                                          </p:val>
                                        </p:tav>
                                      </p:tavLst>
                                    </p:anim>
                                    <p:anim calcmode="lin" valueType="num">
                                      <p:cBhvr>
                                        <p:cTn id="34" dur="97" accel="100000" fill="hold">
                                          <p:stCondLst>
                                            <p:cond delay="897"/>
                                          </p:stCondLst>
                                        </p:cTn>
                                        <p:tgtEl>
                                          <p:spTgt spid="80899">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indefinite" fill="hold">
                                          <p:stCondLst>
                                            <p:cond delay="0"/>
                                          </p:stCondLst>
                                        </p:cTn>
                                        <p:tgtEl>
                                          <p:spTgt spid="80899">
                                            <p:txEl>
                                              <p:pRg st="3" end="3"/>
                                            </p:txEl>
                                          </p:spTgt>
                                        </p:tgtEl>
                                        <p:attrNameLst>
                                          <p:attrName>style.visibility</p:attrName>
                                        </p:attrNameLst>
                                      </p:cBhvr>
                                      <p:to>
                                        <p:strVal val="visible"/>
                                      </p:to>
                                    </p:set>
                                    <p:animEffect transition="in" filter="fade">
                                      <p:cBhvr>
                                        <p:cTn id="39" dur="1000"/>
                                        <p:tgtEl>
                                          <p:spTgt spid="80899">
                                            <p:txEl>
                                              <p:pRg st="3" end="3"/>
                                            </p:txEl>
                                          </p:spTgt>
                                        </p:tgtEl>
                                      </p:cBhvr>
                                    </p:animEffect>
                                    <p:anim calcmode="lin" valueType="num">
                                      <p:cBhvr>
                                        <p:cTn id="40" dur="1000" fill="hold"/>
                                        <p:tgtEl>
                                          <p:spTgt spid="80899">
                                            <p:txEl>
                                              <p:pRg st="3" end="3"/>
                                            </p:txEl>
                                          </p:spTgt>
                                        </p:tgtEl>
                                        <p:attrNameLst>
                                          <p:attrName>ppt_x</p:attrName>
                                        </p:attrNameLst>
                                      </p:cBhvr>
                                      <p:tavLst>
                                        <p:tav tm="0">
                                          <p:val>
                                            <p:strVal val="#ppt_x"/>
                                          </p:val>
                                        </p:tav>
                                        <p:tav tm="100000">
                                          <p:val>
                                            <p:strVal val="#ppt_x"/>
                                          </p:val>
                                        </p:tav>
                                      </p:tavLst>
                                    </p:anim>
                                    <p:anim calcmode="lin" valueType="num">
                                      <p:cBhvr>
                                        <p:cTn id="41" dur="897" decel="100000" fill="hold"/>
                                        <p:tgtEl>
                                          <p:spTgt spid="80899">
                                            <p:txEl>
                                              <p:pRg st="3" end="3"/>
                                            </p:txEl>
                                          </p:spTgt>
                                        </p:tgtEl>
                                        <p:attrNameLst>
                                          <p:attrName>ppt_y</p:attrName>
                                        </p:attrNameLst>
                                      </p:cBhvr>
                                      <p:tavLst>
                                        <p:tav tm="0">
                                          <p:val>
                                            <p:strVal val="#ppt_y+1"/>
                                          </p:val>
                                        </p:tav>
                                        <p:tav tm="100000">
                                          <p:val>
                                            <p:strVal val="#ppt_y-.03"/>
                                          </p:val>
                                        </p:tav>
                                      </p:tavLst>
                                    </p:anim>
                                    <p:anim calcmode="lin" valueType="num">
                                      <p:cBhvr>
                                        <p:cTn id="42" dur="97" accel="100000" fill="hold">
                                          <p:stCondLst>
                                            <p:cond delay="897"/>
                                          </p:stCondLst>
                                        </p:cTn>
                                        <p:tgtEl>
                                          <p:spTgt spid="80899">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bldLvl="0" animBg="1"/>
      <p:bldP spid="80899"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文本占位符 2"/>
          <p:cNvSpPr>
            <a:spLocks noGrp="1"/>
          </p:cNvSpPr>
          <p:nvPr/>
        </p:nvSpPr>
        <p:spPr>
          <a:xfrm>
            <a:off x="358140" y="2645410"/>
            <a:ext cx="8428038" cy="2809875"/>
          </a:xfrm>
          <a:prstGeom prst="rect">
            <a:avLst/>
          </a:prstGeom>
          <a:noFill/>
          <a:ln w="9525">
            <a:noFill/>
          </a:ln>
        </p:spPr>
        <p:txBody>
          <a:bodyPr anchor="t"/>
          <a:lstStyle/>
          <a:p>
            <a:pPr marL="342900" indent="-342900">
              <a:buFont typeface="Arial" panose="020B0604020202020204" pitchFamily="34" charset="0"/>
              <a:buNone/>
            </a:pPr>
            <a:r>
              <a:rPr lang="zh-CN" altLang="en-US" sz="2800" b="1" dirty="0">
                <a:latin typeface="Calibri" panose="020F0502020204030204" pitchFamily="34" charset="0"/>
                <a:ea typeface="宋体" panose="02010600030101010101" pitchFamily="2" charset="-122"/>
                <a:sym typeface="Calibri" panose="020F0502020204030204" pitchFamily="34" charset="0"/>
              </a:rPr>
              <a:t>  </a:t>
            </a:r>
            <a:r>
              <a:rPr lang="zh-CN" altLang="en-US" sz="2800" b="1" dirty="0">
                <a:latin typeface="+mn-lt"/>
                <a:ea typeface="宋体" panose="02010600030101010101" pitchFamily="2" charset="-122"/>
                <a:cs typeface="+mn-lt"/>
                <a:sym typeface="Calibri" panose="020F0502020204030204" pitchFamily="34" charset="0"/>
              </a:rPr>
              <a:t>  </a:t>
            </a:r>
            <a:endParaRPr lang="zh-CN" altLang="en-US" sz="2800" b="1" dirty="0">
              <a:latin typeface="Calibri" panose="020F0502020204030204" pitchFamily="34" charset="0"/>
              <a:ea typeface="宋体" panose="02010600030101010101" pitchFamily="2" charset="-122"/>
              <a:sym typeface="Calibri" panose="020F0502020204030204" pitchFamily="34" charset="0"/>
            </a:endParaRPr>
          </a:p>
        </p:txBody>
      </p:sp>
      <p:sp>
        <p:nvSpPr>
          <p:cNvPr id="120835" name="文本占位符 3"/>
          <p:cNvSpPr>
            <a:spLocks noGrp="1"/>
          </p:cNvSpPr>
          <p:nvPr/>
        </p:nvSpPr>
        <p:spPr>
          <a:xfrm>
            <a:off x="3563938" y="692150"/>
            <a:ext cx="1839912" cy="785813"/>
          </a:xfrm>
          <a:prstGeom prst="rect">
            <a:avLst/>
          </a:prstGeom>
          <a:noFill/>
          <a:ln w="9525">
            <a:noFill/>
          </a:ln>
        </p:spPr>
        <p:txBody>
          <a:bodyPr anchor="t"/>
          <a:lstStyle/>
          <a:p>
            <a:pPr marL="342900" indent="-342900" algn="ctr">
              <a:spcBef>
                <a:spcPct val="20000"/>
              </a:spcBef>
              <a:buFont typeface="Arial" panose="020B0604020202020204" pitchFamily="34" charset="0"/>
              <a:buNone/>
            </a:pPr>
            <a:r>
              <a:rPr lang="en-US" altLang="zh-CN" sz="3200" b="1">
                <a:solidFill>
                  <a:schemeClr val="accent2"/>
                </a:solidFill>
                <a:latin typeface="+mj-lt"/>
                <a:ea typeface="宋体" panose="02010600030101010101" pitchFamily="2" charset="-122"/>
                <a:cs typeface="+mj-lt"/>
                <a:sym typeface="Calibri" panose="020F0502020204030204" pitchFamily="34" charset="0"/>
              </a:rPr>
              <a:t>Case 8</a:t>
            </a:r>
            <a:endParaRPr lang="zh-CN" altLang="en-US" sz="3200" b="1" dirty="0">
              <a:solidFill>
                <a:schemeClr val="accent2"/>
              </a:solidFill>
              <a:latin typeface="+mj-lt"/>
              <a:ea typeface="宋体" panose="02010600030101010101" pitchFamily="2" charset="-122"/>
              <a:cs typeface="+mj-lt"/>
              <a:sym typeface="Calibri" panose="020F0502020204030204" pitchFamily="34" charset="0"/>
            </a:endParaRPr>
          </a:p>
        </p:txBody>
      </p:sp>
      <p:sp>
        <p:nvSpPr>
          <p:cNvPr id="120836" name="矩形 109572"/>
          <p:cNvSpPr/>
          <p:nvPr/>
        </p:nvSpPr>
        <p:spPr>
          <a:xfrm>
            <a:off x="203835" y="1205230"/>
            <a:ext cx="6725285" cy="3107690"/>
          </a:xfrm>
          <a:prstGeom prst="rect">
            <a:avLst/>
          </a:prstGeom>
          <a:noFill/>
          <a:ln w="9525">
            <a:noFill/>
          </a:ln>
        </p:spPr>
        <p:txBody>
          <a:bodyPr wrap="square" anchor="t">
            <a:spAutoFit/>
          </a:bodyPr>
          <a:lstStyle/>
          <a:p>
            <a:r>
              <a:rPr sz="2800" b="1">
                <a:latin typeface="Arial" panose="020B0604020202020204" pitchFamily="34" charset="0"/>
                <a:ea typeface="宋体" panose="02010600030101010101" pitchFamily="2" charset="-122"/>
                <a:sym typeface="Calibri" panose="020F0502020204030204" pitchFamily="34" charset="0"/>
              </a:rPr>
              <a:t>由于8月份是宁波嘉鹏工贸有限公司的销售旺季，再加上一些加工厂延误生产，因此该公司无法按原</a:t>
            </a:r>
            <a:r>
              <a:rPr sz="2800" b="1">
                <a:latin typeface="+mn-lt"/>
                <a:cs typeface="+mn-lt"/>
                <a:sym typeface="Calibri" panose="020F0502020204030204" pitchFamily="34" charset="0"/>
              </a:rPr>
              <a:t>计划在8月底向智利艾文公司交付2 000个定制车床机械配件的订货。无奈之下，进出口部李小姐要求艾文公司修改信用证，对原证中的装船期和议付有效期分别进行展期</a:t>
            </a:r>
            <a:r>
              <a:rPr sz="2800" b="1">
                <a:latin typeface="+mn-lt"/>
                <a:sym typeface="Calibri" panose="020F0502020204030204" pitchFamily="34" charset="0"/>
              </a:rPr>
              <a:t>。</a:t>
            </a:r>
            <a:r>
              <a:rPr sz="2800" b="1">
                <a:latin typeface="Calibri" panose="020F0502020204030204" pitchFamily="34" charset="0"/>
                <a:sym typeface="Calibri" panose="020F0502020204030204" pitchFamily="34" charset="0"/>
              </a:rPr>
              <a:t> </a:t>
            </a:r>
            <a:r>
              <a:rPr lang="zh-CN" altLang="en-US" sz="2800" dirty="0">
                <a:latin typeface="Calibri" panose="020F0502020204030204" pitchFamily="34" charset="0"/>
                <a:sym typeface="Calibri" panose="020F0502020204030204" pitchFamily="34" charset="0"/>
              </a:rPr>
              <a:t> </a:t>
            </a:r>
            <a:endParaRPr sz="2800" b="1">
              <a:latin typeface="Arial" panose="020B0604020202020204" pitchFamily="34" charset="0"/>
              <a:ea typeface="宋体" panose="02010600030101010101" pitchFamily="2" charset="-122"/>
              <a:sym typeface="Calibri" panose="020F0502020204030204" pitchFamily="34" charset="0"/>
            </a:endParaRPr>
          </a:p>
        </p:txBody>
      </p:sp>
      <p:sp>
        <p:nvSpPr>
          <p:cNvPr id="109574" name="云形标注 109573"/>
          <p:cNvSpPr/>
          <p:nvPr/>
        </p:nvSpPr>
        <p:spPr>
          <a:xfrm>
            <a:off x="0" y="4797425"/>
            <a:ext cx="3095625" cy="1143000"/>
          </a:xfrm>
          <a:prstGeom prst="cloudCallout">
            <a:avLst>
              <a:gd name="adj1" fmla="val 86718"/>
              <a:gd name="adj2" fmla="val -65556"/>
            </a:avLst>
          </a:prstGeom>
          <a:solidFill>
            <a:schemeClr val="accent1"/>
          </a:solidFill>
          <a:ln w="9525" cap="flat" cmpd="sng">
            <a:solidFill>
              <a:schemeClr val="tx1"/>
            </a:solidFill>
            <a:prstDash val="solid"/>
            <a:round/>
            <a:headEnd type="none" w="med" len="med"/>
            <a:tailEnd type="none" w="med" len="med"/>
          </a:ln>
        </p:spPr>
        <p:txBody>
          <a:bodyPr anchor="t"/>
          <a:lstStyle/>
          <a:p>
            <a:pPr algn="ctr">
              <a:buClr>
                <a:schemeClr val="bg1"/>
              </a:buClr>
            </a:pPr>
            <a:r>
              <a:rPr lang="en-US" altLang="zh-CN" sz="2800" b="1">
                <a:solidFill>
                  <a:srgbClr val="FFFFFF"/>
                </a:solidFill>
                <a:latin typeface="+mj-lt"/>
                <a:ea typeface="宋体" panose="02010600030101010101" pitchFamily="2" charset="-122"/>
                <a:cs typeface="+mj-lt"/>
              </a:rPr>
              <a:t>Key points</a:t>
            </a:r>
            <a:endParaRPr lang="en-US" altLang="zh-CN" sz="2800" b="1">
              <a:solidFill>
                <a:srgbClr val="FFFFFF"/>
              </a:solidFill>
              <a:latin typeface="+mj-lt"/>
              <a:ea typeface="宋体" panose="02010600030101010101" pitchFamily="2" charset="-122"/>
              <a:cs typeface="+mj-lt"/>
            </a:endParaRPr>
          </a:p>
        </p:txBody>
      </p:sp>
      <p:sp>
        <p:nvSpPr>
          <p:cNvPr id="109575" name="文本框 109574"/>
          <p:cNvSpPr txBox="1"/>
          <p:nvPr/>
        </p:nvSpPr>
        <p:spPr>
          <a:xfrm>
            <a:off x="4509770" y="4065270"/>
            <a:ext cx="3745865" cy="2245360"/>
          </a:xfrm>
          <a:prstGeom prst="rect">
            <a:avLst/>
          </a:prstGeom>
          <a:noFill/>
          <a:ln w="9525">
            <a:noFill/>
          </a:ln>
        </p:spPr>
        <p:txBody>
          <a:bodyPr wrap="square" anchor="t">
            <a:spAutoFit/>
          </a:bodyPr>
          <a:lstStyle/>
          <a:p>
            <a:pPr>
              <a:spcBef>
                <a:spcPct val="50000"/>
              </a:spcBef>
            </a:pP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无法按时交货</a:t>
            </a:r>
            <a:endPar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a:p>
            <a:pPr>
              <a:spcBef>
                <a:spcPct val="50000"/>
              </a:spcBef>
            </a:pP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表达歉意</a:t>
            </a:r>
            <a:endPar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a:p>
            <a:pPr>
              <a:spcBef>
                <a:spcPct val="50000"/>
              </a:spcBef>
            </a:pPr>
            <a:r>
              <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延展装船期、议付有效期</a:t>
            </a:r>
            <a:endParaRPr lang="zh-CN" altLang="en-US" sz="28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p:txBody>
      </p:sp>
      <p:sp>
        <p:nvSpPr>
          <p:cNvPr id="160" name=" 160">
            <a:hlinkClick r:id="rId1" action="ppaction://hlinksldjump"/>
          </p:cNvPr>
          <p:cNvSpPr/>
          <p:nvPr/>
        </p:nvSpPr>
        <p:spPr>
          <a:xfrm>
            <a:off x="7957820" y="5589905"/>
            <a:ext cx="720090" cy="720725"/>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p:spPr>
        <p:style>
          <a:lnRef idx="2">
            <a:schemeClr val="accent2"/>
          </a:lnRef>
          <a:fillRef idx="1">
            <a:schemeClr val="lt1"/>
          </a:fillRef>
          <a:effectRef idx="0">
            <a:schemeClr val="accent2"/>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Tree>
    <p:custDataLst>
      <p:tags r:id="rId2"/>
    </p:custData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09574"/>
                                        </p:tgtEl>
                                        <p:attrNameLst>
                                          <p:attrName>style.visibility</p:attrName>
                                        </p:attrNameLst>
                                      </p:cBhvr>
                                      <p:to>
                                        <p:strVal val="visible"/>
                                      </p:to>
                                    </p:set>
                                    <p:animEffect transition="in" filter="wheel(4)">
                                      <p:cBhvr>
                                        <p:cTn id="7" dur="2000"/>
                                        <p:tgtEl>
                                          <p:spTgt spid="1095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9575">
                                            <p:txEl>
                                              <p:pRg st="0" end="0"/>
                                            </p:txEl>
                                          </p:spTgt>
                                        </p:tgtEl>
                                        <p:attrNameLst>
                                          <p:attrName>style.visibility</p:attrName>
                                        </p:attrNameLst>
                                      </p:cBhvr>
                                      <p:to>
                                        <p:strVal val="visible"/>
                                      </p:to>
                                    </p:set>
                                    <p:animEffect transition="in" filter="fade">
                                      <p:cBhvr>
                                        <p:cTn id="12" dur="2000"/>
                                        <p:tgtEl>
                                          <p:spTgt spid="109575">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09575">
                                            <p:txEl>
                                              <p:pRg st="1" end="1"/>
                                            </p:txEl>
                                          </p:spTgt>
                                        </p:tgtEl>
                                        <p:attrNameLst>
                                          <p:attrName>style.visibility</p:attrName>
                                        </p:attrNameLst>
                                      </p:cBhvr>
                                      <p:to>
                                        <p:strVal val="visible"/>
                                      </p:to>
                                    </p:set>
                                    <p:animEffect transition="in" filter="fade">
                                      <p:cBhvr>
                                        <p:cTn id="15" dur="2000"/>
                                        <p:tgtEl>
                                          <p:spTgt spid="109575">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09575">
                                            <p:txEl>
                                              <p:pRg st="2" end="2"/>
                                            </p:txEl>
                                          </p:spTgt>
                                        </p:tgtEl>
                                        <p:attrNameLst>
                                          <p:attrName>style.visibility</p:attrName>
                                        </p:attrNameLst>
                                      </p:cBhvr>
                                      <p:to>
                                        <p:strVal val="visible"/>
                                      </p:to>
                                    </p:set>
                                    <p:animEffect transition="in" filter="fade">
                                      <p:cBhvr>
                                        <p:cTn id="18" dur="2000"/>
                                        <p:tgtEl>
                                          <p:spTgt spid="1095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4" grpId="0" bldLvl="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标题 110593"/>
          <p:cNvSpPr>
            <a:spLocks noGrp="1"/>
          </p:cNvSpPr>
          <p:nvPr>
            <p:ph type="title"/>
          </p:nvPr>
        </p:nvSpPr>
        <p:spPr>
          <a:xfrm>
            <a:off x="466725" y="260350"/>
            <a:ext cx="8229600" cy="704850"/>
          </a:xfrm>
          <a:noFill/>
          <a:ln>
            <a:noFill/>
          </a:ln>
        </p:spPr>
        <p:txBody>
          <a:bodyPr anchor="t"/>
          <a:lstStyle/>
          <a:p>
            <a:pPr algn="ctr"/>
            <a:r>
              <a:rPr lang="en-US" altLang="zh-CN" sz="3200" b="1">
                <a:solidFill>
                  <a:schemeClr val="accent2"/>
                </a:solidFill>
                <a:cs typeface="+mj-lt"/>
              </a:rPr>
              <a:t>Useful</a:t>
            </a:r>
            <a:r>
              <a:rPr lang="en-US" altLang="zh-CN" sz="3600" b="1">
                <a:solidFill>
                  <a:schemeClr val="accent2"/>
                </a:solidFill>
                <a:latin typeface="Comic Sans MS" panose="030F0702030302020204" pitchFamily="66" charset="0"/>
              </a:rPr>
              <a:t> </a:t>
            </a:r>
            <a:r>
              <a:rPr lang="en-US" altLang="zh-CN" sz="3200" b="1">
                <a:solidFill>
                  <a:schemeClr val="accent2"/>
                </a:solidFill>
                <a:cs typeface="+mj-lt"/>
              </a:rPr>
              <a:t>Expressions</a:t>
            </a:r>
            <a:endParaRPr lang="en-US" altLang="zh-CN" sz="3200" b="1">
              <a:solidFill>
                <a:schemeClr val="accent2"/>
              </a:solidFill>
              <a:cs typeface="+mj-lt"/>
            </a:endParaRPr>
          </a:p>
        </p:txBody>
      </p:sp>
      <p:sp>
        <p:nvSpPr>
          <p:cNvPr id="110595" name="内容占位符 110594"/>
          <p:cNvSpPr>
            <a:spLocks noGrp="1"/>
          </p:cNvSpPr>
          <p:nvPr>
            <p:ph sz="half" idx="1"/>
          </p:nvPr>
        </p:nvSpPr>
        <p:spPr>
          <a:xfrm>
            <a:off x="322263" y="979488"/>
            <a:ext cx="4244975" cy="5043487"/>
          </a:xfrm>
        </p:spPr>
        <p:style>
          <a:lnRef idx="2">
            <a:schemeClr val="accent2"/>
          </a:lnRef>
          <a:fillRef idx="1">
            <a:schemeClr val="lt1"/>
          </a:fillRef>
          <a:effectRef idx="0">
            <a:schemeClr val="accent2"/>
          </a:effectRef>
          <a:fontRef idx="minor">
            <a:schemeClr val="dk1"/>
          </a:fontRef>
        </p:style>
        <p:txBody>
          <a:bodyPr anchor="t">
            <a:noAutofit/>
          </a:bodyPr>
          <a:lstStyle/>
          <a:p>
            <a:pPr marL="609600" indent="-609600">
              <a:buAutoNum type="arabicPeriod"/>
            </a:pPr>
            <a:r>
              <a:rPr lang="en-US" altLang="zh-CN" sz="2800" b="1"/>
              <a:t>customized lathe machine parts </a:t>
            </a:r>
            <a:endParaRPr lang="en-US" altLang="zh-CN" sz="2800" b="1"/>
          </a:p>
          <a:p>
            <a:pPr marL="609600" indent="-609600">
              <a:buAutoNum type="arabicPeriod" startAt="2"/>
            </a:pPr>
            <a:r>
              <a:rPr lang="en-US" altLang="zh-CN" sz="2800" b="1"/>
              <a:t>extend an L/C  </a:t>
            </a:r>
            <a:endParaRPr lang="en-US" altLang="zh-CN" sz="2800" b="1"/>
          </a:p>
          <a:p>
            <a:pPr marL="609600" indent="-609600">
              <a:buAutoNum type="arabicPeriod" startAt="3"/>
            </a:pPr>
            <a:r>
              <a:rPr lang="en-US" altLang="zh-CN" sz="2800" b="1"/>
              <a:t>owing/due to some delay  </a:t>
            </a:r>
            <a:endParaRPr lang="en-US" altLang="zh-CN" sz="2800" b="1"/>
          </a:p>
          <a:p>
            <a:pPr marL="609600" indent="-609600">
              <a:buAutoNum type="arabicPeriod" startAt="4"/>
            </a:pPr>
            <a:r>
              <a:rPr lang="en-US" altLang="zh-CN" sz="2800" b="1"/>
              <a:t> manufacturer </a:t>
            </a:r>
            <a:endParaRPr lang="en-US" altLang="zh-CN" sz="2800" b="1"/>
          </a:p>
          <a:p>
            <a:pPr marL="609600" indent="-609600">
              <a:buNone/>
            </a:pPr>
            <a:r>
              <a:rPr lang="en-US" altLang="zh-CN" sz="2800" b="1"/>
              <a:t>5.     get the goods ready</a:t>
            </a:r>
            <a:endParaRPr lang="zh-CN" altLang="en-US" sz="2800" b="1" dirty="0"/>
          </a:p>
          <a:p>
            <a:pPr marL="609600" indent="-609600">
              <a:buNone/>
            </a:pPr>
            <a:r>
              <a:rPr lang="en-US" altLang="zh-CN" sz="2800" b="1"/>
              <a:t>6.     negotiation validity</a:t>
            </a:r>
            <a:endParaRPr lang="zh-CN" altLang="en-US" sz="2800" b="1" dirty="0"/>
          </a:p>
          <a:p>
            <a:pPr marL="609600" indent="-609600">
              <a:buNone/>
            </a:pPr>
            <a:r>
              <a:rPr lang="en-US" altLang="zh-CN" sz="2800" b="1"/>
              <a:t>7.     respectively</a:t>
            </a:r>
            <a:endParaRPr lang="en-US" altLang="zh-CN" sz="2800" b="1" dirty="0"/>
          </a:p>
        </p:txBody>
      </p:sp>
      <p:sp>
        <p:nvSpPr>
          <p:cNvPr id="110596" name="内容占位符 110595"/>
          <p:cNvSpPr>
            <a:spLocks noGrp="1"/>
          </p:cNvSpPr>
          <p:nvPr>
            <p:ph sz="half" idx="2"/>
          </p:nvPr>
        </p:nvSpPr>
        <p:spPr>
          <a:xfrm>
            <a:off x="4716463" y="979488"/>
            <a:ext cx="4114800" cy="5043487"/>
          </a:xfrm>
        </p:spPr>
        <p:style>
          <a:lnRef idx="2">
            <a:schemeClr val="accent2"/>
          </a:lnRef>
          <a:fillRef idx="1">
            <a:schemeClr val="lt1"/>
          </a:fillRef>
          <a:effectRef idx="0">
            <a:schemeClr val="accent2"/>
          </a:effectRef>
          <a:fontRef idx="minor">
            <a:schemeClr val="dk1"/>
          </a:fontRef>
        </p:style>
        <p:txBody>
          <a:bodyPr anchor="t"/>
          <a:lstStyle/>
          <a:p>
            <a:pPr marL="457200" indent="-457200">
              <a:lnSpc>
                <a:spcPct val="95000"/>
              </a:lnSpc>
              <a:buNone/>
            </a:pPr>
            <a:r>
              <a:rPr lang="en-US" altLang="zh-CN" sz="2800" b="1"/>
              <a:t>1.</a:t>
            </a:r>
            <a:r>
              <a:rPr lang="zh-CN" altLang="en-US" sz="2800" b="1" dirty="0"/>
              <a:t>定制车床机械配件</a:t>
            </a:r>
            <a:endParaRPr lang="zh-CN" altLang="en-US" sz="2800" b="1" dirty="0"/>
          </a:p>
          <a:p>
            <a:pPr marL="457200" indent="-457200">
              <a:lnSpc>
                <a:spcPct val="95000"/>
              </a:lnSpc>
              <a:buNone/>
            </a:pPr>
            <a:endParaRPr lang="en-US" altLang="zh-CN" sz="2800" b="1"/>
          </a:p>
          <a:p>
            <a:pPr marL="457200" indent="-457200">
              <a:lnSpc>
                <a:spcPct val="95000"/>
              </a:lnSpc>
              <a:buNone/>
            </a:pPr>
            <a:r>
              <a:rPr lang="en-US" altLang="zh-CN" sz="2800" b="1"/>
              <a:t>2.</a:t>
            </a:r>
            <a:r>
              <a:rPr lang="zh-CN" altLang="en-US" sz="2800" b="1" dirty="0"/>
              <a:t>展延信用证</a:t>
            </a:r>
            <a:endParaRPr lang="zh-CN" altLang="en-US" sz="2800" b="1" dirty="0"/>
          </a:p>
          <a:p>
            <a:pPr marL="457200" indent="-457200">
              <a:lnSpc>
                <a:spcPct val="95000"/>
              </a:lnSpc>
              <a:buNone/>
            </a:pPr>
            <a:r>
              <a:rPr lang="en-US" altLang="zh-CN" sz="2800" b="1"/>
              <a:t>3.</a:t>
            </a:r>
            <a:r>
              <a:rPr lang="zh-CN" altLang="en-US" sz="2800" b="1" dirty="0"/>
              <a:t>由于某些延误</a:t>
            </a:r>
            <a:endParaRPr lang="zh-CN" altLang="en-US" sz="2800" b="1" dirty="0"/>
          </a:p>
          <a:p>
            <a:pPr marL="457200" indent="-457200">
              <a:lnSpc>
                <a:spcPct val="95000"/>
              </a:lnSpc>
              <a:buNone/>
            </a:pPr>
            <a:endParaRPr lang="en-US" altLang="zh-CN" sz="2800" b="1"/>
          </a:p>
          <a:p>
            <a:pPr marL="457200" indent="-457200">
              <a:lnSpc>
                <a:spcPct val="95000"/>
              </a:lnSpc>
              <a:buNone/>
            </a:pPr>
            <a:r>
              <a:rPr lang="en-US" altLang="zh-CN" sz="2800" b="1"/>
              <a:t>4.</a:t>
            </a:r>
            <a:r>
              <a:rPr lang="zh-CN" altLang="en-US" sz="2800" b="1" dirty="0"/>
              <a:t>制造商，生产商</a:t>
            </a:r>
            <a:endParaRPr lang="zh-CN" altLang="en-US" sz="2800" b="1" dirty="0"/>
          </a:p>
          <a:p>
            <a:pPr marL="457200" indent="-457200">
              <a:lnSpc>
                <a:spcPct val="95000"/>
              </a:lnSpc>
              <a:buNone/>
            </a:pPr>
            <a:r>
              <a:rPr lang="en-US" altLang="zh-CN" sz="2800" b="1"/>
              <a:t>5.</a:t>
            </a:r>
            <a:r>
              <a:rPr lang="zh-CN" altLang="en-US" sz="2800" b="1" dirty="0"/>
              <a:t>备货</a:t>
            </a:r>
            <a:endParaRPr lang="zh-CN" altLang="en-US" sz="2800" b="1" dirty="0"/>
          </a:p>
          <a:p>
            <a:pPr marL="457200" indent="-457200">
              <a:lnSpc>
                <a:spcPct val="95000"/>
              </a:lnSpc>
              <a:buNone/>
            </a:pPr>
            <a:r>
              <a:rPr lang="en-US" altLang="zh-CN" sz="2800" b="1"/>
              <a:t>6.</a:t>
            </a:r>
            <a:r>
              <a:rPr lang="zh-CN" altLang="en-US" sz="2800" b="1" dirty="0"/>
              <a:t>议付有效期</a:t>
            </a:r>
            <a:endParaRPr lang="zh-CN" altLang="en-US" sz="2800" b="1" dirty="0"/>
          </a:p>
          <a:p>
            <a:pPr marL="457200" indent="-457200">
              <a:lnSpc>
                <a:spcPct val="95000"/>
              </a:lnSpc>
              <a:buNone/>
            </a:pPr>
            <a:r>
              <a:rPr lang="en-US" altLang="zh-CN" sz="2800" b="1"/>
              <a:t>7.</a:t>
            </a:r>
            <a:r>
              <a:rPr lang="zh-CN" altLang="en-US" sz="2800" b="1" dirty="0"/>
              <a:t>分别地，各自地</a:t>
            </a:r>
            <a:endParaRPr lang="zh-CN" altLang="en-US" sz="2800" b="1" dirty="0"/>
          </a:p>
        </p:txBody>
      </p:sp>
    </p:spTree>
    <p:custDataLst>
      <p:tags r:id="rId1"/>
    </p:custDataLst>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10596">
                                            <p:txEl>
                                              <p:pRg st="0" end="0"/>
                                            </p:txEl>
                                          </p:spTgt>
                                        </p:tgtEl>
                                        <p:attrNameLst>
                                          <p:attrName>style.visibility</p:attrName>
                                        </p:attrNameLst>
                                      </p:cBhvr>
                                      <p:to>
                                        <p:strVal val="visible"/>
                                      </p:to>
                                    </p:set>
                                    <p:animEffect transition="in" filter="wipe(down)">
                                      <p:cBhvr>
                                        <p:cTn id="7" dur="580">
                                          <p:stCondLst>
                                            <p:cond delay="0"/>
                                          </p:stCondLst>
                                        </p:cTn>
                                        <p:tgtEl>
                                          <p:spTgt spid="110596">
                                            <p:txEl>
                                              <p:pRg st="0" end="0"/>
                                            </p:txEl>
                                          </p:spTgt>
                                        </p:tgtEl>
                                      </p:cBhvr>
                                    </p:animEffect>
                                    <p:anim calcmode="lin" valueType="num">
                                      <p:cBhvr>
                                        <p:cTn id="8" dur="1822" tmFilter="0,0; 0.14,0.36; 0.43,0.73; 0.71,0.91; 1.0,1.0">
                                          <p:stCondLst>
                                            <p:cond delay="0"/>
                                          </p:stCondLst>
                                        </p:cTn>
                                        <p:tgtEl>
                                          <p:spTgt spid="110596">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0596">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0596">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0596">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0596">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10596">
                                            <p:txEl>
                                              <p:pRg st="0" end="0"/>
                                            </p:txEl>
                                          </p:spTgt>
                                        </p:tgtEl>
                                      </p:cBhvr>
                                      <p:to x="100000" y="60000"/>
                                    </p:animScale>
                                    <p:animScale>
                                      <p:cBhvr>
                                        <p:cTn id="14" dur="166" decel="50000">
                                          <p:stCondLst>
                                            <p:cond delay="676"/>
                                          </p:stCondLst>
                                        </p:cTn>
                                        <p:tgtEl>
                                          <p:spTgt spid="110596">
                                            <p:txEl>
                                              <p:pRg st="0" end="0"/>
                                            </p:txEl>
                                          </p:spTgt>
                                        </p:tgtEl>
                                      </p:cBhvr>
                                      <p:to x="100000" y="100000"/>
                                    </p:animScale>
                                    <p:animScale>
                                      <p:cBhvr>
                                        <p:cTn id="15" dur="26">
                                          <p:stCondLst>
                                            <p:cond delay="1312"/>
                                          </p:stCondLst>
                                        </p:cTn>
                                        <p:tgtEl>
                                          <p:spTgt spid="110596">
                                            <p:txEl>
                                              <p:pRg st="0" end="0"/>
                                            </p:txEl>
                                          </p:spTgt>
                                        </p:tgtEl>
                                      </p:cBhvr>
                                      <p:to x="100000" y="80000"/>
                                    </p:animScale>
                                    <p:animScale>
                                      <p:cBhvr>
                                        <p:cTn id="16" dur="166" decel="50000">
                                          <p:stCondLst>
                                            <p:cond delay="1338"/>
                                          </p:stCondLst>
                                        </p:cTn>
                                        <p:tgtEl>
                                          <p:spTgt spid="110596">
                                            <p:txEl>
                                              <p:pRg st="0" end="0"/>
                                            </p:txEl>
                                          </p:spTgt>
                                        </p:tgtEl>
                                      </p:cBhvr>
                                      <p:to x="100000" y="100000"/>
                                    </p:animScale>
                                    <p:animScale>
                                      <p:cBhvr>
                                        <p:cTn id="17" dur="26">
                                          <p:stCondLst>
                                            <p:cond delay="1642"/>
                                          </p:stCondLst>
                                        </p:cTn>
                                        <p:tgtEl>
                                          <p:spTgt spid="110596">
                                            <p:txEl>
                                              <p:pRg st="0" end="0"/>
                                            </p:txEl>
                                          </p:spTgt>
                                        </p:tgtEl>
                                      </p:cBhvr>
                                      <p:to x="100000" y="90000"/>
                                    </p:animScale>
                                    <p:animScale>
                                      <p:cBhvr>
                                        <p:cTn id="18" dur="166" decel="50000">
                                          <p:stCondLst>
                                            <p:cond delay="1668"/>
                                          </p:stCondLst>
                                        </p:cTn>
                                        <p:tgtEl>
                                          <p:spTgt spid="110596">
                                            <p:txEl>
                                              <p:pRg st="0" end="0"/>
                                            </p:txEl>
                                          </p:spTgt>
                                        </p:tgtEl>
                                      </p:cBhvr>
                                      <p:to x="100000" y="100000"/>
                                    </p:animScale>
                                    <p:animScale>
                                      <p:cBhvr>
                                        <p:cTn id="19" dur="26">
                                          <p:stCondLst>
                                            <p:cond delay="1808"/>
                                          </p:stCondLst>
                                        </p:cTn>
                                        <p:tgtEl>
                                          <p:spTgt spid="110596">
                                            <p:txEl>
                                              <p:pRg st="0" end="0"/>
                                            </p:txEl>
                                          </p:spTgt>
                                        </p:tgtEl>
                                      </p:cBhvr>
                                      <p:to x="100000" y="95000"/>
                                    </p:animScale>
                                    <p:animScale>
                                      <p:cBhvr>
                                        <p:cTn id="20" dur="166" decel="50000">
                                          <p:stCondLst>
                                            <p:cond delay="1834"/>
                                          </p:stCondLst>
                                        </p:cTn>
                                        <p:tgtEl>
                                          <p:spTgt spid="110596">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10596">
                                            <p:txEl>
                                              <p:pRg st="2" end="2"/>
                                            </p:txEl>
                                          </p:spTgt>
                                        </p:tgtEl>
                                        <p:attrNameLst>
                                          <p:attrName>style.visibility</p:attrName>
                                        </p:attrNameLst>
                                      </p:cBhvr>
                                      <p:to>
                                        <p:strVal val="visible"/>
                                      </p:to>
                                    </p:set>
                                    <p:animEffect transition="in" filter="wipe(down)">
                                      <p:cBhvr>
                                        <p:cTn id="25" dur="580">
                                          <p:stCondLst>
                                            <p:cond delay="0"/>
                                          </p:stCondLst>
                                        </p:cTn>
                                        <p:tgtEl>
                                          <p:spTgt spid="110596">
                                            <p:txEl>
                                              <p:pRg st="2" end="2"/>
                                            </p:txEl>
                                          </p:spTgt>
                                        </p:tgtEl>
                                      </p:cBhvr>
                                    </p:animEffect>
                                    <p:anim calcmode="lin" valueType="num">
                                      <p:cBhvr>
                                        <p:cTn id="26" dur="1822" tmFilter="0,0; 0.14,0.36; 0.43,0.73; 0.71,0.91; 1.0,1.0">
                                          <p:stCondLst>
                                            <p:cond delay="0"/>
                                          </p:stCondLst>
                                        </p:cTn>
                                        <p:tgtEl>
                                          <p:spTgt spid="110596">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10596">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10596">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10596">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10596">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110596">
                                            <p:txEl>
                                              <p:pRg st="2" end="2"/>
                                            </p:txEl>
                                          </p:spTgt>
                                        </p:tgtEl>
                                      </p:cBhvr>
                                      <p:to x="100000" y="60000"/>
                                    </p:animScale>
                                    <p:animScale>
                                      <p:cBhvr>
                                        <p:cTn id="32" dur="166" decel="50000">
                                          <p:stCondLst>
                                            <p:cond delay="676"/>
                                          </p:stCondLst>
                                        </p:cTn>
                                        <p:tgtEl>
                                          <p:spTgt spid="110596">
                                            <p:txEl>
                                              <p:pRg st="2" end="2"/>
                                            </p:txEl>
                                          </p:spTgt>
                                        </p:tgtEl>
                                      </p:cBhvr>
                                      <p:to x="100000" y="100000"/>
                                    </p:animScale>
                                    <p:animScale>
                                      <p:cBhvr>
                                        <p:cTn id="33" dur="26">
                                          <p:stCondLst>
                                            <p:cond delay="1312"/>
                                          </p:stCondLst>
                                        </p:cTn>
                                        <p:tgtEl>
                                          <p:spTgt spid="110596">
                                            <p:txEl>
                                              <p:pRg st="2" end="2"/>
                                            </p:txEl>
                                          </p:spTgt>
                                        </p:tgtEl>
                                      </p:cBhvr>
                                      <p:to x="100000" y="80000"/>
                                    </p:animScale>
                                    <p:animScale>
                                      <p:cBhvr>
                                        <p:cTn id="34" dur="166" decel="50000">
                                          <p:stCondLst>
                                            <p:cond delay="1338"/>
                                          </p:stCondLst>
                                        </p:cTn>
                                        <p:tgtEl>
                                          <p:spTgt spid="110596">
                                            <p:txEl>
                                              <p:pRg st="2" end="2"/>
                                            </p:txEl>
                                          </p:spTgt>
                                        </p:tgtEl>
                                      </p:cBhvr>
                                      <p:to x="100000" y="100000"/>
                                    </p:animScale>
                                    <p:animScale>
                                      <p:cBhvr>
                                        <p:cTn id="35" dur="26">
                                          <p:stCondLst>
                                            <p:cond delay="1642"/>
                                          </p:stCondLst>
                                        </p:cTn>
                                        <p:tgtEl>
                                          <p:spTgt spid="110596">
                                            <p:txEl>
                                              <p:pRg st="2" end="2"/>
                                            </p:txEl>
                                          </p:spTgt>
                                        </p:tgtEl>
                                      </p:cBhvr>
                                      <p:to x="100000" y="90000"/>
                                    </p:animScale>
                                    <p:animScale>
                                      <p:cBhvr>
                                        <p:cTn id="36" dur="166" decel="50000">
                                          <p:stCondLst>
                                            <p:cond delay="1668"/>
                                          </p:stCondLst>
                                        </p:cTn>
                                        <p:tgtEl>
                                          <p:spTgt spid="110596">
                                            <p:txEl>
                                              <p:pRg st="2" end="2"/>
                                            </p:txEl>
                                          </p:spTgt>
                                        </p:tgtEl>
                                      </p:cBhvr>
                                      <p:to x="100000" y="100000"/>
                                    </p:animScale>
                                    <p:animScale>
                                      <p:cBhvr>
                                        <p:cTn id="37" dur="26">
                                          <p:stCondLst>
                                            <p:cond delay="1808"/>
                                          </p:stCondLst>
                                        </p:cTn>
                                        <p:tgtEl>
                                          <p:spTgt spid="110596">
                                            <p:txEl>
                                              <p:pRg st="2" end="2"/>
                                            </p:txEl>
                                          </p:spTgt>
                                        </p:tgtEl>
                                      </p:cBhvr>
                                      <p:to x="100000" y="95000"/>
                                    </p:animScale>
                                    <p:animScale>
                                      <p:cBhvr>
                                        <p:cTn id="38" dur="166" decel="50000">
                                          <p:stCondLst>
                                            <p:cond delay="1834"/>
                                          </p:stCondLst>
                                        </p:cTn>
                                        <p:tgtEl>
                                          <p:spTgt spid="110596">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10596">
                                            <p:txEl>
                                              <p:pRg st="3" end="3"/>
                                            </p:txEl>
                                          </p:spTgt>
                                        </p:tgtEl>
                                        <p:attrNameLst>
                                          <p:attrName>style.visibility</p:attrName>
                                        </p:attrNameLst>
                                      </p:cBhvr>
                                      <p:to>
                                        <p:strVal val="visible"/>
                                      </p:to>
                                    </p:set>
                                    <p:animEffect transition="in" filter="wipe(down)">
                                      <p:cBhvr>
                                        <p:cTn id="43" dur="580">
                                          <p:stCondLst>
                                            <p:cond delay="0"/>
                                          </p:stCondLst>
                                        </p:cTn>
                                        <p:tgtEl>
                                          <p:spTgt spid="110596">
                                            <p:txEl>
                                              <p:pRg st="3" end="3"/>
                                            </p:txEl>
                                          </p:spTgt>
                                        </p:tgtEl>
                                      </p:cBhvr>
                                    </p:animEffect>
                                    <p:anim calcmode="lin" valueType="num">
                                      <p:cBhvr>
                                        <p:cTn id="44" dur="1822" tmFilter="0,0; 0.14,0.36; 0.43,0.73; 0.71,0.91; 1.0,1.0">
                                          <p:stCondLst>
                                            <p:cond delay="0"/>
                                          </p:stCondLst>
                                        </p:cTn>
                                        <p:tgtEl>
                                          <p:spTgt spid="110596">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10596">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10596">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10596">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10596">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110596">
                                            <p:txEl>
                                              <p:pRg st="3" end="3"/>
                                            </p:txEl>
                                          </p:spTgt>
                                        </p:tgtEl>
                                      </p:cBhvr>
                                      <p:to x="100000" y="60000"/>
                                    </p:animScale>
                                    <p:animScale>
                                      <p:cBhvr>
                                        <p:cTn id="50" dur="166" decel="50000">
                                          <p:stCondLst>
                                            <p:cond delay="676"/>
                                          </p:stCondLst>
                                        </p:cTn>
                                        <p:tgtEl>
                                          <p:spTgt spid="110596">
                                            <p:txEl>
                                              <p:pRg st="3" end="3"/>
                                            </p:txEl>
                                          </p:spTgt>
                                        </p:tgtEl>
                                      </p:cBhvr>
                                      <p:to x="100000" y="100000"/>
                                    </p:animScale>
                                    <p:animScale>
                                      <p:cBhvr>
                                        <p:cTn id="51" dur="26">
                                          <p:stCondLst>
                                            <p:cond delay="1312"/>
                                          </p:stCondLst>
                                        </p:cTn>
                                        <p:tgtEl>
                                          <p:spTgt spid="110596">
                                            <p:txEl>
                                              <p:pRg st="3" end="3"/>
                                            </p:txEl>
                                          </p:spTgt>
                                        </p:tgtEl>
                                      </p:cBhvr>
                                      <p:to x="100000" y="80000"/>
                                    </p:animScale>
                                    <p:animScale>
                                      <p:cBhvr>
                                        <p:cTn id="52" dur="166" decel="50000">
                                          <p:stCondLst>
                                            <p:cond delay="1338"/>
                                          </p:stCondLst>
                                        </p:cTn>
                                        <p:tgtEl>
                                          <p:spTgt spid="110596">
                                            <p:txEl>
                                              <p:pRg st="3" end="3"/>
                                            </p:txEl>
                                          </p:spTgt>
                                        </p:tgtEl>
                                      </p:cBhvr>
                                      <p:to x="100000" y="100000"/>
                                    </p:animScale>
                                    <p:animScale>
                                      <p:cBhvr>
                                        <p:cTn id="53" dur="26">
                                          <p:stCondLst>
                                            <p:cond delay="1642"/>
                                          </p:stCondLst>
                                        </p:cTn>
                                        <p:tgtEl>
                                          <p:spTgt spid="110596">
                                            <p:txEl>
                                              <p:pRg st="3" end="3"/>
                                            </p:txEl>
                                          </p:spTgt>
                                        </p:tgtEl>
                                      </p:cBhvr>
                                      <p:to x="100000" y="90000"/>
                                    </p:animScale>
                                    <p:animScale>
                                      <p:cBhvr>
                                        <p:cTn id="54" dur="166" decel="50000">
                                          <p:stCondLst>
                                            <p:cond delay="1668"/>
                                          </p:stCondLst>
                                        </p:cTn>
                                        <p:tgtEl>
                                          <p:spTgt spid="110596">
                                            <p:txEl>
                                              <p:pRg st="3" end="3"/>
                                            </p:txEl>
                                          </p:spTgt>
                                        </p:tgtEl>
                                      </p:cBhvr>
                                      <p:to x="100000" y="100000"/>
                                    </p:animScale>
                                    <p:animScale>
                                      <p:cBhvr>
                                        <p:cTn id="55" dur="26">
                                          <p:stCondLst>
                                            <p:cond delay="1808"/>
                                          </p:stCondLst>
                                        </p:cTn>
                                        <p:tgtEl>
                                          <p:spTgt spid="110596">
                                            <p:txEl>
                                              <p:pRg st="3" end="3"/>
                                            </p:txEl>
                                          </p:spTgt>
                                        </p:tgtEl>
                                      </p:cBhvr>
                                      <p:to x="100000" y="95000"/>
                                    </p:animScale>
                                    <p:animScale>
                                      <p:cBhvr>
                                        <p:cTn id="56" dur="166" decel="50000">
                                          <p:stCondLst>
                                            <p:cond delay="1834"/>
                                          </p:stCondLst>
                                        </p:cTn>
                                        <p:tgtEl>
                                          <p:spTgt spid="110596">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110596">
                                            <p:txEl>
                                              <p:pRg st="5" end="5"/>
                                            </p:txEl>
                                          </p:spTgt>
                                        </p:tgtEl>
                                        <p:attrNameLst>
                                          <p:attrName>style.visibility</p:attrName>
                                        </p:attrNameLst>
                                      </p:cBhvr>
                                      <p:to>
                                        <p:strVal val="visible"/>
                                      </p:to>
                                    </p:set>
                                    <p:animEffect transition="in" filter="wipe(down)">
                                      <p:cBhvr>
                                        <p:cTn id="61" dur="580">
                                          <p:stCondLst>
                                            <p:cond delay="0"/>
                                          </p:stCondLst>
                                        </p:cTn>
                                        <p:tgtEl>
                                          <p:spTgt spid="110596">
                                            <p:txEl>
                                              <p:pRg st="5" end="5"/>
                                            </p:txEl>
                                          </p:spTgt>
                                        </p:tgtEl>
                                      </p:cBhvr>
                                    </p:animEffect>
                                    <p:anim calcmode="lin" valueType="num">
                                      <p:cBhvr>
                                        <p:cTn id="62" dur="1822" tmFilter="0,0; 0.14,0.36; 0.43,0.73; 0.71,0.91; 1.0,1.0">
                                          <p:stCondLst>
                                            <p:cond delay="0"/>
                                          </p:stCondLst>
                                        </p:cTn>
                                        <p:tgtEl>
                                          <p:spTgt spid="110596">
                                            <p:txEl>
                                              <p:pRg st="5" end="5"/>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10596">
                                            <p:txEl>
                                              <p:pRg st="5" end="5"/>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10596">
                                            <p:txEl>
                                              <p:pRg st="5" end="5"/>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10596">
                                            <p:txEl>
                                              <p:pRg st="5" end="5"/>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10596">
                                            <p:txEl>
                                              <p:pRg st="5" end="5"/>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110596">
                                            <p:txEl>
                                              <p:pRg st="5" end="5"/>
                                            </p:txEl>
                                          </p:spTgt>
                                        </p:tgtEl>
                                      </p:cBhvr>
                                      <p:to x="100000" y="60000"/>
                                    </p:animScale>
                                    <p:animScale>
                                      <p:cBhvr>
                                        <p:cTn id="68" dur="166" decel="50000">
                                          <p:stCondLst>
                                            <p:cond delay="676"/>
                                          </p:stCondLst>
                                        </p:cTn>
                                        <p:tgtEl>
                                          <p:spTgt spid="110596">
                                            <p:txEl>
                                              <p:pRg st="5" end="5"/>
                                            </p:txEl>
                                          </p:spTgt>
                                        </p:tgtEl>
                                      </p:cBhvr>
                                      <p:to x="100000" y="100000"/>
                                    </p:animScale>
                                    <p:animScale>
                                      <p:cBhvr>
                                        <p:cTn id="69" dur="26">
                                          <p:stCondLst>
                                            <p:cond delay="1312"/>
                                          </p:stCondLst>
                                        </p:cTn>
                                        <p:tgtEl>
                                          <p:spTgt spid="110596">
                                            <p:txEl>
                                              <p:pRg st="5" end="5"/>
                                            </p:txEl>
                                          </p:spTgt>
                                        </p:tgtEl>
                                      </p:cBhvr>
                                      <p:to x="100000" y="80000"/>
                                    </p:animScale>
                                    <p:animScale>
                                      <p:cBhvr>
                                        <p:cTn id="70" dur="166" decel="50000">
                                          <p:stCondLst>
                                            <p:cond delay="1338"/>
                                          </p:stCondLst>
                                        </p:cTn>
                                        <p:tgtEl>
                                          <p:spTgt spid="110596">
                                            <p:txEl>
                                              <p:pRg st="5" end="5"/>
                                            </p:txEl>
                                          </p:spTgt>
                                        </p:tgtEl>
                                      </p:cBhvr>
                                      <p:to x="100000" y="100000"/>
                                    </p:animScale>
                                    <p:animScale>
                                      <p:cBhvr>
                                        <p:cTn id="71" dur="26">
                                          <p:stCondLst>
                                            <p:cond delay="1642"/>
                                          </p:stCondLst>
                                        </p:cTn>
                                        <p:tgtEl>
                                          <p:spTgt spid="110596">
                                            <p:txEl>
                                              <p:pRg st="5" end="5"/>
                                            </p:txEl>
                                          </p:spTgt>
                                        </p:tgtEl>
                                      </p:cBhvr>
                                      <p:to x="100000" y="90000"/>
                                    </p:animScale>
                                    <p:animScale>
                                      <p:cBhvr>
                                        <p:cTn id="72" dur="166" decel="50000">
                                          <p:stCondLst>
                                            <p:cond delay="1668"/>
                                          </p:stCondLst>
                                        </p:cTn>
                                        <p:tgtEl>
                                          <p:spTgt spid="110596">
                                            <p:txEl>
                                              <p:pRg st="5" end="5"/>
                                            </p:txEl>
                                          </p:spTgt>
                                        </p:tgtEl>
                                      </p:cBhvr>
                                      <p:to x="100000" y="100000"/>
                                    </p:animScale>
                                    <p:animScale>
                                      <p:cBhvr>
                                        <p:cTn id="73" dur="26">
                                          <p:stCondLst>
                                            <p:cond delay="1808"/>
                                          </p:stCondLst>
                                        </p:cTn>
                                        <p:tgtEl>
                                          <p:spTgt spid="110596">
                                            <p:txEl>
                                              <p:pRg st="5" end="5"/>
                                            </p:txEl>
                                          </p:spTgt>
                                        </p:tgtEl>
                                      </p:cBhvr>
                                      <p:to x="100000" y="95000"/>
                                    </p:animScale>
                                    <p:animScale>
                                      <p:cBhvr>
                                        <p:cTn id="74" dur="166" decel="50000">
                                          <p:stCondLst>
                                            <p:cond delay="1834"/>
                                          </p:stCondLst>
                                        </p:cTn>
                                        <p:tgtEl>
                                          <p:spTgt spid="110596">
                                            <p:txEl>
                                              <p:pRg st="5" end="5"/>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110596">
                                            <p:txEl>
                                              <p:pRg st="6" end="6"/>
                                            </p:txEl>
                                          </p:spTgt>
                                        </p:tgtEl>
                                        <p:attrNameLst>
                                          <p:attrName>style.visibility</p:attrName>
                                        </p:attrNameLst>
                                      </p:cBhvr>
                                      <p:to>
                                        <p:strVal val="visible"/>
                                      </p:to>
                                    </p:set>
                                    <p:animEffect transition="in" filter="wipe(down)">
                                      <p:cBhvr>
                                        <p:cTn id="79" dur="580">
                                          <p:stCondLst>
                                            <p:cond delay="0"/>
                                          </p:stCondLst>
                                        </p:cTn>
                                        <p:tgtEl>
                                          <p:spTgt spid="110596">
                                            <p:txEl>
                                              <p:pRg st="6" end="6"/>
                                            </p:txEl>
                                          </p:spTgt>
                                        </p:tgtEl>
                                      </p:cBhvr>
                                    </p:animEffect>
                                    <p:anim calcmode="lin" valueType="num">
                                      <p:cBhvr>
                                        <p:cTn id="80" dur="1822" tmFilter="0,0; 0.14,0.36; 0.43,0.73; 0.71,0.91; 1.0,1.0">
                                          <p:stCondLst>
                                            <p:cond delay="0"/>
                                          </p:stCondLst>
                                        </p:cTn>
                                        <p:tgtEl>
                                          <p:spTgt spid="110596">
                                            <p:txEl>
                                              <p:pRg st="6" end="6"/>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110596">
                                            <p:txEl>
                                              <p:pRg st="6" end="6"/>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110596">
                                            <p:txEl>
                                              <p:pRg st="6" end="6"/>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110596">
                                            <p:txEl>
                                              <p:pRg st="6" end="6"/>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110596">
                                            <p:txEl>
                                              <p:pRg st="6" end="6"/>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110596">
                                            <p:txEl>
                                              <p:pRg st="6" end="6"/>
                                            </p:txEl>
                                          </p:spTgt>
                                        </p:tgtEl>
                                      </p:cBhvr>
                                      <p:to x="100000" y="60000"/>
                                    </p:animScale>
                                    <p:animScale>
                                      <p:cBhvr>
                                        <p:cTn id="86" dur="166" decel="50000">
                                          <p:stCondLst>
                                            <p:cond delay="676"/>
                                          </p:stCondLst>
                                        </p:cTn>
                                        <p:tgtEl>
                                          <p:spTgt spid="110596">
                                            <p:txEl>
                                              <p:pRg st="6" end="6"/>
                                            </p:txEl>
                                          </p:spTgt>
                                        </p:tgtEl>
                                      </p:cBhvr>
                                      <p:to x="100000" y="100000"/>
                                    </p:animScale>
                                    <p:animScale>
                                      <p:cBhvr>
                                        <p:cTn id="87" dur="26">
                                          <p:stCondLst>
                                            <p:cond delay="1312"/>
                                          </p:stCondLst>
                                        </p:cTn>
                                        <p:tgtEl>
                                          <p:spTgt spid="110596">
                                            <p:txEl>
                                              <p:pRg st="6" end="6"/>
                                            </p:txEl>
                                          </p:spTgt>
                                        </p:tgtEl>
                                      </p:cBhvr>
                                      <p:to x="100000" y="80000"/>
                                    </p:animScale>
                                    <p:animScale>
                                      <p:cBhvr>
                                        <p:cTn id="88" dur="166" decel="50000">
                                          <p:stCondLst>
                                            <p:cond delay="1338"/>
                                          </p:stCondLst>
                                        </p:cTn>
                                        <p:tgtEl>
                                          <p:spTgt spid="110596">
                                            <p:txEl>
                                              <p:pRg st="6" end="6"/>
                                            </p:txEl>
                                          </p:spTgt>
                                        </p:tgtEl>
                                      </p:cBhvr>
                                      <p:to x="100000" y="100000"/>
                                    </p:animScale>
                                    <p:animScale>
                                      <p:cBhvr>
                                        <p:cTn id="89" dur="26">
                                          <p:stCondLst>
                                            <p:cond delay="1642"/>
                                          </p:stCondLst>
                                        </p:cTn>
                                        <p:tgtEl>
                                          <p:spTgt spid="110596">
                                            <p:txEl>
                                              <p:pRg st="6" end="6"/>
                                            </p:txEl>
                                          </p:spTgt>
                                        </p:tgtEl>
                                      </p:cBhvr>
                                      <p:to x="100000" y="90000"/>
                                    </p:animScale>
                                    <p:animScale>
                                      <p:cBhvr>
                                        <p:cTn id="90" dur="166" decel="50000">
                                          <p:stCondLst>
                                            <p:cond delay="1668"/>
                                          </p:stCondLst>
                                        </p:cTn>
                                        <p:tgtEl>
                                          <p:spTgt spid="110596">
                                            <p:txEl>
                                              <p:pRg st="6" end="6"/>
                                            </p:txEl>
                                          </p:spTgt>
                                        </p:tgtEl>
                                      </p:cBhvr>
                                      <p:to x="100000" y="100000"/>
                                    </p:animScale>
                                    <p:animScale>
                                      <p:cBhvr>
                                        <p:cTn id="91" dur="26">
                                          <p:stCondLst>
                                            <p:cond delay="1808"/>
                                          </p:stCondLst>
                                        </p:cTn>
                                        <p:tgtEl>
                                          <p:spTgt spid="110596">
                                            <p:txEl>
                                              <p:pRg st="6" end="6"/>
                                            </p:txEl>
                                          </p:spTgt>
                                        </p:tgtEl>
                                      </p:cBhvr>
                                      <p:to x="100000" y="95000"/>
                                    </p:animScale>
                                    <p:animScale>
                                      <p:cBhvr>
                                        <p:cTn id="92" dur="166" decel="50000">
                                          <p:stCondLst>
                                            <p:cond delay="1834"/>
                                          </p:stCondLst>
                                        </p:cTn>
                                        <p:tgtEl>
                                          <p:spTgt spid="110596">
                                            <p:txEl>
                                              <p:pRg st="6" end="6"/>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110596">
                                            <p:txEl>
                                              <p:pRg st="7" end="7"/>
                                            </p:txEl>
                                          </p:spTgt>
                                        </p:tgtEl>
                                        <p:attrNameLst>
                                          <p:attrName>style.visibility</p:attrName>
                                        </p:attrNameLst>
                                      </p:cBhvr>
                                      <p:to>
                                        <p:strVal val="visible"/>
                                      </p:to>
                                    </p:set>
                                    <p:animEffect transition="in" filter="wipe(down)">
                                      <p:cBhvr>
                                        <p:cTn id="97" dur="580">
                                          <p:stCondLst>
                                            <p:cond delay="0"/>
                                          </p:stCondLst>
                                        </p:cTn>
                                        <p:tgtEl>
                                          <p:spTgt spid="110596">
                                            <p:txEl>
                                              <p:pRg st="7" end="7"/>
                                            </p:txEl>
                                          </p:spTgt>
                                        </p:tgtEl>
                                      </p:cBhvr>
                                    </p:animEffect>
                                    <p:anim calcmode="lin" valueType="num">
                                      <p:cBhvr>
                                        <p:cTn id="98" dur="1822" tmFilter="0,0; 0.14,0.36; 0.43,0.73; 0.71,0.91; 1.0,1.0">
                                          <p:stCondLst>
                                            <p:cond delay="0"/>
                                          </p:stCondLst>
                                        </p:cTn>
                                        <p:tgtEl>
                                          <p:spTgt spid="110596">
                                            <p:txEl>
                                              <p:pRg st="7" end="7"/>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110596">
                                            <p:txEl>
                                              <p:pRg st="7" end="7"/>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110596">
                                            <p:txEl>
                                              <p:pRg st="7" end="7"/>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110596">
                                            <p:txEl>
                                              <p:pRg st="7" end="7"/>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110596">
                                            <p:txEl>
                                              <p:pRg st="7" end="7"/>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110596">
                                            <p:txEl>
                                              <p:pRg st="7" end="7"/>
                                            </p:txEl>
                                          </p:spTgt>
                                        </p:tgtEl>
                                      </p:cBhvr>
                                      <p:to x="100000" y="60000"/>
                                    </p:animScale>
                                    <p:animScale>
                                      <p:cBhvr>
                                        <p:cTn id="104" dur="166" decel="50000">
                                          <p:stCondLst>
                                            <p:cond delay="676"/>
                                          </p:stCondLst>
                                        </p:cTn>
                                        <p:tgtEl>
                                          <p:spTgt spid="110596">
                                            <p:txEl>
                                              <p:pRg st="7" end="7"/>
                                            </p:txEl>
                                          </p:spTgt>
                                        </p:tgtEl>
                                      </p:cBhvr>
                                      <p:to x="100000" y="100000"/>
                                    </p:animScale>
                                    <p:animScale>
                                      <p:cBhvr>
                                        <p:cTn id="105" dur="26">
                                          <p:stCondLst>
                                            <p:cond delay="1312"/>
                                          </p:stCondLst>
                                        </p:cTn>
                                        <p:tgtEl>
                                          <p:spTgt spid="110596">
                                            <p:txEl>
                                              <p:pRg st="7" end="7"/>
                                            </p:txEl>
                                          </p:spTgt>
                                        </p:tgtEl>
                                      </p:cBhvr>
                                      <p:to x="100000" y="80000"/>
                                    </p:animScale>
                                    <p:animScale>
                                      <p:cBhvr>
                                        <p:cTn id="106" dur="166" decel="50000">
                                          <p:stCondLst>
                                            <p:cond delay="1338"/>
                                          </p:stCondLst>
                                        </p:cTn>
                                        <p:tgtEl>
                                          <p:spTgt spid="110596">
                                            <p:txEl>
                                              <p:pRg st="7" end="7"/>
                                            </p:txEl>
                                          </p:spTgt>
                                        </p:tgtEl>
                                      </p:cBhvr>
                                      <p:to x="100000" y="100000"/>
                                    </p:animScale>
                                    <p:animScale>
                                      <p:cBhvr>
                                        <p:cTn id="107" dur="26">
                                          <p:stCondLst>
                                            <p:cond delay="1642"/>
                                          </p:stCondLst>
                                        </p:cTn>
                                        <p:tgtEl>
                                          <p:spTgt spid="110596">
                                            <p:txEl>
                                              <p:pRg st="7" end="7"/>
                                            </p:txEl>
                                          </p:spTgt>
                                        </p:tgtEl>
                                      </p:cBhvr>
                                      <p:to x="100000" y="90000"/>
                                    </p:animScale>
                                    <p:animScale>
                                      <p:cBhvr>
                                        <p:cTn id="108" dur="166" decel="50000">
                                          <p:stCondLst>
                                            <p:cond delay="1668"/>
                                          </p:stCondLst>
                                        </p:cTn>
                                        <p:tgtEl>
                                          <p:spTgt spid="110596">
                                            <p:txEl>
                                              <p:pRg st="7" end="7"/>
                                            </p:txEl>
                                          </p:spTgt>
                                        </p:tgtEl>
                                      </p:cBhvr>
                                      <p:to x="100000" y="100000"/>
                                    </p:animScale>
                                    <p:animScale>
                                      <p:cBhvr>
                                        <p:cTn id="109" dur="26">
                                          <p:stCondLst>
                                            <p:cond delay="1808"/>
                                          </p:stCondLst>
                                        </p:cTn>
                                        <p:tgtEl>
                                          <p:spTgt spid="110596">
                                            <p:txEl>
                                              <p:pRg st="7" end="7"/>
                                            </p:txEl>
                                          </p:spTgt>
                                        </p:tgtEl>
                                      </p:cBhvr>
                                      <p:to x="100000" y="95000"/>
                                    </p:animScale>
                                    <p:animScale>
                                      <p:cBhvr>
                                        <p:cTn id="110" dur="166" decel="50000">
                                          <p:stCondLst>
                                            <p:cond delay="1834"/>
                                          </p:stCondLst>
                                        </p:cTn>
                                        <p:tgtEl>
                                          <p:spTgt spid="110596">
                                            <p:txEl>
                                              <p:pRg st="7" end="7"/>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110596">
                                            <p:txEl>
                                              <p:pRg st="8" end="8"/>
                                            </p:txEl>
                                          </p:spTgt>
                                        </p:tgtEl>
                                        <p:attrNameLst>
                                          <p:attrName>style.visibility</p:attrName>
                                        </p:attrNameLst>
                                      </p:cBhvr>
                                      <p:to>
                                        <p:strVal val="visible"/>
                                      </p:to>
                                    </p:set>
                                    <p:animEffect transition="in" filter="wipe(down)">
                                      <p:cBhvr>
                                        <p:cTn id="115" dur="580">
                                          <p:stCondLst>
                                            <p:cond delay="0"/>
                                          </p:stCondLst>
                                        </p:cTn>
                                        <p:tgtEl>
                                          <p:spTgt spid="110596">
                                            <p:txEl>
                                              <p:pRg st="8" end="8"/>
                                            </p:txEl>
                                          </p:spTgt>
                                        </p:tgtEl>
                                      </p:cBhvr>
                                    </p:animEffect>
                                    <p:anim calcmode="lin" valueType="num">
                                      <p:cBhvr>
                                        <p:cTn id="116" dur="1822" tmFilter="0,0; 0.14,0.36; 0.43,0.73; 0.71,0.91; 1.0,1.0">
                                          <p:stCondLst>
                                            <p:cond delay="0"/>
                                          </p:stCondLst>
                                        </p:cTn>
                                        <p:tgtEl>
                                          <p:spTgt spid="110596">
                                            <p:txEl>
                                              <p:pRg st="8" end="8"/>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110596">
                                            <p:txEl>
                                              <p:pRg st="8" end="8"/>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110596">
                                            <p:txEl>
                                              <p:pRg st="8" end="8"/>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110596">
                                            <p:txEl>
                                              <p:pRg st="8" end="8"/>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110596">
                                            <p:txEl>
                                              <p:pRg st="8" end="8"/>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110596">
                                            <p:txEl>
                                              <p:pRg st="8" end="8"/>
                                            </p:txEl>
                                          </p:spTgt>
                                        </p:tgtEl>
                                      </p:cBhvr>
                                      <p:to x="100000" y="60000"/>
                                    </p:animScale>
                                    <p:animScale>
                                      <p:cBhvr>
                                        <p:cTn id="122" dur="166" decel="50000">
                                          <p:stCondLst>
                                            <p:cond delay="676"/>
                                          </p:stCondLst>
                                        </p:cTn>
                                        <p:tgtEl>
                                          <p:spTgt spid="110596">
                                            <p:txEl>
                                              <p:pRg st="8" end="8"/>
                                            </p:txEl>
                                          </p:spTgt>
                                        </p:tgtEl>
                                      </p:cBhvr>
                                      <p:to x="100000" y="100000"/>
                                    </p:animScale>
                                    <p:animScale>
                                      <p:cBhvr>
                                        <p:cTn id="123" dur="26">
                                          <p:stCondLst>
                                            <p:cond delay="1312"/>
                                          </p:stCondLst>
                                        </p:cTn>
                                        <p:tgtEl>
                                          <p:spTgt spid="110596">
                                            <p:txEl>
                                              <p:pRg st="8" end="8"/>
                                            </p:txEl>
                                          </p:spTgt>
                                        </p:tgtEl>
                                      </p:cBhvr>
                                      <p:to x="100000" y="80000"/>
                                    </p:animScale>
                                    <p:animScale>
                                      <p:cBhvr>
                                        <p:cTn id="124" dur="166" decel="50000">
                                          <p:stCondLst>
                                            <p:cond delay="1338"/>
                                          </p:stCondLst>
                                        </p:cTn>
                                        <p:tgtEl>
                                          <p:spTgt spid="110596">
                                            <p:txEl>
                                              <p:pRg st="8" end="8"/>
                                            </p:txEl>
                                          </p:spTgt>
                                        </p:tgtEl>
                                      </p:cBhvr>
                                      <p:to x="100000" y="100000"/>
                                    </p:animScale>
                                    <p:animScale>
                                      <p:cBhvr>
                                        <p:cTn id="125" dur="26">
                                          <p:stCondLst>
                                            <p:cond delay="1642"/>
                                          </p:stCondLst>
                                        </p:cTn>
                                        <p:tgtEl>
                                          <p:spTgt spid="110596">
                                            <p:txEl>
                                              <p:pRg st="8" end="8"/>
                                            </p:txEl>
                                          </p:spTgt>
                                        </p:tgtEl>
                                      </p:cBhvr>
                                      <p:to x="100000" y="90000"/>
                                    </p:animScale>
                                    <p:animScale>
                                      <p:cBhvr>
                                        <p:cTn id="126" dur="166" decel="50000">
                                          <p:stCondLst>
                                            <p:cond delay="1668"/>
                                          </p:stCondLst>
                                        </p:cTn>
                                        <p:tgtEl>
                                          <p:spTgt spid="110596">
                                            <p:txEl>
                                              <p:pRg st="8" end="8"/>
                                            </p:txEl>
                                          </p:spTgt>
                                        </p:tgtEl>
                                      </p:cBhvr>
                                      <p:to x="100000" y="100000"/>
                                    </p:animScale>
                                    <p:animScale>
                                      <p:cBhvr>
                                        <p:cTn id="127" dur="26">
                                          <p:stCondLst>
                                            <p:cond delay="1808"/>
                                          </p:stCondLst>
                                        </p:cTn>
                                        <p:tgtEl>
                                          <p:spTgt spid="110596">
                                            <p:txEl>
                                              <p:pRg st="8" end="8"/>
                                            </p:txEl>
                                          </p:spTgt>
                                        </p:tgtEl>
                                      </p:cBhvr>
                                      <p:to x="100000" y="95000"/>
                                    </p:animScale>
                                    <p:animScale>
                                      <p:cBhvr>
                                        <p:cTn id="128" dur="166" decel="50000">
                                          <p:stCondLst>
                                            <p:cond delay="1834"/>
                                          </p:stCondLst>
                                        </p:cTn>
                                        <p:tgtEl>
                                          <p:spTgt spid="110596">
                                            <p:txEl>
                                              <p:pRg st="8" end="8"/>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2" presetClass="entr" presetSubtype="4" fill="hold" nodeType="clickEffect">
                                  <p:stCondLst>
                                    <p:cond delay="0"/>
                                  </p:stCondLst>
                                  <p:childTnLst>
                                    <p:set>
                                      <p:cBhvr>
                                        <p:cTn id="132" dur="1" fill="hold">
                                          <p:stCondLst>
                                            <p:cond delay="0"/>
                                          </p:stCondLst>
                                        </p:cTn>
                                        <p:tgtEl>
                                          <p:spTgt spid="110595">
                                            <p:txEl>
                                              <p:pRg st="0" end="0"/>
                                            </p:txEl>
                                          </p:spTgt>
                                        </p:tgtEl>
                                        <p:attrNameLst>
                                          <p:attrName>style.visibility</p:attrName>
                                        </p:attrNameLst>
                                      </p:cBhvr>
                                      <p:to>
                                        <p:strVal val="visible"/>
                                      </p:to>
                                    </p:set>
                                    <p:animEffect transition="in" filter="wipe(down)">
                                      <p:cBhvr>
                                        <p:cTn id="133" dur="500"/>
                                        <p:tgtEl>
                                          <p:spTgt spid="110595">
                                            <p:txEl>
                                              <p:pRg st="0" end="0"/>
                                            </p:txEl>
                                          </p:spTgt>
                                        </p:tgtEl>
                                      </p:cBhvr>
                                    </p:animEffect>
                                  </p:childTnLst>
                                </p:cTn>
                              </p:par>
                            </p:childTnLst>
                          </p:cTn>
                        </p:par>
                      </p:childTnLst>
                    </p:cTn>
                  </p:par>
                  <p:par>
                    <p:cTn id="134" fill="hold">
                      <p:stCondLst>
                        <p:cond delay="indefinite"/>
                      </p:stCondLst>
                      <p:childTnLst>
                        <p:par>
                          <p:cTn id="135" fill="hold">
                            <p:stCondLst>
                              <p:cond delay="0"/>
                            </p:stCondLst>
                            <p:childTnLst>
                              <p:par>
                                <p:cTn id="136" presetID="22" presetClass="entr" presetSubtype="4" fill="hold" nodeType="clickEffect">
                                  <p:stCondLst>
                                    <p:cond delay="0"/>
                                  </p:stCondLst>
                                  <p:childTnLst>
                                    <p:set>
                                      <p:cBhvr>
                                        <p:cTn id="137" dur="1" fill="hold">
                                          <p:stCondLst>
                                            <p:cond delay="0"/>
                                          </p:stCondLst>
                                        </p:cTn>
                                        <p:tgtEl>
                                          <p:spTgt spid="110595">
                                            <p:txEl>
                                              <p:pRg st="1" end="1"/>
                                            </p:txEl>
                                          </p:spTgt>
                                        </p:tgtEl>
                                        <p:attrNameLst>
                                          <p:attrName>style.visibility</p:attrName>
                                        </p:attrNameLst>
                                      </p:cBhvr>
                                      <p:to>
                                        <p:strVal val="visible"/>
                                      </p:to>
                                    </p:set>
                                    <p:animEffect transition="in" filter="wipe(down)">
                                      <p:cBhvr>
                                        <p:cTn id="138" dur="500"/>
                                        <p:tgtEl>
                                          <p:spTgt spid="110595">
                                            <p:txEl>
                                              <p:pRg st="1" end="1"/>
                                            </p:txEl>
                                          </p:spTgt>
                                        </p:tgtEl>
                                      </p:cBhvr>
                                    </p:animEffect>
                                  </p:childTnLst>
                                </p:cTn>
                              </p:par>
                            </p:childTnLst>
                          </p:cTn>
                        </p:par>
                      </p:childTnLst>
                    </p:cTn>
                  </p:par>
                  <p:par>
                    <p:cTn id="139" fill="hold">
                      <p:stCondLst>
                        <p:cond delay="indefinite"/>
                      </p:stCondLst>
                      <p:childTnLst>
                        <p:par>
                          <p:cTn id="140" fill="hold">
                            <p:stCondLst>
                              <p:cond delay="0"/>
                            </p:stCondLst>
                            <p:childTnLst>
                              <p:par>
                                <p:cTn id="141" presetID="22" presetClass="entr" presetSubtype="4" fill="hold" nodeType="clickEffect">
                                  <p:stCondLst>
                                    <p:cond delay="0"/>
                                  </p:stCondLst>
                                  <p:childTnLst>
                                    <p:set>
                                      <p:cBhvr>
                                        <p:cTn id="142" dur="1" fill="hold">
                                          <p:stCondLst>
                                            <p:cond delay="0"/>
                                          </p:stCondLst>
                                        </p:cTn>
                                        <p:tgtEl>
                                          <p:spTgt spid="110595">
                                            <p:txEl>
                                              <p:pRg st="2" end="2"/>
                                            </p:txEl>
                                          </p:spTgt>
                                        </p:tgtEl>
                                        <p:attrNameLst>
                                          <p:attrName>style.visibility</p:attrName>
                                        </p:attrNameLst>
                                      </p:cBhvr>
                                      <p:to>
                                        <p:strVal val="visible"/>
                                      </p:to>
                                    </p:set>
                                    <p:animEffect transition="in" filter="wipe(down)">
                                      <p:cBhvr>
                                        <p:cTn id="143" dur="500"/>
                                        <p:tgtEl>
                                          <p:spTgt spid="110595">
                                            <p:txEl>
                                              <p:pRg st="2" end="2"/>
                                            </p:txEl>
                                          </p:spTgt>
                                        </p:tgtEl>
                                      </p:cBhvr>
                                    </p:animEffect>
                                  </p:childTnLst>
                                </p:cTn>
                              </p:par>
                            </p:childTnLst>
                          </p:cTn>
                        </p:par>
                      </p:childTnLst>
                    </p:cTn>
                  </p:par>
                  <p:par>
                    <p:cTn id="144" fill="hold">
                      <p:stCondLst>
                        <p:cond delay="indefinite"/>
                      </p:stCondLst>
                      <p:childTnLst>
                        <p:par>
                          <p:cTn id="145" fill="hold">
                            <p:stCondLst>
                              <p:cond delay="0"/>
                            </p:stCondLst>
                            <p:childTnLst>
                              <p:par>
                                <p:cTn id="146" presetID="22" presetClass="entr" presetSubtype="4" fill="hold" nodeType="clickEffect">
                                  <p:stCondLst>
                                    <p:cond delay="0"/>
                                  </p:stCondLst>
                                  <p:childTnLst>
                                    <p:set>
                                      <p:cBhvr>
                                        <p:cTn id="147" dur="1" fill="hold">
                                          <p:stCondLst>
                                            <p:cond delay="0"/>
                                          </p:stCondLst>
                                        </p:cTn>
                                        <p:tgtEl>
                                          <p:spTgt spid="110595">
                                            <p:txEl>
                                              <p:charRg st="74" end="88"/>
                                            </p:txEl>
                                          </p:spTgt>
                                        </p:tgtEl>
                                        <p:attrNameLst>
                                          <p:attrName>style.visibility</p:attrName>
                                        </p:attrNameLst>
                                      </p:cBhvr>
                                      <p:to>
                                        <p:strVal val="visible"/>
                                      </p:to>
                                    </p:set>
                                    <p:animEffect transition="in" filter="wipe(down)">
                                      <p:cBhvr>
                                        <p:cTn id="148" dur="500"/>
                                        <p:tgtEl>
                                          <p:spTgt spid="110595">
                                            <p:txEl>
                                              <p:charRg st="74" end="88"/>
                                            </p:txEl>
                                          </p:spTgt>
                                        </p:tgtEl>
                                      </p:cBhvr>
                                    </p:animEffect>
                                  </p:childTnLst>
                                </p:cTn>
                              </p:par>
                            </p:childTnLst>
                          </p:cTn>
                        </p:par>
                      </p:childTnLst>
                    </p:cTn>
                  </p:par>
                  <p:par>
                    <p:cTn id="149" fill="hold">
                      <p:stCondLst>
                        <p:cond delay="indefinite"/>
                      </p:stCondLst>
                      <p:childTnLst>
                        <p:par>
                          <p:cTn id="150" fill="hold">
                            <p:stCondLst>
                              <p:cond delay="0"/>
                            </p:stCondLst>
                            <p:childTnLst>
                              <p:par>
                                <p:cTn id="151" presetID="22" presetClass="entr" presetSubtype="4" fill="hold" nodeType="clickEffect">
                                  <p:stCondLst>
                                    <p:cond delay="0"/>
                                  </p:stCondLst>
                                  <p:childTnLst>
                                    <p:set>
                                      <p:cBhvr>
                                        <p:cTn id="152" dur="1" fill="hold">
                                          <p:stCondLst>
                                            <p:cond delay="0"/>
                                          </p:stCondLst>
                                        </p:cTn>
                                        <p:tgtEl>
                                          <p:spTgt spid="110595">
                                            <p:txEl>
                                              <p:charRg st="88" end="112"/>
                                            </p:txEl>
                                          </p:spTgt>
                                        </p:tgtEl>
                                        <p:attrNameLst>
                                          <p:attrName>style.visibility</p:attrName>
                                        </p:attrNameLst>
                                      </p:cBhvr>
                                      <p:to>
                                        <p:strVal val="visible"/>
                                      </p:to>
                                    </p:set>
                                    <p:animEffect transition="in" filter="wipe(down)">
                                      <p:cBhvr>
                                        <p:cTn id="153" dur="500"/>
                                        <p:tgtEl>
                                          <p:spTgt spid="110595">
                                            <p:txEl>
                                              <p:charRg st="88" end="112"/>
                                            </p:txEl>
                                          </p:spTgt>
                                        </p:tgtEl>
                                      </p:cBhvr>
                                    </p:animEffect>
                                  </p:childTnLst>
                                </p:cTn>
                              </p:par>
                            </p:childTnLst>
                          </p:cTn>
                        </p:par>
                      </p:childTnLst>
                    </p:cTn>
                  </p:par>
                  <p:par>
                    <p:cTn id="154" fill="hold">
                      <p:stCondLst>
                        <p:cond delay="indefinite"/>
                      </p:stCondLst>
                      <p:childTnLst>
                        <p:par>
                          <p:cTn id="155" fill="hold">
                            <p:stCondLst>
                              <p:cond delay="0"/>
                            </p:stCondLst>
                            <p:childTnLst>
                              <p:par>
                                <p:cTn id="156" presetID="22" presetClass="entr" presetSubtype="4" fill="hold" nodeType="clickEffect">
                                  <p:stCondLst>
                                    <p:cond delay="0"/>
                                  </p:stCondLst>
                                  <p:childTnLst>
                                    <p:set>
                                      <p:cBhvr>
                                        <p:cTn id="157" dur="1" fill="hold">
                                          <p:stCondLst>
                                            <p:cond delay="0"/>
                                          </p:stCondLst>
                                        </p:cTn>
                                        <p:tgtEl>
                                          <p:spTgt spid="110595">
                                            <p:txEl>
                                              <p:charRg st="112" end="137"/>
                                            </p:txEl>
                                          </p:spTgt>
                                        </p:tgtEl>
                                        <p:attrNameLst>
                                          <p:attrName>style.visibility</p:attrName>
                                        </p:attrNameLst>
                                      </p:cBhvr>
                                      <p:to>
                                        <p:strVal val="visible"/>
                                      </p:to>
                                    </p:set>
                                    <p:animEffect transition="in" filter="wipe(down)">
                                      <p:cBhvr>
                                        <p:cTn id="158" dur="500"/>
                                        <p:tgtEl>
                                          <p:spTgt spid="110595">
                                            <p:txEl>
                                              <p:charRg st="112" end="137"/>
                                            </p:txEl>
                                          </p:spTgt>
                                        </p:tgtEl>
                                      </p:cBhvr>
                                    </p:animEffect>
                                  </p:childTnLst>
                                </p:cTn>
                              </p:par>
                            </p:childTnLst>
                          </p:cTn>
                        </p:par>
                      </p:childTnLst>
                    </p:cTn>
                  </p:par>
                  <p:par>
                    <p:cTn id="159" fill="hold">
                      <p:stCondLst>
                        <p:cond delay="indefinite"/>
                      </p:stCondLst>
                      <p:childTnLst>
                        <p:par>
                          <p:cTn id="160" fill="hold">
                            <p:stCondLst>
                              <p:cond delay="0"/>
                            </p:stCondLst>
                            <p:childTnLst>
                              <p:par>
                                <p:cTn id="161" presetID="22" presetClass="entr" presetSubtype="4" fill="hold" nodeType="clickEffect">
                                  <p:stCondLst>
                                    <p:cond delay="0"/>
                                  </p:stCondLst>
                                  <p:childTnLst>
                                    <p:set>
                                      <p:cBhvr>
                                        <p:cTn id="162" dur="1" fill="hold">
                                          <p:stCondLst>
                                            <p:cond delay="0"/>
                                          </p:stCondLst>
                                        </p:cTn>
                                        <p:tgtEl>
                                          <p:spTgt spid="110595">
                                            <p:txEl>
                                              <p:charRg st="137" end="154"/>
                                            </p:txEl>
                                          </p:spTgt>
                                        </p:tgtEl>
                                        <p:attrNameLst>
                                          <p:attrName>style.visibility</p:attrName>
                                        </p:attrNameLst>
                                      </p:cBhvr>
                                      <p:to>
                                        <p:strVal val="visible"/>
                                      </p:to>
                                    </p:set>
                                    <p:animEffect transition="in" filter="wipe(down)">
                                      <p:cBhvr>
                                        <p:cTn id="163" dur="500"/>
                                        <p:tgtEl>
                                          <p:spTgt spid="110595">
                                            <p:txEl>
                                              <p:charRg st="137" end="15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6" grpId="0" uiExpand="1"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标题 114689"/>
          <p:cNvSpPr>
            <a:spLocks noGrp="1"/>
          </p:cNvSpPr>
          <p:nvPr>
            <p:ph type="title"/>
          </p:nvPr>
        </p:nvSpPr>
        <p:spPr>
          <a:xfrm>
            <a:off x="466725" y="187325"/>
            <a:ext cx="8229600" cy="719138"/>
          </a:xfrm>
          <a:noFill/>
          <a:ln>
            <a:noFill/>
          </a:ln>
        </p:spPr>
        <p:txBody>
          <a:bodyPr anchor="t">
            <a:normAutofit/>
          </a:bodyPr>
          <a:lstStyle/>
          <a:p>
            <a:pPr algn="ctr"/>
            <a:r>
              <a:rPr lang="en-US" altLang="zh-CN" sz="3200" b="1">
                <a:solidFill>
                  <a:schemeClr val="accent2"/>
                </a:solidFill>
                <a:cs typeface="+mj-lt"/>
              </a:rPr>
              <a:t>Useful Sentences</a:t>
            </a:r>
            <a:endParaRPr lang="en-US" altLang="zh-CN" sz="3200" b="1">
              <a:solidFill>
                <a:schemeClr val="accent2"/>
              </a:solidFill>
              <a:cs typeface="+mj-lt"/>
            </a:endParaRPr>
          </a:p>
        </p:txBody>
      </p:sp>
      <p:sp>
        <p:nvSpPr>
          <p:cNvPr id="114691" name="内容占位符 114690"/>
          <p:cNvSpPr>
            <a:spLocks noGrp="1"/>
          </p:cNvSpPr>
          <p:nvPr>
            <p:ph idx="1"/>
          </p:nvPr>
        </p:nvSpPr>
        <p:spPr>
          <a:xfrm>
            <a:off x="466725" y="979488"/>
            <a:ext cx="8437563" cy="5289550"/>
          </a:xfrm>
          <a:noFill/>
          <a:ln>
            <a:noFill/>
          </a:ln>
        </p:spPr>
        <p:txBody>
          <a:bodyPr anchor="t"/>
          <a:lstStyle/>
          <a:p>
            <a:pPr marL="457200" indent="-457200">
              <a:lnSpc>
                <a:spcPct val="110000"/>
              </a:lnSpc>
              <a:buAutoNum type="arabicPeriod"/>
            </a:pPr>
            <a:r>
              <a:rPr lang="en-US" altLang="zh-CN" sz="2800">
                <a:solidFill>
                  <a:schemeClr val="tx1"/>
                </a:solidFill>
              </a:rPr>
              <a:t>We are sorry that owing to some delay on the part of our suppliers, we are unable to get the goods ready before the end of this month.</a:t>
            </a:r>
            <a:endParaRPr lang="en-US" altLang="zh-CN" sz="2800">
              <a:solidFill>
                <a:schemeClr val="tx1"/>
              </a:solidFill>
            </a:endParaRPr>
          </a:p>
          <a:p>
            <a:pPr marL="457200" indent="-457200">
              <a:lnSpc>
                <a:spcPct val="110000"/>
              </a:lnSpc>
              <a:buAutoNum type="arabicPeriod"/>
            </a:pPr>
            <a:endParaRPr lang="en-US" altLang="zh-CN" sz="2800">
              <a:solidFill>
                <a:schemeClr val="tx1"/>
              </a:solidFill>
            </a:endParaRPr>
          </a:p>
          <a:p>
            <a:pPr marL="457200" indent="-457200">
              <a:lnSpc>
                <a:spcPct val="110000"/>
              </a:lnSpc>
              <a:buAutoNum type="arabicPeriod"/>
            </a:pPr>
            <a:r>
              <a:rPr lang="en-US" altLang="zh-CN" sz="2800">
                <a:solidFill>
                  <a:schemeClr val="tx1"/>
                </a:solidFill>
              </a:rPr>
              <a:t>We trust you will extend the shipment date of your L/C to June 10 and negotiation validity to June 25 respectively, thus enabling us to effect shipment of the goods in question.</a:t>
            </a:r>
            <a:endParaRPr lang="en-US" altLang="zh-CN" sz="2800">
              <a:solidFill>
                <a:schemeClr val="tx1"/>
              </a:solidFill>
            </a:endParaRPr>
          </a:p>
        </p:txBody>
      </p:sp>
      <p:grpSp>
        <p:nvGrpSpPr>
          <p:cNvPr id="2" name="组合 1"/>
          <p:cNvGrpSpPr/>
          <p:nvPr/>
        </p:nvGrpSpPr>
        <p:grpSpPr>
          <a:xfrm>
            <a:off x="6421800" y="4486445"/>
            <a:ext cx="2491978" cy="2321720"/>
            <a:chOff x="2548558" y="2420888"/>
            <a:chExt cx="3322637" cy="3095626"/>
          </a:xfrm>
          <a:solidFill>
            <a:schemeClr val="accent2"/>
          </a:solidFill>
        </p:grpSpPr>
        <p:sp>
          <p:nvSpPr>
            <p:cNvPr id="16" name="Freeform 5"/>
            <p:cNvSpPr/>
            <p:nvPr/>
          </p:nvSpPr>
          <p:spPr bwMode="auto">
            <a:xfrm>
              <a:off x="3999533" y="2420888"/>
              <a:ext cx="458787" cy="458788"/>
            </a:xfrm>
            <a:custGeom>
              <a:avLst/>
              <a:gdLst>
                <a:gd name="T0" fmla="*/ 48 w 48"/>
                <a:gd name="T1" fmla="*/ 24 h 48"/>
                <a:gd name="T2" fmla="*/ 25 w 48"/>
                <a:gd name="T3" fmla="*/ 48 h 48"/>
                <a:gd name="T4" fmla="*/ 0 w 48"/>
                <a:gd name="T5" fmla="*/ 24 h 48"/>
                <a:gd name="T6" fmla="*/ 24 w 48"/>
                <a:gd name="T7" fmla="*/ 0 h 48"/>
                <a:gd name="T8" fmla="*/ 48 w 48"/>
                <a:gd name="T9" fmla="*/ 24 h 48"/>
              </a:gdLst>
              <a:ahLst/>
              <a:cxnLst>
                <a:cxn ang="0">
                  <a:pos x="T0" y="T1"/>
                </a:cxn>
                <a:cxn ang="0">
                  <a:pos x="T2" y="T3"/>
                </a:cxn>
                <a:cxn ang="0">
                  <a:pos x="T4" y="T5"/>
                </a:cxn>
                <a:cxn ang="0">
                  <a:pos x="T6" y="T7"/>
                </a:cxn>
                <a:cxn ang="0">
                  <a:pos x="T8" y="T9"/>
                </a:cxn>
              </a:cxnLst>
              <a:rect l="0" t="0" r="r" b="b"/>
              <a:pathLst>
                <a:path w="48" h="48">
                  <a:moveTo>
                    <a:pt x="48" y="24"/>
                  </a:moveTo>
                  <a:cubicBezTo>
                    <a:pt x="48" y="37"/>
                    <a:pt x="38" y="48"/>
                    <a:pt x="25" y="48"/>
                  </a:cubicBezTo>
                  <a:cubicBezTo>
                    <a:pt x="11" y="48"/>
                    <a:pt x="1" y="38"/>
                    <a:pt x="0" y="24"/>
                  </a:cubicBezTo>
                  <a:cubicBezTo>
                    <a:pt x="0" y="11"/>
                    <a:pt x="11" y="0"/>
                    <a:pt x="24" y="0"/>
                  </a:cubicBezTo>
                  <a:cubicBezTo>
                    <a:pt x="38" y="0"/>
                    <a:pt x="48" y="11"/>
                    <a:pt x="48" y="24"/>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7" name="Freeform 6"/>
            <p:cNvSpPr/>
            <p:nvPr/>
          </p:nvSpPr>
          <p:spPr bwMode="auto">
            <a:xfrm>
              <a:off x="3942383" y="2898726"/>
              <a:ext cx="573087" cy="1347788"/>
            </a:xfrm>
            <a:custGeom>
              <a:avLst/>
              <a:gdLst>
                <a:gd name="T0" fmla="*/ 53 w 60"/>
                <a:gd name="T1" fmla="*/ 129 h 141"/>
                <a:gd name="T2" fmla="*/ 31 w 60"/>
                <a:gd name="T3" fmla="*/ 51 h 141"/>
                <a:gd name="T4" fmla="*/ 31 w 60"/>
                <a:gd name="T5" fmla="*/ 51 h 141"/>
                <a:gd name="T6" fmla="*/ 9 w 60"/>
                <a:gd name="T7" fmla="*/ 129 h 141"/>
                <a:gd name="T8" fmla="*/ 14 w 60"/>
                <a:gd name="T9" fmla="*/ 23 h 141"/>
                <a:gd name="T10" fmla="*/ 0 w 60"/>
                <a:gd name="T11" fmla="*/ 43 h 141"/>
                <a:gd name="T12" fmla="*/ 31 w 60"/>
                <a:gd name="T13" fmla="*/ 0 h 141"/>
                <a:gd name="T14" fmla="*/ 31 w 60"/>
                <a:gd name="T15" fmla="*/ 0 h 141"/>
                <a:gd name="T16" fmla="*/ 60 w 60"/>
                <a:gd name="T17" fmla="*/ 45 h 141"/>
                <a:gd name="T18" fmla="*/ 47 w 60"/>
                <a:gd name="T19" fmla="*/ 24 h 141"/>
                <a:gd name="T20" fmla="*/ 53 w 60"/>
                <a:gd name="T21" fmla="*/ 12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141">
                  <a:moveTo>
                    <a:pt x="53" y="129"/>
                  </a:moveTo>
                  <a:cubicBezTo>
                    <a:pt x="53" y="141"/>
                    <a:pt x="43" y="51"/>
                    <a:pt x="31" y="51"/>
                  </a:cubicBezTo>
                  <a:cubicBezTo>
                    <a:pt x="31" y="51"/>
                    <a:pt x="31" y="51"/>
                    <a:pt x="31" y="51"/>
                  </a:cubicBezTo>
                  <a:cubicBezTo>
                    <a:pt x="19" y="52"/>
                    <a:pt x="9" y="141"/>
                    <a:pt x="9" y="129"/>
                  </a:cubicBezTo>
                  <a:cubicBezTo>
                    <a:pt x="14" y="23"/>
                    <a:pt x="14" y="23"/>
                    <a:pt x="14" y="23"/>
                  </a:cubicBezTo>
                  <a:cubicBezTo>
                    <a:pt x="0" y="43"/>
                    <a:pt x="0" y="43"/>
                    <a:pt x="0" y="43"/>
                  </a:cubicBezTo>
                  <a:cubicBezTo>
                    <a:pt x="0" y="41"/>
                    <a:pt x="20" y="0"/>
                    <a:pt x="31" y="0"/>
                  </a:cubicBezTo>
                  <a:cubicBezTo>
                    <a:pt x="31" y="0"/>
                    <a:pt x="31" y="0"/>
                    <a:pt x="31" y="0"/>
                  </a:cubicBezTo>
                  <a:cubicBezTo>
                    <a:pt x="41" y="0"/>
                    <a:pt x="60" y="43"/>
                    <a:pt x="60" y="45"/>
                  </a:cubicBezTo>
                  <a:cubicBezTo>
                    <a:pt x="47" y="24"/>
                    <a:pt x="47" y="24"/>
                    <a:pt x="47" y="24"/>
                  </a:cubicBezTo>
                  <a:lnTo>
                    <a:pt x="53" y="129"/>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8" name="Freeform 7"/>
            <p:cNvSpPr/>
            <p:nvPr/>
          </p:nvSpPr>
          <p:spPr bwMode="auto">
            <a:xfrm>
              <a:off x="5355258" y="4838651"/>
              <a:ext cx="515937" cy="525463"/>
            </a:xfrm>
            <a:custGeom>
              <a:avLst/>
              <a:gdLst>
                <a:gd name="T0" fmla="*/ 14 w 54"/>
                <a:gd name="T1" fmla="*/ 48 h 55"/>
                <a:gd name="T2" fmla="*/ 7 w 54"/>
                <a:gd name="T3" fmla="*/ 15 h 55"/>
                <a:gd name="T4" fmla="*/ 40 w 54"/>
                <a:gd name="T5" fmla="*/ 7 h 55"/>
                <a:gd name="T6" fmla="*/ 47 w 54"/>
                <a:gd name="T7" fmla="*/ 40 h 55"/>
                <a:gd name="T8" fmla="*/ 14 w 54"/>
                <a:gd name="T9" fmla="*/ 48 h 55"/>
              </a:gdLst>
              <a:ahLst/>
              <a:cxnLst>
                <a:cxn ang="0">
                  <a:pos x="T0" y="T1"/>
                </a:cxn>
                <a:cxn ang="0">
                  <a:pos x="T2" y="T3"/>
                </a:cxn>
                <a:cxn ang="0">
                  <a:pos x="T4" y="T5"/>
                </a:cxn>
                <a:cxn ang="0">
                  <a:pos x="T6" y="T7"/>
                </a:cxn>
                <a:cxn ang="0">
                  <a:pos x="T8" y="T9"/>
                </a:cxn>
              </a:cxnLst>
              <a:rect l="0" t="0" r="r" b="b"/>
              <a:pathLst>
                <a:path w="54" h="55">
                  <a:moveTo>
                    <a:pt x="14" y="48"/>
                  </a:moveTo>
                  <a:cubicBezTo>
                    <a:pt x="3" y="41"/>
                    <a:pt x="0" y="26"/>
                    <a:pt x="7" y="15"/>
                  </a:cubicBezTo>
                  <a:cubicBezTo>
                    <a:pt x="14" y="3"/>
                    <a:pt x="28" y="0"/>
                    <a:pt x="40" y="7"/>
                  </a:cubicBezTo>
                  <a:cubicBezTo>
                    <a:pt x="51" y="14"/>
                    <a:pt x="54" y="28"/>
                    <a:pt x="47" y="40"/>
                  </a:cubicBezTo>
                  <a:cubicBezTo>
                    <a:pt x="40" y="51"/>
                    <a:pt x="26" y="55"/>
                    <a:pt x="14" y="48"/>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9" name="Freeform 8"/>
            <p:cNvSpPr/>
            <p:nvPr/>
          </p:nvSpPr>
          <p:spPr bwMode="auto">
            <a:xfrm>
              <a:off x="4142408" y="4083001"/>
              <a:ext cx="1309687" cy="965200"/>
            </a:xfrm>
            <a:custGeom>
              <a:avLst/>
              <a:gdLst>
                <a:gd name="T0" fmla="*/ 10 w 137"/>
                <a:gd name="T1" fmla="*/ 44 h 101"/>
                <a:gd name="T2" fmla="*/ 88 w 137"/>
                <a:gd name="T3" fmla="*/ 66 h 101"/>
                <a:gd name="T4" fmla="*/ 88 w 137"/>
                <a:gd name="T5" fmla="*/ 66 h 101"/>
                <a:gd name="T6" fmla="*/ 34 w 137"/>
                <a:gd name="T7" fmla="*/ 6 h 101"/>
                <a:gd name="T8" fmla="*/ 121 w 137"/>
                <a:gd name="T9" fmla="*/ 67 h 101"/>
                <a:gd name="T10" fmla="*/ 111 w 137"/>
                <a:gd name="T11" fmla="*/ 44 h 101"/>
                <a:gd name="T12" fmla="*/ 132 w 137"/>
                <a:gd name="T13" fmla="*/ 93 h 101"/>
                <a:gd name="T14" fmla="*/ 132 w 137"/>
                <a:gd name="T15" fmla="*/ 93 h 101"/>
                <a:gd name="T16" fmla="*/ 78 w 137"/>
                <a:gd name="T17" fmla="*/ 94 h 101"/>
                <a:gd name="T18" fmla="*/ 103 w 137"/>
                <a:gd name="T19" fmla="*/ 94 h 101"/>
                <a:gd name="T20" fmla="*/ 10 w 137"/>
                <a:gd name="T21" fmla="*/ 4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7" h="101">
                  <a:moveTo>
                    <a:pt x="10" y="44"/>
                  </a:moveTo>
                  <a:cubicBezTo>
                    <a:pt x="0" y="38"/>
                    <a:pt x="82" y="76"/>
                    <a:pt x="88" y="66"/>
                  </a:cubicBezTo>
                  <a:cubicBezTo>
                    <a:pt x="88" y="66"/>
                    <a:pt x="88" y="66"/>
                    <a:pt x="88" y="66"/>
                  </a:cubicBezTo>
                  <a:cubicBezTo>
                    <a:pt x="95" y="55"/>
                    <a:pt x="23" y="0"/>
                    <a:pt x="34" y="6"/>
                  </a:cubicBezTo>
                  <a:cubicBezTo>
                    <a:pt x="121" y="67"/>
                    <a:pt x="121" y="67"/>
                    <a:pt x="121" y="67"/>
                  </a:cubicBezTo>
                  <a:cubicBezTo>
                    <a:pt x="111" y="44"/>
                    <a:pt x="111" y="44"/>
                    <a:pt x="111" y="44"/>
                  </a:cubicBezTo>
                  <a:cubicBezTo>
                    <a:pt x="113" y="45"/>
                    <a:pt x="137" y="84"/>
                    <a:pt x="132" y="93"/>
                  </a:cubicBezTo>
                  <a:cubicBezTo>
                    <a:pt x="132" y="93"/>
                    <a:pt x="132" y="93"/>
                    <a:pt x="132" y="93"/>
                  </a:cubicBezTo>
                  <a:cubicBezTo>
                    <a:pt x="126" y="101"/>
                    <a:pt x="80" y="96"/>
                    <a:pt x="78" y="94"/>
                  </a:cubicBezTo>
                  <a:cubicBezTo>
                    <a:pt x="103" y="94"/>
                    <a:pt x="103" y="94"/>
                    <a:pt x="103" y="94"/>
                  </a:cubicBezTo>
                  <a:lnTo>
                    <a:pt x="10" y="4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0" name="Freeform 9"/>
            <p:cNvSpPr/>
            <p:nvPr/>
          </p:nvSpPr>
          <p:spPr bwMode="auto">
            <a:xfrm>
              <a:off x="2548558" y="4724351"/>
              <a:ext cx="525462" cy="515938"/>
            </a:xfrm>
            <a:custGeom>
              <a:avLst/>
              <a:gdLst>
                <a:gd name="T0" fmla="*/ 17 w 55"/>
                <a:gd name="T1" fmla="*/ 5 h 54"/>
                <a:gd name="T2" fmla="*/ 49 w 55"/>
                <a:gd name="T3" fmla="*/ 16 h 54"/>
                <a:gd name="T4" fmla="*/ 38 w 55"/>
                <a:gd name="T5" fmla="*/ 48 h 54"/>
                <a:gd name="T6" fmla="*/ 6 w 55"/>
                <a:gd name="T7" fmla="*/ 38 h 54"/>
                <a:gd name="T8" fmla="*/ 17 w 55"/>
                <a:gd name="T9" fmla="*/ 5 h 54"/>
              </a:gdLst>
              <a:ahLst/>
              <a:cxnLst>
                <a:cxn ang="0">
                  <a:pos x="T0" y="T1"/>
                </a:cxn>
                <a:cxn ang="0">
                  <a:pos x="T2" y="T3"/>
                </a:cxn>
                <a:cxn ang="0">
                  <a:pos x="T4" y="T5"/>
                </a:cxn>
                <a:cxn ang="0">
                  <a:pos x="T6" y="T7"/>
                </a:cxn>
                <a:cxn ang="0">
                  <a:pos x="T8" y="T9"/>
                </a:cxn>
              </a:cxnLst>
              <a:rect l="0" t="0" r="r" b="b"/>
              <a:pathLst>
                <a:path w="55" h="54">
                  <a:moveTo>
                    <a:pt x="17" y="5"/>
                  </a:moveTo>
                  <a:cubicBezTo>
                    <a:pt x="28" y="0"/>
                    <a:pt x="43" y="4"/>
                    <a:pt x="49" y="16"/>
                  </a:cubicBezTo>
                  <a:cubicBezTo>
                    <a:pt x="55" y="28"/>
                    <a:pt x="50" y="42"/>
                    <a:pt x="38" y="48"/>
                  </a:cubicBezTo>
                  <a:cubicBezTo>
                    <a:pt x="26" y="54"/>
                    <a:pt x="12" y="49"/>
                    <a:pt x="6" y="38"/>
                  </a:cubicBezTo>
                  <a:cubicBezTo>
                    <a:pt x="0" y="26"/>
                    <a:pt x="5" y="11"/>
                    <a:pt x="17" y="5"/>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1" name="Freeform 10"/>
            <p:cNvSpPr/>
            <p:nvPr/>
          </p:nvSpPr>
          <p:spPr bwMode="auto">
            <a:xfrm>
              <a:off x="2988295" y="4073476"/>
              <a:ext cx="1346200" cy="889000"/>
            </a:xfrm>
            <a:custGeom>
              <a:avLst/>
              <a:gdLst>
                <a:gd name="T0" fmla="*/ 110 w 141"/>
                <a:gd name="T1" fmla="*/ 6 h 93"/>
                <a:gd name="T2" fmla="*/ 50 w 141"/>
                <a:gd name="T3" fmla="*/ 60 h 93"/>
                <a:gd name="T4" fmla="*/ 50 w 141"/>
                <a:gd name="T5" fmla="*/ 60 h 93"/>
                <a:gd name="T6" fmla="*/ 130 w 141"/>
                <a:gd name="T7" fmla="*/ 45 h 93"/>
                <a:gd name="T8" fmla="*/ 32 w 141"/>
                <a:gd name="T9" fmla="*/ 87 h 93"/>
                <a:gd name="T10" fmla="*/ 57 w 141"/>
                <a:gd name="T11" fmla="*/ 92 h 93"/>
                <a:gd name="T12" fmla="*/ 5 w 141"/>
                <a:gd name="T13" fmla="*/ 83 h 93"/>
                <a:gd name="T14" fmla="*/ 5 w 141"/>
                <a:gd name="T15" fmla="*/ 83 h 93"/>
                <a:gd name="T16" fmla="*/ 31 w 141"/>
                <a:gd name="T17" fmla="*/ 37 h 93"/>
                <a:gd name="T18" fmla="*/ 19 w 141"/>
                <a:gd name="T19" fmla="*/ 58 h 93"/>
                <a:gd name="T20" fmla="*/ 110 w 141"/>
                <a:gd name="T21" fmla="*/ 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93">
                  <a:moveTo>
                    <a:pt x="110" y="6"/>
                  </a:moveTo>
                  <a:cubicBezTo>
                    <a:pt x="121" y="0"/>
                    <a:pt x="45" y="49"/>
                    <a:pt x="50" y="60"/>
                  </a:cubicBezTo>
                  <a:cubicBezTo>
                    <a:pt x="50" y="60"/>
                    <a:pt x="50" y="60"/>
                    <a:pt x="50" y="60"/>
                  </a:cubicBezTo>
                  <a:cubicBezTo>
                    <a:pt x="56" y="71"/>
                    <a:pt x="141" y="40"/>
                    <a:pt x="130" y="45"/>
                  </a:cubicBezTo>
                  <a:cubicBezTo>
                    <a:pt x="32" y="87"/>
                    <a:pt x="32" y="87"/>
                    <a:pt x="32" y="87"/>
                  </a:cubicBezTo>
                  <a:cubicBezTo>
                    <a:pt x="57" y="92"/>
                    <a:pt x="57" y="92"/>
                    <a:pt x="57" y="92"/>
                  </a:cubicBezTo>
                  <a:cubicBezTo>
                    <a:pt x="55" y="93"/>
                    <a:pt x="9" y="92"/>
                    <a:pt x="5" y="83"/>
                  </a:cubicBezTo>
                  <a:cubicBezTo>
                    <a:pt x="5" y="83"/>
                    <a:pt x="5" y="83"/>
                    <a:pt x="5" y="83"/>
                  </a:cubicBezTo>
                  <a:cubicBezTo>
                    <a:pt x="0" y="74"/>
                    <a:pt x="29" y="38"/>
                    <a:pt x="31" y="37"/>
                  </a:cubicBezTo>
                  <a:cubicBezTo>
                    <a:pt x="19" y="58"/>
                    <a:pt x="19" y="58"/>
                    <a:pt x="19" y="58"/>
                  </a:cubicBezTo>
                  <a:lnTo>
                    <a:pt x="110" y="6"/>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2" name="Freeform 11"/>
            <p:cNvSpPr/>
            <p:nvPr/>
          </p:nvSpPr>
          <p:spPr bwMode="auto">
            <a:xfrm>
              <a:off x="4705970" y="3136851"/>
              <a:ext cx="696912" cy="1138238"/>
            </a:xfrm>
            <a:custGeom>
              <a:avLst/>
              <a:gdLst>
                <a:gd name="T0" fmla="*/ 64 w 73"/>
                <a:gd name="T1" fmla="*/ 119 h 119"/>
                <a:gd name="T2" fmla="*/ 57 w 73"/>
                <a:gd name="T3" fmla="*/ 117 h 119"/>
                <a:gd name="T4" fmla="*/ 0 w 73"/>
                <a:gd name="T5" fmla="*/ 7 h 119"/>
                <a:gd name="T6" fmla="*/ 3 w 73"/>
                <a:gd name="T7" fmla="*/ 0 h 119"/>
                <a:gd name="T8" fmla="*/ 64 w 73"/>
                <a:gd name="T9" fmla="*/ 119 h 119"/>
              </a:gdLst>
              <a:ahLst/>
              <a:cxnLst>
                <a:cxn ang="0">
                  <a:pos x="T0" y="T1"/>
                </a:cxn>
                <a:cxn ang="0">
                  <a:pos x="T2" y="T3"/>
                </a:cxn>
                <a:cxn ang="0">
                  <a:pos x="T4" y="T5"/>
                </a:cxn>
                <a:cxn ang="0">
                  <a:pos x="T6" y="T7"/>
                </a:cxn>
                <a:cxn ang="0">
                  <a:pos x="T8" y="T9"/>
                </a:cxn>
              </a:cxnLst>
              <a:rect l="0" t="0" r="r" b="b"/>
              <a:pathLst>
                <a:path w="73" h="119">
                  <a:moveTo>
                    <a:pt x="64" y="119"/>
                  </a:moveTo>
                  <a:cubicBezTo>
                    <a:pt x="57" y="117"/>
                    <a:pt x="57" y="117"/>
                    <a:pt x="57" y="117"/>
                  </a:cubicBezTo>
                  <a:cubicBezTo>
                    <a:pt x="61" y="95"/>
                    <a:pt x="65" y="38"/>
                    <a:pt x="0" y="7"/>
                  </a:cubicBezTo>
                  <a:cubicBezTo>
                    <a:pt x="3" y="0"/>
                    <a:pt x="3" y="0"/>
                    <a:pt x="3" y="0"/>
                  </a:cubicBezTo>
                  <a:cubicBezTo>
                    <a:pt x="73" y="34"/>
                    <a:pt x="69" y="94"/>
                    <a:pt x="64" y="119"/>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3" name="Freeform 12"/>
            <p:cNvSpPr/>
            <p:nvPr/>
          </p:nvSpPr>
          <p:spPr bwMode="auto">
            <a:xfrm>
              <a:off x="5174283" y="4102051"/>
              <a:ext cx="258762" cy="249238"/>
            </a:xfrm>
            <a:custGeom>
              <a:avLst/>
              <a:gdLst>
                <a:gd name="T0" fmla="*/ 163 w 163"/>
                <a:gd name="T1" fmla="*/ 30 h 157"/>
                <a:gd name="T2" fmla="*/ 72 w 163"/>
                <a:gd name="T3" fmla="*/ 91 h 157"/>
                <a:gd name="T4" fmla="*/ 12 w 163"/>
                <a:gd name="T5" fmla="*/ 0 h 157"/>
                <a:gd name="T6" fmla="*/ 0 w 163"/>
                <a:gd name="T7" fmla="*/ 61 h 157"/>
                <a:gd name="T8" fmla="*/ 54 w 163"/>
                <a:gd name="T9" fmla="*/ 157 h 157"/>
                <a:gd name="T10" fmla="*/ 150 w 163"/>
                <a:gd name="T11" fmla="*/ 97 h 157"/>
                <a:gd name="T12" fmla="*/ 163 w 163"/>
                <a:gd name="T13" fmla="*/ 30 h 157"/>
              </a:gdLst>
              <a:ahLst/>
              <a:cxnLst>
                <a:cxn ang="0">
                  <a:pos x="T0" y="T1"/>
                </a:cxn>
                <a:cxn ang="0">
                  <a:pos x="T2" y="T3"/>
                </a:cxn>
                <a:cxn ang="0">
                  <a:pos x="T4" y="T5"/>
                </a:cxn>
                <a:cxn ang="0">
                  <a:pos x="T6" y="T7"/>
                </a:cxn>
                <a:cxn ang="0">
                  <a:pos x="T8" y="T9"/>
                </a:cxn>
                <a:cxn ang="0">
                  <a:pos x="T10" y="T11"/>
                </a:cxn>
                <a:cxn ang="0">
                  <a:pos x="T12" y="T13"/>
                </a:cxn>
              </a:cxnLst>
              <a:rect l="0" t="0" r="r" b="b"/>
              <a:pathLst>
                <a:path w="163" h="157">
                  <a:moveTo>
                    <a:pt x="163" y="30"/>
                  </a:moveTo>
                  <a:lnTo>
                    <a:pt x="72" y="91"/>
                  </a:lnTo>
                  <a:lnTo>
                    <a:pt x="12" y="0"/>
                  </a:lnTo>
                  <a:lnTo>
                    <a:pt x="0" y="61"/>
                  </a:lnTo>
                  <a:lnTo>
                    <a:pt x="54" y="157"/>
                  </a:lnTo>
                  <a:lnTo>
                    <a:pt x="150" y="97"/>
                  </a:lnTo>
                  <a:lnTo>
                    <a:pt x="163" y="3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4" name="Freeform 13"/>
            <p:cNvSpPr/>
            <p:nvPr/>
          </p:nvSpPr>
          <p:spPr bwMode="auto">
            <a:xfrm>
              <a:off x="3618533" y="5086301"/>
              <a:ext cx="1270000" cy="430213"/>
            </a:xfrm>
            <a:custGeom>
              <a:avLst/>
              <a:gdLst>
                <a:gd name="T0" fmla="*/ 69 w 133"/>
                <a:gd name="T1" fmla="*/ 32 h 45"/>
                <a:gd name="T2" fmla="*/ 0 w 133"/>
                <a:gd name="T3" fmla="*/ 6 h 45"/>
                <a:gd name="T4" fmla="*/ 5 w 133"/>
                <a:gd name="T5" fmla="*/ 0 h 45"/>
                <a:gd name="T6" fmla="*/ 129 w 133"/>
                <a:gd name="T7" fmla="*/ 3 h 45"/>
                <a:gd name="T8" fmla="*/ 133 w 133"/>
                <a:gd name="T9" fmla="*/ 10 h 45"/>
                <a:gd name="T10" fmla="*/ 69 w 133"/>
                <a:gd name="T11" fmla="*/ 32 h 45"/>
              </a:gdLst>
              <a:ahLst/>
              <a:cxnLst>
                <a:cxn ang="0">
                  <a:pos x="T0" y="T1"/>
                </a:cxn>
                <a:cxn ang="0">
                  <a:pos x="T2" y="T3"/>
                </a:cxn>
                <a:cxn ang="0">
                  <a:pos x="T4" y="T5"/>
                </a:cxn>
                <a:cxn ang="0">
                  <a:pos x="T6" y="T7"/>
                </a:cxn>
                <a:cxn ang="0">
                  <a:pos x="T8" y="T9"/>
                </a:cxn>
                <a:cxn ang="0">
                  <a:pos x="T10" y="T11"/>
                </a:cxn>
              </a:cxnLst>
              <a:rect l="0" t="0" r="r" b="b"/>
              <a:pathLst>
                <a:path w="133" h="45">
                  <a:moveTo>
                    <a:pt x="69" y="32"/>
                  </a:moveTo>
                  <a:cubicBezTo>
                    <a:pt x="36" y="32"/>
                    <a:pt x="12" y="16"/>
                    <a:pt x="0" y="6"/>
                  </a:cubicBezTo>
                  <a:cubicBezTo>
                    <a:pt x="5" y="0"/>
                    <a:pt x="5" y="0"/>
                    <a:pt x="5" y="0"/>
                  </a:cubicBezTo>
                  <a:cubicBezTo>
                    <a:pt x="22" y="15"/>
                    <a:pt x="70" y="45"/>
                    <a:pt x="129" y="3"/>
                  </a:cubicBezTo>
                  <a:cubicBezTo>
                    <a:pt x="133" y="10"/>
                    <a:pt x="133" y="10"/>
                    <a:pt x="133" y="10"/>
                  </a:cubicBezTo>
                  <a:cubicBezTo>
                    <a:pt x="110" y="26"/>
                    <a:pt x="88" y="32"/>
                    <a:pt x="69" y="32"/>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5" name="Freeform 14"/>
            <p:cNvSpPr/>
            <p:nvPr/>
          </p:nvSpPr>
          <p:spPr bwMode="auto">
            <a:xfrm>
              <a:off x="3580433" y="5048201"/>
              <a:ext cx="247650" cy="249238"/>
            </a:xfrm>
            <a:custGeom>
              <a:avLst/>
              <a:gdLst>
                <a:gd name="T0" fmla="*/ 54 w 156"/>
                <a:gd name="T1" fmla="*/ 157 h 157"/>
                <a:gd name="T2" fmla="*/ 48 w 156"/>
                <a:gd name="T3" fmla="*/ 48 h 157"/>
                <a:gd name="T4" fmla="*/ 156 w 156"/>
                <a:gd name="T5" fmla="*/ 42 h 157"/>
                <a:gd name="T6" fmla="*/ 108 w 156"/>
                <a:gd name="T7" fmla="*/ 0 h 157"/>
                <a:gd name="T8" fmla="*/ 0 w 156"/>
                <a:gd name="T9" fmla="*/ 6 h 157"/>
                <a:gd name="T10" fmla="*/ 6 w 156"/>
                <a:gd name="T11" fmla="*/ 115 h 157"/>
                <a:gd name="T12" fmla="*/ 54 w 156"/>
                <a:gd name="T13" fmla="*/ 157 h 157"/>
              </a:gdLst>
              <a:ahLst/>
              <a:cxnLst>
                <a:cxn ang="0">
                  <a:pos x="T0" y="T1"/>
                </a:cxn>
                <a:cxn ang="0">
                  <a:pos x="T2" y="T3"/>
                </a:cxn>
                <a:cxn ang="0">
                  <a:pos x="T4" y="T5"/>
                </a:cxn>
                <a:cxn ang="0">
                  <a:pos x="T6" y="T7"/>
                </a:cxn>
                <a:cxn ang="0">
                  <a:pos x="T8" y="T9"/>
                </a:cxn>
                <a:cxn ang="0">
                  <a:pos x="T10" y="T11"/>
                </a:cxn>
                <a:cxn ang="0">
                  <a:pos x="T12" y="T13"/>
                </a:cxn>
              </a:cxnLst>
              <a:rect l="0" t="0" r="r" b="b"/>
              <a:pathLst>
                <a:path w="156" h="157">
                  <a:moveTo>
                    <a:pt x="54" y="157"/>
                  </a:moveTo>
                  <a:lnTo>
                    <a:pt x="48" y="48"/>
                  </a:lnTo>
                  <a:lnTo>
                    <a:pt x="156" y="42"/>
                  </a:lnTo>
                  <a:lnTo>
                    <a:pt x="108" y="0"/>
                  </a:lnTo>
                  <a:lnTo>
                    <a:pt x="0" y="6"/>
                  </a:lnTo>
                  <a:lnTo>
                    <a:pt x="6" y="115"/>
                  </a:lnTo>
                  <a:lnTo>
                    <a:pt x="54" y="157"/>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6" name="Freeform 15"/>
            <p:cNvSpPr/>
            <p:nvPr/>
          </p:nvSpPr>
          <p:spPr bwMode="auto">
            <a:xfrm>
              <a:off x="2988295" y="3165426"/>
              <a:ext cx="735012" cy="1147763"/>
            </a:xfrm>
            <a:custGeom>
              <a:avLst/>
              <a:gdLst>
                <a:gd name="T0" fmla="*/ 14 w 77"/>
                <a:gd name="T1" fmla="*/ 120 h 120"/>
                <a:gd name="T2" fmla="*/ 74 w 77"/>
                <a:gd name="T3" fmla="*/ 0 h 120"/>
                <a:gd name="T4" fmla="*/ 77 w 77"/>
                <a:gd name="T5" fmla="*/ 7 h 120"/>
                <a:gd name="T6" fmla="*/ 21 w 77"/>
                <a:gd name="T7" fmla="*/ 119 h 120"/>
                <a:gd name="T8" fmla="*/ 14 w 77"/>
                <a:gd name="T9" fmla="*/ 120 h 120"/>
              </a:gdLst>
              <a:ahLst/>
              <a:cxnLst>
                <a:cxn ang="0">
                  <a:pos x="T0" y="T1"/>
                </a:cxn>
                <a:cxn ang="0">
                  <a:pos x="T2" y="T3"/>
                </a:cxn>
                <a:cxn ang="0">
                  <a:pos x="T4" y="T5"/>
                </a:cxn>
                <a:cxn ang="0">
                  <a:pos x="T6" y="T7"/>
                </a:cxn>
                <a:cxn ang="0">
                  <a:pos x="T8" y="T9"/>
                </a:cxn>
              </a:cxnLst>
              <a:rect l="0" t="0" r="r" b="b"/>
              <a:pathLst>
                <a:path w="77" h="120">
                  <a:moveTo>
                    <a:pt x="14" y="120"/>
                  </a:moveTo>
                  <a:cubicBezTo>
                    <a:pt x="0" y="44"/>
                    <a:pt x="51" y="11"/>
                    <a:pt x="74" y="0"/>
                  </a:cubicBezTo>
                  <a:cubicBezTo>
                    <a:pt x="77" y="7"/>
                    <a:pt x="77" y="7"/>
                    <a:pt x="77" y="7"/>
                  </a:cubicBezTo>
                  <a:cubicBezTo>
                    <a:pt x="56" y="17"/>
                    <a:pt x="8" y="47"/>
                    <a:pt x="21" y="119"/>
                  </a:cubicBezTo>
                  <a:lnTo>
                    <a:pt x="14" y="12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7" name="Freeform 16"/>
            <p:cNvSpPr/>
            <p:nvPr/>
          </p:nvSpPr>
          <p:spPr bwMode="auto">
            <a:xfrm>
              <a:off x="3531220" y="3108276"/>
              <a:ext cx="258762" cy="268288"/>
            </a:xfrm>
            <a:custGeom>
              <a:avLst/>
              <a:gdLst>
                <a:gd name="T0" fmla="*/ 0 w 163"/>
                <a:gd name="T1" fmla="*/ 24 h 169"/>
                <a:gd name="T2" fmla="*/ 97 w 163"/>
                <a:gd name="T3" fmla="*/ 67 h 169"/>
                <a:gd name="T4" fmla="*/ 61 w 163"/>
                <a:gd name="T5" fmla="*/ 169 h 169"/>
                <a:gd name="T6" fmla="*/ 121 w 163"/>
                <a:gd name="T7" fmla="*/ 139 h 169"/>
                <a:gd name="T8" fmla="*/ 163 w 163"/>
                <a:gd name="T9" fmla="*/ 36 h 169"/>
                <a:gd name="T10" fmla="*/ 61 w 163"/>
                <a:gd name="T11" fmla="*/ 0 h 169"/>
                <a:gd name="T12" fmla="*/ 0 w 163"/>
                <a:gd name="T13" fmla="*/ 24 h 169"/>
              </a:gdLst>
              <a:ahLst/>
              <a:cxnLst>
                <a:cxn ang="0">
                  <a:pos x="T0" y="T1"/>
                </a:cxn>
                <a:cxn ang="0">
                  <a:pos x="T2" y="T3"/>
                </a:cxn>
                <a:cxn ang="0">
                  <a:pos x="T4" y="T5"/>
                </a:cxn>
                <a:cxn ang="0">
                  <a:pos x="T6" y="T7"/>
                </a:cxn>
                <a:cxn ang="0">
                  <a:pos x="T8" y="T9"/>
                </a:cxn>
                <a:cxn ang="0">
                  <a:pos x="T10" y="T11"/>
                </a:cxn>
                <a:cxn ang="0">
                  <a:pos x="T12" y="T13"/>
                </a:cxn>
              </a:cxnLst>
              <a:rect l="0" t="0" r="r" b="b"/>
              <a:pathLst>
                <a:path w="163" h="169">
                  <a:moveTo>
                    <a:pt x="0" y="24"/>
                  </a:moveTo>
                  <a:lnTo>
                    <a:pt x="97" y="67"/>
                  </a:lnTo>
                  <a:lnTo>
                    <a:pt x="61" y="169"/>
                  </a:lnTo>
                  <a:lnTo>
                    <a:pt x="121" y="139"/>
                  </a:lnTo>
                  <a:lnTo>
                    <a:pt x="163" y="36"/>
                  </a:lnTo>
                  <a:lnTo>
                    <a:pt x="61" y="0"/>
                  </a:lnTo>
                  <a:lnTo>
                    <a:pt x="0" y="2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grpSp>
    </p:spTree>
    <p:custDataLst>
      <p:tags r:id="rId1"/>
    </p:custDataLst>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indefinite" fill="hold">
                                          <p:stCondLst>
                                            <p:cond delay="0"/>
                                          </p:stCondLst>
                                        </p:cTn>
                                        <p:tgtEl>
                                          <p:spTgt spid="114690"/>
                                        </p:tgtEl>
                                        <p:attrNameLst>
                                          <p:attrName>style.visibility</p:attrName>
                                        </p:attrNameLst>
                                      </p:cBhvr>
                                      <p:to>
                                        <p:strVal val="visible"/>
                                      </p:to>
                                    </p:set>
                                    <p:animEffect transition="in" filter="fade">
                                      <p:cBhvr>
                                        <p:cTn id="12" dur="1000"/>
                                        <p:tgtEl>
                                          <p:spTgt spid="114690"/>
                                        </p:tgtEl>
                                      </p:cBhvr>
                                    </p:animEffect>
                                    <p:anim calcmode="lin" valueType="num">
                                      <p:cBhvr>
                                        <p:cTn id="13" dur="1000" fill="hold"/>
                                        <p:tgtEl>
                                          <p:spTgt spid="114690"/>
                                        </p:tgtEl>
                                        <p:attrNameLst>
                                          <p:attrName>ppt_x</p:attrName>
                                        </p:attrNameLst>
                                      </p:cBhvr>
                                      <p:tavLst>
                                        <p:tav tm="0">
                                          <p:val>
                                            <p:strVal val="#ppt_x"/>
                                          </p:val>
                                        </p:tav>
                                        <p:tav tm="100000">
                                          <p:val>
                                            <p:strVal val="#ppt_x"/>
                                          </p:val>
                                        </p:tav>
                                      </p:tavLst>
                                    </p:anim>
                                    <p:anim calcmode="lin" valueType="num">
                                      <p:cBhvr>
                                        <p:cTn id="14" dur="897" decel="100000" fill="hold"/>
                                        <p:tgtEl>
                                          <p:spTgt spid="114690"/>
                                        </p:tgtEl>
                                        <p:attrNameLst>
                                          <p:attrName>ppt_y</p:attrName>
                                        </p:attrNameLst>
                                      </p:cBhvr>
                                      <p:tavLst>
                                        <p:tav tm="0">
                                          <p:val>
                                            <p:strVal val="#ppt_y+1"/>
                                          </p:val>
                                        </p:tav>
                                        <p:tav tm="100000">
                                          <p:val>
                                            <p:strVal val="#ppt_y-.03"/>
                                          </p:val>
                                        </p:tav>
                                      </p:tavLst>
                                    </p:anim>
                                    <p:anim calcmode="lin" valueType="num">
                                      <p:cBhvr>
                                        <p:cTn id="15" dur="97" accel="100000" fill="hold">
                                          <p:stCondLst>
                                            <p:cond delay="897"/>
                                          </p:stCondLst>
                                        </p:cTn>
                                        <p:tgtEl>
                                          <p:spTgt spid="114690"/>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114691">
                                            <p:txEl>
                                              <p:pRg st="0" end="0"/>
                                            </p:txEl>
                                          </p:spTgt>
                                        </p:tgtEl>
                                        <p:attrNameLst>
                                          <p:attrName>style.visibility</p:attrName>
                                        </p:attrNameLst>
                                      </p:cBhvr>
                                      <p:to>
                                        <p:strVal val="visible"/>
                                      </p:to>
                                    </p:set>
                                    <p:animEffect transition="in" filter="box(in)">
                                      <p:cBhvr>
                                        <p:cTn id="20" dur="2000"/>
                                        <p:tgtEl>
                                          <p:spTgt spid="114691">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114691">
                                            <p:txEl>
                                              <p:pRg st="2" end="2"/>
                                            </p:txEl>
                                          </p:spTgt>
                                        </p:tgtEl>
                                        <p:attrNameLst>
                                          <p:attrName>style.visibility</p:attrName>
                                        </p:attrNameLst>
                                      </p:cBhvr>
                                      <p:to>
                                        <p:strVal val="visible"/>
                                      </p:to>
                                    </p:set>
                                    <p:animEffect transition="in" filter="box(in)">
                                      <p:cBhvr>
                                        <p:cTn id="25" dur="2000"/>
                                        <p:tgtEl>
                                          <p:spTgt spid="1146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421800" y="4486445"/>
            <a:ext cx="2491978" cy="2321720"/>
            <a:chOff x="2548558" y="2420888"/>
            <a:chExt cx="3322637" cy="3095626"/>
          </a:xfrm>
          <a:solidFill>
            <a:schemeClr val="accent2"/>
          </a:solidFill>
        </p:grpSpPr>
        <p:sp>
          <p:nvSpPr>
            <p:cNvPr id="16" name="Freeform 5"/>
            <p:cNvSpPr/>
            <p:nvPr/>
          </p:nvSpPr>
          <p:spPr bwMode="auto">
            <a:xfrm>
              <a:off x="3999533" y="2420888"/>
              <a:ext cx="458787" cy="458788"/>
            </a:xfrm>
            <a:custGeom>
              <a:avLst/>
              <a:gdLst>
                <a:gd name="T0" fmla="*/ 48 w 48"/>
                <a:gd name="T1" fmla="*/ 24 h 48"/>
                <a:gd name="T2" fmla="*/ 25 w 48"/>
                <a:gd name="T3" fmla="*/ 48 h 48"/>
                <a:gd name="T4" fmla="*/ 0 w 48"/>
                <a:gd name="T5" fmla="*/ 24 h 48"/>
                <a:gd name="T6" fmla="*/ 24 w 48"/>
                <a:gd name="T7" fmla="*/ 0 h 48"/>
                <a:gd name="T8" fmla="*/ 48 w 48"/>
                <a:gd name="T9" fmla="*/ 24 h 48"/>
              </a:gdLst>
              <a:ahLst/>
              <a:cxnLst>
                <a:cxn ang="0">
                  <a:pos x="T0" y="T1"/>
                </a:cxn>
                <a:cxn ang="0">
                  <a:pos x="T2" y="T3"/>
                </a:cxn>
                <a:cxn ang="0">
                  <a:pos x="T4" y="T5"/>
                </a:cxn>
                <a:cxn ang="0">
                  <a:pos x="T6" y="T7"/>
                </a:cxn>
                <a:cxn ang="0">
                  <a:pos x="T8" y="T9"/>
                </a:cxn>
              </a:cxnLst>
              <a:rect l="0" t="0" r="r" b="b"/>
              <a:pathLst>
                <a:path w="48" h="48">
                  <a:moveTo>
                    <a:pt x="48" y="24"/>
                  </a:moveTo>
                  <a:cubicBezTo>
                    <a:pt x="48" y="37"/>
                    <a:pt x="38" y="48"/>
                    <a:pt x="25" y="48"/>
                  </a:cubicBezTo>
                  <a:cubicBezTo>
                    <a:pt x="11" y="48"/>
                    <a:pt x="1" y="38"/>
                    <a:pt x="0" y="24"/>
                  </a:cubicBezTo>
                  <a:cubicBezTo>
                    <a:pt x="0" y="11"/>
                    <a:pt x="11" y="0"/>
                    <a:pt x="24" y="0"/>
                  </a:cubicBezTo>
                  <a:cubicBezTo>
                    <a:pt x="38" y="0"/>
                    <a:pt x="48" y="11"/>
                    <a:pt x="48" y="24"/>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7" name="Freeform 6"/>
            <p:cNvSpPr/>
            <p:nvPr/>
          </p:nvSpPr>
          <p:spPr bwMode="auto">
            <a:xfrm>
              <a:off x="3942383" y="2898726"/>
              <a:ext cx="573087" cy="1347788"/>
            </a:xfrm>
            <a:custGeom>
              <a:avLst/>
              <a:gdLst>
                <a:gd name="T0" fmla="*/ 53 w 60"/>
                <a:gd name="T1" fmla="*/ 129 h 141"/>
                <a:gd name="T2" fmla="*/ 31 w 60"/>
                <a:gd name="T3" fmla="*/ 51 h 141"/>
                <a:gd name="T4" fmla="*/ 31 w 60"/>
                <a:gd name="T5" fmla="*/ 51 h 141"/>
                <a:gd name="T6" fmla="*/ 9 w 60"/>
                <a:gd name="T7" fmla="*/ 129 h 141"/>
                <a:gd name="T8" fmla="*/ 14 w 60"/>
                <a:gd name="T9" fmla="*/ 23 h 141"/>
                <a:gd name="T10" fmla="*/ 0 w 60"/>
                <a:gd name="T11" fmla="*/ 43 h 141"/>
                <a:gd name="T12" fmla="*/ 31 w 60"/>
                <a:gd name="T13" fmla="*/ 0 h 141"/>
                <a:gd name="T14" fmla="*/ 31 w 60"/>
                <a:gd name="T15" fmla="*/ 0 h 141"/>
                <a:gd name="T16" fmla="*/ 60 w 60"/>
                <a:gd name="T17" fmla="*/ 45 h 141"/>
                <a:gd name="T18" fmla="*/ 47 w 60"/>
                <a:gd name="T19" fmla="*/ 24 h 141"/>
                <a:gd name="T20" fmla="*/ 53 w 60"/>
                <a:gd name="T21" fmla="*/ 12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141">
                  <a:moveTo>
                    <a:pt x="53" y="129"/>
                  </a:moveTo>
                  <a:cubicBezTo>
                    <a:pt x="53" y="141"/>
                    <a:pt x="43" y="51"/>
                    <a:pt x="31" y="51"/>
                  </a:cubicBezTo>
                  <a:cubicBezTo>
                    <a:pt x="31" y="51"/>
                    <a:pt x="31" y="51"/>
                    <a:pt x="31" y="51"/>
                  </a:cubicBezTo>
                  <a:cubicBezTo>
                    <a:pt x="19" y="52"/>
                    <a:pt x="9" y="141"/>
                    <a:pt x="9" y="129"/>
                  </a:cubicBezTo>
                  <a:cubicBezTo>
                    <a:pt x="14" y="23"/>
                    <a:pt x="14" y="23"/>
                    <a:pt x="14" y="23"/>
                  </a:cubicBezTo>
                  <a:cubicBezTo>
                    <a:pt x="0" y="43"/>
                    <a:pt x="0" y="43"/>
                    <a:pt x="0" y="43"/>
                  </a:cubicBezTo>
                  <a:cubicBezTo>
                    <a:pt x="0" y="41"/>
                    <a:pt x="20" y="0"/>
                    <a:pt x="31" y="0"/>
                  </a:cubicBezTo>
                  <a:cubicBezTo>
                    <a:pt x="31" y="0"/>
                    <a:pt x="31" y="0"/>
                    <a:pt x="31" y="0"/>
                  </a:cubicBezTo>
                  <a:cubicBezTo>
                    <a:pt x="41" y="0"/>
                    <a:pt x="60" y="43"/>
                    <a:pt x="60" y="45"/>
                  </a:cubicBezTo>
                  <a:cubicBezTo>
                    <a:pt x="47" y="24"/>
                    <a:pt x="47" y="24"/>
                    <a:pt x="47" y="24"/>
                  </a:cubicBezTo>
                  <a:lnTo>
                    <a:pt x="53" y="129"/>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8" name="Freeform 7"/>
            <p:cNvSpPr/>
            <p:nvPr/>
          </p:nvSpPr>
          <p:spPr bwMode="auto">
            <a:xfrm>
              <a:off x="5355258" y="4838651"/>
              <a:ext cx="515937" cy="525463"/>
            </a:xfrm>
            <a:custGeom>
              <a:avLst/>
              <a:gdLst>
                <a:gd name="T0" fmla="*/ 14 w 54"/>
                <a:gd name="T1" fmla="*/ 48 h 55"/>
                <a:gd name="T2" fmla="*/ 7 w 54"/>
                <a:gd name="T3" fmla="*/ 15 h 55"/>
                <a:gd name="T4" fmla="*/ 40 w 54"/>
                <a:gd name="T5" fmla="*/ 7 h 55"/>
                <a:gd name="T6" fmla="*/ 47 w 54"/>
                <a:gd name="T7" fmla="*/ 40 h 55"/>
                <a:gd name="T8" fmla="*/ 14 w 54"/>
                <a:gd name="T9" fmla="*/ 48 h 55"/>
              </a:gdLst>
              <a:ahLst/>
              <a:cxnLst>
                <a:cxn ang="0">
                  <a:pos x="T0" y="T1"/>
                </a:cxn>
                <a:cxn ang="0">
                  <a:pos x="T2" y="T3"/>
                </a:cxn>
                <a:cxn ang="0">
                  <a:pos x="T4" y="T5"/>
                </a:cxn>
                <a:cxn ang="0">
                  <a:pos x="T6" y="T7"/>
                </a:cxn>
                <a:cxn ang="0">
                  <a:pos x="T8" y="T9"/>
                </a:cxn>
              </a:cxnLst>
              <a:rect l="0" t="0" r="r" b="b"/>
              <a:pathLst>
                <a:path w="54" h="55">
                  <a:moveTo>
                    <a:pt x="14" y="48"/>
                  </a:moveTo>
                  <a:cubicBezTo>
                    <a:pt x="3" y="41"/>
                    <a:pt x="0" y="26"/>
                    <a:pt x="7" y="15"/>
                  </a:cubicBezTo>
                  <a:cubicBezTo>
                    <a:pt x="14" y="3"/>
                    <a:pt x="28" y="0"/>
                    <a:pt x="40" y="7"/>
                  </a:cubicBezTo>
                  <a:cubicBezTo>
                    <a:pt x="51" y="14"/>
                    <a:pt x="54" y="28"/>
                    <a:pt x="47" y="40"/>
                  </a:cubicBezTo>
                  <a:cubicBezTo>
                    <a:pt x="40" y="51"/>
                    <a:pt x="26" y="55"/>
                    <a:pt x="14" y="48"/>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9" name="Freeform 8"/>
            <p:cNvSpPr/>
            <p:nvPr/>
          </p:nvSpPr>
          <p:spPr bwMode="auto">
            <a:xfrm>
              <a:off x="4142408" y="4083001"/>
              <a:ext cx="1309687" cy="965200"/>
            </a:xfrm>
            <a:custGeom>
              <a:avLst/>
              <a:gdLst>
                <a:gd name="T0" fmla="*/ 10 w 137"/>
                <a:gd name="T1" fmla="*/ 44 h 101"/>
                <a:gd name="T2" fmla="*/ 88 w 137"/>
                <a:gd name="T3" fmla="*/ 66 h 101"/>
                <a:gd name="T4" fmla="*/ 88 w 137"/>
                <a:gd name="T5" fmla="*/ 66 h 101"/>
                <a:gd name="T6" fmla="*/ 34 w 137"/>
                <a:gd name="T7" fmla="*/ 6 h 101"/>
                <a:gd name="T8" fmla="*/ 121 w 137"/>
                <a:gd name="T9" fmla="*/ 67 h 101"/>
                <a:gd name="T10" fmla="*/ 111 w 137"/>
                <a:gd name="T11" fmla="*/ 44 h 101"/>
                <a:gd name="T12" fmla="*/ 132 w 137"/>
                <a:gd name="T13" fmla="*/ 93 h 101"/>
                <a:gd name="T14" fmla="*/ 132 w 137"/>
                <a:gd name="T15" fmla="*/ 93 h 101"/>
                <a:gd name="T16" fmla="*/ 78 w 137"/>
                <a:gd name="T17" fmla="*/ 94 h 101"/>
                <a:gd name="T18" fmla="*/ 103 w 137"/>
                <a:gd name="T19" fmla="*/ 94 h 101"/>
                <a:gd name="T20" fmla="*/ 10 w 137"/>
                <a:gd name="T21" fmla="*/ 4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7" h="101">
                  <a:moveTo>
                    <a:pt x="10" y="44"/>
                  </a:moveTo>
                  <a:cubicBezTo>
                    <a:pt x="0" y="38"/>
                    <a:pt x="82" y="76"/>
                    <a:pt x="88" y="66"/>
                  </a:cubicBezTo>
                  <a:cubicBezTo>
                    <a:pt x="88" y="66"/>
                    <a:pt x="88" y="66"/>
                    <a:pt x="88" y="66"/>
                  </a:cubicBezTo>
                  <a:cubicBezTo>
                    <a:pt x="95" y="55"/>
                    <a:pt x="23" y="0"/>
                    <a:pt x="34" y="6"/>
                  </a:cubicBezTo>
                  <a:cubicBezTo>
                    <a:pt x="121" y="67"/>
                    <a:pt x="121" y="67"/>
                    <a:pt x="121" y="67"/>
                  </a:cubicBezTo>
                  <a:cubicBezTo>
                    <a:pt x="111" y="44"/>
                    <a:pt x="111" y="44"/>
                    <a:pt x="111" y="44"/>
                  </a:cubicBezTo>
                  <a:cubicBezTo>
                    <a:pt x="113" y="45"/>
                    <a:pt x="137" y="84"/>
                    <a:pt x="132" y="93"/>
                  </a:cubicBezTo>
                  <a:cubicBezTo>
                    <a:pt x="132" y="93"/>
                    <a:pt x="132" y="93"/>
                    <a:pt x="132" y="93"/>
                  </a:cubicBezTo>
                  <a:cubicBezTo>
                    <a:pt x="126" y="101"/>
                    <a:pt x="80" y="96"/>
                    <a:pt x="78" y="94"/>
                  </a:cubicBezTo>
                  <a:cubicBezTo>
                    <a:pt x="103" y="94"/>
                    <a:pt x="103" y="94"/>
                    <a:pt x="103" y="94"/>
                  </a:cubicBezTo>
                  <a:lnTo>
                    <a:pt x="10" y="4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0" name="Freeform 9"/>
            <p:cNvSpPr/>
            <p:nvPr/>
          </p:nvSpPr>
          <p:spPr bwMode="auto">
            <a:xfrm>
              <a:off x="2548558" y="4724351"/>
              <a:ext cx="525462" cy="515938"/>
            </a:xfrm>
            <a:custGeom>
              <a:avLst/>
              <a:gdLst>
                <a:gd name="T0" fmla="*/ 17 w 55"/>
                <a:gd name="T1" fmla="*/ 5 h 54"/>
                <a:gd name="T2" fmla="*/ 49 w 55"/>
                <a:gd name="T3" fmla="*/ 16 h 54"/>
                <a:gd name="T4" fmla="*/ 38 w 55"/>
                <a:gd name="T5" fmla="*/ 48 h 54"/>
                <a:gd name="T6" fmla="*/ 6 w 55"/>
                <a:gd name="T7" fmla="*/ 38 h 54"/>
                <a:gd name="T8" fmla="*/ 17 w 55"/>
                <a:gd name="T9" fmla="*/ 5 h 54"/>
              </a:gdLst>
              <a:ahLst/>
              <a:cxnLst>
                <a:cxn ang="0">
                  <a:pos x="T0" y="T1"/>
                </a:cxn>
                <a:cxn ang="0">
                  <a:pos x="T2" y="T3"/>
                </a:cxn>
                <a:cxn ang="0">
                  <a:pos x="T4" y="T5"/>
                </a:cxn>
                <a:cxn ang="0">
                  <a:pos x="T6" y="T7"/>
                </a:cxn>
                <a:cxn ang="0">
                  <a:pos x="T8" y="T9"/>
                </a:cxn>
              </a:cxnLst>
              <a:rect l="0" t="0" r="r" b="b"/>
              <a:pathLst>
                <a:path w="55" h="54">
                  <a:moveTo>
                    <a:pt x="17" y="5"/>
                  </a:moveTo>
                  <a:cubicBezTo>
                    <a:pt x="28" y="0"/>
                    <a:pt x="43" y="4"/>
                    <a:pt x="49" y="16"/>
                  </a:cubicBezTo>
                  <a:cubicBezTo>
                    <a:pt x="55" y="28"/>
                    <a:pt x="50" y="42"/>
                    <a:pt x="38" y="48"/>
                  </a:cubicBezTo>
                  <a:cubicBezTo>
                    <a:pt x="26" y="54"/>
                    <a:pt x="12" y="49"/>
                    <a:pt x="6" y="38"/>
                  </a:cubicBezTo>
                  <a:cubicBezTo>
                    <a:pt x="0" y="26"/>
                    <a:pt x="5" y="11"/>
                    <a:pt x="17" y="5"/>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1" name="Freeform 10"/>
            <p:cNvSpPr/>
            <p:nvPr/>
          </p:nvSpPr>
          <p:spPr bwMode="auto">
            <a:xfrm>
              <a:off x="2988295" y="4073476"/>
              <a:ext cx="1346200" cy="889000"/>
            </a:xfrm>
            <a:custGeom>
              <a:avLst/>
              <a:gdLst>
                <a:gd name="T0" fmla="*/ 110 w 141"/>
                <a:gd name="T1" fmla="*/ 6 h 93"/>
                <a:gd name="T2" fmla="*/ 50 w 141"/>
                <a:gd name="T3" fmla="*/ 60 h 93"/>
                <a:gd name="T4" fmla="*/ 50 w 141"/>
                <a:gd name="T5" fmla="*/ 60 h 93"/>
                <a:gd name="T6" fmla="*/ 130 w 141"/>
                <a:gd name="T7" fmla="*/ 45 h 93"/>
                <a:gd name="T8" fmla="*/ 32 w 141"/>
                <a:gd name="T9" fmla="*/ 87 h 93"/>
                <a:gd name="T10" fmla="*/ 57 w 141"/>
                <a:gd name="T11" fmla="*/ 92 h 93"/>
                <a:gd name="T12" fmla="*/ 5 w 141"/>
                <a:gd name="T13" fmla="*/ 83 h 93"/>
                <a:gd name="T14" fmla="*/ 5 w 141"/>
                <a:gd name="T15" fmla="*/ 83 h 93"/>
                <a:gd name="T16" fmla="*/ 31 w 141"/>
                <a:gd name="T17" fmla="*/ 37 h 93"/>
                <a:gd name="T18" fmla="*/ 19 w 141"/>
                <a:gd name="T19" fmla="*/ 58 h 93"/>
                <a:gd name="T20" fmla="*/ 110 w 141"/>
                <a:gd name="T21" fmla="*/ 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93">
                  <a:moveTo>
                    <a:pt x="110" y="6"/>
                  </a:moveTo>
                  <a:cubicBezTo>
                    <a:pt x="121" y="0"/>
                    <a:pt x="45" y="49"/>
                    <a:pt x="50" y="60"/>
                  </a:cubicBezTo>
                  <a:cubicBezTo>
                    <a:pt x="50" y="60"/>
                    <a:pt x="50" y="60"/>
                    <a:pt x="50" y="60"/>
                  </a:cubicBezTo>
                  <a:cubicBezTo>
                    <a:pt x="56" y="71"/>
                    <a:pt x="141" y="40"/>
                    <a:pt x="130" y="45"/>
                  </a:cubicBezTo>
                  <a:cubicBezTo>
                    <a:pt x="32" y="87"/>
                    <a:pt x="32" y="87"/>
                    <a:pt x="32" y="87"/>
                  </a:cubicBezTo>
                  <a:cubicBezTo>
                    <a:pt x="57" y="92"/>
                    <a:pt x="57" y="92"/>
                    <a:pt x="57" y="92"/>
                  </a:cubicBezTo>
                  <a:cubicBezTo>
                    <a:pt x="55" y="93"/>
                    <a:pt x="9" y="92"/>
                    <a:pt x="5" y="83"/>
                  </a:cubicBezTo>
                  <a:cubicBezTo>
                    <a:pt x="5" y="83"/>
                    <a:pt x="5" y="83"/>
                    <a:pt x="5" y="83"/>
                  </a:cubicBezTo>
                  <a:cubicBezTo>
                    <a:pt x="0" y="74"/>
                    <a:pt x="29" y="38"/>
                    <a:pt x="31" y="37"/>
                  </a:cubicBezTo>
                  <a:cubicBezTo>
                    <a:pt x="19" y="58"/>
                    <a:pt x="19" y="58"/>
                    <a:pt x="19" y="58"/>
                  </a:cubicBezTo>
                  <a:lnTo>
                    <a:pt x="110" y="6"/>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2" name="Freeform 11"/>
            <p:cNvSpPr/>
            <p:nvPr/>
          </p:nvSpPr>
          <p:spPr bwMode="auto">
            <a:xfrm>
              <a:off x="4705970" y="3136851"/>
              <a:ext cx="696912" cy="1138238"/>
            </a:xfrm>
            <a:custGeom>
              <a:avLst/>
              <a:gdLst>
                <a:gd name="T0" fmla="*/ 64 w 73"/>
                <a:gd name="T1" fmla="*/ 119 h 119"/>
                <a:gd name="T2" fmla="*/ 57 w 73"/>
                <a:gd name="T3" fmla="*/ 117 h 119"/>
                <a:gd name="T4" fmla="*/ 0 w 73"/>
                <a:gd name="T5" fmla="*/ 7 h 119"/>
                <a:gd name="T6" fmla="*/ 3 w 73"/>
                <a:gd name="T7" fmla="*/ 0 h 119"/>
                <a:gd name="T8" fmla="*/ 64 w 73"/>
                <a:gd name="T9" fmla="*/ 119 h 119"/>
              </a:gdLst>
              <a:ahLst/>
              <a:cxnLst>
                <a:cxn ang="0">
                  <a:pos x="T0" y="T1"/>
                </a:cxn>
                <a:cxn ang="0">
                  <a:pos x="T2" y="T3"/>
                </a:cxn>
                <a:cxn ang="0">
                  <a:pos x="T4" y="T5"/>
                </a:cxn>
                <a:cxn ang="0">
                  <a:pos x="T6" y="T7"/>
                </a:cxn>
                <a:cxn ang="0">
                  <a:pos x="T8" y="T9"/>
                </a:cxn>
              </a:cxnLst>
              <a:rect l="0" t="0" r="r" b="b"/>
              <a:pathLst>
                <a:path w="73" h="119">
                  <a:moveTo>
                    <a:pt x="64" y="119"/>
                  </a:moveTo>
                  <a:cubicBezTo>
                    <a:pt x="57" y="117"/>
                    <a:pt x="57" y="117"/>
                    <a:pt x="57" y="117"/>
                  </a:cubicBezTo>
                  <a:cubicBezTo>
                    <a:pt x="61" y="95"/>
                    <a:pt x="65" y="38"/>
                    <a:pt x="0" y="7"/>
                  </a:cubicBezTo>
                  <a:cubicBezTo>
                    <a:pt x="3" y="0"/>
                    <a:pt x="3" y="0"/>
                    <a:pt x="3" y="0"/>
                  </a:cubicBezTo>
                  <a:cubicBezTo>
                    <a:pt x="73" y="34"/>
                    <a:pt x="69" y="94"/>
                    <a:pt x="64" y="119"/>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3" name="Freeform 12"/>
            <p:cNvSpPr/>
            <p:nvPr/>
          </p:nvSpPr>
          <p:spPr bwMode="auto">
            <a:xfrm>
              <a:off x="5174283" y="4102051"/>
              <a:ext cx="258762" cy="249238"/>
            </a:xfrm>
            <a:custGeom>
              <a:avLst/>
              <a:gdLst>
                <a:gd name="T0" fmla="*/ 163 w 163"/>
                <a:gd name="T1" fmla="*/ 30 h 157"/>
                <a:gd name="T2" fmla="*/ 72 w 163"/>
                <a:gd name="T3" fmla="*/ 91 h 157"/>
                <a:gd name="T4" fmla="*/ 12 w 163"/>
                <a:gd name="T5" fmla="*/ 0 h 157"/>
                <a:gd name="T6" fmla="*/ 0 w 163"/>
                <a:gd name="T7" fmla="*/ 61 h 157"/>
                <a:gd name="T8" fmla="*/ 54 w 163"/>
                <a:gd name="T9" fmla="*/ 157 h 157"/>
                <a:gd name="T10" fmla="*/ 150 w 163"/>
                <a:gd name="T11" fmla="*/ 97 h 157"/>
                <a:gd name="T12" fmla="*/ 163 w 163"/>
                <a:gd name="T13" fmla="*/ 30 h 157"/>
              </a:gdLst>
              <a:ahLst/>
              <a:cxnLst>
                <a:cxn ang="0">
                  <a:pos x="T0" y="T1"/>
                </a:cxn>
                <a:cxn ang="0">
                  <a:pos x="T2" y="T3"/>
                </a:cxn>
                <a:cxn ang="0">
                  <a:pos x="T4" y="T5"/>
                </a:cxn>
                <a:cxn ang="0">
                  <a:pos x="T6" y="T7"/>
                </a:cxn>
                <a:cxn ang="0">
                  <a:pos x="T8" y="T9"/>
                </a:cxn>
                <a:cxn ang="0">
                  <a:pos x="T10" y="T11"/>
                </a:cxn>
                <a:cxn ang="0">
                  <a:pos x="T12" y="T13"/>
                </a:cxn>
              </a:cxnLst>
              <a:rect l="0" t="0" r="r" b="b"/>
              <a:pathLst>
                <a:path w="163" h="157">
                  <a:moveTo>
                    <a:pt x="163" y="30"/>
                  </a:moveTo>
                  <a:lnTo>
                    <a:pt x="72" y="91"/>
                  </a:lnTo>
                  <a:lnTo>
                    <a:pt x="12" y="0"/>
                  </a:lnTo>
                  <a:lnTo>
                    <a:pt x="0" y="61"/>
                  </a:lnTo>
                  <a:lnTo>
                    <a:pt x="54" y="157"/>
                  </a:lnTo>
                  <a:lnTo>
                    <a:pt x="150" y="97"/>
                  </a:lnTo>
                  <a:lnTo>
                    <a:pt x="163" y="3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4" name="Freeform 13"/>
            <p:cNvSpPr/>
            <p:nvPr/>
          </p:nvSpPr>
          <p:spPr bwMode="auto">
            <a:xfrm>
              <a:off x="3618533" y="5086301"/>
              <a:ext cx="1270000" cy="430213"/>
            </a:xfrm>
            <a:custGeom>
              <a:avLst/>
              <a:gdLst>
                <a:gd name="T0" fmla="*/ 69 w 133"/>
                <a:gd name="T1" fmla="*/ 32 h 45"/>
                <a:gd name="T2" fmla="*/ 0 w 133"/>
                <a:gd name="T3" fmla="*/ 6 h 45"/>
                <a:gd name="T4" fmla="*/ 5 w 133"/>
                <a:gd name="T5" fmla="*/ 0 h 45"/>
                <a:gd name="T6" fmla="*/ 129 w 133"/>
                <a:gd name="T7" fmla="*/ 3 h 45"/>
                <a:gd name="T8" fmla="*/ 133 w 133"/>
                <a:gd name="T9" fmla="*/ 10 h 45"/>
                <a:gd name="T10" fmla="*/ 69 w 133"/>
                <a:gd name="T11" fmla="*/ 32 h 45"/>
              </a:gdLst>
              <a:ahLst/>
              <a:cxnLst>
                <a:cxn ang="0">
                  <a:pos x="T0" y="T1"/>
                </a:cxn>
                <a:cxn ang="0">
                  <a:pos x="T2" y="T3"/>
                </a:cxn>
                <a:cxn ang="0">
                  <a:pos x="T4" y="T5"/>
                </a:cxn>
                <a:cxn ang="0">
                  <a:pos x="T6" y="T7"/>
                </a:cxn>
                <a:cxn ang="0">
                  <a:pos x="T8" y="T9"/>
                </a:cxn>
                <a:cxn ang="0">
                  <a:pos x="T10" y="T11"/>
                </a:cxn>
              </a:cxnLst>
              <a:rect l="0" t="0" r="r" b="b"/>
              <a:pathLst>
                <a:path w="133" h="45">
                  <a:moveTo>
                    <a:pt x="69" y="32"/>
                  </a:moveTo>
                  <a:cubicBezTo>
                    <a:pt x="36" y="32"/>
                    <a:pt x="12" y="16"/>
                    <a:pt x="0" y="6"/>
                  </a:cubicBezTo>
                  <a:cubicBezTo>
                    <a:pt x="5" y="0"/>
                    <a:pt x="5" y="0"/>
                    <a:pt x="5" y="0"/>
                  </a:cubicBezTo>
                  <a:cubicBezTo>
                    <a:pt x="22" y="15"/>
                    <a:pt x="70" y="45"/>
                    <a:pt x="129" y="3"/>
                  </a:cubicBezTo>
                  <a:cubicBezTo>
                    <a:pt x="133" y="10"/>
                    <a:pt x="133" y="10"/>
                    <a:pt x="133" y="10"/>
                  </a:cubicBezTo>
                  <a:cubicBezTo>
                    <a:pt x="110" y="26"/>
                    <a:pt x="88" y="32"/>
                    <a:pt x="69" y="32"/>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5" name="Freeform 14"/>
            <p:cNvSpPr/>
            <p:nvPr/>
          </p:nvSpPr>
          <p:spPr bwMode="auto">
            <a:xfrm>
              <a:off x="3580433" y="5048201"/>
              <a:ext cx="247650" cy="249238"/>
            </a:xfrm>
            <a:custGeom>
              <a:avLst/>
              <a:gdLst>
                <a:gd name="T0" fmla="*/ 54 w 156"/>
                <a:gd name="T1" fmla="*/ 157 h 157"/>
                <a:gd name="T2" fmla="*/ 48 w 156"/>
                <a:gd name="T3" fmla="*/ 48 h 157"/>
                <a:gd name="T4" fmla="*/ 156 w 156"/>
                <a:gd name="T5" fmla="*/ 42 h 157"/>
                <a:gd name="T6" fmla="*/ 108 w 156"/>
                <a:gd name="T7" fmla="*/ 0 h 157"/>
                <a:gd name="T8" fmla="*/ 0 w 156"/>
                <a:gd name="T9" fmla="*/ 6 h 157"/>
                <a:gd name="T10" fmla="*/ 6 w 156"/>
                <a:gd name="T11" fmla="*/ 115 h 157"/>
                <a:gd name="T12" fmla="*/ 54 w 156"/>
                <a:gd name="T13" fmla="*/ 157 h 157"/>
              </a:gdLst>
              <a:ahLst/>
              <a:cxnLst>
                <a:cxn ang="0">
                  <a:pos x="T0" y="T1"/>
                </a:cxn>
                <a:cxn ang="0">
                  <a:pos x="T2" y="T3"/>
                </a:cxn>
                <a:cxn ang="0">
                  <a:pos x="T4" y="T5"/>
                </a:cxn>
                <a:cxn ang="0">
                  <a:pos x="T6" y="T7"/>
                </a:cxn>
                <a:cxn ang="0">
                  <a:pos x="T8" y="T9"/>
                </a:cxn>
                <a:cxn ang="0">
                  <a:pos x="T10" y="T11"/>
                </a:cxn>
                <a:cxn ang="0">
                  <a:pos x="T12" y="T13"/>
                </a:cxn>
              </a:cxnLst>
              <a:rect l="0" t="0" r="r" b="b"/>
              <a:pathLst>
                <a:path w="156" h="157">
                  <a:moveTo>
                    <a:pt x="54" y="157"/>
                  </a:moveTo>
                  <a:lnTo>
                    <a:pt x="48" y="48"/>
                  </a:lnTo>
                  <a:lnTo>
                    <a:pt x="156" y="42"/>
                  </a:lnTo>
                  <a:lnTo>
                    <a:pt x="108" y="0"/>
                  </a:lnTo>
                  <a:lnTo>
                    <a:pt x="0" y="6"/>
                  </a:lnTo>
                  <a:lnTo>
                    <a:pt x="6" y="115"/>
                  </a:lnTo>
                  <a:lnTo>
                    <a:pt x="54" y="157"/>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6" name="Freeform 15"/>
            <p:cNvSpPr/>
            <p:nvPr/>
          </p:nvSpPr>
          <p:spPr bwMode="auto">
            <a:xfrm>
              <a:off x="2988295" y="3165426"/>
              <a:ext cx="735012" cy="1147763"/>
            </a:xfrm>
            <a:custGeom>
              <a:avLst/>
              <a:gdLst>
                <a:gd name="T0" fmla="*/ 14 w 77"/>
                <a:gd name="T1" fmla="*/ 120 h 120"/>
                <a:gd name="T2" fmla="*/ 74 w 77"/>
                <a:gd name="T3" fmla="*/ 0 h 120"/>
                <a:gd name="T4" fmla="*/ 77 w 77"/>
                <a:gd name="T5" fmla="*/ 7 h 120"/>
                <a:gd name="T6" fmla="*/ 21 w 77"/>
                <a:gd name="T7" fmla="*/ 119 h 120"/>
                <a:gd name="T8" fmla="*/ 14 w 77"/>
                <a:gd name="T9" fmla="*/ 120 h 120"/>
              </a:gdLst>
              <a:ahLst/>
              <a:cxnLst>
                <a:cxn ang="0">
                  <a:pos x="T0" y="T1"/>
                </a:cxn>
                <a:cxn ang="0">
                  <a:pos x="T2" y="T3"/>
                </a:cxn>
                <a:cxn ang="0">
                  <a:pos x="T4" y="T5"/>
                </a:cxn>
                <a:cxn ang="0">
                  <a:pos x="T6" y="T7"/>
                </a:cxn>
                <a:cxn ang="0">
                  <a:pos x="T8" y="T9"/>
                </a:cxn>
              </a:cxnLst>
              <a:rect l="0" t="0" r="r" b="b"/>
              <a:pathLst>
                <a:path w="77" h="120">
                  <a:moveTo>
                    <a:pt x="14" y="120"/>
                  </a:moveTo>
                  <a:cubicBezTo>
                    <a:pt x="0" y="44"/>
                    <a:pt x="51" y="11"/>
                    <a:pt x="74" y="0"/>
                  </a:cubicBezTo>
                  <a:cubicBezTo>
                    <a:pt x="77" y="7"/>
                    <a:pt x="77" y="7"/>
                    <a:pt x="77" y="7"/>
                  </a:cubicBezTo>
                  <a:cubicBezTo>
                    <a:pt x="56" y="17"/>
                    <a:pt x="8" y="47"/>
                    <a:pt x="21" y="119"/>
                  </a:cubicBezTo>
                  <a:lnTo>
                    <a:pt x="14" y="12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7" name="Freeform 16"/>
            <p:cNvSpPr/>
            <p:nvPr/>
          </p:nvSpPr>
          <p:spPr bwMode="auto">
            <a:xfrm>
              <a:off x="3531220" y="3108276"/>
              <a:ext cx="258762" cy="268288"/>
            </a:xfrm>
            <a:custGeom>
              <a:avLst/>
              <a:gdLst>
                <a:gd name="T0" fmla="*/ 0 w 163"/>
                <a:gd name="T1" fmla="*/ 24 h 169"/>
                <a:gd name="T2" fmla="*/ 97 w 163"/>
                <a:gd name="T3" fmla="*/ 67 h 169"/>
                <a:gd name="T4" fmla="*/ 61 w 163"/>
                <a:gd name="T5" fmla="*/ 169 h 169"/>
                <a:gd name="T6" fmla="*/ 121 w 163"/>
                <a:gd name="T7" fmla="*/ 139 h 169"/>
                <a:gd name="T8" fmla="*/ 163 w 163"/>
                <a:gd name="T9" fmla="*/ 36 h 169"/>
                <a:gd name="T10" fmla="*/ 61 w 163"/>
                <a:gd name="T11" fmla="*/ 0 h 169"/>
                <a:gd name="T12" fmla="*/ 0 w 163"/>
                <a:gd name="T13" fmla="*/ 24 h 169"/>
              </a:gdLst>
              <a:ahLst/>
              <a:cxnLst>
                <a:cxn ang="0">
                  <a:pos x="T0" y="T1"/>
                </a:cxn>
                <a:cxn ang="0">
                  <a:pos x="T2" y="T3"/>
                </a:cxn>
                <a:cxn ang="0">
                  <a:pos x="T4" y="T5"/>
                </a:cxn>
                <a:cxn ang="0">
                  <a:pos x="T6" y="T7"/>
                </a:cxn>
                <a:cxn ang="0">
                  <a:pos x="T8" y="T9"/>
                </a:cxn>
                <a:cxn ang="0">
                  <a:pos x="T10" y="T11"/>
                </a:cxn>
                <a:cxn ang="0">
                  <a:pos x="T12" y="T13"/>
                </a:cxn>
              </a:cxnLst>
              <a:rect l="0" t="0" r="r" b="b"/>
              <a:pathLst>
                <a:path w="163" h="169">
                  <a:moveTo>
                    <a:pt x="0" y="24"/>
                  </a:moveTo>
                  <a:lnTo>
                    <a:pt x="97" y="67"/>
                  </a:lnTo>
                  <a:lnTo>
                    <a:pt x="61" y="169"/>
                  </a:lnTo>
                  <a:lnTo>
                    <a:pt x="121" y="139"/>
                  </a:lnTo>
                  <a:lnTo>
                    <a:pt x="163" y="36"/>
                  </a:lnTo>
                  <a:lnTo>
                    <a:pt x="61" y="0"/>
                  </a:lnTo>
                  <a:lnTo>
                    <a:pt x="0" y="2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grpSp>
      <p:sp>
        <p:nvSpPr>
          <p:cNvPr id="167938" name="标题 167937"/>
          <p:cNvSpPr>
            <a:spLocks noGrp="1"/>
          </p:cNvSpPr>
          <p:nvPr>
            <p:ph type="title"/>
          </p:nvPr>
        </p:nvSpPr>
        <p:spPr>
          <a:xfrm>
            <a:off x="466725" y="187325"/>
            <a:ext cx="8229600" cy="719138"/>
          </a:xfrm>
          <a:noFill/>
          <a:ln>
            <a:noFill/>
          </a:ln>
        </p:spPr>
        <p:txBody>
          <a:bodyPr anchor="t">
            <a:normAutofit/>
          </a:bodyPr>
          <a:lstStyle/>
          <a:p>
            <a:pPr algn="ctr"/>
            <a:r>
              <a:rPr lang="en-US" altLang="zh-CN" sz="3200" b="1">
                <a:solidFill>
                  <a:schemeClr val="accent2"/>
                </a:solidFill>
                <a:cs typeface="+mj-lt"/>
              </a:rPr>
              <a:t>Useful Sentences</a:t>
            </a:r>
            <a:endParaRPr lang="en-US" altLang="zh-CN" sz="3200" b="1">
              <a:solidFill>
                <a:schemeClr val="accent2"/>
              </a:solidFill>
              <a:cs typeface="+mj-lt"/>
            </a:endParaRPr>
          </a:p>
        </p:txBody>
      </p:sp>
      <p:sp>
        <p:nvSpPr>
          <p:cNvPr id="167939" name="内容占位符 167938"/>
          <p:cNvSpPr>
            <a:spLocks noGrp="1"/>
          </p:cNvSpPr>
          <p:nvPr>
            <p:ph idx="1"/>
          </p:nvPr>
        </p:nvSpPr>
        <p:spPr>
          <a:xfrm>
            <a:off x="466725" y="979488"/>
            <a:ext cx="8437563" cy="5289550"/>
          </a:xfrm>
          <a:noFill/>
          <a:ln>
            <a:noFill/>
          </a:ln>
        </p:spPr>
        <p:txBody>
          <a:bodyPr anchor="t"/>
          <a:lstStyle/>
          <a:p>
            <a:pPr marL="609600" indent="-609600">
              <a:lnSpc>
                <a:spcPct val="110000"/>
              </a:lnSpc>
              <a:buAutoNum type="arabicPeriod" startAt="3"/>
            </a:pPr>
            <a:r>
              <a:rPr lang="en-US" altLang="zh-CN" sz="2800">
                <a:solidFill>
                  <a:schemeClr val="tx1"/>
                </a:solidFill>
              </a:rPr>
              <a:t>Owing to the late arrival of the steamer on which we have booked space, we would appreciate your extending the shipment date and the validity of your L/C No. 5567 to May 1 and May 16 respectively.</a:t>
            </a:r>
            <a:endParaRPr lang="en-US" altLang="zh-CN" sz="2800">
              <a:solidFill>
                <a:schemeClr val="tx1"/>
              </a:solidFill>
            </a:endParaRPr>
          </a:p>
          <a:p>
            <a:pPr marL="609600" indent="-609600">
              <a:lnSpc>
                <a:spcPct val="110000"/>
              </a:lnSpc>
              <a:buAutoNum type="arabicPeriod" startAt="3"/>
            </a:pPr>
            <a:endParaRPr lang="en-US" altLang="zh-CN" sz="2800">
              <a:solidFill>
                <a:schemeClr val="tx1"/>
              </a:solidFill>
            </a:endParaRPr>
          </a:p>
          <a:p>
            <a:pPr marL="609600" indent="-609600">
              <a:lnSpc>
                <a:spcPct val="110000"/>
              </a:lnSpc>
              <a:buAutoNum type="arabicPeriod" startAt="3"/>
            </a:pPr>
            <a:r>
              <a:rPr lang="en-US" altLang="zh-CN" sz="2800">
                <a:solidFill>
                  <a:schemeClr val="tx1"/>
                </a:solidFill>
              </a:rPr>
              <a:t>The shipment covered by your L/C No. 809 has been ready for quite some time, but the amendment advice has not yet arrived. So an extension of 15 days is requested.</a:t>
            </a:r>
            <a:endParaRPr lang="en-US" altLang="zh-CN" sz="2800">
              <a:solidFill>
                <a:schemeClr val="tx1"/>
              </a:solidFill>
            </a:endParaRPr>
          </a:p>
        </p:txBody>
      </p:sp>
    </p:spTree>
    <p:custDataLst>
      <p:tags r:id="rId1"/>
    </p:custData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indefinite" fill="hold">
                                          <p:stCondLst>
                                            <p:cond delay="0"/>
                                          </p:stCondLst>
                                        </p:cTn>
                                        <p:tgtEl>
                                          <p:spTgt spid="167938"/>
                                        </p:tgtEl>
                                        <p:attrNameLst>
                                          <p:attrName>style.visibility</p:attrName>
                                        </p:attrNameLst>
                                      </p:cBhvr>
                                      <p:to>
                                        <p:strVal val="visible"/>
                                      </p:to>
                                    </p:set>
                                    <p:animEffect transition="in" filter="fade">
                                      <p:cBhvr>
                                        <p:cTn id="12" dur="1000"/>
                                        <p:tgtEl>
                                          <p:spTgt spid="167938"/>
                                        </p:tgtEl>
                                      </p:cBhvr>
                                    </p:animEffect>
                                    <p:anim calcmode="lin" valueType="num">
                                      <p:cBhvr>
                                        <p:cTn id="13" dur="1000" fill="hold"/>
                                        <p:tgtEl>
                                          <p:spTgt spid="167938"/>
                                        </p:tgtEl>
                                        <p:attrNameLst>
                                          <p:attrName>ppt_x</p:attrName>
                                        </p:attrNameLst>
                                      </p:cBhvr>
                                      <p:tavLst>
                                        <p:tav tm="0">
                                          <p:val>
                                            <p:strVal val="#ppt_x"/>
                                          </p:val>
                                        </p:tav>
                                        <p:tav tm="100000">
                                          <p:val>
                                            <p:strVal val="#ppt_x"/>
                                          </p:val>
                                        </p:tav>
                                      </p:tavLst>
                                    </p:anim>
                                    <p:anim calcmode="lin" valueType="num">
                                      <p:cBhvr>
                                        <p:cTn id="14" dur="897" decel="100000" fill="hold"/>
                                        <p:tgtEl>
                                          <p:spTgt spid="167938"/>
                                        </p:tgtEl>
                                        <p:attrNameLst>
                                          <p:attrName>ppt_y</p:attrName>
                                        </p:attrNameLst>
                                      </p:cBhvr>
                                      <p:tavLst>
                                        <p:tav tm="0">
                                          <p:val>
                                            <p:strVal val="#ppt_y+1"/>
                                          </p:val>
                                        </p:tav>
                                        <p:tav tm="100000">
                                          <p:val>
                                            <p:strVal val="#ppt_y-.03"/>
                                          </p:val>
                                        </p:tav>
                                      </p:tavLst>
                                    </p:anim>
                                    <p:anim calcmode="lin" valueType="num">
                                      <p:cBhvr>
                                        <p:cTn id="15" dur="97" accel="100000" fill="hold">
                                          <p:stCondLst>
                                            <p:cond delay="897"/>
                                          </p:stCondLst>
                                        </p:cTn>
                                        <p:tgtEl>
                                          <p:spTgt spid="167938"/>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167939">
                                            <p:txEl>
                                              <p:pRg st="0" end="0"/>
                                            </p:txEl>
                                          </p:spTgt>
                                        </p:tgtEl>
                                        <p:attrNameLst>
                                          <p:attrName>style.visibility</p:attrName>
                                        </p:attrNameLst>
                                      </p:cBhvr>
                                      <p:to>
                                        <p:strVal val="visible"/>
                                      </p:to>
                                    </p:set>
                                    <p:animEffect transition="in" filter="blinds(horizontal)">
                                      <p:cBhvr>
                                        <p:cTn id="20" dur="500"/>
                                        <p:tgtEl>
                                          <p:spTgt spid="167939">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167939">
                                            <p:txEl>
                                              <p:pRg st="2" end="2"/>
                                            </p:txEl>
                                          </p:spTgt>
                                        </p:tgtEl>
                                        <p:attrNameLst>
                                          <p:attrName>style.visibility</p:attrName>
                                        </p:attrNameLst>
                                      </p:cBhvr>
                                      <p:to>
                                        <p:strVal val="visible"/>
                                      </p:to>
                                    </p:set>
                                    <p:animEffect transition="in" filter="blinds(horizontal)">
                                      <p:cBhvr>
                                        <p:cTn id="25" dur="500"/>
                                        <p:tgtEl>
                                          <p:spTgt spid="1679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8"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标题 168961"/>
          <p:cNvSpPr>
            <a:spLocks noGrp="1"/>
          </p:cNvSpPr>
          <p:nvPr>
            <p:ph type="title"/>
          </p:nvPr>
        </p:nvSpPr>
        <p:spPr>
          <a:xfrm>
            <a:off x="466725" y="187325"/>
            <a:ext cx="8229600" cy="719138"/>
          </a:xfrm>
          <a:noFill/>
          <a:ln>
            <a:noFill/>
          </a:ln>
        </p:spPr>
        <p:txBody>
          <a:bodyPr anchor="t">
            <a:normAutofit/>
          </a:bodyPr>
          <a:lstStyle/>
          <a:p>
            <a:pPr algn="ctr"/>
            <a:r>
              <a:rPr lang="en-US" altLang="zh-CN" sz="3200" b="1">
                <a:solidFill>
                  <a:schemeClr val="accent2"/>
                </a:solidFill>
                <a:cs typeface="+mj-lt"/>
              </a:rPr>
              <a:t>Useful</a:t>
            </a:r>
            <a:r>
              <a:rPr lang="en-US" altLang="zh-CN" sz="4000" b="1">
                <a:solidFill>
                  <a:schemeClr val="accent2"/>
                </a:solidFill>
                <a:latin typeface="Comic Sans MS" panose="030F0702030302020204" pitchFamily="66" charset="0"/>
              </a:rPr>
              <a:t> </a:t>
            </a:r>
            <a:r>
              <a:rPr lang="en-US" altLang="zh-CN" sz="3200" b="1">
                <a:solidFill>
                  <a:schemeClr val="accent2"/>
                </a:solidFill>
                <a:cs typeface="+mj-lt"/>
              </a:rPr>
              <a:t>Sentences</a:t>
            </a:r>
            <a:endParaRPr lang="en-US" altLang="zh-CN" sz="3200" b="1">
              <a:solidFill>
                <a:schemeClr val="accent2"/>
              </a:solidFill>
              <a:cs typeface="+mj-lt"/>
            </a:endParaRPr>
          </a:p>
        </p:txBody>
      </p:sp>
      <p:sp>
        <p:nvSpPr>
          <p:cNvPr id="168963" name="内容占位符 168962"/>
          <p:cNvSpPr>
            <a:spLocks noGrp="1"/>
          </p:cNvSpPr>
          <p:nvPr>
            <p:ph idx="1"/>
          </p:nvPr>
        </p:nvSpPr>
        <p:spPr>
          <a:xfrm>
            <a:off x="322580" y="1123950"/>
            <a:ext cx="8437245" cy="5375910"/>
          </a:xfrm>
          <a:noFill/>
          <a:ln>
            <a:noFill/>
          </a:ln>
        </p:spPr>
        <p:txBody>
          <a:bodyPr anchor="t">
            <a:normAutofit/>
          </a:bodyPr>
          <a:lstStyle/>
          <a:p>
            <a:pPr marL="457200" indent="-457200">
              <a:buNone/>
            </a:pPr>
            <a:r>
              <a:rPr lang="en-US" altLang="zh-CN" sz="2800">
                <a:solidFill>
                  <a:schemeClr val="tx1"/>
                </a:solidFill>
              </a:rPr>
              <a:t>5. Under the circumstances, we regret to ask you to extend the above said L/C to October 10 and October 25 for shipment and negotiation validity respectively, with the amendment to reach us by the 25th of August, otherwise the shipment will be further delayed.</a:t>
            </a:r>
            <a:endParaRPr lang="en-US" altLang="zh-CN" sz="2800">
              <a:solidFill>
                <a:schemeClr val="tx1"/>
              </a:solidFill>
            </a:endParaRPr>
          </a:p>
          <a:p>
            <a:pPr marL="457200" indent="-457200">
              <a:buNone/>
            </a:pPr>
            <a:endParaRPr lang="en-US" altLang="zh-CN" sz="2800">
              <a:solidFill>
                <a:schemeClr val="tx1"/>
              </a:solidFill>
            </a:endParaRPr>
          </a:p>
          <a:p>
            <a:pPr marL="457200" indent="-457200">
              <a:buNone/>
            </a:pPr>
            <a:r>
              <a:rPr lang="en-US" altLang="zh-CN" sz="2800">
                <a:solidFill>
                  <a:schemeClr val="tx1"/>
                </a:solidFill>
              </a:rPr>
              <a:t>6. Therefore, it is impossible for us to ship the goods this month, and we would ask you to do your best to extend the L/C as requested in our letter of April 8.</a:t>
            </a:r>
            <a:endParaRPr lang="en-US" altLang="zh-CN" sz="2800">
              <a:solidFill>
                <a:schemeClr val="tx1"/>
              </a:solidFill>
            </a:endParaRPr>
          </a:p>
        </p:txBody>
      </p:sp>
      <p:grpSp>
        <p:nvGrpSpPr>
          <p:cNvPr id="2" name="组合 1"/>
          <p:cNvGrpSpPr/>
          <p:nvPr/>
        </p:nvGrpSpPr>
        <p:grpSpPr>
          <a:xfrm>
            <a:off x="6421800" y="4486445"/>
            <a:ext cx="2491978" cy="2321720"/>
            <a:chOff x="2548558" y="2420888"/>
            <a:chExt cx="3322637" cy="3095626"/>
          </a:xfrm>
          <a:solidFill>
            <a:schemeClr val="accent2"/>
          </a:solidFill>
        </p:grpSpPr>
        <p:sp>
          <p:nvSpPr>
            <p:cNvPr id="16" name="Freeform 5"/>
            <p:cNvSpPr/>
            <p:nvPr/>
          </p:nvSpPr>
          <p:spPr bwMode="auto">
            <a:xfrm>
              <a:off x="3999533" y="2420888"/>
              <a:ext cx="458787" cy="458788"/>
            </a:xfrm>
            <a:custGeom>
              <a:avLst/>
              <a:gdLst>
                <a:gd name="T0" fmla="*/ 48 w 48"/>
                <a:gd name="T1" fmla="*/ 24 h 48"/>
                <a:gd name="T2" fmla="*/ 25 w 48"/>
                <a:gd name="T3" fmla="*/ 48 h 48"/>
                <a:gd name="T4" fmla="*/ 0 w 48"/>
                <a:gd name="T5" fmla="*/ 24 h 48"/>
                <a:gd name="T6" fmla="*/ 24 w 48"/>
                <a:gd name="T7" fmla="*/ 0 h 48"/>
                <a:gd name="T8" fmla="*/ 48 w 48"/>
                <a:gd name="T9" fmla="*/ 24 h 48"/>
              </a:gdLst>
              <a:ahLst/>
              <a:cxnLst>
                <a:cxn ang="0">
                  <a:pos x="T0" y="T1"/>
                </a:cxn>
                <a:cxn ang="0">
                  <a:pos x="T2" y="T3"/>
                </a:cxn>
                <a:cxn ang="0">
                  <a:pos x="T4" y="T5"/>
                </a:cxn>
                <a:cxn ang="0">
                  <a:pos x="T6" y="T7"/>
                </a:cxn>
                <a:cxn ang="0">
                  <a:pos x="T8" y="T9"/>
                </a:cxn>
              </a:cxnLst>
              <a:rect l="0" t="0" r="r" b="b"/>
              <a:pathLst>
                <a:path w="48" h="48">
                  <a:moveTo>
                    <a:pt x="48" y="24"/>
                  </a:moveTo>
                  <a:cubicBezTo>
                    <a:pt x="48" y="37"/>
                    <a:pt x="38" y="48"/>
                    <a:pt x="25" y="48"/>
                  </a:cubicBezTo>
                  <a:cubicBezTo>
                    <a:pt x="11" y="48"/>
                    <a:pt x="1" y="38"/>
                    <a:pt x="0" y="24"/>
                  </a:cubicBezTo>
                  <a:cubicBezTo>
                    <a:pt x="0" y="11"/>
                    <a:pt x="11" y="0"/>
                    <a:pt x="24" y="0"/>
                  </a:cubicBezTo>
                  <a:cubicBezTo>
                    <a:pt x="38" y="0"/>
                    <a:pt x="48" y="11"/>
                    <a:pt x="48" y="24"/>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7" name="Freeform 6"/>
            <p:cNvSpPr/>
            <p:nvPr/>
          </p:nvSpPr>
          <p:spPr bwMode="auto">
            <a:xfrm>
              <a:off x="3942383" y="2898726"/>
              <a:ext cx="573087" cy="1347788"/>
            </a:xfrm>
            <a:custGeom>
              <a:avLst/>
              <a:gdLst>
                <a:gd name="T0" fmla="*/ 53 w 60"/>
                <a:gd name="T1" fmla="*/ 129 h 141"/>
                <a:gd name="T2" fmla="*/ 31 w 60"/>
                <a:gd name="T3" fmla="*/ 51 h 141"/>
                <a:gd name="T4" fmla="*/ 31 w 60"/>
                <a:gd name="T5" fmla="*/ 51 h 141"/>
                <a:gd name="T6" fmla="*/ 9 w 60"/>
                <a:gd name="T7" fmla="*/ 129 h 141"/>
                <a:gd name="T8" fmla="*/ 14 w 60"/>
                <a:gd name="T9" fmla="*/ 23 h 141"/>
                <a:gd name="T10" fmla="*/ 0 w 60"/>
                <a:gd name="T11" fmla="*/ 43 h 141"/>
                <a:gd name="T12" fmla="*/ 31 w 60"/>
                <a:gd name="T13" fmla="*/ 0 h 141"/>
                <a:gd name="T14" fmla="*/ 31 w 60"/>
                <a:gd name="T15" fmla="*/ 0 h 141"/>
                <a:gd name="T16" fmla="*/ 60 w 60"/>
                <a:gd name="T17" fmla="*/ 45 h 141"/>
                <a:gd name="T18" fmla="*/ 47 w 60"/>
                <a:gd name="T19" fmla="*/ 24 h 141"/>
                <a:gd name="T20" fmla="*/ 53 w 60"/>
                <a:gd name="T21" fmla="*/ 12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141">
                  <a:moveTo>
                    <a:pt x="53" y="129"/>
                  </a:moveTo>
                  <a:cubicBezTo>
                    <a:pt x="53" y="141"/>
                    <a:pt x="43" y="51"/>
                    <a:pt x="31" y="51"/>
                  </a:cubicBezTo>
                  <a:cubicBezTo>
                    <a:pt x="31" y="51"/>
                    <a:pt x="31" y="51"/>
                    <a:pt x="31" y="51"/>
                  </a:cubicBezTo>
                  <a:cubicBezTo>
                    <a:pt x="19" y="52"/>
                    <a:pt x="9" y="141"/>
                    <a:pt x="9" y="129"/>
                  </a:cubicBezTo>
                  <a:cubicBezTo>
                    <a:pt x="14" y="23"/>
                    <a:pt x="14" y="23"/>
                    <a:pt x="14" y="23"/>
                  </a:cubicBezTo>
                  <a:cubicBezTo>
                    <a:pt x="0" y="43"/>
                    <a:pt x="0" y="43"/>
                    <a:pt x="0" y="43"/>
                  </a:cubicBezTo>
                  <a:cubicBezTo>
                    <a:pt x="0" y="41"/>
                    <a:pt x="20" y="0"/>
                    <a:pt x="31" y="0"/>
                  </a:cubicBezTo>
                  <a:cubicBezTo>
                    <a:pt x="31" y="0"/>
                    <a:pt x="31" y="0"/>
                    <a:pt x="31" y="0"/>
                  </a:cubicBezTo>
                  <a:cubicBezTo>
                    <a:pt x="41" y="0"/>
                    <a:pt x="60" y="43"/>
                    <a:pt x="60" y="45"/>
                  </a:cubicBezTo>
                  <a:cubicBezTo>
                    <a:pt x="47" y="24"/>
                    <a:pt x="47" y="24"/>
                    <a:pt x="47" y="24"/>
                  </a:cubicBezTo>
                  <a:lnTo>
                    <a:pt x="53" y="129"/>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8" name="Freeform 7"/>
            <p:cNvSpPr/>
            <p:nvPr/>
          </p:nvSpPr>
          <p:spPr bwMode="auto">
            <a:xfrm>
              <a:off x="5355258" y="4838651"/>
              <a:ext cx="515937" cy="525463"/>
            </a:xfrm>
            <a:custGeom>
              <a:avLst/>
              <a:gdLst>
                <a:gd name="T0" fmla="*/ 14 w 54"/>
                <a:gd name="T1" fmla="*/ 48 h 55"/>
                <a:gd name="T2" fmla="*/ 7 w 54"/>
                <a:gd name="T3" fmla="*/ 15 h 55"/>
                <a:gd name="T4" fmla="*/ 40 w 54"/>
                <a:gd name="T5" fmla="*/ 7 h 55"/>
                <a:gd name="T6" fmla="*/ 47 w 54"/>
                <a:gd name="T7" fmla="*/ 40 h 55"/>
                <a:gd name="T8" fmla="*/ 14 w 54"/>
                <a:gd name="T9" fmla="*/ 48 h 55"/>
              </a:gdLst>
              <a:ahLst/>
              <a:cxnLst>
                <a:cxn ang="0">
                  <a:pos x="T0" y="T1"/>
                </a:cxn>
                <a:cxn ang="0">
                  <a:pos x="T2" y="T3"/>
                </a:cxn>
                <a:cxn ang="0">
                  <a:pos x="T4" y="T5"/>
                </a:cxn>
                <a:cxn ang="0">
                  <a:pos x="T6" y="T7"/>
                </a:cxn>
                <a:cxn ang="0">
                  <a:pos x="T8" y="T9"/>
                </a:cxn>
              </a:cxnLst>
              <a:rect l="0" t="0" r="r" b="b"/>
              <a:pathLst>
                <a:path w="54" h="55">
                  <a:moveTo>
                    <a:pt x="14" y="48"/>
                  </a:moveTo>
                  <a:cubicBezTo>
                    <a:pt x="3" y="41"/>
                    <a:pt x="0" y="26"/>
                    <a:pt x="7" y="15"/>
                  </a:cubicBezTo>
                  <a:cubicBezTo>
                    <a:pt x="14" y="3"/>
                    <a:pt x="28" y="0"/>
                    <a:pt x="40" y="7"/>
                  </a:cubicBezTo>
                  <a:cubicBezTo>
                    <a:pt x="51" y="14"/>
                    <a:pt x="54" y="28"/>
                    <a:pt x="47" y="40"/>
                  </a:cubicBezTo>
                  <a:cubicBezTo>
                    <a:pt x="40" y="51"/>
                    <a:pt x="26" y="55"/>
                    <a:pt x="14" y="48"/>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19" name="Freeform 8"/>
            <p:cNvSpPr/>
            <p:nvPr/>
          </p:nvSpPr>
          <p:spPr bwMode="auto">
            <a:xfrm>
              <a:off x="4142408" y="4083001"/>
              <a:ext cx="1309687" cy="965200"/>
            </a:xfrm>
            <a:custGeom>
              <a:avLst/>
              <a:gdLst>
                <a:gd name="T0" fmla="*/ 10 w 137"/>
                <a:gd name="T1" fmla="*/ 44 h 101"/>
                <a:gd name="T2" fmla="*/ 88 w 137"/>
                <a:gd name="T3" fmla="*/ 66 h 101"/>
                <a:gd name="T4" fmla="*/ 88 w 137"/>
                <a:gd name="T5" fmla="*/ 66 h 101"/>
                <a:gd name="T6" fmla="*/ 34 w 137"/>
                <a:gd name="T7" fmla="*/ 6 h 101"/>
                <a:gd name="T8" fmla="*/ 121 w 137"/>
                <a:gd name="T9" fmla="*/ 67 h 101"/>
                <a:gd name="T10" fmla="*/ 111 w 137"/>
                <a:gd name="T11" fmla="*/ 44 h 101"/>
                <a:gd name="T12" fmla="*/ 132 w 137"/>
                <a:gd name="T13" fmla="*/ 93 h 101"/>
                <a:gd name="T14" fmla="*/ 132 w 137"/>
                <a:gd name="T15" fmla="*/ 93 h 101"/>
                <a:gd name="T16" fmla="*/ 78 w 137"/>
                <a:gd name="T17" fmla="*/ 94 h 101"/>
                <a:gd name="T18" fmla="*/ 103 w 137"/>
                <a:gd name="T19" fmla="*/ 94 h 101"/>
                <a:gd name="T20" fmla="*/ 10 w 137"/>
                <a:gd name="T21" fmla="*/ 4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7" h="101">
                  <a:moveTo>
                    <a:pt x="10" y="44"/>
                  </a:moveTo>
                  <a:cubicBezTo>
                    <a:pt x="0" y="38"/>
                    <a:pt x="82" y="76"/>
                    <a:pt x="88" y="66"/>
                  </a:cubicBezTo>
                  <a:cubicBezTo>
                    <a:pt x="88" y="66"/>
                    <a:pt x="88" y="66"/>
                    <a:pt x="88" y="66"/>
                  </a:cubicBezTo>
                  <a:cubicBezTo>
                    <a:pt x="95" y="55"/>
                    <a:pt x="23" y="0"/>
                    <a:pt x="34" y="6"/>
                  </a:cubicBezTo>
                  <a:cubicBezTo>
                    <a:pt x="121" y="67"/>
                    <a:pt x="121" y="67"/>
                    <a:pt x="121" y="67"/>
                  </a:cubicBezTo>
                  <a:cubicBezTo>
                    <a:pt x="111" y="44"/>
                    <a:pt x="111" y="44"/>
                    <a:pt x="111" y="44"/>
                  </a:cubicBezTo>
                  <a:cubicBezTo>
                    <a:pt x="113" y="45"/>
                    <a:pt x="137" y="84"/>
                    <a:pt x="132" y="93"/>
                  </a:cubicBezTo>
                  <a:cubicBezTo>
                    <a:pt x="132" y="93"/>
                    <a:pt x="132" y="93"/>
                    <a:pt x="132" y="93"/>
                  </a:cubicBezTo>
                  <a:cubicBezTo>
                    <a:pt x="126" y="101"/>
                    <a:pt x="80" y="96"/>
                    <a:pt x="78" y="94"/>
                  </a:cubicBezTo>
                  <a:cubicBezTo>
                    <a:pt x="103" y="94"/>
                    <a:pt x="103" y="94"/>
                    <a:pt x="103" y="94"/>
                  </a:cubicBezTo>
                  <a:lnTo>
                    <a:pt x="10" y="4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0" name="Freeform 9"/>
            <p:cNvSpPr/>
            <p:nvPr/>
          </p:nvSpPr>
          <p:spPr bwMode="auto">
            <a:xfrm>
              <a:off x="2548558" y="4724351"/>
              <a:ext cx="525462" cy="515938"/>
            </a:xfrm>
            <a:custGeom>
              <a:avLst/>
              <a:gdLst>
                <a:gd name="T0" fmla="*/ 17 w 55"/>
                <a:gd name="T1" fmla="*/ 5 h 54"/>
                <a:gd name="T2" fmla="*/ 49 w 55"/>
                <a:gd name="T3" fmla="*/ 16 h 54"/>
                <a:gd name="T4" fmla="*/ 38 w 55"/>
                <a:gd name="T5" fmla="*/ 48 h 54"/>
                <a:gd name="T6" fmla="*/ 6 w 55"/>
                <a:gd name="T7" fmla="*/ 38 h 54"/>
                <a:gd name="T8" fmla="*/ 17 w 55"/>
                <a:gd name="T9" fmla="*/ 5 h 54"/>
              </a:gdLst>
              <a:ahLst/>
              <a:cxnLst>
                <a:cxn ang="0">
                  <a:pos x="T0" y="T1"/>
                </a:cxn>
                <a:cxn ang="0">
                  <a:pos x="T2" y="T3"/>
                </a:cxn>
                <a:cxn ang="0">
                  <a:pos x="T4" y="T5"/>
                </a:cxn>
                <a:cxn ang="0">
                  <a:pos x="T6" y="T7"/>
                </a:cxn>
                <a:cxn ang="0">
                  <a:pos x="T8" y="T9"/>
                </a:cxn>
              </a:cxnLst>
              <a:rect l="0" t="0" r="r" b="b"/>
              <a:pathLst>
                <a:path w="55" h="54">
                  <a:moveTo>
                    <a:pt x="17" y="5"/>
                  </a:moveTo>
                  <a:cubicBezTo>
                    <a:pt x="28" y="0"/>
                    <a:pt x="43" y="4"/>
                    <a:pt x="49" y="16"/>
                  </a:cubicBezTo>
                  <a:cubicBezTo>
                    <a:pt x="55" y="28"/>
                    <a:pt x="50" y="42"/>
                    <a:pt x="38" y="48"/>
                  </a:cubicBezTo>
                  <a:cubicBezTo>
                    <a:pt x="26" y="54"/>
                    <a:pt x="12" y="49"/>
                    <a:pt x="6" y="38"/>
                  </a:cubicBezTo>
                  <a:cubicBezTo>
                    <a:pt x="0" y="26"/>
                    <a:pt x="5" y="11"/>
                    <a:pt x="17" y="5"/>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1" name="Freeform 10"/>
            <p:cNvSpPr/>
            <p:nvPr/>
          </p:nvSpPr>
          <p:spPr bwMode="auto">
            <a:xfrm>
              <a:off x="2988295" y="4073476"/>
              <a:ext cx="1346200" cy="889000"/>
            </a:xfrm>
            <a:custGeom>
              <a:avLst/>
              <a:gdLst>
                <a:gd name="T0" fmla="*/ 110 w 141"/>
                <a:gd name="T1" fmla="*/ 6 h 93"/>
                <a:gd name="T2" fmla="*/ 50 w 141"/>
                <a:gd name="T3" fmla="*/ 60 h 93"/>
                <a:gd name="T4" fmla="*/ 50 w 141"/>
                <a:gd name="T5" fmla="*/ 60 h 93"/>
                <a:gd name="T6" fmla="*/ 130 w 141"/>
                <a:gd name="T7" fmla="*/ 45 h 93"/>
                <a:gd name="T8" fmla="*/ 32 w 141"/>
                <a:gd name="T9" fmla="*/ 87 h 93"/>
                <a:gd name="T10" fmla="*/ 57 w 141"/>
                <a:gd name="T11" fmla="*/ 92 h 93"/>
                <a:gd name="T12" fmla="*/ 5 w 141"/>
                <a:gd name="T13" fmla="*/ 83 h 93"/>
                <a:gd name="T14" fmla="*/ 5 w 141"/>
                <a:gd name="T15" fmla="*/ 83 h 93"/>
                <a:gd name="T16" fmla="*/ 31 w 141"/>
                <a:gd name="T17" fmla="*/ 37 h 93"/>
                <a:gd name="T18" fmla="*/ 19 w 141"/>
                <a:gd name="T19" fmla="*/ 58 h 93"/>
                <a:gd name="T20" fmla="*/ 110 w 141"/>
                <a:gd name="T21" fmla="*/ 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93">
                  <a:moveTo>
                    <a:pt x="110" y="6"/>
                  </a:moveTo>
                  <a:cubicBezTo>
                    <a:pt x="121" y="0"/>
                    <a:pt x="45" y="49"/>
                    <a:pt x="50" y="60"/>
                  </a:cubicBezTo>
                  <a:cubicBezTo>
                    <a:pt x="50" y="60"/>
                    <a:pt x="50" y="60"/>
                    <a:pt x="50" y="60"/>
                  </a:cubicBezTo>
                  <a:cubicBezTo>
                    <a:pt x="56" y="71"/>
                    <a:pt x="141" y="40"/>
                    <a:pt x="130" y="45"/>
                  </a:cubicBezTo>
                  <a:cubicBezTo>
                    <a:pt x="32" y="87"/>
                    <a:pt x="32" y="87"/>
                    <a:pt x="32" y="87"/>
                  </a:cubicBezTo>
                  <a:cubicBezTo>
                    <a:pt x="57" y="92"/>
                    <a:pt x="57" y="92"/>
                    <a:pt x="57" y="92"/>
                  </a:cubicBezTo>
                  <a:cubicBezTo>
                    <a:pt x="55" y="93"/>
                    <a:pt x="9" y="92"/>
                    <a:pt x="5" y="83"/>
                  </a:cubicBezTo>
                  <a:cubicBezTo>
                    <a:pt x="5" y="83"/>
                    <a:pt x="5" y="83"/>
                    <a:pt x="5" y="83"/>
                  </a:cubicBezTo>
                  <a:cubicBezTo>
                    <a:pt x="0" y="74"/>
                    <a:pt x="29" y="38"/>
                    <a:pt x="31" y="37"/>
                  </a:cubicBezTo>
                  <a:cubicBezTo>
                    <a:pt x="19" y="58"/>
                    <a:pt x="19" y="58"/>
                    <a:pt x="19" y="58"/>
                  </a:cubicBezTo>
                  <a:lnTo>
                    <a:pt x="110" y="6"/>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2" name="Freeform 11"/>
            <p:cNvSpPr/>
            <p:nvPr/>
          </p:nvSpPr>
          <p:spPr bwMode="auto">
            <a:xfrm>
              <a:off x="4705970" y="3136851"/>
              <a:ext cx="696912" cy="1138238"/>
            </a:xfrm>
            <a:custGeom>
              <a:avLst/>
              <a:gdLst>
                <a:gd name="T0" fmla="*/ 64 w 73"/>
                <a:gd name="T1" fmla="*/ 119 h 119"/>
                <a:gd name="T2" fmla="*/ 57 w 73"/>
                <a:gd name="T3" fmla="*/ 117 h 119"/>
                <a:gd name="T4" fmla="*/ 0 w 73"/>
                <a:gd name="T5" fmla="*/ 7 h 119"/>
                <a:gd name="T6" fmla="*/ 3 w 73"/>
                <a:gd name="T7" fmla="*/ 0 h 119"/>
                <a:gd name="T8" fmla="*/ 64 w 73"/>
                <a:gd name="T9" fmla="*/ 119 h 119"/>
              </a:gdLst>
              <a:ahLst/>
              <a:cxnLst>
                <a:cxn ang="0">
                  <a:pos x="T0" y="T1"/>
                </a:cxn>
                <a:cxn ang="0">
                  <a:pos x="T2" y="T3"/>
                </a:cxn>
                <a:cxn ang="0">
                  <a:pos x="T4" y="T5"/>
                </a:cxn>
                <a:cxn ang="0">
                  <a:pos x="T6" y="T7"/>
                </a:cxn>
                <a:cxn ang="0">
                  <a:pos x="T8" y="T9"/>
                </a:cxn>
              </a:cxnLst>
              <a:rect l="0" t="0" r="r" b="b"/>
              <a:pathLst>
                <a:path w="73" h="119">
                  <a:moveTo>
                    <a:pt x="64" y="119"/>
                  </a:moveTo>
                  <a:cubicBezTo>
                    <a:pt x="57" y="117"/>
                    <a:pt x="57" y="117"/>
                    <a:pt x="57" y="117"/>
                  </a:cubicBezTo>
                  <a:cubicBezTo>
                    <a:pt x="61" y="95"/>
                    <a:pt x="65" y="38"/>
                    <a:pt x="0" y="7"/>
                  </a:cubicBezTo>
                  <a:cubicBezTo>
                    <a:pt x="3" y="0"/>
                    <a:pt x="3" y="0"/>
                    <a:pt x="3" y="0"/>
                  </a:cubicBezTo>
                  <a:cubicBezTo>
                    <a:pt x="73" y="34"/>
                    <a:pt x="69" y="94"/>
                    <a:pt x="64" y="119"/>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3" name="Freeform 12"/>
            <p:cNvSpPr/>
            <p:nvPr/>
          </p:nvSpPr>
          <p:spPr bwMode="auto">
            <a:xfrm>
              <a:off x="5174283" y="4102051"/>
              <a:ext cx="258762" cy="249238"/>
            </a:xfrm>
            <a:custGeom>
              <a:avLst/>
              <a:gdLst>
                <a:gd name="T0" fmla="*/ 163 w 163"/>
                <a:gd name="T1" fmla="*/ 30 h 157"/>
                <a:gd name="T2" fmla="*/ 72 w 163"/>
                <a:gd name="T3" fmla="*/ 91 h 157"/>
                <a:gd name="T4" fmla="*/ 12 w 163"/>
                <a:gd name="T5" fmla="*/ 0 h 157"/>
                <a:gd name="T6" fmla="*/ 0 w 163"/>
                <a:gd name="T7" fmla="*/ 61 h 157"/>
                <a:gd name="T8" fmla="*/ 54 w 163"/>
                <a:gd name="T9" fmla="*/ 157 h 157"/>
                <a:gd name="T10" fmla="*/ 150 w 163"/>
                <a:gd name="T11" fmla="*/ 97 h 157"/>
                <a:gd name="T12" fmla="*/ 163 w 163"/>
                <a:gd name="T13" fmla="*/ 30 h 157"/>
              </a:gdLst>
              <a:ahLst/>
              <a:cxnLst>
                <a:cxn ang="0">
                  <a:pos x="T0" y="T1"/>
                </a:cxn>
                <a:cxn ang="0">
                  <a:pos x="T2" y="T3"/>
                </a:cxn>
                <a:cxn ang="0">
                  <a:pos x="T4" y="T5"/>
                </a:cxn>
                <a:cxn ang="0">
                  <a:pos x="T6" y="T7"/>
                </a:cxn>
                <a:cxn ang="0">
                  <a:pos x="T8" y="T9"/>
                </a:cxn>
                <a:cxn ang="0">
                  <a:pos x="T10" y="T11"/>
                </a:cxn>
                <a:cxn ang="0">
                  <a:pos x="T12" y="T13"/>
                </a:cxn>
              </a:cxnLst>
              <a:rect l="0" t="0" r="r" b="b"/>
              <a:pathLst>
                <a:path w="163" h="157">
                  <a:moveTo>
                    <a:pt x="163" y="30"/>
                  </a:moveTo>
                  <a:lnTo>
                    <a:pt x="72" y="91"/>
                  </a:lnTo>
                  <a:lnTo>
                    <a:pt x="12" y="0"/>
                  </a:lnTo>
                  <a:lnTo>
                    <a:pt x="0" y="61"/>
                  </a:lnTo>
                  <a:lnTo>
                    <a:pt x="54" y="157"/>
                  </a:lnTo>
                  <a:lnTo>
                    <a:pt x="150" y="97"/>
                  </a:lnTo>
                  <a:lnTo>
                    <a:pt x="163" y="3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4" name="Freeform 13"/>
            <p:cNvSpPr/>
            <p:nvPr/>
          </p:nvSpPr>
          <p:spPr bwMode="auto">
            <a:xfrm>
              <a:off x="3618533" y="5086301"/>
              <a:ext cx="1270000" cy="430213"/>
            </a:xfrm>
            <a:custGeom>
              <a:avLst/>
              <a:gdLst>
                <a:gd name="T0" fmla="*/ 69 w 133"/>
                <a:gd name="T1" fmla="*/ 32 h 45"/>
                <a:gd name="T2" fmla="*/ 0 w 133"/>
                <a:gd name="T3" fmla="*/ 6 h 45"/>
                <a:gd name="T4" fmla="*/ 5 w 133"/>
                <a:gd name="T5" fmla="*/ 0 h 45"/>
                <a:gd name="T6" fmla="*/ 129 w 133"/>
                <a:gd name="T7" fmla="*/ 3 h 45"/>
                <a:gd name="T8" fmla="*/ 133 w 133"/>
                <a:gd name="T9" fmla="*/ 10 h 45"/>
                <a:gd name="T10" fmla="*/ 69 w 133"/>
                <a:gd name="T11" fmla="*/ 32 h 45"/>
              </a:gdLst>
              <a:ahLst/>
              <a:cxnLst>
                <a:cxn ang="0">
                  <a:pos x="T0" y="T1"/>
                </a:cxn>
                <a:cxn ang="0">
                  <a:pos x="T2" y="T3"/>
                </a:cxn>
                <a:cxn ang="0">
                  <a:pos x="T4" y="T5"/>
                </a:cxn>
                <a:cxn ang="0">
                  <a:pos x="T6" y="T7"/>
                </a:cxn>
                <a:cxn ang="0">
                  <a:pos x="T8" y="T9"/>
                </a:cxn>
                <a:cxn ang="0">
                  <a:pos x="T10" y="T11"/>
                </a:cxn>
              </a:cxnLst>
              <a:rect l="0" t="0" r="r" b="b"/>
              <a:pathLst>
                <a:path w="133" h="45">
                  <a:moveTo>
                    <a:pt x="69" y="32"/>
                  </a:moveTo>
                  <a:cubicBezTo>
                    <a:pt x="36" y="32"/>
                    <a:pt x="12" y="16"/>
                    <a:pt x="0" y="6"/>
                  </a:cubicBezTo>
                  <a:cubicBezTo>
                    <a:pt x="5" y="0"/>
                    <a:pt x="5" y="0"/>
                    <a:pt x="5" y="0"/>
                  </a:cubicBezTo>
                  <a:cubicBezTo>
                    <a:pt x="22" y="15"/>
                    <a:pt x="70" y="45"/>
                    <a:pt x="129" y="3"/>
                  </a:cubicBezTo>
                  <a:cubicBezTo>
                    <a:pt x="133" y="10"/>
                    <a:pt x="133" y="10"/>
                    <a:pt x="133" y="10"/>
                  </a:cubicBezTo>
                  <a:cubicBezTo>
                    <a:pt x="110" y="26"/>
                    <a:pt x="88" y="32"/>
                    <a:pt x="69" y="32"/>
                  </a:cubicBez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5" name="Freeform 14"/>
            <p:cNvSpPr/>
            <p:nvPr/>
          </p:nvSpPr>
          <p:spPr bwMode="auto">
            <a:xfrm>
              <a:off x="3580433" y="5048201"/>
              <a:ext cx="247650" cy="249238"/>
            </a:xfrm>
            <a:custGeom>
              <a:avLst/>
              <a:gdLst>
                <a:gd name="T0" fmla="*/ 54 w 156"/>
                <a:gd name="T1" fmla="*/ 157 h 157"/>
                <a:gd name="T2" fmla="*/ 48 w 156"/>
                <a:gd name="T3" fmla="*/ 48 h 157"/>
                <a:gd name="T4" fmla="*/ 156 w 156"/>
                <a:gd name="T5" fmla="*/ 42 h 157"/>
                <a:gd name="T6" fmla="*/ 108 w 156"/>
                <a:gd name="T7" fmla="*/ 0 h 157"/>
                <a:gd name="T8" fmla="*/ 0 w 156"/>
                <a:gd name="T9" fmla="*/ 6 h 157"/>
                <a:gd name="T10" fmla="*/ 6 w 156"/>
                <a:gd name="T11" fmla="*/ 115 h 157"/>
                <a:gd name="T12" fmla="*/ 54 w 156"/>
                <a:gd name="T13" fmla="*/ 157 h 157"/>
              </a:gdLst>
              <a:ahLst/>
              <a:cxnLst>
                <a:cxn ang="0">
                  <a:pos x="T0" y="T1"/>
                </a:cxn>
                <a:cxn ang="0">
                  <a:pos x="T2" y="T3"/>
                </a:cxn>
                <a:cxn ang="0">
                  <a:pos x="T4" y="T5"/>
                </a:cxn>
                <a:cxn ang="0">
                  <a:pos x="T6" y="T7"/>
                </a:cxn>
                <a:cxn ang="0">
                  <a:pos x="T8" y="T9"/>
                </a:cxn>
                <a:cxn ang="0">
                  <a:pos x="T10" y="T11"/>
                </a:cxn>
                <a:cxn ang="0">
                  <a:pos x="T12" y="T13"/>
                </a:cxn>
              </a:cxnLst>
              <a:rect l="0" t="0" r="r" b="b"/>
              <a:pathLst>
                <a:path w="156" h="157">
                  <a:moveTo>
                    <a:pt x="54" y="157"/>
                  </a:moveTo>
                  <a:lnTo>
                    <a:pt x="48" y="48"/>
                  </a:lnTo>
                  <a:lnTo>
                    <a:pt x="156" y="42"/>
                  </a:lnTo>
                  <a:lnTo>
                    <a:pt x="108" y="0"/>
                  </a:lnTo>
                  <a:lnTo>
                    <a:pt x="0" y="6"/>
                  </a:lnTo>
                  <a:lnTo>
                    <a:pt x="6" y="115"/>
                  </a:lnTo>
                  <a:lnTo>
                    <a:pt x="54" y="157"/>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6" name="Freeform 15"/>
            <p:cNvSpPr/>
            <p:nvPr/>
          </p:nvSpPr>
          <p:spPr bwMode="auto">
            <a:xfrm>
              <a:off x="2988295" y="3165426"/>
              <a:ext cx="735012" cy="1147763"/>
            </a:xfrm>
            <a:custGeom>
              <a:avLst/>
              <a:gdLst>
                <a:gd name="T0" fmla="*/ 14 w 77"/>
                <a:gd name="T1" fmla="*/ 120 h 120"/>
                <a:gd name="T2" fmla="*/ 74 w 77"/>
                <a:gd name="T3" fmla="*/ 0 h 120"/>
                <a:gd name="T4" fmla="*/ 77 w 77"/>
                <a:gd name="T5" fmla="*/ 7 h 120"/>
                <a:gd name="T6" fmla="*/ 21 w 77"/>
                <a:gd name="T7" fmla="*/ 119 h 120"/>
                <a:gd name="T8" fmla="*/ 14 w 77"/>
                <a:gd name="T9" fmla="*/ 120 h 120"/>
              </a:gdLst>
              <a:ahLst/>
              <a:cxnLst>
                <a:cxn ang="0">
                  <a:pos x="T0" y="T1"/>
                </a:cxn>
                <a:cxn ang="0">
                  <a:pos x="T2" y="T3"/>
                </a:cxn>
                <a:cxn ang="0">
                  <a:pos x="T4" y="T5"/>
                </a:cxn>
                <a:cxn ang="0">
                  <a:pos x="T6" y="T7"/>
                </a:cxn>
                <a:cxn ang="0">
                  <a:pos x="T8" y="T9"/>
                </a:cxn>
              </a:cxnLst>
              <a:rect l="0" t="0" r="r" b="b"/>
              <a:pathLst>
                <a:path w="77" h="120">
                  <a:moveTo>
                    <a:pt x="14" y="120"/>
                  </a:moveTo>
                  <a:cubicBezTo>
                    <a:pt x="0" y="44"/>
                    <a:pt x="51" y="11"/>
                    <a:pt x="74" y="0"/>
                  </a:cubicBezTo>
                  <a:cubicBezTo>
                    <a:pt x="77" y="7"/>
                    <a:pt x="77" y="7"/>
                    <a:pt x="77" y="7"/>
                  </a:cubicBezTo>
                  <a:cubicBezTo>
                    <a:pt x="56" y="17"/>
                    <a:pt x="8" y="47"/>
                    <a:pt x="21" y="119"/>
                  </a:cubicBezTo>
                  <a:lnTo>
                    <a:pt x="14" y="120"/>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sp>
          <p:nvSpPr>
            <p:cNvPr id="27" name="Freeform 16"/>
            <p:cNvSpPr/>
            <p:nvPr/>
          </p:nvSpPr>
          <p:spPr bwMode="auto">
            <a:xfrm>
              <a:off x="3531220" y="3108276"/>
              <a:ext cx="258762" cy="268288"/>
            </a:xfrm>
            <a:custGeom>
              <a:avLst/>
              <a:gdLst>
                <a:gd name="T0" fmla="*/ 0 w 163"/>
                <a:gd name="T1" fmla="*/ 24 h 169"/>
                <a:gd name="T2" fmla="*/ 97 w 163"/>
                <a:gd name="T3" fmla="*/ 67 h 169"/>
                <a:gd name="T4" fmla="*/ 61 w 163"/>
                <a:gd name="T5" fmla="*/ 169 h 169"/>
                <a:gd name="T6" fmla="*/ 121 w 163"/>
                <a:gd name="T7" fmla="*/ 139 h 169"/>
                <a:gd name="T8" fmla="*/ 163 w 163"/>
                <a:gd name="T9" fmla="*/ 36 h 169"/>
                <a:gd name="T10" fmla="*/ 61 w 163"/>
                <a:gd name="T11" fmla="*/ 0 h 169"/>
                <a:gd name="T12" fmla="*/ 0 w 163"/>
                <a:gd name="T13" fmla="*/ 24 h 169"/>
              </a:gdLst>
              <a:ahLst/>
              <a:cxnLst>
                <a:cxn ang="0">
                  <a:pos x="T0" y="T1"/>
                </a:cxn>
                <a:cxn ang="0">
                  <a:pos x="T2" y="T3"/>
                </a:cxn>
                <a:cxn ang="0">
                  <a:pos x="T4" y="T5"/>
                </a:cxn>
                <a:cxn ang="0">
                  <a:pos x="T6" y="T7"/>
                </a:cxn>
                <a:cxn ang="0">
                  <a:pos x="T8" y="T9"/>
                </a:cxn>
                <a:cxn ang="0">
                  <a:pos x="T10" y="T11"/>
                </a:cxn>
                <a:cxn ang="0">
                  <a:pos x="T12" y="T13"/>
                </a:cxn>
              </a:cxnLst>
              <a:rect l="0" t="0" r="r" b="b"/>
              <a:pathLst>
                <a:path w="163" h="169">
                  <a:moveTo>
                    <a:pt x="0" y="24"/>
                  </a:moveTo>
                  <a:lnTo>
                    <a:pt x="97" y="67"/>
                  </a:lnTo>
                  <a:lnTo>
                    <a:pt x="61" y="169"/>
                  </a:lnTo>
                  <a:lnTo>
                    <a:pt x="121" y="139"/>
                  </a:lnTo>
                  <a:lnTo>
                    <a:pt x="163" y="36"/>
                  </a:lnTo>
                  <a:lnTo>
                    <a:pt x="61" y="0"/>
                  </a:lnTo>
                  <a:lnTo>
                    <a:pt x="0" y="24"/>
                  </a:lnTo>
                  <a:close/>
                </a:path>
              </a:pathLst>
            </a:custGeom>
            <a:grpFill/>
            <a:ln w="3175">
              <a:solidFill>
                <a:schemeClr val="bg1"/>
              </a:solidFill>
              <a:round/>
            </a:ln>
          </p:spPr>
          <p:txBody>
            <a:bodyPr/>
            <a:lstStyle/>
            <a:p>
              <a:pPr eaLnBrk="1" fontAlgn="auto" hangingPunct="1">
                <a:spcBef>
                  <a:spcPts val="0"/>
                </a:spcBef>
                <a:spcAft>
                  <a:spcPts val="0"/>
                </a:spcAft>
                <a:defRPr/>
              </a:pPr>
              <a:endParaRPr lang="zh-CN" altLang="en-US" sz="1350">
                <a:solidFill>
                  <a:prstClr val="black"/>
                </a:solidFill>
                <a:latin typeface="+mn-lt"/>
                <a:ea typeface="+mn-ea"/>
              </a:endParaRPr>
            </a:p>
          </p:txBody>
        </p:sp>
      </p:grpSp>
    </p:spTree>
    <p:custDataLst>
      <p:tags r:id="rId1"/>
    </p:custData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indefinite" fill="hold">
                                          <p:stCondLst>
                                            <p:cond delay="0"/>
                                          </p:stCondLst>
                                        </p:cTn>
                                        <p:tgtEl>
                                          <p:spTgt spid="168962"/>
                                        </p:tgtEl>
                                        <p:attrNameLst>
                                          <p:attrName>style.visibility</p:attrName>
                                        </p:attrNameLst>
                                      </p:cBhvr>
                                      <p:to>
                                        <p:strVal val="visible"/>
                                      </p:to>
                                    </p:set>
                                    <p:animEffect transition="in" filter="fade">
                                      <p:cBhvr>
                                        <p:cTn id="12" dur="1000"/>
                                        <p:tgtEl>
                                          <p:spTgt spid="168962"/>
                                        </p:tgtEl>
                                      </p:cBhvr>
                                    </p:animEffect>
                                    <p:anim calcmode="lin" valueType="num">
                                      <p:cBhvr>
                                        <p:cTn id="13" dur="1000" fill="hold"/>
                                        <p:tgtEl>
                                          <p:spTgt spid="168962"/>
                                        </p:tgtEl>
                                        <p:attrNameLst>
                                          <p:attrName>ppt_x</p:attrName>
                                        </p:attrNameLst>
                                      </p:cBhvr>
                                      <p:tavLst>
                                        <p:tav tm="0">
                                          <p:val>
                                            <p:strVal val="#ppt_x"/>
                                          </p:val>
                                        </p:tav>
                                        <p:tav tm="100000">
                                          <p:val>
                                            <p:strVal val="#ppt_x"/>
                                          </p:val>
                                        </p:tav>
                                      </p:tavLst>
                                    </p:anim>
                                    <p:anim calcmode="lin" valueType="num">
                                      <p:cBhvr>
                                        <p:cTn id="14" dur="897" decel="100000" fill="hold"/>
                                        <p:tgtEl>
                                          <p:spTgt spid="168962"/>
                                        </p:tgtEl>
                                        <p:attrNameLst>
                                          <p:attrName>ppt_y</p:attrName>
                                        </p:attrNameLst>
                                      </p:cBhvr>
                                      <p:tavLst>
                                        <p:tav tm="0">
                                          <p:val>
                                            <p:strVal val="#ppt_y+1"/>
                                          </p:val>
                                        </p:tav>
                                        <p:tav tm="100000">
                                          <p:val>
                                            <p:strVal val="#ppt_y-.03"/>
                                          </p:val>
                                        </p:tav>
                                      </p:tavLst>
                                    </p:anim>
                                    <p:anim calcmode="lin" valueType="num">
                                      <p:cBhvr>
                                        <p:cTn id="15" dur="97" accel="100000" fill="hold">
                                          <p:stCondLst>
                                            <p:cond delay="897"/>
                                          </p:stCondLst>
                                        </p:cTn>
                                        <p:tgtEl>
                                          <p:spTgt spid="168962"/>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grpId="0" nodeType="clickEffect">
                                  <p:stCondLst>
                                    <p:cond delay="0"/>
                                  </p:stCondLst>
                                  <p:childTnLst>
                                    <p:set>
                                      <p:cBhvr>
                                        <p:cTn id="19" dur="1" fill="hold">
                                          <p:stCondLst>
                                            <p:cond delay="0"/>
                                          </p:stCondLst>
                                        </p:cTn>
                                        <p:tgtEl>
                                          <p:spTgt spid="168963">
                                            <p:txEl>
                                              <p:pRg st="0" end="0"/>
                                            </p:txEl>
                                          </p:spTgt>
                                        </p:tgtEl>
                                        <p:attrNameLst>
                                          <p:attrName>style.visibility</p:attrName>
                                        </p:attrNameLst>
                                      </p:cBhvr>
                                      <p:to>
                                        <p:strVal val="visible"/>
                                      </p:to>
                                    </p:set>
                                    <p:animEffect transition="in" filter="fade">
                                      <p:cBhvr>
                                        <p:cTn id="20" dur="1000"/>
                                        <p:tgtEl>
                                          <p:spTgt spid="168963">
                                            <p:txEl>
                                              <p:pRg st="0" end="0"/>
                                            </p:txEl>
                                          </p:spTgt>
                                        </p:tgtEl>
                                      </p:cBhvr>
                                    </p:animEffect>
                                    <p:anim calcmode="lin" valueType="num">
                                      <p:cBhvr>
                                        <p:cTn id="21" dur="1000" fill="hold"/>
                                        <p:tgtEl>
                                          <p:spTgt spid="168963">
                                            <p:txEl>
                                              <p:pRg st="0" end="0"/>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168963">
                                            <p:txEl>
                                              <p:pRg st="0" end="0"/>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16896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7" presetClass="entr" presetSubtype="0" fill="hold" nodeType="clickEffect">
                                  <p:stCondLst>
                                    <p:cond delay="0"/>
                                  </p:stCondLst>
                                  <p:childTnLst>
                                    <p:set>
                                      <p:cBhvr>
                                        <p:cTn id="27" dur="1" fill="hold">
                                          <p:stCondLst>
                                            <p:cond delay="0"/>
                                          </p:stCondLst>
                                        </p:cTn>
                                        <p:tgtEl>
                                          <p:spTgt spid="168963">
                                            <p:txEl>
                                              <p:pRg st="2" end="2"/>
                                            </p:txEl>
                                          </p:spTgt>
                                        </p:tgtEl>
                                        <p:attrNameLst>
                                          <p:attrName>style.visibility</p:attrName>
                                        </p:attrNameLst>
                                      </p:cBhvr>
                                      <p:to>
                                        <p:strVal val="visible"/>
                                      </p:to>
                                    </p:set>
                                    <p:animEffect transition="in" filter="fade">
                                      <p:cBhvr>
                                        <p:cTn id="28" dur="1000"/>
                                        <p:tgtEl>
                                          <p:spTgt spid="168963">
                                            <p:txEl>
                                              <p:pRg st="2" end="2"/>
                                            </p:txEl>
                                          </p:spTgt>
                                        </p:tgtEl>
                                      </p:cBhvr>
                                    </p:animEffect>
                                    <p:anim calcmode="lin" valueType="num">
                                      <p:cBhvr>
                                        <p:cTn id="29" dur="1000" fill="hold"/>
                                        <p:tgtEl>
                                          <p:spTgt spid="168963">
                                            <p:txEl>
                                              <p:pRg st="2" end="2"/>
                                            </p:txEl>
                                          </p:spTgt>
                                        </p:tgtEl>
                                        <p:attrNameLst>
                                          <p:attrName>ppt_x</p:attrName>
                                        </p:attrNameLst>
                                      </p:cBhvr>
                                      <p:tavLst>
                                        <p:tav tm="0">
                                          <p:val>
                                            <p:strVal val="#ppt_x"/>
                                          </p:val>
                                        </p:tav>
                                        <p:tav tm="100000">
                                          <p:val>
                                            <p:strVal val="#ppt_x"/>
                                          </p:val>
                                        </p:tav>
                                      </p:tavLst>
                                    </p:anim>
                                    <p:anim calcmode="lin" valueType="num">
                                      <p:cBhvr>
                                        <p:cTn id="30" dur="900" decel="100000" fill="hold"/>
                                        <p:tgtEl>
                                          <p:spTgt spid="168963">
                                            <p:txEl>
                                              <p:pRg st="2" end="2"/>
                                            </p:txEl>
                                          </p:spTgt>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6896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2" grpId="0"/>
      <p:bldP spid="168963" grpId="0" uiExpand="1"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130051" name="矩形 115715"/>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8</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115731" name="表格 115730"/>
          <p:cNvGraphicFramePr/>
          <p:nvPr/>
        </p:nvGraphicFramePr>
        <p:xfrm>
          <a:off x="250825" y="1002030"/>
          <a:ext cx="6716395" cy="4990465"/>
        </p:xfrm>
        <a:graphic>
          <a:graphicData uri="http://schemas.openxmlformats.org/drawingml/2006/table">
            <a:tbl>
              <a:tblPr/>
              <a:tblGrid>
                <a:gridCol w="6716395"/>
              </a:tblGrid>
              <a:tr h="4990465">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marL="0" lvl="0" indent="0" algn="just">
                        <a:lnSpc>
                          <a:spcPct val="110000"/>
                        </a:lnSpc>
                        <a:spcBef>
                          <a:spcPct val="0"/>
                        </a:spcBef>
                        <a:buNone/>
                      </a:pPr>
                      <a:r>
                        <a:rPr lang="en-US" altLang="zh-CN" sz="2800">
                          <a:latin typeface="+mn-lt"/>
                          <a:cs typeface="+mn-lt"/>
                        </a:rPr>
                        <a:t>Dear Jacquelyn,</a:t>
                      </a:r>
                      <a:endParaRPr lang="en-US" altLang="zh-CN" sz="2800">
                        <a:latin typeface="+mn-lt"/>
                        <a:cs typeface="+mn-lt"/>
                      </a:endParaRPr>
                    </a:p>
                    <a:p>
                      <a:pPr marL="0" lvl="0" indent="0" algn="just">
                        <a:lnSpc>
                          <a:spcPct val="110000"/>
                        </a:lnSpc>
                        <a:spcBef>
                          <a:spcPct val="0"/>
                        </a:spcBef>
                        <a:buNone/>
                      </a:pPr>
                      <a:endParaRPr lang="en-US" altLang="zh-CN" sz="2800">
                        <a:latin typeface="+mn-lt"/>
                        <a:cs typeface="+mn-lt"/>
                      </a:endParaRPr>
                    </a:p>
                    <a:p>
                      <a:pPr marL="0" lvl="0" indent="0">
                        <a:lnSpc>
                          <a:spcPct val="110000"/>
                        </a:lnSpc>
                        <a:spcBef>
                          <a:spcPct val="0"/>
                        </a:spcBef>
                        <a:buNone/>
                      </a:pPr>
                      <a:r>
                        <a:rPr lang="en-US" altLang="zh-CN" sz="2800">
                          <a:latin typeface="+mn-lt"/>
                          <a:cs typeface="+mn-lt"/>
                        </a:rPr>
                        <a:t>Thank you for your L/C </a:t>
                      </a:r>
                      <a:endParaRPr lang="en-US" altLang="zh-CN" sz="2800">
                        <a:latin typeface="+mn-lt"/>
                        <a:cs typeface="+mn-lt"/>
                      </a:endParaRPr>
                    </a:p>
                    <a:p>
                      <a:pPr marL="0" lvl="0" indent="0">
                        <a:lnSpc>
                          <a:spcPct val="110000"/>
                        </a:lnSpc>
                        <a:spcBef>
                          <a:spcPct val="0"/>
                        </a:spcBef>
                        <a:buNone/>
                      </a:pPr>
                      <a:r>
                        <a:rPr lang="en-US" altLang="zh-CN" sz="2800">
                          <a:latin typeface="+mn-lt"/>
                          <a:cs typeface="+mn-lt"/>
                        </a:rPr>
                        <a:t>No. 2351 covering your order </a:t>
                      </a:r>
                      <a:endParaRPr lang="en-US" altLang="zh-CN" sz="2800">
                        <a:latin typeface="+mn-lt"/>
                        <a:cs typeface="+mn-lt"/>
                      </a:endParaRPr>
                    </a:p>
                    <a:p>
                      <a:pPr marL="0" lvl="0" indent="0">
                        <a:lnSpc>
                          <a:spcPct val="110000"/>
                        </a:lnSpc>
                        <a:spcBef>
                          <a:spcPct val="0"/>
                        </a:spcBef>
                        <a:buNone/>
                      </a:pPr>
                      <a:r>
                        <a:rPr lang="en-US" altLang="zh-CN" sz="2800">
                          <a:latin typeface="+mn-lt"/>
                          <a:cs typeface="+mn-lt"/>
                        </a:rPr>
                        <a:t>for 2,000 pcs of customized </a:t>
                      </a:r>
                      <a:endParaRPr lang="en-US" altLang="zh-CN" sz="2800">
                        <a:latin typeface="+mn-lt"/>
                        <a:cs typeface="+mn-lt"/>
                      </a:endParaRPr>
                    </a:p>
                    <a:p>
                      <a:pPr marL="0" lvl="0" indent="0">
                        <a:lnSpc>
                          <a:spcPct val="110000"/>
                        </a:lnSpc>
                        <a:spcBef>
                          <a:spcPct val="0"/>
                        </a:spcBef>
                        <a:buNone/>
                      </a:pPr>
                      <a:r>
                        <a:rPr lang="en-US" altLang="zh-CN" sz="2800">
                          <a:latin typeface="+mn-lt"/>
                          <a:cs typeface="+mn-lt"/>
                        </a:rPr>
                        <a:t>lathe machine parts. We regret to notice that, due to some delay </a:t>
                      </a:r>
                      <a:r>
                        <a:rPr lang="en-US" altLang="zh-CN" sz="2800" b="1">
                          <a:latin typeface="+mn-lt"/>
                          <a:cs typeface="+mn-lt"/>
                          <a:hlinkClick r:id="rId1" action="ppaction://hlinksldjump"/>
                        </a:rPr>
                        <a:t>on the part of</a:t>
                      </a:r>
                      <a:r>
                        <a:rPr lang="en-US" altLang="zh-CN" sz="2800">
                          <a:latin typeface="+mn-lt"/>
                          <a:cs typeface="+mn-lt"/>
                          <a:hlinkClick r:id="rId1" action="ppaction://hlinksldjump"/>
                        </a:rPr>
                        <a:t> </a:t>
                      </a:r>
                      <a:r>
                        <a:rPr lang="en-US" altLang="zh-CN" sz="2800">
                          <a:latin typeface="+mn-lt"/>
                          <a:cs typeface="+mn-lt"/>
                        </a:rPr>
                        <a:t>our manufacturers, we are unable to get </a:t>
                      </a:r>
                      <a:r>
                        <a:rPr lang="en-US" altLang="zh-CN" sz="2800">
                          <a:solidFill>
                            <a:schemeClr val="bg1"/>
                          </a:solidFill>
                          <a:latin typeface="+mn-lt"/>
                          <a:cs typeface="+mn-lt"/>
                        </a:rPr>
                        <a:t>goods </a:t>
                      </a:r>
                      <a:r>
                        <a:rPr lang="en-US" altLang="zh-CN" sz="2800" b="1">
                          <a:solidFill>
                            <a:schemeClr val="bg1"/>
                          </a:solidFill>
                          <a:latin typeface="+mn-lt"/>
                          <a:cs typeface="+mn-lt"/>
                          <a:hlinkClick r:id="rId1" action="ppaction://hlinksldjump"/>
                        </a:rPr>
                        <a:t>in question</a:t>
                      </a:r>
                      <a:r>
                        <a:rPr lang="en-US" altLang="zh-CN" sz="2800">
                          <a:solidFill>
                            <a:schemeClr val="bg1"/>
                          </a:solidFill>
                          <a:latin typeface="+mn-lt"/>
                          <a:cs typeface="+mn-lt"/>
                          <a:hlinkClick r:id="rId1" action="ppaction://hlinksldjump"/>
                        </a:rPr>
                        <a:t> </a:t>
                      </a:r>
                      <a:r>
                        <a:rPr lang="en-US" altLang="zh-CN" sz="2800">
                          <a:solidFill>
                            <a:schemeClr val="bg1"/>
                          </a:solidFill>
                          <a:latin typeface="+mn-lt"/>
                          <a:cs typeface="+mn-lt"/>
                        </a:rPr>
                        <a:t>ready by the end of August.</a:t>
                      </a:r>
                      <a:r>
                        <a:rPr lang="en-US" altLang="zh-CN" sz="2800">
                          <a:latin typeface="+mn-lt"/>
                          <a:cs typeface="+mn-lt"/>
                        </a:rPr>
                        <a:t> </a:t>
                      </a:r>
                      <a:endParaRPr lang="en-US" altLang="zh-CN" sz="2800">
                        <a:latin typeface="+mn-lt"/>
                        <a:ea typeface="Times New Roman" panose="02020603050405020304" pitchFamily="18" charset="0"/>
                        <a:cs typeface="+mn-lt"/>
                      </a:endParaRPr>
                    </a:p>
                  </a:txBody>
                  <a:tcPr>
                    <a:lnL cap="flat">
                      <a:noFill/>
                    </a:lnL>
                    <a:lnR cap="flat">
                      <a:noFill/>
                    </a:lnR>
                    <a:lnT cap="flat">
                      <a:noFill/>
                    </a:lnT>
                    <a:lnB cap="flat">
                      <a:noFill/>
                    </a:lnB>
                    <a:lnTlToBr>
                      <a:noFill/>
                    </a:lnTlToBr>
                    <a:lnBlToTr>
                      <a:noFill/>
                    </a:lnBlToTr>
                    <a:noFill/>
                  </a:tcPr>
                </a:tc>
              </a:tr>
            </a:tbl>
          </a:graphicData>
        </a:graphic>
      </p:graphicFrame>
      <p:sp>
        <p:nvSpPr>
          <p:cNvPr id="130058" name="矩形 115722"/>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spTree>
    <p:custDataLst>
      <p:tags r:id="rId2"/>
    </p:custDataLst>
  </p:cSld>
  <p:clrMapOvr>
    <a:masterClrMapping/>
  </p:clrMapOvr>
  <p:transition>
    <p:zoom/>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131075" name="矩形 169987"/>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a:t>
            </a:r>
            <a:r>
              <a:rPr lang="en-US" altLang="zh-CN" sz="3600" b="1">
                <a:solidFill>
                  <a:srgbClr val="800000"/>
                </a:solidFill>
                <a:latin typeface="Comic Sans MS" panose="030F0702030302020204" pitchFamily="66" charset="0"/>
                <a:ea typeface="宋体" panose="02010600030101010101" pitchFamily="2" charset="-122"/>
                <a:sym typeface="Calibri" panose="020F0502020204030204" pitchFamily="34" charset="0"/>
              </a:rPr>
              <a:t>8</a:t>
            </a:r>
            <a:endParaRPr lang="en-US" altLang="zh-CN" sz="3600" b="1">
              <a:solidFill>
                <a:srgbClr val="800000"/>
              </a:solidFill>
              <a:latin typeface="Comic Sans MS" panose="030F0702030302020204" pitchFamily="66" charset="0"/>
              <a:ea typeface="宋体" panose="02010600030101010101" pitchFamily="2" charset="-122"/>
              <a:sym typeface="Calibri" panose="020F0502020204030204" pitchFamily="34" charset="0"/>
            </a:endParaRPr>
          </a:p>
        </p:txBody>
      </p:sp>
      <p:graphicFrame>
        <p:nvGraphicFramePr>
          <p:cNvPr id="170000" name="表格 169999"/>
          <p:cNvGraphicFramePr/>
          <p:nvPr/>
        </p:nvGraphicFramePr>
        <p:xfrm>
          <a:off x="309880" y="1328420"/>
          <a:ext cx="6186170" cy="4960620"/>
        </p:xfrm>
        <a:graphic>
          <a:graphicData uri="http://schemas.openxmlformats.org/drawingml/2006/table">
            <a:tbl>
              <a:tblPr/>
              <a:tblGrid>
                <a:gridCol w="6186170"/>
              </a:tblGrid>
              <a:tr h="4960620">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marL="0" lvl="0" indent="0" algn="just">
                        <a:lnSpc>
                          <a:spcPct val="110000"/>
                        </a:lnSpc>
                        <a:spcBef>
                          <a:spcPct val="0"/>
                        </a:spcBef>
                        <a:buNone/>
                      </a:pPr>
                      <a:r>
                        <a:rPr lang="en-US" altLang="zh-CN" sz="2800">
                          <a:latin typeface="+mn-lt"/>
                          <a:cs typeface="+mn-lt"/>
                          <a:sym typeface="+mn-ea"/>
                        </a:rPr>
                        <a:t>The earliest</a:t>
                      </a:r>
                      <a:r>
                        <a:rPr lang="en-US" altLang="zh-CN" sz="2800">
                          <a:latin typeface="+mn-lt"/>
                          <a:cs typeface="+mn-lt"/>
                        </a:rPr>
                        <a:t> shipment we can arrange is just the middle of September. </a:t>
                      </a:r>
                      <a:endParaRPr lang="en-US" altLang="zh-CN" sz="2800">
                        <a:latin typeface="+mn-lt"/>
                        <a:cs typeface="+mn-lt"/>
                      </a:endParaRPr>
                    </a:p>
                    <a:p>
                      <a:pPr marL="0" lvl="0" indent="0">
                        <a:lnSpc>
                          <a:spcPct val="110000"/>
                        </a:lnSpc>
                        <a:spcBef>
                          <a:spcPct val="0"/>
                        </a:spcBef>
                        <a:buNone/>
                      </a:pPr>
                      <a:endParaRPr lang="en-US" altLang="zh-CN" sz="2800">
                        <a:latin typeface="+mn-lt"/>
                        <a:cs typeface="+mn-lt"/>
                      </a:endParaRPr>
                    </a:p>
                    <a:p>
                      <a:pPr marL="0" lvl="0" indent="0">
                        <a:lnSpc>
                          <a:spcPct val="110000"/>
                        </a:lnSpc>
                        <a:spcBef>
                          <a:spcPct val="0"/>
                        </a:spcBef>
                        <a:buNone/>
                      </a:pPr>
                      <a:r>
                        <a:rPr lang="en-US" altLang="zh-CN" sz="2800">
                          <a:latin typeface="+mn-lt"/>
                          <a:cs typeface="+mn-lt"/>
                        </a:rPr>
                        <a:t>For the above reason, we </a:t>
                      </a:r>
                      <a:endParaRPr lang="en-US" altLang="zh-CN" sz="2800">
                        <a:latin typeface="+mn-lt"/>
                        <a:cs typeface="+mn-lt"/>
                      </a:endParaRPr>
                    </a:p>
                    <a:p>
                      <a:pPr marL="0" lvl="0" indent="0">
                        <a:lnSpc>
                          <a:spcPct val="110000"/>
                        </a:lnSpc>
                        <a:spcBef>
                          <a:spcPct val="0"/>
                        </a:spcBef>
                        <a:buNone/>
                      </a:pPr>
                      <a:r>
                        <a:rPr lang="en-US" altLang="zh-CN" sz="2800">
                          <a:latin typeface="+mn-lt"/>
                          <a:cs typeface="+mn-lt"/>
                        </a:rPr>
                        <a:t>called you this morning for </a:t>
                      </a:r>
                      <a:endParaRPr lang="en-US" altLang="zh-CN" sz="2800">
                        <a:latin typeface="+mn-lt"/>
                        <a:cs typeface="+mn-lt"/>
                      </a:endParaRPr>
                    </a:p>
                    <a:p>
                      <a:pPr marL="0" lvl="0" indent="0">
                        <a:lnSpc>
                          <a:spcPct val="110000"/>
                        </a:lnSpc>
                        <a:spcBef>
                          <a:spcPct val="0"/>
                        </a:spcBef>
                        <a:buNone/>
                      </a:pPr>
                      <a:r>
                        <a:rPr lang="en-US" altLang="zh-CN" sz="2800">
                          <a:latin typeface="+mn-lt"/>
                          <a:cs typeface="+mn-lt"/>
                        </a:rPr>
                        <a:t>the </a:t>
                      </a:r>
                      <a:r>
                        <a:rPr lang="en-US" altLang="zh-CN" sz="2800" b="0">
                          <a:solidFill>
                            <a:schemeClr val="tx1"/>
                          </a:solidFill>
                          <a:latin typeface="+mn-lt"/>
                          <a:cs typeface="+mn-lt"/>
                        </a:rPr>
                        <a:t>extension of the L/C</a:t>
                      </a:r>
                      <a:r>
                        <a:rPr lang="en-US" altLang="zh-CN" sz="2800">
                          <a:latin typeface="+mn-lt"/>
                          <a:cs typeface="+mn-lt"/>
                        </a:rPr>
                        <a:t>. We are sure that you will give us cooperation by </a:t>
                      </a:r>
                      <a:endParaRPr lang="en-US" altLang="zh-CN" sz="2800">
                        <a:latin typeface="+mn-lt"/>
                        <a:cs typeface="+mn-lt"/>
                      </a:endParaRPr>
                    </a:p>
                  </a:txBody>
                  <a:tcPr>
                    <a:lnL cap="flat">
                      <a:noFill/>
                    </a:lnL>
                    <a:lnR cap="flat">
                      <a:noFill/>
                    </a:lnR>
                    <a:lnT cap="flat">
                      <a:noFill/>
                    </a:lnT>
                    <a:lnB cap="flat">
                      <a:noFill/>
                    </a:lnB>
                    <a:lnTlToBr>
                      <a:noFill/>
                    </a:lnTlToBr>
                    <a:lnBlToTr>
                      <a:noFill/>
                    </a:lnBlToTr>
                    <a:noFill/>
                  </a:tcPr>
                </a:tc>
              </a:tr>
            </a:tbl>
          </a:graphicData>
        </a:graphic>
      </p:graphicFrame>
      <p:sp>
        <p:nvSpPr>
          <p:cNvPr id="131082" name="矩形 169994"/>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spTree>
    <p:custDataLst>
      <p:tags r:id="rId1"/>
    </p:custDataLst>
  </p:cSld>
  <p:clrMapOvr>
    <a:masterClrMapping/>
  </p:clrMapOvr>
  <p:transition>
    <p:pull/>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图表占位符 4"/>
          <p:cNvSpPr>
            <a:spLocks noGrp="1"/>
          </p:cNvSpPr>
          <p:nvPr/>
        </p:nvSpPr>
        <p:spPr>
          <a:xfrm>
            <a:off x="642938" y="642938"/>
            <a:ext cx="4071937" cy="4786312"/>
          </a:xfrm>
          <a:custGeom>
            <a:avLst/>
            <a:gdLst/>
            <a:ahLst/>
            <a:cxnLst/>
            <a:rect l="0" t="0" r="0" b="0"/>
            <a:pathLst/>
          </a:custGeom>
          <a:solidFill>
            <a:srgbClr val="FFFFFF"/>
          </a:solidFill>
          <a:ln w="9525" cap="flat" cmpd="sng">
            <a:solidFill>
              <a:srgbClr val="000000"/>
            </a:solidFill>
            <a:prstDash val="solid"/>
            <a:round/>
            <a:headEnd type="none" w="med" len="med"/>
            <a:tailEnd type="none" w="med" len="med"/>
          </a:ln>
        </p:spPr>
        <p:txBody>
          <a:bodyPr/>
          <a:lstStyle/>
          <a:p>
            <a:endParaRPr lang="zh-CN" altLang="en-US"/>
          </a:p>
        </p:txBody>
      </p:sp>
      <p:sp>
        <p:nvSpPr>
          <p:cNvPr id="132099" name="矩形 171011"/>
          <p:cNvSpPr/>
          <p:nvPr/>
        </p:nvSpPr>
        <p:spPr>
          <a:xfrm>
            <a:off x="466725" y="260350"/>
            <a:ext cx="8229600" cy="647700"/>
          </a:xfrm>
          <a:prstGeom prst="rect">
            <a:avLst/>
          </a:prstGeom>
          <a:noFill/>
          <a:ln w="9525">
            <a:noFill/>
          </a:ln>
        </p:spPr>
        <p:txBody>
          <a:bodyPr anchor="t"/>
          <a:lstStyle/>
          <a:p>
            <a:pPr algn="ctr"/>
            <a:r>
              <a:rPr lang="en-US" altLang="zh-CN" sz="3200" b="1">
                <a:solidFill>
                  <a:srgbClr val="800000"/>
                </a:solidFill>
                <a:latin typeface="+mj-lt"/>
                <a:ea typeface="宋体" panose="02010600030101010101" pitchFamily="2" charset="-122"/>
                <a:cs typeface="+mj-lt"/>
                <a:sym typeface="Calibri" panose="020F0502020204030204" pitchFamily="34" charset="0"/>
              </a:rPr>
              <a:t>Letter 8</a:t>
            </a:r>
            <a:endParaRPr lang="en-US" altLang="zh-CN" sz="3200" b="1">
              <a:solidFill>
                <a:srgbClr val="800000"/>
              </a:solidFill>
              <a:latin typeface="+mj-lt"/>
              <a:ea typeface="宋体" panose="02010600030101010101" pitchFamily="2" charset="-122"/>
              <a:cs typeface="+mj-lt"/>
              <a:sym typeface="Calibri" panose="020F0502020204030204" pitchFamily="34" charset="0"/>
            </a:endParaRPr>
          </a:p>
        </p:txBody>
      </p:sp>
      <p:graphicFrame>
        <p:nvGraphicFramePr>
          <p:cNvPr id="171023" name="表格 171022"/>
          <p:cNvGraphicFramePr/>
          <p:nvPr/>
        </p:nvGraphicFramePr>
        <p:xfrm>
          <a:off x="309880" y="1035685"/>
          <a:ext cx="7108825" cy="5273040"/>
        </p:xfrm>
        <a:graphic>
          <a:graphicData uri="http://schemas.openxmlformats.org/drawingml/2006/table">
            <a:tbl>
              <a:tblPr/>
              <a:tblGrid>
                <a:gridCol w="7108825"/>
              </a:tblGrid>
              <a:tr h="5271770">
                <a:tc>
                  <a:txBody>
                    <a:bodyPr/>
                    <a:lstStyle>
                      <a:lvl1pPr marL="342900" lvl="0" indent="-342900" algn="l" defTabSz="914400" rtl="0" eaLnBrk="1" fontAlgn="base" latinLnBrk="0" hangingPunct="1">
                        <a:lnSpc>
                          <a:spcPct val="100000"/>
                        </a:lnSpc>
                        <a:spcBef>
                          <a:spcPct val="20000"/>
                        </a:spcBef>
                        <a:spcAft>
                          <a:spcPct val="0"/>
                        </a:spcAft>
                        <a:buFont typeface="Arial" panose="020B0604020202020204" pitchFamily="34" charset="0"/>
                        <a:buChar char="•"/>
                        <a:defRPr sz="320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lvl="1" indent="-285750" algn="l" defTabSz="914400" rtl="0" eaLnBrk="1" fontAlgn="base" latinLnBrk="0" hangingPunct="1">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lvl="2" indent="-228600" algn="l" defTabSz="914400" rtl="0" eaLnBrk="1" fontAlgn="base" latinLnBrk="0" hangingPunct="1">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lvl="3"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lvl="4" indent="-228600" algn="l" defTabSz="914400" rtl="0" eaLnBrk="1" fontAlgn="base" latinLnBrk="0" hangingPunct="1">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Calibri" panose="020F0502020204030204" pitchFamily="34" charset="0"/>
                          <a:ea typeface="宋体" panose="02010600030101010101" pitchFamily="2" charset="-122"/>
                          <a:sym typeface="Calibri" panose="020F0502020204030204" pitchFamily="34" charset="0"/>
                        </a:defRPr>
                      </a:lvl5pPr>
                    </a:lstStyle>
                    <a:p>
                      <a:pPr marL="0" lvl="0" indent="0" algn="just">
                        <a:lnSpc>
                          <a:spcPct val="110000"/>
                        </a:lnSpc>
                        <a:spcBef>
                          <a:spcPct val="0"/>
                        </a:spcBef>
                        <a:buNone/>
                      </a:pPr>
                      <a:r>
                        <a:rPr lang="en-US" altLang="zh-CN" sz="2800">
                          <a:latin typeface="+mn-lt"/>
                          <a:cs typeface="+mn-lt"/>
                        </a:rPr>
                        <a:t>extending the shipment </a:t>
                      </a:r>
                      <a:endParaRPr lang="en-US" altLang="zh-CN" sz="2800">
                        <a:latin typeface="+mn-lt"/>
                        <a:cs typeface="+mn-lt"/>
                      </a:endParaRPr>
                    </a:p>
                    <a:p>
                      <a:pPr marL="0" lvl="0" indent="0" algn="just">
                        <a:lnSpc>
                          <a:spcPct val="110000"/>
                        </a:lnSpc>
                        <a:spcBef>
                          <a:spcPct val="0"/>
                        </a:spcBef>
                        <a:buNone/>
                      </a:pPr>
                      <a:r>
                        <a:rPr lang="en-US" altLang="zh-CN" sz="2800">
                          <a:latin typeface="+mn-lt"/>
                          <a:cs typeface="+mn-lt"/>
                        </a:rPr>
                        <a:t>date to September 15 and </a:t>
                      </a:r>
                      <a:endParaRPr lang="en-US" altLang="zh-CN" sz="2800">
                        <a:latin typeface="+mn-lt"/>
                        <a:cs typeface="+mn-lt"/>
                      </a:endParaRPr>
                    </a:p>
                    <a:p>
                      <a:pPr marL="0" lvl="0" indent="0" algn="just">
                        <a:lnSpc>
                          <a:spcPct val="110000"/>
                        </a:lnSpc>
                        <a:spcBef>
                          <a:spcPct val="0"/>
                        </a:spcBef>
                        <a:buNone/>
                      </a:pPr>
                      <a:r>
                        <a:rPr lang="en-US" altLang="zh-CN" sz="2800">
                          <a:latin typeface="+mn-lt"/>
                          <a:cs typeface="+mn-lt"/>
                        </a:rPr>
                        <a:t>the </a:t>
                      </a:r>
                      <a:r>
                        <a:rPr lang="en-US" altLang="zh-CN" sz="2800" b="1">
                          <a:latin typeface="+mn-lt"/>
                          <a:cs typeface="+mn-lt"/>
                          <a:hlinkClick r:id="rId1" action="ppaction://hlinksldjump"/>
                        </a:rPr>
                        <a:t>negotiation validity</a:t>
                      </a:r>
                      <a:r>
                        <a:rPr lang="en-US" altLang="zh-CN" sz="2800">
                          <a:latin typeface="+mn-lt"/>
                          <a:cs typeface="+mn-lt"/>
                          <a:hlinkClick r:id="rId1" action="ppaction://hlinksldjump"/>
                        </a:rPr>
                        <a:t> </a:t>
                      </a:r>
                      <a:endParaRPr lang="en-US" altLang="zh-CN" sz="2800">
                        <a:latin typeface="+mn-lt"/>
                        <a:cs typeface="+mn-lt"/>
                      </a:endParaRPr>
                    </a:p>
                    <a:p>
                      <a:pPr marL="0" lvl="0" indent="0" algn="just">
                        <a:lnSpc>
                          <a:spcPct val="110000"/>
                        </a:lnSpc>
                        <a:spcBef>
                          <a:spcPct val="0"/>
                        </a:spcBef>
                        <a:buNone/>
                      </a:pPr>
                      <a:r>
                        <a:rPr lang="en-US" altLang="zh-CN" sz="2800">
                          <a:latin typeface="+mn-lt"/>
                          <a:cs typeface="+mn-lt"/>
                        </a:rPr>
                        <a:t>to September 30 </a:t>
                      </a:r>
                      <a:r>
                        <a:rPr lang="en-US" altLang="zh-CN" sz="2800" b="1">
                          <a:latin typeface="+mn-lt"/>
                          <a:cs typeface="+mn-lt"/>
                          <a:hlinkClick r:id="rId2" action="ppaction://hlinksldjump"/>
                        </a:rPr>
                        <a:t>respectively</a:t>
                      </a:r>
                      <a:r>
                        <a:rPr lang="en-US" altLang="zh-CN" sz="2800">
                          <a:latin typeface="+mn-lt"/>
                          <a:cs typeface="+mn-lt"/>
                        </a:rPr>
                        <a:t>.</a:t>
                      </a:r>
                      <a:endParaRPr lang="en-US" altLang="zh-CN" sz="2800">
                        <a:latin typeface="+mn-lt"/>
                        <a:cs typeface="+mn-lt"/>
                      </a:endParaRPr>
                    </a:p>
                    <a:p>
                      <a:pPr marL="0" lvl="0" indent="0">
                        <a:lnSpc>
                          <a:spcPct val="110000"/>
                        </a:lnSpc>
                        <a:spcBef>
                          <a:spcPct val="0"/>
                        </a:spcBef>
                        <a:buNone/>
                      </a:pPr>
                      <a:endParaRPr lang="en-US" altLang="zh-CN" sz="2800">
                        <a:latin typeface="+mn-lt"/>
                        <a:cs typeface="+mn-lt"/>
                      </a:endParaRPr>
                    </a:p>
                    <a:p>
                      <a:pPr marL="0" lvl="0" indent="0">
                        <a:lnSpc>
                          <a:spcPct val="110000"/>
                        </a:lnSpc>
                        <a:spcBef>
                          <a:spcPct val="0"/>
                        </a:spcBef>
                        <a:buNone/>
                      </a:pPr>
                      <a:r>
                        <a:rPr lang="en-US" altLang="zh-CN" sz="2800">
                          <a:latin typeface="+mn-lt"/>
                          <a:cs typeface="+mn-lt"/>
                        </a:rPr>
                        <a:t>We are sorry for the inconvenience </a:t>
                      </a:r>
                      <a:endParaRPr lang="en-US" altLang="zh-CN" sz="2800">
                        <a:latin typeface="+mn-lt"/>
                        <a:cs typeface="+mn-lt"/>
                      </a:endParaRPr>
                    </a:p>
                    <a:p>
                      <a:pPr marL="0" lvl="0" indent="0">
                        <a:lnSpc>
                          <a:spcPct val="110000"/>
                        </a:lnSpc>
                        <a:spcBef>
                          <a:spcPct val="0"/>
                        </a:spcBef>
                        <a:buNone/>
                      </a:pPr>
                      <a:r>
                        <a:rPr lang="en-US" altLang="zh-CN" sz="2800">
                          <a:latin typeface="+mn-lt"/>
                          <a:cs typeface="+mn-lt"/>
                        </a:rPr>
                        <a:t>caused by our delay in delivery. </a:t>
                      </a:r>
                      <a:endParaRPr lang="en-US" altLang="zh-CN" sz="2800">
                        <a:latin typeface="+mn-lt"/>
                        <a:cs typeface="+mn-lt"/>
                      </a:endParaRPr>
                    </a:p>
                    <a:p>
                      <a:pPr marL="0" lvl="0" indent="0">
                        <a:lnSpc>
                          <a:spcPct val="110000"/>
                        </a:lnSpc>
                        <a:spcBef>
                          <a:spcPct val="0"/>
                        </a:spcBef>
                        <a:buNone/>
                      </a:pPr>
                      <a:endParaRPr lang="en-US" altLang="zh-CN" sz="2800">
                        <a:latin typeface="+mn-lt"/>
                        <a:cs typeface="+mn-lt"/>
                      </a:endParaRPr>
                    </a:p>
                    <a:p>
                      <a:pPr marL="0" lvl="0" indent="0">
                        <a:lnSpc>
                          <a:spcPct val="110000"/>
                        </a:lnSpc>
                        <a:spcBef>
                          <a:spcPct val="0"/>
                        </a:spcBef>
                        <a:buNone/>
                      </a:pPr>
                      <a:r>
                        <a:rPr lang="en-US" altLang="zh-CN" sz="2800">
                          <a:solidFill>
                            <a:schemeClr val="bg1"/>
                          </a:solidFill>
                          <a:latin typeface="+mn-lt"/>
                          <a:cs typeface="+mn-lt"/>
                        </a:rPr>
                        <a:t>Thanks and regards,</a:t>
                      </a:r>
                      <a:endParaRPr lang="en-US" altLang="zh-CN" sz="2800">
                        <a:solidFill>
                          <a:schemeClr val="bg1"/>
                        </a:solidFill>
                        <a:latin typeface="+mn-lt"/>
                        <a:cs typeface="+mn-lt"/>
                      </a:endParaRPr>
                    </a:p>
                    <a:p>
                      <a:pPr marL="0" lvl="0" indent="0">
                        <a:lnSpc>
                          <a:spcPct val="110000"/>
                        </a:lnSpc>
                        <a:spcBef>
                          <a:spcPct val="0"/>
                        </a:spcBef>
                        <a:buNone/>
                      </a:pPr>
                      <a:r>
                        <a:rPr lang="en-US" altLang="zh-CN" sz="2800">
                          <a:solidFill>
                            <a:schemeClr val="bg1"/>
                          </a:solidFill>
                          <a:latin typeface="+mn-lt"/>
                          <a:cs typeface="+mn-lt"/>
                        </a:rPr>
                        <a:t>Lily Li</a:t>
                      </a:r>
                      <a:endParaRPr lang="en-US" altLang="zh-CN">
                        <a:latin typeface="Comic Sans MS" panose="030F0702030302020204" pitchFamily="66" charset="0"/>
                        <a:cs typeface="Times New Roman" panose="02020603050405020304" pitchFamily="18" charset="0"/>
                      </a:endParaRPr>
                    </a:p>
                    <a:p>
                      <a:pPr marL="0" lvl="0" indent="0" algn="just" eaLnBrk="0" hangingPunct="0">
                        <a:spcBef>
                          <a:spcPct val="0"/>
                        </a:spcBef>
                        <a:buNone/>
                      </a:pPr>
                      <a:endParaRPr lang="en-US" altLang="zh-CN">
                        <a:latin typeface="Comic Sans MS" panose="030F0702030302020204" pitchFamily="66" charset="0"/>
                        <a:ea typeface="Times New Roman" panose="02020603050405020304" pitchFamily="18" charset="0"/>
                      </a:endParaRPr>
                    </a:p>
                  </a:txBody>
                  <a:tcPr>
                    <a:lnL cap="flat">
                      <a:noFill/>
                    </a:lnL>
                    <a:lnR cap="flat">
                      <a:noFill/>
                    </a:lnR>
                    <a:lnT cap="flat">
                      <a:noFill/>
                    </a:lnT>
                    <a:lnB cap="flat">
                      <a:noFill/>
                    </a:lnB>
                    <a:lnTlToBr>
                      <a:noFill/>
                    </a:lnTlToBr>
                    <a:lnBlToTr>
                      <a:noFill/>
                    </a:lnBlToTr>
                    <a:noFill/>
                  </a:tcPr>
                </a:tc>
              </a:tr>
            </a:tbl>
          </a:graphicData>
        </a:graphic>
      </p:graphicFrame>
      <p:sp>
        <p:nvSpPr>
          <p:cNvPr id="132106" name="矩形 171018"/>
          <p:cNvSpPr/>
          <p:nvPr/>
        </p:nvSpPr>
        <p:spPr>
          <a:xfrm>
            <a:off x="0" y="3750469"/>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pic>
        <p:nvPicPr>
          <p:cNvPr id="132107" name="图片 171023" descr="文件:3_3.GIF  尺寸:60×45">
            <a:hlinkClick r:id="rId3" action="ppaction://hlinksldjump"/>
          </p:cNvPr>
          <p:cNvPicPr>
            <a:picLocks noChangeAspect="1"/>
          </p:cNvPicPr>
          <p:nvPr/>
        </p:nvPicPr>
        <p:blipFill>
          <a:blip r:embed="rId4" cstate="print"/>
          <a:stretch>
            <a:fillRect/>
          </a:stretch>
        </p:blipFill>
        <p:spPr>
          <a:xfrm>
            <a:off x="6013450" y="5878513"/>
            <a:ext cx="571500" cy="428625"/>
          </a:xfrm>
          <a:prstGeom prst="rect">
            <a:avLst/>
          </a:prstGeom>
          <a:noFill/>
          <a:ln w="9525">
            <a:noFill/>
          </a:ln>
        </p:spPr>
      </p:pic>
    </p:spTree>
    <p:custDataLst>
      <p:tags r:id="rId5"/>
    </p:custDataLst>
  </p:cSld>
  <p:clrMapOvr>
    <a:masterClrMapping/>
  </p:clrMapOvr>
  <p:transition>
    <p:pull/>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标题 118785"/>
          <p:cNvSpPr>
            <a:spLocks noGrp="1"/>
          </p:cNvSpPr>
          <p:nvPr>
            <p:ph type="title"/>
          </p:nvPr>
        </p:nvSpPr>
        <p:spPr>
          <a:xfrm>
            <a:off x="457200" y="274638"/>
            <a:ext cx="8229600" cy="561975"/>
          </a:xfrm>
          <a:solidFill>
            <a:srgbClr val="FFFFFF"/>
          </a:solidFill>
          <a:ln>
            <a:noFill/>
          </a:ln>
        </p:spPr>
        <p:txBody>
          <a:bodyPr anchor="t">
            <a:normAutofit fontScale="90000"/>
          </a:bodyPr>
          <a:lstStyle/>
          <a:p>
            <a:pPr algn="ctr"/>
            <a:r>
              <a:rPr lang="en-US" altLang="zh-CN" sz="3600" b="1">
                <a:solidFill>
                  <a:srgbClr val="800000"/>
                </a:solidFill>
              </a:rPr>
              <a:t>Notes to Letter Eight</a:t>
            </a:r>
            <a:endParaRPr lang="en-US" altLang="zh-CN" sz="3600" b="1">
              <a:solidFill>
                <a:srgbClr val="800000"/>
              </a:solidFill>
            </a:endParaRPr>
          </a:p>
        </p:txBody>
      </p:sp>
      <p:sp>
        <p:nvSpPr>
          <p:cNvPr id="118787" name="内容占位符 118786"/>
          <p:cNvSpPr>
            <a:spLocks noGrp="1"/>
          </p:cNvSpPr>
          <p:nvPr>
            <p:ph idx="1"/>
          </p:nvPr>
        </p:nvSpPr>
        <p:spPr>
          <a:xfrm>
            <a:off x="466725" y="1052513"/>
            <a:ext cx="8229600" cy="5002212"/>
          </a:xfrm>
          <a:noFill/>
          <a:ln>
            <a:noFill/>
          </a:ln>
        </p:spPr>
        <p:txBody>
          <a:bodyPr anchor="t">
            <a:normAutofit/>
          </a:bodyPr>
          <a:lstStyle/>
          <a:p>
            <a:pPr marL="609600" indent="-609600">
              <a:buNone/>
            </a:pPr>
            <a:r>
              <a:rPr lang="en-US" altLang="zh-CN" sz="2800" b="1">
                <a:solidFill>
                  <a:schemeClr val="tx1"/>
                </a:solidFill>
              </a:rPr>
              <a:t>1. on the part of sb./on </a:t>
            </a:r>
            <a:r>
              <a:rPr lang="en-US" altLang="zh-CN" sz="2800" b="1" err="1">
                <a:solidFill>
                  <a:schemeClr val="tx1"/>
                </a:solidFill>
              </a:rPr>
              <a:t>sb’s</a:t>
            </a:r>
            <a:r>
              <a:rPr lang="en-US" altLang="zh-CN" sz="2800" b="1">
                <a:solidFill>
                  <a:schemeClr val="tx1"/>
                </a:solidFill>
              </a:rPr>
              <a:t> part</a:t>
            </a:r>
            <a:r>
              <a:rPr lang="en-US" altLang="zh-CN" sz="2800">
                <a:solidFill>
                  <a:schemeClr val="tx1"/>
                </a:solidFill>
              </a:rPr>
              <a:t> </a:t>
            </a:r>
            <a:r>
              <a:rPr lang="zh-CN" altLang="en-US" sz="2800" dirty="0">
                <a:solidFill>
                  <a:schemeClr val="tx1"/>
                </a:solidFill>
              </a:rPr>
              <a:t>就某人而言，某人负有责任</a:t>
            </a:r>
            <a:endParaRPr lang="zh-CN" altLang="en-US" sz="2800" dirty="0">
              <a:solidFill>
                <a:schemeClr val="tx1"/>
              </a:solidFill>
            </a:endParaRPr>
          </a:p>
          <a:p>
            <a:pPr marL="609600" indent="-609600">
              <a:buNone/>
            </a:pPr>
            <a:r>
              <a:rPr lang="en-US" altLang="zh-CN" sz="2800" b="1">
                <a:solidFill>
                  <a:schemeClr val="tx1"/>
                </a:solidFill>
              </a:rPr>
              <a:t>e.g.</a:t>
            </a:r>
            <a:r>
              <a:rPr lang="en-US" altLang="zh-CN" sz="2800">
                <a:solidFill>
                  <a:schemeClr val="tx1"/>
                </a:solidFill>
              </a:rPr>
              <a:t> We fail to effect shipment on time due to some delay on the part of the forwarder.</a:t>
            </a:r>
            <a:endParaRPr lang="en-US" altLang="zh-CN" sz="2800">
              <a:solidFill>
                <a:schemeClr val="tx1"/>
              </a:solidFill>
            </a:endParaRPr>
          </a:p>
          <a:p>
            <a:pPr marL="609600" indent="-609600">
              <a:buNone/>
            </a:pPr>
            <a:r>
              <a:rPr lang="zh-CN" altLang="en-US" sz="2800" dirty="0">
                <a:solidFill>
                  <a:schemeClr val="tx1"/>
                </a:solidFill>
              </a:rPr>
              <a:t>       我方无法准时安排装运归因于货代公司的耽搁。</a:t>
            </a:r>
            <a:endParaRPr lang="zh-CN" altLang="en-US" sz="2800" dirty="0">
              <a:solidFill>
                <a:schemeClr val="tx1"/>
              </a:solidFill>
            </a:endParaRPr>
          </a:p>
          <a:p>
            <a:pPr marL="609600" indent="-609600">
              <a:buNone/>
            </a:pPr>
            <a:r>
              <a:rPr lang="en-US" altLang="zh-CN" sz="2800" b="1">
                <a:solidFill>
                  <a:schemeClr val="tx1"/>
                </a:solidFill>
              </a:rPr>
              <a:t>28. in question</a:t>
            </a:r>
            <a:r>
              <a:rPr lang="en-US" altLang="zh-CN" sz="2800">
                <a:solidFill>
                  <a:schemeClr val="tx1"/>
                </a:solidFill>
              </a:rPr>
              <a:t> </a:t>
            </a:r>
            <a:r>
              <a:rPr lang="zh-CN" altLang="en-US" sz="2800" dirty="0">
                <a:solidFill>
                  <a:schemeClr val="tx1"/>
                </a:solidFill>
              </a:rPr>
              <a:t>正在谈论的，往往后置于名词或名词短语之后，作后置定语</a:t>
            </a:r>
            <a:endParaRPr lang="zh-CN" altLang="en-US" sz="2800" dirty="0">
              <a:solidFill>
                <a:schemeClr val="tx1"/>
              </a:solidFill>
            </a:endParaRPr>
          </a:p>
          <a:p>
            <a:pPr marL="609600" indent="-609600">
              <a:buNone/>
            </a:pPr>
            <a:r>
              <a:rPr lang="en-US" altLang="zh-CN" sz="2800" b="1">
                <a:solidFill>
                  <a:schemeClr val="tx1"/>
                </a:solidFill>
              </a:rPr>
              <a:t>e.g.</a:t>
            </a:r>
            <a:r>
              <a:rPr lang="en-US" altLang="zh-CN" sz="2800">
                <a:solidFill>
                  <a:schemeClr val="tx1"/>
                </a:solidFill>
              </a:rPr>
              <a:t> We authorize you to act as our sole agent in Southeast Asia for the goods in question.</a:t>
            </a:r>
            <a:endParaRPr lang="en-US" altLang="zh-CN" sz="2800">
              <a:solidFill>
                <a:schemeClr val="tx1"/>
              </a:solidFill>
            </a:endParaRPr>
          </a:p>
          <a:p>
            <a:pPr marL="609600" indent="-609600">
              <a:buNone/>
            </a:pPr>
            <a:r>
              <a:rPr lang="zh-CN" altLang="en-US" sz="2800" dirty="0">
                <a:solidFill>
                  <a:schemeClr val="tx1"/>
                </a:solidFill>
              </a:rPr>
              <a:t>       我们授权贵公司作为该产品在东南亚地区的独家代理商。</a:t>
            </a:r>
            <a:endParaRPr lang="zh-CN" altLang="en-US" sz="2800" dirty="0">
              <a:solidFill>
                <a:schemeClr val="tx1"/>
              </a:solidFill>
            </a:endParaRPr>
          </a:p>
        </p:txBody>
      </p:sp>
      <p:pic>
        <p:nvPicPr>
          <p:cNvPr id="118788" name="图片 118787" descr="4.gif (5050 bytes)">
            <a:hlinkClick r:id="rId1" action="ppaction://hlinksldjump"/>
          </p:cNvPr>
          <p:cNvPicPr>
            <a:picLocks noChangeAspect="1"/>
          </p:cNvPicPr>
          <p:nvPr/>
        </p:nvPicPr>
        <p:blipFill>
          <a:blip r:embed="rId2" cstate="print"/>
          <a:stretch>
            <a:fillRect/>
          </a:stretch>
        </p:blipFill>
        <p:spPr>
          <a:xfrm>
            <a:off x="8389938" y="2708275"/>
            <a:ext cx="409575" cy="409575"/>
          </a:xfrm>
          <a:prstGeom prst="rect">
            <a:avLst/>
          </a:prstGeom>
          <a:noFill/>
          <a:ln w="9525">
            <a:noFill/>
          </a:ln>
        </p:spPr>
      </p:pic>
      <p:pic>
        <p:nvPicPr>
          <p:cNvPr id="118789" name="图片 118788" descr="4.gif (5050 bytes)">
            <a:hlinkClick r:id="rId1" action="ppaction://hlinksldjump"/>
          </p:cNvPr>
          <p:cNvPicPr>
            <a:picLocks noChangeAspect="1"/>
          </p:cNvPicPr>
          <p:nvPr/>
        </p:nvPicPr>
        <p:blipFill>
          <a:blip r:embed="rId2" cstate="print"/>
          <a:stretch>
            <a:fillRect/>
          </a:stretch>
        </p:blipFill>
        <p:spPr>
          <a:xfrm>
            <a:off x="6084888" y="5949950"/>
            <a:ext cx="409575" cy="409575"/>
          </a:xfrm>
          <a:prstGeom prst="rect">
            <a:avLst/>
          </a:prstGeom>
          <a:noFill/>
          <a:ln w="9525">
            <a:noFill/>
          </a:ln>
        </p:spPr>
      </p:pic>
    </p:spTree>
    <p:custDataLst>
      <p:tags r:id="rId3"/>
    </p:custDataLst>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18786"/>
                                        </p:tgtEl>
                                        <p:attrNameLst>
                                          <p:attrName>style.visibility</p:attrName>
                                        </p:attrNameLst>
                                      </p:cBhvr>
                                      <p:to>
                                        <p:strVal val="visible"/>
                                      </p:to>
                                    </p:set>
                                    <p:anim calcmode="lin" valueType="num">
                                      <p:cBhvr>
                                        <p:cTn id="7" dur="1000" fill="hold"/>
                                        <p:tgtEl>
                                          <p:spTgt spid="118786"/>
                                        </p:tgtEl>
                                        <p:attrNameLst>
                                          <p:attrName>ppt_x</p:attrName>
                                        </p:attrNameLst>
                                      </p:cBhvr>
                                      <p:tavLst>
                                        <p:tav tm="0">
                                          <p:val>
                                            <p:strVal val="#ppt_x-.2"/>
                                          </p:val>
                                        </p:tav>
                                        <p:tav tm="100000">
                                          <p:val>
                                            <p:strVal val="#ppt_x"/>
                                          </p:val>
                                        </p:tav>
                                      </p:tavLst>
                                    </p:anim>
                                    <p:anim calcmode="lin" valueType="num">
                                      <p:cBhvr>
                                        <p:cTn id="8" dur="1000" fill="hold"/>
                                        <p:tgtEl>
                                          <p:spTgt spid="11878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8786"/>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118787">
                                            <p:txEl>
                                              <p:pRg st="0" end="0"/>
                                            </p:txEl>
                                          </p:spTgt>
                                        </p:tgtEl>
                                        <p:attrNameLst>
                                          <p:attrName>style.visibility</p:attrName>
                                        </p:attrNameLst>
                                      </p:cBhvr>
                                      <p:to>
                                        <p:strVal val="visible"/>
                                      </p:to>
                                    </p:set>
                                    <p:animEffect transition="in" filter="fade">
                                      <p:cBhvr>
                                        <p:cTn id="14" dur="500"/>
                                        <p:tgtEl>
                                          <p:spTgt spid="118787">
                                            <p:txEl>
                                              <p:pRg st="0" end="0"/>
                                            </p:txEl>
                                          </p:spTgt>
                                        </p:tgtEl>
                                      </p:cBhvr>
                                    </p:animEffect>
                                    <p:anim calcmode="lin" valueType="num">
                                      <p:cBhvr>
                                        <p:cTn id="15" dur="500" fill="hold"/>
                                        <p:tgtEl>
                                          <p:spTgt spid="11878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1878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indefinite" fill="hold">
                                          <p:stCondLst>
                                            <p:cond delay="0"/>
                                          </p:stCondLst>
                                        </p:cTn>
                                        <p:tgtEl>
                                          <p:spTgt spid="118787">
                                            <p:txEl>
                                              <p:pRg st="1" end="1"/>
                                            </p:txEl>
                                          </p:spTgt>
                                        </p:tgtEl>
                                        <p:attrNameLst>
                                          <p:attrName>style.visibility</p:attrName>
                                        </p:attrNameLst>
                                      </p:cBhvr>
                                      <p:to>
                                        <p:strVal val="visible"/>
                                      </p:to>
                                    </p:set>
                                    <p:animEffect transition="in" filter="fade">
                                      <p:cBhvr>
                                        <p:cTn id="21" dur="500"/>
                                        <p:tgtEl>
                                          <p:spTgt spid="118787">
                                            <p:txEl>
                                              <p:pRg st="1" end="1"/>
                                            </p:txEl>
                                          </p:spTgt>
                                        </p:tgtEl>
                                      </p:cBhvr>
                                    </p:animEffect>
                                    <p:anim calcmode="lin" valueType="num">
                                      <p:cBhvr>
                                        <p:cTn id="22" dur="500" fill="hold"/>
                                        <p:tgtEl>
                                          <p:spTgt spid="118787">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1878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indefinite" fill="hold">
                                          <p:stCondLst>
                                            <p:cond delay="0"/>
                                          </p:stCondLst>
                                        </p:cTn>
                                        <p:tgtEl>
                                          <p:spTgt spid="118787">
                                            <p:txEl>
                                              <p:pRg st="2" end="2"/>
                                            </p:txEl>
                                          </p:spTgt>
                                        </p:tgtEl>
                                        <p:attrNameLst>
                                          <p:attrName>style.visibility</p:attrName>
                                        </p:attrNameLst>
                                      </p:cBhvr>
                                      <p:to>
                                        <p:strVal val="visible"/>
                                      </p:to>
                                    </p:set>
                                    <p:animEffect transition="in" filter="fade">
                                      <p:cBhvr>
                                        <p:cTn id="28" dur="500"/>
                                        <p:tgtEl>
                                          <p:spTgt spid="118787">
                                            <p:txEl>
                                              <p:pRg st="2" end="2"/>
                                            </p:txEl>
                                          </p:spTgt>
                                        </p:tgtEl>
                                      </p:cBhvr>
                                    </p:animEffect>
                                    <p:anim calcmode="lin" valueType="num">
                                      <p:cBhvr>
                                        <p:cTn id="29" dur="500" fill="hold"/>
                                        <p:tgtEl>
                                          <p:spTgt spid="118787">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18787">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118788"/>
                                        </p:tgtEl>
                                        <p:attrNameLst>
                                          <p:attrName>style.visibility</p:attrName>
                                        </p:attrNameLst>
                                      </p:cBhvr>
                                      <p:to>
                                        <p:strVal val="visible"/>
                                      </p:to>
                                    </p:set>
                                    <p:animEffect transition="in" filter="blinds(horizontal)">
                                      <p:cBhvr>
                                        <p:cTn id="35" dur="500"/>
                                        <p:tgtEl>
                                          <p:spTgt spid="118788"/>
                                        </p:tgtEl>
                                      </p:cBhvr>
                                    </p:animEffect>
                                  </p:childTnLst>
                                </p:cTn>
                              </p:par>
                            </p:childTnLst>
                          </p:cTn>
                        </p:par>
                      </p:childTnLst>
                    </p:cTn>
                  </p:par>
                  <p:par>
                    <p:cTn id="36" fill="hold">
                      <p:stCondLst>
                        <p:cond delay="indefinite"/>
                      </p:stCondLst>
                      <p:childTnLst>
                        <p:par>
                          <p:cTn id="37" fill="hold">
                            <p:stCondLst>
                              <p:cond delay="0"/>
                            </p:stCondLst>
                            <p:childTnLst>
                              <p:par>
                                <p:cTn id="38" presetID="44" presetClass="entr" presetSubtype="0" fill="hold" grpId="0" nodeType="clickEffect">
                                  <p:stCondLst>
                                    <p:cond delay="0"/>
                                  </p:stCondLst>
                                  <p:childTnLst>
                                    <p:set>
                                      <p:cBhvr>
                                        <p:cTn id="39" dur="indefinite" fill="hold">
                                          <p:stCondLst>
                                            <p:cond delay="0"/>
                                          </p:stCondLst>
                                        </p:cTn>
                                        <p:tgtEl>
                                          <p:spTgt spid="118787">
                                            <p:txEl>
                                              <p:pRg st="3" end="3"/>
                                            </p:txEl>
                                          </p:spTgt>
                                        </p:tgtEl>
                                        <p:attrNameLst>
                                          <p:attrName>style.visibility</p:attrName>
                                        </p:attrNameLst>
                                      </p:cBhvr>
                                      <p:to>
                                        <p:strVal val="visible"/>
                                      </p:to>
                                    </p:set>
                                    <p:animEffect transition="in" filter="fade">
                                      <p:cBhvr>
                                        <p:cTn id="40" dur="500"/>
                                        <p:tgtEl>
                                          <p:spTgt spid="118787">
                                            <p:txEl>
                                              <p:pRg st="3" end="3"/>
                                            </p:txEl>
                                          </p:spTgt>
                                        </p:tgtEl>
                                      </p:cBhvr>
                                    </p:animEffect>
                                    <p:anim calcmode="lin" valueType="num">
                                      <p:cBhvr>
                                        <p:cTn id="41" dur="500" fill="hold"/>
                                        <p:tgtEl>
                                          <p:spTgt spid="118787">
                                            <p:txEl>
                                              <p:pRg st="3" end="3"/>
                                            </p:txEl>
                                          </p:spTgt>
                                        </p:tgtEl>
                                        <p:attrNameLst>
                                          <p:attrName>ppt_x</p:attrName>
                                        </p:attrNameLst>
                                      </p:cBhvr>
                                      <p:tavLst>
                                        <p:tav tm="0">
                                          <p:val>
                                            <p:strVal val="#ppt_x"/>
                                          </p:val>
                                        </p:tav>
                                        <p:tav tm="100000">
                                          <p:val>
                                            <p:strVal val="#ppt_x"/>
                                          </p:val>
                                        </p:tav>
                                      </p:tavLst>
                                    </p:anim>
                                    <p:anim calcmode="lin" valueType="num">
                                      <p:cBhvr>
                                        <p:cTn id="42" dur="500" fill="hold"/>
                                        <p:tgtEl>
                                          <p:spTgt spid="118787">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4" presetClass="entr" presetSubtype="0" fill="hold" grpId="0" nodeType="clickEffect">
                                  <p:stCondLst>
                                    <p:cond delay="0"/>
                                  </p:stCondLst>
                                  <p:childTnLst>
                                    <p:set>
                                      <p:cBhvr>
                                        <p:cTn id="46" dur="indefinite" fill="hold">
                                          <p:stCondLst>
                                            <p:cond delay="0"/>
                                          </p:stCondLst>
                                        </p:cTn>
                                        <p:tgtEl>
                                          <p:spTgt spid="118787">
                                            <p:txEl>
                                              <p:pRg st="4" end="4"/>
                                            </p:txEl>
                                          </p:spTgt>
                                        </p:tgtEl>
                                        <p:attrNameLst>
                                          <p:attrName>style.visibility</p:attrName>
                                        </p:attrNameLst>
                                      </p:cBhvr>
                                      <p:to>
                                        <p:strVal val="visible"/>
                                      </p:to>
                                    </p:set>
                                    <p:animEffect transition="in" filter="fade">
                                      <p:cBhvr>
                                        <p:cTn id="47" dur="500"/>
                                        <p:tgtEl>
                                          <p:spTgt spid="118787">
                                            <p:txEl>
                                              <p:pRg st="4" end="4"/>
                                            </p:txEl>
                                          </p:spTgt>
                                        </p:tgtEl>
                                      </p:cBhvr>
                                    </p:animEffect>
                                    <p:anim calcmode="lin" valueType="num">
                                      <p:cBhvr>
                                        <p:cTn id="48" dur="500" fill="hold"/>
                                        <p:tgtEl>
                                          <p:spTgt spid="118787">
                                            <p:txEl>
                                              <p:pRg st="4" end="4"/>
                                            </p:txEl>
                                          </p:spTgt>
                                        </p:tgtEl>
                                        <p:attrNameLst>
                                          <p:attrName>ppt_x</p:attrName>
                                        </p:attrNameLst>
                                      </p:cBhvr>
                                      <p:tavLst>
                                        <p:tav tm="0">
                                          <p:val>
                                            <p:strVal val="#ppt_x"/>
                                          </p:val>
                                        </p:tav>
                                        <p:tav tm="100000">
                                          <p:val>
                                            <p:strVal val="#ppt_x"/>
                                          </p:val>
                                        </p:tav>
                                      </p:tavLst>
                                    </p:anim>
                                    <p:anim calcmode="lin" valueType="num">
                                      <p:cBhvr>
                                        <p:cTn id="49" dur="500" fill="hold"/>
                                        <p:tgtEl>
                                          <p:spTgt spid="118787">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4" presetClass="entr" presetSubtype="0" fill="hold" grpId="0" nodeType="clickEffect">
                                  <p:stCondLst>
                                    <p:cond delay="0"/>
                                  </p:stCondLst>
                                  <p:childTnLst>
                                    <p:set>
                                      <p:cBhvr>
                                        <p:cTn id="53" dur="indefinite" fill="hold">
                                          <p:stCondLst>
                                            <p:cond delay="0"/>
                                          </p:stCondLst>
                                        </p:cTn>
                                        <p:tgtEl>
                                          <p:spTgt spid="118787">
                                            <p:txEl>
                                              <p:pRg st="5" end="5"/>
                                            </p:txEl>
                                          </p:spTgt>
                                        </p:tgtEl>
                                        <p:attrNameLst>
                                          <p:attrName>style.visibility</p:attrName>
                                        </p:attrNameLst>
                                      </p:cBhvr>
                                      <p:to>
                                        <p:strVal val="visible"/>
                                      </p:to>
                                    </p:set>
                                    <p:animEffect transition="in" filter="fade">
                                      <p:cBhvr>
                                        <p:cTn id="54" dur="500"/>
                                        <p:tgtEl>
                                          <p:spTgt spid="118787">
                                            <p:txEl>
                                              <p:pRg st="5" end="5"/>
                                            </p:txEl>
                                          </p:spTgt>
                                        </p:tgtEl>
                                      </p:cBhvr>
                                    </p:animEffect>
                                    <p:anim calcmode="lin" valueType="num">
                                      <p:cBhvr>
                                        <p:cTn id="55" dur="500" fill="hold"/>
                                        <p:tgtEl>
                                          <p:spTgt spid="118787">
                                            <p:txEl>
                                              <p:pRg st="5" end="5"/>
                                            </p:txEl>
                                          </p:spTgt>
                                        </p:tgtEl>
                                        <p:attrNameLst>
                                          <p:attrName>ppt_x</p:attrName>
                                        </p:attrNameLst>
                                      </p:cBhvr>
                                      <p:tavLst>
                                        <p:tav tm="0">
                                          <p:val>
                                            <p:strVal val="#ppt_x"/>
                                          </p:val>
                                        </p:tav>
                                        <p:tav tm="100000">
                                          <p:val>
                                            <p:strVal val="#ppt_x"/>
                                          </p:val>
                                        </p:tav>
                                      </p:tavLst>
                                    </p:anim>
                                    <p:anim calcmode="lin" valueType="num">
                                      <p:cBhvr>
                                        <p:cTn id="56" dur="500" fill="hold"/>
                                        <p:tgtEl>
                                          <p:spTgt spid="118787">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nodeType="clickEffect">
                                  <p:stCondLst>
                                    <p:cond delay="0"/>
                                  </p:stCondLst>
                                  <p:childTnLst>
                                    <p:set>
                                      <p:cBhvr>
                                        <p:cTn id="60" dur="1" fill="hold">
                                          <p:stCondLst>
                                            <p:cond delay="0"/>
                                          </p:stCondLst>
                                        </p:cTn>
                                        <p:tgtEl>
                                          <p:spTgt spid="118789"/>
                                        </p:tgtEl>
                                        <p:attrNameLst>
                                          <p:attrName>style.visibility</p:attrName>
                                        </p:attrNameLst>
                                      </p:cBhvr>
                                      <p:to>
                                        <p:strVal val="visible"/>
                                      </p:to>
                                    </p:set>
                                    <p:animEffect transition="in" filter="blinds(horizontal)">
                                      <p:cBhvr>
                                        <p:cTn id="61" dur="500"/>
                                        <p:tgtEl>
                                          <p:spTgt spid="1187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bldLvl="0" animBg="1"/>
      <p:bldP spid="118787" grpId="0" uiExpand="1" build="p"/>
    </p:bldLst>
  </p:timing>
</p:sld>
</file>

<file path=ppt/tags/tag1.xml><?xml version="1.0" encoding="utf-8"?>
<p:tagLst xmlns:p="http://schemas.openxmlformats.org/presentationml/2006/main">
  <p:tag name="KSO_WM_TAG_VERSION" val="1.0"/>
  <p:tag name="KSO_WM_TEMPLATE_CATEGORY" val="basetag"/>
  <p:tag name="KSO_WM_TEMPLATE_INDEX" val="20164309"/>
</p:tagLst>
</file>

<file path=ppt/tags/tag10.xml><?xml version="1.0" encoding="utf-8"?>
<p:tagLst xmlns:p="http://schemas.openxmlformats.org/presentationml/2006/main">
  <p:tag name="KSO_WM_TEMPLATE_CATEGORY" val="basetag"/>
  <p:tag name="KSO_WM_TEMPLATE_INDEX" val="20164309"/>
  <p:tag name="KSO_WM_TAG_VERSION" val="1.0"/>
  <p:tag name="KSO_WM_SLIDE_ID" val="basetag20164309_1"/>
  <p:tag name="KSO_WM_SLIDE_INDEX" val="1"/>
  <p:tag name="KSO_WM_SLIDE_ITEM_CNT" val="0"/>
  <p:tag name="KSO_WM_SLIDE_TYPE" val="title"/>
  <p:tag name="KSO_WM_TEMPLATE_THUMBS_INDEX" val="1、2、3、4、6、10、11、12、14"/>
  <p:tag name="KSO_WM_BEAUTIFY_FLAG" val="#wm#"/>
</p:tagLst>
</file>

<file path=ppt/tags/tag100.xml><?xml version="1.0" encoding="utf-8"?>
<p:tagLst xmlns:p="http://schemas.openxmlformats.org/presentationml/2006/main">
  <p:tag name="KSO_WM_TEMPLATE_CATEGORY" val="basetag"/>
  <p:tag name="KSO_WM_TEMPLATE_INDEX" val="20164309"/>
</p:tagLst>
</file>

<file path=ppt/tags/tag101.xml><?xml version="1.0" encoding="utf-8"?>
<p:tagLst xmlns:p="http://schemas.openxmlformats.org/presentationml/2006/main">
  <p:tag name="KSO_WM_TEMPLATE_CATEGORY" val="basetag"/>
  <p:tag name="KSO_WM_TEMPLATE_INDEX" val="20164309"/>
</p:tagLst>
</file>

<file path=ppt/tags/tag102.xml><?xml version="1.0" encoding="utf-8"?>
<p:tagLst xmlns:p="http://schemas.openxmlformats.org/presentationml/2006/main">
  <p:tag name="KSO_WM_TEMPLATE_CATEGORY" val="basetag"/>
  <p:tag name="KSO_WM_TEMPLATE_INDEX" val="20164309"/>
</p:tagLst>
</file>

<file path=ppt/tags/tag103.xml><?xml version="1.0" encoding="utf-8"?>
<p:tagLst xmlns:p="http://schemas.openxmlformats.org/presentationml/2006/main">
  <p:tag name="KSO_WM_TEMPLATE_CATEGORY" val="basetag"/>
  <p:tag name="KSO_WM_TEMPLATE_INDEX" val="20164309"/>
</p:tagLst>
</file>

<file path=ppt/tags/tag104.xml><?xml version="1.0" encoding="utf-8"?>
<p:tagLst xmlns:p="http://schemas.openxmlformats.org/presentationml/2006/main">
  <p:tag name="KSO_WM_TEMPLATE_CATEGORY" val="basetag"/>
  <p:tag name="KSO_WM_TEMPLATE_INDEX" val="20164309"/>
</p:tagLst>
</file>

<file path=ppt/tags/tag105.xml><?xml version="1.0" encoding="utf-8"?>
<p:tagLst xmlns:p="http://schemas.openxmlformats.org/presentationml/2006/main">
  <p:tag name="KSO_WM_TEMPLATE_CATEGORY" val="basetag"/>
  <p:tag name="KSO_WM_TEMPLATE_INDEX" val="20164309"/>
</p:tagLst>
</file>

<file path=ppt/tags/tag106.xml><?xml version="1.0" encoding="utf-8"?>
<p:tagLst xmlns:p="http://schemas.openxmlformats.org/presentationml/2006/main">
  <p:tag name="KSO_WM_TEMPLATE_CATEGORY" val="basetag"/>
  <p:tag name="KSO_WM_TEMPLATE_INDEX" val="20164309"/>
</p:tagLst>
</file>

<file path=ppt/tags/tag107.xml><?xml version="1.0" encoding="utf-8"?>
<p:tagLst xmlns:p="http://schemas.openxmlformats.org/presentationml/2006/main">
  <p:tag name="KSO_WM_TEMPLATE_CATEGORY" val="basetag"/>
  <p:tag name="KSO_WM_TEMPLATE_INDEX" val="20164309"/>
</p:tagLst>
</file>

<file path=ppt/tags/tag108.xml><?xml version="1.0" encoding="utf-8"?>
<p:tagLst xmlns:p="http://schemas.openxmlformats.org/presentationml/2006/main">
  <p:tag name="KSO_WM_TEMPLATE_CATEGORY" val="basetag"/>
  <p:tag name="KSO_WM_TEMPLATE_INDEX" val="20164309"/>
</p:tagLst>
</file>

<file path=ppt/tags/tag109.xml><?xml version="1.0" encoding="utf-8"?>
<p:tagLst xmlns:p="http://schemas.openxmlformats.org/presentationml/2006/main">
  <p:tag name="KSO_WM_TEMPLATE_CATEGORY" val="basetag"/>
  <p:tag name="KSO_WM_TEMPLATE_INDEX" val="20164309"/>
</p:tagLst>
</file>

<file path=ppt/tags/tag11.xml><?xml version="1.0" encoding="utf-8"?>
<p:tagLst xmlns:p="http://schemas.openxmlformats.org/presentationml/2006/main">
  <p:tag name="KSO_WM_TEMPLATE_CATEGORY" val="basetag"/>
  <p:tag name="KSO_WM_TEMPLATE_INDEX" val="20161306"/>
  <p:tag name="KSO_WM_TAG_VERSION" val="1.0"/>
  <p:tag name="KSO_WM_SLIDE_ID" val="basetag20161306_7"/>
  <p:tag name="KSO_WM_SLIDE_INDEX" val="7"/>
  <p:tag name="KSO_WM_SLIDE_ITEM_CNT" val="0"/>
  <p:tag name="KSO_WM_SLIDE_TYPE" val="text"/>
  <p:tag name="KSO_WM_BEAUTIFY_FLAG" val="#wm#"/>
</p:tagLst>
</file>

<file path=ppt/tags/tag110.xml><?xml version="1.0" encoding="utf-8"?>
<p:tagLst xmlns:p="http://schemas.openxmlformats.org/presentationml/2006/main">
  <p:tag name="KSO_WM_TEMPLATE_CATEGORY" val="basetag"/>
  <p:tag name="KSO_WM_TEMPLATE_INDEX" val="20164309"/>
</p:tagLst>
</file>

<file path=ppt/tags/tag111.xml><?xml version="1.0" encoding="utf-8"?>
<p:tagLst xmlns:p="http://schemas.openxmlformats.org/presentationml/2006/main">
  <p:tag name="KSO_WM_BEAUTIFY_FLAG" val="#wm#"/>
  <p:tag name="KSO_WM_TEMPLATE_CATEGORY" val="basetag"/>
  <p:tag name="KSO_WM_TEMPLATE_INDEX" val="20164309"/>
</p:tagLst>
</file>

<file path=ppt/tags/tag112.xml><?xml version="1.0" encoding="utf-8"?>
<p:tagLst xmlns:p="http://schemas.openxmlformats.org/presentationml/2006/main">
  <p:tag name="KSO_WM_TEMPLATE_CATEGORY" val="basetag"/>
  <p:tag name="KSO_WM_TEMPLATE_INDEX" val="20164309"/>
</p:tagLst>
</file>

<file path=ppt/tags/tag113.xml><?xml version="1.0" encoding="utf-8"?>
<p:tagLst xmlns:p="http://schemas.openxmlformats.org/presentationml/2006/main">
  <p:tag name="KSO_WM_TEMPLATE_CATEGORY" val="basetag"/>
  <p:tag name="KSO_WM_TEMPLATE_INDEX" val="20164309"/>
</p:tagLst>
</file>

<file path=ppt/tags/tag114.xml><?xml version="1.0" encoding="utf-8"?>
<p:tagLst xmlns:p="http://schemas.openxmlformats.org/presentationml/2006/main">
  <p:tag name="KSO_WM_TEMPLATE_CATEGORY" val="basetag"/>
  <p:tag name="KSO_WM_TEMPLATE_INDEX" val="20161306"/>
  <p:tag name="KSO_WM_TAG_VERSION" val="1.0"/>
  <p:tag name="KSO_WM_SLIDE_ID" val="basetag20161306_14"/>
  <p:tag name="KSO_WM_SLIDE_INDEX" val="14"/>
  <p:tag name="KSO_WM_SLIDE_ITEM_CNT" val="0"/>
  <p:tag name="KSO_WM_SLIDE_TYPE" val="endPage"/>
  <p:tag name="KSO_WM_BEAUTIFY_FLAG" val="#wm#"/>
</p:tagLst>
</file>

<file path=ppt/tags/tag12.xml><?xml version="1.0" encoding="utf-8"?>
<p:tagLst xmlns:p="http://schemas.openxmlformats.org/presentationml/2006/main">
  <p:tag name="KSO_WM_TEMPLATE_CATEGORY" val="basetag"/>
  <p:tag name="KSO_WM_TEMPLATE_INDEX" val="20164309"/>
</p:tagLst>
</file>

<file path=ppt/tags/tag13.xml><?xml version="1.0" encoding="utf-8"?>
<p:tagLst xmlns:p="http://schemas.openxmlformats.org/presentationml/2006/main">
  <p:tag name="KSO_WM_TEMPLATE_CATEGORY" val="basetag"/>
  <p:tag name="KSO_WM_TEMPLATE_INDEX" val="20164309"/>
</p:tagLst>
</file>

<file path=ppt/tags/tag14.xml><?xml version="1.0" encoding="utf-8"?>
<p:tagLst xmlns:p="http://schemas.openxmlformats.org/presentationml/2006/main">
  <p:tag name="KSO_WM_TEMPLATE_CATEGORY" val="basetag"/>
  <p:tag name="KSO_WM_TEMPLATE_INDEX" val="20164309"/>
</p:tagLst>
</file>

<file path=ppt/tags/tag15.xml><?xml version="1.0" encoding="utf-8"?>
<p:tagLst xmlns:p="http://schemas.openxmlformats.org/presentationml/2006/main">
  <p:tag name="KSO_WM_TEMPLATE_CATEGORY" val="basetag"/>
  <p:tag name="KSO_WM_TEMPLATE_INDEX" val="20164309"/>
</p:tagLst>
</file>

<file path=ppt/tags/tag16.xml><?xml version="1.0" encoding="utf-8"?>
<p:tagLst xmlns:p="http://schemas.openxmlformats.org/presentationml/2006/main">
  <p:tag name="KSO_WM_TEMPLATE_CATEGORY" val="basetag"/>
  <p:tag name="KSO_WM_TEMPLATE_INDEX" val="20164309"/>
</p:tagLst>
</file>

<file path=ppt/tags/tag17.xml><?xml version="1.0" encoding="utf-8"?>
<p:tagLst xmlns:p="http://schemas.openxmlformats.org/presentationml/2006/main">
  <p:tag name="KSO_WM_TEMPLATE_CATEGORY" val="basetag"/>
  <p:tag name="KSO_WM_TEMPLATE_INDEX" val="20164309"/>
</p:tagLst>
</file>

<file path=ppt/tags/tag18.xml><?xml version="1.0" encoding="utf-8"?>
<p:tagLst xmlns:p="http://schemas.openxmlformats.org/presentationml/2006/main">
  <p:tag name="KSO_WM_TEMPLATE_CATEGORY" val="basetag"/>
  <p:tag name="KSO_WM_TEMPLATE_INDEX" val="20164309"/>
</p:tagLst>
</file>

<file path=ppt/tags/tag19.xml><?xml version="1.0" encoding="utf-8"?>
<p:tagLst xmlns:p="http://schemas.openxmlformats.org/presentationml/2006/main">
  <p:tag name="KSO_WM_TEMPLATE_CATEGORY" val="basetag"/>
  <p:tag name="KSO_WM_TEMPLATE_INDEX" val="20164309"/>
</p:tagLst>
</file>

<file path=ppt/tags/tag2.xml><?xml version="1.0" encoding="utf-8"?>
<p:tagLst xmlns:p="http://schemas.openxmlformats.org/presentationml/2006/main">
  <p:tag name="KSO_WM_TAG_VERSION" val="1.0"/>
  <p:tag name="KSO_WM_TEMPLATE_CATEGORY" val="basetag"/>
  <p:tag name="KSO_WM_TEMPLATE_INDEX" val="20164309"/>
</p:tagLst>
</file>

<file path=ppt/tags/tag20.xml><?xml version="1.0" encoding="utf-8"?>
<p:tagLst xmlns:p="http://schemas.openxmlformats.org/presentationml/2006/main">
  <p:tag name="KSO_WM_TEMPLATE_CATEGORY" val="basetag"/>
  <p:tag name="KSO_WM_TEMPLATE_INDEX" val="20164309"/>
</p:tagLst>
</file>

<file path=ppt/tags/tag21.xml><?xml version="1.0" encoding="utf-8"?>
<p:tagLst xmlns:p="http://schemas.openxmlformats.org/presentationml/2006/main">
  <p:tag name="KSO_WM_TEMPLATE_CATEGORY" val="basetag"/>
  <p:tag name="KSO_WM_TEMPLATE_INDEX" val="20164309"/>
</p:tagLst>
</file>

<file path=ppt/tags/tag22.xml><?xml version="1.0" encoding="utf-8"?>
<p:tagLst xmlns:p="http://schemas.openxmlformats.org/presentationml/2006/main">
  <p:tag name="KSO_WM_TEMPLATE_CATEGORY" val="basetag"/>
  <p:tag name="KSO_WM_TEMPLATE_INDEX" val="20164309"/>
</p:tagLst>
</file>

<file path=ppt/tags/tag23.xml><?xml version="1.0" encoding="utf-8"?>
<p:tagLst xmlns:p="http://schemas.openxmlformats.org/presentationml/2006/main">
  <p:tag name="KSO_WM_TEMPLATE_CATEGORY" val="basetag"/>
  <p:tag name="KSO_WM_TEMPLATE_INDEX" val="20164309"/>
</p:tagLst>
</file>

<file path=ppt/tags/tag24.xml><?xml version="1.0" encoding="utf-8"?>
<p:tagLst xmlns:p="http://schemas.openxmlformats.org/presentationml/2006/main">
  <p:tag name="KSO_WM_TEMPLATE_CATEGORY" val="basetag"/>
  <p:tag name="KSO_WM_TEMPLATE_INDEX" val="20164309"/>
</p:tagLst>
</file>

<file path=ppt/tags/tag25.xml><?xml version="1.0" encoding="utf-8"?>
<p:tagLst xmlns:p="http://schemas.openxmlformats.org/presentationml/2006/main">
  <p:tag name="KSO_WM_TEMPLATE_CATEGORY" val="basetag"/>
  <p:tag name="KSO_WM_TEMPLATE_INDEX" val="20164309"/>
</p:tagLst>
</file>

<file path=ppt/tags/tag26.xml><?xml version="1.0" encoding="utf-8"?>
<p:tagLst xmlns:p="http://schemas.openxmlformats.org/presentationml/2006/main">
  <p:tag name="KSO_WM_TEMPLATE_CATEGORY" val="basetag"/>
  <p:tag name="KSO_WM_TEMPLATE_INDEX" val="20164309"/>
</p:tagLst>
</file>

<file path=ppt/tags/tag27.xml><?xml version="1.0" encoding="utf-8"?>
<p:tagLst xmlns:p="http://schemas.openxmlformats.org/presentationml/2006/main">
  <p:tag name="KSO_WM_TEMPLATE_CATEGORY" val="basetag"/>
  <p:tag name="KSO_WM_TEMPLATE_INDEX" val="20164309"/>
</p:tagLst>
</file>

<file path=ppt/tags/tag28.xml><?xml version="1.0" encoding="utf-8"?>
<p:tagLst xmlns:p="http://schemas.openxmlformats.org/presentationml/2006/main">
  <p:tag name="KSO_WM_TEMPLATE_CATEGORY" val="basetag"/>
  <p:tag name="KSO_WM_TEMPLATE_INDEX" val="20164309"/>
</p:tagLst>
</file>

<file path=ppt/tags/tag29.xml><?xml version="1.0" encoding="utf-8"?>
<p:tagLst xmlns:p="http://schemas.openxmlformats.org/presentationml/2006/main">
  <p:tag name="KSO_WM_TEMPLATE_CATEGORY" val="basetag"/>
  <p:tag name="KSO_WM_TEMPLATE_INDEX" val="20164309"/>
</p:tagLst>
</file>

<file path=ppt/tags/tag3.xml><?xml version="1.0" encoding="utf-8"?>
<p:tagLst xmlns:p="http://schemas.openxmlformats.org/presentationml/2006/main">
  <p:tag name="KSO_WM_TEMPLATE_CATEGORY" val="basetag"/>
  <p:tag name="KSO_WM_TEMPLATE_INDEX" val="20161306"/>
  <p:tag name="KSO_WM_TAG_VERSION" val="1.0"/>
  <p:tag name="KSO_WM_TEMPLATE_THUMBS_INDEX" val="1、2、3、4、6、10、11、12、14"/>
  <p:tag name="KSO_WM_BEAUTIFY_FLAG" val="#wm#"/>
</p:tagLst>
</file>

<file path=ppt/tags/tag30.xml><?xml version="1.0" encoding="utf-8"?>
<p:tagLst xmlns:p="http://schemas.openxmlformats.org/presentationml/2006/main">
  <p:tag name="KSO_WM_TEMPLATE_CATEGORY" val="basetag"/>
  <p:tag name="KSO_WM_TEMPLATE_INDEX" val="20164309"/>
</p:tagLst>
</file>

<file path=ppt/tags/tag31.xml><?xml version="1.0" encoding="utf-8"?>
<p:tagLst xmlns:p="http://schemas.openxmlformats.org/presentationml/2006/main">
  <p:tag name="KSO_WM_TEMPLATE_CATEGORY" val="basetag"/>
  <p:tag name="KSO_WM_TEMPLATE_INDEX" val="20164309"/>
</p:tagLst>
</file>

<file path=ppt/tags/tag32.xml><?xml version="1.0" encoding="utf-8"?>
<p:tagLst xmlns:p="http://schemas.openxmlformats.org/presentationml/2006/main">
  <p:tag name="KSO_WM_TEMPLATE_CATEGORY" val="basetag"/>
  <p:tag name="KSO_WM_TEMPLATE_INDEX" val="20164309"/>
</p:tagLst>
</file>

<file path=ppt/tags/tag33.xml><?xml version="1.0" encoding="utf-8"?>
<p:tagLst xmlns:p="http://schemas.openxmlformats.org/presentationml/2006/main">
  <p:tag name="KSO_WM_TEMPLATE_CATEGORY" val="basetag"/>
  <p:tag name="KSO_WM_TEMPLATE_INDEX" val="20164309"/>
</p:tagLst>
</file>

<file path=ppt/tags/tag34.xml><?xml version="1.0" encoding="utf-8"?>
<p:tagLst xmlns:p="http://schemas.openxmlformats.org/presentationml/2006/main">
  <p:tag name="KSO_WM_TEMPLATE_CATEGORY" val="basetag"/>
  <p:tag name="KSO_WM_TEMPLATE_INDEX" val="20164309"/>
</p:tagLst>
</file>

<file path=ppt/tags/tag35.xml><?xml version="1.0" encoding="utf-8"?>
<p:tagLst xmlns:p="http://schemas.openxmlformats.org/presentationml/2006/main">
  <p:tag name="KSO_WM_TEMPLATE_CATEGORY" val="basetag"/>
  <p:tag name="KSO_WM_TEMPLATE_INDEX" val="20164309"/>
</p:tagLst>
</file>

<file path=ppt/tags/tag36.xml><?xml version="1.0" encoding="utf-8"?>
<p:tagLst xmlns:p="http://schemas.openxmlformats.org/presentationml/2006/main">
  <p:tag name="KSO_WM_TEMPLATE_CATEGORY" val="basetag"/>
  <p:tag name="KSO_WM_TEMPLATE_INDEX" val="20164309"/>
</p:tagLst>
</file>

<file path=ppt/tags/tag37.xml><?xml version="1.0" encoding="utf-8"?>
<p:tagLst xmlns:p="http://schemas.openxmlformats.org/presentationml/2006/main">
  <p:tag name="KSO_WM_BEAUTIFY_FLAG" val="#wm#"/>
  <p:tag name="KSO_WM_TEMPLATE_CATEGORY" val="basetag"/>
  <p:tag name="KSO_WM_TEMPLATE_INDEX" val="20164309"/>
</p:tagLst>
</file>

<file path=ppt/tags/tag38.xml><?xml version="1.0" encoding="utf-8"?>
<p:tagLst xmlns:p="http://schemas.openxmlformats.org/presentationml/2006/main">
  <p:tag name="KSO_WM_TEMPLATE_CATEGORY" val="basetag"/>
  <p:tag name="KSO_WM_TEMPLATE_INDEX" val="20164309"/>
</p:tagLst>
</file>

<file path=ppt/tags/tag39.xml><?xml version="1.0" encoding="utf-8"?>
<p:tagLst xmlns:p="http://schemas.openxmlformats.org/presentationml/2006/main">
  <p:tag name="KSO_WM_TEMPLATE_CATEGORY" val="basetag"/>
  <p:tag name="KSO_WM_TEMPLATE_INDEX" val="20164309"/>
</p:tagLst>
</file>

<file path=ppt/tags/tag4.xml><?xml version="1.0" encoding="utf-8"?>
<p:tagLst xmlns:p="http://schemas.openxmlformats.org/presentationml/2006/main">
  <p:tag name="KSO_WM_TAG_VERSION" val="1.0"/>
  <p:tag name="KSO_WM_TEMPLATE_CATEGORY" val="basetag"/>
  <p:tag name="KSO_WM_TEMPLATE_INDEX" val="20164309"/>
</p:tagLst>
</file>

<file path=ppt/tags/tag40.xml><?xml version="1.0" encoding="utf-8"?>
<p:tagLst xmlns:p="http://schemas.openxmlformats.org/presentationml/2006/main">
  <p:tag name="KSO_WM_TEMPLATE_CATEGORY" val="basetag"/>
  <p:tag name="KSO_WM_TEMPLATE_INDEX" val="20164309"/>
</p:tagLst>
</file>

<file path=ppt/tags/tag41.xml><?xml version="1.0" encoding="utf-8"?>
<p:tagLst xmlns:p="http://schemas.openxmlformats.org/presentationml/2006/main">
  <p:tag name="KSO_WM_TEMPLATE_CATEGORY" val="basetag"/>
  <p:tag name="KSO_WM_TEMPLATE_INDEX" val="20164309"/>
</p:tagLst>
</file>

<file path=ppt/tags/tag42.xml><?xml version="1.0" encoding="utf-8"?>
<p:tagLst xmlns:p="http://schemas.openxmlformats.org/presentationml/2006/main">
  <p:tag name="KSO_WM_TEMPLATE_CATEGORY" val="basetag"/>
  <p:tag name="KSO_WM_TEMPLATE_INDEX" val="20164309"/>
</p:tagLst>
</file>

<file path=ppt/tags/tag43.xml><?xml version="1.0" encoding="utf-8"?>
<p:tagLst xmlns:p="http://schemas.openxmlformats.org/presentationml/2006/main">
  <p:tag name="KSO_WM_TEMPLATE_CATEGORY" val="basetag"/>
  <p:tag name="KSO_WM_TEMPLATE_INDEX" val="20164309"/>
</p:tagLst>
</file>

<file path=ppt/tags/tag44.xml><?xml version="1.0" encoding="utf-8"?>
<p:tagLst xmlns:p="http://schemas.openxmlformats.org/presentationml/2006/main">
  <p:tag name="KSO_WM_TEMPLATE_CATEGORY" val="basetag"/>
  <p:tag name="KSO_WM_TEMPLATE_INDEX" val="20164309"/>
</p:tagLst>
</file>

<file path=ppt/tags/tag45.xml><?xml version="1.0" encoding="utf-8"?>
<p:tagLst xmlns:p="http://schemas.openxmlformats.org/presentationml/2006/main">
  <p:tag name="KSO_WM_TEMPLATE_CATEGORY" val="basetag"/>
  <p:tag name="KSO_WM_TEMPLATE_INDEX" val="20164309"/>
</p:tagLst>
</file>

<file path=ppt/tags/tag46.xml><?xml version="1.0" encoding="utf-8"?>
<p:tagLst xmlns:p="http://schemas.openxmlformats.org/presentationml/2006/main">
  <p:tag name="KSO_WM_TEMPLATE_CATEGORY" val="basetag"/>
  <p:tag name="KSO_WM_TEMPLATE_INDEX" val="20164309"/>
</p:tagLst>
</file>

<file path=ppt/tags/tag47.xml><?xml version="1.0" encoding="utf-8"?>
<p:tagLst xmlns:p="http://schemas.openxmlformats.org/presentationml/2006/main">
  <p:tag name="KSO_WM_TEMPLATE_CATEGORY" val="basetag"/>
  <p:tag name="KSO_WM_TEMPLATE_INDEX" val="20164309"/>
</p:tagLst>
</file>

<file path=ppt/tags/tag48.xml><?xml version="1.0" encoding="utf-8"?>
<p:tagLst xmlns:p="http://schemas.openxmlformats.org/presentationml/2006/main">
  <p:tag name="KSO_WM_TEMPLATE_CATEGORY" val="basetag"/>
  <p:tag name="KSO_WM_TEMPLATE_INDEX" val="20164309"/>
</p:tagLst>
</file>

<file path=ppt/tags/tag49.xml><?xml version="1.0" encoding="utf-8"?>
<p:tagLst xmlns:p="http://schemas.openxmlformats.org/presentationml/2006/main">
  <p:tag name="KSO_WM_TEMPLATE_CATEGORY" val="basetag"/>
  <p:tag name="KSO_WM_TEMPLATE_INDEX" val="20164309"/>
</p:tagLst>
</file>

<file path=ppt/tags/tag5.xml><?xml version="1.0" encoding="utf-8"?>
<p:tagLst xmlns:p="http://schemas.openxmlformats.org/presentationml/2006/main">
  <p:tag name="KSO_WM_TAG_VERSION" val="1.0"/>
  <p:tag name="KSO_WM_TEMPLATE_CATEGORY" val="basetag"/>
  <p:tag name="KSO_WM_TEMPLATE_INDEX" val="20164309"/>
</p:tagLst>
</file>

<file path=ppt/tags/tag50.xml><?xml version="1.0" encoding="utf-8"?>
<p:tagLst xmlns:p="http://schemas.openxmlformats.org/presentationml/2006/main">
  <p:tag name="KSO_WM_TEMPLATE_CATEGORY" val="basetag"/>
  <p:tag name="KSO_WM_TEMPLATE_INDEX" val="20164309"/>
</p:tagLst>
</file>

<file path=ppt/tags/tag51.xml><?xml version="1.0" encoding="utf-8"?>
<p:tagLst xmlns:p="http://schemas.openxmlformats.org/presentationml/2006/main">
  <p:tag name="KSO_WM_TEMPLATE_CATEGORY" val="basetag"/>
  <p:tag name="KSO_WM_TEMPLATE_INDEX" val="20164309"/>
</p:tagLst>
</file>

<file path=ppt/tags/tag52.xml><?xml version="1.0" encoding="utf-8"?>
<p:tagLst xmlns:p="http://schemas.openxmlformats.org/presentationml/2006/main">
  <p:tag name="KSO_WM_TEMPLATE_CATEGORY" val="basetag"/>
  <p:tag name="KSO_WM_TEMPLATE_INDEX" val="20164309"/>
</p:tagLst>
</file>

<file path=ppt/tags/tag53.xml><?xml version="1.0" encoding="utf-8"?>
<p:tagLst xmlns:p="http://schemas.openxmlformats.org/presentationml/2006/main">
  <p:tag name="KSO_WM_TEMPLATE_CATEGORY" val="basetag"/>
  <p:tag name="KSO_WM_TEMPLATE_INDEX" val="20164309"/>
</p:tagLst>
</file>

<file path=ppt/tags/tag54.xml><?xml version="1.0" encoding="utf-8"?>
<p:tagLst xmlns:p="http://schemas.openxmlformats.org/presentationml/2006/main">
  <p:tag name="KSO_WM_TEMPLATE_CATEGORY" val="basetag"/>
  <p:tag name="KSO_WM_TEMPLATE_INDEX" val="20164309"/>
</p:tagLst>
</file>

<file path=ppt/tags/tag55.xml><?xml version="1.0" encoding="utf-8"?>
<p:tagLst xmlns:p="http://schemas.openxmlformats.org/presentationml/2006/main">
  <p:tag name="KSO_WM_TEMPLATE_CATEGORY" val="basetag"/>
  <p:tag name="KSO_WM_TEMPLATE_INDEX" val="20164309"/>
</p:tagLst>
</file>

<file path=ppt/tags/tag56.xml><?xml version="1.0" encoding="utf-8"?>
<p:tagLst xmlns:p="http://schemas.openxmlformats.org/presentationml/2006/main">
  <p:tag name="KSO_WM_TEMPLATE_CATEGORY" val="basetag"/>
  <p:tag name="KSO_WM_TEMPLATE_INDEX" val="20164309"/>
</p:tagLst>
</file>

<file path=ppt/tags/tag57.xml><?xml version="1.0" encoding="utf-8"?>
<p:tagLst xmlns:p="http://schemas.openxmlformats.org/presentationml/2006/main">
  <p:tag name="KSO_WM_BEAUTIFY_FLAG" val="#wm#"/>
  <p:tag name="KSO_WM_TEMPLATE_CATEGORY" val="basetag"/>
  <p:tag name="KSO_WM_TEMPLATE_INDEX" val="20164309"/>
</p:tagLst>
</file>

<file path=ppt/tags/tag58.xml><?xml version="1.0" encoding="utf-8"?>
<p:tagLst xmlns:p="http://schemas.openxmlformats.org/presentationml/2006/main">
  <p:tag name="KSO_WM_BEAUTIFY_FLAG" val="#wm#"/>
  <p:tag name="KSO_WM_TEMPLATE_CATEGORY" val="basetag"/>
  <p:tag name="KSO_WM_TEMPLATE_INDEX" val="20164309"/>
</p:tagLst>
</file>

<file path=ppt/tags/tag59.xml><?xml version="1.0" encoding="utf-8"?>
<p:tagLst xmlns:p="http://schemas.openxmlformats.org/presentationml/2006/main">
  <p:tag name="KSO_WM_TEMPLATE_CATEGORY" val="basetag"/>
  <p:tag name="KSO_WM_TEMPLATE_INDEX" val="20164309"/>
</p:tagLst>
</file>

<file path=ppt/tags/tag6.xml><?xml version="1.0" encoding="utf-8"?>
<p:tagLst xmlns:p="http://schemas.openxmlformats.org/presentationml/2006/main">
  <p:tag name="KSO_WM_TEMPLATE_CATEGORY" val="basetag"/>
  <p:tag name="KSO_WM_TEMPLATE_INDEX" val="20161306"/>
  <p:tag name="KSO_WM_TAG_VERSION" val="1.0"/>
  <p:tag name="KSO_WM_TEMPLATE_THUMBS_INDEX" val="1、2、3、4、6、10、11、12、14"/>
  <p:tag name="KSO_WM_BEAUTIFY_FLAG" val="#wm#"/>
</p:tagLst>
</file>

<file path=ppt/tags/tag60.xml><?xml version="1.0" encoding="utf-8"?>
<p:tagLst xmlns:p="http://schemas.openxmlformats.org/presentationml/2006/main">
  <p:tag name="KSO_WM_TEMPLATE_CATEGORY" val="basetag"/>
  <p:tag name="KSO_WM_TEMPLATE_INDEX" val="20164309"/>
</p:tagLst>
</file>

<file path=ppt/tags/tag61.xml><?xml version="1.0" encoding="utf-8"?>
<p:tagLst xmlns:p="http://schemas.openxmlformats.org/presentationml/2006/main">
  <p:tag name="KSO_WM_TEMPLATE_CATEGORY" val="basetag"/>
  <p:tag name="KSO_WM_TEMPLATE_INDEX" val="20164309"/>
</p:tagLst>
</file>

<file path=ppt/tags/tag62.xml><?xml version="1.0" encoding="utf-8"?>
<p:tagLst xmlns:p="http://schemas.openxmlformats.org/presentationml/2006/main">
  <p:tag name="KSO_WM_TEMPLATE_CATEGORY" val="basetag"/>
  <p:tag name="KSO_WM_TEMPLATE_INDEX" val="20164309"/>
</p:tagLst>
</file>

<file path=ppt/tags/tag63.xml><?xml version="1.0" encoding="utf-8"?>
<p:tagLst xmlns:p="http://schemas.openxmlformats.org/presentationml/2006/main">
  <p:tag name="KSO_WM_TEMPLATE_CATEGORY" val="basetag"/>
  <p:tag name="KSO_WM_TEMPLATE_INDEX" val="20164309"/>
</p:tagLst>
</file>

<file path=ppt/tags/tag64.xml><?xml version="1.0" encoding="utf-8"?>
<p:tagLst xmlns:p="http://schemas.openxmlformats.org/presentationml/2006/main">
  <p:tag name="KSO_WM_TEMPLATE_CATEGORY" val="basetag"/>
  <p:tag name="KSO_WM_TEMPLATE_INDEX" val="20164309"/>
</p:tagLst>
</file>

<file path=ppt/tags/tag65.xml><?xml version="1.0" encoding="utf-8"?>
<p:tagLst xmlns:p="http://schemas.openxmlformats.org/presentationml/2006/main">
  <p:tag name="KSO_WM_TEMPLATE_CATEGORY" val="basetag"/>
  <p:tag name="KSO_WM_TEMPLATE_INDEX" val="20164309"/>
</p:tagLst>
</file>

<file path=ppt/tags/tag66.xml><?xml version="1.0" encoding="utf-8"?>
<p:tagLst xmlns:p="http://schemas.openxmlformats.org/presentationml/2006/main">
  <p:tag name="KSO_WM_TEMPLATE_CATEGORY" val="basetag"/>
  <p:tag name="KSO_WM_TEMPLATE_INDEX" val="20164309"/>
</p:tagLst>
</file>

<file path=ppt/tags/tag67.xml><?xml version="1.0" encoding="utf-8"?>
<p:tagLst xmlns:p="http://schemas.openxmlformats.org/presentationml/2006/main">
  <p:tag name="KSO_WM_TEMPLATE_CATEGORY" val="basetag"/>
  <p:tag name="KSO_WM_TEMPLATE_INDEX" val="20164309"/>
</p:tagLst>
</file>

<file path=ppt/tags/tag68.xml><?xml version="1.0" encoding="utf-8"?>
<p:tagLst xmlns:p="http://schemas.openxmlformats.org/presentationml/2006/main">
  <p:tag name="KSO_WM_TEMPLATE_CATEGORY" val="basetag"/>
  <p:tag name="KSO_WM_TEMPLATE_INDEX" val="20164309"/>
</p:tagLst>
</file>

<file path=ppt/tags/tag69.xml><?xml version="1.0" encoding="utf-8"?>
<p:tagLst xmlns:p="http://schemas.openxmlformats.org/presentationml/2006/main">
  <p:tag name="KSO_WM_BEAUTIFY_FLAG" val="#wm#"/>
  <p:tag name="KSO_WM_TEMPLATE_CATEGORY" val="basetag"/>
  <p:tag name="KSO_WM_TEMPLATE_INDEX" val="20164309"/>
</p:tagLst>
</file>

<file path=ppt/tags/tag7.xml><?xml version="1.0" encoding="utf-8"?>
<p:tagLst xmlns:p="http://schemas.openxmlformats.org/presentationml/2006/main">
  <p:tag name="KSO_WM_TAG_VERSION" val="1.0"/>
  <p:tag name="KSO_WM_TEMPLATE_CATEGORY" val="basetag"/>
  <p:tag name="KSO_WM_TEMPLATE_INDEX" val="20161306"/>
</p:tagLst>
</file>

<file path=ppt/tags/tag70.xml><?xml version="1.0" encoding="utf-8"?>
<p:tagLst xmlns:p="http://schemas.openxmlformats.org/presentationml/2006/main">
  <p:tag name="KSO_WM_TEMPLATE_CATEGORY" val="basetag"/>
  <p:tag name="KSO_WM_TEMPLATE_INDEX" val="20164309"/>
</p:tagLst>
</file>

<file path=ppt/tags/tag71.xml><?xml version="1.0" encoding="utf-8"?>
<p:tagLst xmlns:p="http://schemas.openxmlformats.org/presentationml/2006/main">
  <p:tag name="KSO_WM_TEMPLATE_CATEGORY" val="basetag"/>
  <p:tag name="KSO_WM_TEMPLATE_INDEX" val="20164309"/>
</p:tagLst>
</file>

<file path=ppt/tags/tag72.xml><?xml version="1.0" encoding="utf-8"?>
<p:tagLst xmlns:p="http://schemas.openxmlformats.org/presentationml/2006/main">
  <p:tag name="KSO_WM_TEMPLATE_CATEGORY" val="basetag"/>
  <p:tag name="KSO_WM_TEMPLATE_INDEX" val="20164309"/>
</p:tagLst>
</file>

<file path=ppt/tags/tag73.xml><?xml version="1.0" encoding="utf-8"?>
<p:tagLst xmlns:p="http://schemas.openxmlformats.org/presentationml/2006/main">
  <p:tag name="KSO_WM_TEMPLATE_CATEGORY" val="basetag"/>
  <p:tag name="KSO_WM_TEMPLATE_INDEX" val="20164309"/>
</p:tagLst>
</file>

<file path=ppt/tags/tag74.xml><?xml version="1.0" encoding="utf-8"?>
<p:tagLst xmlns:p="http://schemas.openxmlformats.org/presentationml/2006/main">
  <p:tag name="KSO_WM_TEMPLATE_CATEGORY" val="basetag"/>
  <p:tag name="KSO_WM_TEMPLATE_INDEX" val="20164309"/>
</p:tagLst>
</file>

<file path=ppt/tags/tag75.xml><?xml version="1.0" encoding="utf-8"?>
<p:tagLst xmlns:p="http://schemas.openxmlformats.org/presentationml/2006/main">
  <p:tag name="KSO_WM_TEMPLATE_CATEGORY" val="basetag"/>
  <p:tag name="KSO_WM_TEMPLATE_INDEX" val="20164309"/>
</p:tagLst>
</file>

<file path=ppt/tags/tag76.xml><?xml version="1.0" encoding="utf-8"?>
<p:tagLst xmlns:p="http://schemas.openxmlformats.org/presentationml/2006/main">
  <p:tag name="KSO_WM_TEMPLATE_CATEGORY" val="basetag"/>
  <p:tag name="KSO_WM_TEMPLATE_INDEX" val="20164309"/>
</p:tagLst>
</file>

<file path=ppt/tags/tag77.xml><?xml version="1.0" encoding="utf-8"?>
<p:tagLst xmlns:p="http://schemas.openxmlformats.org/presentationml/2006/main">
  <p:tag name="KSO_WM_TEMPLATE_CATEGORY" val="basetag"/>
  <p:tag name="KSO_WM_TEMPLATE_INDEX" val="20164309"/>
</p:tagLst>
</file>

<file path=ppt/tags/tag78.xml><?xml version="1.0" encoding="utf-8"?>
<p:tagLst xmlns:p="http://schemas.openxmlformats.org/presentationml/2006/main">
  <p:tag name="KSO_WM_TEMPLATE_CATEGORY" val="basetag"/>
  <p:tag name="KSO_WM_TEMPLATE_INDEX" val="20164309"/>
</p:tagLst>
</file>

<file path=ppt/tags/tag79.xml><?xml version="1.0" encoding="utf-8"?>
<p:tagLst xmlns:p="http://schemas.openxmlformats.org/presentationml/2006/main">
  <p:tag name="KSO_WM_TEMPLATE_CATEGORY" val="basetag"/>
  <p:tag name="KSO_WM_TEMPLATE_INDEX" val="20164309"/>
</p:tagLst>
</file>

<file path=ppt/tags/tag8.xml><?xml version="1.0" encoding="utf-8"?>
<p:tagLst xmlns:p="http://schemas.openxmlformats.org/presentationml/2006/main">
  <p:tag name="KSO_WM_TAG_VERSION" val="1.0"/>
  <p:tag name="KSO_WM_TEMPLATE_CATEGORY" val="basetag"/>
  <p:tag name="KSO_WM_TEMPLATE_INDEX" val="20161306"/>
</p:tagLst>
</file>

<file path=ppt/tags/tag80.xml><?xml version="1.0" encoding="utf-8"?>
<p:tagLst xmlns:p="http://schemas.openxmlformats.org/presentationml/2006/main">
  <p:tag name="KSO_WM_TEMPLATE_CATEGORY" val="basetag"/>
  <p:tag name="KSO_WM_TEMPLATE_INDEX" val="20164309"/>
</p:tagLst>
</file>

<file path=ppt/tags/tag81.xml><?xml version="1.0" encoding="utf-8"?>
<p:tagLst xmlns:p="http://schemas.openxmlformats.org/presentationml/2006/main">
  <p:tag name="KSO_WM_TEMPLATE_CATEGORY" val="basetag"/>
  <p:tag name="KSO_WM_TEMPLATE_INDEX" val="20164309"/>
</p:tagLst>
</file>

<file path=ppt/tags/tag82.xml><?xml version="1.0" encoding="utf-8"?>
<p:tagLst xmlns:p="http://schemas.openxmlformats.org/presentationml/2006/main">
  <p:tag name="KSO_WM_TEMPLATE_CATEGORY" val="basetag"/>
  <p:tag name="KSO_WM_TEMPLATE_INDEX" val="20164309"/>
</p:tagLst>
</file>

<file path=ppt/tags/tag83.xml><?xml version="1.0" encoding="utf-8"?>
<p:tagLst xmlns:p="http://schemas.openxmlformats.org/presentationml/2006/main">
  <p:tag name="KSO_WM_TEMPLATE_CATEGORY" val="basetag"/>
  <p:tag name="KSO_WM_TEMPLATE_INDEX" val="20164309"/>
</p:tagLst>
</file>

<file path=ppt/tags/tag84.xml><?xml version="1.0" encoding="utf-8"?>
<p:tagLst xmlns:p="http://schemas.openxmlformats.org/presentationml/2006/main">
  <p:tag name="KSO_WM_TEMPLATE_CATEGORY" val="basetag"/>
  <p:tag name="KSO_WM_TEMPLATE_INDEX" val="20164309"/>
</p:tagLst>
</file>

<file path=ppt/tags/tag85.xml><?xml version="1.0" encoding="utf-8"?>
<p:tagLst xmlns:p="http://schemas.openxmlformats.org/presentationml/2006/main">
  <p:tag name="KSO_WM_TEMPLATE_CATEGORY" val="basetag"/>
  <p:tag name="KSO_WM_TEMPLATE_INDEX" val="20164309"/>
</p:tagLst>
</file>

<file path=ppt/tags/tag86.xml><?xml version="1.0" encoding="utf-8"?>
<p:tagLst xmlns:p="http://schemas.openxmlformats.org/presentationml/2006/main">
  <p:tag name="KSO_WM_TEMPLATE_CATEGORY" val="basetag"/>
  <p:tag name="KSO_WM_TEMPLATE_INDEX" val="20164309"/>
</p:tagLst>
</file>

<file path=ppt/tags/tag87.xml><?xml version="1.0" encoding="utf-8"?>
<p:tagLst xmlns:p="http://schemas.openxmlformats.org/presentationml/2006/main">
  <p:tag name="KSO_WM_TEMPLATE_CATEGORY" val="basetag"/>
  <p:tag name="KSO_WM_TEMPLATE_INDEX" val="20164309"/>
</p:tagLst>
</file>

<file path=ppt/tags/tag88.xml><?xml version="1.0" encoding="utf-8"?>
<p:tagLst xmlns:p="http://schemas.openxmlformats.org/presentationml/2006/main">
  <p:tag name="KSO_WM_TEMPLATE_CATEGORY" val="basetag"/>
  <p:tag name="KSO_WM_TEMPLATE_INDEX" val="20164309"/>
</p:tagLst>
</file>

<file path=ppt/tags/tag89.xml><?xml version="1.0" encoding="utf-8"?>
<p:tagLst xmlns:p="http://schemas.openxmlformats.org/presentationml/2006/main">
  <p:tag name="KSO_WM_TEMPLATE_CATEGORY" val="basetag"/>
  <p:tag name="KSO_WM_TEMPLATE_INDEX" val="20164309"/>
</p:tagLst>
</file>

<file path=ppt/tags/tag9.xml><?xml version="1.0" encoding="utf-8"?>
<p:tagLst xmlns:p="http://schemas.openxmlformats.org/presentationml/2006/main">
  <p:tag name="KSO_WM_TEMPLATE_CATEGORY" val="basetag"/>
  <p:tag name="KSO_WM_TEMPLATE_INDEX" val="20161306"/>
  <p:tag name="KSO_WM_TAG_VERSION" val="1.0"/>
  <p:tag name="KSO_WM_TEMPLATE_THUMBS_INDEX" val="1、2、3、4、6、10、11、12、14"/>
  <p:tag name="KSO_WM_BEAUTIFY_FLAG" val="#wm#"/>
</p:tagLst>
</file>

<file path=ppt/tags/tag90.xml><?xml version="1.0" encoding="utf-8"?>
<p:tagLst xmlns:p="http://schemas.openxmlformats.org/presentationml/2006/main">
  <p:tag name="KSO_WM_TEMPLATE_CATEGORY" val="basetag"/>
  <p:tag name="KSO_WM_TEMPLATE_INDEX" val="20164309"/>
</p:tagLst>
</file>

<file path=ppt/tags/tag91.xml><?xml version="1.0" encoding="utf-8"?>
<p:tagLst xmlns:p="http://schemas.openxmlformats.org/presentationml/2006/main">
  <p:tag name="KSO_WM_TEMPLATE_CATEGORY" val="basetag"/>
  <p:tag name="KSO_WM_TEMPLATE_INDEX" val="20164309"/>
</p:tagLst>
</file>

<file path=ppt/tags/tag92.xml><?xml version="1.0" encoding="utf-8"?>
<p:tagLst xmlns:p="http://schemas.openxmlformats.org/presentationml/2006/main">
  <p:tag name="KSO_WM_TEMPLATE_CATEGORY" val="basetag"/>
  <p:tag name="KSO_WM_TEMPLATE_INDEX" val="20164309"/>
</p:tagLst>
</file>

<file path=ppt/tags/tag93.xml><?xml version="1.0" encoding="utf-8"?>
<p:tagLst xmlns:p="http://schemas.openxmlformats.org/presentationml/2006/main">
  <p:tag name="KSO_WM_TEMPLATE_CATEGORY" val="basetag"/>
  <p:tag name="KSO_WM_TEMPLATE_INDEX" val="20164309"/>
</p:tagLst>
</file>

<file path=ppt/tags/tag94.xml><?xml version="1.0" encoding="utf-8"?>
<p:tagLst xmlns:p="http://schemas.openxmlformats.org/presentationml/2006/main">
  <p:tag name="KSO_WM_TEMPLATE_CATEGORY" val="basetag"/>
  <p:tag name="KSO_WM_TEMPLATE_INDEX" val="20164309"/>
</p:tagLst>
</file>

<file path=ppt/tags/tag95.xml><?xml version="1.0" encoding="utf-8"?>
<p:tagLst xmlns:p="http://schemas.openxmlformats.org/presentationml/2006/main">
  <p:tag name="KSO_WM_TEMPLATE_CATEGORY" val="basetag"/>
  <p:tag name="KSO_WM_TEMPLATE_INDEX" val="20164309"/>
</p:tagLst>
</file>

<file path=ppt/tags/tag96.xml><?xml version="1.0" encoding="utf-8"?>
<p:tagLst xmlns:p="http://schemas.openxmlformats.org/presentationml/2006/main">
  <p:tag name="KSO_WM_TEMPLATE_CATEGORY" val="basetag"/>
  <p:tag name="KSO_WM_TEMPLATE_INDEX" val="20164309"/>
</p:tagLst>
</file>

<file path=ppt/tags/tag97.xml><?xml version="1.0" encoding="utf-8"?>
<p:tagLst xmlns:p="http://schemas.openxmlformats.org/presentationml/2006/main">
  <p:tag name="KSO_WM_TEMPLATE_CATEGORY" val="basetag"/>
  <p:tag name="KSO_WM_TEMPLATE_INDEX" val="20164309"/>
</p:tagLst>
</file>

<file path=ppt/tags/tag98.xml><?xml version="1.0" encoding="utf-8"?>
<p:tagLst xmlns:p="http://schemas.openxmlformats.org/presentationml/2006/main">
  <p:tag name="KSO_WM_TEMPLATE_CATEGORY" val="basetag"/>
  <p:tag name="KSO_WM_TEMPLATE_INDEX" val="20164309"/>
</p:tagLst>
</file>

<file path=ppt/tags/tag99.xml><?xml version="1.0" encoding="utf-8"?>
<p:tagLst xmlns:p="http://schemas.openxmlformats.org/presentationml/2006/main">
  <p:tag name="KSO_WM_TEMPLATE_CATEGORY" val="basetag"/>
  <p:tag name="KSO_WM_TEMPLATE_INDEX" val="20164309"/>
</p:tagLst>
</file>

<file path=ppt/theme/theme1.xml><?xml version="1.0" encoding="utf-8"?>
<a:theme xmlns:a="http://schemas.openxmlformats.org/drawingml/2006/main" name="自定义设计方案">
  <a:themeElements>
    <a:clrScheme name="自定义 1">
      <a:dk1>
        <a:sysClr val="windowText" lastClr="000000"/>
      </a:dk1>
      <a:lt1>
        <a:sysClr val="window" lastClr="FFFFFF"/>
      </a:lt1>
      <a:dk2>
        <a:srgbClr val="000000"/>
      </a:dk2>
      <a:lt2>
        <a:srgbClr val="FFFFFF"/>
      </a:lt2>
      <a:accent1>
        <a:srgbClr val="F08C00"/>
      </a:accent1>
      <a:accent2>
        <a:srgbClr val="FBCA6E"/>
      </a:accent2>
      <a:accent3>
        <a:srgbClr val="EA6441"/>
      </a:accent3>
      <a:accent4>
        <a:srgbClr val="6D6E72"/>
      </a:accent4>
      <a:accent5>
        <a:srgbClr val="00CC99"/>
      </a:accent5>
      <a:accent6>
        <a:srgbClr val="918CD3"/>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9525">
          <a:noFill/>
        </a:ln>
      </a:spPr>
      <a:bodyPr anchor="t"/>
      <a:lstStyle>
        <a:defPPr algn="ctr">
          <a:defRPr lang="en-US" altLang="zh-CN" sz="3600" b="1">
            <a:solidFill>
              <a:srgbClr val="800000"/>
            </a:solidFill>
            <a:latin typeface="Comic Sans MS" panose="030F0702030302020204" pitchFamily="66" charset="0"/>
            <a:ea typeface="宋体" panose="02010600030101010101" pitchFamily="2" charset="-122"/>
            <a:sym typeface="Calibri" panose="020F0502020204030204" pitchFamily="34" charset="0"/>
          </a:defRPr>
        </a:defPPr>
      </a:lst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自定义设计方案">
  <a:themeElements>
    <a:clrScheme name="自定义 1">
      <a:dk1>
        <a:sysClr val="windowText" lastClr="000000"/>
      </a:dk1>
      <a:lt1>
        <a:sysClr val="window" lastClr="FFFFFF"/>
      </a:lt1>
      <a:dk2>
        <a:srgbClr val="000000"/>
      </a:dk2>
      <a:lt2>
        <a:srgbClr val="FFFFFF"/>
      </a:lt2>
      <a:accent1>
        <a:srgbClr val="F08C00"/>
      </a:accent1>
      <a:accent2>
        <a:srgbClr val="FBCA6E"/>
      </a:accent2>
      <a:accent3>
        <a:srgbClr val="EA6441"/>
      </a:accent3>
      <a:accent4>
        <a:srgbClr val="6D6E72"/>
      </a:accent4>
      <a:accent5>
        <a:srgbClr val="00CC99"/>
      </a:accent5>
      <a:accent6>
        <a:srgbClr val="918CD3"/>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自定义设计方案">
  <a:themeElements>
    <a:clrScheme name="自定义 1">
      <a:dk1>
        <a:sysClr val="windowText" lastClr="000000"/>
      </a:dk1>
      <a:lt1>
        <a:sysClr val="window" lastClr="FFFFFF"/>
      </a:lt1>
      <a:dk2>
        <a:srgbClr val="000000"/>
      </a:dk2>
      <a:lt2>
        <a:srgbClr val="FFFFFF"/>
      </a:lt2>
      <a:accent1>
        <a:srgbClr val="F08C00"/>
      </a:accent1>
      <a:accent2>
        <a:srgbClr val="FBCA6E"/>
      </a:accent2>
      <a:accent3>
        <a:srgbClr val="EA6441"/>
      </a:accent3>
      <a:accent4>
        <a:srgbClr val="6D6E72"/>
      </a:accent4>
      <a:accent5>
        <a:srgbClr val="00CC99"/>
      </a:accent5>
      <a:accent6>
        <a:srgbClr val="918CD3"/>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24256</Words>
  <Application>WPS 演示</Application>
  <PresentationFormat>全屏显示(4:3)</PresentationFormat>
  <Paragraphs>935</Paragraphs>
  <Slides>105</Slides>
  <Notes>27</Notes>
  <HiddenSlides>0</HiddenSlides>
  <MMClips>0</MMClips>
  <ScaleCrop>false</ScaleCrop>
  <HeadingPairs>
    <vt:vector size="6" baseType="variant">
      <vt:variant>
        <vt:lpstr>已用的字体</vt:lpstr>
      </vt:variant>
      <vt:variant>
        <vt:i4>11</vt:i4>
      </vt:variant>
      <vt:variant>
        <vt:lpstr>主题</vt:lpstr>
      </vt:variant>
      <vt:variant>
        <vt:i4>3</vt:i4>
      </vt:variant>
      <vt:variant>
        <vt:lpstr>幻灯片标题</vt:lpstr>
      </vt:variant>
      <vt:variant>
        <vt:i4>105</vt:i4>
      </vt:variant>
    </vt:vector>
  </HeadingPairs>
  <TitlesOfParts>
    <vt:vector size="119" baseType="lpstr">
      <vt:lpstr>Arial</vt:lpstr>
      <vt:lpstr>宋体</vt:lpstr>
      <vt:lpstr>Wingdings</vt:lpstr>
      <vt:lpstr>Comic Sans MS</vt:lpstr>
      <vt:lpstr>Calibri</vt:lpstr>
      <vt:lpstr>微软雅黑</vt:lpstr>
      <vt:lpstr>Bodoni MT Black</vt:lpstr>
      <vt:lpstr>Segoe Print</vt:lpstr>
      <vt:lpstr>Arial Unicode MS</vt:lpstr>
      <vt:lpstr>黑体</vt:lpstr>
      <vt:lpstr>Times New Roman</vt:lpstr>
      <vt:lpstr>自定义设计方案</vt:lpstr>
      <vt:lpstr>1_自定义设计方案</vt:lpstr>
      <vt:lpstr>2_自定义设计方案</vt:lpstr>
      <vt:lpstr>Chapter 6      Terms of Payment</vt:lpstr>
      <vt:lpstr>PowerPoint 演示文稿</vt:lpstr>
      <vt:lpstr>Learning Aims</vt:lpstr>
      <vt:lpstr>Learning Aims</vt:lpstr>
      <vt:lpstr>Payment</vt:lpstr>
      <vt:lpstr>PowerPoint 演示文稿</vt:lpstr>
      <vt:lpstr>PowerPoint 演示文稿</vt:lpstr>
      <vt:lpstr>letters on negotiating  terms of payment</vt:lpstr>
      <vt:lpstr>PowerPoint 演示文稿</vt:lpstr>
      <vt:lpstr>PowerPoint 演示文稿</vt:lpstr>
      <vt:lpstr>Useful Expressions</vt:lpstr>
      <vt:lpstr>Useful Sentences</vt:lpstr>
      <vt:lpstr>PowerPoint 演示文稿</vt:lpstr>
      <vt:lpstr>PowerPoint 演示文稿</vt:lpstr>
      <vt:lpstr>PowerPoint 演示文稿</vt:lpstr>
      <vt:lpstr>Notes to Letter One</vt:lpstr>
      <vt:lpstr>Notes to Letter One</vt:lpstr>
      <vt:lpstr>Notes to Letter One</vt:lpstr>
      <vt:lpstr>PowerPoint 演示文稿</vt:lpstr>
      <vt:lpstr>Useful Expressions</vt:lpstr>
      <vt:lpstr>Useful Expressions</vt:lpstr>
      <vt:lpstr>Useful Sentences</vt:lpstr>
      <vt:lpstr>Useful Sentences</vt:lpstr>
      <vt:lpstr>PowerPoint 演示文稿</vt:lpstr>
      <vt:lpstr>PowerPoint 演示文稿</vt:lpstr>
      <vt:lpstr>PowerPoint 演示文稿</vt:lpstr>
      <vt:lpstr>Notes to Letter Two</vt:lpstr>
      <vt:lpstr>PowerPoint 演示文稿</vt:lpstr>
      <vt:lpstr>Notes to Letter Two</vt:lpstr>
      <vt:lpstr>Notes to Letter Two</vt:lpstr>
      <vt:lpstr>PowerPoint 演示文稿</vt:lpstr>
      <vt:lpstr>Useful Expressions</vt:lpstr>
      <vt:lpstr>Useful Sentences</vt:lpstr>
      <vt:lpstr>Useful Sentences</vt:lpstr>
      <vt:lpstr>PowerPoint 演示文稿</vt:lpstr>
      <vt:lpstr>PowerPoint 演示文稿</vt:lpstr>
      <vt:lpstr>PowerPoint 演示文稿</vt:lpstr>
      <vt:lpstr>Notes to Letter Three</vt:lpstr>
      <vt:lpstr>Notes to Letter Three</vt:lpstr>
      <vt:lpstr>PowerPoint 演示文稿</vt:lpstr>
      <vt:lpstr>Useful Expressions</vt:lpstr>
      <vt:lpstr>Useful Sentences</vt:lpstr>
      <vt:lpstr>Useful Sentences</vt:lpstr>
      <vt:lpstr>PowerPoint 演示文稿</vt:lpstr>
      <vt:lpstr>PowerPoint 演示文稿</vt:lpstr>
      <vt:lpstr>Notes to Letter Four</vt:lpstr>
      <vt:lpstr>Notes to Letter Four</vt:lpstr>
      <vt:lpstr>PowerPoint 演示文稿</vt:lpstr>
      <vt:lpstr>PowerPoint 演示文稿</vt:lpstr>
      <vt:lpstr>PowerPoint 演示文稿</vt:lpstr>
      <vt:lpstr> letters on urging establishment of L/C</vt:lpstr>
      <vt:lpstr>PowerPoint 演示文稿</vt:lpstr>
      <vt:lpstr>Useful Expressions</vt:lpstr>
      <vt:lpstr>Useful Sentences</vt:lpstr>
      <vt:lpstr>Useful Sentences</vt:lpstr>
      <vt:lpstr>PowerPoint 演示文稿</vt:lpstr>
      <vt:lpstr>PowerPoint 演示文稿</vt:lpstr>
      <vt:lpstr>PowerPoint 演示文稿</vt:lpstr>
      <vt:lpstr>Notes to Letter Five</vt:lpstr>
      <vt:lpstr>Notes to Letter Five</vt:lpstr>
      <vt:lpstr>Notes to Letter Five</vt:lpstr>
      <vt:lpstr>Notes to Letter Five</vt:lpstr>
      <vt:lpstr>PowerPoint 演示文稿</vt:lpstr>
      <vt:lpstr>Useful Expressions</vt:lpstr>
      <vt:lpstr>Useful Expressions</vt:lpstr>
      <vt:lpstr>Useful Sentences</vt:lpstr>
      <vt:lpstr>Useful Sentences</vt:lpstr>
      <vt:lpstr>PowerPoint 演示文稿</vt:lpstr>
      <vt:lpstr>PowerPoint 演示文稿</vt:lpstr>
      <vt:lpstr>PowerPoint 演示文稿</vt:lpstr>
      <vt:lpstr>PowerPoint 演示文稿</vt:lpstr>
      <vt:lpstr>Notes to Letter Six</vt:lpstr>
      <vt:lpstr>Notes to Letter Six</vt:lpstr>
      <vt:lpstr>Notes to Letter Six</vt:lpstr>
      <vt:lpstr>Notes to Letter Six</vt:lpstr>
      <vt:lpstr>PowerPoint 演示文稿</vt:lpstr>
      <vt:lpstr>letters on L/C amendment</vt:lpstr>
      <vt:lpstr>PowerPoint 演示文稿</vt:lpstr>
      <vt:lpstr>Useful Expressions</vt:lpstr>
      <vt:lpstr>Useful Sentences</vt:lpstr>
      <vt:lpstr>Useful Sentences</vt:lpstr>
      <vt:lpstr>PowerPoint 演示文稿</vt:lpstr>
      <vt:lpstr>PowerPoint 演示文稿</vt:lpstr>
      <vt:lpstr>PowerPoint 演示文稿</vt:lpstr>
      <vt:lpstr>PowerPoint 演示文稿</vt:lpstr>
      <vt:lpstr>Notes to Letter Seven</vt:lpstr>
      <vt:lpstr>Notes to Letter Seven</vt:lpstr>
      <vt:lpstr>Notes to Letter Seven</vt:lpstr>
      <vt:lpstr>Notes to Letter Seven</vt:lpstr>
      <vt:lpstr>letters on L/C extension</vt:lpstr>
      <vt:lpstr>PowerPoint 演示文稿</vt:lpstr>
      <vt:lpstr>Useful Expressions</vt:lpstr>
      <vt:lpstr>Useful Sentences</vt:lpstr>
      <vt:lpstr>Useful Sentences</vt:lpstr>
      <vt:lpstr>Useful Sentences</vt:lpstr>
      <vt:lpstr>PowerPoint 演示文稿</vt:lpstr>
      <vt:lpstr>PowerPoint 演示文稿</vt:lpstr>
      <vt:lpstr>PowerPoint 演示文稿</vt:lpstr>
      <vt:lpstr>Notes to Letter Eight</vt:lpstr>
      <vt:lpstr>Notes to Letter Eight</vt:lpstr>
      <vt:lpstr>Notes to Letter Eight</vt:lpstr>
      <vt:lpstr>Notes to Letter Eight</vt:lpstr>
      <vt:lpstr>Notes to Letter Eight</vt:lpstr>
      <vt:lpstr>Notes to Letter Eight</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User</dc:creator>
  <cp:lastModifiedBy>Administrator</cp:lastModifiedBy>
  <cp:revision>279</cp:revision>
  <dcterms:created xsi:type="dcterms:W3CDTF">2010-07-26T01:17:00Z</dcterms:created>
  <dcterms:modified xsi:type="dcterms:W3CDTF">2022-02-16T03:01:15Z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2052-11.1.0.9021</vt:lpwstr>
  </property>
</Properties>
</file>