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3"/>
  </p:notesMasterIdLst>
  <p:sldIdLst>
    <p:sldId id="256" r:id="rId2"/>
    <p:sldId id="257" r:id="rId3"/>
    <p:sldId id="258" r:id="rId4"/>
    <p:sldId id="268" r:id="rId5"/>
    <p:sldId id="279" r:id="rId6"/>
    <p:sldId id="276" r:id="rId7"/>
    <p:sldId id="274" r:id="rId8"/>
    <p:sldId id="297" r:id="rId9"/>
    <p:sldId id="280" r:id="rId10"/>
    <p:sldId id="260" r:id="rId11"/>
    <p:sldId id="299" r:id="rId12"/>
    <p:sldId id="303" r:id="rId13"/>
    <p:sldId id="304" r:id="rId14"/>
    <p:sldId id="307" r:id="rId15"/>
    <p:sldId id="308" r:id="rId16"/>
    <p:sldId id="309" r:id="rId17"/>
    <p:sldId id="310" r:id="rId18"/>
    <p:sldId id="275" r:id="rId19"/>
    <p:sldId id="311" r:id="rId20"/>
    <p:sldId id="425" r:id="rId21"/>
    <p:sldId id="262" r:id="rId22"/>
    <p:sldId id="314" r:id="rId23"/>
    <p:sldId id="315" r:id="rId24"/>
    <p:sldId id="337" r:id="rId25"/>
    <p:sldId id="338" r:id="rId26"/>
    <p:sldId id="339" r:id="rId27"/>
    <p:sldId id="340" r:id="rId28"/>
    <p:sldId id="343" r:id="rId29"/>
    <p:sldId id="344" r:id="rId30"/>
    <p:sldId id="345" r:id="rId31"/>
    <p:sldId id="346" r:id="rId32"/>
    <p:sldId id="347" r:id="rId33"/>
    <p:sldId id="348" r:id="rId34"/>
    <p:sldId id="349" r:id="rId35"/>
    <p:sldId id="306" r:id="rId36"/>
    <p:sldId id="350" r:id="rId37"/>
    <p:sldId id="351" r:id="rId38"/>
    <p:sldId id="352" r:id="rId39"/>
    <p:sldId id="353" r:id="rId40"/>
    <p:sldId id="354" r:id="rId41"/>
    <p:sldId id="356" r:id="rId42"/>
    <p:sldId id="357" r:id="rId43"/>
    <p:sldId id="358" r:id="rId44"/>
    <p:sldId id="360" r:id="rId45"/>
    <p:sldId id="361" r:id="rId46"/>
    <p:sldId id="362" r:id="rId47"/>
    <p:sldId id="363" r:id="rId48"/>
    <p:sldId id="366" r:id="rId49"/>
    <p:sldId id="367" r:id="rId50"/>
    <p:sldId id="370" r:id="rId51"/>
    <p:sldId id="368" r:id="rId52"/>
    <p:sldId id="389" r:id="rId53"/>
    <p:sldId id="390" r:id="rId54"/>
    <p:sldId id="392" r:id="rId55"/>
    <p:sldId id="393" r:id="rId56"/>
    <p:sldId id="394" r:id="rId57"/>
    <p:sldId id="395" r:id="rId58"/>
    <p:sldId id="396" r:id="rId59"/>
    <p:sldId id="427" r:id="rId60"/>
    <p:sldId id="400" r:id="rId61"/>
    <p:sldId id="402" r:id="rId62"/>
    <p:sldId id="403" r:id="rId63"/>
    <p:sldId id="404" r:id="rId64"/>
    <p:sldId id="405" r:id="rId65"/>
    <p:sldId id="406" r:id="rId66"/>
    <p:sldId id="407" r:id="rId67"/>
    <p:sldId id="408" r:id="rId68"/>
    <p:sldId id="426" r:id="rId69"/>
    <p:sldId id="410" r:id="rId70"/>
    <p:sldId id="411" r:id="rId71"/>
    <p:sldId id="412" r:id="rId72"/>
    <p:sldId id="413" r:id="rId73"/>
    <p:sldId id="414" r:id="rId74"/>
    <p:sldId id="415" r:id="rId75"/>
    <p:sldId id="416" r:id="rId76"/>
    <p:sldId id="417" r:id="rId77"/>
    <p:sldId id="420" r:id="rId78"/>
    <p:sldId id="418" r:id="rId79"/>
    <p:sldId id="421" r:id="rId80"/>
    <p:sldId id="422" r:id="rId81"/>
    <p:sldId id="278" r:id="rId8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2A2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showGuides="1">
      <p:cViewPr varScale="1">
        <p:scale>
          <a:sx n="67" d="100"/>
          <a:sy n="67" d="100"/>
        </p:scale>
        <p:origin x="-660" y="-96"/>
      </p:cViewPr>
      <p:guideLst>
        <p:guide orient="horz" pos="2228"/>
        <p:guide pos="3817"/>
      </p:guideLst>
    </p:cSldViewPr>
  </p:slideViewPr>
  <p:notesTextViewPr>
    <p:cViewPr>
      <p:scale>
        <a:sx n="1" d="1"/>
        <a:sy n="1" d="1"/>
      </p:scale>
      <p:origin x="0" y="0"/>
    </p:cViewPr>
  </p:notesTextViewPr>
  <p:sorterViewPr>
    <p:cViewPr>
      <p:scale>
        <a:sx n="50" d="100"/>
        <a:sy n="50" d="100"/>
      </p:scale>
      <p:origin x="0" y="0"/>
    </p:cViewPr>
  </p:sorterViewPr>
  <p:gridSpacing cx="73733025" cy="737330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616EA-0D99-40F8-B5FA-F777CCBF7E9F}" type="datetimeFigureOut">
              <a:rPr lang="zh-CN" altLang="en-US" smtClean="0"/>
              <a:pPr/>
              <a:t>2018/8/28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83DB9F-F804-4351-B565-428BC041785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53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54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55</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56</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57</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58</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59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60</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61</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62</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63</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64</a:t>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65</a:t>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66</a:t>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67</a:t>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68</a:t>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69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7</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70</a:t>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71</a:t>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72</a:t>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73</a:t>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74</a:t>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75</a:t>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76</a:t>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77</a:t>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78</a:t>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79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8</a:t>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80</a:t>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81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3DB9F-F804-4351-B565-428BC0417852}"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49338CD-5D4A-4C85-BC14-BE8187E39343}" type="datetimeFigureOut">
              <a:rPr lang="zh-CN" altLang="en-US" smtClean="0"/>
              <a:pPr/>
              <a:t>2018/8/28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A15595-03B3-4E33-A4B8-3BB2F514322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9338CD-5D4A-4C85-BC14-BE8187E39343}" type="datetimeFigureOut">
              <a:rPr lang="zh-CN" altLang="en-US" smtClean="0"/>
              <a:pPr/>
              <a:t>2018/8/28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A15595-03B3-4E33-A4B8-3BB2F514322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9338CD-5D4A-4C85-BC14-BE8187E39343}" type="datetimeFigureOut">
              <a:rPr lang="zh-CN" altLang="en-US" smtClean="0"/>
              <a:pPr/>
              <a:t>2018/8/28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A15595-03B3-4E33-A4B8-3BB2F514322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9338CD-5D4A-4C85-BC14-BE8187E39343}" type="datetimeFigureOut">
              <a:rPr lang="zh-CN" altLang="en-US" smtClean="0"/>
              <a:pPr/>
              <a:t>2018/8/28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A15595-03B3-4E33-A4B8-3BB2F514322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49338CD-5D4A-4C85-BC14-BE8187E39343}" type="datetimeFigureOut">
              <a:rPr lang="zh-CN" altLang="en-US" smtClean="0"/>
              <a:pPr/>
              <a:t>2018/8/28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A15595-03B3-4E33-A4B8-3BB2F514322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49338CD-5D4A-4C85-BC14-BE8187E39343}" type="datetimeFigureOut">
              <a:rPr lang="zh-CN" altLang="en-US" smtClean="0"/>
              <a:pPr/>
              <a:t>2018/8/28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A15595-03B3-4E33-A4B8-3BB2F514322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49338CD-5D4A-4C85-BC14-BE8187E39343}" type="datetimeFigureOut">
              <a:rPr lang="zh-CN" altLang="en-US" smtClean="0"/>
              <a:pPr/>
              <a:t>2018/8/28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0A15595-03B3-4E33-A4B8-3BB2F514322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9338CD-5D4A-4C85-BC14-BE8187E39343}" type="datetimeFigureOut">
              <a:rPr lang="zh-CN" altLang="en-US" smtClean="0"/>
              <a:pPr/>
              <a:t>2018/8/28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0A15595-03B3-4E33-A4B8-3BB2F514322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9338CD-5D4A-4C85-BC14-BE8187E39343}" type="datetimeFigureOut">
              <a:rPr lang="zh-CN" altLang="en-US" smtClean="0"/>
              <a:pPr/>
              <a:t>2018/8/28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A15595-03B3-4E33-A4B8-3BB2F514322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49338CD-5D4A-4C85-BC14-BE8187E39343}" type="datetimeFigureOut">
              <a:rPr lang="zh-CN" altLang="en-US" smtClean="0"/>
              <a:pPr/>
              <a:t>2018/8/28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A15595-03B3-4E33-A4B8-3BB2F514322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49338CD-5D4A-4C85-BC14-BE8187E39343}" type="datetimeFigureOut">
              <a:rPr lang="zh-CN" altLang="en-US" smtClean="0"/>
              <a:pPr/>
              <a:t>2018/8/28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A15595-03B3-4E33-A4B8-3BB2F514322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338CD-5D4A-4C85-BC14-BE8187E39343}" type="datetimeFigureOut">
              <a:rPr lang="zh-CN" altLang="en-US" smtClean="0"/>
              <a:pPr/>
              <a:t>2018/8/28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15595-03B3-4E33-A4B8-3BB2F5143223}" type="slidenum">
              <a:rPr lang="zh-CN" altLang="en-US" smtClean="0"/>
              <a:pPr/>
              <a:t>‹#›</a:t>
            </a:fld>
            <a:endParaRPr lang="zh-CN" altLang="en-US"/>
          </a:p>
        </p:txBody>
      </p:sp>
      <p:pic>
        <p:nvPicPr>
          <p:cNvPr id="8" name="图片 7"/>
          <p:cNvPicPr>
            <a:picLocks noChangeAspect="1"/>
          </p:cNvPicPr>
          <p:nvPr userDrawn="1"/>
        </p:nvPicPr>
        <p:blipFill>
          <a:blip r:embed="rId13" cstate="print">
            <a:extLst>
              <a:ext uri="{BEBA8EAE-BF5A-486C-A8C5-ECC9F3942E4B}">
                <a14:imgProps xmlns:a14="http://schemas.microsoft.com/office/drawing/2010/main" xmlns="">
                  <a14:imgLayer r:embed="rId14">
                    <a14:imgEffect>
                      <a14:artisticTexturizer/>
                    </a14:imgEffect>
                  </a14:imgLayer>
                </a14:imgProps>
              </a:ext>
            </a:extLst>
          </a:blip>
          <a:stretch>
            <a:fillRect/>
          </a:stretch>
        </p:blipFill>
        <p:spPr>
          <a:xfrm>
            <a:off x="-529" y="-1"/>
            <a:ext cx="12193057" cy="6858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slide" Target="slide61.xml"/><Relationship Id="rId3" Type="http://schemas.openxmlformats.org/officeDocument/2006/relationships/image" Target="../media/image28.png"/><Relationship Id="rId7" Type="http://schemas.openxmlformats.org/officeDocument/2006/relationships/image" Target="../media/image36.png"/><Relationship Id="rId12" Type="http://schemas.openxmlformats.org/officeDocument/2006/relationships/slide" Target="slide5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slide" Target="slide71.xml"/><Relationship Id="rId5" Type="http://schemas.openxmlformats.org/officeDocument/2006/relationships/image" Target="../media/image31.png"/><Relationship Id="rId10" Type="http://schemas.openxmlformats.org/officeDocument/2006/relationships/slide" Target="slide39.xml"/><Relationship Id="rId4" Type="http://schemas.openxmlformats.org/officeDocument/2006/relationships/image" Target="../media/image30.png"/><Relationship Id="rId9" Type="http://schemas.openxmlformats.org/officeDocument/2006/relationships/slide" Target="slide24.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28.png"/><Relationship Id="rId7" Type="http://schemas.openxmlformats.org/officeDocument/2006/relationships/slide" Target="slide2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10.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3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image" Target="../media/image28.png"/><Relationship Id="rId7" Type="http://schemas.openxmlformats.org/officeDocument/2006/relationships/slide" Target="slide3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38.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10.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31.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3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3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33.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image" Target="../media/image30.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48.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image" Target="../media/image28.png"/><Relationship Id="rId7" Type="http://schemas.openxmlformats.org/officeDocument/2006/relationships/slide" Target="slide50.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10.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49.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44.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45.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45.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60.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30.png"/></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58.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0.png"/></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0.png"/></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0.png"/></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69.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68.xml.rels><?xml version="1.0" encoding="UTF-8" standalone="yes"?>
<Relationships xmlns="http://schemas.openxmlformats.org/package/2006/relationships"><Relationship Id="rId8" Type="http://schemas.openxmlformats.org/officeDocument/2006/relationships/slide" Target="slide70.xml"/><Relationship Id="rId3" Type="http://schemas.openxmlformats.org/officeDocument/2006/relationships/image" Target="../media/image28.png"/><Relationship Id="rId7" Type="http://schemas.openxmlformats.org/officeDocument/2006/relationships/image" Target="../media/image36.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10.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66.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6.xm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68.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image" Target="../media/image30.png"/></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0.png"/></Relationships>
</file>

<file path=ppt/slides/_rels/slide7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0.png"/></Relationships>
</file>

<file path=ppt/slides/_rels/slide7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0.png"/></Relationships>
</file>

<file path=ppt/slides/_rels/slide77.xml.rels><?xml version="1.0" encoding="UTF-8" standalone="yes"?>
<Relationships xmlns="http://schemas.openxmlformats.org/package/2006/relationships"><Relationship Id="rId8" Type="http://schemas.openxmlformats.org/officeDocument/2006/relationships/slide" Target="slide80.xml"/><Relationship Id="rId3" Type="http://schemas.openxmlformats.org/officeDocument/2006/relationships/image" Target="../media/image28.png"/><Relationship Id="rId7" Type="http://schemas.openxmlformats.org/officeDocument/2006/relationships/slide" Target="slide79.xm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7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6.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81.xml"/></Relationships>
</file>

<file path=ppt/slides/_rels/slide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7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image" Target="../media/image30.png"/></Relationships>
</file>

<file path=ppt/slides/_rels/slide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77.xml"/></Relationships>
</file>

<file path=ppt/slides/_rels/slide8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8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图片 132"/>
          <p:cNvPicPr>
            <a:picLocks noChangeAspect="1"/>
          </p:cNvPicPr>
          <p:nvPr/>
        </p:nvPicPr>
        <p:blipFill>
          <a:blip r:embed="rId3" cstate="print"/>
          <a:stretch>
            <a:fillRect/>
          </a:stretch>
        </p:blipFill>
        <p:spPr>
          <a:xfrm>
            <a:off x="1974747" y="1350871"/>
            <a:ext cx="8242506" cy="3584759"/>
          </a:xfrm>
          <a:prstGeom prst="rect">
            <a:avLst/>
          </a:prstGeom>
        </p:spPr>
      </p:pic>
      <p:sp>
        <p:nvSpPr>
          <p:cNvPr id="13" name="文本框 12"/>
          <p:cNvSpPr txBox="1"/>
          <p:nvPr/>
        </p:nvSpPr>
        <p:spPr>
          <a:xfrm>
            <a:off x="2427924" y="2378878"/>
            <a:ext cx="6721280" cy="1938020"/>
          </a:xfrm>
          <a:prstGeom prst="rect">
            <a:avLst/>
          </a:prstGeom>
          <a:noFill/>
        </p:spPr>
        <p:txBody>
          <a:bodyPr wrap="square" rtlCol="0">
            <a:spAutoFit/>
          </a:bodyPr>
          <a:lstStyle/>
          <a:p>
            <a:pPr algn="ctr"/>
            <a:r>
              <a:rPr lang="en-US" altLang="zh-CN" sz="6000" b="1" i="1" dirty="0">
                <a:latin typeface="字体管家糖果" panose="00020600040101010101" charset="-122"/>
                <a:ea typeface="字体管家糖果" panose="00020600040101010101" charset="-122"/>
                <a:cs typeface="萝莉体 第二版" panose="02000500000000000000" pitchFamily="2" charset="-122"/>
              </a:rPr>
              <a:t>CHAPTER 7</a:t>
            </a:r>
            <a:endParaRPr lang="en-US" altLang="zh-CN" sz="6000" dirty="0">
              <a:latin typeface="萝莉体 第二版" panose="02000500000000000000" pitchFamily="2" charset="-122"/>
              <a:ea typeface="萝莉体 第二版" panose="02000500000000000000" pitchFamily="2" charset="-122"/>
              <a:cs typeface="萝莉体 第二版" panose="02000500000000000000" pitchFamily="2" charset="-122"/>
            </a:endParaRPr>
          </a:p>
          <a:p>
            <a:pPr algn="ctr"/>
            <a:r>
              <a:rPr lang="en-US" altLang="zh-CN" sz="6000" b="1" dirty="0">
                <a:latin typeface="字体管家糖果" panose="00020600040101010101" charset="-122"/>
                <a:ea typeface="字体管家糖果" panose="00020600040101010101" charset="-122"/>
                <a:cs typeface="萝莉体 第二版" panose="02000500000000000000" pitchFamily="2" charset="-122"/>
              </a:rPr>
              <a:t>Packing</a:t>
            </a:r>
          </a:p>
        </p:txBody>
      </p:sp>
      <p:grpSp>
        <p:nvGrpSpPr>
          <p:cNvPr id="147" name="组合 146"/>
          <p:cNvGrpSpPr/>
          <p:nvPr/>
        </p:nvGrpSpPr>
        <p:grpSpPr>
          <a:xfrm>
            <a:off x="2916484" y="4316938"/>
            <a:ext cx="1000050" cy="707197"/>
            <a:chOff x="2916484" y="4316938"/>
            <a:chExt cx="1000050" cy="707197"/>
          </a:xfrm>
        </p:grpSpPr>
        <p:pic>
          <p:nvPicPr>
            <p:cNvPr id="134" name="图片 133"/>
            <p:cNvPicPr>
              <a:picLocks noChangeAspect="1"/>
            </p:cNvPicPr>
            <p:nvPr/>
          </p:nvPicPr>
          <p:blipFill>
            <a:blip r:embed="rId4" cstate="print"/>
            <a:stretch>
              <a:fillRect/>
            </a:stretch>
          </p:blipFill>
          <p:spPr>
            <a:xfrm>
              <a:off x="3123985" y="4316938"/>
              <a:ext cx="792549" cy="707197"/>
            </a:xfrm>
            <a:prstGeom prst="rect">
              <a:avLst/>
            </a:prstGeom>
          </p:spPr>
        </p:pic>
        <p:pic>
          <p:nvPicPr>
            <p:cNvPr id="135" name="图片 134"/>
            <p:cNvPicPr>
              <a:picLocks noChangeAspect="1"/>
            </p:cNvPicPr>
            <p:nvPr/>
          </p:nvPicPr>
          <p:blipFill>
            <a:blip r:embed="rId5" cstate="print"/>
            <a:stretch>
              <a:fillRect/>
            </a:stretch>
          </p:blipFill>
          <p:spPr>
            <a:xfrm>
              <a:off x="2916484" y="4500183"/>
              <a:ext cx="432854" cy="457240"/>
            </a:xfrm>
            <a:prstGeom prst="rect">
              <a:avLst/>
            </a:prstGeom>
          </p:spPr>
        </p:pic>
      </p:grpSp>
      <p:pic>
        <p:nvPicPr>
          <p:cNvPr id="136" name="图片 135"/>
          <p:cNvPicPr>
            <a:picLocks noChangeAspect="1"/>
          </p:cNvPicPr>
          <p:nvPr/>
        </p:nvPicPr>
        <p:blipFill>
          <a:blip r:embed="rId6" cstate="print"/>
          <a:stretch>
            <a:fillRect/>
          </a:stretch>
        </p:blipFill>
        <p:spPr>
          <a:xfrm>
            <a:off x="9577056" y="3895372"/>
            <a:ext cx="676715" cy="573074"/>
          </a:xfrm>
          <a:prstGeom prst="rect">
            <a:avLst/>
          </a:prstGeom>
        </p:spPr>
      </p:pic>
      <p:grpSp>
        <p:nvGrpSpPr>
          <p:cNvPr id="146" name="组合 145"/>
          <p:cNvGrpSpPr/>
          <p:nvPr/>
        </p:nvGrpSpPr>
        <p:grpSpPr>
          <a:xfrm>
            <a:off x="5986871" y="4695632"/>
            <a:ext cx="859611" cy="650622"/>
            <a:chOff x="5986871" y="4695632"/>
            <a:chExt cx="859611" cy="650622"/>
          </a:xfrm>
        </p:grpSpPr>
        <p:pic>
          <p:nvPicPr>
            <p:cNvPr id="137" name="图片 136"/>
            <p:cNvPicPr>
              <a:picLocks noChangeAspect="1"/>
            </p:cNvPicPr>
            <p:nvPr/>
          </p:nvPicPr>
          <p:blipFill>
            <a:blip r:embed="rId7" cstate="print"/>
            <a:stretch>
              <a:fillRect/>
            </a:stretch>
          </p:blipFill>
          <p:spPr>
            <a:xfrm>
              <a:off x="5986871" y="4695632"/>
              <a:ext cx="859611" cy="542591"/>
            </a:xfrm>
            <a:prstGeom prst="rect">
              <a:avLst/>
            </a:prstGeom>
          </p:spPr>
        </p:pic>
        <p:pic>
          <p:nvPicPr>
            <p:cNvPr id="138" name="图片 137"/>
            <p:cNvPicPr>
              <a:picLocks noChangeAspect="1"/>
            </p:cNvPicPr>
            <p:nvPr/>
          </p:nvPicPr>
          <p:blipFill>
            <a:blip r:embed="rId8" cstate="print"/>
            <a:stretch>
              <a:fillRect/>
            </a:stretch>
          </p:blipFill>
          <p:spPr>
            <a:xfrm>
              <a:off x="6655353" y="5151165"/>
              <a:ext cx="170703" cy="195089"/>
            </a:xfrm>
            <a:prstGeom prst="rect">
              <a:avLst/>
            </a:prstGeom>
          </p:spPr>
        </p:pic>
      </p:grpSp>
      <p:pic>
        <p:nvPicPr>
          <p:cNvPr id="139" name="图片 138"/>
          <p:cNvPicPr>
            <a:picLocks noChangeAspect="1"/>
          </p:cNvPicPr>
          <p:nvPr/>
        </p:nvPicPr>
        <p:blipFill>
          <a:blip r:embed="rId9" cstate="print"/>
          <a:stretch>
            <a:fillRect/>
          </a:stretch>
        </p:blipFill>
        <p:spPr>
          <a:xfrm>
            <a:off x="1649440" y="2046181"/>
            <a:ext cx="384081" cy="987638"/>
          </a:xfrm>
          <a:prstGeom prst="rect">
            <a:avLst/>
          </a:prstGeom>
        </p:spPr>
      </p:pic>
      <p:pic>
        <p:nvPicPr>
          <p:cNvPr id="140" name="图片 139"/>
          <p:cNvPicPr>
            <a:picLocks noChangeAspect="1"/>
          </p:cNvPicPr>
          <p:nvPr/>
        </p:nvPicPr>
        <p:blipFill>
          <a:blip r:embed="rId10" cstate="print"/>
          <a:stretch>
            <a:fillRect/>
          </a:stretch>
        </p:blipFill>
        <p:spPr>
          <a:xfrm>
            <a:off x="10004188" y="1323437"/>
            <a:ext cx="597460" cy="737680"/>
          </a:xfrm>
          <a:prstGeom prst="rect">
            <a:avLst/>
          </a:prstGeom>
        </p:spPr>
      </p:pic>
      <p:pic>
        <p:nvPicPr>
          <p:cNvPr id="121" name="图片 120"/>
          <p:cNvPicPr>
            <a:picLocks noChangeAspect="1"/>
          </p:cNvPicPr>
          <p:nvPr/>
        </p:nvPicPr>
        <p:blipFill>
          <a:blip r:embed="rId11" cstate="print"/>
          <a:stretch>
            <a:fillRect/>
          </a:stretch>
        </p:blipFill>
        <p:spPr>
          <a:xfrm>
            <a:off x="7631711" y="736416"/>
            <a:ext cx="1518036" cy="688908"/>
          </a:xfrm>
          <a:prstGeom prst="rect">
            <a:avLst/>
          </a:prstGeom>
        </p:spPr>
      </p:pic>
      <p:pic>
        <p:nvPicPr>
          <p:cNvPr id="122" name="图片 121">
            <a:hlinkClick r:id="" action="ppaction://hlinkshowjump?jump=nextslide"/>
          </p:cNvPr>
          <p:cNvPicPr>
            <a:picLocks noChangeAspect="1"/>
          </p:cNvPicPr>
          <p:nvPr/>
        </p:nvPicPr>
        <p:blipFill>
          <a:blip r:embed="rId12" cstate="print"/>
          <a:stretch>
            <a:fillRect/>
          </a:stretch>
        </p:blipFill>
        <p:spPr>
          <a:xfrm>
            <a:off x="9412445" y="4179476"/>
            <a:ext cx="2932430" cy="2700762"/>
          </a:xfrm>
          <a:prstGeom prst="rect">
            <a:avLst/>
          </a:prstGeom>
        </p:spPr>
      </p:pic>
      <p:pic>
        <p:nvPicPr>
          <p:cNvPr id="123" name="图片 122"/>
          <p:cNvPicPr>
            <a:picLocks noChangeAspect="1"/>
          </p:cNvPicPr>
          <p:nvPr/>
        </p:nvPicPr>
        <p:blipFill>
          <a:blip r:embed="rId13" cstate="print"/>
          <a:stretch>
            <a:fillRect/>
          </a:stretch>
        </p:blipFill>
        <p:spPr>
          <a:xfrm>
            <a:off x="293846" y="291513"/>
            <a:ext cx="1646063" cy="1194920"/>
          </a:xfrm>
          <a:prstGeom prst="rect">
            <a:avLst/>
          </a:prstGeom>
        </p:spPr>
      </p:pic>
      <p:pic>
        <p:nvPicPr>
          <p:cNvPr id="124" name="图片 123"/>
          <p:cNvPicPr>
            <a:picLocks noChangeAspect="1"/>
          </p:cNvPicPr>
          <p:nvPr/>
        </p:nvPicPr>
        <p:blipFill>
          <a:blip r:embed="rId14" cstate="print"/>
          <a:stretch>
            <a:fillRect/>
          </a:stretch>
        </p:blipFill>
        <p:spPr>
          <a:xfrm>
            <a:off x="10606798" y="504948"/>
            <a:ext cx="1444877" cy="914479"/>
          </a:xfrm>
          <a:prstGeom prst="rect">
            <a:avLst/>
          </a:prstGeom>
        </p:spPr>
      </p:pic>
      <p:pic>
        <p:nvPicPr>
          <p:cNvPr id="125" name="图片 124"/>
          <p:cNvPicPr>
            <a:picLocks noChangeAspect="1"/>
          </p:cNvPicPr>
          <p:nvPr/>
        </p:nvPicPr>
        <p:blipFill>
          <a:blip r:embed="rId15" cstate="print"/>
          <a:stretch>
            <a:fillRect/>
          </a:stretch>
        </p:blipFill>
        <p:spPr>
          <a:xfrm>
            <a:off x="297566" y="4024459"/>
            <a:ext cx="1140051" cy="1505843"/>
          </a:xfrm>
          <a:prstGeom prst="rect">
            <a:avLst/>
          </a:prstGeom>
        </p:spPr>
      </p:pic>
      <p:pic>
        <p:nvPicPr>
          <p:cNvPr id="126" name="图片 125"/>
          <p:cNvPicPr>
            <a:picLocks noChangeAspect="1"/>
          </p:cNvPicPr>
          <p:nvPr/>
        </p:nvPicPr>
        <p:blipFill>
          <a:blip r:embed="rId16" cstate="print"/>
          <a:stretch>
            <a:fillRect/>
          </a:stretch>
        </p:blipFill>
        <p:spPr>
          <a:xfrm>
            <a:off x="8051555" y="5809757"/>
            <a:ext cx="573074" cy="579170"/>
          </a:xfrm>
          <a:prstGeom prst="rect">
            <a:avLst/>
          </a:prstGeom>
        </p:spPr>
      </p:pic>
      <p:pic>
        <p:nvPicPr>
          <p:cNvPr id="127" name="图片 126"/>
          <p:cNvPicPr>
            <a:picLocks noChangeAspect="1"/>
          </p:cNvPicPr>
          <p:nvPr/>
        </p:nvPicPr>
        <p:blipFill>
          <a:blip r:embed="rId17" cstate="print"/>
          <a:stretch>
            <a:fillRect/>
          </a:stretch>
        </p:blipFill>
        <p:spPr>
          <a:xfrm>
            <a:off x="1949706" y="5792469"/>
            <a:ext cx="1377815" cy="969348"/>
          </a:xfrm>
          <a:prstGeom prst="rect">
            <a:avLst/>
          </a:prstGeom>
        </p:spPr>
      </p:pic>
      <p:grpSp>
        <p:nvGrpSpPr>
          <p:cNvPr id="144" name="组合 143"/>
          <p:cNvGrpSpPr/>
          <p:nvPr/>
        </p:nvGrpSpPr>
        <p:grpSpPr>
          <a:xfrm>
            <a:off x="2780534" y="709981"/>
            <a:ext cx="1716575" cy="1048603"/>
            <a:chOff x="2780534" y="709981"/>
            <a:chExt cx="1716575" cy="1048603"/>
          </a:xfrm>
        </p:grpSpPr>
        <p:pic>
          <p:nvPicPr>
            <p:cNvPr id="128" name="图片 127"/>
            <p:cNvPicPr>
              <a:picLocks noChangeAspect="1"/>
            </p:cNvPicPr>
            <p:nvPr/>
          </p:nvPicPr>
          <p:blipFill>
            <a:blip r:embed="rId18" cstate="print"/>
            <a:stretch>
              <a:fillRect/>
            </a:stretch>
          </p:blipFill>
          <p:spPr>
            <a:xfrm>
              <a:off x="2780534" y="709981"/>
              <a:ext cx="1566808" cy="1048603"/>
            </a:xfrm>
            <a:prstGeom prst="rect">
              <a:avLst/>
            </a:prstGeom>
          </p:spPr>
        </p:pic>
        <p:pic>
          <p:nvPicPr>
            <p:cNvPr id="129" name="图片 128"/>
            <p:cNvPicPr>
              <a:picLocks noChangeAspect="1"/>
            </p:cNvPicPr>
            <p:nvPr/>
          </p:nvPicPr>
          <p:blipFill>
            <a:blip r:embed="rId19" cstate="print"/>
            <a:stretch>
              <a:fillRect/>
            </a:stretch>
          </p:blipFill>
          <p:spPr>
            <a:xfrm>
              <a:off x="2832408" y="1103620"/>
              <a:ext cx="243861" cy="243861"/>
            </a:xfrm>
            <a:prstGeom prst="rect">
              <a:avLst/>
            </a:prstGeom>
          </p:spPr>
        </p:pic>
        <p:pic>
          <p:nvPicPr>
            <p:cNvPr id="130" name="图片 129"/>
            <p:cNvPicPr>
              <a:picLocks noChangeAspect="1"/>
            </p:cNvPicPr>
            <p:nvPr/>
          </p:nvPicPr>
          <p:blipFill>
            <a:blip r:embed="rId20" cstate="print"/>
            <a:stretch>
              <a:fillRect/>
            </a:stretch>
          </p:blipFill>
          <p:spPr>
            <a:xfrm>
              <a:off x="2806441" y="1075779"/>
              <a:ext cx="140220" cy="164606"/>
            </a:xfrm>
            <a:prstGeom prst="rect">
              <a:avLst/>
            </a:prstGeom>
          </p:spPr>
        </p:pic>
        <p:pic>
          <p:nvPicPr>
            <p:cNvPr id="131" name="图片 130"/>
            <p:cNvPicPr>
              <a:picLocks noChangeAspect="1"/>
            </p:cNvPicPr>
            <p:nvPr/>
          </p:nvPicPr>
          <p:blipFill>
            <a:blip r:embed="rId21" cstate="print"/>
            <a:stretch>
              <a:fillRect/>
            </a:stretch>
          </p:blipFill>
          <p:spPr>
            <a:xfrm>
              <a:off x="4369082" y="1304753"/>
              <a:ext cx="128027" cy="335309"/>
            </a:xfrm>
            <a:prstGeom prst="rect">
              <a:avLst/>
            </a:prstGeom>
          </p:spPr>
        </p:pic>
      </p:grpSp>
      <p:pic>
        <p:nvPicPr>
          <p:cNvPr id="132" name="图片 131"/>
          <p:cNvPicPr>
            <a:picLocks noChangeAspect="1"/>
          </p:cNvPicPr>
          <p:nvPr/>
        </p:nvPicPr>
        <p:blipFill>
          <a:blip r:embed="rId22" cstate="print"/>
          <a:stretch>
            <a:fillRect/>
          </a:stretch>
        </p:blipFill>
        <p:spPr>
          <a:xfrm>
            <a:off x="5972553" y="629954"/>
            <a:ext cx="402371" cy="469433"/>
          </a:xfrm>
          <a:prstGeom prst="rect">
            <a:avLst/>
          </a:prstGeom>
        </p:spPr>
      </p:pic>
      <p:pic>
        <p:nvPicPr>
          <p:cNvPr id="141" name="图片 140"/>
          <p:cNvPicPr>
            <a:picLocks noChangeAspect="1"/>
          </p:cNvPicPr>
          <p:nvPr/>
        </p:nvPicPr>
        <p:blipFill>
          <a:blip r:embed="rId23" cstate="print"/>
          <a:stretch>
            <a:fillRect/>
          </a:stretch>
        </p:blipFill>
        <p:spPr>
          <a:xfrm>
            <a:off x="5091026" y="5675045"/>
            <a:ext cx="2145978" cy="95105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fill="hold"/>
                                        <p:tgtEl>
                                          <p:spTgt spid="121"/>
                                        </p:tgtEl>
                                        <p:attrNameLst>
                                          <p:attrName>ppt_x</p:attrName>
                                        </p:attrNameLst>
                                      </p:cBhvr>
                                      <p:tavLst>
                                        <p:tav tm="0">
                                          <p:val>
                                            <p:strVal val="#ppt_x"/>
                                          </p:val>
                                        </p:tav>
                                        <p:tav tm="100000">
                                          <p:val>
                                            <p:strVal val="#ppt_x"/>
                                          </p:val>
                                        </p:tav>
                                      </p:tavLst>
                                    </p:anim>
                                    <p:anim calcmode="lin" valueType="num">
                                      <p:cBhvr additive="base">
                                        <p:cTn id="8" dur="500" fill="hold"/>
                                        <p:tgtEl>
                                          <p:spTgt spid="121"/>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additive="base">
                                        <p:cTn id="11" dur="500" fill="hold"/>
                                        <p:tgtEl>
                                          <p:spTgt spid="122"/>
                                        </p:tgtEl>
                                        <p:attrNameLst>
                                          <p:attrName>ppt_x</p:attrName>
                                        </p:attrNameLst>
                                      </p:cBhvr>
                                      <p:tavLst>
                                        <p:tav tm="0">
                                          <p:val>
                                            <p:strVal val="1+#ppt_w/2"/>
                                          </p:val>
                                        </p:tav>
                                        <p:tav tm="100000">
                                          <p:val>
                                            <p:strVal val="#ppt_x"/>
                                          </p:val>
                                        </p:tav>
                                      </p:tavLst>
                                    </p:anim>
                                    <p:anim calcmode="lin" valueType="num">
                                      <p:cBhvr additive="base">
                                        <p:cTn id="12" dur="500" fill="hold"/>
                                        <p:tgtEl>
                                          <p:spTgt spid="122"/>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0-#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 calcmode="lin" valueType="num">
                                      <p:cBhvr additive="base">
                                        <p:cTn id="19" dur="500" fill="hold"/>
                                        <p:tgtEl>
                                          <p:spTgt spid="124"/>
                                        </p:tgtEl>
                                        <p:attrNameLst>
                                          <p:attrName>ppt_x</p:attrName>
                                        </p:attrNameLst>
                                      </p:cBhvr>
                                      <p:tavLst>
                                        <p:tav tm="0">
                                          <p:val>
                                            <p:strVal val="1+#ppt_w/2"/>
                                          </p:val>
                                        </p:tav>
                                        <p:tav tm="100000">
                                          <p:val>
                                            <p:strVal val="#ppt_x"/>
                                          </p:val>
                                        </p:tav>
                                      </p:tavLst>
                                    </p:anim>
                                    <p:anim calcmode="lin" valueType="num">
                                      <p:cBhvr additive="base">
                                        <p:cTn id="20" dur="500" fill="hold"/>
                                        <p:tgtEl>
                                          <p:spTgt spid="124"/>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125"/>
                                        </p:tgtEl>
                                        <p:attrNameLst>
                                          <p:attrName>style.visibility</p:attrName>
                                        </p:attrNameLst>
                                      </p:cBhvr>
                                      <p:to>
                                        <p:strVal val="visible"/>
                                      </p:to>
                                    </p:set>
                                    <p:anim calcmode="lin" valueType="num">
                                      <p:cBhvr additive="base">
                                        <p:cTn id="23" dur="500" fill="hold"/>
                                        <p:tgtEl>
                                          <p:spTgt spid="125"/>
                                        </p:tgtEl>
                                        <p:attrNameLst>
                                          <p:attrName>ppt_x</p:attrName>
                                        </p:attrNameLst>
                                      </p:cBhvr>
                                      <p:tavLst>
                                        <p:tav tm="0">
                                          <p:val>
                                            <p:strVal val="#ppt_x"/>
                                          </p:val>
                                        </p:tav>
                                        <p:tav tm="100000">
                                          <p:val>
                                            <p:strVal val="#ppt_x"/>
                                          </p:val>
                                        </p:tav>
                                      </p:tavLst>
                                    </p:anim>
                                    <p:anim calcmode="lin" valueType="num">
                                      <p:cBhvr additive="base">
                                        <p:cTn id="24" dur="500" fill="hold"/>
                                        <p:tgtEl>
                                          <p:spTgt spid="12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250"/>
                                  </p:stCondLst>
                                  <p:childTnLst>
                                    <p:set>
                                      <p:cBhvr>
                                        <p:cTn id="26" dur="1" fill="hold">
                                          <p:stCondLst>
                                            <p:cond delay="0"/>
                                          </p:stCondLst>
                                        </p:cTn>
                                        <p:tgtEl>
                                          <p:spTgt spid="126"/>
                                        </p:tgtEl>
                                        <p:attrNameLst>
                                          <p:attrName>style.visibility</p:attrName>
                                        </p:attrNameLst>
                                      </p:cBhvr>
                                      <p:to>
                                        <p:strVal val="visible"/>
                                      </p:to>
                                    </p:set>
                                    <p:anim calcmode="lin" valueType="num">
                                      <p:cBhvr additive="base">
                                        <p:cTn id="27" dur="500" fill="hold"/>
                                        <p:tgtEl>
                                          <p:spTgt spid="126"/>
                                        </p:tgtEl>
                                        <p:attrNameLst>
                                          <p:attrName>ppt_x</p:attrName>
                                        </p:attrNameLst>
                                      </p:cBhvr>
                                      <p:tavLst>
                                        <p:tav tm="0">
                                          <p:val>
                                            <p:strVal val="#ppt_x"/>
                                          </p:val>
                                        </p:tav>
                                        <p:tav tm="100000">
                                          <p:val>
                                            <p:strVal val="#ppt_x"/>
                                          </p:val>
                                        </p:tav>
                                      </p:tavLst>
                                    </p:anim>
                                    <p:anim calcmode="lin" valueType="num">
                                      <p:cBhvr additive="base">
                                        <p:cTn id="28" dur="500" fill="hold"/>
                                        <p:tgtEl>
                                          <p:spTgt spid="126"/>
                                        </p:tgtEl>
                                        <p:attrNameLst>
                                          <p:attrName>ppt_y</p:attrName>
                                        </p:attrNameLst>
                                      </p:cBhvr>
                                      <p:tavLst>
                                        <p:tav tm="0">
                                          <p:val>
                                            <p:strVal val="1+#ppt_h/2"/>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27"/>
                                        </p:tgtEl>
                                        <p:attrNameLst>
                                          <p:attrName>style.visibility</p:attrName>
                                        </p:attrNameLst>
                                      </p:cBhvr>
                                      <p:to>
                                        <p:strVal val="visible"/>
                                      </p:to>
                                    </p:set>
                                    <p:anim calcmode="lin" valueType="num">
                                      <p:cBhvr additive="base">
                                        <p:cTn id="31" dur="500" fill="hold"/>
                                        <p:tgtEl>
                                          <p:spTgt spid="127"/>
                                        </p:tgtEl>
                                        <p:attrNameLst>
                                          <p:attrName>ppt_x</p:attrName>
                                        </p:attrNameLst>
                                      </p:cBhvr>
                                      <p:tavLst>
                                        <p:tav tm="0">
                                          <p:val>
                                            <p:strVal val="0-#ppt_w/2"/>
                                          </p:val>
                                        </p:tav>
                                        <p:tav tm="100000">
                                          <p:val>
                                            <p:strVal val="#ppt_x"/>
                                          </p:val>
                                        </p:tav>
                                      </p:tavLst>
                                    </p:anim>
                                    <p:anim calcmode="lin" valueType="num">
                                      <p:cBhvr additive="base">
                                        <p:cTn id="32" dur="500" fill="hold"/>
                                        <p:tgtEl>
                                          <p:spTgt spid="127"/>
                                        </p:tgtEl>
                                        <p:attrNameLst>
                                          <p:attrName>ppt_y</p:attrName>
                                        </p:attrNameLst>
                                      </p:cBhvr>
                                      <p:tavLst>
                                        <p:tav tm="0">
                                          <p:val>
                                            <p:strVal val="#ppt_y"/>
                                          </p:val>
                                        </p:tav>
                                        <p:tav tm="100000">
                                          <p:val>
                                            <p:strVal val="#ppt_y"/>
                                          </p:val>
                                        </p:tav>
                                      </p:tavLst>
                                    </p:anim>
                                  </p:childTnLst>
                                </p:cTn>
                              </p:par>
                              <p:par>
                                <p:cTn id="33" presetID="2" presetClass="entr" presetSubtype="1" fill="hold" nodeType="withEffect">
                                  <p:stCondLst>
                                    <p:cond delay="250"/>
                                  </p:stCondLst>
                                  <p:childTnLst>
                                    <p:set>
                                      <p:cBhvr>
                                        <p:cTn id="34" dur="1" fill="hold">
                                          <p:stCondLst>
                                            <p:cond delay="0"/>
                                          </p:stCondLst>
                                        </p:cTn>
                                        <p:tgtEl>
                                          <p:spTgt spid="132"/>
                                        </p:tgtEl>
                                        <p:attrNameLst>
                                          <p:attrName>style.visibility</p:attrName>
                                        </p:attrNameLst>
                                      </p:cBhvr>
                                      <p:to>
                                        <p:strVal val="visible"/>
                                      </p:to>
                                    </p:set>
                                    <p:anim calcmode="lin" valueType="num">
                                      <p:cBhvr additive="base">
                                        <p:cTn id="35" dur="500" fill="hold"/>
                                        <p:tgtEl>
                                          <p:spTgt spid="132"/>
                                        </p:tgtEl>
                                        <p:attrNameLst>
                                          <p:attrName>ppt_x</p:attrName>
                                        </p:attrNameLst>
                                      </p:cBhvr>
                                      <p:tavLst>
                                        <p:tav tm="0">
                                          <p:val>
                                            <p:strVal val="#ppt_x"/>
                                          </p:val>
                                        </p:tav>
                                        <p:tav tm="100000">
                                          <p:val>
                                            <p:strVal val="#ppt_x"/>
                                          </p:val>
                                        </p:tav>
                                      </p:tavLst>
                                    </p:anim>
                                    <p:anim calcmode="lin" valueType="num">
                                      <p:cBhvr additive="base">
                                        <p:cTn id="36" dur="500" fill="hold"/>
                                        <p:tgtEl>
                                          <p:spTgt spid="132"/>
                                        </p:tgtEl>
                                        <p:attrNameLst>
                                          <p:attrName>ppt_y</p:attrName>
                                        </p:attrNameLst>
                                      </p:cBhvr>
                                      <p:tavLst>
                                        <p:tav tm="0">
                                          <p:val>
                                            <p:strVal val="0-#ppt_h/2"/>
                                          </p:val>
                                        </p:tav>
                                        <p:tav tm="100000">
                                          <p:val>
                                            <p:strVal val="#ppt_y"/>
                                          </p:val>
                                        </p:tav>
                                      </p:tavLst>
                                    </p:anim>
                                  </p:childTnLst>
                                </p:cTn>
                              </p:par>
                            </p:childTnLst>
                          </p:cTn>
                        </p:par>
                        <p:par>
                          <p:cTn id="37" fill="hold">
                            <p:stCondLst>
                              <p:cond delay="750"/>
                            </p:stCondLst>
                            <p:childTnLst>
                              <p:par>
                                <p:cTn id="38" presetID="6" presetClass="entr" presetSubtype="16" fill="hold" nodeType="afterEffect">
                                  <p:stCondLst>
                                    <p:cond delay="0"/>
                                  </p:stCondLst>
                                  <p:childTnLst>
                                    <p:set>
                                      <p:cBhvr>
                                        <p:cTn id="39" dur="1" fill="hold">
                                          <p:stCondLst>
                                            <p:cond delay="0"/>
                                          </p:stCondLst>
                                        </p:cTn>
                                        <p:tgtEl>
                                          <p:spTgt spid="133"/>
                                        </p:tgtEl>
                                        <p:attrNameLst>
                                          <p:attrName>style.visibility</p:attrName>
                                        </p:attrNameLst>
                                      </p:cBhvr>
                                      <p:to>
                                        <p:strVal val="visible"/>
                                      </p:to>
                                    </p:set>
                                    <p:animEffect transition="in" filter="circle(in)">
                                      <p:cBhvr>
                                        <p:cTn id="40" dur="750"/>
                                        <p:tgtEl>
                                          <p:spTgt spid="133"/>
                                        </p:tgtEl>
                                      </p:cBhvr>
                                    </p:animEffect>
                                  </p:childTnLst>
                                </p:cTn>
                              </p:par>
                            </p:childTnLst>
                          </p:cTn>
                        </p:par>
                        <p:par>
                          <p:cTn id="41" fill="hold">
                            <p:stCondLst>
                              <p:cond delay="1750"/>
                            </p:stCondLst>
                            <p:childTnLst>
                              <p:par>
                                <p:cTn id="42" presetID="12" presetClass="entr" presetSubtype="4" fill="hold" nodeType="afterEffect">
                                  <p:stCondLst>
                                    <p:cond delay="0"/>
                                  </p:stCondLst>
                                  <p:childTnLst>
                                    <p:set>
                                      <p:cBhvr>
                                        <p:cTn id="43" dur="1" fill="hold">
                                          <p:stCondLst>
                                            <p:cond delay="0"/>
                                          </p:stCondLst>
                                        </p:cTn>
                                        <p:tgtEl>
                                          <p:spTgt spid="144"/>
                                        </p:tgtEl>
                                        <p:attrNameLst>
                                          <p:attrName>style.visibility</p:attrName>
                                        </p:attrNameLst>
                                      </p:cBhvr>
                                      <p:to>
                                        <p:strVal val="visible"/>
                                      </p:to>
                                    </p:set>
                                    <p:anim calcmode="lin" valueType="num">
                                      <p:cBhvr additive="base">
                                        <p:cTn id="44" dur="500"/>
                                        <p:tgtEl>
                                          <p:spTgt spid="144"/>
                                        </p:tgtEl>
                                        <p:attrNameLst>
                                          <p:attrName>ppt_y</p:attrName>
                                        </p:attrNameLst>
                                      </p:cBhvr>
                                      <p:tavLst>
                                        <p:tav tm="0">
                                          <p:val>
                                            <p:strVal val="#ppt_y+#ppt_h*1.125000"/>
                                          </p:val>
                                        </p:tav>
                                        <p:tav tm="100000">
                                          <p:val>
                                            <p:strVal val="#ppt_y"/>
                                          </p:val>
                                        </p:tav>
                                      </p:tavLst>
                                    </p:anim>
                                    <p:animEffect transition="in" filter="wipe(up)">
                                      <p:cBhvr>
                                        <p:cTn id="45" dur="500"/>
                                        <p:tgtEl>
                                          <p:spTgt spid="144"/>
                                        </p:tgtEl>
                                      </p:cBhvr>
                                    </p:animEffect>
                                  </p:childTnLst>
                                </p:cTn>
                              </p:par>
                            </p:childTnLst>
                          </p:cTn>
                        </p:par>
                        <p:par>
                          <p:cTn id="46" fill="hold">
                            <p:stCondLst>
                              <p:cond delay="2250"/>
                            </p:stCondLst>
                            <p:childTnLst>
                              <p:par>
                                <p:cTn id="47" presetID="53" presetClass="entr" presetSubtype="16" fill="hold" nodeType="afterEffect">
                                  <p:stCondLst>
                                    <p:cond delay="0"/>
                                  </p:stCondLst>
                                  <p:childTnLst>
                                    <p:set>
                                      <p:cBhvr>
                                        <p:cTn id="48" dur="1" fill="hold">
                                          <p:stCondLst>
                                            <p:cond delay="0"/>
                                          </p:stCondLst>
                                        </p:cTn>
                                        <p:tgtEl>
                                          <p:spTgt spid="140"/>
                                        </p:tgtEl>
                                        <p:attrNameLst>
                                          <p:attrName>style.visibility</p:attrName>
                                        </p:attrNameLst>
                                      </p:cBhvr>
                                      <p:to>
                                        <p:strVal val="visible"/>
                                      </p:to>
                                    </p:set>
                                    <p:anim calcmode="lin" valueType="num">
                                      <p:cBhvr>
                                        <p:cTn id="49" dur="500" fill="hold"/>
                                        <p:tgtEl>
                                          <p:spTgt spid="140"/>
                                        </p:tgtEl>
                                        <p:attrNameLst>
                                          <p:attrName>ppt_w</p:attrName>
                                        </p:attrNameLst>
                                      </p:cBhvr>
                                      <p:tavLst>
                                        <p:tav tm="0">
                                          <p:val>
                                            <p:fltVal val="0"/>
                                          </p:val>
                                        </p:tav>
                                        <p:tav tm="100000">
                                          <p:val>
                                            <p:strVal val="#ppt_w"/>
                                          </p:val>
                                        </p:tav>
                                      </p:tavLst>
                                    </p:anim>
                                    <p:anim calcmode="lin" valueType="num">
                                      <p:cBhvr>
                                        <p:cTn id="50" dur="500" fill="hold"/>
                                        <p:tgtEl>
                                          <p:spTgt spid="140"/>
                                        </p:tgtEl>
                                        <p:attrNameLst>
                                          <p:attrName>ppt_h</p:attrName>
                                        </p:attrNameLst>
                                      </p:cBhvr>
                                      <p:tavLst>
                                        <p:tav tm="0">
                                          <p:val>
                                            <p:fltVal val="0"/>
                                          </p:val>
                                        </p:tav>
                                        <p:tav tm="100000">
                                          <p:val>
                                            <p:strVal val="#ppt_h"/>
                                          </p:val>
                                        </p:tav>
                                      </p:tavLst>
                                    </p:anim>
                                    <p:animEffect transition="in" filter="fade">
                                      <p:cBhvr>
                                        <p:cTn id="51" dur="500"/>
                                        <p:tgtEl>
                                          <p:spTgt spid="140"/>
                                        </p:tgtEl>
                                      </p:cBhvr>
                                    </p:animEffect>
                                  </p:childTnLst>
                                </p:cTn>
                              </p:par>
                              <p:par>
                                <p:cTn id="52" presetID="53" presetClass="entr" presetSubtype="16" fill="hold" nodeType="withEffect">
                                  <p:stCondLst>
                                    <p:cond delay="0"/>
                                  </p:stCondLst>
                                  <p:childTnLst>
                                    <p:set>
                                      <p:cBhvr>
                                        <p:cTn id="53" dur="1" fill="hold">
                                          <p:stCondLst>
                                            <p:cond delay="0"/>
                                          </p:stCondLst>
                                        </p:cTn>
                                        <p:tgtEl>
                                          <p:spTgt spid="136"/>
                                        </p:tgtEl>
                                        <p:attrNameLst>
                                          <p:attrName>style.visibility</p:attrName>
                                        </p:attrNameLst>
                                      </p:cBhvr>
                                      <p:to>
                                        <p:strVal val="visible"/>
                                      </p:to>
                                    </p:set>
                                    <p:anim calcmode="lin" valueType="num">
                                      <p:cBhvr>
                                        <p:cTn id="54" dur="500" fill="hold"/>
                                        <p:tgtEl>
                                          <p:spTgt spid="136"/>
                                        </p:tgtEl>
                                        <p:attrNameLst>
                                          <p:attrName>ppt_w</p:attrName>
                                        </p:attrNameLst>
                                      </p:cBhvr>
                                      <p:tavLst>
                                        <p:tav tm="0">
                                          <p:val>
                                            <p:fltVal val="0"/>
                                          </p:val>
                                        </p:tav>
                                        <p:tav tm="100000">
                                          <p:val>
                                            <p:strVal val="#ppt_w"/>
                                          </p:val>
                                        </p:tav>
                                      </p:tavLst>
                                    </p:anim>
                                    <p:anim calcmode="lin" valueType="num">
                                      <p:cBhvr>
                                        <p:cTn id="55" dur="500" fill="hold"/>
                                        <p:tgtEl>
                                          <p:spTgt spid="136"/>
                                        </p:tgtEl>
                                        <p:attrNameLst>
                                          <p:attrName>ppt_h</p:attrName>
                                        </p:attrNameLst>
                                      </p:cBhvr>
                                      <p:tavLst>
                                        <p:tav tm="0">
                                          <p:val>
                                            <p:fltVal val="0"/>
                                          </p:val>
                                        </p:tav>
                                        <p:tav tm="100000">
                                          <p:val>
                                            <p:strVal val="#ppt_h"/>
                                          </p:val>
                                        </p:tav>
                                      </p:tavLst>
                                    </p:anim>
                                    <p:animEffect transition="in" filter="fade">
                                      <p:cBhvr>
                                        <p:cTn id="56" dur="500"/>
                                        <p:tgtEl>
                                          <p:spTgt spid="136"/>
                                        </p:tgtEl>
                                      </p:cBhvr>
                                    </p:animEffect>
                                  </p:childTnLst>
                                </p:cTn>
                              </p:par>
                              <p:par>
                                <p:cTn id="57" presetID="53" presetClass="entr" presetSubtype="16" fill="hold"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p:cTn id="59" dur="500" fill="hold"/>
                                        <p:tgtEl>
                                          <p:spTgt spid="139"/>
                                        </p:tgtEl>
                                        <p:attrNameLst>
                                          <p:attrName>ppt_w</p:attrName>
                                        </p:attrNameLst>
                                      </p:cBhvr>
                                      <p:tavLst>
                                        <p:tav tm="0">
                                          <p:val>
                                            <p:fltVal val="0"/>
                                          </p:val>
                                        </p:tav>
                                        <p:tav tm="100000">
                                          <p:val>
                                            <p:strVal val="#ppt_w"/>
                                          </p:val>
                                        </p:tav>
                                      </p:tavLst>
                                    </p:anim>
                                    <p:anim calcmode="lin" valueType="num">
                                      <p:cBhvr>
                                        <p:cTn id="60" dur="500" fill="hold"/>
                                        <p:tgtEl>
                                          <p:spTgt spid="139"/>
                                        </p:tgtEl>
                                        <p:attrNameLst>
                                          <p:attrName>ppt_h</p:attrName>
                                        </p:attrNameLst>
                                      </p:cBhvr>
                                      <p:tavLst>
                                        <p:tav tm="0">
                                          <p:val>
                                            <p:fltVal val="0"/>
                                          </p:val>
                                        </p:tav>
                                        <p:tav tm="100000">
                                          <p:val>
                                            <p:strVal val="#ppt_h"/>
                                          </p:val>
                                        </p:tav>
                                      </p:tavLst>
                                    </p:anim>
                                    <p:animEffect transition="in" filter="fade">
                                      <p:cBhvr>
                                        <p:cTn id="61" dur="500"/>
                                        <p:tgtEl>
                                          <p:spTgt spid="139"/>
                                        </p:tgtEl>
                                      </p:cBhvr>
                                    </p:animEffect>
                                  </p:childTnLst>
                                </p:cTn>
                              </p:par>
                              <p:par>
                                <p:cTn id="62" presetID="53" presetClass="entr" presetSubtype="16" fill="hold" nodeType="withEffect">
                                  <p:stCondLst>
                                    <p:cond delay="0"/>
                                  </p:stCondLst>
                                  <p:childTnLst>
                                    <p:set>
                                      <p:cBhvr>
                                        <p:cTn id="63" dur="1" fill="hold">
                                          <p:stCondLst>
                                            <p:cond delay="0"/>
                                          </p:stCondLst>
                                        </p:cTn>
                                        <p:tgtEl>
                                          <p:spTgt spid="146"/>
                                        </p:tgtEl>
                                        <p:attrNameLst>
                                          <p:attrName>style.visibility</p:attrName>
                                        </p:attrNameLst>
                                      </p:cBhvr>
                                      <p:to>
                                        <p:strVal val="visible"/>
                                      </p:to>
                                    </p:set>
                                    <p:anim calcmode="lin" valueType="num">
                                      <p:cBhvr>
                                        <p:cTn id="64" dur="500" fill="hold"/>
                                        <p:tgtEl>
                                          <p:spTgt spid="146"/>
                                        </p:tgtEl>
                                        <p:attrNameLst>
                                          <p:attrName>ppt_w</p:attrName>
                                        </p:attrNameLst>
                                      </p:cBhvr>
                                      <p:tavLst>
                                        <p:tav tm="0">
                                          <p:val>
                                            <p:fltVal val="0"/>
                                          </p:val>
                                        </p:tav>
                                        <p:tav tm="100000">
                                          <p:val>
                                            <p:strVal val="#ppt_w"/>
                                          </p:val>
                                        </p:tav>
                                      </p:tavLst>
                                    </p:anim>
                                    <p:anim calcmode="lin" valueType="num">
                                      <p:cBhvr>
                                        <p:cTn id="65" dur="500" fill="hold"/>
                                        <p:tgtEl>
                                          <p:spTgt spid="146"/>
                                        </p:tgtEl>
                                        <p:attrNameLst>
                                          <p:attrName>ppt_h</p:attrName>
                                        </p:attrNameLst>
                                      </p:cBhvr>
                                      <p:tavLst>
                                        <p:tav tm="0">
                                          <p:val>
                                            <p:fltVal val="0"/>
                                          </p:val>
                                        </p:tav>
                                        <p:tav tm="100000">
                                          <p:val>
                                            <p:strVal val="#ppt_h"/>
                                          </p:val>
                                        </p:tav>
                                      </p:tavLst>
                                    </p:anim>
                                    <p:animEffect transition="in" filter="fade">
                                      <p:cBhvr>
                                        <p:cTn id="66" dur="500"/>
                                        <p:tgtEl>
                                          <p:spTgt spid="146"/>
                                        </p:tgtEl>
                                      </p:cBhvr>
                                    </p:animEffect>
                                  </p:childTnLst>
                                </p:cTn>
                              </p:par>
                              <p:par>
                                <p:cTn id="67" presetID="53" presetClass="entr" presetSubtype="16" fill="hold" nodeType="withEffect">
                                  <p:stCondLst>
                                    <p:cond delay="0"/>
                                  </p:stCondLst>
                                  <p:childTnLst>
                                    <p:set>
                                      <p:cBhvr>
                                        <p:cTn id="68" dur="1" fill="hold">
                                          <p:stCondLst>
                                            <p:cond delay="0"/>
                                          </p:stCondLst>
                                        </p:cTn>
                                        <p:tgtEl>
                                          <p:spTgt spid="147"/>
                                        </p:tgtEl>
                                        <p:attrNameLst>
                                          <p:attrName>style.visibility</p:attrName>
                                        </p:attrNameLst>
                                      </p:cBhvr>
                                      <p:to>
                                        <p:strVal val="visible"/>
                                      </p:to>
                                    </p:set>
                                    <p:anim calcmode="lin" valueType="num">
                                      <p:cBhvr>
                                        <p:cTn id="69" dur="500" fill="hold"/>
                                        <p:tgtEl>
                                          <p:spTgt spid="147"/>
                                        </p:tgtEl>
                                        <p:attrNameLst>
                                          <p:attrName>ppt_w</p:attrName>
                                        </p:attrNameLst>
                                      </p:cBhvr>
                                      <p:tavLst>
                                        <p:tav tm="0">
                                          <p:val>
                                            <p:fltVal val="0"/>
                                          </p:val>
                                        </p:tav>
                                        <p:tav tm="100000">
                                          <p:val>
                                            <p:strVal val="#ppt_w"/>
                                          </p:val>
                                        </p:tav>
                                      </p:tavLst>
                                    </p:anim>
                                    <p:anim calcmode="lin" valueType="num">
                                      <p:cBhvr>
                                        <p:cTn id="70" dur="500" fill="hold"/>
                                        <p:tgtEl>
                                          <p:spTgt spid="147"/>
                                        </p:tgtEl>
                                        <p:attrNameLst>
                                          <p:attrName>ppt_h</p:attrName>
                                        </p:attrNameLst>
                                      </p:cBhvr>
                                      <p:tavLst>
                                        <p:tav tm="0">
                                          <p:val>
                                            <p:fltVal val="0"/>
                                          </p:val>
                                        </p:tav>
                                        <p:tav tm="100000">
                                          <p:val>
                                            <p:strVal val="#ppt_h"/>
                                          </p:val>
                                        </p:tav>
                                      </p:tavLst>
                                    </p:anim>
                                    <p:animEffect transition="in" filter="fade">
                                      <p:cBhvr>
                                        <p:cTn id="71" dur="500"/>
                                        <p:tgtEl>
                                          <p:spTgt spid="147"/>
                                        </p:tgtEl>
                                      </p:cBhvr>
                                    </p:animEffect>
                                  </p:childTnLst>
                                </p:cTn>
                              </p:par>
                            </p:childTnLst>
                          </p:cTn>
                        </p:par>
                        <p:par>
                          <p:cTn id="72" fill="hold">
                            <p:stCondLst>
                              <p:cond delay="2750"/>
                            </p:stCondLst>
                            <p:childTnLst>
                              <p:par>
                                <p:cTn id="73" presetID="26" presetClass="emph" presetSubtype="0" repeatCount="indefinite" fill="hold" nodeType="afterEffect">
                                  <p:stCondLst>
                                    <p:cond delay="0"/>
                                  </p:stCondLst>
                                  <p:endCondLst>
                                    <p:cond evt="onNext" delay="0">
                                      <p:tgtEl>
                                        <p:sldTgt/>
                                      </p:tgtEl>
                                    </p:cond>
                                  </p:endCondLst>
                                  <p:childTnLst>
                                    <p:animEffect transition="out" filter="fade">
                                      <p:cBhvr>
                                        <p:cTn id="74" dur="500" tmFilter="0, 0; .2, .5; .8, .5; 1, 0"/>
                                        <p:tgtEl>
                                          <p:spTgt spid="140"/>
                                        </p:tgtEl>
                                      </p:cBhvr>
                                    </p:animEffect>
                                    <p:animScale>
                                      <p:cBhvr>
                                        <p:cTn id="75" dur="250" autoRev="1" fill="hold"/>
                                        <p:tgtEl>
                                          <p:spTgt spid="140"/>
                                        </p:tgtEl>
                                      </p:cBhvr>
                                      <p:by x="105000" y="105000"/>
                                    </p:animScale>
                                  </p:childTnLst>
                                </p:cTn>
                              </p:par>
                              <p:par>
                                <p:cTn id="76" presetID="26" presetClass="emph" presetSubtype="0" repeatCount="indefinite" fill="hold" nodeType="withEffect">
                                  <p:stCondLst>
                                    <p:cond delay="0"/>
                                  </p:stCondLst>
                                  <p:endCondLst>
                                    <p:cond evt="onNext" delay="0">
                                      <p:tgtEl>
                                        <p:sldTgt/>
                                      </p:tgtEl>
                                    </p:cond>
                                  </p:endCondLst>
                                  <p:childTnLst>
                                    <p:animEffect transition="out" filter="fade">
                                      <p:cBhvr>
                                        <p:cTn id="77" dur="500" tmFilter="0, 0; .2, .5; .8, .5; 1, 0"/>
                                        <p:tgtEl>
                                          <p:spTgt spid="136"/>
                                        </p:tgtEl>
                                      </p:cBhvr>
                                    </p:animEffect>
                                    <p:animScale>
                                      <p:cBhvr>
                                        <p:cTn id="78" dur="250" autoRev="1" fill="hold"/>
                                        <p:tgtEl>
                                          <p:spTgt spid="136"/>
                                        </p:tgtEl>
                                      </p:cBhvr>
                                      <p:by x="105000" y="105000"/>
                                    </p:animScale>
                                  </p:childTnLst>
                                </p:cTn>
                              </p:par>
                              <p:par>
                                <p:cTn id="79" presetID="26" presetClass="emph" presetSubtype="0" repeatCount="indefinite" fill="hold" nodeType="withEffect">
                                  <p:stCondLst>
                                    <p:cond delay="0"/>
                                  </p:stCondLst>
                                  <p:endCondLst>
                                    <p:cond evt="onNext" delay="0">
                                      <p:tgtEl>
                                        <p:sldTgt/>
                                      </p:tgtEl>
                                    </p:cond>
                                  </p:endCondLst>
                                  <p:childTnLst>
                                    <p:animEffect transition="out" filter="fade">
                                      <p:cBhvr>
                                        <p:cTn id="80" dur="500" tmFilter="0, 0; .2, .5; .8, .5; 1, 0"/>
                                        <p:tgtEl>
                                          <p:spTgt spid="139"/>
                                        </p:tgtEl>
                                      </p:cBhvr>
                                    </p:animEffect>
                                    <p:animScale>
                                      <p:cBhvr>
                                        <p:cTn id="81" dur="250" autoRev="1" fill="hold"/>
                                        <p:tgtEl>
                                          <p:spTgt spid="139"/>
                                        </p:tgtEl>
                                      </p:cBhvr>
                                      <p:by x="105000" y="105000"/>
                                    </p:animScale>
                                  </p:childTnLst>
                                </p:cTn>
                              </p:par>
                              <p:par>
                                <p:cTn id="82" presetID="26" presetClass="emph" presetSubtype="0" repeatCount="indefinite" fill="hold" nodeType="withEffect">
                                  <p:stCondLst>
                                    <p:cond delay="0"/>
                                  </p:stCondLst>
                                  <p:endCondLst>
                                    <p:cond evt="onNext" delay="0">
                                      <p:tgtEl>
                                        <p:sldTgt/>
                                      </p:tgtEl>
                                    </p:cond>
                                  </p:endCondLst>
                                  <p:childTnLst>
                                    <p:animEffect transition="out" filter="fade">
                                      <p:cBhvr>
                                        <p:cTn id="83" dur="500" tmFilter="0, 0; .2, .5; .8, .5; 1, 0"/>
                                        <p:tgtEl>
                                          <p:spTgt spid="146"/>
                                        </p:tgtEl>
                                      </p:cBhvr>
                                    </p:animEffect>
                                    <p:animScale>
                                      <p:cBhvr>
                                        <p:cTn id="84" dur="250" autoRev="1" fill="hold"/>
                                        <p:tgtEl>
                                          <p:spTgt spid="146"/>
                                        </p:tgtEl>
                                      </p:cBhvr>
                                      <p:by x="105000" y="105000"/>
                                    </p:animScale>
                                  </p:childTnLst>
                                </p:cTn>
                              </p:par>
                              <p:par>
                                <p:cTn id="85" presetID="26" presetClass="emph" presetSubtype="0" repeatCount="indefinite" fill="hold" nodeType="withEffect">
                                  <p:stCondLst>
                                    <p:cond delay="0"/>
                                  </p:stCondLst>
                                  <p:endCondLst>
                                    <p:cond evt="onNext" delay="0">
                                      <p:tgtEl>
                                        <p:sldTgt/>
                                      </p:tgtEl>
                                    </p:cond>
                                  </p:endCondLst>
                                  <p:childTnLst>
                                    <p:animEffect transition="out" filter="fade">
                                      <p:cBhvr>
                                        <p:cTn id="86" dur="500" tmFilter="0, 0; .2, .5; .8, .5; 1, 0"/>
                                        <p:tgtEl>
                                          <p:spTgt spid="147"/>
                                        </p:tgtEl>
                                      </p:cBhvr>
                                    </p:animEffect>
                                    <p:animScale>
                                      <p:cBhvr>
                                        <p:cTn id="87" dur="250" autoRev="1" fill="hold"/>
                                        <p:tgtEl>
                                          <p:spTgt spid="147"/>
                                        </p:tgtEl>
                                      </p:cBhvr>
                                      <p:by x="105000" y="105000"/>
                                    </p:animScale>
                                  </p:childTnLst>
                                </p:cTn>
                              </p:par>
                              <p:par>
                                <p:cTn id="88" presetID="41" presetClass="entr" presetSubtype="0" fill="hold" grpId="0" nodeType="withEffect">
                                  <p:stCondLst>
                                    <p:cond delay="0"/>
                                  </p:stCondLst>
                                  <p:iterate type="lt">
                                    <p:tmPct val="10000"/>
                                  </p:iterate>
                                  <p:childTnLst>
                                    <p:set>
                                      <p:cBhvr>
                                        <p:cTn id="89" dur="1" fill="hold">
                                          <p:stCondLst>
                                            <p:cond delay="0"/>
                                          </p:stCondLst>
                                        </p:cTn>
                                        <p:tgtEl>
                                          <p:spTgt spid="13"/>
                                        </p:tgtEl>
                                        <p:attrNameLst>
                                          <p:attrName>style.visibility</p:attrName>
                                        </p:attrNameLst>
                                      </p:cBhvr>
                                      <p:to>
                                        <p:strVal val="visible"/>
                                      </p:to>
                                    </p:set>
                                    <p:anim calcmode="lin" valueType="num">
                                      <p:cBhvr>
                                        <p:cTn id="9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3"/>
                                        </p:tgtEl>
                                        <p:attrNameLst>
                                          <p:attrName>ppt_y</p:attrName>
                                        </p:attrNameLst>
                                      </p:cBhvr>
                                      <p:tavLst>
                                        <p:tav tm="0">
                                          <p:val>
                                            <p:strVal val="#ppt_y"/>
                                          </p:val>
                                        </p:tav>
                                        <p:tav tm="100000">
                                          <p:val>
                                            <p:strVal val="#ppt_y"/>
                                          </p:val>
                                        </p:tav>
                                      </p:tavLst>
                                    </p:anim>
                                    <p:anim calcmode="lin" valueType="num">
                                      <p:cBhvr>
                                        <p:cTn id="9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510474" y="234963"/>
            <a:ext cx="3736402"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Black" panose="020B0A04020102020204" pitchFamily="34" charset="0"/>
              </a:rPr>
              <a:t>Case Study</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rPr>
                <a:t>Three</a:t>
              </a: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grpSp>
        <p:nvGrpSpPr>
          <p:cNvPr id="59" name="组合 58"/>
          <p:cNvGrpSpPr/>
          <p:nvPr/>
        </p:nvGrpSpPr>
        <p:grpSpPr>
          <a:xfrm>
            <a:off x="819785" y="1383030"/>
            <a:ext cx="1439545" cy="1014730"/>
            <a:chOff x="3181350" y="2294157"/>
            <a:chExt cx="2623643" cy="1725711"/>
          </a:xfrm>
        </p:grpSpPr>
        <p:pic>
          <p:nvPicPr>
            <p:cNvPr id="22" name="图片 21"/>
            <p:cNvPicPr>
              <a:picLocks noChangeAspect="1"/>
            </p:cNvPicPr>
            <p:nvPr/>
          </p:nvPicPr>
          <p:blipFill>
            <a:blip r:embed="rId6" cstate="print"/>
            <a:stretch>
              <a:fillRect/>
            </a:stretch>
          </p:blipFill>
          <p:spPr>
            <a:xfrm>
              <a:off x="3181350" y="2294157"/>
              <a:ext cx="2623643" cy="1725711"/>
            </a:xfrm>
            <a:prstGeom prst="rect">
              <a:avLst/>
            </a:prstGeom>
          </p:spPr>
        </p:pic>
        <p:pic>
          <p:nvPicPr>
            <p:cNvPr id="24" name="图片 23"/>
            <p:cNvPicPr>
              <a:picLocks noChangeAspect="1"/>
            </p:cNvPicPr>
            <p:nvPr/>
          </p:nvPicPr>
          <p:blipFill rotWithShape="1">
            <a:blip r:embed="rId7" cstate="screen"/>
            <a:srcRect l="34585" t="68437" r="25573" b="7250"/>
            <a:stretch>
              <a:fillRect/>
            </a:stretch>
          </p:blipFill>
          <p:spPr>
            <a:xfrm>
              <a:off x="3513188" y="2530659"/>
              <a:ext cx="2153863" cy="1241241"/>
            </a:xfrm>
            <a:prstGeom prst="rect">
              <a:avLst/>
            </a:prstGeom>
          </p:spPr>
        </p:pic>
      </p:grpSp>
      <p:grpSp>
        <p:nvGrpSpPr>
          <p:cNvPr id="60" name="组合 59"/>
          <p:cNvGrpSpPr/>
          <p:nvPr/>
        </p:nvGrpSpPr>
        <p:grpSpPr>
          <a:xfrm>
            <a:off x="5998845" y="1349375"/>
            <a:ext cx="1496060" cy="1049020"/>
            <a:chOff x="6374782" y="2306858"/>
            <a:chExt cx="2616817" cy="1721222"/>
          </a:xfrm>
        </p:grpSpPr>
        <p:pic>
          <p:nvPicPr>
            <p:cNvPr id="14" name="图片 13"/>
            <p:cNvPicPr>
              <a:picLocks noChangeAspect="1"/>
            </p:cNvPicPr>
            <p:nvPr/>
          </p:nvPicPr>
          <p:blipFill>
            <a:blip r:embed="rId8" cstate="print"/>
            <a:stretch>
              <a:fillRect/>
            </a:stretch>
          </p:blipFill>
          <p:spPr>
            <a:xfrm>
              <a:off x="6374782" y="2306858"/>
              <a:ext cx="2616817" cy="1721222"/>
            </a:xfrm>
            <a:prstGeom prst="rect">
              <a:avLst/>
            </a:prstGeom>
          </p:spPr>
        </p:pic>
        <p:pic>
          <p:nvPicPr>
            <p:cNvPr id="58" name="图片 57"/>
            <p:cNvPicPr>
              <a:picLocks noChangeAspect="1"/>
            </p:cNvPicPr>
            <p:nvPr/>
          </p:nvPicPr>
          <p:blipFill rotWithShape="1">
            <a:blip r:embed="rId7" cstate="screen"/>
            <a:srcRect l="53577" t="33830" r="21568" b="41857"/>
            <a:stretch>
              <a:fillRect/>
            </a:stretch>
          </p:blipFill>
          <p:spPr>
            <a:xfrm>
              <a:off x="6827350" y="2546848"/>
              <a:ext cx="1711679" cy="1241241"/>
            </a:xfrm>
            <a:prstGeom prst="rect">
              <a:avLst/>
            </a:prstGeom>
          </p:spPr>
        </p:pic>
      </p:grpSp>
      <p:sp>
        <p:nvSpPr>
          <p:cNvPr id="61" name="任意多边形: 形状 60"/>
          <p:cNvSpPr/>
          <p:nvPr/>
        </p:nvSpPr>
        <p:spPr>
          <a:xfrm>
            <a:off x="2470358" y="2082356"/>
            <a:ext cx="2248833" cy="53149"/>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 name="connsiteX0-243" fmla="*/ 0 w 10129197"/>
              <a:gd name="connsiteY0-244" fmla="*/ 108656 h 362734"/>
              <a:gd name="connsiteX1-245" fmla="*/ 2279379 w 10129197"/>
              <a:gd name="connsiteY1-246" fmla="*/ 359834 h 362734"/>
              <a:gd name="connsiteX2-247" fmla="*/ 5209172 w 10129197"/>
              <a:gd name="connsiteY2-248" fmla="*/ 230012 h 362734"/>
              <a:gd name="connsiteX3-249" fmla="*/ 10129197 w 10129197"/>
              <a:gd name="connsiteY3-250" fmla="*/ 1 h 362734"/>
              <a:gd name="connsiteX0-251" fmla="*/ 0 w 8153512"/>
              <a:gd name="connsiteY0-252" fmla="*/ 149619 h 403884"/>
              <a:gd name="connsiteX1-253" fmla="*/ 2279379 w 8153512"/>
              <a:gd name="connsiteY1-254" fmla="*/ 400797 h 403884"/>
              <a:gd name="connsiteX2-255" fmla="*/ 5209172 w 8153512"/>
              <a:gd name="connsiteY2-256" fmla="*/ 270975 h 403884"/>
              <a:gd name="connsiteX3-257" fmla="*/ 8153512 w 8153512"/>
              <a:gd name="connsiteY3-258" fmla="*/ 0 h 403884"/>
              <a:gd name="connsiteX0-259" fmla="*/ 0 w 8320471"/>
              <a:gd name="connsiteY0-260" fmla="*/ 36968 h 290765"/>
              <a:gd name="connsiteX1-261" fmla="*/ 2279379 w 8320471"/>
              <a:gd name="connsiteY1-262" fmla="*/ 288146 h 290765"/>
              <a:gd name="connsiteX2-263" fmla="*/ 5209172 w 8320471"/>
              <a:gd name="connsiteY2-264" fmla="*/ 158324 h 290765"/>
              <a:gd name="connsiteX3-265" fmla="*/ 8320471 w 8320471"/>
              <a:gd name="connsiteY3-266" fmla="*/ 0 h 290765"/>
              <a:gd name="connsiteX0-267" fmla="*/ 0 w 8320471"/>
              <a:gd name="connsiteY0-268" fmla="*/ 36968 h 292812"/>
              <a:gd name="connsiteX1-269" fmla="*/ 2279379 w 8320471"/>
              <a:gd name="connsiteY1-270" fmla="*/ 288146 h 292812"/>
              <a:gd name="connsiteX2-271" fmla="*/ 8320471 w 8320471"/>
              <a:gd name="connsiteY2-272" fmla="*/ 0 h 292812"/>
              <a:gd name="connsiteX0-273" fmla="*/ 0 w 8320471"/>
              <a:gd name="connsiteY0-274" fmla="*/ 36968 h 284234"/>
              <a:gd name="connsiteX1-275" fmla="*/ 2752431 w 8320471"/>
              <a:gd name="connsiteY1-276" fmla="*/ 277905 h 284234"/>
              <a:gd name="connsiteX2-277" fmla="*/ 8320471 w 8320471"/>
              <a:gd name="connsiteY2-278" fmla="*/ 0 h 284234"/>
              <a:gd name="connsiteX0-279" fmla="*/ 0 w 8306558"/>
              <a:gd name="connsiteY0-280" fmla="*/ 47209 h 295214"/>
              <a:gd name="connsiteX1-281" fmla="*/ 2752431 w 8306558"/>
              <a:gd name="connsiteY1-282" fmla="*/ 288146 h 295214"/>
              <a:gd name="connsiteX2-283" fmla="*/ 8306558 w 8306558"/>
              <a:gd name="connsiteY2-284" fmla="*/ 0 h 295214"/>
              <a:gd name="connsiteX0-285" fmla="*/ 0 w 8306558"/>
              <a:gd name="connsiteY0-286" fmla="*/ 47209 h 295214"/>
              <a:gd name="connsiteX1-287" fmla="*/ 2752431 w 8306558"/>
              <a:gd name="connsiteY1-288" fmla="*/ 288146 h 295214"/>
              <a:gd name="connsiteX2-289" fmla="*/ 8306558 w 8306558"/>
              <a:gd name="connsiteY2-290" fmla="*/ 0 h 295214"/>
              <a:gd name="connsiteX0-291" fmla="*/ 0 w 7847420"/>
              <a:gd name="connsiteY0-292" fmla="*/ 36968 h 284234"/>
              <a:gd name="connsiteX1-293" fmla="*/ 2752431 w 7847420"/>
              <a:gd name="connsiteY1-294" fmla="*/ 277905 h 284234"/>
              <a:gd name="connsiteX2-295" fmla="*/ 7847420 w 7847420"/>
              <a:gd name="connsiteY2-296" fmla="*/ 0 h 284234"/>
            </a:gdLst>
            <a:ahLst/>
            <a:cxnLst>
              <a:cxn ang="0">
                <a:pos x="connsiteX0-1" y="connsiteY0-2"/>
              </a:cxn>
              <a:cxn ang="0">
                <a:pos x="connsiteX1-3" y="connsiteY1-4"/>
              </a:cxn>
              <a:cxn ang="0">
                <a:pos x="connsiteX2-5" y="connsiteY2-6"/>
              </a:cxn>
            </a:cxnLst>
            <a:rect l="l" t="t" r="r" b="b"/>
            <a:pathLst>
              <a:path w="7847420" h="284234">
                <a:moveTo>
                  <a:pt x="0" y="36968"/>
                </a:moveTo>
                <a:cubicBezTo>
                  <a:pt x="245726" y="330597"/>
                  <a:pt x="1444528" y="284066"/>
                  <a:pt x="2752431" y="277905"/>
                </a:cubicBezTo>
                <a:cubicBezTo>
                  <a:pt x="4060334" y="271744"/>
                  <a:pt x="6588860" y="131718"/>
                  <a:pt x="7847420" y="0"/>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62" name="任意多边形: 形状 61"/>
          <p:cNvSpPr/>
          <p:nvPr/>
        </p:nvSpPr>
        <p:spPr>
          <a:xfrm>
            <a:off x="2470124" y="3551746"/>
            <a:ext cx="2248833" cy="53149"/>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 name="connsiteX0-243" fmla="*/ 0 w 10129197"/>
              <a:gd name="connsiteY0-244" fmla="*/ 108656 h 362734"/>
              <a:gd name="connsiteX1-245" fmla="*/ 2279379 w 10129197"/>
              <a:gd name="connsiteY1-246" fmla="*/ 359834 h 362734"/>
              <a:gd name="connsiteX2-247" fmla="*/ 5209172 w 10129197"/>
              <a:gd name="connsiteY2-248" fmla="*/ 230012 h 362734"/>
              <a:gd name="connsiteX3-249" fmla="*/ 10129197 w 10129197"/>
              <a:gd name="connsiteY3-250" fmla="*/ 1 h 362734"/>
              <a:gd name="connsiteX0-251" fmla="*/ 0 w 8153512"/>
              <a:gd name="connsiteY0-252" fmla="*/ 149619 h 403884"/>
              <a:gd name="connsiteX1-253" fmla="*/ 2279379 w 8153512"/>
              <a:gd name="connsiteY1-254" fmla="*/ 400797 h 403884"/>
              <a:gd name="connsiteX2-255" fmla="*/ 5209172 w 8153512"/>
              <a:gd name="connsiteY2-256" fmla="*/ 270975 h 403884"/>
              <a:gd name="connsiteX3-257" fmla="*/ 8153512 w 8153512"/>
              <a:gd name="connsiteY3-258" fmla="*/ 0 h 403884"/>
              <a:gd name="connsiteX0-259" fmla="*/ 0 w 8320471"/>
              <a:gd name="connsiteY0-260" fmla="*/ 36968 h 290765"/>
              <a:gd name="connsiteX1-261" fmla="*/ 2279379 w 8320471"/>
              <a:gd name="connsiteY1-262" fmla="*/ 288146 h 290765"/>
              <a:gd name="connsiteX2-263" fmla="*/ 5209172 w 8320471"/>
              <a:gd name="connsiteY2-264" fmla="*/ 158324 h 290765"/>
              <a:gd name="connsiteX3-265" fmla="*/ 8320471 w 8320471"/>
              <a:gd name="connsiteY3-266" fmla="*/ 0 h 290765"/>
              <a:gd name="connsiteX0-267" fmla="*/ 0 w 8320471"/>
              <a:gd name="connsiteY0-268" fmla="*/ 36968 h 292812"/>
              <a:gd name="connsiteX1-269" fmla="*/ 2279379 w 8320471"/>
              <a:gd name="connsiteY1-270" fmla="*/ 288146 h 292812"/>
              <a:gd name="connsiteX2-271" fmla="*/ 8320471 w 8320471"/>
              <a:gd name="connsiteY2-272" fmla="*/ 0 h 292812"/>
              <a:gd name="connsiteX0-273" fmla="*/ 0 w 8320471"/>
              <a:gd name="connsiteY0-274" fmla="*/ 36968 h 284234"/>
              <a:gd name="connsiteX1-275" fmla="*/ 2752431 w 8320471"/>
              <a:gd name="connsiteY1-276" fmla="*/ 277905 h 284234"/>
              <a:gd name="connsiteX2-277" fmla="*/ 8320471 w 8320471"/>
              <a:gd name="connsiteY2-278" fmla="*/ 0 h 284234"/>
              <a:gd name="connsiteX0-279" fmla="*/ 0 w 8306558"/>
              <a:gd name="connsiteY0-280" fmla="*/ 47209 h 295214"/>
              <a:gd name="connsiteX1-281" fmla="*/ 2752431 w 8306558"/>
              <a:gd name="connsiteY1-282" fmla="*/ 288146 h 295214"/>
              <a:gd name="connsiteX2-283" fmla="*/ 8306558 w 8306558"/>
              <a:gd name="connsiteY2-284" fmla="*/ 0 h 295214"/>
              <a:gd name="connsiteX0-285" fmla="*/ 0 w 8306558"/>
              <a:gd name="connsiteY0-286" fmla="*/ 47209 h 295214"/>
              <a:gd name="connsiteX1-287" fmla="*/ 2752431 w 8306558"/>
              <a:gd name="connsiteY1-288" fmla="*/ 288146 h 295214"/>
              <a:gd name="connsiteX2-289" fmla="*/ 8306558 w 8306558"/>
              <a:gd name="connsiteY2-290" fmla="*/ 0 h 295214"/>
              <a:gd name="connsiteX0-291" fmla="*/ 0 w 7847420"/>
              <a:gd name="connsiteY0-292" fmla="*/ 36968 h 284234"/>
              <a:gd name="connsiteX1-293" fmla="*/ 2752431 w 7847420"/>
              <a:gd name="connsiteY1-294" fmla="*/ 277905 h 284234"/>
              <a:gd name="connsiteX2-295" fmla="*/ 7847420 w 7847420"/>
              <a:gd name="connsiteY2-296" fmla="*/ 0 h 284234"/>
            </a:gdLst>
            <a:ahLst/>
            <a:cxnLst>
              <a:cxn ang="0">
                <a:pos x="connsiteX0-1" y="connsiteY0-2"/>
              </a:cxn>
              <a:cxn ang="0">
                <a:pos x="connsiteX1-3" y="connsiteY1-4"/>
              </a:cxn>
              <a:cxn ang="0">
                <a:pos x="connsiteX2-5" y="connsiteY2-6"/>
              </a:cxn>
            </a:cxnLst>
            <a:rect l="l" t="t" r="r" b="b"/>
            <a:pathLst>
              <a:path w="7847420" h="284234">
                <a:moveTo>
                  <a:pt x="0" y="36968"/>
                </a:moveTo>
                <a:cubicBezTo>
                  <a:pt x="245726" y="330597"/>
                  <a:pt x="1444528" y="284066"/>
                  <a:pt x="2752431" y="277905"/>
                </a:cubicBezTo>
                <a:cubicBezTo>
                  <a:pt x="4060334" y="271744"/>
                  <a:pt x="6588860" y="131718"/>
                  <a:pt x="7847420" y="0"/>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66" name="矩形 65"/>
          <p:cNvSpPr/>
          <p:nvPr/>
        </p:nvSpPr>
        <p:spPr>
          <a:xfrm>
            <a:off x="7563910" y="1344793"/>
            <a:ext cx="2127443" cy="737235"/>
          </a:xfrm>
          <a:prstGeom prst="rect">
            <a:avLst/>
          </a:prstGeom>
        </p:spPr>
        <p:txBody>
          <a:bodyPr wrap="square">
            <a:spAutoFit/>
          </a:bodyPr>
          <a:lstStyle/>
          <a:p>
            <a:pPr lvl="0" algn="r">
              <a:lnSpc>
                <a:spcPct val="150000"/>
              </a:lnSpc>
            </a:pPr>
            <a:r>
              <a:rPr lang="en-US" altLang="zh-CN" sz="2800"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hlinkClick r:id="rId9" action="ppaction://hlinksldjump"/>
              </a:rPr>
              <a:t>CASE  2</a:t>
            </a:r>
            <a:endParaRPr lang="en-US" altLang="zh-CN" sz="2800"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endParaRPr>
          </a:p>
        </p:txBody>
      </p:sp>
      <p:sp>
        <p:nvSpPr>
          <p:cNvPr id="4" name="矩形 3"/>
          <p:cNvSpPr/>
          <p:nvPr/>
        </p:nvSpPr>
        <p:spPr>
          <a:xfrm>
            <a:off x="2183555" y="1344793"/>
            <a:ext cx="2127443" cy="737235"/>
          </a:xfrm>
          <a:prstGeom prst="rect">
            <a:avLst/>
          </a:prstGeom>
        </p:spPr>
        <p:txBody>
          <a:bodyPr wrap="square">
            <a:spAutoFit/>
          </a:bodyPr>
          <a:lstStyle/>
          <a:p>
            <a:pPr lvl="0" algn="r">
              <a:lnSpc>
                <a:spcPct val="150000"/>
              </a:lnSpc>
            </a:pPr>
            <a:r>
              <a:rPr lang="en-US" altLang="zh-CN" sz="2800"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hlinkClick r:id="" action="ppaction://hlinkshowjump?jump=nextslide"/>
              </a:rPr>
              <a:t>CASE  1</a:t>
            </a:r>
            <a:endParaRPr lang="en-US" altLang="zh-CN" sz="2800"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endParaRPr>
          </a:p>
        </p:txBody>
      </p:sp>
      <p:sp>
        <p:nvSpPr>
          <p:cNvPr id="12" name="任意多边形: 形状 61"/>
          <p:cNvSpPr/>
          <p:nvPr/>
        </p:nvSpPr>
        <p:spPr>
          <a:xfrm>
            <a:off x="2470124" y="4862386"/>
            <a:ext cx="2248833" cy="53149"/>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 name="connsiteX0-243" fmla="*/ 0 w 10129197"/>
              <a:gd name="connsiteY0-244" fmla="*/ 108656 h 362734"/>
              <a:gd name="connsiteX1-245" fmla="*/ 2279379 w 10129197"/>
              <a:gd name="connsiteY1-246" fmla="*/ 359834 h 362734"/>
              <a:gd name="connsiteX2-247" fmla="*/ 5209172 w 10129197"/>
              <a:gd name="connsiteY2-248" fmla="*/ 230012 h 362734"/>
              <a:gd name="connsiteX3-249" fmla="*/ 10129197 w 10129197"/>
              <a:gd name="connsiteY3-250" fmla="*/ 1 h 362734"/>
              <a:gd name="connsiteX0-251" fmla="*/ 0 w 8153512"/>
              <a:gd name="connsiteY0-252" fmla="*/ 149619 h 403884"/>
              <a:gd name="connsiteX1-253" fmla="*/ 2279379 w 8153512"/>
              <a:gd name="connsiteY1-254" fmla="*/ 400797 h 403884"/>
              <a:gd name="connsiteX2-255" fmla="*/ 5209172 w 8153512"/>
              <a:gd name="connsiteY2-256" fmla="*/ 270975 h 403884"/>
              <a:gd name="connsiteX3-257" fmla="*/ 8153512 w 8153512"/>
              <a:gd name="connsiteY3-258" fmla="*/ 0 h 403884"/>
              <a:gd name="connsiteX0-259" fmla="*/ 0 w 8320471"/>
              <a:gd name="connsiteY0-260" fmla="*/ 36968 h 290765"/>
              <a:gd name="connsiteX1-261" fmla="*/ 2279379 w 8320471"/>
              <a:gd name="connsiteY1-262" fmla="*/ 288146 h 290765"/>
              <a:gd name="connsiteX2-263" fmla="*/ 5209172 w 8320471"/>
              <a:gd name="connsiteY2-264" fmla="*/ 158324 h 290765"/>
              <a:gd name="connsiteX3-265" fmla="*/ 8320471 w 8320471"/>
              <a:gd name="connsiteY3-266" fmla="*/ 0 h 290765"/>
              <a:gd name="connsiteX0-267" fmla="*/ 0 w 8320471"/>
              <a:gd name="connsiteY0-268" fmla="*/ 36968 h 292812"/>
              <a:gd name="connsiteX1-269" fmla="*/ 2279379 w 8320471"/>
              <a:gd name="connsiteY1-270" fmla="*/ 288146 h 292812"/>
              <a:gd name="connsiteX2-271" fmla="*/ 8320471 w 8320471"/>
              <a:gd name="connsiteY2-272" fmla="*/ 0 h 292812"/>
              <a:gd name="connsiteX0-273" fmla="*/ 0 w 8320471"/>
              <a:gd name="connsiteY0-274" fmla="*/ 36968 h 284234"/>
              <a:gd name="connsiteX1-275" fmla="*/ 2752431 w 8320471"/>
              <a:gd name="connsiteY1-276" fmla="*/ 277905 h 284234"/>
              <a:gd name="connsiteX2-277" fmla="*/ 8320471 w 8320471"/>
              <a:gd name="connsiteY2-278" fmla="*/ 0 h 284234"/>
              <a:gd name="connsiteX0-279" fmla="*/ 0 w 8306558"/>
              <a:gd name="connsiteY0-280" fmla="*/ 47209 h 295214"/>
              <a:gd name="connsiteX1-281" fmla="*/ 2752431 w 8306558"/>
              <a:gd name="connsiteY1-282" fmla="*/ 288146 h 295214"/>
              <a:gd name="connsiteX2-283" fmla="*/ 8306558 w 8306558"/>
              <a:gd name="connsiteY2-284" fmla="*/ 0 h 295214"/>
              <a:gd name="connsiteX0-285" fmla="*/ 0 w 8306558"/>
              <a:gd name="connsiteY0-286" fmla="*/ 47209 h 295214"/>
              <a:gd name="connsiteX1-287" fmla="*/ 2752431 w 8306558"/>
              <a:gd name="connsiteY1-288" fmla="*/ 288146 h 295214"/>
              <a:gd name="connsiteX2-289" fmla="*/ 8306558 w 8306558"/>
              <a:gd name="connsiteY2-290" fmla="*/ 0 h 295214"/>
              <a:gd name="connsiteX0-291" fmla="*/ 0 w 7847420"/>
              <a:gd name="connsiteY0-292" fmla="*/ 36968 h 284234"/>
              <a:gd name="connsiteX1-293" fmla="*/ 2752431 w 7847420"/>
              <a:gd name="connsiteY1-294" fmla="*/ 277905 h 284234"/>
              <a:gd name="connsiteX2-295" fmla="*/ 7847420 w 7847420"/>
              <a:gd name="connsiteY2-296" fmla="*/ 0 h 284234"/>
            </a:gdLst>
            <a:ahLst/>
            <a:cxnLst>
              <a:cxn ang="0">
                <a:pos x="connsiteX0-1" y="connsiteY0-2"/>
              </a:cxn>
              <a:cxn ang="0">
                <a:pos x="connsiteX1-3" y="connsiteY1-4"/>
              </a:cxn>
              <a:cxn ang="0">
                <a:pos x="connsiteX2-5" y="connsiteY2-6"/>
              </a:cxn>
            </a:cxnLst>
            <a:rect l="l" t="t" r="r" b="b"/>
            <a:pathLst>
              <a:path w="7847420" h="284234">
                <a:moveTo>
                  <a:pt x="0" y="36968"/>
                </a:moveTo>
                <a:cubicBezTo>
                  <a:pt x="245726" y="330597"/>
                  <a:pt x="1444528" y="284066"/>
                  <a:pt x="2752431" y="277905"/>
                </a:cubicBezTo>
                <a:cubicBezTo>
                  <a:pt x="4060334" y="271744"/>
                  <a:pt x="6588860" y="131718"/>
                  <a:pt x="7847420" y="0"/>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6" name="任意多边形: 形状 61"/>
          <p:cNvSpPr/>
          <p:nvPr/>
        </p:nvSpPr>
        <p:spPr>
          <a:xfrm>
            <a:off x="7809839" y="3402521"/>
            <a:ext cx="2248833" cy="53149"/>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 name="connsiteX0-243" fmla="*/ 0 w 10129197"/>
              <a:gd name="connsiteY0-244" fmla="*/ 108656 h 362734"/>
              <a:gd name="connsiteX1-245" fmla="*/ 2279379 w 10129197"/>
              <a:gd name="connsiteY1-246" fmla="*/ 359834 h 362734"/>
              <a:gd name="connsiteX2-247" fmla="*/ 5209172 w 10129197"/>
              <a:gd name="connsiteY2-248" fmla="*/ 230012 h 362734"/>
              <a:gd name="connsiteX3-249" fmla="*/ 10129197 w 10129197"/>
              <a:gd name="connsiteY3-250" fmla="*/ 1 h 362734"/>
              <a:gd name="connsiteX0-251" fmla="*/ 0 w 8153512"/>
              <a:gd name="connsiteY0-252" fmla="*/ 149619 h 403884"/>
              <a:gd name="connsiteX1-253" fmla="*/ 2279379 w 8153512"/>
              <a:gd name="connsiteY1-254" fmla="*/ 400797 h 403884"/>
              <a:gd name="connsiteX2-255" fmla="*/ 5209172 w 8153512"/>
              <a:gd name="connsiteY2-256" fmla="*/ 270975 h 403884"/>
              <a:gd name="connsiteX3-257" fmla="*/ 8153512 w 8153512"/>
              <a:gd name="connsiteY3-258" fmla="*/ 0 h 403884"/>
              <a:gd name="connsiteX0-259" fmla="*/ 0 w 8320471"/>
              <a:gd name="connsiteY0-260" fmla="*/ 36968 h 290765"/>
              <a:gd name="connsiteX1-261" fmla="*/ 2279379 w 8320471"/>
              <a:gd name="connsiteY1-262" fmla="*/ 288146 h 290765"/>
              <a:gd name="connsiteX2-263" fmla="*/ 5209172 w 8320471"/>
              <a:gd name="connsiteY2-264" fmla="*/ 158324 h 290765"/>
              <a:gd name="connsiteX3-265" fmla="*/ 8320471 w 8320471"/>
              <a:gd name="connsiteY3-266" fmla="*/ 0 h 290765"/>
              <a:gd name="connsiteX0-267" fmla="*/ 0 w 8320471"/>
              <a:gd name="connsiteY0-268" fmla="*/ 36968 h 292812"/>
              <a:gd name="connsiteX1-269" fmla="*/ 2279379 w 8320471"/>
              <a:gd name="connsiteY1-270" fmla="*/ 288146 h 292812"/>
              <a:gd name="connsiteX2-271" fmla="*/ 8320471 w 8320471"/>
              <a:gd name="connsiteY2-272" fmla="*/ 0 h 292812"/>
              <a:gd name="connsiteX0-273" fmla="*/ 0 w 8320471"/>
              <a:gd name="connsiteY0-274" fmla="*/ 36968 h 284234"/>
              <a:gd name="connsiteX1-275" fmla="*/ 2752431 w 8320471"/>
              <a:gd name="connsiteY1-276" fmla="*/ 277905 h 284234"/>
              <a:gd name="connsiteX2-277" fmla="*/ 8320471 w 8320471"/>
              <a:gd name="connsiteY2-278" fmla="*/ 0 h 284234"/>
              <a:gd name="connsiteX0-279" fmla="*/ 0 w 8306558"/>
              <a:gd name="connsiteY0-280" fmla="*/ 47209 h 295214"/>
              <a:gd name="connsiteX1-281" fmla="*/ 2752431 w 8306558"/>
              <a:gd name="connsiteY1-282" fmla="*/ 288146 h 295214"/>
              <a:gd name="connsiteX2-283" fmla="*/ 8306558 w 8306558"/>
              <a:gd name="connsiteY2-284" fmla="*/ 0 h 295214"/>
              <a:gd name="connsiteX0-285" fmla="*/ 0 w 8306558"/>
              <a:gd name="connsiteY0-286" fmla="*/ 47209 h 295214"/>
              <a:gd name="connsiteX1-287" fmla="*/ 2752431 w 8306558"/>
              <a:gd name="connsiteY1-288" fmla="*/ 288146 h 295214"/>
              <a:gd name="connsiteX2-289" fmla="*/ 8306558 w 8306558"/>
              <a:gd name="connsiteY2-290" fmla="*/ 0 h 295214"/>
              <a:gd name="connsiteX0-291" fmla="*/ 0 w 7847420"/>
              <a:gd name="connsiteY0-292" fmla="*/ 36968 h 284234"/>
              <a:gd name="connsiteX1-293" fmla="*/ 2752431 w 7847420"/>
              <a:gd name="connsiteY1-294" fmla="*/ 277905 h 284234"/>
              <a:gd name="connsiteX2-295" fmla="*/ 7847420 w 7847420"/>
              <a:gd name="connsiteY2-296" fmla="*/ 0 h 284234"/>
            </a:gdLst>
            <a:ahLst/>
            <a:cxnLst>
              <a:cxn ang="0">
                <a:pos x="connsiteX0-1" y="connsiteY0-2"/>
              </a:cxn>
              <a:cxn ang="0">
                <a:pos x="connsiteX1-3" y="connsiteY1-4"/>
              </a:cxn>
              <a:cxn ang="0">
                <a:pos x="connsiteX2-5" y="connsiteY2-6"/>
              </a:cxn>
            </a:cxnLst>
            <a:rect l="l" t="t" r="r" b="b"/>
            <a:pathLst>
              <a:path w="7847420" h="284234">
                <a:moveTo>
                  <a:pt x="0" y="36968"/>
                </a:moveTo>
                <a:cubicBezTo>
                  <a:pt x="245726" y="330597"/>
                  <a:pt x="1444528" y="284066"/>
                  <a:pt x="2752431" y="277905"/>
                </a:cubicBezTo>
                <a:cubicBezTo>
                  <a:pt x="4060334" y="271744"/>
                  <a:pt x="6588860" y="131718"/>
                  <a:pt x="7847420" y="0"/>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7" name="任意多边形: 形状 61"/>
          <p:cNvSpPr/>
          <p:nvPr/>
        </p:nvSpPr>
        <p:spPr>
          <a:xfrm>
            <a:off x="7809839" y="2135696"/>
            <a:ext cx="2248833" cy="53149"/>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 name="connsiteX0-243" fmla="*/ 0 w 10129197"/>
              <a:gd name="connsiteY0-244" fmla="*/ 108656 h 362734"/>
              <a:gd name="connsiteX1-245" fmla="*/ 2279379 w 10129197"/>
              <a:gd name="connsiteY1-246" fmla="*/ 359834 h 362734"/>
              <a:gd name="connsiteX2-247" fmla="*/ 5209172 w 10129197"/>
              <a:gd name="connsiteY2-248" fmla="*/ 230012 h 362734"/>
              <a:gd name="connsiteX3-249" fmla="*/ 10129197 w 10129197"/>
              <a:gd name="connsiteY3-250" fmla="*/ 1 h 362734"/>
              <a:gd name="connsiteX0-251" fmla="*/ 0 w 8153512"/>
              <a:gd name="connsiteY0-252" fmla="*/ 149619 h 403884"/>
              <a:gd name="connsiteX1-253" fmla="*/ 2279379 w 8153512"/>
              <a:gd name="connsiteY1-254" fmla="*/ 400797 h 403884"/>
              <a:gd name="connsiteX2-255" fmla="*/ 5209172 w 8153512"/>
              <a:gd name="connsiteY2-256" fmla="*/ 270975 h 403884"/>
              <a:gd name="connsiteX3-257" fmla="*/ 8153512 w 8153512"/>
              <a:gd name="connsiteY3-258" fmla="*/ 0 h 403884"/>
              <a:gd name="connsiteX0-259" fmla="*/ 0 w 8320471"/>
              <a:gd name="connsiteY0-260" fmla="*/ 36968 h 290765"/>
              <a:gd name="connsiteX1-261" fmla="*/ 2279379 w 8320471"/>
              <a:gd name="connsiteY1-262" fmla="*/ 288146 h 290765"/>
              <a:gd name="connsiteX2-263" fmla="*/ 5209172 w 8320471"/>
              <a:gd name="connsiteY2-264" fmla="*/ 158324 h 290765"/>
              <a:gd name="connsiteX3-265" fmla="*/ 8320471 w 8320471"/>
              <a:gd name="connsiteY3-266" fmla="*/ 0 h 290765"/>
              <a:gd name="connsiteX0-267" fmla="*/ 0 w 8320471"/>
              <a:gd name="connsiteY0-268" fmla="*/ 36968 h 292812"/>
              <a:gd name="connsiteX1-269" fmla="*/ 2279379 w 8320471"/>
              <a:gd name="connsiteY1-270" fmla="*/ 288146 h 292812"/>
              <a:gd name="connsiteX2-271" fmla="*/ 8320471 w 8320471"/>
              <a:gd name="connsiteY2-272" fmla="*/ 0 h 292812"/>
              <a:gd name="connsiteX0-273" fmla="*/ 0 w 8320471"/>
              <a:gd name="connsiteY0-274" fmla="*/ 36968 h 284234"/>
              <a:gd name="connsiteX1-275" fmla="*/ 2752431 w 8320471"/>
              <a:gd name="connsiteY1-276" fmla="*/ 277905 h 284234"/>
              <a:gd name="connsiteX2-277" fmla="*/ 8320471 w 8320471"/>
              <a:gd name="connsiteY2-278" fmla="*/ 0 h 284234"/>
              <a:gd name="connsiteX0-279" fmla="*/ 0 w 8306558"/>
              <a:gd name="connsiteY0-280" fmla="*/ 47209 h 295214"/>
              <a:gd name="connsiteX1-281" fmla="*/ 2752431 w 8306558"/>
              <a:gd name="connsiteY1-282" fmla="*/ 288146 h 295214"/>
              <a:gd name="connsiteX2-283" fmla="*/ 8306558 w 8306558"/>
              <a:gd name="connsiteY2-284" fmla="*/ 0 h 295214"/>
              <a:gd name="connsiteX0-285" fmla="*/ 0 w 8306558"/>
              <a:gd name="connsiteY0-286" fmla="*/ 47209 h 295214"/>
              <a:gd name="connsiteX1-287" fmla="*/ 2752431 w 8306558"/>
              <a:gd name="connsiteY1-288" fmla="*/ 288146 h 295214"/>
              <a:gd name="connsiteX2-289" fmla="*/ 8306558 w 8306558"/>
              <a:gd name="connsiteY2-290" fmla="*/ 0 h 295214"/>
              <a:gd name="connsiteX0-291" fmla="*/ 0 w 7847420"/>
              <a:gd name="connsiteY0-292" fmla="*/ 36968 h 284234"/>
              <a:gd name="connsiteX1-293" fmla="*/ 2752431 w 7847420"/>
              <a:gd name="connsiteY1-294" fmla="*/ 277905 h 284234"/>
              <a:gd name="connsiteX2-295" fmla="*/ 7847420 w 7847420"/>
              <a:gd name="connsiteY2-296" fmla="*/ 0 h 284234"/>
            </a:gdLst>
            <a:ahLst/>
            <a:cxnLst>
              <a:cxn ang="0">
                <a:pos x="connsiteX0-1" y="connsiteY0-2"/>
              </a:cxn>
              <a:cxn ang="0">
                <a:pos x="connsiteX1-3" y="connsiteY1-4"/>
              </a:cxn>
              <a:cxn ang="0">
                <a:pos x="connsiteX2-5" y="connsiteY2-6"/>
              </a:cxn>
            </a:cxnLst>
            <a:rect l="l" t="t" r="r" b="b"/>
            <a:pathLst>
              <a:path w="7847420" h="284234">
                <a:moveTo>
                  <a:pt x="0" y="36968"/>
                </a:moveTo>
                <a:cubicBezTo>
                  <a:pt x="245726" y="330597"/>
                  <a:pt x="1444528" y="284066"/>
                  <a:pt x="2752431" y="277905"/>
                </a:cubicBezTo>
                <a:cubicBezTo>
                  <a:pt x="4060334" y="271744"/>
                  <a:pt x="6588860" y="131718"/>
                  <a:pt x="7847420" y="0"/>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18" name="组合 17"/>
          <p:cNvGrpSpPr/>
          <p:nvPr/>
        </p:nvGrpSpPr>
        <p:grpSpPr>
          <a:xfrm>
            <a:off x="766445" y="2814320"/>
            <a:ext cx="1439545" cy="1014730"/>
            <a:chOff x="3181350" y="2294157"/>
            <a:chExt cx="2623643" cy="1725711"/>
          </a:xfrm>
        </p:grpSpPr>
        <p:pic>
          <p:nvPicPr>
            <p:cNvPr id="19" name="图片 18"/>
            <p:cNvPicPr>
              <a:picLocks noChangeAspect="1"/>
            </p:cNvPicPr>
            <p:nvPr/>
          </p:nvPicPr>
          <p:blipFill>
            <a:blip r:embed="rId6" cstate="print"/>
            <a:stretch>
              <a:fillRect/>
            </a:stretch>
          </p:blipFill>
          <p:spPr>
            <a:xfrm>
              <a:off x="3181350" y="2294157"/>
              <a:ext cx="2623643" cy="1725711"/>
            </a:xfrm>
            <a:prstGeom prst="rect">
              <a:avLst/>
            </a:prstGeom>
          </p:spPr>
        </p:pic>
        <p:pic>
          <p:nvPicPr>
            <p:cNvPr id="20" name="图片 19"/>
            <p:cNvPicPr>
              <a:picLocks noChangeAspect="1"/>
            </p:cNvPicPr>
            <p:nvPr/>
          </p:nvPicPr>
          <p:blipFill rotWithShape="1">
            <a:blip r:embed="rId7" cstate="screen"/>
            <a:srcRect l="34585" t="68437" r="25573" b="7250"/>
            <a:stretch>
              <a:fillRect/>
            </a:stretch>
          </p:blipFill>
          <p:spPr>
            <a:xfrm>
              <a:off x="3513188" y="2530659"/>
              <a:ext cx="2153863" cy="1241241"/>
            </a:xfrm>
            <a:prstGeom prst="rect">
              <a:avLst/>
            </a:prstGeom>
          </p:spPr>
        </p:pic>
      </p:grpSp>
      <p:grpSp>
        <p:nvGrpSpPr>
          <p:cNvPr id="21" name="组合 20"/>
          <p:cNvGrpSpPr/>
          <p:nvPr/>
        </p:nvGrpSpPr>
        <p:grpSpPr>
          <a:xfrm>
            <a:off x="766445" y="4199255"/>
            <a:ext cx="1439545" cy="1014730"/>
            <a:chOff x="3181350" y="2294157"/>
            <a:chExt cx="2623643" cy="1725711"/>
          </a:xfrm>
        </p:grpSpPr>
        <p:pic>
          <p:nvPicPr>
            <p:cNvPr id="23" name="图片 22"/>
            <p:cNvPicPr>
              <a:picLocks noChangeAspect="1"/>
            </p:cNvPicPr>
            <p:nvPr/>
          </p:nvPicPr>
          <p:blipFill>
            <a:blip r:embed="rId6" cstate="print"/>
            <a:stretch>
              <a:fillRect/>
            </a:stretch>
          </p:blipFill>
          <p:spPr>
            <a:xfrm>
              <a:off x="3181350" y="2294157"/>
              <a:ext cx="2623643" cy="1725711"/>
            </a:xfrm>
            <a:prstGeom prst="rect">
              <a:avLst/>
            </a:prstGeom>
          </p:spPr>
        </p:pic>
        <p:pic>
          <p:nvPicPr>
            <p:cNvPr id="25" name="图片 24"/>
            <p:cNvPicPr>
              <a:picLocks noChangeAspect="1"/>
            </p:cNvPicPr>
            <p:nvPr/>
          </p:nvPicPr>
          <p:blipFill rotWithShape="1">
            <a:blip r:embed="rId7" cstate="screen"/>
            <a:srcRect l="34585" t="68437" r="25573" b="7250"/>
            <a:stretch>
              <a:fillRect/>
            </a:stretch>
          </p:blipFill>
          <p:spPr>
            <a:xfrm>
              <a:off x="3513188" y="2530659"/>
              <a:ext cx="2153863" cy="1241241"/>
            </a:xfrm>
            <a:prstGeom prst="rect">
              <a:avLst/>
            </a:prstGeom>
          </p:spPr>
        </p:pic>
      </p:grpSp>
      <p:sp>
        <p:nvSpPr>
          <p:cNvPr id="26" name="矩形 25"/>
          <p:cNvSpPr/>
          <p:nvPr/>
        </p:nvSpPr>
        <p:spPr>
          <a:xfrm>
            <a:off x="2259120" y="2814183"/>
            <a:ext cx="2127443" cy="737235"/>
          </a:xfrm>
          <a:prstGeom prst="rect">
            <a:avLst/>
          </a:prstGeom>
        </p:spPr>
        <p:txBody>
          <a:bodyPr wrap="square">
            <a:spAutoFit/>
          </a:bodyPr>
          <a:lstStyle/>
          <a:p>
            <a:pPr lvl="0" algn="r">
              <a:lnSpc>
                <a:spcPct val="150000"/>
              </a:lnSpc>
            </a:pPr>
            <a:r>
              <a:rPr lang="en-US" altLang="zh-CN" sz="2800"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hlinkClick r:id="rId10" action="ppaction://hlinksldjump"/>
              </a:rPr>
              <a:t>CASE  3</a:t>
            </a:r>
            <a:endParaRPr lang="en-US" altLang="zh-CN" sz="2800"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endParaRPr>
          </a:p>
        </p:txBody>
      </p:sp>
      <p:sp>
        <p:nvSpPr>
          <p:cNvPr id="27" name="矩形 26"/>
          <p:cNvSpPr/>
          <p:nvPr/>
        </p:nvSpPr>
        <p:spPr>
          <a:xfrm>
            <a:off x="7563910" y="3967978"/>
            <a:ext cx="2127443" cy="737235"/>
          </a:xfrm>
          <a:prstGeom prst="rect">
            <a:avLst/>
          </a:prstGeom>
        </p:spPr>
        <p:txBody>
          <a:bodyPr wrap="square">
            <a:spAutoFit/>
          </a:bodyPr>
          <a:lstStyle/>
          <a:p>
            <a:pPr lvl="0" algn="r">
              <a:lnSpc>
                <a:spcPct val="150000"/>
              </a:lnSpc>
            </a:pPr>
            <a:r>
              <a:rPr lang="en-US" altLang="zh-CN" sz="2800"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hlinkClick r:id="rId11" action="ppaction://hlinksldjump"/>
              </a:rPr>
              <a:t>CASE  6</a:t>
            </a:r>
            <a:endParaRPr lang="en-US" altLang="zh-CN" sz="2800"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endParaRPr>
          </a:p>
        </p:txBody>
      </p:sp>
      <p:sp>
        <p:nvSpPr>
          <p:cNvPr id="28" name="矩形 27"/>
          <p:cNvSpPr/>
          <p:nvPr/>
        </p:nvSpPr>
        <p:spPr>
          <a:xfrm>
            <a:off x="7563910" y="2664958"/>
            <a:ext cx="2127443" cy="737235"/>
          </a:xfrm>
          <a:prstGeom prst="rect">
            <a:avLst/>
          </a:prstGeom>
        </p:spPr>
        <p:txBody>
          <a:bodyPr wrap="square">
            <a:spAutoFit/>
          </a:bodyPr>
          <a:lstStyle/>
          <a:p>
            <a:pPr lvl="0" algn="r">
              <a:lnSpc>
                <a:spcPct val="150000"/>
              </a:lnSpc>
            </a:pPr>
            <a:r>
              <a:rPr lang="en-US" altLang="zh-CN" sz="2800"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hlinkClick r:id="rId12" action="ppaction://hlinksldjump"/>
              </a:rPr>
              <a:t>CASE  4</a:t>
            </a:r>
            <a:endParaRPr lang="en-US" altLang="zh-CN" sz="2800"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endParaRPr>
          </a:p>
        </p:txBody>
      </p:sp>
      <p:sp>
        <p:nvSpPr>
          <p:cNvPr id="29" name="矩形 28"/>
          <p:cNvSpPr/>
          <p:nvPr/>
        </p:nvSpPr>
        <p:spPr>
          <a:xfrm>
            <a:off x="2259120" y="4124823"/>
            <a:ext cx="2127443" cy="737235"/>
          </a:xfrm>
          <a:prstGeom prst="rect">
            <a:avLst/>
          </a:prstGeom>
        </p:spPr>
        <p:txBody>
          <a:bodyPr wrap="square">
            <a:spAutoFit/>
          </a:bodyPr>
          <a:lstStyle/>
          <a:p>
            <a:pPr lvl="0" algn="r">
              <a:lnSpc>
                <a:spcPct val="150000"/>
              </a:lnSpc>
            </a:pPr>
            <a:r>
              <a:rPr lang="en-US" altLang="zh-CN" sz="2800"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hlinkClick r:id="rId13" action="ppaction://hlinksldjump"/>
              </a:rPr>
              <a:t>CASE  5</a:t>
            </a:r>
            <a:endParaRPr lang="en-US" altLang="zh-CN" sz="2800"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endParaRPr>
          </a:p>
        </p:txBody>
      </p:sp>
      <p:grpSp>
        <p:nvGrpSpPr>
          <p:cNvPr id="30" name="组合 29"/>
          <p:cNvGrpSpPr/>
          <p:nvPr/>
        </p:nvGrpSpPr>
        <p:grpSpPr>
          <a:xfrm>
            <a:off x="5999480" y="2649220"/>
            <a:ext cx="1496060" cy="1049020"/>
            <a:chOff x="6374782" y="2306858"/>
            <a:chExt cx="2616817" cy="1721222"/>
          </a:xfrm>
        </p:grpSpPr>
        <p:pic>
          <p:nvPicPr>
            <p:cNvPr id="31" name="图片 30"/>
            <p:cNvPicPr>
              <a:picLocks noChangeAspect="1"/>
            </p:cNvPicPr>
            <p:nvPr/>
          </p:nvPicPr>
          <p:blipFill>
            <a:blip r:embed="rId8" cstate="print"/>
            <a:stretch>
              <a:fillRect/>
            </a:stretch>
          </p:blipFill>
          <p:spPr>
            <a:xfrm>
              <a:off x="6374782" y="2306858"/>
              <a:ext cx="2616817" cy="1721222"/>
            </a:xfrm>
            <a:prstGeom prst="rect">
              <a:avLst/>
            </a:prstGeom>
          </p:spPr>
        </p:pic>
        <p:pic>
          <p:nvPicPr>
            <p:cNvPr id="32" name="图片 31"/>
            <p:cNvPicPr>
              <a:picLocks noChangeAspect="1"/>
            </p:cNvPicPr>
            <p:nvPr/>
          </p:nvPicPr>
          <p:blipFill rotWithShape="1">
            <a:blip r:embed="rId7" cstate="screen"/>
            <a:srcRect l="53577" t="33830" r="21568" b="41857"/>
            <a:stretch>
              <a:fillRect/>
            </a:stretch>
          </p:blipFill>
          <p:spPr>
            <a:xfrm>
              <a:off x="6827350" y="2546848"/>
              <a:ext cx="1711679" cy="1241241"/>
            </a:xfrm>
            <a:prstGeom prst="rect">
              <a:avLst/>
            </a:prstGeom>
          </p:spPr>
        </p:pic>
      </p:grpSp>
      <p:grpSp>
        <p:nvGrpSpPr>
          <p:cNvPr id="33" name="组合 32"/>
          <p:cNvGrpSpPr/>
          <p:nvPr/>
        </p:nvGrpSpPr>
        <p:grpSpPr>
          <a:xfrm>
            <a:off x="6000115" y="4053205"/>
            <a:ext cx="1496060" cy="1049020"/>
            <a:chOff x="6374782" y="2306858"/>
            <a:chExt cx="2616817" cy="1721222"/>
          </a:xfrm>
        </p:grpSpPr>
        <p:pic>
          <p:nvPicPr>
            <p:cNvPr id="34" name="图片 33"/>
            <p:cNvPicPr>
              <a:picLocks noChangeAspect="1"/>
            </p:cNvPicPr>
            <p:nvPr/>
          </p:nvPicPr>
          <p:blipFill>
            <a:blip r:embed="rId8" cstate="print"/>
            <a:stretch>
              <a:fillRect/>
            </a:stretch>
          </p:blipFill>
          <p:spPr>
            <a:xfrm>
              <a:off x="6374782" y="2306858"/>
              <a:ext cx="2616817" cy="1721222"/>
            </a:xfrm>
            <a:prstGeom prst="rect">
              <a:avLst/>
            </a:prstGeom>
          </p:spPr>
        </p:pic>
        <p:pic>
          <p:nvPicPr>
            <p:cNvPr id="35" name="图片 34"/>
            <p:cNvPicPr>
              <a:picLocks noChangeAspect="1"/>
            </p:cNvPicPr>
            <p:nvPr/>
          </p:nvPicPr>
          <p:blipFill rotWithShape="1">
            <a:blip r:embed="rId7" cstate="screen"/>
            <a:srcRect l="53577" t="33830" r="21568" b="41857"/>
            <a:stretch>
              <a:fillRect/>
            </a:stretch>
          </p:blipFill>
          <p:spPr>
            <a:xfrm>
              <a:off x="6827350" y="2546848"/>
              <a:ext cx="1711679" cy="1241241"/>
            </a:xfrm>
            <a:prstGeom prst="rect">
              <a:avLst/>
            </a:prstGeom>
          </p:spPr>
        </p:pic>
      </p:grpSp>
      <p:sp>
        <p:nvSpPr>
          <p:cNvPr id="36" name="任意多边形: 形状 61"/>
          <p:cNvSpPr/>
          <p:nvPr/>
        </p:nvSpPr>
        <p:spPr>
          <a:xfrm>
            <a:off x="7809839" y="4809046"/>
            <a:ext cx="2248833" cy="53149"/>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 name="connsiteX0-243" fmla="*/ 0 w 10129197"/>
              <a:gd name="connsiteY0-244" fmla="*/ 108656 h 362734"/>
              <a:gd name="connsiteX1-245" fmla="*/ 2279379 w 10129197"/>
              <a:gd name="connsiteY1-246" fmla="*/ 359834 h 362734"/>
              <a:gd name="connsiteX2-247" fmla="*/ 5209172 w 10129197"/>
              <a:gd name="connsiteY2-248" fmla="*/ 230012 h 362734"/>
              <a:gd name="connsiteX3-249" fmla="*/ 10129197 w 10129197"/>
              <a:gd name="connsiteY3-250" fmla="*/ 1 h 362734"/>
              <a:gd name="connsiteX0-251" fmla="*/ 0 w 8153512"/>
              <a:gd name="connsiteY0-252" fmla="*/ 149619 h 403884"/>
              <a:gd name="connsiteX1-253" fmla="*/ 2279379 w 8153512"/>
              <a:gd name="connsiteY1-254" fmla="*/ 400797 h 403884"/>
              <a:gd name="connsiteX2-255" fmla="*/ 5209172 w 8153512"/>
              <a:gd name="connsiteY2-256" fmla="*/ 270975 h 403884"/>
              <a:gd name="connsiteX3-257" fmla="*/ 8153512 w 8153512"/>
              <a:gd name="connsiteY3-258" fmla="*/ 0 h 403884"/>
              <a:gd name="connsiteX0-259" fmla="*/ 0 w 8320471"/>
              <a:gd name="connsiteY0-260" fmla="*/ 36968 h 290765"/>
              <a:gd name="connsiteX1-261" fmla="*/ 2279379 w 8320471"/>
              <a:gd name="connsiteY1-262" fmla="*/ 288146 h 290765"/>
              <a:gd name="connsiteX2-263" fmla="*/ 5209172 w 8320471"/>
              <a:gd name="connsiteY2-264" fmla="*/ 158324 h 290765"/>
              <a:gd name="connsiteX3-265" fmla="*/ 8320471 w 8320471"/>
              <a:gd name="connsiteY3-266" fmla="*/ 0 h 290765"/>
              <a:gd name="connsiteX0-267" fmla="*/ 0 w 8320471"/>
              <a:gd name="connsiteY0-268" fmla="*/ 36968 h 292812"/>
              <a:gd name="connsiteX1-269" fmla="*/ 2279379 w 8320471"/>
              <a:gd name="connsiteY1-270" fmla="*/ 288146 h 292812"/>
              <a:gd name="connsiteX2-271" fmla="*/ 8320471 w 8320471"/>
              <a:gd name="connsiteY2-272" fmla="*/ 0 h 292812"/>
              <a:gd name="connsiteX0-273" fmla="*/ 0 w 8320471"/>
              <a:gd name="connsiteY0-274" fmla="*/ 36968 h 284234"/>
              <a:gd name="connsiteX1-275" fmla="*/ 2752431 w 8320471"/>
              <a:gd name="connsiteY1-276" fmla="*/ 277905 h 284234"/>
              <a:gd name="connsiteX2-277" fmla="*/ 8320471 w 8320471"/>
              <a:gd name="connsiteY2-278" fmla="*/ 0 h 284234"/>
              <a:gd name="connsiteX0-279" fmla="*/ 0 w 8306558"/>
              <a:gd name="connsiteY0-280" fmla="*/ 47209 h 295214"/>
              <a:gd name="connsiteX1-281" fmla="*/ 2752431 w 8306558"/>
              <a:gd name="connsiteY1-282" fmla="*/ 288146 h 295214"/>
              <a:gd name="connsiteX2-283" fmla="*/ 8306558 w 8306558"/>
              <a:gd name="connsiteY2-284" fmla="*/ 0 h 295214"/>
              <a:gd name="connsiteX0-285" fmla="*/ 0 w 8306558"/>
              <a:gd name="connsiteY0-286" fmla="*/ 47209 h 295214"/>
              <a:gd name="connsiteX1-287" fmla="*/ 2752431 w 8306558"/>
              <a:gd name="connsiteY1-288" fmla="*/ 288146 h 295214"/>
              <a:gd name="connsiteX2-289" fmla="*/ 8306558 w 8306558"/>
              <a:gd name="connsiteY2-290" fmla="*/ 0 h 295214"/>
              <a:gd name="connsiteX0-291" fmla="*/ 0 w 7847420"/>
              <a:gd name="connsiteY0-292" fmla="*/ 36968 h 284234"/>
              <a:gd name="connsiteX1-293" fmla="*/ 2752431 w 7847420"/>
              <a:gd name="connsiteY1-294" fmla="*/ 277905 h 284234"/>
              <a:gd name="connsiteX2-295" fmla="*/ 7847420 w 7847420"/>
              <a:gd name="connsiteY2-296" fmla="*/ 0 h 284234"/>
            </a:gdLst>
            <a:ahLst/>
            <a:cxnLst>
              <a:cxn ang="0">
                <a:pos x="connsiteX0-1" y="connsiteY0-2"/>
              </a:cxn>
              <a:cxn ang="0">
                <a:pos x="connsiteX1-3" y="connsiteY1-4"/>
              </a:cxn>
              <a:cxn ang="0">
                <a:pos x="connsiteX2-5" y="connsiteY2-6"/>
              </a:cxn>
            </a:cxnLst>
            <a:rect l="l" t="t" r="r" b="b"/>
            <a:pathLst>
              <a:path w="7847420" h="284234">
                <a:moveTo>
                  <a:pt x="0" y="36968"/>
                </a:moveTo>
                <a:cubicBezTo>
                  <a:pt x="245726" y="330597"/>
                  <a:pt x="1444528" y="284066"/>
                  <a:pt x="2752431" y="277905"/>
                </a:cubicBezTo>
                <a:cubicBezTo>
                  <a:pt x="4060334" y="271744"/>
                  <a:pt x="6588860" y="131718"/>
                  <a:pt x="7847420" y="0"/>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childTnLst>
                          </p:cTn>
                        </p:par>
                        <p:par>
                          <p:cTn id="17" fill="hold">
                            <p:stCondLst>
                              <p:cond delay="949"/>
                            </p:stCondLst>
                            <p:childTnLst>
                              <p:par>
                                <p:cTn id="18" presetID="2" presetClass="entr" presetSubtype="8" fill="hold" nodeType="afterEffect">
                                  <p:stCondLst>
                                    <p:cond delay="0"/>
                                  </p:stCondLst>
                                  <p:childTnLst>
                                    <p:set>
                                      <p:cBhvr>
                                        <p:cTn id="19" dur="1" fill="hold">
                                          <p:stCondLst>
                                            <p:cond delay="0"/>
                                          </p:stCondLst>
                                        </p:cTn>
                                        <p:tgtEl>
                                          <p:spTgt spid="59"/>
                                        </p:tgtEl>
                                        <p:attrNameLst>
                                          <p:attrName>style.visibility</p:attrName>
                                        </p:attrNameLst>
                                      </p:cBhvr>
                                      <p:to>
                                        <p:strVal val="visible"/>
                                      </p:to>
                                    </p:set>
                                    <p:anim calcmode="lin" valueType="num">
                                      <p:cBhvr additive="base">
                                        <p:cTn id="20" dur="500" fill="hold"/>
                                        <p:tgtEl>
                                          <p:spTgt spid="59"/>
                                        </p:tgtEl>
                                        <p:attrNameLst>
                                          <p:attrName>ppt_x</p:attrName>
                                        </p:attrNameLst>
                                      </p:cBhvr>
                                      <p:tavLst>
                                        <p:tav tm="0">
                                          <p:val>
                                            <p:strVal val="0-#ppt_w/2"/>
                                          </p:val>
                                        </p:tav>
                                        <p:tav tm="100000">
                                          <p:val>
                                            <p:strVal val="#ppt_x"/>
                                          </p:val>
                                        </p:tav>
                                      </p:tavLst>
                                    </p:anim>
                                    <p:anim calcmode="lin" valueType="num">
                                      <p:cBhvr additive="base">
                                        <p:cTn id="21" dur="500" fill="hold"/>
                                        <p:tgtEl>
                                          <p:spTgt spid="5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additive="base">
                                        <p:cTn id="24" dur="500" fill="hold"/>
                                        <p:tgtEl>
                                          <p:spTgt spid="60"/>
                                        </p:tgtEl>
                                        <p:attrNameLst>
                                          <p:attrName>ppt_x</p:attrName>
                                        </p:attrNameLst>
                                      </p:cBhvr>
                                      <p:tavLst>
                                        <p:tav tm="0">
                                          <p:val>
                                            <p:strVal val="1+#ppt_w/2"/>
                                          </p:val>
                                        </p:tav>
                                        <p:tav tm="100000">
                                          <p:val>
                                            <p:strVal val="#ppt_x"/>
                                          </p:val>
                                        </p:tav>
                                      </p:tavLst>
                                    </p:anim>
                                    <p:anim calcmode="lin" valueType="num">
                                      <p:cBhvr additive="base">
                                        <p:cTn id="25" dur="500" fill="hold"/>
                                        <p:tgtEl>
                                          <p:spTgt spid="60"/>
                                        </p:tgtEl>
                                        <p:attrNameLst>
                                          <p:attrName>ppt_y</p:attrName>
                                        </p:attrNameLst>
                                      </p:cBhvr>
                                      <p:tavLst>
                                        <p:tav tm="0">
                                          <p:val>
                                            <p:strVal val="#ppt_y"/>
                                          </p:val>
                                        </p:tav>
                                        <p:tav tm="100000">
                                          <p:val>
                                            <p:strVal val="#ppt_y"/>
                                          </p:val>
                                        </p:tav>
                                      </p:tavLst>
                                    </p:anim>
                                  </p:childTnLst>
                                </p:cTn>
                              </p:par>
                            </p:childTnLst>
                          </p:cTn>
                        </p:par>
                        <p:par>
                          <p:cTn id="26" fill="hold">
                            <p:stCondLst>
                              <p:cond delay="1449"/>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1949"/>
                            </p:stCondLst>
                            <p:childTnLst>
                              <p:par>
                                <p:cTn id="34" presetID="49" presetClass="entr" presetSubtype="0" decel="100000" fill="hold" grpId="0"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p:cTn id="36" dur="500" fill="hold"/>
                                        <p:tgtEl>
                                          <p:spTgt spid="62"/>
                                        </p:tgtEl>
                                        <p:attrNameLst>
                                          <p:attrName>ppt_w</p:attrName>
                                        </p:attrNameLst>
                                      </p:cBhvr>
                                      <p:tavLst>
                                        <p:tav tm="0">
                                          <p:val>
                                            <p:fltVal val="0"/>
                                          </p:val>
                                        </p:tav>
                                        <p:tav tm="100000">
                                          <p:val>
                                            <p:strVal val="#ppt_w"/>
                                          </p:val>
                                        </p:tav>
                                      </p:tavLst>
                                    </p:anim>
                                    <p:anim calcmode="lin" valueType="num">
                                      <p:cBhvr>
                                        <p:cTn id="37" dur="500" fill="hold"/>
                                        <p:tgtEl>
                                          <p:spTgt spid="62"/>
                                        </p:tgtEl>
                                        <p:attrNameLst>
                                          <p:attrName>ppt_h</p:attrName>
                                        </p:attrNameLst>
                                      </p:cBhvr>
                                      <p:tavLst>
                                        <p:tav tm="0">
                                          <p:val>
                                            <p:fltVal val="0"/>
                                          </p:val>
                                        </p:tav>
                                        <p:tav tm="100000">
                                          <p:val>
                                            <p:strVal val="#ppt_h"/>
                                          </p:val>
                                        </p:tav>
                                      </p:tavLst>
                                    </p:anim>
                                    <p:anim calcmode="lin" valueType="num">
                                      <p:cBhvr>
                                        <p:cTn id="38" dur="500" fill="hold"/>
                                        <p:tgtEl>
                                          <p:spTgt spid="62"/>
                                        </p:tgtEl>
                                        <p:attrNameLst>
                                          <p:attrName>style.rotation</p:attrName>
                                        </p:attrNameLst>
                                      </p:cBhvr>
                                      <p:tavLst>
                                        <p:tav tm="0">
                                          <p:val>
                                            <p:fltVal val="360"/>
                                          </p:val>
                                        </p:tav>
                                        <p:tav tm="100000">
                                          <p:val>
                                            <p:fltVal val="0"/>
                                          </p:val>
                                        </p:tav>
                                      </p:tavLst>
                                    </p:anim>
                                    <p:animEffect transition="in" filter="fade">
                                      <p:cBhvr>
                                        <p:cTn id="39" dur="500"/>
                                        <p:tgtEl>
                                          <p:spTgt spid="62"/>
                                        </p:tgtEl>
                                      </p:cBhvr>
                                    </p:animEffect>
                                  </p:childTnLst>
                                </p:cTn>
                              </p:par>
                              <p:par>
                                <p:cTn id="40" presetID="49" presetClass="entr" presetSubtype="0" decel="100000"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500" fill="hold"/>
                                        <p:tgtEl>
                                          <p:spTgt spid="61"/>
                                        </p:tgtEl>
                                        <p:attrNameLst>
                                          <p:attrName>ppt_w</p:attrName>
                                        </p:attrNameLst>
                                      </p:cBhvr>
                                      <p:tavLst>
                                        <p:tav tm="0">
                                          <p:val>
                                            <p:fltVal val="0"/>
                                          </p:val>
                                        </p:tav>
                                        <p:tav tm="100000">
                                          <p:val>
                                            <p:strVal val="#ppt_w"/>
                                          </p:val>
                                        </p:tav>
                                      </p:tavLst>
                                    </p:anim>
                                    <p:anim calcmode="lin" valueType="num">
                                      <p:cBhvr>
                                        <p:cTn id="43" dur="500" fill="hold"/>
                                        <p:tgtEl>
                                          <p:spTgt spid="61"/>
                                        </p:tgtEl>
                                        <p:attrNameLst>
                                          <p:attrName>ppt_h</p:attrName>
                                        </p:attrNameLst>
                                      </p:cBhvr>
                                      <p:tavLst>
                                        <p:tav tm="0">
                                          <p:val>
                                            <p:fltVal val="0"/>
                                          </p:val>
                                        </p:tav>
                                        <p:tav tm="100000">
                                          <p:val>
                                            <p:strVal val="#ppt_h"/>
                                          </p:val>
                                        </p:tav>
                                      </p:tavLst>
                                    </p:anim>
                                    <p:anim calcmode="lin" valueType="num">
                                      <p:cBhvr>
                                        <p:cTn id="44" dur="500" fill="hold"/>
                                        <p:tgtEl>
                                          <p:spTgt spid="61"/>
                                        </p:tgtEl>
                                        <p:attrNameLst>
                                          <p:attrName>style.rotation</p:attrName>
                                        </p:attrNameLst>
                                      </p:cBhvr>
                                      <p:tavLst>
                                        <p:tav tm="0">
                                          <p:val>
                                            <p:fltVal val="360"/>
                                          </p:val>
                                        </p:tav>
                                        <p:tav tm="100000">
                                          <p:val>
                                            <p:fltVal val="0"/>
                                          </p:val>
                                        </p:tav>
                                      </p:tavLst>
                                    </p:anim>
                                    <p:animEffect transition="in" filter="fade">
                                      <p:cBhvr>
                                        <p:cTn id="45" dur="500"/>
                                        <p:tgtEl>
                                          <p:spTgt spid="61"/>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anim calcmode="lin" valueType="num">
                                      <p:cBhvr>
                                        <p:cTn id="49" dur="500" fill="hold"/>
                                        <p:tgtEl>
                                          <p:spTgt spid="66"/>
                                        </p:tgtEl>
                                        <p:attrNameLst>
                                          <p:attrName>ppt_x</p:attrName>
                                        </p:attrNameLst>
                                      </p:cBhvr>
                                      <p:tavLst>
                                        <p:tav tm="0">
                                          <p:val>
                                            <p:strVal val="#ppt_x"/>
                                          </p:val>
                                        </p:tav>
                                        <p:tav tm="100000">
                                          <p:val>
                                            <p:strVal val="#ppt_x"/>
                                          </p:val>
                                        </p:tav>
                                      </p:tavLst>
                                    </p:anim>
                                    <p:anim calcmode="lin" valueType="num">
                                      <p:cBhvr>
                                        <p:cTn id="50" dur="500" fill="hold"/>
                                        <p:tgtEl>
                                          <p:spTgt spid="6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anim calcmode="lin" valueType="num">
                                      <p:cBhvr>
                                        <p:cTn id="54" dur="500" fill="hold"/>
                                        <p:tgtEl>
                                          <p:spTgt spid="4"/>
                                        </p:tgtEl>
                                        <p:attrNameLst>
                                          <p:attrName>ppt_x</p:attrName>
                                        </p:attrNameLst>
                                      </p:cBhvr>
                                      <p:tavLst>
                                        <p:tav tm="0">
                                          <p:val>
                                            <p:strVal val="#ppt_x"/>
                                          </p:val>
                                        </p:tav>
                                        <p:tav tm="100000">
                                          <p:val>
                                            <p:strVal val="#ppt_x"/>
                                          </p:val>
                                        </p:tav>
                                      </p:tavLst>
                                    </p:anim>
                                    <p:anim calcmode="lin" valueType="num">
                                      <p:cBhvr>
                                        <p:cTn id="55" dur="500" fill="hold"/>
                                        <p:tgtEl>
                                          <p:spTgt spid="4"/>
                                        </p:tgtEl>
                                        <p:attrNameLst>
                                          <p:attrName>ppt_y</p:attrName>
                                        </p:attrNameLst>
                                      </p:cBhvr>
                                      <p:tavLst>
                                        <p:tav tm="0">
                                          <p:val>
                                            <p:strVal val="#ppt_y+.1"/>
                                          </p:val>
                                        </p:tav>
                                        <p:tav tm="100000">
                                          <p:val>
                                            <p:strVal val="#ppt_y"/>
                                          </p:val>
                                        </p:tav>
                                      </p:tavLst>
                                    </p:anim>
                                  </p:childTnLst>
                                </p:cTn>
                              </p:par>
                            </p:childTnLst>
                          </p:cTn>
                        </p:par>
                        <p:par>
                          <p:cTn id="56" fill="hold">
                            <p:stCondLst>
                              <p:cond delay="2449"/>
                            </p:stCondLst>
                            <p:childTnLst>
                              <p:par>
                                <p:cTn id="57" presetID="49" presetClass="entr" presetSubtype="0" decel="10000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 calcmode="lin" valueType="num">
                                      <p:cBhvr>
                                        <p:cTn id="61" dur="500" fill="hold"/>
                                        <p:tgtEl>
                                          <p:spTgt spid="12"/>
                                        </p:tgtEl>
                                        <p:attrNameLst>
                                          <p:attrName>style.rotation</p:attrName>
                                        </p:attrNameLst>
                                      </p:cBhvr>
                                      <p:tavLst>
                                        <p:tav tm="0">
                                          <p:val>
                                            <p:fltVal val="360"/>
                                          </p:val>
                                        </p:tav>
                                        <p:tav tm="100000">
                                          <p:val>
                                            <p:fltVal val="0"/>
                                          </p:val>
                                        </p:tav>
                                      </p:tavLst>
                                    </p:anim>
                                    <p:animEffect transition="in" filter="fade">
                                      <p:cBhvr>
                                        <p:cTn id="62" dur="500"/>
                                        <p:tgtEl>
                                          <p:spTgt spid="12"/>
                                        </p:tgtEl>
                                      </p:cBhvr>
                                    </p:animEffect>
                                  </p:childTnLst>
                                </p:cTn>
                              </p:par>
                            </p:childTnLst>
                          </p:cTn>
                        </p:par>
                        <p:par>
                          <p:cTn id="63" fill="hold">
                            <p:stCondLst>
                              <p:cond delay="2949"/>
                            </p:stCondLst>
                            <p:childTnLst>
                              <p:par>
                                <p:cTn id="64" presetID="49" presetClass="entr" presetSubtype="0" decel="10000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 calcmode="lin" valueType="num">
                                      <p:cBhvr>
                                        <p:cTn id="68" dur="500" fill="hold"/>
                                        <p:tgtEl>
                                          <p:spTgt spid="16"/>
                                        </p:tgtEl>
                                        <p:attrNameLst>
                                          <p:attrName>style.rotation</p:attrName>
                                        </p:attrNameLst>
                                      </p:cBhvr>
                                      <p:tavLst>
                                        <p:tav tm="0">
                                          <p:val>
                                            <p:fltVal val="360"/>
                                          </p:val>
                                        </p:tav>
                                        <p:tav tm="100000">
                                          <p:val>
                                            <p:fltVal val="0"/>
                                          </p:val>
                                        </p:tav>
                                      </p:tavLst>
                                    </p:anim>
                                    <p:animEffect transition="in" filter="fade">
                                      <p:cBhvr>
                                        <p:cTn id="69" dur="500"/>
                                        <p:tgtEl>
                                          <p:spTgt spid="16"/>
                                        </p:tgtEl>
                                      </p:cBhvr>
                                    </p:animEffect>
                                  </p:childTnLst>
                                </p:cTn>
                              </p:par>
                            </p:childTnLst>
                          </p:cTn>
                        </p:par>
                        <p:par>
                          <p:cTn id="70" fill="hold">
                            <p:stCondLst>
                              <p:cond delay="3449"/>
                            </p:stCondLst>
                            <p:childTnLst>
                              <p:par>
                                <p:cTn id="71" presetID="49" presetClass="entr" presetSubtype="0" decel="10000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 calcmode="lin" valueType="num">
                                      <p:cBhvr>
                                        <p:cTn id="75" dur="500" fill="hold"/>
                                        <p:tgtEl>
                                          <p:spTgt spid="17"/>
                                        </p:tgtEl>
                                        <p:attrNameLst>
                                          <p:attrName>style.rotation</p:attrName>
                                        </p:attrNameLst>
                                      </p:cBhvr>
                                      <p:tavLst>
                                        <p:tav tm="0">
                                          <p:val>
                                            <p:fltVal val="360"/>
                                          </p:val>
                                        </p:tav>
                                        <p:tav tm="100000">
                                          <p:val>
                                            <p:fltVal val="0"/>
                                          </p:val>
                                        </p:tav>
                                      </p:tavLst>
                                    </p:anim>
                                    <p:animEffect transition="in" filter="fade">
                                      <p:cBhvr>
                                        <p:cTn id="76" dur="500"/>
                                        <p:tgtEl>
                                          <p:spTgt spid="17"/>
                                        </p:tgtEl>
                                      </p:cBhvr>
                                    </p:animEffect>
                                  </p:childTnLst>
                                </p:cTn>
                              </p:par>
                            </p:childTnLst>
                          </p:cTn>
                        </p:par>
                        <p:par>
                          <p:cTn id="77" fill="hold">
                            <p:stCondLst>
                              <p:cond delay="3949"/>
                            </p:stCondLst>
                            <p:childTnLst>
                              <p:par>
                                <p:cTn id="78" presetID="2" presetClass="entr" presetSubtype="8"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0-#ppt_w/2"/>
                                          </p:val>
                                        </p:tav>
                                        <p:tav tm="100000">
                                          <p:val>
                                            <p:strVal val="#ppt_x"/>
                                          </p:val>
                                        </p:tav>
                                      </p:tavLst>
                                    </p:anim>
                                    <p:anim calcmode="lin" valueType="num">
                                      <p:cBhvr additive="base">
                                        <p:cTn id="81" dur="500" fill="hold"/>
                                        <p:tgtEl>
                                          <p:spTgt spid="18"/>
                                        </p:tgtEl>
                                        <p:attrNameLst>
                                          <p:attrName>ppt_y</p:attrName>
                                        </p:attrNameLst>
                                      </p:cBhvr>
                                      <p:tavLst>
                                        <p:tav tm="0">
                                          <p:val>
                                            <p:strVal val="#ppt_y"/>
                                          </p:val>
                                        </p:tav>
                                        <p:tav tm="100000">
                                          <p:val>
                                            <p:strVal val="#ppt_y"/>
                                          </p:val>
                                        </p:tav>
                                      </p:tavLst>
                                    </p:anim>
                                  </p:childTnLst>
                                </p:cTn>
                              </p:par>
                            </p:childTnLst>
                          </p:cTn>
                        </p:par>
                        <p:par>
                          <p:cTn id="82" fill="hold">
                            <p:stCondLst>
                              <p:cond delay="4449"/>
                            </p:stCondLst>
                            <p:childTnLst>
                              <p:par>
                                <p:cTn id="83" presetID="2" presetClass="entr" presetSubtype="8" fill="hold" nodeType="after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0-#ppt_w/2"/>
                                          </p:val>
                                        </p:tav>
                                        <p:tav tm="100000">
                                          <p:val>
                                            <p:strVal val="#ppt_x"/>
                                          </p:val>
                                        </p:tav>
                                      </p:tavLst>
                                    </p:anim>
                                    <p:anim calcmode="lin" valueType="num">
                                      <p:cBhvr additive="base">
                                        <p:cTn id="86" dur="500" fill="hold"/>
                                        <p:tgtEl>
                                          <p:spTgt spid="21"/>
                                        </p:tgtEl>
                                        <p:attrNameLst>
                                          <p:attrName>ppt_y</p:attrName>
                                        </p:attrNameLst>
                                      </p:cBhvr>
                                      <p:tavLst>
                                        <p:tav tm="0">
                                          <p:val>
                                            <p:strVal val="#ppt_y"/>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anim calcmode="lin" valueType="num">
                                      <p:cBhvr>
                                        <p:cTn id="90" dur="500" fill="hold"/>
                                        <p:tgtEl>
                                          <p:spTgt spid="26"/>
                                        </p:tgtEl>
                                        <p:attrNameLst>
                                          <p:attrName>ppt_x</p:attrName>
                                        </p:attrNameLst>
                                      </p:cBhvr>
                                      <p:tavLst>
                                        <p:tav tm="0">
                                          <p:val>
                                            <p:strVal val="#ppt_x"/>
                                          </p:val>
                                        </p:tav>
                                        <p:tav tm="100000">
                                          <p:val>
                                            <p:strVal val="#ppt_x"/>
                                          </p:val>
                                        </p:tav>
                                      </p:tavLst>
                                    </p:anim>
                                    <p:anim calcmode="lin" valueType="num">
                                      <p:cBhvr>
                                        <p:cTn id="91" dur="500" fill="hold"/>
                                        <p:tgtEl>
                                          <p:spTgt spid="2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fade">
                                      <p:cBhvr>
                                        <p:cTn id="94" dur="500"/>
                                        <p:tgtEl>
                                          <p:spTgt spid="27"/>
                                        </p:tgtEl>
                                      </p:cBhvr>
                                    </p:animEffect>
                                    <p:anim calcmode="lin" valueType="num">
                                      <p:cBhvr>
                                        <p:cTn id="95" dur="500" fill="hold"/>
                                        <p:tgtEl>
                                          <p:spTgt spid="27"/>
                                        </p:tgtEl>
                                        <p:attrNameLst>
                                          <p:attrName>ppt_x</p:attrName>
                                        </p:attrNameLst>
                                      </p:cBhvr>
                                      <p:tavLst>
                                        <p:tav tm="0">
                                          <p:val>
                                            <p:strVal val="#ppt_x"/>
                                          </p:val>
                                        </p:tav>
                                        <p:tav tm="100000">
                                          <p:val>
                                            <p:strVal val="#ppt_x"/>
                                          </p:val>
                                        </p:tav>
                                      </p:tavLst>
                                    </p:anim>
                                    <p:anim calcmode="lin" valueType="num">
                                      <p:cBhvr>
                                        <p:cTn id="96" dur="500" fill="hold"/>
                                        <p:tgtEl>
                                          <p:spTgt spid="27"/>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500"/>
                                        <p:tgtEl>
                                          <p:spTgt spid="28"/>
                                        </p:tgtEl>
                                      </p:cBhvr>
                                    </p:animEffect>
                                    <p:anim calcmode="lin" valueType="num">
                                      <p:cBhvr>
                                        <p:cTn id="100" dur="500" fill="hold"/>
                                        <p:tgtEl>
                                          <p:spTgt spid="28"/>
                                        </p:tgtEl>
                                        <p:attrNameLst>
                                          <p:attrName>ppt_x</p:attrName>
                                        </p:attrNameLst>
                                      </p:cBhvr>
                                      <p:tavLst>
                                        <p:tav tm="0">
                                          <p:val>
                                            <p:strVal val="#ppt_x"/>
                                          </p:val>
                                        </p:tav>
                                        <p:tav tm="100000">
                                          <p:val>
                                            <p:strVal val="#ppt_x"/>
                                          </p:val>
                                        </p:tav>
                                      </p:tavLst>
                                    </p:anim>
                                    <p:anim calcmode="lin" valueType="num">
                                      <p:cBhvr>
                                        <p:cTn id="101" dur="500" fill="hold"/>
                                        <p:tgtEl>
                                          <p:spTgt spid="28"/>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500"/>
                                        <p:tgtEl>
                                          <p:spTgt spid="29"/>
                                        </p:tgtEl>
                                      </p:cBhvr>
                                    </p:animEffect>
                                    <p:anim calcmode="lin" valueType="num">
                                      <p:cBhvr>
                                        <p:cTn id="105" dur="500" fill="hold"/>
                                        <p:tgtEl>
                                          <p:spTgt spid="29"/>
                                        </p:tgtEl>
                                        <p:attrNameLst>
                                          <p:attrName>ppt_x</p:attrName>
                                        </p:attrNameLst>
                                      </p:cBhvr>
                                      <p:tavLst>
                                        <p:tav tm="0">
                                          <p:val>
                                            <p:strVal val="#ppt_x"/>
                                          </p:val>
                                        </p:tav>
                                        <p:tav tm="100000">
                                          <p:val>
                                            <p:strVal val="#ppt_x"/>
                                          </p:val>
                                        </p:tav>
                                      </p:tavLst>
                                    </p:anim>
                                    <p:anim calcmode="lin" valueType="num">
                                      <p:cBhvr>
                                        <p:cTn id="106" dur="500" fill="hold"/>
                                        <p:tgtEl>
                                          <p:spTgt spid="29"/>
                                        </p:tgtEl>
                                        <p:attrNameLst>
                                          <p:attrName>ppt_y</p:attrName>
                                        </p:attrNameLst>
                                      </p:cBhvr>
                                      <p:tavLst>
                                        <p:tav tm="0">
                                          <p:val>
                                            <p:strVal val="#ppt_y+.1"/>
                                          </p:val>
                                        </p:tav>
                                        <p:tav tm="100000">
                                          <p:val>
                                            <p:strVal val="#ppt_y"/>
                                          </p:val>
                                        </p:tav>
                                      </p:tavLst>
                                    </p:anim>
                                  </p:childTnLst>
                                </p:cTn>
                              </p:par>
                              <p:par>
                                <p:cTn id="107" presetID="2" presetClass="entr" presetSubtype="2" fill="hold" nodeType="with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additive="base">
                                        <p:cTn id="109" dur="500" fill="hold"/>
                                        <p:tgtEl>
                                          <p:spTgt spid="30"/>
                                        </p:tgtEl>
                                        <p:attrNameLst>
                                          <p:attrName>ppt_x</p:attrName>
                                        </p:attrNameLst>
                                      </p:cBhvr>
                                      <p:tavLst>
                                        <p:tav tm="0">
                                          <p:val>
                                            <p:strVal val="1+#ppt_w/2"/>
                                          </p:val>
                                        </p:tav>
                                        <p:tav tm="100000">
                                          <p:val>
                                            <p:strVal val="#ppt_x"/>
                                          </p:val>
                                        </p:tav>
                                      </p:tavLst>
                                    </p:anim>
                                    <p:anim calcmode="lin" valueType="num">
                                      <p:cBhvr additive="base">
                                        <p:cTn id="110" dur="500" fill="hold"/>
                                        <p:tgtEl>
                                          <p:spTgt spid="30"/>
                                        </p:tgtEl>
                                        <p:attrNameLst>
                                          <p:attrName>ppt_y</p:attrName>
                                        </p:attrNameLst>
                                      </p:cBhvr>
                                      <p:tavLst>
                                        <p:tav tm="0">
                                          <p:val>
                                            <p:strVal val="#ppt_y"/>
                                          </p:val>
                                        </p:tav>
                                        <p:tav tm="100000">
                                          <p:val>
                                            <p:strVal val="#ppt_y"/>
                                          </p:val>
                                        </p:tav>
                                      </p:tavLst>
                                    </p:anim>
                                  </p:childTnLst>
                                </p:cTn>
                              </p:par>
                              <p:par>
                                <p:cTn id="111" presetID="2" presetClass="entr" presetSubtype="2" fill="hold" nodeType="withEffect">
                                  <p:stCondLst>
                                    <p:cond delay="0"/>
                                  </p:stCondLst>
                                  <p:childTnLst>
                                    <p:set>
                                      <p:cBhvr>
                                        <p:cTn id="112" dur="1" fill="hold">
                                          <p:stCondLst>
                                            <p:cond delay="0"/>
                                          </p:stCondLst>
                                        </p:cTn>
                                        <p:tgtEl>
                                          <p:spTgt spid="33"/>
                                        </p:tgtEl>
                                        <p:attrNameLst>
                                          <p:attrName>style.visibility</p:attrName>
                                        </p:attrNameLst>
                                      </p:cBhvr>
                                      <p:to>
                                        <p:strVal val="visible"/>
                                      </p:to>
                                    </p:set>
                                    <p:anim calcmode="lin" valueType="num">
                                      <p:cBhvr additive="base">
                                        <p:cTn id="113" dur="500" fill="hold"/>
                                        <p:tgtEl>
                                          <p:spTgt spid="33"/>
                                        </p:tgtEl>
                                        <p:attrNameLst>
                                          <p:attrName>ppt_x</p:attrName>
                                        </p:attrNameLst>
                                      </p:cBhvr>
                                      <p:tavLst>
                                        <p:tav tm="0">
                                          <p:val>
                                            <p:strVal val="1+#ppt_w/2"/>
                                          </p:val>
                                        </p:tav>
                                        <p:tav tm="100000">
                                          <p:val>
                                            <p:strVal val="#ppt_x"/>
                                          </p:val>
                                        </p:tav>
                                      </p:tavLst>
                                    </p:anim>
                                    <p:anim calcmode="lin" valueType="num">
                                      <p:cBhvr additive="base">
                                        <p:cTn id="114" dur="500" fill="hold"/>
                                        <p:tgtEl>
                                          <p:spTgt spid="33"/>
                                        </p:tgtEl>
                                        <p:attrNameLst>
                                          <p:attrName>ppt_y</p:attrName>
                                        </p:attrNameLst>
                                      </p:cBhvr>
                                      <p:tavLst>
                                        <p:tav tm="0">
                                          <p:val>
                                            <p:strVal val="#ppt_y"/>
                                          </p:val>
                                        </p:tav>
                                        <p:tav tm="100000">
                                          <p:val>
                                            <p:strVal val="#ppt_y"/>
                                          </p:val>
                                        </p:tav>
                                      </p:tavLst>
                                    </p:anim>
                                  </p:childTnLst>
                                </p:cTn>
                              </p:par>
                            </p:childTnLst>
                          </p:cTn>
                        </p:par>
                        <p:par>
                          <p:cTn id="115" fill="hold">
                            <p:stCondLst>
                              <p:cond delay="4949"/>
                            </p:stCondLst>
                            <p:childTnLst>
                              <p:par>
                                <p:cTn id="116" presetID="49" presetClass="entr" presetSubtype="0" decel="10000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500" fill="hold"/>
                                        <p:tgtEl>
                                          <p:spTgt spid="36"/>
                                        </p:tgtEl>
                                        <p:attrNameLst>
                                          <p:attrName>ppt_w</p:attrName>
                                        </p:attrNameLst>
                                      </p:cBhvr>
                                      <p:tavLst>
                                        <p:tav tm="0">
                                          <p:val>
                                            <p:fltVal val="0"/>
                                          </p:val>
                                        </p:tav>
                                        <p:tav tm="100000">
                                          <p:val>
                                            <p:strVal val="#ppt_w"/>
                                          </p:val>
                                        </p:tav>
                                      </p:tavLst>
                                    </p:anim>
                                    <p:anim calcmode="lin" valueType="num">
                                      <p:cBhvr>
                                        <p:cTn id="119" dur="500" fill="hold"/>
                                        <p:tgtEl>
                                          <p:spTgt spid="36"/>
                                        </p:tgtEl>
                                        <p:attrNameLst>
                                          <p:attrName>ppt_h</p:attrName>
                                        </p:attrNameLst>
                                      </p:cBhvr>
                                      <p:tavLst>
                                        <p:tav tm="0">
                                          <p:val>
                                            <p:fltVal val="0"/>
                                          </p:val>
                                        </p:tav>
                                        <p:tav tm="100000">
                                          <p:val>
                                            <p:strVal val="#ppt_h"/>
                                          </p:val>
                                        </p:tav>
                                      </p:tavLst>
                                    </p:anim>
                                    <p:anim calcmode="lin" valueType="num">
                                      <p:cBhvr>
                                        <p:cTn id="120" dur="500" fill="hold"/>
                                        <p:tgtEl>
                                          <p:spTgt spid="36"/>
                                        </p:tgtEl>
                                        <p:attrNameLst>
                                          <p:attrName>style.rotation</p:attrName>
                                        </p:attrNameLst>
                                      </p:cBhvr>
                                      <p:tavLst>
                                        <p:tav tm="0">
                                          <p:val>
                                            <p:fltVal val="360"/>
                                          </p:val>
                                        </p:tav>
                                        <p:tav tm="100000">
                                          <p:val>
                                            <p:fltVal val="0"/>
                                          </p:val>
                                        </p:tav>
                                      </p:tavLst>
                                    </p:anim>
                                    <p:animEffect transition="in" filter="fade">
                                      <p:cBhvr>
                                        <p:cTn id="1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1" grpId="0" bldLvl="0" animBg="1"/>
      <p:bldP spid="62" grpId="0" bldLvl="0" animBg="1"/>
      <p:bldP spid="66" grpId="0"/>
      <p:bldP spid="4" grpId="0"/>
      <p:bldP spid="12" grpId="0" bldLvl="0" animBg="1"/>
      <p:bldP spid="16" grpId="0" bldLvl="0" animBg="1"/>
      <p:bldP spid="17" grpId="0" bldLvl="0" animBg="1"/>
      <p:bldP spid="26" grpId="0"/>
      <p:bldP spid="27" grpId="0"/>
      <p:bldP spid="28" grpId="0"/>
      <p:bldP spid="29" grpId="0"/>
      <p:bldP spid="3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15479" y="168288"/>
            <a:ext cx="3736402" cy="583565"/>
          </a:xfrm>
          <a:prstGeom prst="rect">
            <a:avLst/>
          </a:prstGeom>
          <a:noFill/>
        </p:spPr>
        <p:txBody>
          <a:bodyPr wrap="square" rtlCol="0">
            <a:spAutoFit/>
          </a:bodyPr>
          <a:lstStyle/>
          <a:p>
            <a:pPr algn="ctr"/>
            <a:r>
              <a:rPr lang="en-US" altLang="zh-CN" sz="3200" b="1" i="1" dirty="0">
                <a:latin typeface="字体管家糖果" panose="00020600040101010101" charset="-122"/>
                <a:ea typeface="字体管家糖果" panose="00020600040101010101" charset="-122"/>
                <a:cs typeface="萝莉体 第二版" panose="02000500000000000000" pitchFamily="2" charset="-122"/>
              </a:rPr>
              <a:t>CASE  1</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3" name="图片 2"/>
          <p:cNvPicPr>
            <a:picLocks noChangeAspect="1"/>
          </p:cNvPicPr>
          <p:nvPr/>
        </p:nvPicPr>
        <p:blipFill>
          <a:blip r:embed="rId6" cstate="print"/>
          <a:stretch>
            <a:fillRect/>
          </a:stretch>
        </p:blipFill>
        <p:spPr>
          <a:xfrm>
            <a:off x="482548" y="1647680"/>
            <a:ext cx="2614532" cy="3562194"/>
          </a:xfrm>
          <a:prstGeom prst="rect">
            <a:avLst/>
          </a:prstGeom>
        </p:spPr>
      </p:pic>
      <p:sp>
        <p:nvSpPr>
          <p:cNvPr id="2" name="文本框 1"/>
          <p:cNvSpPr txBox="1"/>
          <p:nvPr/>
        </p:nvSpPr>
        <p:spPr>
          <a:xfrm>
            <a:off x="3884930" y="1093470"/>
            <a:ext cx="5884545" cy="2091690"/>
          </a:xfrm>
          <a:prstGeom prst="rect">
            <a:avLst/>
          </a:prstGeom>
          <a:noFill/>
        </p:spPr>
        <p:txBody>
          <a:bodyPr wrap="square" rtlCol="0" anchor="t">
            <a:spAutoFit/>
          </a:bodyPr>
          <a:lstStyle/>
          <a:p>
            <a:r>
              <a:rPr lang="zh-CN" altLang="en-US" sz="2800" b="1">
                <a:solidFill>
                  <a:schemeClr val="tx1"/>
                </a:solidFill>
                <a:latin typeface="楷体" panose="02010609060101010101" charset="-122"/>
                <a:ea typeface="楷体" panose="02010609060101010101" charset="-122"/>
                <a:cs typeface="楷体" panose="02010609060101010101" charset="-122"/>
              </a:rPr>
              <a:t>美国德纳公司收到宁波电子公司的报价后下单订购1万只传感器。该公司采购部的Matthew先生来函告知宁波电子公司包装要求。</a:t>
            </a:r>
            <a:endParaRPr lang="zh-CN" altLang="en-US"/>
          </a:p>
          <a:p>
            <a:r>
              <a:rPr lang="zh-CN" altLang="en-US"/>
              <a:t> </a:t>
            </a:r>
          </a:p>
        </p:txBody>
      </p:sp>
      <p:grpSp>
        <p:nvGrpSpPr>
          <p:cNvPr id="10" name="组合 9"/>
          <p:cNvGrpSpPr/>
          <p:nvPr/>
        </p:nvGrpSpPr>
        <p:grpSpPr>
          <a:xfrm>
            <a:off x="7217410" y="3755390"/>
            <a:ext cx="3088640" cy="1085850"/>
            <a:chOff x="7738" y="7007"/>
            <a:chExt cx="4864" cy="1710"/>
          </a:xfrm>
        </p:grpSpPr>
        <p:sp>
          <p:nvSpPr>
            <p:cNvPr id="4" name="云形标注 3"/>
            <p:cNvSpPr/>
            <p:nvPr/>
          </p:nvSpPr>
          <p:spPr>
            <a:xfrm>
              <a:off x="7738" y="7007"/>
              <a:ext cx="4864" cy="171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文本框 6"/>
            <p:cNvSpPr txBox="1"/>
            <p:nvPr/>
          </p:nvSpPr>
          <p:spPr>
            <a:xfrm>
              <a:off x="8109" y="7383"/>
              <a:ext cx="4493" cy="822"/>
            </a:xfrm>
            <a:prstGeom prst="rect">
              <a:avLst/>
            </a:prstGeom>
            <a:noFill/>
          </p:spPr>
          <p:txBody>
            <a:bodyPr wrap="square" rtlCol="0">
              <a:spAutoFit/>
            </a:bodyPr>
            <a:lstStyle/>
            <a:p>
              <a:r>
                <a:rPr lang="en-US" altLang="zh-CN" sz="2800" b="1" i="1">
                  <a:solidFill>
                    <a:schemeClr val="accent1">
                      <a:lumMod val="60000"/>
                      <a:lumOff val="40000"/>
                    </a:schemeClr>
                  </a:solidFill>
                  <a:latin typeface="Arial Black" panose="020B0A04020102020204" pitchFamily="34" charset="0"/>
                  <a:cs typeface="Arial Black" panose="020B0A04020102020204" pitchFamily="34" charset="0"/>
                </a:rPr>
                <a:t>Key points</a:t>
              </a:r>
            </a:p>
          </p:txBody>
        </p:sp>
      </p:grpSp>
      <p:sp>
        <p:nvSpPr>
          <p:cNvPr id="12" name="文本框 11"/>
          <p:cNvSpPr txBox="1"/>
          <p:nvPr/>
        </p:nvSpPr>
        <p:spPr>
          <a:xfrm>
            <a:off x="4259580" y="4989195"/>
            <a:ext cx="3193415" cy="645160"/>
          </a:xfrm>
          <a:prstGeom prst="rect">
            <a:avLst/>
          </a:prstGeom>
          <a:noFill/>
        </p:spPr>
        <p:txBody>
          <a:bodyPr wrap="square" rtlCol="0">
            <a:spAutoFit/>
          </a:bodyPr>
          <a:lstStyle/>
          <a:p>
            <a:r>
              <a:rPr lang="zh-CN" altLang="en-US" sz="3600" b="1" i="1">
                <a:latin typeface="楷体" panose="02010609060101010101" charset="-122"/>
                <a:ea typeface="楷体" panose="02010609060101010101" charset="-122"/>
              </a:rPr>
              <a:t>告知包装要求</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800"/>
                            </p:stCondLst>
                            <p:childTnLst>
                              <p:par>
                                <p:cTn id="24" presetID="42"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par>
                          <p:cTn id="29" fill="hold">
                            <p:stCondLst>
                              <p:cond delay="1800"/>
                            </p:stCondLst>
                            <p:childTnLst>
                              <p:par>
                                <p:cTn id="30" presetID="26"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80">
                                          <p:stCondLst>
                                            <p:cond delay="0"/>
                                          </p:stCondLst>
                                        </p:cTn>
                                        <p:tgtEl>
                                          <p:spTgt spid="2"/>
                                        </p:tgtEl>
                                      </p:cBhvr>
                                    </p:animEffect>
                                    <p:anim calcmode="lin" valueType="num">
                                      <p:cBhvr>
                                        <p:cTn id="3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8" dur="26">
                                          <p:stCondLst>
                                            <p:cond delay="650"/>
                                          </p:stCondLst>
                                        </p:cTn>
                                        <p:tgtEl>
                                          <p:spTgt spid="2"/>
                                        </p:tgtEl>
                                      </p:cBhvr>
                                      <p:to x="100000" y="60000"/>
                                    </p:animScale>
                                    <p:animScale>
                                      <p:cBhvr>
                                        <p:cTn id="39" dur="166" decel="50000">
                                          <p:stCondLst>
                                            <p:cond delay="676"/>
                                          </p:stCondLst>
                                        </p:cTn>
                                        <p:tgtEl>
                                          <p:spTgt spid="2"/>
                                        </p:tgtEl>
                                      </p:cBhvr>
                                      <p:to x="100000" y="100000"/>
                                    </p:animScale>
                                    <p:animScale>
                                      <p:cBhvr>
                                        <p:cTn id="40" dur="26">
                                          <p:stCondLst>
                                            <p:cond delay="1312"/>
                                          </p:stCondLst>
                                        </p:cTn>
                                        <p:tgtEl>
                                          <p:spTgt spid="2"/>
                                        </p:tgtEl>
                                      </p:cBhvr>
                                      <p:to x="100000" y="80000"/>
                                    </p:animScale>
                                    <p:animScale>
                                      <p:cBhvr>
                                        <p:cTn id="41" dur="166" decel="50000">
                                          <p:stCondLst>
                                            <p:cond delay="1338"/>
                                          </p:stCondLst>
                                        </p:cTn>
                                        <p:tgtEl>
                                          <p:spTgt spid="2"/>
                                        </p:tgtEl>
                                      </p:cBhvr>
                                      <p:to x="100000" y="100000"/>
                                    </p:animScale>
                                    <p:animScale>
                                      <p:cBhvr>
                                        <p:cTn id="42" dur="26">
                                          <p:stCondLst>
                                            <p:cond delay="1642"/>
                                          </p:stCondLst>
                                        </p:cTn>
                                        <p:tgtEl>
                                          <p:spTgt spid="2"/>
                                        </p:tgtEl>
                                      </p:cBhvr>
                                      <p:to x="100000" y="90000"/>
                                    </p:animScale>
                                    <p:animScale>
                                      <p:cBhvr>
                                        <p:cTn id="43" dur="166" decel="50000">
                                          <p:stCondLst>
                                            <p:cond delay="1668"/>
                                          </p:stCondLst>
                                        </p:cTn>
                                        <p:tgtEl>
                                          <p:spTgt spid="2"/>
                                        </p:tgtEl>
                                      </p:cBhvr>
                                      <p:to x="100000" y="100000"/>
                                    </p:animScale>
                                    <p:animScale>
                                      <p:cBhvr>
                                        <p:cTn id="44" dur="26">
                                          <p:stCondLst>
                                            <p:cond delay="1808"/>
                                          </p:stCondLst>
                                        </p:cTn>
                                        <p:tgtEl>
                                          <p:spTgt spid="2"/>
                                        </p:tgtEl>
                                      </p:cBhvr>
                                      <p:to x="100000" y="95000"/>
                                    </p:animScale>
                                    <p:animScale>
                                      <p:cBhvr>
                                        <p:cTn id="45" dur="166" decel="50000">
                                          <p:stCondLst>
                                            <p:cond delay="1834"/>
                                          </p:stCondLst>
                                        </p:cTn>
                                        <p:tgtEl>
                                          <p:spTgt spid="2"/>
                                        </p:tgtEl>
                                      </p:cBhvr>
                                      <p:to x="100000" y="100000"/>
                                    </p:animScale>
                                  </p:childTnLst>
                                </p:cTn>
                              </p:par>
                            </p:childTnLst>
                          </p:cTn>
                        </p:par>
                        <p:par>
                          <p:cTn id="46" fill="hold">
                            <p:stCondLst>
                              <p:cond delay="3800"/>
                            </p:stCondLst>
                            <p:childTnLst>
                              <p:par>
                                <p:cTn id="47" presetID="2" presetClass="entr" presetSubtype="4"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par>
                          <p:cTn id="51" fill="hold">
                            <p:stCondLst>
                              <p:cond delay="4300"/>
                            </p:stCondLst>
                            <p:childTnLst>
                              <p:par>
                                <p:cTn id="52" presetID="26"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80">
                                          <p:stCondLst>
                                            <p:cond delay="0"/>
                                          </p:stCondLst>
                                        </p:cTn>
                                        <p:tgtEl>
                                          <p:spTgt spid="12"/>
                                        </p:tgtEl>
                                      </p:cBhvr>
                                    </p:animEffect>
                                    <p:anim calcmode="lin" valueType="num">
                                      <p:cBhvr>
                                        <p:cTn id="5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0" dur="26">
                                          <p:stCondLst>
                                            <p:cond delay="650"/>
                                          </p:stCondLst>
                                        </p:cTn>
                                        <p:tgtEl>
                                          <p:spTgt spid="12"/>
                                        </p:tgtEl>
                                      </p:cBhvr>
                                      <p:to x="100000" y="60000"/>
                                    </p:animScale>
                                    <p:animScale>
                                      <p:cBhvr>
                                        <p:cTn id="61" dur="166" decel="50000">
                                          <p:stCondLst>
                                            <p:cond delay="676"/>
                                          </p:stCondLst>
                                        </p:cTn>
                                        <p:tgtEl>
                                          <p:spTgt spid="12"/>
                                        </p:tgtEl>
                                      </p:cBhvr>
                                      <p:to x="100000" y="100000"/>
                                    </p:animScale>
                                    <p:animScale>
                                      <p:cBhvr>
                                        <p:cTn id="62" dur="26">
                                          <p:stCondLst>
                                            <p:cond delay="1312"/>
                                          </p:stCondLst>
                                        </p:cTn>
                                        <p:tgtEl>
                                          <p:spTgt spid="12"/>
                                        </p:tgtEl>
                                      </p:cBhvr>
                                      <p:to x="100000" y="80000"/>
                                    </p:animScale>
                                    <p:animScale>
                                      <p:cBhvr>
                                        <p:cTn id="63" dur="166" decel="50000">
                                          <p:stCondLst>
                                            <p:cond delay="1338"/>
                                          </p:stCondLst>
                                        </p:cTn>
                                        <p:tgtEl>
                                          <p:spTgt spid="12"/>
                                        </p:tgtEl>
                                      </p:cBhvr>
                                      <p:to x="100000" y="100000"/>
                                    </p:animScale>
                                    <p:animScale>
                                      <p:cBhvr>
                                        <p:cTn id="64" dur="26">
                                          <p:stCondLst>
                                            <p:cond delay="1642"/>
                                          </p:stCondLst>
                                        </p:cTn>
                                        <p:tgtEl>
                                          <p:spTgt spid="12"/>
                                        </p:tgtEl>
                                      </p:cBhvr>
                                      <p:to x="100000" y="90000"/>
                                    </p:animScale>
                                    <p:animScale>
                                      <p:cBhvr>
                                        <p:cTn id="65" dur="166" decel="50000">
                                          <p:stCondLst>
                                            <p:cond delay="1668"/>
                                          </p:stCondLst>
                                        </p:cTn>
                                        <p:tgtEl>
                                          <p:spTgt spid="12"/>
                                        </p:tgtEl>
                                      </p:cBhvr>
                                      <p:to x="100000" y="100000"/>
                                    </p:animScale>
                                    <p:animScale>
                                      <p:cBhvr>
                                        <p:cTn id="66" dur="26">
                                          <p:stCondLst>
                                            <p:cond delay="1808"/>
                                          </p:stCondLst>
                                        </p:cTn>
                                        <p:tgtEl>
                                          <p:spTgt spid="12"/>
                                        </p:tgtEl>
                                      </p:cBhvr>
                                      <p:to x="100000" y="95000"/>
                                    </p:animScale>
                                    <p:animScale>
                                      <p:cBhvr>
                                        <p:cTn id="67"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6195" y="130175"/>
            <a:ext cx="737552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Useful Expressions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940290" y="4922520"/>
            <a:ext cx="2214245" cy="1934845"/>
          </a:xfrm>
          <a:prstGeom prst="rect">
            <a:avLst/>
          </a:prstGeom>
        </p:spPr>
      </p:pic>
      <p:pic>
        <p:nvPicPr>
          <p:cNvPr id="9" name="图片 8"/>
          <p:cNvPicPr>
            <a:picLocks noChangeAspect="1"/>
          </p:cNvPicPr>
          <p:nvPr/>
        </p:nvPicPr>
        <p:blipFill>
          <a:blip r:embed="rId5" cstate="print"/>
          <a:stretch>
            <a:fillRect/>
          </a:stretch>
        </p:blipFill>
        <p:spPr>
          <a:xfrm>
            <a:off x="231140" y="6005830"/>
            <a:ext cx="862965" cy="847090"/>
          </a:xfrm>
          <a:prstGeom prst="rect">
            <a:avLst/>
          </a:prstGeom>
        </p:spPr>
      </p:pic>
      <p:grpSp>
        <p:nvGrpSpPr>
          <p:cNvPr id="208" name="组合 207"/>
          <p:cNvGrpSpPr/>
          <p:nvPr/>
        </p:nvGrpSpPr>
        <p:grpSpPr>
          <a:xfrm>
            <a:off x="4689475" y="1019810"/>
            <a:ext cx="2578100" cy="5523865"/>
            <a:chOff x="1387725" y="2178055"/>
            <a:chExt cx="2578100" cy="2147514"/>
          </a:xfrm>
        </p:grpSpPr>
        <p:grpSp>
          <p:nvGrpSpPr>
            <p:cNvPr id="50" name="组合 49"/>
            <p:cNvGrpSpPr/>
            <p:nvPr/>
          </p:nvGrpSpPr>
          <p:grpSpPr>
            <a:xfrm rot="5400000">
              <a:off x="1662362" y="1903418"/>
              <a:ext cx="2028825" cy="2578100"/>
              <a:chOff x="5076825" y="2133601"/>
              <a:chExt cx="2028825" cy="2578100"/>
            </a:xfrm>
          </p:grpSpPr>
          <p:sp>
            <p:nvSpPr>
              <p:cNvPr id="7"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7" name="图片 206"/>
            <p:cNvPicPr>
              <a:picLocks noChangeAspect="1"/>
            </p:cNvPicPr>
            <p:nvPr/>
          </p:nvPicPr>
          <p:blipFill rotWithShape="1">
            <a:blip r:embed="rId6" cstate="screen"/>
            <a:srcRect l="37572" t="1163" r="36199" b="63333"/>
            <a:stretch>
              <a:fillRect/>
            </a:stretch>
          </p:blipFill>
          <p:spPr>
            <a:xfrm>
              <a:off x="1808477" y="2366969"/>
              <a:ext cx="1532155" cy="1958600"/>
            </a:xfrm>
            <a:prstGeom prst="rect">
              <a:avLst/>
            </a:prstGeom>
          </p:spPr>
        </p:pic>
      </p:grpSp>
      <p:sp>
        <p:nvSpPr>
          <p:cNvPr id="211" name="矩形 210"/>
          <p:cNvSpPr/>
          <p:nvPr/>
        </p:nvSpPr>
        <p:spPr>
          <a:xfrm>
            <a:off x="231140" y="1264920"/>
            <a:ext cx="4314825" cy="4615815"/>
          </a:xfrm>
          <a:prstGeom prst="rect">
            <a:avLst/>
          </a:prstGeom>
        </p:spPr>
        <p:txBody>
          <a:bodyPr wrap="square">
            <a:spAutoFit/>
          </a:bodyPr>
          <a:lstStyle/>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1.</a:t>
            </a:r>
            <a:r>
              <a:rPr lang="zh-CN" altLang="en-US"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thick and exquisite paper box</a:t>
            </a:r>
            <a:r>
              <a:rPr lang="zh-CN" altLang="en-US" sz="12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2. rough handling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3. long distance transportation</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4. shipping mark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5. warning mark </a:t>
            </a:r>
            <a:r>
              <a:rPr lang="en-US" altLang="zh-CN" sz="2800" b="1"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rPr>
              <a:t> </a:t>
            </a:r>
          </a:p>
        </p:txBody>
      </p:sp>
      <p:sp>
        <p:nvSpPr>
          <p:cNvPr id="212" name="矩形 211"/>
          <p:cNvSpPr/>
          <p:nvPr/>
        </p:nvSpPr>
        <p:spPr>
          <a:xfrm>
            <a:off x="7668260" y="1121410"/>
            <a:ext cx="2416175" cy="4615815"/>
          </a:xfrm>
          <a:prstGeom prst="rect">
            <a:avLst/>
          </a:prstGeom>
        </p:spPr>
        <p:txBody>
          <a:bodyPr wrap="square">
            <a:spAutoFit/>
          </a:bodyPr>
          <a:lstStyle/>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1.</a:t>
            </a:r>
            <a:r>
              <a:rPr lang="zh-CN" altLang="en-US" sz="2800" b="1" i="1" dirty="0">
                <a:solidFill>
                  <a:schemeClr val="tx1"/>
                </a:solidFill>
                <a:latin typeface="楷体" panose="02010609060101010101" charset="-122"/>
                <a:ea typeface="楷体" panose="02010609060101010101" charset="-122"/>
                <a:cs typeface="楷体" panose="02010609060101010101" charset="-122"/>
                <a:sym typeface="+mn-lt"/>
              </a:rPr>
              <a:t>厚实精美的纸盒</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2.野蛮搬运</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3.长途海运</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4.运输标志，唛头</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5.警示性标志</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350"/>
                            </p:stCondLst>
                            <p:childTnLst>
                              <p:par>
                                <p:cTn id="24" presetID="18" presetClass="entr" presetSubtype="12" fill="hold" nodeType="afterEffect">
                                  <p:stCondLst>
                                    <p:cond delay="0"/>
                                  </p:stCondLst>
                                  <p:childTnLst>
                                    <p:set>
                                      <p:cBhvr>
                                        <p:cTn id="25" dur="1" fill="hold">
                                          <p:stCondLst>
                                            <p:cond delay="0"/>
                                          </p:stCondLst>
                                        </p:cTn>
                                        <p:tgtEl>
                                          <p:spTgt spid="208"/>
                                        </p:tgtEl>
                                        <p:attrNameLst>
                                          <p:attrName>style.visibility</p:attrName>
                                        </p:attrNameLst>
                                      </p:cBhvr>
                                      <p:to>
                                        <p:strVal val="visible"/>
                                      </p:to>
                                    </p:set>
                                    <p:animEffect transition="in" filter="strips(downLeft)">
                                      <p:cBhvr>
                                        <p:cTn id="26" dur="500"/>
                                        <p:tgtEl>
                                          <p:spTgt spid="208"/>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211"/>
                                        </p:tgtEl>
                                        <p:attrNameLst>
                                          <p:attrName>style.visibility</p:attrName>
                                        </p:attrNameLst>
                                      </p:cBhvr>
                                      <p:to>
                                        <p:strVal val="visible"/>
                                      </p:to>
                                    </p:set>
                                    <p:animEffect transition="in" filter="fade">
                                      <p:cBhvr>
                                        <p:cTn id="29" dur="500"/>
                                        <p:tgtEl>
                                          <p:spTgt spid="211"/>
                                        </p:tgtEl>
                                      </p:cBhvr>
                                    </p:animEffect>
                                    <p:anim calcmode="lin" valueType="num">
                                      <p:cBhvr>
                                        <p:cTn id="30" dur="500" fill="hold"/>
                                        <p:tgtEl>
                                          <p:spTgt spid="211"/>
                                        </p:tgtEl>
                                        <p:attrNameLst>
                                          <p:attrName>ppt_x</p:attrName>
                                        </p:attrNameLst>
                                      </p:cBhvr>
                                      <p:tavLst>
                                        <p:tav tm="0">
                                          <p:val>
                                            <p:strVal val="#ppt_x"/>
                                          </p:val>
                                        </p:tav>
                                        <p:tav tm="100000">
                                          <p:val>
                                            <p:strVal val="#ppt_x"/>
                                          </p:val>
                                        </p:tav>
                                      </p:tavLst>
                                    </p:anim>
                                    <p:anim calcmode="lin" valueType="num">
                                      <p:cBhvr>
                                        <p:cTn id="31" dur="500" fill="hold"/>
                                        <p:tgtEl>
                                          <p:spTgt spid="211"/>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12"/>
                                        </p:tgtEl>
                                        <p:attrNameLst>
                                          <p:attrName>style.visibility</p:attrName>
                                        </p:attrNameLst>
                                      </p:cBhvr>
                                      <p:to>
                                        <p:strVal val="visible"/>
                                      </p:to>
                                    </p:set>
                                    <p:animEffect transition="in" filter="fade">
                                      <p:cBhvr>
                                        <p:cTn id="34" dur="500"/>
                                        <p:tgtEl>
                                          <p:spTgt spid="212"/>
                                        </p:tgtEl>
                                      </p:cBhvr>
                                    </p:animEffect>
                                    <p:anim calcmode="lin" valueType="num">
                                      <p:cBhvr>
                                        <p:cTn id="35" dur="500" fill="hold"/>
                                        <p:tgtEl>
                                          <p:spTgt spid="212"/>
                                        </p:tgtEl>
                                        <p:attrNameLst>
                                          <p:attrName>ppt_x</p:attrName>
                                        </p:attrNameLst>
                                      </p:cBhvr>
                                      <p:tavLst>
                                        <p:tav tm="0">
                                          <p:val>
                                            <p:strVal val="#ppt_x"/>
                                          </p:val>
                                        </p:tav>
                                        <p:tav tm="100000">
                                          <p:val>
                                            <p:strVal val="#ppt_x"/>
                                          </p:val>
                                        </p:tav>
                                      </p:tavLst>
                                    </p:anim>
                                    <p:anim calcmode="lin" valueType="num">
                                      <p:cBhvr>
                                        <p:cTn id="36" dur="500" fill="hold"/>
                                        <p:tgtEl>
                                          <p:spTgt spid="2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P spid="2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82905" y="137160"/>
            <a:ext cx="737552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Useful Expressions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31140" y="6005830"/>
            <a:ext cx="862965" cy="847090"/>
          </a:xfrm>
          <a:prstGeom prst="rect">
            <a:avLst/>
          </a:prstGeom>
        </p:spPr>
      </p:pic>
      <p:grpSp>
        <p:nvGrpSpPr>
          <p:cNvPr id="208" name="组合 207"/>
          <p:cNvGrpSpPr/>
          <p:nvPr/>
        </p:nvGrpSpPr>
        <p:grpSpPr>
          <a:xfrm>
            <a:off x="4689475" y="1019810"/>
            <a:ext cx="2578100" cy="5523865"/>
            <a:chOff x="1387725" y="2178055"/>
            <a:chExt cx="2578100" cy="2147514"/>
          </a:xfrm>
        </p:grpSpPr>
        <p:grpSp>
          <p:nvGrpSpPr>
            <p:cNvPr id="50" name="组合 49"/>
            <p:cNvGrpSpPr/>
            <p:nvPr/>
          </p:nvGrpSpPr>
          <p:grpSpPr>
            <a:xfrm rot="5400000">
              <a:off x="1662362" y="1903418"/>
              <a:ext cx="2028825" cy="2578100"/>
              <a:chOff x="5076825" y="2133601"/>
              <a:chExt cx="2028825" cy="2578100"/>
            </a:xfrm>
          </p:grpSpPr>
          <p:sp>
            <p:nvSpPr>
              <p:cNvPr id="7"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7" name="图片 206"/>
            <p:cNvPicPr>
              <a:picLocks noChangeAspect="1"/>
            </p:cNvPicPr>
            <p:nvPr/>
          </p:nvPicPr>
          <p:blipFill rotWithShape="1">
            <a:blip r:embed="rId6" cstate="screen"/>
            <a:srcRect l="37572" t="1163" r="36199" b="63333"/>
            <a:stretch>
              <a:fillRect/>
            </a:stretch>
          </p:blipFill>
          <p:spPr>
            <a:xfrm>
              <a:off x="1808477" y="2366969"/>
              <a:ext cx="1532155" cy="1958600"/>
            </a:xfrm>
            <a:prstGeom prst="rect">
              <a:avLst/>
            </a:prstGeom>
          </p:spPr>
        </p:pic>
      </p:grpSp>
      <p:sp>
        <p:nvSpPr>
          <p:cNvPr id="211" name="矩形 210"/>
          <p:cNvSpPr/>
          <p:nvPr/>
        </p:nvSpPr>
        <p:spPr>
          <a:xfrm>
            <a:off x="715010" y="1370965"/>
            <a:ext cx="2666365" cy="3969385"/>
          </a:xfrm>
          <a:prstGeom prst="rect">
            <a:avLst/>
          </a:prstGeom>
        </p:spPr>
        <p:txBody>
          <a:bodyPr wrap="square">
            <a:spAutoFit/>
          </a:bodyPr>
          <a:lstStyle/>
          <a:p>
            <a:pPr lvl="0">
              <a:lnSpc>
                <a:spcPct val="150000"/>
              </a:lnSpc>
            </a:pPr>
            <a:r>
              <a:rPr lang="en-US" altLang="zh-CN" sz="2800" b="1" i="1" dirty="0">
                <a:latin typeface="Arial" panose="020B0604020202020204" pitchFamily="34" charset="0"/>
                <a:ea typeface="萝莉体 第二版" panose="02000500000000000000" pitchFamily="2" charset="-122"/>
                <a:cs typeface="Arial" panose="020B0604020202020204" pitchFamily="34" charset="0"/>
                <a:sym typeface="+mn-lt"/>
              </a:rPr>
              <a:t>6. indicative mark </a:t>
            </a:r>
          </a:p>
          <a:p>
            <a:pPr lvl="0">
              <a:lnSpc>
                <a:spcPct val="150000"/>
              </a:lnSpc>
            </a:pPr>
            <a:r>
              <a:rPr lang="zh-CN" altLang="en-US"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7. KEEP DRY </a:t>
            </a:r>
          </a:p>
          <a:p>
            <a:pPr lvl="0">
              <a:lnSpc>
                <a:spcPct val="150000"/>
              </a:lnSpc>
            </a:pPr>
            <a:r>
              <a:rPr lang="zh-CN" altLang="en-US"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8. THIS SIDE UP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9. sensors    </a:t>
            </a:r>
          </a:p>
        </p:txBody>
      </p:sp>
      <p:sp>
        <p:nvSpPr>
          <p:cNvPr id="212" name="矩形 211"/>
          <p:cNvSpPr/>
          <p:nvPr/>
        </p:nvSpPr>
        <p:spPr>
          <a:xfrm>
            <a:off x="7589520" y="1444625"/>
            <a:ext cx="1722120" cy="3969385"/>
          </a:xfrm>
          <a:prstGeom prst="rect">
            <a:avLst/>
          </a:prstGeom>
        </p:spPr>
        <p:txBody>
          <a:bodyPr wrap="square">
            <a:spAutoFit/>
          </a:bodyPr>
          <a:lstStyle/>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6.指示性标志</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7.防潮</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8.此端朝上</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9.传感器</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350"/>
                            </p:stCondLst>
                            <p:childTnLst>
                              <p:par>
                                <p:cTn id="24" presetID="18" presetClass="entr" presetSubtype="12" fill="hold" nodeType="afterEffect">
                                  <p:stCondLst>
                                    <p:cond delay="0"/>
                                  </p:stCondLst>
                                  <p:childTnLst>
                                    <p:set>
                                      <p:cBhvr>
                                        <p:cTn id="25" dur="1" fill="hold">
                                          <p:stCondLst>
                                            <p:cond delay="0"/>
                                          </p:stCondLst>
                                        </p:cTn>
                                        <p:tgtEl>
                                          <p:spTgt spid="208"/>
                                        </p:tgtEl>
                                        <p:attrNameLst>
                                          <p:attrName>style.visibility</p:attrName>
                                        </p:attrNameLst>
                                      </p:cBhvr>
                                      <p:to>
                                        <p:strVal val="visible"/>
                                      </p:to>
                                    </p:set>
                                    <p:animEffect transition="in" filter="strips(downLeft)">
                                      <p:cBhvr>
                                        <p:cTn id="26" dur="500"/>
                                        <p:tgtEl>
                                          <p:spTgt spid="208"/>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211"/>
                                        </p:tgtEl>
                                        <p:attrNameLst>
                                          <p:attrName>style.visibility</p:attrName>
                                        </p:attrNameLst>
                                      </p:cBhvr>
                                      <p:to>
                                        <p:strVal val="visible"/>
                                      </p:to>
                                    </p:set>
                                    <p:animEffect transition="in" filter="fade">
                                      <p:cBhvr>
                                        <p:cTn id="29" dur="500"/>
                                        <p:tgtEl>
                                          <p:spTgt spid="211"/>
                                        </p:tgtEl>
                                      </p:cBhvr>
                                    </p:animEffect>
                                    <p:anim calcmode="lin" valueType="num">
                                      <p:cBhvr>
                                        <p:cTn id="30" dur="500" fill="hold"/>
                                        <p:tgtEl>
                                          <p:spTgt spid="211"/>
                                        </p:tgtEl>
                                        <p:attrNameLst>
                                          <p:attrName>ppt_x</p:attrName>
                                        </p:attrNameLst>
                                      </p:cBhvr>
                                      <p:tavLst>
                                        <p:tav tm="0">
                                          <p:val>
                                            <p:strVal val="#ppt_x"/>
                                          </p:val>
                                        </p:tav>
                                        <p:tav tm="100000">
                                          <p:val>
                                            <p:strVal val="#ppt_x"/>
                                          </p:val>
                                        </p:tav>
                                      </p:tavLst>
                                    </p:anim>
                                    <p:anim calcmode="lin" valueType="num">
                                      <p:cBhvr>
                                        <p:cTn id="31" dur="500" fill="hold"/>
                                        <p:tgtEl>
                                          <p:spTgt spid="211"/>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12"/>
                                        </p:tgtEl>
                                        <p:attrNameLst>
                                          <p:attrName>style.visibility</p:attrName>
                                        </p:attrNameLst>
                                      </p:cBhvr>
                                      <p:to>
                                        <p:strVal val="visible"/>
                                      </p:to>
                                    </p:set>
                                    <p:animEffect transition="in" filter="fade">
                                      <p:cBhvr>
                                        <p:cTn id="34" dur="500"/>
                                        <p:tgtEl>
                                          <p:spTgt spid="212"/>
                                        </p:tgtEl>
                                      </p:cBhvr>
                                    </p:animEffect>
                                    <p:anim calcmode="lin" valueType="num">
                                      <p:cBhvr>
                                        <p:cTn id="35" dur="500" fill="hold"/>
                                        <p:tgtEl>
                                          <p:spTgt spid="212"/>
                                        </p:tgtEl>
                                        <p:attrNameLst>
                                          <p:attrName>ppt_x</p:attrName>
                                        </p:attrNameLst>
                                      </p:cBhvr>
                                      <p:tavLst>
                                        <p:tav tm="0">
                                          <p:val>
                                            <p:strVal val="#ppt_x"/>
                                          </p:val>
                                        </p:tav>
                                        <p:tav tm="100000">
                                          <p:val>
                                            <p:strVal val="#ppt_x"/>
                                          </p:val>
                                        </p:tav>
                                      </p:tavLst>
                                    </p:anim>
                                    <p:anim calcmode="lin" valueType="num">
                                      <p:cBhvr>
                                        <p:cTn id="36" dur="500" fill="hold"/>
                                        <p:tgtEl>
                                          <p:spTgt spid="2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P spid="2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256030" y="246380"/>
            <a:ext cx="509460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Black" panose="020B0A04020102020204" pitchFamily="34" charset="0"/>
              </a:rPr>
              <a:t>Useful Sentence</a:t>
            </a: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4" name="图片 3"/>
          <p:cNvPicPr>
            <a:picLocks noChangeAspect="1"/>
          </p:cNvPicPr>
          <p:nvPr/>
        </p:nvPicPr>
        <p:blipFill>
          <a:blip r:embed="rId6" cstate="print"/>
          <a:stretch>
            <a:fillRect/>
          </a:stretch>
        </p:blipFill>
        <p:spPr>
          <a:xfrm>
            <a:off x="286537" y="2196465"/>
            <a:ext cx="2929317" cy="3130876"/>
          </a:xfrm>
          <a:prstGeom prst="rect">
            <a:avLst/>
          </a:prstGeom>
        </p:spPr>
      </p:pic>
      <p:sp>
        <p:nvSpPr>
          <p:cNvPr id="60" name="矩形 59"/>
          <p:cNvSpPr/>
          <p:nvPr/>
        </p:nvSpPr>
        <p:spPr>
          <a:xfrm>
            <a:off x="3215640" y="1093470"/>
            <a:ext cx="7515225" cy="4892675"/>
          </a:xfrm>
          <a:prstGeom prst="rect">
            <a:avLst/>
          </a:prstGeom>
        </p:spPr>
        <p:txBody>
          <a:bodyPr wrap="square">
            <a:spAutoFit/>
          </a:bodyPr>
          <a:lstStyle/>
          <a:p>
            <a:pPr lvl="0" algn="ctr">
              <a:lnSpc>
                <a:spcPct val="150000"/>
              </a:lnSpc>
            </a:pPr>
            <a:r>
              <a:rPr lang="zh-CN" altLang="en-US" sz="2800" b="1" i="1" dirty="0">
                <a:solidFill>
                  <a:schemeClr val="tx1"/>
                </a:solidFill>
                <a:latin typeface="Arial" panose="020B0604020202020204" pitchFamily="34" charset="0"/>
                <a:ea typeface="楷体" panose="02010609060101010101" charset="-122"/>
                <a:cs typeface="Arial" panose="020B0604020202020204" pitchFamily="34" charset="0"/>
                <a:sym typeface="+mn-lt"/>
              </a:rPr>
              <a:t>1. In order to avoid any possible trouble, we would like to make the packing requirements as follows.</a:t>
            </a:r>
          </a:p>
          <a:p>
            <a:pPr lvl="0" algn="ctr">
              <a:lnSpc>
                <a:spcPct val="150000"/>
              </a:lnSpc>
            </a:pPr>
            <a:r>
              <a:rPr lang="zh-CN" altLang="en-US" sz="2800" b="1" i="1" dirty="0">
                <a:solidFill>
                  <a:schemeClr val="tx1"/>
                </a:solidFill>
                <a:latin typeface="Arial" panose="020B0604020202020204" pitchFamily="34" charset="0"/>
                <a:ea typeface="楷体" panose="02010609060101010101" charset="-122"/>
                <a:cs typeface="Arial" panose="020B0604020202020204" pitchFamily="34" charset="0"/>
                <a:sym typeface="+mn-lt"/>
              </a:rPr>
              <a:t>2. The overall measurements of each case must not exceed 1.5m×1m×1m.                3. The products should be packed in cartons of 24 pieces.</a:t>
            </a:r>
            <a:endParaRPr lang="zh-CN" altLang="en-US" sz="1200" dirty="0">
              <a:solidFill>
                <a:schemeClr val="tx1"/>
              </a:solidFill>
              <a:latin typeface="萝莉体 第二版" panose="02000500000000000000" pitchFamily="2" charset="-122"/>
              <a:ea typeface="萝莉体 第二版" panose="02000500000000000000" pitchFamily="2" charset="-122"/>
              <a:cs typeface="萝莉体 第二版" panose="02000500000000000000" pitchFamily="2" charset="-122"/>
              <a:sym typeface="+mn-lt"/>
            </a:endParaRPr>
          </a:p>
          <a:p>
            <a:pPr lvl="0" algn="ctr">
              <a:lnSpc>
                <a:spcPct val="150000"/>
              </a:lnSpc>
            </a:pPr>
            <a:endParaRPr lang="zh-CN" altLang="en-US" sz="1200" dirty="0">
              <a:solidFill>
                <a:schemeClr val="tx1"/>
              </a:solidFill>
              <a:latin typeface="萝莉体 第二版" panose="02000500000000000000" pitchFamily="2" charset="-122"/>
              <a:ea typeface="萝莉体 第二版" panose="02000500000000000000" pitchFamily="2" charset="-122"/>
              <a:cs typeface="萝莉体 第二版" panose="02000500000000000000" pitchFamily="2" charset="-122"/>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anim calcmode="lin" valueType="num">
                                      <p:cBhvr>
                                        <p:cTn id="32" dur="500" fill="hold"/>
                                        <p:tgtEl>
                                          <p:spTgt spid="60"/>
                                        </p:tgtEl>
                                        <p:attrNameLst>
                                          <p:attrName>ppt_x</p:attrName>
                                        </p:attrNameLst>
                                      </p:cBhvr>
                                      <p:tavLst>
                                        <p:tav tm="0">
                                          <p:val>
                                            <p:strVal val="#ppt_x"/>
                                          </p:val>
                                        </p:tav>
                                        <p:tav tm="100000">
                                          <p:val>
                                            <p:strVal val="#ppt_x"/>
                                          </p:val>
                                        </p:tav>
                                      </p:tavLst>
                                    </p:anim>
                                    <p:anim calcmode="lin" valueType="num">
                                      <p:cBhvr>
                                        <p:cTn id="33"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256030" y="246380"/>
            <a:ext cx="509460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Black" panose="020B0A04020102020204" pitchFamily="34" charset="0"/>
              </a:rPr>
              <a:t>Useful Sentence</a:t>
            </a: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4" name="图片 3"/>
          <p:cNvPicPr>
            <a:picLocks noChangeAspect="1"/>
          </p:cNvPicPr>
          <p:nvPr/>
        </p:nvPicPr>
        <p:blipFill>
          <a:blip r:embed="rId6" cstate="print"/>
          <a:stretch>
            <a:fillRect/>
          </a:stretch>
        </p:blipFill>
        <p:spPr>
          <a:xfrm>
            <a:off x="286537" y="2196465"/>
            <a:ext cx="2929317" cy="3130876"/>
          </a:xfrm>
          <a:prstGeom prst="rect">
            <a:avLst/>
          </a:prstGeom>
        </p:spPr>
      </p:pic>
      <p:sp>
        <p:nvSpPr>
          <p:cNvPr id="60" name="矩形 59"/>
          <p:cNvSpPr/>
          <p:nvPr/>
        </p:nvSpPr>
        <p:spPr>
          <a:xfrm>
            <a:off x="3058795" y="1538605"/>
            <a:ext cx="8260715" cy="4246245"/>
          </a:xfrm>
          <a:prstGeom prst="rect">
            <a:avLst/>
          </a:prstGeom>
        </p:spPr>
        <p:txBody>
          <a:bodyPr wrap="square">
            <a:spAutoFit/>
          </a:bodyPr>
          <a:lstStyle/>
          <a:p>
            <a:pPr lvl="0" algn="ctr">
              <a:lnSpc>
                <a:spcPct val="150000"/>
              </a:lnSpc>
            </a:pPr>
            <a:r>
              <a:rPr lang="zh-CN" altLang="en-US" sz="2800" b="1" i="1" dirty="0">
                <a:solidFill>
                  <a:schemeClr val="tx1"/>
                </a:solidFill>
                <a:latin typeface="Arial" panose="020B0604020202020204" pitchFamily="34" charset="0"/>
                <a:ea typeface="楷体" panose="02010609060101010101" charset="-122"/>
                <a:cs typeface="Arial" panose="020B0604020202020204" pitchFamily="34" charset="0"/>
                <a:sym typeface="+mn-lt"/>
              </a:rPr>
              <a:t>4. The products are supplied in crates/boxes with gross weight of 50kg.</a:t>
            </a:r>
          </a:p>
          <a:p>
            <a:pPr lvl="0" algn="ctr">
              <a:lnSpc>
                <a:spcPct val="150000"/>
              </a:lnSpc>
            </a:pPr>
            <a:r>
              <a:rPr lang="zh-CN" altLang="en-US" sz="2800" b="1" i="1" dirty="0">
                <a:solidFill>
                  <a:schemeClr val="tx1"/>
                </a:solidFill>
                <a:latin typeface="Arial" panose="020B0604020202020204" pitchFamily="34" charset="0"/>
                <a:ea typeface="楷体" panose="02010609060101010101" charset="-122"/>
                <a:cs typeface="Arial" panose="020B0604020202020204" pitchFamily="34" charset="0"/>
                <a:sym typeface="+mn-lt"/>
              </a:rPr>
              <a:t>5. The products should be packed in strong cartons, each containing 8 bags.</a:t>
            </a:r>
          </a:p>
          <a:p>
            <a:pPr lvl="0" algn="ctr">
              <a:lnSpc>
                <a:spcPct val="150000"/>
              </a:lnSpc>
            </a:pPr>
            <a:r>
              <a:rPr lang="zh-CN" altLang="en-US" sz="2800" b="1" i="1" dirty="0">
                <a:solidFill>
                  <a:schemeClr val="tx1"/>
                </a:solidFill>
                <a:latin typeface="Arial" panose="020B0604020202020204" pitchFamily="34" charset="0"/>
                <a:ea typeface="楷体" panose="02010609060101010101" charset="-122"/>
                <a:cs typeface="Arial" panose="020B0604020202020204" pitchFamily="34" charset="0"/>
                <a:sym typeface="+mn-lt"/>
              </a:rPr>
              <a:t>6. Each pill is put in a small box sealed with wax.</a:t>
            </a:r>
            <a:endParaRPr lang="zh-CN" altLang="en-US" sz="2800" dirty="0">
              <a:solidFill>
                <a:schemeClr val="tx1"/>
              </a:solidFill>
              <a:ea typeface="楷体" panose="02010609060101010101" charset="-122"/>
              <a:sym typeface="+mn-lt"/>
            </a:endParaRPr>
          </a:p>
          <a:p>
            <a:pPr lvl="0" algn="ctr">
              <a:lnSpc>
                <a:spcPct val="150000"/>
              </a:lnSpc>
            </a:pPr>
            <a:endParaRPr lang="zh-CN" altLang="en-US" sz="2800" dirty="0">
              <a:solidFill>
                <a:schemeClr val="tx1"/>
              </a:solidFill>
              <a:latin typeface="萝莉体 第二版" panose="02000500000000000000" pitchFamily="2" charset="-122"/>
              <a:ea typeface="楷体" panose="02010609060101010101" charset="-122"/>
              <a:cs typeface="萝莉体 第二版" panose="02000500000000000000" pitchFamily="2" charset="-122"/>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anim calcmode="lin" valueType="num">
                                      <p:cBhvr>
                                        <p:cTn id="32" dur="500" fill="hold"/>
                                        <p:tgtEl>
                                          <p:spTgt spid="60"/>
                                        </p:tgtEl>
                                        <p:attrNameLst>
                                          <p:attrName>ppt_x</p:attrName>
                                        </p:attrNameLst>
                                      </p:cBhvr>
                                      <p:tavLst>
                                        <p:tav tm="0">
                                          <p:val>
                                            <p:strVal val="#ppt_x"/>
                                          </p:val>
                                        </p:tav>
                                        <p:tav tm="100000">
                                          <p:val>
                                            <p:strVal val="#ppt_x"/>
                                          </p:val>
                                        </p:tav>
                                      </p:tavLst>
                                    </p:anim>
                                    <p:anim calcmode="lin" valueType="num">
                                      <p:cBhvr>
                                        <p:cTn id="33"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256030" y="246380"/>
            <a:ext cx="509460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Black" panose="020B0A04020102020204" pitchFamily="34" charset="0"/>
              </a:rPr>
              <a:t>Useful Sentence</a:t>
            </a: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4" name="图片 3"/>
          <p:cNvPicPr>
            <a:picLocks noChangeAspect="1"/>
          </p:cNvPicPr>
          <p:nvPr/>
        </p:nvPicPr>
        <p:blipFill>
          <a:blip r:embed="rId6" cstate="print"/>
          <a:stretch>
            <a:fillRect/>
          </a:stretch>
        </p:blipFill>
        <p:spPr>
          <a:xfrm>
            <a:off x="286537" y="2196465"/>
            <a:ext cx="2929317" cy="3130876"/>
          </a:xfrm>
          <a:prstGeom prst="rect">
            <a:avLst/>
          </a:prstGeom>
        </p:spPr>
      </p:pic>
      <p:sp>
        <p:nvSpPr>
          <p:cNvPr id="60" name="矩形 59"/>
          <p:cNvSpPr/>
          <p:nvPr/>
        </p:nvSpPr>
        <p:spPr>
          <a:xfrm>
            <a:off x="2809875" y="1210945"/>
            <a:ext cx="8536305" cy="4892675"/>
          </a:xfrm>
          <a:prstGeom prst="rect">
            <a:avLst/>
          </a:prstGeom>
        </p:spPr>
        <p:txBody>
          <a:bodyPr wrap="square">
            <a:spAutoFit/>
          </a:bodyPr>
          <a:lstStyle/>
          <a:p>
            <a:pPr lvl="0" algn="ctr">
              <a:lnSpc>
                <a:spcPct val="150000"/>
              </a:lnSpc>
            </a:pPr>
            <a:r>
              <a:rPr lang="zh-CN" altLang="en-US" sz="2800" b="1" i="1" dirty="0">
                <a:solidFill>
                  <a:schemeClr val="tx1"/>
                </a:solidFill>
                <a:latin typeface="Arial" panose="020B0604020202020204" pitchFamily="34" charset="0"/>
                <a:ea typeface="楷体" panose="02010609060101010101" charset="-122"/>
                <a:cs typeface="Arial" panose="020B0604020202020204" pitchFamily="34" charset="0"/>
                <a:sym typeface="+mn-lt"/>
              </a:rPr>
              <a:t>7. The machines must be well protected against dampness, moisture, rust and shock.</a:t>
            </a:r>
          </a:p>
          <a:p>
            <a:pPr lvl="0" algn="ctr">
              <a:lnSpc>
                <a:spcPct val="150000"/>
              </a:lnSpc>
            </a:pPr>
            <a:r>
              <a:rPr lang="zh-CN" altLang="en-US" sz="2800" b="1" i="1" dirty="0">
                <a:solidFill>
                  <a:schemeClr val="tx1"/>
                </a:solidFill>
                <a:latin typeface="Arial" panose="020B0604020202020204" pitchFamily="34" charset="0"/>
                <a:ea typeface="楷体" panose="02010609060101010101" charset="-122"/>
                <a:cs typeface="Arial" panose="020B0604020202020204" pitchFamily="34" charset="0"/>
                <a:sym typeface="+mn-lt"/>
              </a:rPr>
              <a:t>8. Each case should be lined with foam plastics in order to protect the goods against press.</a:t>
            </a:r>
          </a:p>
          <a:p>
            <a:pPr lvl="0" algn="ctr">
              <a:lnSpc>
                <a:spcPct val="150000"/>
              </a:lnSpc>
            </a:pPr>
            <a:r>
              <a:rPr lang="zh-CN" altLang="en-US" sz="2800" b="1" i="1" dirty="0">
                <a:solidFill>
                  <a:schemeClr val="tx1"/>
                </a:solidFill>
                <a:latin typeface="Arial" panose="020B0604020202020204" pitchFamily="34" charset="0"/>
                <a:ea typeface="楷体" panose="02010609060101010101" charset="-122"/>
                <a:cs typeface="Arial" panose="020B0604020202020204" pitchFamily="34" charset="0"/>
                <a:sym typeface="+mn-lt"/>
              </a:rPr>
              <a:t>9. Every 100 dozen should be packed in a wooden case marked ABC and numbered from No.1 upward.</a:t>
            </a:r>
            <a:endParaRPr lang="zh-CN" altLang="en-US" sz="2800" dirty="0">
              <a:solidFill>
                <a:schemeClr val="tx1"/>
              </a:solidFill>
              <a:ea typeface="楷体" panose="02010609060101010101" charset="-122"/>
              <a:sym typeface="+mn-lt"/>
            </a:endParaRPr>
          </a:p>
          <a:p>
            <a:pPr lvl="0" algn="ctr">
              <a:lnSpc>
                <a:spcPct val="150000"/>
              </a:lnSpc>
            </a:pPr>
            <a:endParaRPr lang="zh-CN" altLang="en-US" sz="2800" dirty="0">
              <a:solidFill>
                <a:schemeClr val="tx1"/>
              </a:solidFill>
              <a:latin typeface="萝莉体 第二版" panose="02000500000000000000" pitchFamily="2" charset="-122"/>
              <a:ea typeface="楷体" panose="02010609060101010101" charset="-122"/>
              <a:cs typeface="萝莉体 第二版" panose="02000500000000000000" pitchFamily="2" charset="-122"/>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anim calcmode="lin" valueType="num">
                                      <p:cBhvr>
                                        <p:cTn id="32" dur="500" fill="hold"/>
                                        <p:tgtEl>
                                          <p:spTgt spid="60"/>
                                        </p:tgtEl>
                                        <p:attrNameLst>
                                          <p:attrName>ppt_x</p:attrName>
                                        </p:attrNameLst>
                                      </p:cBhvr>
                                      <p:tavLst>
                                        <p:tav tm="0">
                                          <p:val>
                                            <p:strVal val="#ppt_x"/>
                                          </p:val>
                                        </p:tav>
                                        <p:tav tm="100000">
                                          <p:val>
                                            <p:strVal val="#ppt_x"/>
                                          </p:val>
                                        </p:tav>
                                      </p:tavLst>
                                    </p:anim>
                                    <p:anim calcmode="lin" valueType="num">
                                      <p:cBhvr>
                                        <p:cTn id="33"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256030" y="246380"/>
            <a:ext cx="509460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Black" panose="020B0A04020102020204" pitchFamily="34" charset="0"/>
              </a:rPr>
              <a:t>Useful Sentence</a:t>
            </a: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4" name="图片 3"/>
          <p:cNvPicPr>
            <a:picLocks noChangeAspect="1"/>
          </p:cNvPicPr>
          <p:nvPr/>
        </p:nvPicPr>
        <p:blipFill>
          <a:blip r:embed="rId6" cstate="print"/>
          <a:stretch>
            <a:fillRect/>
          </a:stretch>
        </p:blipFill>
        <p:spPr>
          <a:xfrm>
            <a:off x="286537" y="2196465"/>
            <a:ext cx="2929317" cy="3130876"/>
          </a:xfrm>
          <a:prstGeom prst="rect">
            <a:avLst/>
          </a:prstGeom>
        </p:spPr>
      </p:pic>
      <p:sp>
        <p:nvSpPr>
          <p:cNvPr id="60" name="矩形 59"/>
          <p:cNvSpPr/>
          <p:nvPr/>
        </p:nvSpPr>
        <p:spPr>
          <a:xfrm>
            <a:off x="2769870" y="1638935"/>
            <a:ext cx="8536305" cy="4246245"/>
          </a:xfrm>
          <a:prstGeom prst="rect">
            <a:avLst/>
          </a:prstGeom>
        </p:spPr>
        <p:txBody>
          <a:bodyPr wrap="square">
            <a:spAutoFit/>
          </a:bodyPr>
          <a:lstStyle/>
          <a:p>
            <a:pPr lvl="0" algn="ctr">
              <a:lnSpc>
                <a:spcPct val="150000"/>
              </a:lnSpc>
            </a:pPr>
            <a:r>
              <a:rPr lang="zh-CN" altLang="en-US" sz="2800" b="1" i="1" dirty="0">
                <a:solidFill>
                  <a:schemeClr val="tx1"/>
                </a:solidFill>
                <a:latin typeface="Arial" panose="020B0604020202020204" pitchFamily="34" charset="0"/>
                <a:ea typeface="楷体" panose="02010609060101010101" charset="-122"/>
                <a:cs typeface="Arial" panose="020B0604020202020204" pitchFamily="34" charset="0"/>
                <a:sym typeface="+mn-lt"/>
              </a:rPr>
              <a:t>10. In view of precaution, please mark “Fragile” and “Handle With Care” on the outer packing.</a:t>
            </a:r>
          </a:p>
          <a:p>
            <a:pPr lvl="0" algn="ctr">
              <a:lnSpc>
                <a:spcPct val="150000"/>
              </a:lnSpc>
            </a:pPr>
            <a:r>
              <a:rPr lang="zh-CN" altLang="en-US" sz="2800" b="1" i="1" dirty="0">
                <a:solidFill>
                  <a:schemeClr val="tx1"/>
                </a:solidFill>
                <a:latin typeface="Arial" panose="020B0604020202020204" pitchFamily="34" charset="0"/>
                <a:ea typeface="楷体" panose="02010609060101010101" charset="-122"/>
                <a:cs typeface="Arial" panose="020B0604020202020204" pitchFamily="34" charset="0"/>
                <a:sym typeface="+mn-lt"/>
              </a:rPr>
              <a:t>11. On the outer packing, please mark the country of origin, the port of discharge and the order number.</a:t>
            </a:r>
          </a:p>
          <a:p>
            <a:pPr lvl="0" algn="ctr">
              <a:lnSpc>
                <a:spcPct val="150000"/>
              </a:lnSpc>
            </a:pPr>
            <a:endParaRPr lang="zh-CN" altLang="en-US" sz="2800" dirty="0">
              <a:solidFill>
                <a:srgbClr val="000000">
                  <a:lumMod val="65000"/>
                  <a:lumOff val="35000"/>
                </a:srgbClr>
              </a:solidFill>
              <a:ea typeface="楷体" panose="02010609060101010101" charset="-122"/>
              <a:sym typeface="+mn-lt"/>
            </a:endParaRPr>
          </a:p>
          <a:p>
            <a:pPr lvl="0" algn="ctr">
              <a:lnSpc>
                <a:spcPct val="150000"/>
              </a:lnSpc>
            </a:pPr>
            <a:endParaRPr lang="zh-CN" altLang="en-US" sz="1200" dirty="0">
              <a:solidFill>
                <a:srgbClr val="000000">
                  <a:lumMod val="65000"/>
                  <a:lumOff val="35000"/>
                </a:srgbClr>
              </a:solidFill>
              <a:latin typeface="萝莉体 第二版" panose="02000500000000000000" pitchFamily="2" charset="-122"/>
              <a:ea typeface="萝莉体 第二版" panose="02000500000000000000" pitchFamily="2" charset="-122"/>
              <a:cs typeface="萝莉体 第二版" panose="02000500000000000000" pitchFamily="2" charset="-122"/>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anim calcmode="lin" valueType="num">
                                      <p:cBhvr>
                                        <p:cTn id="32" dur="500" fill="hold"/>
                                        <p:tgtEl>
                                          <p:spTgt spid="60"/>
                                        </p:tgtEl>
                                        <p:attrNameLst>
                                          <p:attrName>ppt_x</p:attrName>
                                        </p:attrNameLst>
                                      </p:cBhvr>
                                      <p:tavLst>
                                        <p:tav tm="0">
                                          <p:val>
                                            <p:strVal val="#ppt_x"/>
                                          </p:val>
                                        </p:tav>
                                        <p:tav tm="100000">
                                          <p:val>
                                            <p:strVal val="#ppt_x"/>
                                          </p:val>
                                        </p:tav>
                                      </p:tavLst>
                                    </p:anim>
                                    <p:anim calcmode="lin" valueType="num">
                                      <p:cBhvr>
                                        <p:cTn id="33"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61199" y="168288"/>
            <a:ext cx="3736402"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panose="020B0604020202020204" pitchFamily="34" charset="0"/>
              </a:rPr>
              <a:t>Letter </a:t>
            </a:r>
            <a:r>
              <a:rPr lang="en-US" altLang="zh-CN" sz="3200" b="1" i="1" dirty="0">
                <a:latin typeface="字体管家糖果" panose="00020600040101010101" charset="-122"/>
                <a:ea typeface="字体管家糖果" panose="00020600040101010101" charset="-122"/>
                <a:cs typeface="Arial" panose="020B0604020202020204" pitchFamily="34" charset="0"/>
              </a:rPr>
              <a:t>1</a:t>
            </a:r>
            <a:r>
              <a:rPr lang="zh-CN" altLang="en-US" sz="3200" dirty="0">
                <a:latin typeface="Arial Black" panose="020B0A04020102020204" pitchFamily="34" charset="0"/>
                <a:ea typeface="萝莉体 第二版" panose="02000500000000000000" pitchFamily="2" charset="-122"/>
                <a:cs typeface="萝莉体 第二版" panose="02000500000000000000" pitchFamily="2" charset="-122"/>
              </a:rPr>
              <a:t> </a:t>
            </a:r>
          </a:p>
        </p:txBody>
      </p:sp>
      <p:grpSp>
        <p:nvGrpSpPr>
          <p:cNvPr id="11" name="组合 10"/>
          <p:cNvGrpSpPr/>
          <p:nvPr/>
        </p:nvGrpSpPr>
        <p:grpSpPr>
          <a:xfrm>
            <a:off x="256930"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grpSp>
        <p:nvGrpSpPr>
          <p:cNvPr id="209" name="组合 208"/>
          <p:cNvGrpSpPr/>
          <p:nvPr/>
        </p:nvGrpSpPr>
        <p:grpSpPr>
          <a:xfrm>
            <a:off x="93980" y="1200150"/>
            <a:ext cx="2578100" cy="4044950"/>
            <a:chOff x="4817279" y="2178055"/>
            <a:chExt cx="2578100" cy="2109787"/>
          </a:xfrm>
        </p:grpSpPr>
        <p:grpSp>
          <p:nvGrpSpPr>
            <p:cNvPr id="51" name="组合 50"/>
            <p:cNvGrpSpPr/>
            <p:nvPr/>
          </p:nvGrpSpPr>
          <p:grpSpPr>
            <a:xfrm rot="5400000">
              <a:off x="5091916" y="1903418"/>
              <a:ext cx="2028825" cy="2578100"/>
              <a:chOff x="5076825" y="2133601"/>
              <a:chExt cx="2028825" cy="2578100"/>
            </a:xfrm>
          </p:grpSpPr>
          <p:sp>
            <p:nvSpPr>
              <p:cNvPr id="52"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6" name="图片 205"/>
            <p:cNvPicPr>
              <a:picLocks noChangeAspect="1"/>
            </p:cNvPicPr>
            <p:nvPr/>
          </p:nvPicPr>
          <p:blipFill rotWithShape="1">
            <a:blip r:embed="rId6" cstate="screen"/>
            <a:srcRect l="78741" t="75413" r="-514" b="-2612"/>
            <a:stretch>
              <a:fillRect/>
            </a:stretch>
          </p:blipFill>
          <p:spPr>
            <a:xfrm>
              <a:off x="5291941" y="2422530"/>
              <a:ext cx="1581150" cy="1865312"/>
            </a:xfrm>
            <a:prstGeom prst="rect">
              <a:avLst/>
            </a:prstGeom>
          </p:spPr>
        </p:pic>
      </p:grpSp>
      <p:sp>
        <p:nvSpPr>
          <p:cNvPr id="211" name="矩形 210"/>
          <p:cNvSpPr/>
          <p:nvPr/>
        </p:nvSpPr>
        <p:spPr>
          <a:xfrm>
            <a:off x="2894965" y="1007110"/>
            <a:ext cx="7517765" cy="4567555"/>
          </a:xfrm>
          <a:prstGeom prst="rect">
            <a:avLst/>
          </a:prstGeom>
        </p:spPr>
        <p:txBody>
          <a:bodyPr wrap="square">
            <a:spAutoFit/>
          </a:bodyPr>
          <a:lstStyle/>
          <a:p>
            <a:pPr>
              <a:lnSpc>
                <a:spcPct val="80000"/>
              </a:lnSpc>
              <a:buNone/>
            </a:pPr>
            <a:r>
              <a:rPr lang="en-US" altLang="zh-CN" sz="2800" b="1" i="1">
                <a:latin typeface="Arial" panose="020B0604020202020204" pitchFamily="34" charset="0"/>
                <a:cs typeface="Arial" panose="020B0604020202020204" pitchFamily="34" charset="0"/>
                <a:sym typeface="+mn-ea"/>
              </a:rPr>
              <a:t>Dear Adela,</a:t>
            </a:r>
            <a:endParaRPr lang="en-US" altLang="zh-CN" sz="2800" b="1" i="1">
              <a:latin typeface="Arial" panose="020B0604020202020204" pitchFamily="34" charset="0"/>
              <a:cs typeface="Arial" panose="020B0604020202020204" pitchFamily="34" charset="0"/>
            </a:endParaRPr>
          </a:p>
          <a:p>
            <a:pPr>
              <a:lnSpc>
                <a:spcPct val="80000"/>
              </a:lnSpc>
              <a:buNone/>
            </a:pPr>
            <a:endParaRPr lang="en-US" altLang="zh-CN" sz="2800" b="1" i="1">
              <a:latin typeface="Arial" panose="020B0604020202020204" pitchFamily="34" charset="0"/>
              <a:cs typeface="Arial" panose="020B0604020202020204" pitchFamily="34" charset="0"/>
            </a:endParaRPr>
          </a:p>
          <a:p>
            <a:pPr algn="just" fontAlgn="ctr">
              <a:lnSpc>
                <a:spcPct val="80000"/>
              </a:lnSpc>
              <a:buNone/>
            </a:pPr>
            <a:r>
              <a:rPr lang="en-US" altLang="zh-CN" sz="2800" b="1" i="1">
                <a:latin typeface="Arial" panose="020B0604020202020204" pitchFamily="34" charset="0"/>
                <a:cs typeface="Arial" panose="020B0604020202020204" pitchFamily="34" charset="0"/>
                <a:sym typeface="+mn-ea"/>
              </a:rPr>
              <a:t>   Thank you for your quotation of July 1st for sensors. We are pleased to order 10,000 sensors. Please note that our packing requirements are as follows:</a:t>
            </a:r>
            <a:endParaRPr lang="en-US" altLang="zh-CN" sz="2800" b="1" i="1">
              <a:latin typeface="Arial" panose="020B0604020202020204" pitchFamily="34" charset="0"/>
              <a:cs typeface="Arial" panose="020B0604020202020204" pitchFamily="34" charset="0"/>
            </a:endParaRPr>
          </a:p>
          <a:p>
            <a:pPr algn="just" fontAlgn="ctr">
              <a:lnSpc>
                <a:spcPct val="80000"/>
              </a:lnSpc>
              <a:buNone/>
            </a:pPr>
            <a:endParaRPr lang="en-US" altLang="zh-CN" sz="2800" b="1" i="1">
              <a:latin typeface="Arial" panose="020B0604020202020204" pitchFamily="34" charset="0"/>
              <a:cs typeface="Arial" panose="020B0604020202020204" pitchFamily="34" charset="0"/>
            </a:endParaRPr>
          </a:p>
          <a:p>
            <a:pPr algn="just" fontAlgn="ctr">
              <a:lnSpc>
                <a:spcPct val="80000"/>
              </a:lnSpc>
              <a:buNone/>
            </a:pPr>
            <a:r>
              <a:rPr lang="en-US" altLang="zh-CN" sz="2800" b="1" i="1">
                <a:latin typeface="Arial" panose="020B0604020202020204" pitchFamily="34" charset="0"/>
                <a:cs typeface="Arial" panose="020B0604020202020204" pitchFamily="34" charset="0"/>
                <a:sym typeface="+mn-ea"/>
              </a:rPr>
              <a:t>   Each is packed in a PE bag first, and then in a thick and exquisite paper box, 10 boxes to a carton padded with </a:t>
            </a:r>
            <a:r>
              <a:rPr lang="en-US" altLang="zh-CN" sz="2800" b="1" i="1" u="sng">
                <a:solidFill>
                  <a:schemeClr val="hlink"/>
                </a:solidFill>
                <a:latin typeface="Arial" panose="020B0604020202020204" pitchFamily="34" charset="0"/>
                <a:cs typeface="Arial" panose="020B0604020202020204" pitchFamily="34" charset="0"/>
                <a:sym typeface="+mn-ea"/>
                <a:hlinkClick r:id="rId7" action="ppaction://hlinksldjump"/>
              </a:rPr>
              <a:t>foamed plastic.</a:t>
            </a:r>
            <a:r>
              <a:rPr lang="en-US" altLang="zh-CN" sz="2800" b="1" i="1">
                <a:latin typeface="Arial" panose="020B0604020202020204" pitchFamily="34" charset="0"/>
                <a:cs typeface="Arial" panose="020B0604020202020204" pitchFamily="34" charset="0"/>
                <a:sym typeface="+mn-ea"/>
                <a:hlinkClick r:id="rId7" action="ppaction://hlinksldjump"/>
              </a:rPr>
              <a:t> </a:t>
            </a:r>
            <a:r>
              <a:rPr lang="en-US" altLang="zh-CN" sz="2800" b="1" i="1">
                <a:latin typeface="Arial" panose="020B0604020202020204" pitchFamily="34" charset="0"/>
                <a:cs typeface="Arial" panose="020B0604020202020204" pitchFamily="34" charset="0"/>
                <a:sym typeface="+mn-ea"/>
              </a:rPr>
              <a:t>The cartons should be strong enough to withstand rough handling and long distance ocean transportation.</a:t>
            </a:r>
            <a:endParaRPr lang="zh-CN" altLang="en-US" sz="1200" b="1" i="1" dirty="0">
              <a:solidFill>
                <a:srgbClr val="000000">
                  <a:lumMod val="65000"/>
                  <a:lumOff val="35000"/>
                </a:srgbClr>
              </a:solidFill>
              <a:latin typeface="Arial" panose="020B0604020202020204" pitchFamily="34" charset="0"/>
              <a:ea typeface="萝莉体 第二版" panose="02000500000000000000" pitchFamily="2"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anim calcmode="lin" valueType="num">
                                      <p:cBhvr>
                                        <p:cTn id="26" dur="500" fill="hold"/>
                                        <p:tgtEl>
                                          <p:spTgt spid="211"/>
                                        </p:tgtEl>
                                        <p:attrNameLst>
                                          <p:attrName>ppt_x</p:attrName>
                                        </p:attrNameLst>
                                      </p:cBhvr>
                                      <p:tavLst>
                                        <p:tav tm="0">
                                          <p:val>
                                            <p:strVal val="#ppt_x"/>
                                          </p:val>
                                        </p:tav>
                                        <p:tav tm="100000">
                                          <p:val>
                                            <p:strVal val="#ppt_x"/>
                                          </p:val>
                                        </p:tav>
                                      </p:tavLst>
                                    </p:anim>
                                    <p:anim calcmode="lin" valueType="num">
                                      <p:cBhvr>
                                        <p:cTn id="27" dur="500" fill="hold"/>
                                        <p:tgtEl>
                                          <p:spTgt spid="211"/>
                                        </p:tgtEl>
                                        <p:attrNameLst>
                                          <p:attrName>ppt_y</p:attrName>
                                        </p:attrNameLst>
                                      </p:cBhvr>
                                      <p:tavLst>
                                        <p:tav tm="0">
                                          <p:val>
                                            <p:strVal val="#ppt_y-.1"/>
                                          </p:val>
                                        </p:tav>
                                        <p:tav tm="100000">
                                          <p:val>
                                            <p:strVal val="#ppt_y"/>
                                          </p:val>
                                        </p:tav>
                                      </p:tavLst>
                                    </p:anim>
                                  </p:childTnLst>
                                </p:cTn>
                              </p:par>
                            </p:childTnLst>
                          </p:cTn>
                        </p:par>
                        <p:par>
                          <p:cTn id="28" fill="hold">
                            <p:stCondLst>
                              <p:cond delay="899"/>
                            </p:stCondLst>
                            <p:childTnLst>
                              <p:par>
                                <p:cTn id="29" presetID="18" presetClass="entr" presetSubtype="12" fill="hold" nodeType="afterEffect">
                                  <p:stCondLst>
                                    <p:cond delay="0"/>
                                  </p:stCondLst>
                                  <p:childTnLst>
                                    <p:set>
                                      <p:cBhvr>
                                        <p:cTn id="30" dur="1" fill="hold">
                                          <p:stCondLst>
                                            <p:cond delay="0"/>
                                          </p:stCondLst>
                                        </p:cTn>
                                        <p:tgtEl>
                                          <p:spTgt spid="209"/>
                                        </p:tgtEl>
                                        <p:attrNameLst>
                                          <p:attrName>style.visibility</p:attrName>
                                        </p:attrNameLst>
                                      </p:cBhvr>
                                      <p:to>
                                        <p:strVal val="visible"/>
                                      </p:to>
                                    </p:set>
                                    <p:animEffect transition="in" filter="strips(downLeft)">
                                      <p:cBhvr>
                                        <p:cTn id="31"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61199" y="168288"/>
            <a:ext cx="3736402"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panose="020B0604020202020204" pitchFamily="34" charset="0"/>
              </a:rPr>
              <a:t>Letter 1</a:t>
            </a:r>
            <a:r>
              <a:rPr lang="zh-CN" altLang="en-US" sz="3200" dirty="0">
                <a:latin typeface="Arial Black" panose="020B0A04020102020204" pitchFamily="34" charset="0"/>
                <a:ea typeface="萝莉体 第二版" panose="02000500000000000000" pitchFamily="2" charset="-122"/>
                <a:cs typeface="萝莉体 第二版" panose="02000500000000000000" pitchFamily="2" charset="-122"/>
              </a:rPr>
              <a:t> </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grpSp>
        <p:nvGrpSpPr>
          <p:cNvPr id="209" name="组合 208"/>
          <p:cNvGrpSpPr/>
          <p:nvPr/>
        </p:nvGrpSpPr>
        <p:grpSpPr>
          <a:xfrm>
            <a:off x="93980" y="1200150"/>
            <a:ext cx="2578100" cy="4044950"/>
            <a:chOff x="4817279" y="2178055"/>
            <a:chExt cx="2578100" cy="2109787"/>
          </a:xfrm>
        </p:grpSpPr>
        <p:grpSp>
          <p:nvGrpSpPr>
            <p:cNvPr id="51" name="组合 50"/>
            <p:cNvGrpSpPr/>
            <p:nvPr/>
          </p:nvGrpSpPr>
          <p:grpSpPr>
            <a:xfrm rot="5400000">
              <a:off x="5091916" y="1903418"/>
              <a:ext cx="2028825" cy="2578100"/>
              <a:chOff x="5076825" y="2133601"/>
              <a:chExt cx="2028825" cy="2578100"/>
            </a:xfrm>
          </p:grpSpPr>
          <p:sp>
            <p:nvSpPr>
              <p:cNvPr id="52"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6" name="图片 205"/>
            <p:cNvPicPr>
              <a:picLocks noChangeAspect="1"/>
            </p:cNvPicPr>
            <p:nvPr/>
          </p:nvPicPr>
          <p:blipFill rotWithShape="1">
            <a:blip r:embed="rId6" cstate="screen"/>
            <a:srcRect l="78741" t="75413" r="-514" b="-2612"/>
            <a:stretch>
              <a:fillRect/>
            </a:stretch>
          </p:blipFill>
          <p:spPr>
            <a:xfrm>
              <a:off x="5291941" y="2422530"/>
              <a:ext cx="1581150" cy="1865312"/>
            </a:xfrm>
            <a:prstGeom prst="rect">
              <a:avLst/>
            </a:prstGeom>
          </p:spPr>
        </p:pic>
      </p:grpSp>
      <p:sp>
        <p:nvSpPr>
          <p:cNvPr id="211" name="矩形 210"/>
          <p:cNvSpPr/>
          <p:nvPr/>
        </p:nvSpPr>
        <p:spPr>
          <a:xfrm>
            <a:off x="2882265" y="1383030"/>
            <a:ext cx="7517765" cy="3534410"/>
          </a:xfrm>
          <a:prstGeom prst="rect">
            <a:avLst/>
          </a:prstGeom>
        </p:spPr>
        <p:txBody>
          <a:bodyPr wrap="square">
            <a:spAutoFit/>
          </a:bodyPr>
          <a:lstStyle/>
          <a:p>
            <a:pPr>
              <a:lnSpc>
                <a:spcPct val="80000"/>
              </a:lnSpc>
              <a:buNone/>
            </a:pPr>
            <a:r>
              <a:rPr lang="en-US" altLang="zh-CN" sz="2800" b="1" i="1">
                <a:latin typeface="Arial" panose="020B0604020202020204" pitchFamily="34" charset="0"/>
                <a:cs typeface="Arial" panose="020B0604020202020204" pitchFamily="34" charset="0"/>
                <a:sym typeface="+mn-ea"/>
              </a:rPr>
              <a:t>Each is packed in a PE bag first, and then in a thick and exquisite paper box, 10 boxes to a carton padded with foamed plastic. The cartons should be strong enough to withstand rough handling and long distance ocean transportation. </a:t>
            </a:r>
            <a:endParaRPr lang="en-US" altLang="zh-CN" sz="2800" b="1" i="1">
              <a:latin typeface="Arial" panose="020B0604020202020204" pitchFamily="34" charset="0"/>
              <a:cs typeface="Arial" panose="020B0604020202020204" pitchFamily="34" charset="0"/>
            </a:endParaRPr>
          </a:p>
          <a:p>
            <a:pPr>
              <a:lnSpc>
                <a:spcPct val="80000"/>
              </a:lnSpc>
              <a:buNone/>
            </a:pPr>
            <a:endParaRPr lang="en-US" altLang="zh-CN" sz="2800" b="1" i="1">
              <a:latin typeface="Arial" panose="020B0604020202020204" pitchFamily="34" charset="0"/>
              <a:cs typeface="Arial" panose="020B0604020202020204" pitchFamily="34" charset="0"/>
            </a:endParaRPr>
          </a:p>
          <a:p>
            <a:pPr>
              <a:lnSpc>
                <a:spcPct val="80000"/>
              </a:lnSpc>
              <a:buNone/>
            </a:pPr>
            <a:r>
              <a:rPr lang="en-US" altLang="zh-CN" sz="2800" b="1" i="1">
                <a:latin typeface="Arial" panose="020B0604020202020204" pitchFamily="34" charset="0"/>
                <a:cs typeface="Arial" panose="020B0604020202020204" pitchFamily="34" charset="0"/>
                <a:sym typeface="+mn-ea"/>
              </a:rPr>
              <a:t>   Please </a:t>
            </a:r>
            <a:r>
              <a:rPr lang="en-US" altLang="zh-CN" sz="2800" b="1" i="1" u="sng">
                <a:solidFill>
                  <a:schemeClr val="hlink"/>
                </a:solidFill>
                <a:latin typeface="Arial" panose="020B0604020202020204" pitchFamily="34" charset="0"/>
                <a:cs typeface="Arial" panose="020B0604020202020204" pitchFamily="34" charset="0"/>
                <a:sym typeface="+mn-ea"/>
                <a:hlinkClick r:id="rId7" action="ppaction://hlinksldjump"/>
              </a:rPr>
              <a:t>pack</a:t>
            </a:r>
            <a:r>
              <a:rPr lang="en-US" altLang="zh-CN" sz="2800" b="1" i="1">
                <a:latin typeface="Arial" panose="020B0604020202020204" pitchFamily="34" charset="0"/>
                <a:cs typeface="Arial" panose="020B0604020202020204" pitchFamily="34" charset="0"/>
                <a:sym typeface="+mn-ea"/>
              </a:rPr>
              <a:t> the goods strictly according to our requirements to avoid damage </a:t>
            </a:r>
            <a:r>
              <a:rPr lang="en-US" altLang="zh-CN" sz="2800" b="1" i="1" u="sng">
                <a:solidFill>
                  <a:schemeClr val="hlink"/>
                </a:solidFill>
                <a:latin typeface="Arial" panose="020B0604020202020204" pitchFamily="34" charset="0"/>
                <a:cs typeface="Arial" panose="020B0604020202020204" pitchFamily="34" charset="0"/>
                <a:sym typeface="+mn-ea"/>
                <a:hlinkClick r:id="rId8" action="ppaction://hlinksldjump"/>
              </a:rPr>
              <a:t>in transit</a:t>
            </a:r>
            <a:r>
              <a:rPr lang="en-US" altLang="zh-CN" sz="2800" b="1" i="1">
                <a:latin typeface="Arial" panose="020B0604020202020204" pitchFamily="34" charset="0"/>
                <a:cs typeface="Arial" panose="020B0604020202020204" pitchFamily="34" charset="0"/>
                <a:sym typeface="+mn-ea"/>
                <a:hlinkClick r:id="rId8" action="ppaction://hlinksldjump"/>
              </a:rPr>
              <a:t>.</a:t>
            </a:r>
            <a:endParaRPr lang="zh-CN" altLang="en-US" sz="2800" dirty="0">
              <a:solidFill>
                <a:srgbClr val="000000">
                  <a:lumMod val="65000"/>
                  <a:lumOff val="35000"/>
                </a:srgbClr>
              </a:solidFill>
              <a:latin typeface="萝莉体 第二版" panose="02000500000000000000" pitchFamily="2" charset="-122"/>
              <a:ea typeface="萝莉体 第二版" panose="02000500000000000000" pitchFamily="2" charset="-122"/>
              <a:cs typeface="萝莉体 第二版" panose="02000500000000000000" pitchFamily="2" charset="-122"/>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anim calcmode="lin" valueType="num">
                                      <p:cBhvr>
                                        <p:cTn id="26" dur="500" fill="hold"/>
                                        <p:tgtEl>
                                          <p:spTgt spid="211"/>
                                        </p:tgtEl>
                                        <p:attrNameLst>
                                          <p:attrName>ppt_x</p:attrName>
                                        </p:attrNameLst>
                                      </p:cBhvr>
                                      <p:tavLst>
                                        <p:tav tm="0">
                                          <p:val>
                                            <p:strVal val="#ppt_x"/>
                                          </p:val>
                                        </p:tav>
                                        <p:tav tm="100000">
                                          <p:val>
                                            <p:strVal val="#ppt_x"/>
                                          </p:val>
                                        </p:tav>
                                      </p:tavLst>
                                    </p:anim>
                                    <p:anim calcmode="lin" valueType="num">
                                      <p:cBhvr>
                                        <p:cTn id="27" dur="500" fill="hold"/>
                                        <p:tgtEl>
                                          <p:spTgt spid="211"/>
                                        </p:tgtEl>
                                        <p:attrNameLst>
                                          <p:attrName>ppt_y</p:attrName>
                                        </p:attrNameLst>
                                      </p:cBhvr>
                                      <p:tavLst>
                                        <p:tav tm="0">
                                          <p:val>
                                            <p:strVal val="#ppt_y-.1"/>
                                          </p:val>
                                        </p:tav>
                                        <p:tav tm="100000">
                                          <p:val>
                                            <p:strVal val="#ppt_y"/>
                                          </p:val>
                                        </p:tav>
                                      </p:tavLst>
                                    </p:anim>
                                  </p:childTnLst>
                                </p:cTn>
                              </p:par>
                            </p:childTnLst>
                          </p:cTn>
                        </p:par>
                        <p:par>
                          <p:cTn id="28" fill="hold">
                            <p:stCondLst>
                              <p:cond delay="899"/>
                            </p:stCondLst>
                            <p:childTnLst>
                              <p:par>
                                <p:cTn id="29" presetID="18" presetClass="entr" presetSubtype="12" fill="hold" nodeType="afterEffect">
                                  <p:stCondLst>
                                    <p:cond delay="0"/>
                                  </p:stCondLst>
                                  <p:childTnLst>
                                    <p:set>
                                      <p:cBhvr>
                                        <p:cTn id="30" dur="1" fill="hold">
                                          <p:stCondLst>
                                            <p:cond delay="0"/>
                                          </p:stCondLst>
                                        </p:cTn>
                                        <p:tgtEl>
                                          <p:spTgt spid="209"/>
                                        </p:tgtEl>
                                        <p:attrNameLst>
                                          <p:attrName>style.visibility</p:attrName>
                                        </p:attrNameLst>
                                      </p:cBhvr>
                                      <p:to>
                                        <p:strVal val="visible"/>
                                      </p:to>
                                    </p:set>
                                    <p:animEffect transition="in" filter="strips(downLeft)">
                                      <p:cBhvr>
                                        <p:cTn id="31"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stretch>
            <a:fillRect/>
          </a:stretch>
        </p:blipFill>
        <p:spPr>
          <a:xfrm>
            <a:off x="4456430" y="102870"/>
            <a:ext cx="3472815" cy="2182495"/>
          </a:xfrm>
          <a:prstGeom prst="rect">
            <a:avLst/>
          </a:prstGeom>
        </p:spPr>
      </p:pic>
      <p:sp>
        <p:nvSpPr>
          <p:cNvPr id="14" name="文本框 13"/>
          <p:cNvSpPr txBox="1"/>
          <p:nvPr/>
        </p:nvSpPr>
        <p:spPr>
          <a:xfrm>
            <a:off x="4731385" y="779145"/>
            <a:ext cx="3068320" cy="829945"/>
          </a:xfrm>
          <a:prstGeom prst="rect">
            <a:avLst/>
          </a:prstGeom>
          <a:noFill/>
        </p:spPr>
        <p:txBody>
          <a:bodyPr wrap="square" rtlCol="0">
            <a:spAutoFit/>
          </a:bodyPr>
          <a:lstStyle/>
          <a:p>
            <a:pPr algn="ctr"/>
            <a:r>
              <a:rPr lang="en-US" altLang="zh-CN" sz="4800" dirty="0">
                <a:latin typeface="字体管家糖果" panose="00020600040101010101" charset="-122"/>
                <a:ea typeface="字体管家糖果" panose="00020600040101010101" charset="-122"/>
                <a:cs typeface="萝莉体 第二版" panose="02000500000000000000" pitchFamily="2" charset="-122"/>
              </a:rPr>
              <a:t>Contents</a:t>
            </a:r>
          </a:p>
        </p:txBody>
      </p:sp>
      <p:pic>
        <p:nvPicPr>
          <p:cNvPr id="16" name="图片 15"/>
          <p:cNvPicPr>
            <a:picLocks noChangeAspect="1"/>
          </p:cNvPicPr>
          <p:nvPr/>
        </p:nvPicPr>
        <p:blipFill>
          <a:blip r:embed="rId4" cstate="print"/>
          <a:stretch>
            <a:fillRect/>
          </a:stretch>
        </p:blipFill>
        <p:spPr>
          <a:xfrm>
            <a:off x="127795" y="5633131"/>
            <a:ext cx="1249788" cy="1085182"/>
          </a:xfrm>
          <a:prstGeom prst="rect">
            <a:avLst/>
          </a:prstGeom>
        </p:spPr>
      </p:pic>
      <p:pic>
        <p:nvPicPr>
          <p:cNvPr id="17" name="图片 16">
            <a:hlinkClick r:id="" action="ppaction://hlinkshowjump?jump=nextslide"/>
          </p:cNvPr>
          <p:cNvPicPr>
            <a:picLocks noChangeAspect="1"/>
          </p:cNvPicPr>
          <p:nvPr/>
        </p:nvPicPr>
        <p:blipFill>
          <a:blip r:embed="rId5" cstate="print"/>
          <a:stretch>
            <a:fillRect/>
          </a:stretch>
        </p:blipFill>
        <p:spPr>
          <a:xfrm>
            <a:off x="10748169" y="5633338"/>
            <a:ext cx="1140051" cy="853514"/>
          </a:xfrm>
          <a:prstGeom prst="rect">
            <a:avLst/>
          </a:prstGeom>
        </p:spPr>
      </p:pic>
      <p:pic>
        <p:nvPicPr>
          <p:cNvPr id="18" name="图片 17"/>
          <p:cNvPicPr>
            <a:picLocks noChangeAspect="1"/>
          </p:cNvPicPr>
          <p:nvPr/>
        </p:nvPicPr>
        <p:blipFill>
          <a:blip r:embed="rId6" cstate="print"/>
          <a:stretch>
            <a:fillRect/>
          </a:stretch>
        </p:blipFill>
        <p:spPr>
          <a:xfrm>
            <a:off x="1094094" y="4070336"/>
            <a:ext cx="566977" cy="579170"/>
          </a:xfrm>
          <a:prstGeom prst="rect">
            <a:avLst/>
          </a:prstGeom>
        </p:spPr>
      </p:pic>
      <p:pic>
        <p:nvPicPr>
          <p:cNvPr id="19" name="图片 18"/>
          <p:cNvPicPr>
            <a:picLocks noChangeAspect="1"/>
          </p:cNvPicPr>
          <p:nvPr/>
        </p:nvPicPr>
        <p:blipFill>
          <a:blip r:embed="rId7" cstate="print"/>
          <a:stretch>
            <a:fillRect/>
          </a:stretch>
        </p:blipFill>
        <p:spPr>
          <a:xfrm>
            <a:off x="11491946" y="4383747"/>
            <a:ext cx="396274" cy="475529"/>
          </a:xfrm>
          <a:prstGeom prst="rect">
            <a:avLst/>
          </a:prstGeom>
        </p:spPr>
      </p:pic>
      <p:sp>
        <p:nvSpPr>
          <p:cNvPr id="20" name="文本框 19"/>
          <p:cNvSpPr txBox="1"/>
          <p:nvPr/>
        </p:nvSpPr>
        <p:spPr>
          <a:xfrm>
            <a:off x="4240331" y="2734330"/>
            <a:ext cx="3736402" cy="521970"/>
          </a:xfrm>
          <a:prstGeom prst="rect">
            <a:avLst/>
          </a:prstGeom>
          <a:noFill/>
        </p:spPr>
        <p:txBody>
          <a:bodyPr wrap="square" rtlCol="0">
            <a:spAutoFit/>
          </a:bodyPr>
          <a:lstStyle/>
          <a:p>
            <a:pPr algn="ctr"/>
            <a:r>
              <a:rPr lang="en-US" altLang="zh-CN" sz="2800" b="1" i="1" dirty="0">
                <a:latin typeface="Arial Black" panose="020B0A04020102020204" pitchFamily="34" charset="0"/>
                <a:ea typeface="萝莉体 第二版" panose="02000500000000000000" pitchFamily="2" charset="-122"/>
                <a:cs typeface="Arial Black" panose="020B0A04020102020204" pitchFamily="34" charset="0"/>
              </a:rPr>
              <a:t>Learning Aims</a:t>
            </a:r>
          </a:p>
        </p:txBody>
      </p:sp>
      <p:sp>
        <p:nvSpPr>
          <p:cNvPr id="21" name="文本框 20"/>
          <p:cNvSpPr txBox="1"/>
          <p:nvPr/>
        </p:nvSpPr>
        <p:spPr>
          <a:xfrm>
            <a:off x="3498850" y="3548380"/>
            <a:ext cx="5280025" cy="521970"/>
          </a:xfrm>
          <a:prstGeom prst="rect">
            <a:avLst/>
          </a:prstGeom>
          <a:noFill/>
        </p:spPr>
        <p:txBody>
          <a:bodyPr wrap="square" rtlCol="0">
            <a:spAutoFit/>
          </a:bodyPr>
          <a:lstStyle/>
          <a:p>
            <a:pPr algn="ctr"/>
            <a:r>
              <a:rPr lang="en-US" altLang="zh-CN" sz="2800" b="1" i="1" dirty="0">
                <a:latin typeface="Arial Black" panose="020B0A04020102020204" pitchFamily="34" charset="0"/>
                <a:ea typeface="萝莉体 第二版" panose="02000500000000000000" pitchFamily="2" charset="-122"/>
                <a:cs typeface="Arial Black" panose="020B0A04020102020204" pitchFamily="34" charset="0"/>
              </a:rPr>
              <a:t>Background  Information</a:t>
            </a:r>
          </a:p>
        </p:txBody>
      </p:sp>
      <p:sp>
        <p:nvSpPr>
          <p:cNvPr id="22" name="文本框 21"/>
          <p:cNvSpPr txBox="1"/>
          <p:nvPr/>
        </p:nvSpPr>
        <p:spPr>
          <a:xfrm>
            <a:off x="4240331" y="4359902"/>
            <a:ext cx="3736402" cy="521970"/>
          </a:xfrm>
          <a:prstGeom prst="rect">
            <a:avLst/>
          </a:prstGeom>
          <a:noFill/>
        </p:spPr>
        <p:txBody>
          <a:bodyPr wrap="square" rtlCol="0">
            <a:spAutoFit/>
          </a:bodyPr>
          <a:lstStyle/>
          <a:p>
            <a:pPr algn="ctr"/>
            <a:r>
              <a:rPr lang="en-US" altLang="zh-CN" sz="2800" b="1" i="1" dirty="0">
                <a:latin typeface="Arial Black" panose="020B0A04020102020204" pitchFamily="34" charset="0"/>
                <a:ea typeface="萝莉体 第二版" panose="02000500000000000000" pitchFamily="2" charset="-122"/>
                <a:cs typeface="萝莉体 第二版" panose="02000500000000000000" pitchFamily="2" charset="-122"/>
              </a:rPr>
              <a:t>Case Study</a:t>
            </a:r>
          </a:p>
        </p:txBody>
      </p:sp>
      <p:sp>
        <p:nvSpPr>
          <p:cNvPr id="23" name="文本框 22"/>
          <p:cNvSpPr txBox="1"/>
          <p:nvPr/>
        </p:nvSpPr>
        <p:spPr>
          <a:xfrm>
            <a:off x="4240331" y="5172689"/>
            <a:ext cx="3736402" cy="521970"/>
          </a:xfrm>
          <a:prstGeom prst="rect">
            <a:avLst/>
          </a:prstGeom>
          <a:noFill/>
        </p:spPr>
        <p:txBody>
          <a:bodyPr wrap="square" rtlCol="0">
            <a:spAutoFit/>
          </a:bodyPr>
          <a:lstStyle/>
          <a:p>
            <a:pPr algn="ctr"/>
            <a:r>
              <a:rPr lang="en-US" altLang="zh-CN" sz="2800" b="1" i="1" dirty="0">
                <a:latin typeface="Arial Black" panose="020B0A04020102020204" pitchFamily="34" charset="0"/>
                <a:ea typeface="萝莉体 第二版" panose="02000500000000000000" pitchFamily="2" charset="-122"/>
                <a:cs typeface="萝莉体 第二版" panose="02000500000000000000" pitchFamily="2" charset="-122"/>
              </a:rPr>
              <a:t>Homework</a:t>
            </a:r>
          </a:p>
        </p:txBody>
      </p:sp>
      <p:grpSp>
        <p:nvGrpSpPr>
          <p:cNvPr id="24" name="组合 23"/>
          <p:cNvGrpSpPr/>
          <p:nvPr/>
        </p:nvGrpSpPr>
        <p:grpSpPr>
          <a:xfrm>
            <a:off x="2973057" y="2904592"/>
            <a:ext cx="6527821" cy="597268"/>
            <a:chOff x="230895" y="130347"/>
            <a:chExt cx="10527826" cy="963251"/>
          </a:xfrm>
        </p:grpSpPr>
        <p:sp>
          <p:nvSpPr>
            <p:cNvPr id="25" name="任意多边形: 形状 24"/>
            <p:cNvSpPr/>
            <p:nvPr/>
          </p:nvSpPr>
          <p:spPr>
            <a:xfrm>
              <a:off x="1497773" y="538764"/>
              <a:ext cx="5776193" cy="284233"/>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 name="connsiteX0-243" fmla="*/ 0 w 10129197"/>
                <a:gd name="connsiteY0-244" fmla="*/ 108656 h 362734"/>
                <a:gd name="connsiteX1-245" fmla="*/ 2279379 w 10129197"/>
                <a:gd name="connsiteY1-246" fmla="*/ 359834 h 362734"/>
                <a:gd name="connsiteX2-247" fmla="*/ 5209172 w 10129197"/>
                <a:gd name="connsiteY2-248" fmla="*/ 230012 h 362734"/>
                <a:gd name="connsiteX3-249" fmla="*/ 10129197 w 10129197"/>
                <a:gd name="connsiteY3-250" fmla="*/ 1 h 362734"/>
                <a:gd name="connsiteX0-251" fmla="*/ 0 w 8153512"/>
                <a:gd name="connsiteY0-252" fmla="*/ 149619 h 403884"/>
                <a:gd name="connsiteX1-253" fmla="*/ 2279379 w 8153512"/>
                <a:gd name="connsiteY1-254" fmla="*/ 400797 h 403884"/>
                <a:gd name="connsiteX2-255" fmla="*/ 5209172 w 8153512"/>
                <a:gd name="connsiteY2-256" fmla="*/ 270975 h 403884"/>
                <a:gd name="connsiteX3-257" fmla="*/ 8153512 w 8153512"/>
                <a:gd name="connsiteY3-258" fmla="*/ 0 h 403884"/>
                <a:gd name="connsiteX0-259" fmla="*/ 0 w 8320471"/>
                <a:gd name="connsiteY0-260" fmla="*/ 36968 h 290765"/>
                <a:gd name="connsiteX1-261" fmla="*/ 2279379 w 8320471"/>
                <a:gd name="connsiteY1-262" fmla="*/ 288146 h 290765"/>
                <a:gd name="connsiteX2-263" fmla="*/ 5209172 w 8320471"/>
                <a:gd name="connsiteY2-264" fmla="*/ 158324 h 290765"/>
                <a:gd name="connsiteX3-265" fmla="*/ 8320471 w 8320471"/>
                <a:gd name="connsiteY3-266" fmla="*/ 0 h 290765"/>
                <a:gd name="connsiteX0-267" fmla="*/ 0 w 8320471"/>
                <a:gd name="connsiteY0-268" fmla="*/ 36968 h 292812"/>
                <a:gd name="connsiteX1-269" fmla="*/ 2279379 w 8320471"/>
                <a:gd name="connsiteY1-270" fmla="*/ 288146 h 292812"/>
                <a:gd name="connsiteX2-271" fmla="*/ 8320471 w 8320471"/>
                <a:gd name="connsiteY2-272" fmla="*/ 0 h 292812"/>
                <a:gd name="connsiteX0-273" fmla="*/ 0 w 8320471"/>
                <a:gd name="connsiteY0-274" fmla="*/ 36968 h 284234"/>
                <a:gd name="connsiteX1-275" fmla="*/ 2752431 w 8320471"/>
                <a:gd name="connsiteY1-276" fmla="*/ 277905 h 284234"/>
                <a:gd name="connsiteX2-277" fmla="*/ 8320471 w 8320471"/>
                <a:gd name="connsiteY2-278" fmla="*/ 0 h 284234"/>
                <a:gd name="connsiteX0-279" fmla="*/ 0 w 8306558"/>
                <a:gd name="connsiteY0-280" fmla="*/ 47209 h 295214"/>
                <a:gd name="connsiteX1-281" fmla="*/ 2752431 w 8306558"/>
                <a:gd name="connsiteY1-282" fmla="*/ 288146 h 295214"/>
                <a:gd name="connsiteX2-283" fmla="*/ 8306558 w 8306558"/>
                <a:gd name="connsiteY2-284" fmla="*/ 0 h 295214"/>
                <a:gd name="connsiteX0-285" fmla="*/ 0 w 8306558"/>
                <a:gd name="connsiteY0-286" fmla="*/ 47209 h 295214"/>
                <a:gd name="connsiteX1-287" fmla="*/ 2752431 w 8306558"/>
                <a:gd name="connsiteY1-288" fmla="*/ 288146 h 295214"/>
                <a:gd name="connsiteX2-289" fmla="*/ 8306558 w 8306558"/>
                <a:gd name="connsiteY2-290" fmla="*/ 0 h 295214"/>
                <a:gd name="connsiteX0-291" fmla="*/ 0 w 7847420"/>
                <a:gd name="connsiteY0-292" fmla="*/ 36968 h 284234"/>
                <a:gd name="connsiteX1-293" fmla="*/ 2752431 w 7847420"/>
                <a:gd name="connsiteY1-294" fmla="*/ 277905 h 284234"/>
                <a:gd name="connsiteX2-295" fmla="*/ 7847420 w 7847420"/>
                <a:gd name="connsiteY2-296" fmla="*/ 0 h 284234"/>
              </a:gdLst>
              <a:ahLst/>
              <a:cxnLst>
                <a:cxn ang="0">
                  <a:pos x="connsiteX0-1" y="connsiteY0-2"/>
                </a:cxn>
                <a:cxn ang="0">
                  <a:pos x="connsiteX1-3" y="connsiteY1-4"/>
                </a:cxn>
                <a:cxn ang="0">
                  <a:pos x="connsiteX2-5" y="connsiteY2-6"/>
                </a:cxn>
              </a:cxnLst>
              <a:rect l="l" t="t" r="r" b="b"/>
              <a:pathLst>
                <a:path w="7847420" h="284234">
                  <a:moveTo>
                    <a:pt x="0" y="36968"/>
                  </a:moveTo>
                  <a:cubicBezTo>
                    <a:pt x="245726" y="330597"/>
                    <a:pt x="1444528" y="284066"/>
                    <a:pt x="2752431" y="277905"/>
                  </a:cubicBezTo>
                  <a:cubicBezTo>
                    <a:pt x="4060334" y="271744"/>
                    <a:pt x="6588860" y="131718"/>
                    <a:pt x="7847420" y="0"/>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6885473" y="250761"/>
              <a:ext cx="3873248" cy="446733"/>
            </a:xfrm>
            <a:prstGeom prst="rect">
              <a:avLst/>
            </a:prstGeom>
            <a:noFill/>
          </p:spPr>
          <p:txBody>
            <a:bodyPr wrap="square" rtlCol="0">
              <a:spAutoFit/>
            </a:bodyPr>
            <a:lstStyle/>
            <a:p>
              <a:pPr algn="ctr"/>
              <a:r>
                <a:rPr lang="zh-CN" altLang="en-US" sz="1200" dirty="0">
                  <a:latin typeface="Arial Black" panose="020B0A04020102020204" pitchFamily="34" charset="0"/>
                  <a:ea typeface="萝莉体 第二版" panose="02000500000000000000" pitchFamily="2" charset="-122"/>
                  <a:cs typeface="萝莉体 第二版" panose="02000500000000000000" pitchFamily="2" charset="-122"/>
                </a:rPr>
                <a:t>Ｔｈｅ　Ｐａｒｔ　Ｏｎｅ</a:t>
              </a:r>
            </a:p>
          </p:txBody>
        </p:sp>
        <p:pic>
          <p:nvPicPr>
            <p:cNvPr id="27" name="图片 26"/>
            <p:cNvPicPr>
              <a:picLocks noChangeAspect="1"/>
            </p:cNvPicPr>
            <p:nvPr/>
          </p:nvPicPr>
          <p:blipFill>
            <a:blip r:embed="rId8" cstate="print"/>
            <a:stretch>
              <a:fillRect/>
            </a:stretch>
          </p:blipFill>
          <p:spPr>
            <a:xfrm>
              <a:off x="230895" y="130347"/>
              <a:ext cx="1335140" cy="963251"/>
            </a:xfrm>
            <a:prstGeom prst="rect">
              <a:avLst/>
            </a:prstGeom>
          </p:spPr>
        </p:pic>
      </p:grpSp>
      <p:grpSp>
        <p:nvGrpSpPr>
          <p:cNvPr id="28" name="组合 27"/>
          <p:cNvGrpSpPr/>
          <p:nvPr/>
        </p:nvGrpSpPr>
        <p:grpSpPr>
          <a:xfrm flipH="1">
            <a:off x="1377315" y="3786505"/>
            <a:ext cx="7989570" cy="597535"/>
            <a:chOff x="230895" y="130347"/>
            <a:chExt cx="10527826" cy="963251"/>
          </a:xfrm>
        </p:grpSpPr>
        <p:sp>
          <p:nvSpPr>
            <p:cNvPr id="29" name="任意多边形: 形状 28"/>
            <p:cNvSpPr/>
            <p:nvPr/>
          </p:nvSpPr>
          <p:spPr>
            <a:xfrm>
              <a:off x="1497773" y="538764"/>
              <a:ext cx="5776193" cy="284233"/>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 name="connsiteX0-243" fmla="*/ 0 w 10129197"/>
                <a:gd name="connsiteY0-244" fmla="*/ 108656 h 362734"/>
                <a:gd name="connsiteX1-245" fmla="*/ 2279379 w 10129197"/>
                <a:gd name="connsiteY1-246" fmla="*/ 359834 h 362734"/>
                <a:gd name="connsiteX2-247" fmla="*/ 5209172 w 10129197"/>
                <a:gd name="connsiteY2-248" fmla="*/ 230012 h 362734"/>
                <a:gd name="connsiteX3-249" fmla="*/ 10129197 w 10129197"/>
                <a:gd name="connsiteY3-250" fmla="*/ 1 h 362734"/>
                <a:gd name="connsiteX0-251" fmla="*/ 0 w 8153512"/>
                <a:gd name="connsiteY0-252" fmla="*/ 149619 h 403884"/>
                <a:gd name="connsiteX1-253" fmla="*/ 2279379 w 8153512"/>
                <a:gd name="connsiteY1-254" fmla="*/ 400797 h 403884"/>
                <a:gd name="connsiteX2-255" fmla="*/ 5209172 w 8153512"/>
                <a:gd name="connsiteY2-256" fmla="*/ 270975 h 403884"/>
                <a:gd name="connsiteX3-257" fmla="*/ 8153512 w 8153512"/>
                <a:gd name="connsiteY3-258" fmla="*/ 0 h 403884"/>
                <a:gd name="connsiteX0-259" fmla="*/ 0 w 8320471"/>
                <a:gd name="connsiteY0-260" fmla="*/ 36968 h 290765"/>
                <a:gd name="connsiteX1-261" fmla="*/ 2279379 w 8320471"/>
                <a:gd name="connsiteY1-262" fmla="*/ 288146 h 290765"/>
                <a:gd name="connsiteX2-263" fmla="*/ 5209172 w 8320471"/>
                <a:gd name="connsiteY2-264" fmla="*/ 158324 h 290765"/>
                <a:gd name="connsiteX3-265" fmla="*/ 8320471 w 8320471"/>
                <a:gd name="connsiteY3-266" fmla="*/ 0 h 290765"/>
                <a:gd name="connsiteX0-267" fmla="*/ 0 w 8320471"/>
                <a:gd name="connsiteY0-268" fmla="*/ 36968 h 292812"/>
                <a:gd name="connsiteX1-269" fmla="*/ 2279379 w 8320471"/>
                <a:gd name="connsiteY1-270" fmla="*/ 288146 h 292812"/>
                <a:gd name="connsiteX2-271" fmla="*/ 8320471 w 8320471"/>
                <a:gd name="connsiteY2-272" fmla="*/ 0 h 292812"/>
                <a:gd name="connsiteX0-273" fmla="*/ 0 w 8320471"/>
                <a:gd name="connsiteY0-274" fmla="*/ 36968 h 284234"/>
                <a:gd name="connsiteX1-275" fmla="*/ 2752431 w 8320471"/>
                <a:gd name="connsiteY1-276" fmla="*/ 277905 h 284234"/>
                <a:gd name="connsiteX2-277" fmla="*/ 8320471 w 8320471"/>
                <a:gd name="connsiteY2-278" fmla="*/ 0 h 284234"/>
                <a:gd name="connsiteX0-279" fmla="*/ 0 w 8306558"/>
                <a:gd name="connsiteY0-280" fmla="*/ 47209 h 295214"/>
                <a:gd name="connsiteX1-281" fmla="*/ 2752431 w 8306558"/>
                <a:gd name="connsiteY1-282" fmla="*/ 288146 h 295214"/>
                <a:gd name="connsiteX2-283" fmla="*/ 8306558 w 8306558"/>
                <a:gd name="connsiteY2-284" fmla="*/ 0 h 295214"/>
                <a:gd name="connsiteX0-285" fmla="*/ 0 w 8306558"/>
                <a:gd name="connsiteY0-286" fmla="*/ 47209 h 295214"/>
                <a:gd name="connsiteX1-287" fmla="*/ 2752431 w 8306558"/>
                <a:gd name="connsiteY1-288" fmla="*/ 288146 h 295214"/>
                <a:gd name="connsiteX2-289" fmla="*/ 8306558 w 8306558"/>
                <a:gd name="connsiteY2-290" fmla="*/ 0 h 295214"/>
                <a:gd name="connsiteX0-291" fmla="*/ 0 w 7847420"/>
                <a:gd name="connsiteY0-292" fmla="*/ 36968 h 284234"/>
                <a:gd name="connsiteX1-293" fmla="*/ 2752431 w 7847420"/>
                <a:gd name="connsiteY1-294" fmla="*/ 277905 h 284234"/>
                <a:gd name="connsiteX2-295" fmla="*/ 7847420 w 7847420"/>
                <a:gd name="connsiteY2-296" fmla="*/ 0 h 284234"/>
              </a:gdLst>
              <a:ahLst/>
              <a:cxnLst>
                <a:cxn ang="0">
                  <a:pos x="connsiteX0-1" y="connsiteY0-2"/>
                </a:cxn>
                <a:cxn ang="0">
                  <a:pos x="connsiteX1-3" y="connsiteY1-4"/>
                </a:cxn>
                <a:cxn ang="0">
                  <a:pos x="connsiteX2-5" y="connsiteY2-6"/>
                </a:cxn>
              </a:cxnLst>
              <a:rect l="l" t="t" r="r" b="b"/>
              <a:pathLst>
                <a:path w="7847420" h="284234">
                  <a:moveTo>
                    <a:pt x="0" y="36968"/>
                  </a:moveTo>
                  <a:cubicBezTo>
                    <a:pt x="245726" y="330597"/>
                    <a:pt x="1444528" y="284066"/>
                    <a:pt x="2752431" y="277905"/>
                  </a:cubicBezTo>
                  <a:cubicBezTo>
                    <a:pt x="4060334" y="271744"/>
                    <a:pt x="6588860" y="131718"/>
                    <a:pt x="7847420" y="0"/>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6885473" y="250761"/>
              <a:ext cx="3873248" cy="444262"/>
            </a:xfrm>
            <a:prstGeom prst="rect">
              <a:avLst/>
            </a:prstGeom>
            <a:noFill/>
          </p:spPr>
          <p:txBody>
            <a:bodyPr wrap="square" rtlCol="0">
              <a:spAutoFit/>
            </a:bodyPr>
            <a:lstStyle/>
            <a:p>
              <a:pPr algn="ctr"/>
              <a:r>
                <a:rPr lang="zh-CN" altLang="en-US" sz="1200" dirty="0">
                  <a:latin typeface="Arial Black" panose="020B0A04020102020204" pitchFamily="34" charset="0"/>
                  <a:ea typeface="萝莉体 第二版" panose="02000500000000000000" pitchFamily="2" charset="-122"/>
                  <a:cs typeface="萝莉体 第二版" panose="02000500000000000000" pitchFamily="2" charset="-122"/>
                </a:rPr>
                <a:t>Ｔｈｅ　Ｐａｒｔ　Ｔｗｏ</a:t>
              </a:r>
            </a:p>
          </p:txBody>
        </p:sp>
        <p:pic>
          <p:nvPicPr>
            <p:cNvPr id="31" name="图片 30"/>
            <p:cNvPicPr>
              <a:picLocks noChangeAspect="1"/>
            </p:cNvPicPr>
            <p:nvPr/>
          </p:nvPicPr>
          <p:blipFill>
            <a:blip r:embed="rId8" cstate="print"/>
            <a:stretch>
              <a:fillRect/>
            </a:stretch>
          </p:blipFill>
          <p:spPr>
            <a:xfrm>
              <a:off x="230895" y="130347"/>
              <a:ext cx="1335140" cy="963251"/>
            </a:xfrm>
            <a:prstGeom prst="rect">
              <a:avLst/>
            </a:prstGeom>
          </p:spPr>
        </p:pic>
      </p:grpSp>
      <p:grpSp>
        <p:nvGrpSpPr>
          <p:cNvPr id="32" name="组合 31"/>
          <p:cNvGrpSpPr/>
          <p:nvPr/>
        </p:nvGrpSpPr>
        <p:grpSpPr>
          <a:xfrm>
            <a:off x="3562337" y="4519872"/>
            <a:ext cx="6800863" cy="597268"/>
            <a:chOff x="230895" y="130347"/>
            <a:chExt cx="10968178" cy="963251"/>
          </a:xfrm>
        </p:grpSpPr>
        <p:sp>
          <p:nvSpPr>
            <p:cNvPr id="33" name="任意多边形: 形状 32"/>
            <p:cNvSpPr/>
            <p:nvPr/>
          </p:nvSpPr>
          <p:spPr>
            <a:xfrm>
              <a:off x="1497773" y="538764"/>
              <a:ext cx="5776193" cy="284233"/>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 name="connsiteX0-243" fmla="*/ 0 w 10129197"/>
                <a:gd name="connsiteY0-244" fmla="*/ 108656 h 362734"/>
                <a:gd name="connsiteX1-245" fmla="*/ 2279379 w 10129197"/>
                <a:gd name="connsiteY1-246" fmla="*/ 359834 h 362734"/>
                <a:gd name="connsiteX2-247" fmla="*/ 5209172 w 10129197"/>
                <a:gd name="connsiteY2-248" fmla="*/ 230012 h 362734"/>
                <a:gd name="connsiteX3-249" fmla="*/ 10129197 w 10129197"/>
                <a:gd name="connsiteY3-250" fmla="*/ 1 h 362734"/>
                <a:gd name="connsiteX0-251" fmla="*/ 0 w 8153512"/>
                <a:gd name="connsiteY0-252" fmla="*/ 149619 h 403884"/>
                <a:gd name="connsiteX1-253" fmla="*/ 2279379 w 8153512"/>
                <a:gd name="connsiteY1-254" fmla="*/ 400797 h 403884"/>
                <a:gd name="connsiteX2-255" fmla="*/ 5209172 w 8153512"/>
                <a:gd name="connsiteY2-256" fmla="*/ 270975 h 403884"/>
                <a:gd name="connsiteX3-257" fmla="*/ 8153512 w 8153512"/>
                <a:gd name="connsiteY3-258" fmla="*/ 0 h 403884"/>
                <a:gd name="connsiteX0-259" fmla="*/ 0 w 8320471"/>
                <a:gd name="connsiteY0-260" fmla="*/ 36968 h 290765"/>
                <a:gd name="connsiteX1-261" fmla="*/ 2279379 w 8320471"/>
                <a:gd name="connsiteY1-262" fmla="*/ 288146 h 290765"/>
                <a:gd name="connsiteX2-263" fmla="*/ 5209172 w 8320471"/>
                <a:gd name="connsiteY2-264" fmla="*/ 158324 h 290765"/>
                <a:gd name="connsiteX3-265" fmla="*/ 8320471 w 8320471"/>
                <a:gd name="connsiteY3-266" fmla="*/ 0 h 290765"/>
                <a:gd name="connsiteX0-267" fmla="*/ 0 w 8320471"/>
                <a:gd name="connsiteY0-268" fmla="*/ 36968 h 292812"/>
                <a:gd name="connsiteX1-269" fmla="*/ 2279379 w 8320471"/>
                <a:gd name="connsiteY1-270" fmla="*/ 288146 h 292812"/>
                <a:gd name="connsiteX2-271" fmla="*/ 8320471 w 8320471"/>
                <a:gd name="connsiteY2-272" fmla="*/ 0 h 292812"/>
                <a:gd name="connsiteX0-273" fmla="*/ 0 w 8320471"/>
                <a:gd name="connsiteY0-274" fmla="*/ 36968 h 284234"/>
                <a:gd name="connsiteX1-275" fmla="*/ 2752431 w 8320471"/>
                <a:gd name="connsiteY1-276" fmla="*/ 277905 h 284234"/>
                <a:gd name="connsiteX2-277" fmla="*/ 8320471 w 8320471"/>
                <a:gd name="connsiteY2-278" fmla="*/ 0 h 284234"/>
                <a:gd name="connsiteX0-279" fmla="*/ 0 w 8306558"/>
                <a:gd name="connsiteY0-280" fmla="*/ 47209 h 295214"/>
                <a:gd name="connsiteX1-281" fmla="*/ 2752431 w 8306558"/>
                <a:gd name="connsiteY1-282" fmla="*/ 288146 h 295214"/>
                <a:gd name="connsiteX2-283" fmla="*/ 8306558 w 8306558"/>
                <a:gd name="connsiteY2-284" fmla="*/ 0 h 295214"/>
                <a:gd name="connsiteX0-285" fmla="*/ 0 w 8306558"/>
                <a:gd name="connsiteY0-286" fmla="*/ 47209 h 295214"/>
                <a:gd name="connsiteX1-287" fmla="*/ 2752431 w 8306558"/>
                <a:gd name="connsiteY1-288" fmla="*/ 288146 h 295214"/>
                <a:gd name="connsiteX2-289" fmla="*/ 8306558 w 8306558"/>
                <a:gd name="connsiteY2-290" fmla="*/ 0 h 295214"/>
                <a:gd name="connsiteX0-291" fmla="*/ 0 w 7847420"/>
                <a:gd name="connsiteY0-292" fmla="*/ 36968 h 284234"/>
                <a:gd name="connsiteX1-293" fmla="*/ 2752431 w 7847420"/>
                <a:gd name="connsiteY1-294" fmla="*/ 277905 h 284234"/>
                <a:gd name="connsiteX2-295" fmla="*/ 7847420 w 7847420"/>
                <a:gd name="connsiteY2-296" fmla="*/ 0 h 284234"/>
              </a:gdLst>
              <a:ahLst/>
              <a:cxnLst>
                <a:cxn ang="0">
                  <a:pos x="connsiteX0-1" y="connsiteY0-2"/>
                </a:cxn>
                <a:cxn ang="0">
                  <a:pos x="connsiteX1-3" y="connsiteY1-4"/>
                </a:cxn>
                <a:cxn ang="0">
                  <a:pos x="connsiteX2-5" y="connsiteY2-6"/>
                </a:cxn>
              </a:cxnLst>
              <a:rect l="l" t="t" r="r" b="b"/>
              <a:pathLst>
                <a:path w="7847420" h="284234">
                  <a:moveTo>
                    <a:pt x="0" y="36968"/>
                  </a:moveTo>
                  <a:cubicBezTo>
                    <a:pt x="245726" y="330597"/>
                    <a:pt x="1444528" y="284066"/>
                    <a:pt x="2752431" y="277905"/>
                  </a:cubicBezTo>
                  <a:cubicBezTo>
                    <a:pt x="4060334" y="271744"/>
                    <a:pt x="6588860" y="131718"/>
                    <a:pt x="7847420" y="0"/>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6885473" y="250761"/>
              <a:ext cx="4313600" cy="446733"/>
            </a:xfrm>
            <a:prstGeom prst="rect">
              <a:avLst/>
            </a:prstGeom>
            <a:noFill/>
          </p:spPr>
          <p:txBody>
            <a:bodyPr wrap="square" rtlCol="0">
              <a:spAutoFit/>
            </a:bodyPr>
            <a:lstStyle/>
            <a:p>
              <a:pPr algn="ctr"/>
              <a:r>
                <a:rPr lang="zh-CN" altLang="en-US" sz="1200" dirty="0">
                  <a:latin typeface="Arial Black" panose="020B0A04020102020204" pitchFamily="34" charset="0"/>
                  <a:ea typeface="萝莉体 第二版" panose="02000500000000000000" pitchFamily="2" charset="-122"/>
                  <a:cs typeface="萝莉体 第二版" panose="02000500000000000000" pitchFamily="2" charset="-122"/>
                </a:rPr>
                <a:t>Ｔｈｅ　Ｐａｒｔ　Ｔｈｒｅｅ</a:t>
              </a:r>
            </a:p>
          </p:txBody>
        </p:sp>
        <p:pic>
          <p:nvPicPr>
            <p:cNvPr id="35" name="图片 34"/>
            <p:cNvPicPr>
              <a:picLocks noChangeAspect="1"/>
            </p:cNvPicPr>
            <p:nvPr/>
          </p:nvPicPr>
          <p:blipFill>
            <a:blip r:embed="rId8" cstate="print"/>
            <a:stretch>
              <a:fillRect/>
            </a:stretch>
          </p:blipFill>
          <p:spPr>
            <a:xfrm>
              <a:off x="230895" y="130347"/>
              <a:ext cx="1335140" cy="963251"/>
            </a:xfrm>
            <a:prstGeom prst="rect">
              <a:avLst/>
            </a:prstGeom>
          </p:spPr>
        </p:pic>
      </p:grpSp>
      <p:grpSp>
        <p:nvGrpSpPr>
          <p:cNvPr id="36" name="组合 35"/>
          <p:cNvGrpSpPr/>
          <p:nvPr/>
        </p:nvGrpSpPr>
        <p:grpSpPr>
          <a:xfrm flipH="1">
            <a:off x="2057387" y="5334497"/>
            <a:ext cx="6527821" cy="597268"/>
            <a:chOff x="230895" y="130347"/>
            <a:chExt cx="10527826" cy="963251"/>
          </a:xfrm>
        </p:grpSpPr>
        <p:sp>
          <p:nvSpPr>
            <p:cNvPr id="37" name="任意多边形: 形状 36"/>
            <p:cNvSpPr/>
            <p:nvPr/>
          </p:nvSpPr>
          <p:spPr>
            <a:xfrm>
              <a:off x="1497773" y="538764"/>
              <a:ext cx="5776193" cy="284233"/>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 name="connsiteX0-243" fmla="*/ 0 w 10129197"/>
                <a:gd name="connsiteY0-244" fmla="*/ 108656 h 362734"/>
                <a:gd name="connsiteX1-245" fmla="*/ 2279379 w 10129197"/>
                <a:gd name="connsiteY1-246" fmla="*/ 359834 h 362734"/>
                <a:gd name="connsiteX2-247" fmla="*/ 5209172 w 10129197"/>
                <a:gd name="connsiteY2-248" fmla="*/ 230012 h 362734"/>
                <a:gd name="connsiteX3-249" fmla="*/ 10129197 w 10129197"/>
                <a:gd name="connsiteY3-250" fmla="*/ 1 h 362734"/>
                <a:gd name="connsiteX0-251" fmla="*/ 0 w 8153512"/>
                <a:gd name="connsiteY0-252" fmla="*/ 149619 h 403884"/>
                <a:gd name="connsiteX1-253" fmla="*/ 2279379 w 8153512"/>
                <a:gd name="connsiteY1-254" fmla="*/ 400797 h 403884"/>
                <a:gd name="connsiteX2-255" fmla="*/ 5209172 w 8153512"/>
                <a:gd name="connsiteY2-256" fmla="*/ 270975 h 403884"/>
                <a:gd name="connsiteX3-257" fmla="*/ 8153512 w 8153512"/>
                <a:gd name="connsiteY3-258" fmla="*/ 0 h 403884"/>
                <a:gd name="connsiteX0-259" fmla="*/ 0 w 8320471"/>
                <a:gd name="connsiteY0-260" fmla="*/ 36968 h 290765"/>
                <a:gd name="connsiteX1-261" fmla="*/ 2279379 w 8320471"/>
                <a:gd name="connsiteY1-262" fmla="*/ 288146 h 290765"/>
                <a:gd name="connsiteX2-263" fmla="*/ 5209172 w 8320471"/>
                <a:gd name="connsiteY2-264" fmla="*/ 158324 h 290765"/>
                <a:gd name="connsiteX3-265" fmla="*/ 8320471 w 8320471"/>
                <a:gd name="connsiteY3-266" fmla="*/ 0 h 290765"/>
                <a:gd name="connsiteX0-267" fmla="*/ 0 w 8320471"/>
                <a:gd name="connsiteY0-268" fmla="*/ 36968 h 292812"/>
                <a:gd name="connsiteX1-269" fmla="*/ 2279379 w 8320471"/>
                <a:gd name="connsiteY1-270" fmla="*/ 288146 h 292812"/>
                <a:gd name="connsiteX2-271" fmla="*/ 8320471 w 8320471"/>
                <a:gd name="connsiteY2-272" fmla="*/ 0 h 292812"/>
                <a:gd name="connsiteX0-273" fmla="*/ 0 w 8320471"/>
                <a:gd name="connsiteY0-274" fmla="*/ 36968 h 284234"/>
                <a:gd name="connsiteX1-275" fmla="*/ 2752431 w 8320471"/>
                <a:gd name="connsiteY1-276" fmla="*/ 277905 h 284234"/>
                <a:gd name="connsiteX2-277" fmla="*/ 8320471 w 8320471"/>
                <a:gd name="connsiteY2-278" fmla="*/ 0 h 284234"/>
                <a:gd name="connsiteX0-279" fmla="*/ 0 w 8306558"/>
                <a:gd name="connsiteY0-280" fmla="*/ 47209 h 295214"/>
                <a:gd name="connsiteX1-281" fmla="*/ 2752431 w 8306558"/>
                <a:gd name="connsiteY1-282" fmla="*/ 288146 h 295214"/>
                <a:gd name="connsiteX2-283" fmla="*/ 8306558 w 8306558"/>
                <a:gd name="connsiteY2-284" fmla="*/ 0 h 295214"/>
                <a:gd name="connsiteX0-285" fmla="*/ 0 w 8306558"/>
                <a:gd name="connsiteY0-286" fmla="*/ 47209 h 295214"/>
                <a:gd name="connsiteX1-287" fmla="*/ 2752431 w 8306558"/>
                <a:gd name="connsiteY1-288" fmla="*/ 288146 h 295214"/>
                <a:gd name="connsiteX2-289" fmla="*/ 8306558 w 8306558"/>
                <a:gd name="connsiteY2-290" fmla="*/ 0 h 295214"/>
                <a:gd name="connsiteX0-291" fmla="*/ 0 w 7847420"/>
                <a:gd name="connsiteY0-292" fmla="*/ 36968 h 284234"/>
                <a:gd name="connsiteX1-293" fmla="*/ 2752431 w 7847420"/>
                <a:gd name="connsiteY1-294" fmla="*/ 277905 h 284234"/>
                <a:gd name="connsiteX2-295" fmla="*/ 7847420 w 7847420"/>
                <a:gd name="connsiteY2-296" fmla="*/ 0 h 284234"/>
              </a:gdLst>
              <a:ahLst/>
              <a:cxnLst>
                <a:cxn ang="0">
                  <a:pos x="connsiteX0-1" y="connsiteY0-2"/>
                </a:cxn>
                <a:cxn ang="0">
                  <a:pos x="connsiteX1-3" y="connsiteY1-4"/>
                </a:cxn>
                <a:cxn ang="0">
                  <a:pos x="connsiteX2-5" y="connsiteY2-6"/>
                </a:cxn>
              </a:cxnLst>
              <a:rect l="l" t="t" r="r" b="b"/>
              <a:pathLst>
                <a:path w="7847420" h="284234">
                  <a:moveTo>
                    <a:pt x="0" y="36968"/>
                  </a:moveTo>
                  <a:cubicBezTo>
                    <a:pt x="245726" y="330597"/>
                    <a:pt x="1444528" y="284066"/>
                    <a:pt x="2752431" y="277905"/>
                  </a:cubicBezTo>
                  <a:cubicBezTo>
                    <a:pt x="4060334" y="271744"/>
                    <a:pt x="6588860" y="131718"/>
                    <a:pt x="7847420" y="0"/>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885473" y="250761"/>
              <a:ext cx="3873248" cy="446733"/>
            </a:xfrm>
            <a:prstGeom prst="rect">
              <a:avLst/>
            </a:prstGeom>
            <a:noFill/>
          </p:spPr>
          <p:txBody>
            <a:bodyPr wrap="square" rtlCol="0">
              <a:spAutoFit/>
            </a:bodyPr>
            <a:lstStyle/>
            <a:p>
              <a:pPr algn="ctr"/>
              <a:r>
                <a:rPr lang="zh-CN" altLang="en-US" sz="1200" dirty="0">
                  <a:latin typeface="Arial Black" panose="020B0A04020102020204" pitchFamily="34" charset="0"/>
                  <a:ea typeface="萝莉体 第二版" panose="02000500000000000000" pitchFamily="2" charset="-122"/>
                  <a:cs typeface="萝莉体 第二版" panose="02000500000000000000" pitchFamily="2" charset="-122"/>
                </a:rPr>
                <a:t>Ｔｈｅ　Ｐａｒｔ　Ｆｏｕｒ</a:t>
              </a:r>
            </a:p>
          </p:txBody>
        </p:sp>
        <p:pic>
          <p:nvPicPr>
            <p:cNvPr id="39" name="图片 38"/>
            <p:cNvPicPr>
              <a:picLocks noChangeAspect="1"/>
            </p:cNvPicPr>
            <p:nvPr/>
          </p:nvPicPr>
          <p:blipFill>
            <a:blip r:embed="rId8" cstate="print"/>
            <a:stretch>
              <a:fillRect/>
            </a:stretch>
          </p:blipFill>
          <p:spPr>
            <a:xfrm>
              <a:off x="230895" y="130347"/>
              <a:ext cx="1335140" cy="963251"/>
            </a:xfrm>
            <a:prstGeom prst="rect">
              <a:avLst/>
            </a:prstGeom>
          </p:spPr>
        </p:pic>
      </p:gr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ppt_w</p:attrName>
                                        </p:attrNameLst>
                                      </p:cBhvr>
                                      <p:tavLst>
                                        <p:tav tm="0">
                                          <p:val>
                                            <p:fltVal val="0"/>
                                          </p:val>
                                        </p:tav>
                                        <p:tav tm="100000">
                                          <p:val>
                                            <p:strVal val="#ppt_w"/>
                                          </p:val>
                                        </p:tav>
                                      </p:tavLst>
                                    </p:anim>
                                    <p:anim calcmode="lin" valueType="num">
                                      <p:cBhvr>
                                        <p:cTn id="8" dur="750" fill="hold"/>
                                        <p:tgtEl>
                                          <p:spTgt spid="15"/>
                                        </p:tgtEl>
                                        <p:attrNameLst>
                                          <p:attrName>ppt_h</p:attrName>
                                        </p:attrNameLst>
                                      </p:cBhvr>
                                      <p:tavLst>
                                        <p:tav tm="0">
                                          <p:val>
                                            <p:fltVal val="0"/>
                                          </p:val>
                                        </p:tav>
                                        <p:tav tm="100000">
                                          <p:val>
                                            <p:strVal val="#ppt_h"/>
                                          </p:val>
                                        </p:tav>
                                      </p:tavLst>
                                    </p:anim>
                                    <p:animEffect transition="in" filter="fade">
                                      <p:cBhvr>
                                        <p:cTn id="9" dur="750"/>
                                        <p:tgtEl>
                                          <p:spTgt spid="15"/>
                                        </p:tgtEl>
                                      </p:cBhvr>
                                    </p:animEffect>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750"/>
                                        <p:tgtEl>
                                          <p:spTgt spid="16"/>
                                        </p:tgtEl>
                                      </p:cBhvr>
                                    </p:animEffect>
                                    <p:anim calcmode="lin" valueType="num">
                                      <p:cBhvr>
                                        <p:cTn id="13" dur="750" fill="hold"/>
                                        <p:tgtEl>
                                          <p:spTgt spid="16"/>
                                        </p:tgtEl>
                                        <p:attrNameLst>
                                          <p:attrName>ppt_x</p:attrName>
                                        </p:attrNameLst>
                                      </p:cBhvr>
                                      <p:tavLst>
                                        <p:tav tm="0">
                                          <p:val>
                                            <p:strVal val="#ppt_x"/>
                                          </p:val>
                                        </p:tav>
                                        <p:tav tm="100000">
                                          <p:val>
                                            <p:strVal val="#ppt_x"/>
                                          </p:val>
                                        </p:tav>
                                      </p:tavLst>
                                    </p:anim>
                                    <p:anim calcmode="lin" valueType="num">
                                      <p:cBhvr>
                                        <p:cTn id="14" dur="75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750"/>
                                        <p:tgtEl>
                                          <p:spTgt spid="17"/>
                                        </p:tgtEl>
                                      </p:cBhvr>
                                    </p:animEffect>
                                    <p:anim calcmode="lin" valueType="num">
                                      <p:cBhvr>
                                        <p:cTn id="18" dur="750" fill="hold"/>
                                        <p:tgtEl>
                                          <p:spTgt spid="17"/>
                                        </p:tgtEl>
                                        <p:attrNameLst>
                                          <p:attrName>ppt_x</p:attrName>
                                        </p:attrNameLst>
                                      </p:cBhvr>
                                      <p:tavLst>
                                        <p:tav tm="0">
                                          <p:val>
                                            <p:strVal val="#ppt_x"/>
                                          </p:val>
                                        </p:tav>
                                        <p:tav tm="100000">
                                          <p:val>
                                            <p:strVal val="#ppt_x"/>
                                          </p:val>
                                        </p:tav>
                                      </p:tavLst>
                                    </p:anim>
                                    <p:anim calcmode="lin" valueType="num">
                                      <p:cBhvr>
                                        <p:cTn id="19" dur="75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4"/>
                                        </p:tgtEl>
                                        <p:attrNameLst>
                                          <p:attrName>ppt_y</p:attrName>
                                        </p:attrNameLst>
                                      </p:cBhvr>
                                      <p:tavLst>
                                        <p:tav tm="0">
                                          <p:val>
                                            <p:strVal val="#ppt_y"/>
                                          </p:val>
                                        </p:tav>
                                        <p:tav tm="100000">
                                          <p:val>
                                            <p:strVal val="#ppt_y"/>
                                          </p:val>
                                        </p:tav>
                                      </p:tavLst>
                                    </p:anim>
                                    <p:anim calcmode="lin" valueType="num">
                                      <p:cBhvr>
                                        <p:cTn id="2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4"/>
                                        </p:tgtEl>
                                      </p:cBhvr>
                                    </p:animEffect>
                                  </p:childTnLst>
                                </p:cTn>
                              </p:par>
                              <p:par>
                                <p:cTn id="28" presetID="53" presetClass="entr" presetSubtype="16"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53" presetClass="entr" presetSubtype="16"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850"/>
                            </p:stCondLst>
                            <p:childTnLst>
                              <p:par>
                                <p:cTn id="39" presetID="2" presetClass="entr" presetSubtype="2"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1+#ppt_w/2"/>
                                          </p:val>
                                        </p:tav>
                                        <p:tav tm="100000">
                                          <p:val>
                                            <p:strVal val="#ppt_x"/>
                                          </p:val>
                                        </p:tav>
                                      </p:tavLst>
                                    </p:anim>
                                    <p:anim calcmode="lin" valueType="num">
                                      <p:cBhvr additive="base">
                                        <p:cTn id="42" dur="500" fill="hold"/>
                                        <p:tgtEl>
                                          <p:spTgt spid="24"/>
                                        </p:tgtEl>
                                        <p:attrNameLst>
                                          <p:attrName>ppt_y</p:attrName>
                                        </p:attrNameLst>
                                      </p:cBhvr>
                                      <p:tavLst>
                                        <p:tav tm="0">
                                          <p:val>
                                            <p:strVal val="#ppt_y"/>
                                          </p:val>
                                        </p:tav>
                                        <p:tav tm="100000">
                                          <p:val>
                                            <p:strVal val="#ppt_y"/>
                                          </p:val>
                                        </p:tav>
                                      </p:tavLst>
                                    </p:anim>
                                  </p:childTnLst>
                                </p:cTn>
                              </p:par>
                            </p:childTnLst>
                          </p:cTn>
                        </p:par>
                        <p:par>
                          <p:cTn id="43" fill="hold">
                            <p:stCondLst>
                              <p:cond delay="135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0"/>
                                        </p:tgtEl>
                                        <p:attrNameLst>
                                          <p:attrName>ppt_y</p:attrName>
                                        </p:attrNameLst>
                                      </p:cBhvr>
                                      <p:tavLst>
                                        <p:tav tm="0">
                                          <p:val>
                                            <p:strVal val="#ppt_y"/>
                                          </p:val>
                                        </p:tav>
                                        <p:tav tm="100000">
                                          <p:val>
                                            <p:strVal val="#ppt_y"/>
                                          </p:val>
                                        </p:tav>
                                      </p:tavLst>
                                    </p:anim>
                                    <p:anim calcmode="lin" valueType="num">
                                      <p:cBhvr>
                                        <p:cTn id="4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0"/>
                                        </p:tgtEl>
                                      </p:cBhvr>
                                    </p:animEffect>
                                  </p:childTnLst>
                                </p:cTn>
                              </p:par>
                            </p:childTnLst>
                          </p:cTn>
                        </p:par>
                        <p:par>
                          <p:cTn id="51" fill="hold">
                            <p:stCondLst>
                              <p:cond delay="2450"/>
                            </p:stCondLst>
                            <p:childTnLst>
                              <p:par>
                                <p:cTn id="52" presetID="2" presetClass="entr" presetSubtype="8"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fill="hold"/>
                                        <p:tgtEl>
                                          <p:spTgt spid="28"/>
                                        </p:tgtEl>
                                        <p:attrNameLst>
                                          <p:attrName>ppt_x</p:attrName>
                                        </p:attrNameLst>
                                      </p:cBhvr>
                                      <p:tavLst>
                                        <p:tav tm="0">
                                          <p:val>
                                            <p:strVal val="0-#ppt_w/2"/>
                                          </p:val>
                                        </p:tav>
                                        <p:tav tm="100000">
                                          <p:val>
                                            <p:strVal val="#ppt_x"/>
                                          </p:val>
                                        </p:tav>
                                      </p:tavLst>
                                    </p:anim>
                                    <p:anim calcmode="lin" valueType="num">
                                      <p:cBhvr additive="base">
                                        <p:cTn id="55" dur="500" fill="hold"/>
                                        <p:tgtEl>
                                          <p:spTgt spid="28"/>
                                        </p:tgtEl>
                                        <p:attrNameLst>
                                          <p:attrName>ppt_y</p:attrName>
                                        </p:attrNameLst>
                                      </p:cBhvr>
                                      <p:tavLst>
                                        <p:tav tm="0">
                                          <p:val>
                                            <p:strVal val="#ppt_y"/>
                                          </p:val>
                                        </p:tav>
                                        <p:tav tm="100000">
                                          <p:val>
                                            <p:strVal val="#ppt_y"/>
                                          </p:val>
                                        </p:tav>
                                      </p:tavLst>
                                    </p:anim>
                                  </p:childTnLst>
                                </p:cTn>
                              </p:par>
                            </p:childTnLst>
                          </p:cTn>
                        </p:par>
                        <p:par>
                          <p:cTn id="56" fill="hold">
                            <p:stCondLst>
                              <p:cond delay="295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21"/>
                                        </p:tgtEl>
                                        <p:attrNameLst>
                                          <p:attrName>ppt_y</p:attrName>
                                        </p:attrNameLst>
                                      </p:cBhvr>
                                      <p:tavLst>
                                        <p:tav tm="0">
                                          <p:val>
                                            <p:strVal val="#ppt_y"/>
                                          </p:val>
                                        </p:tav>
                                        <p:tav tm="100000">
                                          <p:val>
                                            <p:strVal val="#ppt_y"/>
                                          </p:val>
                                        </p:tav>
                                      </p:tavLst>
                                    </p:anim>
                                    <p:anim calcmode="lin" valueType="num">
                                      <p:cBhvr>
                                        <p:cTn id="61"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21"/>
                                        </p:tgtEl>
                                      </p:cBhvr>
                                    </p:animEffect>
                                  </p:childTnLst>
                                </p:cTn>
                              </p:par>
                            </p:childTnLst>
                          </p:cTn>
                        </p:par>
                        <p:par>
                          <p:cTn id="64" fill="hold">
                            <p:stCondLst>
                              <p:cond delay="4549"/>
                            </p:stCondLst>
                            <p:childTnLst>
                              <p:par>
                                <p:cTn id="65" presetID="2" presetClass="entr" presetSubtype="2"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49"/>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22"/>
                                        </p:tgtEl>
                                        <p:attrNameLst>
                                          <p:attrName>ppt_y</p:attrName>
                                        </p:attrNameLst>
                                      </p:cBhvr>
                                      <p:tavLst>
                                        <p:tav tm="0">
                                          <p:val>
                                            <p:strVal val="#ppt_y"/>
                                          </p:val>
                                        </p:tav>
                                        <p:tav tm="100000">
                                          <p:val>
                                            <p:strVal val="#ppt_y"/>
                                          </p:val>
                                        </p:tav>
                                      </p:tavLst>
                                    </p:anim>
                                    <p:anim calcmode="lin" valueType="num">
                                      <p:cBhvr>
                                        <p:cTn id="7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22"/>
                                        </p:tgtEl>
                                      </p:cBhvr>
                                    </p:animEffect>
                                  </p:childTnLst>
                                </p:cTn>
                              </p:par>
                            </p:childTnLst>
                          </p:cTn>
                        </p:par>
                        <p:par>
                          <p:cTn id="77" fill="hold">
                            <p:stCondLst>
                              <p:cond delay="6000"/>
                            </p:stCondLst>
                            <p:childTnLst>
                              <p:par>
                                <p:cTn id="78" presetID="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additive="base">
                                        <p:cTn id="80" dur="500" fill="hold"/>
                                        <p:tgtEl>
                                          <p:spTgt spid="36"/>
                                        </p:tgtEl>
                                        <p:attrNameLst>
                                          <p:attrName>ppt_x</p:attrName>
                                        </p:attrNameLst>
                                      </p:cBhvr>
                                      <p:tavLst>
                                        <p:tav tm="0">
                                          <p:val>
                                            <p:strVal val="0-#ppt_w/2"/>
                                          </p:val>
                                        </p:tav>
                                        <p:tav tm="100000">
                                          <p:val>
                                            <p:strVal val="#ppt_x"/>
                                          </p:val>
                                        </p:tav>
                                      </p:tavLst>
                                    </p:anim>
                                    <p:anim calcmode="lin" valueType="num">
                                      <p:cBhvr additive="base">
                                        <p:cTn id="81" dur="500" fill="hold"/>
                                        <p:tgtEl>
                                          <p:spTgt spid="36"/>
                                        </p:tgtEl>
                                        <p:attrNameLst>
                                          <p:attrName>ppt_y</p:attrName>
                                        </p:attrNameLst>
                                      </p:cBhvr>
                                      <p:tavLst>
                                        <p:tav tm="0">
                                          <p:val>
                                            <p:strVal val="#ppt_y"/>
                                          </p:val>
                                        </p:tav>
                                        <p:tav tm="100000">
                                          <p:val>
                                            <p:strVal val="#ppt_y"/>
                                          </p:val>
                                        </p:tav>
                                      </p:tavLst>
                                    </p:anim>
                                  </p:childTnLst>
                                </p:cTn>
                              </p:par>
                            </p:childTnLst>
                          </p:cTn>
                        </p:par>
                        <p:par>
                          <p:cTn id="82" fill="hold">
                            <p:stCondLst>
                              <p:cond delay="6500"/>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23"/>
                                        </p:tgtEl>
                                        <p:attrNameLst>
                                          <p:attrName>ppt_y</p:attrName>
                                        </p:attrNameLst>
                                      </p:cBhvr>
                                      <p:tavLst>
                                        <p:tav tm="0">
                                          <p:val>
                                            <p:strVal val="#ppt_y"/>
                                          </p:val>
                                        </p:tav>
                                        <p:tav tm="100000">
                                          <p:val>
                                            <p:strVal val="#ppt_y"/>
                                          </p:val>
                                        </p:tav>
                                      </p:tavLst>
                                    </p:anim>
                                    <p:anim calcmode="lin" valueType="num">
                                      <p:cBhvr>
                                        <p:cTn id="87"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61199" y="168288"/>
            <a:ext cx="3736402"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panose="020B0604020202020204" pitchFamily="34" charset="0"/>
              </a:rPr>
              <a:t>Letter 1</a:t>
            </a:r>
            <a:r>
              <a:rPr lang="zh-CN" altLang="en-US" sz="3200" dirty="0">
                <a:latin typeface="Arial Black" panose="020B0A04020102020204" pitchFamily="34" charset="0"/>
                <a:ea typeface="萝莉体 第二版" panose="02000500000000000000" pitchFamily="2" charset="-122"/>
                <a:cs typeface="萝莉体 第二版" panose="02000500000000000000" pitchFamily="2" charset="-122"/>
              </a:rPr>
              <a:t> </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rId4" action="ppaction://hlinksldjump"/>
          </p:cNvPr>
          <p:cNvPicPr>
            <a:picLocks noChangeAspect="1"/>
          </p:cNvPicPr>
          <p:nvPr/>
        </p:nvPicPr>
        <p:blipFill>
          <a:blip r:embed="rId5" cstate="print"/>
          <a:stretch>
            <a:fillRect/>
          </a:stretch>
        </p:blipFill>
        <p:spPr>
          <a:xfrm>
            <a:off x="9952355" y="4944745"/>
            <a:ext cx="2188845" cy="1912620"/>
          </a:xfrm>
          <a:prstGeom prst="rect">
            <a:avLst/>
          </a:prstGeom>
        </p:spPr>
      </p:pic>
      <p:pic>
        <p:nvPicPr>
          <p:cNvPr id="9" name="图片 8"/>
          <p:cNvPicPr>
            <a:picLocks noChangeAspect="1"/>
          </p:cNvPicPr>
          <p:nvPr/>
        </p:nvPicPr>
        <p:blipFill>
          <a:blip r:embed="rId6" cstate="print"/>
          <a:stretch>
            <a:fillRect/>
          </a:stretch>
        </p:blipFill>
        <p:spPr>
          <a:xfrm>
            <a:off x="286199" y="5614536"/>
            <a:ext cx="969348" cy="951058"/>
          </a:xfrm>
          <a:prstGeom prst="rect">
            <a:avLst/>
          </a:prstGeom>
        </p:spPr>
      </p:pic>
      <p:grpSp>
        <p:nvGrpSpPr>
          <p:cNvPr id="209" name="组合 208"/>
          <p:cNvGrpSpPr/>
          <p:nvPr/>
        </p:nvGrpSpPr>
        <p:grpSpPr>
          <a:xfrm>
            <a:off x="93980" y="1200150"/>
            <a:ext cx="1696085" cy="4044950"/>
            <a:chOff x="4817279" y="2178055"/>
            <a:chExt cx="2578100" cy="2109787"/>
          </a:xfrm>
        </p:grpSpPr>
        <p:grpSp>
          <p:nvGrpSpPr>
            <p:cNvPr id="51" name="组合 50"/>
            <p:cNvGrpSpPr/>
            <p:nvPr/>
          </p:nvGrpSpPr>
          <p:grpSpPr>
            <a:xfrm rot="5400000">
              <a:off x="5091916" y="1903418"/>
              <a:ext cx="2028825" cy="2578100"/>
              <a:chOff x="5076825" y="2133601"/>
              <a:chExt cx="2028825" cy="2578100"/>
            </a:xfrm>
          </p:grpSpPr>
          <p:sp>
            <p:nvSpPr>
              <p:cNvPr id="52"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6" name="图片 205"/>
            <p:cNvPicPr>
              <a:picLocks noChangeAspect="1"/>
            </p:cNvPicPr>
            <p:nvPr/>
          </p:nvPicPr>
          <p:blipFill rotWithShape="1">
            <a:blip r:embed="rId7" cstate="screen"/>
            <a:srcRect l="78741" t="75413" r="-514" b="-2612"/>
            <a:stretch>
              <a:fillRect/>
            </a:stretch>
          </p:blipFill>
          <p:spPr>
            <a:xfrm>
              <a:off x="5291941" y="2422530"/>
              <a:ext cx="1581150" cy="1865312"/>
            </a:xfrm>
            <a:prstGeom prst="rect">
              <a:avLst/>
            </a:prstGeom>
          </p:spPr>
        </p:pic>
      </p:grpSp>
      <p:sp>
        <p:nvSpPr>
          <p:cNvPr id="211" name="矩形 210"/>
          <p:cNvSpPr/>
          <p:nvPr/>
        </p:nvSpPr>
        <p:spPr>
          <a:xfrm>
            <a:off x="1790065" y="966470"/>
            <a:ext cx="9978390" cy="5796280"/>
          </a:xfrm>
          <a:prstGeom prst="rect">
            <a:avLst/>
          </a:prstGeom>
        </p:spPr>
        <p:txBody>
          <a:bodyPr wrap="square">
            <a:spAutoFit/>
          </a:bodyPr>
          <a:lstStyle/>
          <a:p>
            <a:pPr>
              <a:lnSpc>
                <a:spcPct val="80000"/>
              </a:lnSpc>
              <a:buNone/>
            </a:pPr>
            <a:r>
              <a:rPr lang="en-US" altLang="zh-CN" sz="2800" b="1" i="1">
                <a:latin typeface="Arial" panose="020B0604020202020204" pitchFamily="34" charset="0"/>
                <a:cs typeface="Arial" panose="020B0604020202020204" pitchFamily="34" charset="0"/>
                <a:sym typeface="+mn-ea"/>
              </a:rPr>
              <a:t>Waiting for your early reply.</a:t>
            </a:r>
            <a:endParaRPr lang="en-US" altLang="zh-CN" sz="2800">
              <a:latin typeface="Comic Sans MS" panose="030F0702030302020204" pitchFamily="66" charset="0"/>
            </a:endParaRPr>
          </a:p>
          <a:p>
            <a:pPr>
              <a:lnSpc>
                <a:spcPct val="80000"/>
              </a:lnSpc>
              <a:buNone/>
            </a:pPr>
            <a:endParaRPr lang="en-US" altLang="zh-CN" sz="1200">
              <a:latin typeface="Comic Sans MS" panose="030F0702030302020204" pitchFamily="66" charset="0"/>
            </a:endParaRPr>
          </a:p>
          <a:p>
            <a:pPr>
              <a:lnSpc>
                <a:spcPct val="80000"/>
              </a:lnSpc>
              <a:buNone/>
            </a:pPr>
            <a:endParaRPr lang="zh-CN" altLang="en-US"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endParaRPr>
          </a:p>
          <a:p>
            <a:pPr>
              <a:lnSpc>
                <a:spcPct val="80000"/>
              </a:lnSpc>
              <a:buNone/>
            </a:pPr>
            <a:r>
              <a:rPr lang="zh-CN" altLang="en-US"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Best regards,</a:t>
            </a:r>
          </a:p>
          <a:p>
            <a:pPr lvl="0">
              <a:lnSpc>
                <a:spcPct val="150000"/>
              </a:lnSpc>
            </a:pPr>
            <a:r>
              <a:rPr lang="zh-CN" altLang="en-US"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Mathew</a:t>
            </a:r>
          </a:p>
          <a:p>
            <a:pPr lvl="0">
              <a:lnSpc>
                <a:spcPct val="150000"/>
              </a:lnSpc>
            </a:pPr>
            <a:r>
              <a:rPr lang="zh-CN" altLang="en-US"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Downny Co., Ltd.</a:t>
            </a:r>
          </a:p>
          <a:p>
            <a:pPr lvl="0">
              <a:lnSpc>
                <a:spcPct val="150000"/>
              </a:lnSpc>
            </a:pPr>
            <a:r>
              <a:rPr lang="zh-CN" altLang="en-US"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Fax: 001-205712308</a:t>
            </a:r>
          </a:p>
          <a:p>
            <a:pPr lvl="0">
              <a:lnSpc>
                <a:spcPct val="150000"/>
              </a:lnSpc>
            </a:pPr>
            <a:r>
              <a:rPr lang="zh-CN" altLang="en-US"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Tel.: 001-205712308             Mobile: 001 325370987888</a:t>
            </a:r>
          </a:p>
          <a:p>
            <a:pPr lvl="0">
              <a:lnSpc>
                <a:spcPct val="150000"/>
              </a:lnSpc>
            </a:pPr>
            <a:r>
              <a:rPr lang="zh-CN" altLang="en-US"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Email：Matthew@downny.com</a:t>
            </a:r>
          </a:p>
          <a:p>
            <a:pPr lvl="0">
              <a:lnSpc>
                <a:spcPct val="150000"/>
              </a:lnSpc>
            </a:pPr>
            <a:r>
              <a:rPr lang="zh-CN" altLang="en-US"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Skype: matthew88</a:t>
            </a:r>
          </a:p>
          <a:p>
            <a:pPr lvl="0">
              <a:lnSpc>
                <a:spcPct val="150000"/>
              </a:lnSpc>
            </a:pPr>
            <a:r>
              <a:rPr lang="zh-CN" altLang="en-US"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Add.: Room 908, King’s Road, California, USA</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anim calcmode="lin" valueType="num">
                                      <p:cBhvr>
                                        <p:cTn id="26" dur="500" fill="hold"/>
                                        <p:tgtEl>
                                          <p:spTgt spid="211"/>
                                        </p:tgtEl>
                                        <p:attrNameLst>
                                          <p:attrName>ppt_x</p:attrName>
                                        </p:attrNameLst>
                                      </p:cBhvr>
                                      <p:tavLst>
                                        <p:tav tm="0">
                                          <p:val>
                                            <p:strVal val="#ppt_x"/>
                                          </p:val>
                                        </p:tav>
                                        <p:tav tm="100000">
                                          <p:val>
                                            <p:strVal val="#ppt_x"/>
                                          </p:val>
                                        </p:tav>
                                      </p:tavLst>
                                    </p:anim>
                                    <p:anim calcmode="lin" valueType="num">
                                      <p:cBhvr>
                                        <p:cTn id="27" dur="500" fill="hold"/>
                                        <p:tgtEl>
                                          <p:spTgt spid="211"/>
                                        </p:tgtEl>
                                        <p:attrNameLst>
                                          <p:attrName>ppt_y</p:attrName>
                                        </p:attrNameLst>
                                      </p:cBhvr>
                                      <p:tavLst>
                                        <p:tav tm="0">
                                          <p:val>
                                            <p:strVal val="#ppt_y-.1"/>
                                          </p:val>
                                        </p:tav>
                                        <p:tav tm="100000">
                                          <p:val>
                                            <p:strVal val="#ppt_y"/>
                                          </p:val>
                                        </p:tav>
                                      </p:tavLst>
                                    </p:anim>
                                  </p:childTnLst>
                                </p:cTn>
                              </p:par>
                            </p:childTnLst>
                          </p:cTn>
                        </p:par>
                        <p:par>
                          <p:cTn id="28" fill="hold">
                            <p:stCondLst>
                              <p:cond delay="899"/>
                            </p:stCondLst>
                            <p:childTnLst>
                              <p:par>
                                <p:cTn id="29" presetID="18" presetClass="entr" presetSubtype="12" fill="hold" nodeType="afterEffect">
                                  <p:stCondLst>
                                    <p:cond delay="0"/>
                                  </p:stCondLst>
                                  <p:childTnLst>
                                    <p:set>
                                      <p:cBhvr>
                                        <p:cTn id="30" dur="1" fill="hold">
                                          <p:stCondLst>
                                            <p:cond delay="0"/>
                                          </p:stCondLst>
                                        </p:cTn>
                                        <p:tgtEl>
                                          <p:spTgt spid="209"/>
                                        </p:tgtEl>
                                        <p:attrNameLst>
                                          <p:attrName>style.visibility</p:attrName>
                                        </p:attrNameLst>
                                      </p:cBhvr>
                                      <p:to>
                                        <p:strVal val="visible"/>
                                      </p:to>
                                    </p:set>
                                    <p:animEffect transition="in" filter="strips(downLeft)">
                                      <p:cBhvr>
                                        <p:cTn id="31"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510665" y="234950"/>
            <a:ext cx="5724525" cy="583565"/>
          </a:xfrm>
          <a:prstGeom prst="rect">
            <a:avLst/>
          </a:prstGeom>
          <a:noFill/>
        </p:spPr>
        <p:txBody>
          <a:bodyPr wrap="square" rtlCol="0">
            <a:spAutoFit/>
          </a:bodyPr>
          <a:lstStyle/>
          <a:p>
            <a:pPr algn="ctr"/>
            <a:r>
              <a:rPr lang="en-US" altLang="zh-CN" sz="3200" b="1" i="1">
                <a:latin typeface="字体管家糖果" panose="00020600040101010101" charset="-122"/>
                <a:ea typeface="字体管家糖果" panose="00020600040101010101" charset="-122"/>
                <a:sym typeface="+mn-ea"/>
              </a:rPr>
              <a:t>Notes to Letter One</a:t>
            </a:r>
            <a:endParaRPr lang="zh-CN" altLang="en-US" sz="32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rId4" action="ppaction://hlinksldjump"/>
          </p:cNvPr>
          <p:cNvPicPr>
            <a:picLocks noChangeAspect="1"/>
          </p:cNvPicPr>
          <p:nvPr/>
        </p:nvPicPr>
        <p:blipFill>
          <a:blip r:embed="rId5" cstate="print"/>
          <a:stretch>
            <a:fillRect/>
          </a:stretch>
        </p:blipFill>
        <p:spPr>
          <a:xfrm>
            <a:off x="9083675" y="4705350"/>
            <a:ext cx="3070860" cy="2152015"/>
          </a:xfrm>
          <a:prstGeom prst="rect">
            <a:avLst/>
          </a:prstGeom>
        </p:spPr>
      </p:pic>
      <p:pic>
        <p:nvPicPr>
          <p:cNvPr id="9" name="图片 8"/>
          <p:cNvPicPr>
            <a:picLocks noChangeAspect="1"/>
          </p:cNvPicPr>
          <p:nvPr/>
        </p:nvPicPr>
        <p:blipFill>
          <a:blip r:embed="rId6" cstate="print"/>
          <a:stretch>
            <a:fillRect/>
          </a:stretch>
        </p:blipFill>
        <p:spPr>
          <a:xfrm>
            <a:off x="286199" y="5614536"/>
            <a:ext cx="969348" cy="951058"/>
          </a:xfrm>
          <a:prstGeom prst="rect">
            <a:avLst/>
          </a:prstGeom>
        </p:spPr>
      </p:pic>
      <p:sp>
        <p:nvSpPr>
          <p:cNvPr id="22" name="矩形 21"/>
          <p:cNvSpPr/>
          <p:nvPr/>
        </p:nvSpPr>
        <p:spPr>
          <a:xfrm>
            <a:off x="1094105" y="1093470"/>
            <a:ext cx="4620895" cy="737235"/>
          </a:xfrm>
          <a:prstGeom prst="rect">
            <a:avLst/>
          </a:prstGeom>
        </p:spPr>
        <p:txBody>
          <a:bodyPr wrap="square">
            <a:spAutoFit/>
          </a:bodyPr>
          <a:lstStyle/>
          <a:p>
            <a:pPr lvl="0" algn="r">
              <a:lnSpc>
                <a:spcPct val="150000"/>
              </a:lnSpc>
            </a:pPr>
            <a:r>
              <a:rPr lang="en-US" altLang="zh-CN" sz="2800" b="1"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rPr>
              <a:t>1.</a:t>
            </a:r>
            <a:r>
              <a:rPr lang="zh-CN" altLang="en-US"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foamed plastic </a:t>
            </a:r>
            <a:r>
              <a:rPr lang="zh-CN" altLang="en-US" sz="2800" b="1" i="1" dirty="0">
                <a:solidFill>
                  <a:schemeClr val="tx1"/>
                </a:solidFill>
                <a:latin typeface="楷体" panose="02010609060101010101" charset="-122"/>
                <a:ea typeface="楷体" panose="02010609060101010101" charset="-122"/>
                <a:cs typeface="萝莉体 第二版" panose="02000500000000000000" pitchFamily="2" charset="-122"/>
                <a:sym typeface="+mn-lt"/>
              </a:rPr>
              <a:t>泡沫塑料</a:t>
            </a:r>
          </a:p>
        </p:txBody>
      </p:sp>
      <p:sp>
        <p:nvSpPr>
          <p:cNvPr id="23" name="矩形 22"/>
          <p:cNvSpPr/>
          <p:nvPr/>
        </p:nvSpPr>
        <p:spPr>
          <a:xfrm>
            <a:off x="6705167" y="4322809"/>
            <a:ext cx="2607357" cy="368300"/>
          </a:xfrm>
          <a:prstGeom prst="rect">
            <a:avLst/>
          </a:prstGeom>
        </p:spPr>
        <p:txBody>
          <a:bodyPr wrap="square">
            <a:spAutoFit/>
          </a:bodyPr>
          <a:lstStyle/>
          <a:p>
            <a:pPr lvl="0" algn="r">
              <a:lnSpc>
                <a:spcPct val="150000"/>
              </a:lnSpc>
            </a:pPr>
            <a:r>
              <a:rPr lang="zh-CN" altLang="en-US" sz="1200" dirty="0">
                <a:solidFill>
                  <a:srgbClr val="000000">
                    <a:lumMod val="65000"/>
                    <a:lumOff val="35000"/>
                  </a:srgbClr>
                </a:solidFill>
                <a:latin typeface="萝莉体 第二版" panose="02000500000000000000" pitchFamily="2" charset="-122"/>
                <a:ea typeface="萝莉体 第二版" panose="02000500000000000000" pitchFamily="2" charset="-122"/>
                <a:cs typeface="萝莉体 第二版" panose="02000500000000000000" pitchFamily="2" charset="-122"/>
                <a:sym typeface="+mn-lt"/>
              </a:rPr>
              <a:t>。</a:t>
            </a:r>
          </a:p>
        </p:txBody>
      </p:sp>
      <p:sp>
        <p:nvSpPr>
          <p:cNvPr id="2" name="文本框 1"/>
          <p:cNvSpPr txBox="1"/>
          <p:nvPr/>
        </p:nvSpPr>
        <p:spPr>
          <a:xfrm>
            <a:off x="1256030" y="2099945"/>
            <a:ext cx="8218170" cy="953135"/>
          </a:xfrm>
          <a:prstGeom prst="rect">
            <a:avLst/>
          </a:prstGeom>
          <a:noFill/>
        </p:spPr>
        <p:txBody>
          <a:bodyPr wrap="square" rtlCol="0" anchor="t">
            <a:spAutoFit/>
          </a:bodyPr>
          <a:lstStyle/>
          <a:p>
            <a:r>
              <a:rPr lang="en-US" altLang="zh-CN" sz="2800" b="1" i="1">
                <a:solidFill>
                  <a:schemeClr val="tx1"/>
                </a:solidFill>
                <a:latin typeface="Arial" panose="020B0604020202020204" pitchFamily="34" charset="0"/>
                <a:cs typeface="Arial" panose="020B0604020202020204" pitchFamily="34" charset="0"/>
                <a:sym typeface="+mn-ea"/>
              </a:rPr>
              <a:t>e.g.</a:t>
            </a:r>
            <a:r>
              <a:rPr lang="en-US" altLang="zh-CN" sz="2800" b="1" i="1" dirty="0">
                <a:solidFill>
                  <a:schemeClr val="tx1"/>
                </a:solidFill>
                <a:latin typeface="Arial" panose="020B0604020202020204" pitchFamily="34" charset="0"/>
                <a:cs typeface="Arial" panose="020B0604020202020204" pitchFamily="34" charset="0"/>
                <a:sym typeface="+mn-ea"/>
              </a:rPr>
              <a:t>	Foamed plastic is applied to protect the goods against press. </a:t>
            </a:r>
            <a:r>
              <a:rPr lang="zh-CN" altLang="en-US" sz="2800" b="1" i="1" dirty="0">
                <a:solidFill>
                  <a:schemeClr val="tx1"/>
                </a:solidFill>
                <a:latin typeface="Arial" panose="020B0604020202020204" pitchFamily="34" charset="0"/>
                <a:cs typeface="Arial" panose="020B0604020202020204" pitchFamily="34" charset="0"/>
                <a:sym typeface="+mn-ea"/>
              </a:rPr>
              <a:t>泡沫塑料用来抗压。</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anim calcmode="lin" valueType="num">
                                      <p:cBhvr>
                                        <p:cTn id="26" dur="500" fill="hold"/>
                                        <p:tgtEl>
                                          <p:spTgt spid="22"/>
                                        </p:tgtEl>
                                        <p:attrNameLst>
                                          <p:attrName>ppt_x</p:attrName>
                                        </p:attrNameLst>
                                      </p:cBhvr>
                                      <p:tavLst>
                                        <p:tav tm="0">
                                          <p:val>
                                            <p:strVal val="#ppt_x"/>
                                          </p:val>
                                        </p:tav>
                                        <p:tav tm="100000">
                                          <p:val>
                                            <p:strVal val="#ppt_x"/>
                                          </p:val>
                                        </p:tav>
                                      </p:tavLst>
                                    </p:anim>
                                    <p:anim calcmode="lin" valueType="num">
                                      <p:cBhvr>
                                        <p:cTn id="27" dur="500" fill="hold"/>
                                        <p:tgtEl>
                                          <p:spTgt spid="22"/>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anim calcmode="lin" valueType="num">
                                      <p:cBhvr>
                                        <p:cTn id="31" dur="500" fill="hold"/>
                                        <p:tgtEl>
                                          <p:spTgt spid="23"/>
                                        </p:tgtEl>
                                        <p:attrNameLst>
                                          <p:attrName>ppt_x</p:attrName>
                                        </p:attrNameLst>
                                      </p:cBhvr>
                                      <p:tavLst>
                                        <p:tav tm="0">
                                          <p:val>
                                            <p:strVal val="#ppt_x"/>
                                          </p:val>
                                        </p:tav>
                                        <p:tav tm="100000">
                                          <p:val>
                                            <p:strVal val="#ppt_x"/>
                                          </p:val>
                                        </p:tav>
                                      </p:tavLst>
                                    </p:anim>
                                    <p:anim calcmode="lin" valueType="num">
                                      <p:cBhvr>
                                        <p:cTn id="32" dur="500" fill="hold"/>
                                        <p:tgtEl>
                                          <p:spTgt spid="23"/>
                                        </p:tgtEl>
                                        <p:attrNameLst>
                                          <p:attrName>ppt_y</p:attrName>
                                        </p:attrNameLst>
                                      </p:cBhvr>
                                      <p:tavLst>
                                        <p:tav tm="0">
                                          <p:val>
                                            <p:strVal val="#ppt_y-.1"/>
                                          </p:val>
                                        </p:tav>
                                        <p:tav tm="100000">
                                          <p:val>
                                            <p:strVal val="#ppt_y"/>
                                          </p:val>
                                        </p:tav>
                                      </p:tavLst>
                                    </p:anim>
                                  </p:childTnLst>
                                </p:cTn>
                              </p:par>
                            </p:childTnLst>
                          </p:cTn>
                        </p:par>
                        <p:par>
                          <p:cTn id="33" fill="hold">
                            <p:stCondLst>
                              <p:cond delay="1399"/>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
                                        </p:tgtEl>
                                        <p:attrNameLst>
                                          <p:attrName>ppt_y</p:attrName>
                                        </p:attrNameLst>
                                      </p:cBhvr>
                                      <p:tavLst>
                                        <p:tav tm="0">
                                          <p:val>
                                            <p:strVal val="#ppt_y"/>
                                          </p:val>
                                        </p:tav>
                                        <p:tav tm="100000">
                                          <p:val>
                                            <p:strVal val="#ppt_y"/>
                                          </p:val>
                                        </p:tav>
                                      </p:tavLst>
                                    </p:anim>
                                    <p:anim calcmode="lin" valueType="num">
                                      <p:cBhvr>
                                        <p:cTn id="3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3"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510665" y="234950"/>
            <a:ext cx="5724525" cy="583565"/>
          </a:xfrm>
          <a:prstGeom prst="rect">
            <a:avLst/>
          </a:prstGeom>
          <a:noFill/>
        </p:spPr>
        <p:txBody>
          <a:bodyPr wrap="square" rtlCol="0">
            <a:spAutoFit/>
          </a:bodyPr>
          <a:lstStyle/>
          <a:p>
            <a:pPr algn="ctr"/>
            <a:r>
              <a:rPr lang="en-US" altLang="zh-CN" sz="3200" b="1" i="1">
                <a:latin typeface="字体管家糖果" panose="00020600040101010101" charset="-122"/>
                <a:ea typeface="字体管家糖果" panose="00020600040101010101" charset="-122"/>
                <a:sym typeface="+mn-ea"/>
              </a:rPr>
              <a:t>Notes to Letter One</a:t>
            </a:r>
            <a:endParaRPr lang="zh-CN" altLang="en-US" sz="32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rId4" action="ppaction://hlinksldjump"/>
          </p:cNvPr>
          <p:cNvPicPr>
            <a:picLocks noChangeAspect="1"/>
          </p:cNvPicPr>
          <p:nvPr/>
        </p:nvPicPr>
        <p:blipFill>
          <a:blip r:embed="rId5" cstate="print"/>
          <a:stretch>
            <a:fillRect/>
          </a:stretch>
        </p:blipFill>
        <p:spPr>
          <a:xfrm>
            <a:off x="9102725" y="4691380"/>
            <a:ext cx="3065145" cy="2152015"/>
          </a:xfrm>
          <a:prstGeom prst="rect">
            <a:avLst/>
          </a:prstGeom>
        </p:spPr>
      </p:pic>
      <p:pic>
        <p:nvPicPr>
          <p:cNvPr id="9" name="图片 8"/>
          <p:cNvPicPr>
            <a:picLocks noChangeAspect="1"/>
          </p:cNvPicPr>
          <p:nvPr/>
        </p:nvPicPr>
        <p:blipFill>
          <a:blip r:embed="rId6" cstate="print"/>
          <a:stretch>
            <a:fillRect/>
          </a:stretch>
        </p:blipFill>
        <p:spPr>
          <a:xfrm>
            <a:off x="286199" y="5614536"/>
            <a:ext cx="969348" cy="951058"/>
          </a:xfrm>
          <a:prstGeom prst="rect">
            <a:avLst/>
          </a:prstGeom>
        </p:spPr>
      </p:pic>
      <p:sp>
        <p:nvSpPr>
          <p:cNvPr id="22" name="矩形 21"/>
          <p:cNvSpPr/>
          <p:nvPr/>
        </p:nvSpPr>
        <p:spPr>
          <a:xfrm>
            <a:off x="1094105" y="1093470"/>
            <a:ext cx="4620895" cy="435610"/>
          </a:xfrm>
          <a:prstGeom prst="rect">
            <a:avLst/>
          </a:prstGeom>
        </p:spPr>
        <p:txBody>
          <a:bodyPr wrap="square">
            <a:spAutoFit/>
          </a:bodyPr>
          <a:lstStyle/>
          <a:p>
            <a:pPr>
              <a:lnSpc>
                <a:spcPct val="80000"/>
              </a:lnSpc>
              <a:buNone/>
            </a:pPr>
            <a:r>
              <a:rPr lang="en-US" altLang="zh-CN" sz="2800" b="1" i="1" dirty="0">
                <a:latin typeface="Arial" panose="020B0604020202020204" pitchFamily="34" charset="0"/>
                <a:cs typeface="Arial" panose="020B0604020202020204" pitchFamily="34" charset="0"/>
                <a:sym typeface="+mn-ea"/>
              </a:rPr>
              <a:t>2. pack </a:t>
            </a:r>
            <a:r>
              <a:rPr lang="zh-CN" altLang="en-US" sz="2800" b="1" i="1" dirty="0">
                <a:latin typeface="Arial" panose="020B0604020202020204" pitchFamily="34" charset="0"/>
                <a:cs typeface="Arial" panose="020B0604020202020204" pitchFamily="34" charset="0"/>
                <a:sym typeface="+mn-ea"/>
              </a:rPr>
              <a:t>包装</a:t>
            </a:r>
            <a:endParaRPr lang="zh-CN" altLang="en-US" sz="2800" b="1" i="1" dirty="0">
              <a:solidFill>
                <a:schemeClr val="tx1"/>
              </a:solidFill>
              <a:latin typeface="Arial" panose="020B0604020202020204" pitchFamily="34" charset="0"/>
              <a:ea typeface="楷体" panose="02010609060101010101" charset="-122"/>
              <a:cs typeface="Arial" panose="020B0604020202020204" pitchFamily="34" charset="0"/>
              <a:sym typeface="+mn-lt"/>
            </a:endParaRPr>
          </a:p>
        </p:txBody>
      </p:sp>
      <p:sp>
        <p:nvSpPr>
          <p:cNvPr id="23" name="矩形 22"/>
          <p:cNvSpPr/>
          <p:nvPr/>
        </p:nvSpPr>
        <p:spPr>
          <a:xfrm>
            <a:off x="6705167" y="4322809"/>
            <a:ext cx="2607357" cy="368300"/>
          </a:xfrm>
          <a:prstGeom prst="rect">
            <a:avLst/>
          </a:prstGeom>
        </p:spPr>
        <p:txBody>
          <a:bodyPr wrap="square">
            <a:spAutoFit/>
          </a:bodyPr>
          <a:lstStyle/>
          <a:p>
            <a:pPr lvl="0" algn="r">
              <a:lnSpc>
                <a:spcPct val="150000"/>
              </a:lnSpc>
            </a:pPr>
            <a:r>
              <a:rPr lang="zh-CN" altLang="en-US" sz="1200" dirty="0">
                <a:solidFill>
                  <a:srgbClr val="000000">
                    <a:lumMod val="65000"/>
                    <a:lumOff val="35000"/>
                  </a:srgbClr>
                </a:solidFill>
                <a:latin typeface="萝莉体 第二版" panose="02000500000000000000" pitchFamily="2" charset="-122"/>
                <a:ea typeface="萝莉体 第二版" panose="02000500000000000000" pitchFamily="2" charset="-122"/>
                <a:cs typeface="萝莉体 第二版" panose="02000500000000000000" pitchFamily="2" charset="-122"/>
                <a:sym typeface="+mn-lt"/>
              </a:rPr>
              <a:t>。</a:t>
            </a:r>
          </a:p>
        </p:txBody>
      </p:sp>
      <p:sp>
        <p:nvSpPr>
          <p:cNvPr id="2" name="文本框 1"/>
          <p:cNvSpPr txBox="1"/>
          <p:nvPr/>
        </p:nvSpPr>
        <p:spPr>
          <a:xfrm>
            <a:off x="1094105" y="1608455"/>
            <a:ext cx="10154920" cy="1383665"/>
          </a:xfrm>
          <a:prstGeom prst="rect">
            <a:avLst/>
          </a:prstGeom>
          <a:noFill/>
        </p:spPr>
        <p:txBody>
          <a:bodyPr wrap="square" rtlCol="0" anchor="t">
            <a:spAutoFit/>
          </a:bodyPr>
          <a:lstStyle/>
          <a:p>
            <a:r>
              <a:rPr sz="2800" b="1" i="1">
                <a:solidFill>
                  <a:schemeClr val="tx1"/>
                </a:solidFill>
                <a:latin typeface="Arial" panose="020B0604020202020204" pitchFamily="34" charset="0"/>
                <a:cs typeface="Arial" panose="020B0604020202020204" pitchFamily="34" charset="0"/>
                <a:sym typeface="+mn-ea"/>
              </a:rPr>
              <a:t>pack sth. in a certain container 用某种容器包装</a:t>
            </a:r>
          </a:p>
          <a:p>
            <a:r>
              <a:rPr sz="2800" b="1" i="1">
                <a:solidFill>
                  <a:schemeClr val="tx1"/>
                </a:solidFill>
                <a:latin typeface="Arial" panose="020B0604020202020204" pitchFamily="34" charset="0"/>
                <a:cs typeface="Arial" panose="020B0604020202020204" pitchFamily="34" charset="0"/>
                <a:sym typeface="+mn-ea"/>
              </a:rPr>
              <a:t>e.g.	Pack switching power adapters in plastic bags. 电源适配器用塑料包装。</a:t>
            </a:r>
          </a:p>
        </p:txBody>
      </p:sp>
      <p:sp>
        <p:nvSpPr>
          <p:cNvPr id="3" name="文本框 2"/>
          <p:cNvSpPr txBox="1"/>
          <p:nvPr/>
        </p:nvSpPr>
        <p:spPr>
          <a:xfrm>
            <a:off x="1094105" y="3114675"/>
            <a:ext cx="9907270" cy="1814830"/>
          </a:xfrm>
          <a:prstGeom prst="rect">
            <a:avLst/>
          </a:prstGeom>
          <a:noFill/>
        </p:spPr>
        <p:txBody>
          <a:bodyPr wrap="square" rtlCol="0">
            <a:spAutoFit/>
          </a:bodyPr>
          <a:lstStyle/>
          <a:p>
            <a:r>
              <a:rPr lang="zh-CN" altLang="en-US" sz="2800" b="1" i="1">
                <a:latin typeface="Arial" panose="020B0604020202020204" pitchFamily="34" charset="0"/>
                <a:cs typeface="Arial" panose="020B0604020202020204" pitchFamily="34" charset="0"/>
              </a:rPr>
              <a:t>pack sth. into a certain container 把某物包装到某种容器。</a:t>
            </a:r>
          </a:p>
          <a:p>
            <a:r>
              <a:rPr lang="zh-CN" altLang="en-US" sz="2800" b="1" i="1">
                <a:latin typeface="Arial" panose="020B0604020202020204" pitchFamily="34" charset="0"/>
                <a:cs typeface="Arial" panose="020B0604020202020204" pitchFamily="34" charset="0"/>
              </a:rPr>
              <a:t>e.g.	Pack amplifiers into boxes. 把扬声器包装到盒子里。</a:t>
            </a:r>
          </a:p>
          <a:p>
            <a:r>
              <a:rPr lang="zh-CN" altLang="en-US" sz="2800" b="1" i="1">
                <a:latin typeface="Arial" panose="020B0604020202020204" pitchFamily="34" charset="0"/>
                <a:cs typeface="Arial" panose="020B0604020202020204" pitchFamily="34" charset="0"/>
              </a:rPr>
              <a:t>	We’ll pack them two dozen to one carton. 两打入一纸箱。</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anim calcmode="lin" valueType="num">
                                      <p:cBhvr>
                                        <p:cTn id="26" dur="500" fill="hold"/>
                                        <p:tgtEl>
                                          <p:spTgt spid="22"/>
                                        </p:tgtEl>
                                        <p:attrNameLst>
                                          <p:attrName>ppt_x</p:attrName>
                                        </p:attrNameLst>
                                      </p:cBhvr>
                                      <p:tavLst>
                                        <p:tav tm="0">
                                          <p:val>
                                            <p:strVal val="#ppt_x"/>
                                          </p:val>
                                        </p:tav>
                                        <p:tav tm="100000">
                                          <p:val>
                                            <p:strVal val="#ppt_x"/>
                                          </p:val>
                                        </p:tav>
                                      </p:tavLst>
                                    </p:anim>
                                    <p:anim calcmode="lin" valueType="num">
                                      <p:cBhvr>
                                        <p:cTn id="27" dur="500" fill="hold"/>
                                        <p:tgtEl>
                                          <p:spTgt spid="22"/>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anim calcmode="lin" valueType="num">
                                      <p:cBhvr>
                                        <p:cTn id="31" dur="500" fill="hold"/>
                                        <p:tgtEl>
                                          <p:spTgt spid="23"/>
                                        </p:tgtEl>
                                        <p:attrNameLst>
                                          <p:attrName>ppt_x</p:attrName>
                                        </p:attrNameLst>
                                      </p:cBhvr>
                                      <p:tavLst>
                                        <p:tav tm="0">
                                          <p:val>
                                            <p:strVal val="#ppt_x"/>
                                          </p:val>
                                        </p:tav>
                                        <p:tav tm="100000">
                                          <p:val>
                                            <p:strVal val="#ppt_x"/>
                                          </p:val>
                                        </p:tav>
                                      </p:tavLst>
                                    </p:anim>
                                    <p:anim calcmode="lin" valueType="num">
                                      <p:cBhvr>
                                        <p:cTn id="32" dur="500" fill="hold"/>
                                        <p:tgtEl>
                                          <p:spTgt spid="23"/>
                                        </p:tgtEl>
                                        <p:attrNameLst>
                                          <p:attrName>ppt_y</p:attrName>
                                        </p:attrNameLst>
                                      </p:cBhvr>
                                      <p:tavLst>
                                        <p:tav tm="0">
                                          <p:val>
                                            <p:strVal val="#ppt_y-.1"/>
                                          </p:val>
                                        </p:tav>
                                        <p:tav tm="100000">
                                          <p:val>
                                            <p:strVal val="#ppt_y"/>
                                          </p:val>
                                        </p:tav>
                                      </p:tavLst>
                                    </p:anim>
                                  </p:childTnLst>
                                </p:cTn>
                              </p:par>
                            </p:childTnLst>
                          </p:cTn>
                        </p:par>
                        <p:par>
                          <p:cTn id="33" fill="hold">
                            <p:stCondLst>
                              <p:cond delay="1399"/>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
                                        </p:tgtEl>
                                        <p:attrNameLst>
                                          <p:attrName>ppt_y</p:attrName>
                                        </p:attrNameLst>
                                      </p:cBhvr>
                                      <p:tavLst>
                                        <p:tav tm="0">
                                          <p:val>
                                            <p:strVal val="#ppt_y"/>
                                          </p:val>
                                        </p:tav>
                                        <p:tav tm="100000">
                                          <p:val>
                                            <p:strVal val="#ppt_y"/>
                                          </p:val>
                                        </p:tav>
                                      </p:tavLst>
                                    </p:anim>
                                    <p:anim calcmode="lin" valueType="num">
                                      <p:cBhvr>
                                        <p:cTn id="3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
                                        </p:tgtEl>
                                      </p:cBhvr>
                                    </p:animEffect>
                                  </p:childTnLst>
                                </p:cTn>
                              </p:par>
                            </p:childTnLst>
                          </p:cTn>
                        </p:par>
                        <p:par>
                          <p:cTn id="41" fill="hold">
                            <p:stCondLst>
                              <p:cond delay="70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
                                        </p:tgtEl>
                                        <p:attrNameLst>
                                          <p:attrName>ppt_y</p:attrName>
                                        </p:attrNameLst>
                                      </p:cBhvr>
                                      <p:tavLst>
                                        <p:tav tm="0">
                                          <p:val>
                                            <p:strVal val="#ppt_y"/>
                                          </p:val>
                                        </p:tav>
                                        <p:tav tm="100000">
                                          <p:val>
                                            <p:strVal val="#ppt_y"/>
                                          </p:val>
                                        </p:tav>
                                      </p:tavLst>
                                    </p:anim>
                                    <p:anim calcmode="lin" valueType="num">
                                      <p:cBhvr>
                                        <p:cTn id="4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3" grpId="0"/>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510665" y="234950"/>
            <a:ext cx="5724525" cy="583565"/>
          </a:xfrm>
          <a:prstGeom prst="rect">
            <a:avLst/>
          </a:prstGeom>
          <a:noFill/>
        </p:spPr>
        <p:txBody>
          <a:bodyPr wrap="square" rtlCol="0">
            <a:spAutoFit/>
          </a:bodyPr>
          <a:lstStyle/>
          <a:p>
            <a:pPr algn="ctr"/>
            <a:r>
              <a:rPr lang="en-US" altLang="zh-CN" sz="3200" b="1" i="1">
                <a:latin typeface="字体管家糖果" panose="00020600040101010101" charset="-122"/>
                <a:ea typeface="字体管家糖果" panose="00020600040101010101" charset="-122"/>
                <a:sym typeface="+mn-ea"/>
              </a:rPr>
              <a:t>Notes to Letter One</a:t>
            </a:r>
            <a:endParaRPr lang="zh-CN" altLang="en-US" sz="32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rId4" action="ppaction://hlinksldjump"/>
          </p:cNvPr>
          <p:cNvPicPr>
            <a:picLocks noChangeAspect="1"/>
          </p:cNvPicPr>
          <p:nvPr/>
        </p:nvPicPr>
        <p:blipFill>
          <a:blip r:embed="rId5" cstate="print"/>
          <a:stretch>
            <a:fillRect/>
          </a:stretch>
        </p:blipFill>
        <p:spPr>
          <a:xfrm>
            <a:off x="9128760" y="4705350"/>
            <a:ext cx="3025775" cy="2152015"/>
          </a:xfrm>
          <a:prstGeom prst="rect">
            <a:avLst/>
          </a:prstGeom>
        </p:spPr>
      </p:pic>
      <p:pic>
        <p:nvPicPr>
          <p:cNvPr id="9" name="图片 8"/>
          <p:cNvPicPr>
            <a:picLocks noChangeAspect="1"/>
          </p:cNvPicPr>
          <p:nvPr/>
        </p:nvPicPr>
        <p:blipFill>
          <a:blip r:embed="rId6" cstate="print"/>
          <a:stretch>
            <a:fillRect/>
          </a:stretch>
        </p:blipFill>
        <p:spPr>
          <a:xfrm>
            <a:off x="286199" y="5614536"/>
            <a:ext cx="969348" cy="951058"/>
          </a:xfrm>
          <a:prstGeom prst="rect">
            <a:avLst/>
          </a:prstGeom>
        </p:spPr>
      </p:pic>
      <p:sp>
        <p:nvSpPr>
          <p:cNvPr id="22" name="矩形 21"/>
          <p:cNvSpPr/>
          <p:nvPr/>
        </p:nvSpPr>
        <p:spPr>
          <a:xfrm>
            <a:off x="910590" y="1093470"/>
            <a:ext cx="4779010" cy="737235"/>
          </a:xfrm>
          <a:prstGeom prst="rect">
            <a:avLst/>
          </a:prstGeom>
        </p:spPr>
        <p:txBody>
          <a:bodyPr wrap="square">
            <a:spAutoFit/>
          </a:bodyPr>
          <a:lstStyle/>
          <a:p>
            <a:pPr lvl="0" algn="r">
              <a:lnSpc>
                <a:spcPct val="150000"/>
              </a:lnSpc>
            </a:pPr>
            <a:r>
              <a:rPr lang="en-US" altLang="zh-CN" sz="2800" b="1" i="1" dirty="0">
                <a:latin typeface="Arial" panose="020B0604020202020204" pitchFamily="34" charset="0"/>
                <a:cs typeface="Arial" panose="020B0604020202020204" pitchFamily="34" charset="0"/>
                <a:sym typeface="+mn-ea"/>
              </a:rPr>
              <a:t>3. in transit </a:t>
            </a:r>
            <a:r>
              <a:rPr lang="zh-CN" altLang="en-US" sz="2800" b="1" i="1" dirty="0">
                <a:latin typeface="Arial" panose="020B0604020202020204" pitchFamily="34" charset="0"/>
                <a:cs typeface="Arial" panose="020B0604020202020204" pitchFamily="34" charset="0"/>
                <a:sym typeface="+mn-ea"/>
              </a:rPr>
              <a:t>在运输中，途中</a:t>
            </a:r>
            <a:endParaRPr lang="zh-CN" altLang="en-US" sz="2800" b="1" i="1" dirty="0">
              <a:solidFill>
                <a:schemeClr val="tx1"/>
              </a:solidFill>
              <a:latin typeface="Arial" panose="020B0604020202020204" pitchFamily="34" charset="0"/>
              <a:ea typeface="楷体" panose="02010609060101010101" charset="-122"/>
              <a:cs typeface="Arial" panose="020B0604020202020204" pitchFamily="34" charset="0"/>
              <a:sym typeface="+mn-lt"/>
            </a:endParaRPr>
          </a:p>
        </p:txBody>
      </p:sp>
      <p:sp>
        <p:nvSpPr>
          <p:cNvPr id="23" name="矩形 22"/>
          <p:cNvSpPr/>
          <p:nvPr/>
        </p:nvSpPr>
        <p:spPr>
          <a:xfrm>
            <a:off x="6705167" y="4322809"/>
            <a:ext cx="2607357" cy="368300"/>
          </a:xfrm>
          <a:prstGeom prst="rect">
            <a:avLst/>
          </a:prstGeom>
        </p:spPr>
        <p:txBody>
          <a:bodyPr wrap="square">
            <a:spAutoFit/>
          </a:bodyPr>
          <a:lstStyle/>
          <a:p>
            <a:pPr lvl="0" algn="r">
              <a:lnSpc>
                <a:spcPct val="150000"/>
              </a:lnSpc>
            </a:pPr>
            <a:r>
              <a:rPr lang="zh-CN" altLang="en-US" sz="1200" dirty="0">
                <a:solidFill>
                  <a:srgbClr val="000000">
                    <a:lumMod val="65000"/>
                    <a:lumOff val="35000"/>
                  </a:srgbClr>
                </a:solidFill>
                <a:latin typeface="萝莉体 第二版" panose="02000500000000000000" pitchFamily="2" charset="-122"/>
                <a:ea typeface="萝莉体 第二版" panose="02000500000000000000" pitchFamily="2" charset="-122"/>
                <a:cs typeface="萝莉体 第二版" panose="02000500000000000000" pitchFamily="2" charset="-122"/>
                <a:sym typeface="+mn-lt"/>
              </a:rPr>
              <a:t>。</a:t>
            </a:r>
          </a:p>
        </p:txBody>
      </p:sp>
      <p:sp>
        <p:nvSpPr>
          <p:cNvPr id="2" name="文本框 1"/>
          <p:cNvSpPr txBox="1"/>
          <p:nvPr/>
        </p:nvSpPr>
        <p:spPr>
          <a:xfrm>
            <a:off x="910590" y="2099945"/>
            <a:ext cx="8218170" cy="953135"/>
          </a:xfrm>
          <a:prstGeom prst="rect">
            <a:avLst/>
          </a:prstGeom>
          <a:noFill/>
        </p:spPr>
        <p:txBody>
          <a:bodyPr wrap="square" rtlCol="0" anchor="t">
            <a:spAutoFit/>
          </a:bodyPr>
          <a:lstStyle/>
          <a:p>
            <a:pPr>
              <a:buNone/>
            </a:pPr>
            <a:r>
              <a:rPr lang="en-US" altLang="zh-CN" sz="2800" b="1" i="1">
                <a:latin typeface="Arial" panose="020B0604020202020204" pitchFamily="34" charset="0"/>
                <a:cs typeface="Arial" panose="020B0604020202020204" pitchFamily="34" charset="0"/>
                <a:sym typeface="+mn-ea"/>
              </a:rPr>
              <a:t>e.g.</a:t>
            </a:r>
            <a:r>
              <a:rPr lang="en-US" altLang="zh-CN" sz="2800" b="1" i="1" dirty="0">
                <a:latin typeface="Arial" panose="020B0604020202020204" pitchFamily="34" charset="0"/>
                <a:cs typeface="Arial" panose="020B0604020202020204" pitchFamily="34" charset="0"/>
                <a:sym typeface="+mn-ea"/>
              </a:rPr>
              <a:t>	The damage could have happened in transit. </a:t>
            </a:r>
            <a:r>
              <a:rPr lang="zh-CN" altLang="en-US" sz="2800" b="1" i="1" dirty="0">
                <a:latin typeface="Arial" panose="020B0604020202020204" pitchFamily="34" charset="0"/>
                <a:cs typeface="Arial" panose="020B0604020202020204" pitchFamily="34" charset="0"/>
                <a:sym typeface="+mn-ea"/>
              </a:rPr>
              <a:t>货物受损也可能发生在运输中。</a:t>
            </a:r>
            <a:r>
              <a:rPr lang="zh-CN" altLang="en-US" sz="2800" dirty="0">
                <a:sym typeface="+mn-ea"/>
              </a:rPr>
              <a:t> </a:t>
            </a:r>
            <a:endParaRPr lang="zh-CN" altLang="en-US" sz="2800" b="1" i="1" dirty="0">
              <a:solidFill>
                <a:schemeClr val="tx1"/>
              </a:solidFill>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anim calcmode="lin" valueType="num">
                                      <p:cBhvr>
                                        <p:cTn id="26" dur="500" fill="hold"/>
                                        <p:tgtEl>
                                          <p:spTgt spid="22"/>
                                        </p:tgtEl>
                                        <p:attrNameLst>
                                          <p:attrName>ppt_x</p:attrName>
                                        </p:attrNameLst>
                                      </p:cBhvr>
                                      <p:tavLst>
                                        <p:tav tm="0">
                                          <p:val>
                                            <p:strVal val="#ppt_x"/>
                                          </p:val>
                                        </p:tav>
                                        <p:tav tm="100000">
                                          <p:val>
                                            <p:strVal val="#ppt_x"/>
                                          </p:val>
                                        </p:tav>
                                      </p:tavLst>
                                    </p:anim>
                                    <p:anim calcmode="lin" valueType="num">
                                      <p:cBhvr>
                                        <p:cTn id="27" dur="500" fill="hold"/>
                                        <p:tgtEl>
                                          <p:spTgt spid="22"/>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anim calcmode="lin" valueType="num">
                                      <p:cBhvr>
                                        <p:cTn id="31" dur="500" fill="hold"/>
                                        <p:tgtEl>
                                          <p:spTgt spid="23"/>
                                        </p:tgtEl>
                                        <p:attrNameLst>
                                          <p:attrName>ppt_x</p:attrName>
                                        </p:attrNameLst>
                                      </p:cBhvr>
                                      <p:tavLst>
                                        <p:tav tm="0">
                                          <p:val>
                                            <p:strVal val="#ppt_x"/>
                                          </p:val>
                                        </p:tav>
                                        <p:tav tm="100000">
                                          <p:val>
                                            <p:strVal val="#ppt_x"/>
                                          </p:val>
                                        </p:tav>
                                      </p:tavLst>
                                    </p:anim>
                                    <p:anim calcmode="lin" valueType="num">
                                      <p:cBhvr>
                                        <p:cTn id="32" dur="500" fill="hold"/>
                                        <p:tgtEl>
                                          <p:spTgt spid="23"/>
                                        </p:tgtEl>
                                        <p:attrNameLst>
                                          <p:attrName>ppt_y</p:attrName>
                                        </p:attrNameLst>
                                      </p:cBhvr>
                                      <p:tavLst>
                                        <p:tav tm="0">
                                          <p:val>
                                            <p:strVal val="#ppt_y-.1"/>
                                          </p:val>
                                        </p:tav>
                                        <p:tav tm="100000">
                                          <p:val>
                                            <p:strVal val="#ppt_y"/>
                                          </p:val>
                                        </p:tav>
                                      </p:tavLst>
                                    </p:anim>
                                  </p:childTnLst>
                                </p:cTn>
                              </p:par>
                            </p:childTnLst>
                          </p:cTn>
                        </p:par>
                        <p:par>
                          <p:cTn id="33" fill="hold">
                            <p:stCondLst>
                              <p:cond delay="1399"/>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
                                        </p:tgtEl>
                                        <p:attrNameLst>
                                          <p:attrName>ppt_y</p:attrName>
                                        </p:attrNameLst>
                                      </p:cBhvr>
                                      <p:tavLst>
                                        <p:tav tm="0">
                                          <p:val>
                                            <p:strVal val="#ppt_y"/>
                                          </p:val>
                                        </p:tav>
                                        <p:tav tm="100000">
                                          <p:val>
                                            <p:strVal val="#ppt_y"/>
                                          </p:val>
                                        </p:tav>
                                      </p:tavLst>
                                    </p:anim>
                                    <p:anim calcmode="lin" valueType="num">
                                      <p:cBhvr>
                                        <p:cTn id="3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3"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15479" y="168288"/>
            <a:ext cx="3736402" cy="583565"/>
          </a:xfrm>
          <a:prstGeom prst="rect">
            <a:avLst/>
          </a:prstGeom>
          <a:noFill/>
        </p:spPr>
        <p:txBody>
          <a:bodyPr wrap="square" rtlCol="0">
            <a:spAutoFit/>
          </a:bodyPr>
          <a:lstStyle/>
          <a:p>
            <a:pPr algn="ctr"/>
            <a:r>
              <a:rPr lang="en-US" altLang="zh-CN" sz="3200" b="1" i="1" dirty="0">
                <a:latin typeface="字体管家糖果" panose="00020600040101010101" charset="-122"/>
                <a:ea typeface="字体管家糖果" panose="00020600040101010101" charset="-122"/>
                <a:cs typeface="萝莉体 第二版" panose="02000500000000000000" pitchFamily="2" charset="-122"/>
              </a:rPr>
              <a:t>CASE  2</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652873"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3" name="图片 2"/>
          <p:cNvPicPr>
            <a:picLocks noChangeAspect="1"/>
          </p:cNvPicPr>
          <p:nvPr/>
        </p:nvPicPr>
        <p:blipFill>
          <a:blip r:embed="rId6" cstate="print"/>
          <a:stretch>
            <a:fillRect/>
          </a:stretch>
        </p:blipFill>
        <p:spPr>
          <a:xfrm>
            <a:off x="482548" y="1647680"/>
            <a:ext cx="2614532" cy="3562194"/>
          </a:xfrm>
          <a:prstGeom prst="rect">
            <a:avLst/>
          </a:prstGeom>
        </p:spPr>
      </p:pic>
      <p:sp>
        <p:nvSpPr>
          <p:cNvPr id="2" name="文本框 1"/>
          <p:cNvSpPr txBox="1"/>
          <p:nvPr/>
        </p:nvSpPr>
        <p:spPr>
          <a:xfrm>
            <a:off x="3884930" y="1093470"/>
            <a:ext cx="5884545" cy="2522855"/>
          </a:xfrm>
          <a:prstGeom prst="rect">
            <a:avLst/>
          </a:prstGeom>
          <a:noFill/>
        </p:spPr>
        <p:txBody>
          <a:bodyPr wrap="square" rtlCol="0" anchor="t">
            <a:spAutoFit/>
          </a:bodyPr>
          <a:lstStyle/>
          <a:p>
            <a:r>
              <a:rPr lang="zh-CN" altLang="en-US" sz="2800" b="1">
                <a:solidFill>
                  <a:schemeClr val="tx1"/>
                </a:solidFill>
                <a:latin typeface="楷体" panose="02010609060101010101" charset="-122"/>
                <a:ea typeface="楷体" panose="02010609060101010101" charset="-122"/>
                <a:cs typeface="楷体" panose="02010609060101010101" charset="-122"/>
              </a:rPr>
              <a:t>美国圣路易斯公司于2018年8月向宁波音王公司购买了一批音响配件。该公司采购部对音王公司的包装条款予以询问，宁波音王公司业务员对此进行了全面仔细的回复。</a:t>
            </a:r>
          </a:p>
          <a:p>
            <a:r>
              <a:rPr lang="zh-CN" altLang="en-US"/>
              <a:t> </a:t>
            </a:r>
          </a:p>
        </p:txBody>
      </p:sp>
      <p:grpSp>
        <p:nvGrpSpPr>
          <p:cNvPr id="10" name="组合 9"/>
          <p:cNvGrpSpPr/>
          <p:nvPr/>
        </p:nvGrpSpPr>
        <p:grpSpPr>
          <a:xfrm>
            <a:off x="7217410" y="3755390"/>
            <a:ext cx="3088640" cy="1085850"/>
            <a:chOff x="7738" y="7007"/>
            <a:chExt cx="4864" cy="1710"/>
          </a:xfrm>
        </p:grpSpPr>
        <p:sp>
          <p:nvSpPr>
            <p:cNvPr id="4" name="云形标注 3"/>
            <p:cNvSpPr/>
            <p:nvPr/>
          </p:nvSpPr>
          <p:spPr>
            <a:xfrm>
              <a:off x="7738" y="7007"/>
              <a:ext cx="4864" cy="171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文本框 6"/>
            <p:cNvSpPr txBox="1"/>
            <p:nvPr/>
          </p:nvSpPr>
          <p:spPr>
            <a:xfrm>
              <a:off x="8109" y="7383"/>
              <a:ext cx="4493" cy="822"/>
            </a:xfrm>
            <a:prstGeom prst="rect">
              <a:avLst/>
            </a:prstGeom>
            <a:noFill/>
          </p:spPr>
          <p:txBody>
            <a:bodyPr wrap="square" rtlCol="0">
              <a:spAutoFit/>
            </a:bodyPr>
            <a:lstStyle/>
            <a:p>
              <a:r>
                <a:rPr lang="en-US" altLang="zh-CN" sz="2800" b="1" i="1">
                  <a:solidFill>
                    <a:schemeClr val="accent1">
                      <a:lumMod val="60000"/>
                      <a:lumOff val="40000"/>
                    </a:schemeClr>
                  </a:solidFill>
                  <a:latin typeface="Arial Black" panose="020B0A04020102020204" pitchFamily="34" charset="0"/>
                  <a:cs typeface="Arial Black" panose="020B0A04020102020204" pitchFamily="34" charset="0"/>
                </a:rPr>
                <a:t>Key points</a:t>
              </a:r>
            </a:p>
          </p:txBody>
        </p:sp>
      </p:grpSp>
      <p:sp>
        <p:nvSpPr>
          <p:cNvPr id="12" name="文本框 11"/>
          <p:cNvSpPr txBox="1"/>
          <p:nvPr/>
        </p:nvSpPr>
        <p:spPr>
          <a:xfrm>
            <a:off x="4259580" y="4989195"/>
            <a:ext cx="3193415" cy="1198880"/>
          </a:xfrm>
          <a:prstGeom prst="rect">
            <a:avLst/>
          </a:prstGeom>
          <a:noFill/>
        </p:spPr>
        <p:txBody>
          <a:bodyPr wrap="square" rtlCol="0">
            <a:spAutoFit/>
          </a:bodyPr>
          <a:lstStyle/>
          <a:p>
            <a:pPr marL="342900" indent="-342900"/>
            <a:r>
              <a:rPr lang="zh-CN" altLang="en-US" sz="3600" b="1" i="1" dirty="0">
                <a:solidFill>
                  <a:schemeClr val="tx1"/>
                </a:solidFill>
                <a:latin typeface="Arial" panose="020B0604020202020204" pitchFamily="34" charset="0"/>
                <a:ea typeface="宋体" panose="02010600030101010101" pitchFamily="2" charset="-122"/>
                <a:sym typeface="+mn-ea"/>
              </a:rPr>
              <a:t>对包装条款全面仔细回复</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800"/>
                            </p:stCondLst>
                            <p:childTnLst>
                              <p:par>
                                <p:cTn id="24" presetID="42"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par>
                          <p:cTn id="29" fill="hold">
                            <p:stCondLst>
                              <p:cond delay="1800"/>
                            </p:stCondLst>
                            <p:childTnLst>
                              <p:par>
                                <p:cTn id="30" presetID="26"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80">
                                          <p:stCondLst>
                                            <p:cond delay="0"/>
                                          </p:stCondLst>
                                        </p:cTn>
                                        <p:tgtEl>
                                          <p:spTgt spid="2"/>
                                        </p:tgtEl>
                                      </p:cBhvr>
                                    </p:animEffect>
                                    <p:anim calcmode="lin" valueType="num">
                                      <p:cBhvr>
                                        <p:cTn id="3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8" dur="26">
                                          <p:stCondLst>
                                            <p:cond delay="650"/>
                                          </p:stCondLst>
                                        </p:cTn>
                                        <p:tgtEl>
                                          <p:spTgt spid="2"/>
                                        </p:tgtEl>
                                      </p:cBhvr>
                                      <p:to x="100000" y="60000"/>
                                    </p:animScale>
                                    <p:animScale>
                                      <p:cBhvr>
                                        <p:cTn id="39" dur="166" decel="50000">
                                          <p:stCondLst>
                                            <p:cond delay="676"/>
                                          </p:stCondLst>
                                        </p:cTn>
                                        <p:tgtEl>
                                          <p:spTgt spid="2"/>
                                        </p:tgtEl>
                                      </p:cBhvr>
                                      <p:to x="100000" y="100000"/>
                                    </p:animScale>
                                    <p:animScale>
                                      <p:cBhvr>
                                        <p:cTn id="40" dur="26">
                                          <p:stCondLst>
                                            <p:cond delay="1312"/>
                                          </p:stCondLst>
                                        </p:cTn>
                                        <p:tgtEl>
                                          <p:spTgt spid="2"/>
                                        </p:tgtEl>
                                      </p:cBhvr>
                                      <p:to x="100000" y="80000"/>
                                    </p:animScale>
                                    <p:animScale>
                                      <p:cBhvr>
                                        <p:cTn id="41" dur="166" decel="50000">
                                          <p:stCondLst>
                                            <p:cond delay="1338"/>
                                          </p:stCondLst>
                                        </p:cTn>
                                        <p:tgtEl>
                                          <p:spTgt spid="2"/>
                                        </p:tgtEl>
                                      </p:cBhvr>
                                      <p:to x="100000" y="100000"/>
                                    </p:animScale>
                                    <p:animScale>
                                      <p:cBhvr>
                                        <p:cTn id="42" dur="26">
                                          <p:stCondLst>
                                            <p:cond delay="1642"/>
                                          </p:stCondLst>
                                        </p:cTn>
                                        <p:tgtEl>
                                          <p:spTgt spid="2"/>
                                        </p:tgtEl>
                                      </p:cBhvr>
                                      <p:to x="100000" y="90000"/>
                                    </p:animScale>
                                    <p:animScale>
                                      <p:cBhvr>
                                        <p:cTn id="43" dur="166" decel="50000">
                                          <p:stCondLst>
                                            <p:cond delay="1668"/>
                                          </p:stCondLst>
                                        </p:cTn>
                                        <p:tgtEl>
                                          <p:spTgt spid="2"/>
                                        </p:tgtEl>
                                      </p:cBhvr>
                                      <p:to x="100000" y="100000"/>
                                    </p:animScale>
                                    <p:animScale>
                                      <p:cBhvr>
                                        <p:cTn id="44" dur="26">
                                          <p:stCondLst>
                                            <p:cond delay="1808"/>
                                          </p:stCondLst>
                                        </p:cTn>
                                        <p:tgtEl>
                                          <p:spTgt spid="2"/>
                                        </p:tgtEl>
                                      </p:cBhvr>
                                      <p:to x="100000" y="95000"/>
                                    </p:animScale>
                                    <p:animScale>
                                      <p:cBhvr>
                                        <p:cTn id="45" dur="166" decel="50000">
                                          <p:stCondLst>
                                            <p:cond delay="1834"/>
                                          </p:stCondLst>
                                        </p:cTn>
                                        <p:tgtEl>
                                          <p:spTgt spid="2"/>
                                        </p:tgtEl>
                                      </p:cBhvr>
                                      <p:to x="100000" y="100000"/>
                                    </p:animScale>
                                  </p:childTnLst>
                                </p:cTn>
                              </p:par>
                            </p:childTnLst>
                          </p:cTn>
                        </p:par>
                        <p:par>
                          <p:cTn id="46" fill="hold">
                            <p:stCondLst>
                              <p:cond delay="3800"/>
                            </p:stCondLst>
                            <p:childTnLst>
                              <p:par>
                                <p:cTn id="47" presetID="2" presetClass="entr" presetSubtype="4"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par>
                          <p:cTn id="51" fill="hold">
                            <p:stCondLst>
                              <p:cond delay="4300"/>
                            </p:stCondLst>
                            <p:childTnLst>
                              <p:par>
                                <p:cTn id="52" presetID="26"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80">
                                          <p:stCondLst>
                                            <p:cond delay="0"/>
                                          </p:stCondLst>
                                        </p:cTn>
                                        <p:tgtEl>
                                          <p:spTgt spid="12"/>
                                        </p:tgtEl>
                                      </p:cBhvr>
                                    </p:animEffect>
                                    <p:anim calcmode="lin" valueType="num">
                                      <p:cBhvr>
                                        <p:cTn id="5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0" dur="26">
                                          <p:stCondLst>
                                            <p:cond delay="650"/>
                                          </p:stCondLst>
                                        </p:cTn>
                                        <p:tgtEl>
                                          <p:spTgt spid="12"/>
                                        </p:tgtEl>
                                      </p:cBhvr>
                                      <p:to x="100000" y="60000"/>
                                    </p:animScale>
                                    <p:animScale>
                                      <p:cBhvr>
                                        <p:cTn id="61" dur="166" decel="50000">
                                          <p:stCondLst>
                                            <p:cond delay="676"/>
                                          </p:stCondLst>
                                        </p:cTn>
                                        <p:tgtEl>
                                          <p:spTgt spid="12"/>
                                        </p:tgtEl>
                                      </p:cBhvr>
                                      <p:to x="100000" y="100000"/>
                                    </p:animScale>
                                    <p:animScale>
                                      <p:cBhvr>
                                        <p:cTn id="62" dur="26">
                                          <p:stCondLst>
                                            <p:cond delay="1312"/>
                                          </p:stCondLst>
                                        </p:cTn>
                                        <p:tgtEl>
                                          <p:spTgt spid="12"/>
                                        </p:tgtEl>
                                      </p:cBhvr>
                                      <p:to x="100000" y="80000"/>
                                    </p:animScale>
                                    <p:animScale>
                                      <p:cBhvr>
                                        <p:cTn id="63" dur="166" decel="50000">
                                          <p:stCondLst>
                                            <p:cond delay="1338"/>
                                          </p:stCondLst>
                                        </p:cTn>
                                        <p:tgtEl>
                                          <p:spTgt spid="12"/>
                                        </p:tgtEl>
                                      </p:cBhvr>
                                      <p:to x="100000" y="100000"/>
                                    </p:animScale>
                                    <p:animScale>
                                      <p:cBhvr>
                                        <p:cTn id="64" dur="26">
                                          <p:stCondLst>
                                            <p:cond delay="1642"/>
                                          </p:stCondLst>
                                        </p:cTn>
                                        <p:tgtEl>
                                          <p:spTgt spid="12"/>
                                        </p:tgtEl>
                                      </p:cBhvr>
                                      <p:to x="100000" y="90000"/>
                                    </p:animScale>
                                    <p:animScale>
                                      <p:cBhvr>
                                        <p:cTn id="65" dur="166" decel="50000">
                                          <p:stCondLst>
                                            <p:cond delay="1668"/>
                                          </p:stCondLst>
                                        </p:cTn>
                                        <p:tgtEl>
                                          <p:spTgt spid="12"/>
                                        </p:tgtEl>
                                      </p:cBhvr>
                                      <p:to x="100000" y="100000"/>
                                    </p:animScale>
                                    <p:animScale>
                                      <p:cBhvr>
                                        <p:cTn id="66" dur="26">
                                          <p:stCondLst>
                                            <p:cond delay="1808"/>
                                          </p:stCondLst>
                                        </p:cTn>
                                        <p:tgtEl>
                                          <p:spTgt spid="12"/>
                                        </p:tgtEl>
                                      </p:cBhvr>
                                      <p:to x="100000" y="95000"/>
                                    </p:animScale>
                                    <p:animScale>
                                      <p:cBhvr>
                                        <p:cTn id="67"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6195" y="130175"/>
            <a:ext cx="737552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Useful Expressions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835515" y="4831080"/>
            <a:ext cx="2319020" cy="2026285"/>
          </a:xfrm>
          <a:prstGeom prst="rect">
            <a:avLst/>
          </a:prstGeom>
        </p:spPr>
      </p:pic>
      <p:pic>
        <p:nvPicPr>
          <p:cNvPr id="9" name="图片 8"/>
          <p:cNvPicPr>
            <a:picLocks noChangeAspect="1"/>
          </p:cNvPicPr>
          <p:nvPr/>
        </p:nvPicPr>
        <p:blipFill>
          <a:blip r:embed="rId5" cstate="print"/>
          <a:stretch>
            <a:fillRect/>
          </a:stretch>
        </p:blipFill>
        <p:spPr>
          <a:xfrm>
            <a:off x="231140" y="6005830"/>
            <a:ext cx="862965" cy="847090"/>
          </a:xfrm>
          <a:prstGeom prst="rect">
            <a:avLst/>
          </a:prstGeom>
        </p:spPr>
      </p:pic>
      <p:grpSp>
        <p:nvGrpSpPr>
          <p:cNvPr id="208" name="组合 207"/>
          <p:cNvGrpSpPr/>
          <p:nvPr/>
        </p:nvGrpSpPr>
        <p:grpSpPr>
          <a:xfrm>
            <a:off x="4689475" y="1019810"/>
            <a:ext cx="2578100" cy="5523865"/>
            <a:chOff x="1387725" y="2178055"/>
            <a:chExt cx="2578100" cy="2147514"/>
          </a:xfrm>
        </p:grpSpPr>
        <p:grpSp>
          <p:nvGrpSpPr>
            <p:cNvPr id="50" name="组合 49"/>
            <p:cNvGrpSpPr/>
            <p:nvPr/>
          </p:nvGrpSpPr>
          <p:grpSpPr>
            <a:xfrm rot="5400000">
              <a:off x="1662362" y="1903418"/>
              <a:ext cx="2028825" cy="2578100"/>
              <a:chOff x="5076825" y="2133601"/>
              <a:chExt cx="2028825" cy="2578100"/>
            </a:xfrm>
          </p:grpSpPr>
          <p:sp>
            <p:nvSpPr>
              <p:cNvPr id="7"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7" name="图片 206"/>
            <p:cNvPicPr>
              <a:picLocks noChangeAspect="1"/>
            </p:cNvPicPr>
            <p:nvPr/>
          </p:nvPicPr>
          <p:blipFill rotWithShape="1">
            <a:blip r:embed="rId6" cstate="screen"/>
            <a:srcRect l="37572" t="1163" r="36199" b="63333"/>
            <a:stretch>
              <a:fillRect/>
            </a:stretch>
          </p:blipFill>
          <p:spPr>
            <a:xfrm>
              <a:off x="1808477" y="2366969"/>
              <a:ext cx="1532155" cy="1958600"/>
            </a:xfrm>
            <a:prstGeom prst="rect">
              <a:avLst/>
            </a:prstGeom>
          </p:spPr>
        </p:pic>
      </p:grpSp>
      <p:sp>
        <p:nvSpPr>
          <p:cNvPr id="211" name="矩形 210"/>
          <p:cNvSpPr/>
          <p:nvPr/>
        </p:nvSpPr>
        <p:spPr>
          <a:xfrm>
            <a:off x="758825" y="1264920"/>
            <a:ext cx="4314825" cy="3969385"/>
          </a:xfrm>
          <a:prstGeom prst="rect">
            <a:avLst/>
          </a:prstGeom>
        </p:spPr>
        <p:txBody>
          <a:bodyPr wrap="square">
            <a:spAutoFit/>
          </a:bodyPr>
          <a:lstStyle/>
          <a:p>
            <a:pPr lvl="0">
              <a:lnSpc>
                <a:spcPct val="150000"/>
              </a:lnSpc>
            </a:pPr>
            <a:r>
              <a:rPr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1. inquire about </a:t>
            </a:r>
            <a:r>
              <a:rPr lang="zh-CN" altLang="en-US"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2. cubic meter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3. square meter</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4. gross weight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5. net weight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6. tare weight</a:t>
            </a:r>
          </a:p>
        </p:txBody>
      </p:sp>
      <p:sp>
        <p:nvSpPr>
          <p:cNvPr id="212" name="矩形 211"/>
          <p:cNvSpPr/>
          <p:nvPr/>
        </p:nvSpPr>
        <p:spPr>
          <a:xfrm>
            <a:off x="7864475" y="1264920"/>
            <a:ext cx="2416175" cy="3969385"/>
          </a:xfrm>
          <a:prstGeom prst="rect">
            <a:avLst/>
          </a:prstGeom>
        </p:spPr>
        <p:txBody>
          <a:bodyPr wrap="square">
            <a:spAutoFit/>
          </a:bodyPr>
          <a:lstStyle/>
          <a:p>
            <a:pPr lvl="0">
              <a:lnSpc>
                <a:spcPct val="150000"/>
              </a:lnSpc>
            </a:pPr>
            <a:r>
              <a:rPr lang="en-US" sz="2800" b="1" i="1" dirty="0">
                <a:solidFill>
                  <a:schemeClr val="tx1"/>
                </a:solidFill>
                <a:latin typeface="楷体" panose="02010609060101010101" charset="-122"/>
                <a:ea typeface="楷体" panose="02010609060101010101" charset="-122"/>
                <a:cs typeface="楷体" panose="02010609060101010101" charset="-122"/>
                <a:sym typeface="+mn-lt"/>
              </a:rPr>
              <a:t>1.</a:t>
            </a:r>
            <a:r>
              <a:rPr sz="2800" b="1" i="1" dirty="0">
                <a:solidFill>
                  <a:schemeClr val="tx1"/>
                </a:solidFill>
                <a:latin typeface="楷体" panose="02010609060101010101" charset="-122"/>
                <a:ea typeface="楷体" panose="02010609060101010101" charset="-122"/>
                <a:cs typeface="楷体" panose="02010609060101010101" charset="-122"/>
                <a:sym typeface="+mn-lt"/>
              </a:rPr>
              <a:t>询问，打听</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2.立方米</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3.平方米</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4.毛重</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5.净重</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6.皮重</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350"/>
                            </p:stCondLst>
                            <p:childTnLst>
                              <p:par>
                                <p:cTn id="24" presetID="18" presetClass="entr" presetSubtype="12" fill="hold" nodeType="afterEffect">
                                  <p:stCondLst>
                                    <p:cond delay="0"/>
                                  </p:stCondLst>
                                  <p:childTnLst>
                                    <p:set>
                                      <p:cBhvr>
                                        <p:cTn id="25" dur="1" fill="hold">
                                          <p:stCondLst>
                                            <p:cond delay="0"/>
                                          </p:stCondLst>
                                        </p:cTn>
                                        <p:tgtEl>
                                          <p:spTgt spid="208"/>
                                        </p:tgtEl>
                                        <p:attrNameLst>
                                          <p:attrName>style.visibility</p:attrName>
                                        </p:attrNameLst>
                                      </p:cBhvr>
                                      <p:to>
                                        <p:strVal val="visible"/>
                                      </p:to>
                                    </p:set>
                                    <p:animEffect transition="in" filter="strips(downLeft)">
                                      <p:cBhvr>
                                        <p:cTn id="26" dur="500"/>
                                        <p:tgtEl>
                                          <p:spTgt spid="208"/>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211"/>
                                        </p:tgtEl>
                                        <p:attrNameLst>
                                          <p:attrName>style.visibility</p:attrName>
                                        </p:attrNameLst>
                                      </p:cBhvr>
                                      <p:to>
                                        <p:strVal val="visible"/>
                                      </p:to>
                                    </p:set>
                                    <p:animEffect transition="in" filter="fade">
                                      <p:cBhvr>
                                        <p:cTn id="29" dur="500"/>
                                        <p:tgtEl>
                                          <p:spTgt spid="211"/>
                                        </p:tgtEl>
                                      </p:cBhvr>
                                    </p:animEffect>
                                    <p:anim calcmode="lin" valueType="num">
                                      <p:cBhvr>
                                        <p:cTn id="30" dur="500" fill="hold"/>
                                        <p:tgtEl>
                                          <p:spTgt spid="211"/>
                                        </p:tgtEl>
                                        <p:attrNameLst>
                                          <p:attrName>ppt_x</p:attrName>
                                        </p:attrNameLst>
                                      </p:cBhvr>
                                      <p:tavLst>
                                        <p:tav tm="0">
                                          <p:val>
                                            <p:strVal val="#ppt_x"/>
                                          </p:val>
                                        </p:tav>
                                        <p:tav tm="100000">
                                          <p:val>
                                            <p:strVal val="#ppt_x"/>
                                          </p:val>
                                        </p:tav>
                                      </p:tavLst>
                                    </p:anim>
                                    <p:anim calcmode="lin" valueType="num">
                                      <p:cBhvr>
                                        <p:cTn id="31" dur="500" fill="hold"/>
                                        <p:tgtEl>
                                          <p:spTgt spid="211"/>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12"/>
                                        </p:tgtEl>
                                        <p:attrNameLst>
                                          <p:attrName>style.visibility</p:attrName>
                                        </p:attrNameLst>
                                      </p:cBhvr>
                                      <p:to>
                                        <p:strVal val="visible"/>
                                      </p:to>
                                    </p:set>
                                    <p:animEffect transition="in" filter="fade">
                                      <p:cBhvr>
                                        <p:cTn id="34" dur="500"/>
                                        <p:tgtEl>
                                          <p:spTgt spid="212"/>
                                        </p:tgtEl>
                                      </p:cBhvr>
                                    </p:animEffect>
                                    <p:anim calcmode="lin" valueType="num">
                                      <p:cBhvr>
                                        <p:cTn id="35" dur="500" fill="hold"/>
                                        <p:tgtEl>
                                          <p:spTgt spid="212"/>
                                        </p:tgtEl>
                                        <p:attrNameLst>
                                          <p:attrName>ppt_x</p:attrName>
                                        </p:attrNameLst>
                                      </p:cBhvr>
                                      <p:tavLst>
                                        <p:tav tm="0">
                                          <p:val>
                                            <p:strVal val="#ppt_x"/>
                                          </p:val>
                                        </p:tav>
                                        <p:tav tm="100000">
                                          <p:val>
                                            <p:strVal val="#ppt_x"/>
                                          </p:val>
                                        </p:tav>
                                      </p:tavLst>
                                    </p:anim>
                                    <p:anim calcmode="lin" valueType="num">
                                      <p:cBhvr>
                                        <p:cTn id="36" dur="500" fill="hold"/>
                                        <p:tgtEl>
                                          <p:spTgt spid="2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P spid="2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6195" y="130175"/>
            <a:ext cx="737552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Useful Expressions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910445" y="4896485"/>
            <a:ext cx="2244090" cy="1960880"/>
          </a:xfrm>
          <a:prstGeom prst="rect">
            <a:avLst/>
          </a:prstGeom>
        </p:spPr>
      </p:pic>
      <p:pic>
        <p:nvPicPr>
          <p:cNvPr id="9" name="图片 8"/>
          <p:cNvPicPr>
            <a:picLocks noChangeAspect="1"/>
          </p:cNvPicPr>
          <p:nvPr/>
        </p:nvPicPr>
        <p:blipFill>
          <a:blip r:embed="rId5" cstate="print"/>
          <a:stretch>
            <a:fillRect/>
          </a:stretch>
        </p:blipFill>
        <p:spPr>
          <a:xfrm>
            <a:off x="231140" y="6005830"/>
            <a:ext cx="862965" cy="847090"/>
          </a:xfrm>
          <a:prstGeom prst="rect">
            <a:avLst/>
          </a:prstGeom>
        </p:spPr>
      </p:pic>
      <p:grpSp>
        <p:nvGrpSpPr>
          <p:cNvPr id="208" name="组合 207"/>
          <p:cNvGrpSpPr/>
          <p:nvPr/>
        </p:nvGrpSpPr>
        <p:grpSpPr>
          <a:xfrm>
            <a:off x="4689475" y="1019810"/>
            <a:ext cx="2578100" cy="5523865"/>
            <a:chOff x="1387725" y="2178055"/>
            <a:chExt cx="2578100" cy="2147514"/>
          </a:xfrm>
        </p:grpSpPr>
        <p:grpSp>
          <p:nvGrpSpPr>
            <p:cNvPr id="50" name="组合 49"/>
            <p:cNvGrpSpPr/>
            <p:nvPr/>
          </p:nvGrpSpPr>
          <p:grpSpPr>
            <a:xfrm rot="5400000">
              <a:off x="1662362" y="1903418"/>
              <a:ext cx="2028825" cy="2578100"/>
              <a:chOff x="5076825" y="2133601"/>
              <a:chExt cx="2028825" cy="2578100"/>
            </a:xfrm>
          </p:grpSpPr>
          <p:sp>
            <p:nvSpPr>
              <p:cNvPr id="7"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7" name="图片 206"/>
            <p:cNvPicPr>
              <a:picLocks noChangeAspect="1"/>
            </p:cNvPicPr>
            <p:nvPr/>
          </p:nvPicPr>
          <p:blipFill rotWithShape="1">
            <a:blip r:embed="rId6" cstate="screen"/>
            <a:srcRect l="37572" t="1163" r="36199" b="63333"/>
            <a:stretch>
              <a:fillRect/>
            </a:stretch>
          </p:blipFill>
          <p:spPr>
            <a:xfrm>
              <a:off x="1808477" y="2366969"/>
              <a:ext cx="1532155" cy="1958600"/>
            </a:xfrm>
            <a:prstGeom prst="rect">
              <a:avLst/>
            </a:prstGeom>
          </p:spPr>
        </p:pic>
      </p:grpSp>
      <p:sp>
        <p:nvSpPr>
          <p:cNvPr id="211" name="矩形 210"/>
          <p:cNvSpPr/>
          <p:nvPr/>
        </p:nvSpPr>
        <p:spPr>
          <a:xfrm>
            <a:off x="231140" y="1264920"/>
            <a:ext cx="4314825" cy="4615815"/>
          </a:xfrm>
          <a:prstGeom prst="rect">
            <a:avLst/>
          </a:prstGeom>
        </p:spPr>
        <p:txBody>
          <a:bodyPr wrap="square">
            <a:spAutoFit/>
          </a:bodyPr>
          <a:lstStyle/>
          <a:p>
            <a:pPr lvl="0">
              <a:lnSpc>
                <a:spcPct val="150000"/>
              </a:lnSpc>
            </a:pPr>
            <a:r>
              <a:rPr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7. in this respect</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8. take this opportunity to do sth.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9. wooden case</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10.trial shipment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11. in advance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12.audio connectors</a:t>
            </a:r>
            <a:r>
              <a:rPr lang="en-US" altLang="zh-CN" sz="2800" b="1"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rPr>
              <a:t> </a:t>
            </a:r>
          </a:p>
        </p:txBody>
      </p:sp>
      <p:sp>
        <p:nvSpPr>
          <p:cNvPr id="212" name="矩形 211"/>
          <p:cNvSpPr/>
          <p:nvPr/>
        </p:nvSpPr>
        <p:spPr>
          <a:xfrm>
            <a:off x="7411720" y="1264920"/>
            <a:ext cx="2900680" cy="4615815"/>
          </a:xfrm>
          <a:prstGeom prst="rect">
            <a:avLst/>
          </a:prstGeom>
        </p:spPr>
        <p:txBody>
          <a:bodyPr wrap="square">
            <a:spAutoFit/>
          </a:bodyPr>
          <a:lstStyle/>
          <a:p>
            <a:pPr lvl="0">
              <a:lnSpc>
                <a:spcPct val="150000"/>
              </a:lnSpc>
            </a:pPr>
            <a:r>
              <a:rPr lang="en-US" altLang="zh-CN" sz="2800" b="1" i="1" dirty="0">
                <a:solidFill>
                  <a:schemeClr val="tx1"/>
                </a:solidFill>
                <a:latin typeface="萝莉体 第二版" panose="02000500000000000000" pitchFamily="2" charset="-122"/>
                <a:ea typeface="萝莉体 第二版" panose="02000500000000000000" pitchFamily="2" charset="-122"/>
                <a:cs typeface="萝莉体 第二版" panose="02000500000000000000" pitchFamily="2" charset="-122"/>
                <a:sym typeface="+mn-lt"/>
              </a:rPr>
              <a:t>7.</a:t>
            </a:r>
            <a:r>
              <a:rPr lang="zh-CN" altLang="en-US" sz="2800" b="1" i="1" dirty="0">
                <a:solidFill>
                  <a:schemeClr val="tx1"/>
                </a:solidFill>
                <a:latin typeface="萝莉体 第二版" panose="02000500000000000000" pitchFamily="2" charset="-122"/>
                <a:ea typeface="萝莉体 第二版" panose="02000500000000000000" pitchFamily="2" charset="-122"/>
                <a:cs typeface="萝莉体 第二版" panose="02000500000000000000" pitchFamily="2" charset="-122"/>
                <a:sym typeface="+mn-lt"/>
              </a:rPr>
              <a:t>在这一方面</a:t>
            </a:r>
          </a:p>
          <a:p>
            <a:pPr lvl="0">
              <a:lnSpc>
                <a:spcPct val="150000"/>
              </a:lnSpc>
            </a:pPr>
            <a:r>
              <a:rPr lang="en-US" altLang="zh-CN" sz="2800" b="1" i="1" dirty="0">
                <a:solidFill>
                  <a:schemeClr val="tx1"/>
                </a:solidFill>
                <a:latin typeface="萝莉体 第二版" panose="02000500000000000000" pitchFamily="2" charset="-122"/>
                <a:ea typeface="萝莉体 第二版" panose="02000500000000000000" pitchFamily="2" charset="-122"/>
                <a:cs typeface="萝莉体 第二版" panose="02000500000000000000" pitchFamily="2" charset="-122"/>
                <a:sym typeface="+mn-lt"/>
              </a:rPr>
              <a:t>8.借此机会做某事</a:t>
            </a:r>
          </a:p>
          <a:p>
            <a:pPr lvl="0">
              <a:lnSpc>
                <a:spcPct val="150000"/>
              </a:lnSpc>
            </a:pPr>
            <a:r>
              <a:rPr lang="en-US" altLang="zh-CN" sz="2800" b="1" i="1" dirty="0">
                <a:solidFill>
                  <a:schemeClr val="tx1"/>
                </a:solidFill>
                <a:latin typeface="萝莉体 第二版" panose="02000500000000000000" pitchFamily="2" charset="-122"/>
                <a:ea typeface="萝莉体 第二版" panose="02000500000000000000" pitchFamily="2" charset="-122"/>
                <a:cs typeface="萝莉体 第二版" panose="02000500000000000000" pitchFamily="2" charset="-122"/>
                <a:sym typeface="+mn-lt"/>
              </a:rPr>
              <a:t>9.木箱</a:t>
            </a:r>
          </a:p>
          <a:p>
            <a:pPr lvl="0">
              <a:lnSpc>
                <a:spcPct val="150000"/>
              </a:lnSpc>
            </a:pPr>
            <a:r>
              <a:rPr lang="en-US" altLang="zh-CN" sz="2800" b="1" i="1" dirty="0">
                <a:solidFill>
                  <a:schemeClr val="tx1"/>
                </a:solidFill>
                <a:latin typeface="萝莉体 第二版" panose="02000500000000000000" pitchFamily="2" charset="-122"/>
                <a:ea typeface="萝莉体 第二版" panose="02000500000000000000" pitchFamily="2" charset="-122"/>
                <a:cs typeface="萝莉体 第二版" panose="02000500000000000000" pitchFamily="2" charset="-122"/>
                <a:sym typeface="+mn-lt"/>
              </a:rPr>
              <a:t>10.试运</a:t>
            </a:r>
          </a:p>
          <a:p>
            <a:pPr lvl="0">
              <a:lnSpc>
                <a:spcPct val="150000"/>
              </a:lnSpc>
            </a:pPr>
            <a:r>
              <a:rPr lang="en-US" altLang="zh-CN" sz="2800" b="1" i="1" dirty="0">
                <a:solidFill>
                  <a:schemeClr val="tx1"/>
                </a:solidFill>
                <a:latin typeface="萝莉体 第二版" panose="02000500000000000000" pitchFamily="2" charset="-122"/>
                <a:ea typeface="萝莉体 第二版" panose="02000500000000000000" pitchFamily="2" charset="-122"/>
                <a:cs typeface="萝莉体 第二版" panose="02000500000000000000" pitchFamily="2" charset="-122"/>
                <a:sym typeface="+mn-lt"/>
              </a:rPr>
              <a:t>11.提前，预先</a:t>
            </a:r>
          </a:p>
          <a:p>
            <a:pPr lvl="0">
              <a:lnSpc>
                <a:spcPct val="150000"/>
              </a:lnSpc>
            </a:pPr>
            <a:r>
              <a:rPr lang="en-US" altLang="zh-CN" sz="2800" b="1" i="1" dirty="0">
                <a:solidFill>
                  <a:schemeClr val="tx1"/>
                </a:solidFill>
                <a:latin typeface="萝莉体 第二版" panose="02000500000000000000" pitchFamily="2" charset="-122"/>
                <a:ea typeface="萝莉体 第二版" panose="02000500000000000000" pitchFamily="2" charset="-122"/>
                <a:cs typeface="萝莉体 第二版" panose="02000500000000000000" pitchFamily="2" charset="-122"/>
                <a:sym typeface="+mn-lt"/>
              </a:rPr>
              <a:t>12.音频连接器</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350"/>
                            </p:stCondLst>
                            <p:childTnLst>
                              <p:par>
                                <p:cTn id="24" presetID="18" presetClass="entr" presetSubtype="12" fill="hold" nodeType="afterEffect">
                                  <p:stCondLst>
                                    <p:cond delay="0"/>
                                  </p:stCondLst>
                                  <p:childTnLst>
                                    <p:set>
                                      <p:cBhvr>
                                        <p:cTn id="25" dur="1" fill="hold">
                                          <p:stCondLst>
                                            <p:cond delay="0"/>
                                          </p:stCondLst>
                                        </p:cTn>
                                        <p:tgtEl>
                                          <p:spTgt spid="208"/>
                                        </p:tgtEl>
                                        <p:attrNameLst>
                                          <p:attrName>style.visibility</p:attrName>
                                        </p:attrNameLst>
                                      </p:cBhvr>
                                      <p:to>
                                        <p:strVal val="visible"/>
                                      </p:to>
                                    </p:set>
                                    <p:animEffect transition="in" filter="strips(downLeft)">
                                      <p:cBhvr>
                                        <p:cTn id="26" dur="500"/>
                                        <p:tgtEl>
                                          <p:spTgt spid="208"/>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211"/>
                                        </p:tgtEl>
                                        <p:attrNameLst>
                                          <p:attrName>style.visibility</p:attrName>
                                        </p:attrNameLst>
                                      </p:cBhvr>
                                      <p:to>
                                        <p:strVal val="visible"/>
                                      </p:to>
                                    </p:set>
                                    <p:animEffect transition="in" filter="fade">
                                      <p:cBhvr>
                                        <p:cTn id="29" dur="500"/>
                                        <p:tgtEl>
                                          <p:spTgt spid="211"/>
                                        </p:tgtEl>
                                      </p:cBhvr>
                                    </p:animEffect>
                                    <p:anim calcmode="lin" valueType="num">
                                      <p:cBhvr>
                                        <p:cTn id="30" dur="500" fill="hold"/>
                                        <p:tgtEl>
                                          <p:spTgt spid="211"/>
                                        </p:tgtEl>
                                        <p:attrNameLst>
                                          <p:attrName>ppt_x</p:attrName>
                                        </p:attrNameLst>
                                      </p:cBhvr>
                                      <p:tavLst>
                                        <p:tav tm="0">
                                          <p:val>
                                            <p:strVal val="#ppt_x"/>
                                          </p:val>
                                        </p:tav>
                                        <p:tav tm="100000">
                                          <p:val>
                                            <p:strVal val="#ppt_x"/>
                                          </p:val>
                                        </p:tav>
                                      </p:tavLst>
                                    </p:anim>
                                    <p:anim calcmode="lin" valueType="num">
                                      <p:cBhvr>
                                        <p:cTn id="31" dur="500" fill="hold"/>
                                        <p:tgtEl>
                                          <p:spTgt spid="211"/>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12"/>
                                        </p:tgtEl>
                                        <p:attrNameLst>
                                          <p:attrName>style.visibility</p:attrName>
                                        </p:attrNameLst>
                                      </p:cBhvr>
                                      <p:to>
                                        <p:strVal val="visible"/>
                                      </p:to>
                                    </p:set>
                                    <p:animEffect transition="in" filter="fade">
                                      <p:cBhvr>
                                        <p:cTn id="34" dur="500"/>
                                        <p:tgtEl>
                                          <p:spTgt spid="212"/>
                                        </p:tgtEl>
                                      </p:cBhvr>
                                    </p:animEffect>
                                    <p:anim calcmode="lin" valueType="num">
                                      <p:cBhvr>
                                        <p:cTn id="35" dur="500" fill="hold"/>
                                        <p:tgtEl>
                                          <p:spTgt spid="212"/>
                                        </p:tgtEl>
                                        <p:attrNameLst>
                                          <p:attrName>ppt_x</p:attrName>
                                        </p:attrNameLst>
                                      </p:cBhvr>
                                      <p:tavLst>
                                        <p:tav tm="0">
                                          <p:val>
                                            <p:strVal val="#ppt_x"/>
                                          </p:val>
                                        </p:tav>
                                        <p:tav tm="100000">
                                          <p:val>
                                            <p:strVal val="#ppt_x"/>
                                          </p:val>
                                        </p:tav>
                                      </p:tavLst>
                                    </p:anim>
                                    <p:anim calcmode="lin" valueType="num">
                                      <p:cBhvr>
                                        <p:cTn id="36" dur="500" fill="hold"/>
                                        <p:tgtEl>
                                          <p:spTgt spid="2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P spid="2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256030" y="246380"/>
            <a:ext cx="509460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Black" panose="020B0A04020102020204" pitchFamily="34" charset="0"/>
              </a:rPr>
              <a:t>Useful Sentence</a:t>
            </a: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4" name="图片 3"/>
          <p:cNvPicPr>
            <a:picLocks noChangeAspect="1"/>
          </p:cNvPicPr>
          <p:nvPr/>
        </p:nvPicPr>
        <p:blipFill>
          <a:blip r:embed="rId6" cstate="print"/>
          <a:stretch>
            <a:fillRect/>
          </a:stretch>
        </p:blipFill>
        <p:spPr>
          <a:xfrm>
            <a:off x="286537" y="2196465"/>
            <a:ext cx="2929317" cy="3130876"/>
          </a:xfrm>
          <a:prstGeom prst="rect">
            <a:avLst/>
          </a:prstGeom>
        </p:spPr>
      </p:pic>
      <p:sp>
        <p:nvSpPr>
          <p:cNvPr id="2" name="文本框 1"/>
          <p:cNvSpPr txBox="1"/>
          <p:nvPr/>
        </p:nvSpPr>
        <p:spPr>
          <a:xfrm>
            <a:off x="3215640" y="2588895"/>
            <a:ext cx="7957185" cy="1383665"/>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2. Our way of packing has been widely accepted by other clients, and we have received no complaints whatsoever up to now. </a:t>
            </a:r>
            <a:endParaRPr lang="zh-CN" altLang="en-US" sz="2800">
              <a:cs typeface="Arial" panose="020B0604020202020204" pitchFamily="34" charset="0"/>
            </a:endParaRPr>
          </a:p>
        </p:txBody>
      </p:sp>
      <p:sp>
        <p:nvSpPr>
          <p:cNvPr id="12" name="文本框 11"/>
          <p:cNvSpPr txBox="1"/>
          <p:nvPr/>
        </p:nvSpPr>
        <p:spPr>
          <a:xfrm>
            <a:off x="3215640" y="4201160"/>
            <a:ext cx="8507095" cy="953135"/>
          </a:xfrm>
          <a:prstGeom prst="rect">
            <a:avLst/>
          </a:prstGeom>
          <a:noFill/>
        </p:spPr>
        <p:txBody>
          <a:bodyPr wrap="square" rtlCol="0">
            <a:spAutoFit/>
          </a:bodyPr>
          <a:lstStyle/>
          <a:p>
            <a:r>
              <a:rPr lang="zh-CN" altLang="en-US" sz="2800" b="1" i="1">
                <a:solidFill>
                  <a:schemeClr val="tx1"/>
                </a:solidFill>
                <a:latin typeface="Arial" panose="020B0604020202020204" pitchFamily="34" charset="0"/>
                <a:cs typeface="Arial" panose="020B0604020202020204" pitchFamily="34" charset="0"/>
              </a:rPr>
              <a:t>3. We usually pack our transducer individually in polythene bags, ten dozen to one carton.</a:t>
            </a:r>
          </a:p>
        </p:txBody>
      </p:sp>
      <p:sp>
        <p:nvSpPr>
          <p:cNvPr id="14" name="文本框 13"/>
          <p:cNvSpPr txBox="1"/>
          <p:nvPr/>
        </p:nvSpPr>
        <p:spPr>
          <a:xfrm>
            <a:off x="3215640" y="1360170"/>
            <a:ext cx="7957820" cy="953135"/>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1. We are pleased to receive your letter of inquiry and wish to state as follows.</a:t>
            </a:r>
            <a:endParaRPr lang="zh-CN" altLang="en-US" sz="280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1" presetClass="entr" presetSubtype="0" fill="hold" grpId="1"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4"/>
                                        </p:tgtEl>
                                        <p:attrNameLst>
                                          <p:attrName>ppt_y</p:attrName>
                                        </p:attrNameLst>
                                      </p:cBhvr>
                                      <p:tavLst>
                                        <p:tav tm="0">
                                          <p:val>
                                            <p:strVal val="#ppt_y"/>
                                          </p:val>
                                        </p:tav>
                                        <p:tav tm="100000">
                                          <p:val>
                                            <p:strVal val="#ppt_y"/>
                                          </p:val>
                                        </p:tav>
                                      </p:tavLst>
                                    </p:anim>
                                    <p:anim calcmode="lin" valueType="num">
                                      <p:cBhvr>
                                        <p:cTn id="3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4"/>
                                        </p:tgtEl>
                                      </p:cBhvr>
                                    </p:animEffect>
                                  </p:childTnLst>
                                </p:cTn>
                              </p:par>
                            </p:childTnLst>
                          </p:cTn>
                        </p:par>
                        <p:par>
                          <p:cTn id="37" fill="hold">
                            <p:stCondLst>
                              <p:cond delay="67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133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2"/>
                                        </p:tgtEl>
                                        <p:attrNameLst>
                                          <p:attrName>ppt_y</p:attrName>
                                        </p:attrNameLst>
                                      </p:cBhvr>
                                      <p:tavLst>
                                        <p:tav tm="0">
                                          <p:val>
                                            <p:strVal val="#ppt_y"/>
                                          </p:val>
                                        </p:tav>
                                        <p:tav tm="100000">
                                          <p:val>
                                            <p:strVal val="#ppt_y"/>
                                          </p:val>
                                        </p:tav>
                                      </p:tavLst>
                                    </p:anim>
                                    <p:anim calcmode="lin" valueType="num">
                                      <p:cBhvr>
                                        <p:cTn id="5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2" grpId="0"/>
      <p:bldP spid="14" grpId="0"/>
      <p:bldP spid="1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256030" y="246380"/>
            <a:ext cx="509460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Black" panose="020B0A04020102020204" pitchFamily="34" charset="0"/>
              </a:rPr>
              <a:t>Useful Sentence</a:t>
            </a: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810750" y="4808855"/>
            <a:ext cx="2343785" cy="2048510"/>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4" name="图片 3"/>
          <p:cNvPicPr>
            <a:picLocks noChangeAspect="1"/>
          </p:cNvPicPr>
          <p:nvPr/>
        </p:nvPicPr>
        <p:blipFill>
          <a:blip r:embed="rId6" cstate="print"/>
          <a:stretch>
            <a:fillRect/>
          </a:stretch>
        </p:blipFill>
        <p:spPr>
          <a:xfrm>
            <a:off x="286537" y="2196465"/>
            <a:ext cx="2929317" cy="3130876"/>
          </a:xfrm>
          <a:prstGeom prst="rect">
            <a:avLst/>
          </a:prstGeom>
        </p:spPr>
      </p:pic>
      <p:sp>
        <p:nvSpPr>
          <p:cNvPr id="2" name="文本框 1"/>
          <p:cNvSpPr txBox="1"/>
          <p:nvPr/>
        </p:nvSpPr>
        <p:spPr>
          <a:xfrm>
            <a:off x="3215640" y="2588895"/>
            <a:ext cx="8154035" cy="1383665"/>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5. You can rest assured that all the cartons are lined with plastic sheets, so they’re absolutely water proof. </a:t>
            </a:r>
            <a:endParaRPr lang="zh-CN" altLang="en-US" sz="2800">
              <a:cs typeface="Arial" panose="020B0604020202020204" pitchFamily="34" charset="0"/>
            </a:endParaRPr>
          </a:p>
        </p:txBody>
      </p:sp>
      <p:sp>
        <p:nvSpPr>
          <p:cNvPr id="12" name="文本框 11"/>
          <p:cNvSpPr txBox="1"/>
          <p:nvPr/>
        </p:nvSpPr>
        <p:spPr>
          <a:xfrm>
            <a:off x="3215640" y="4109720"/>
            <a:ext cx="8507095" cy="1383665"/>
          </a:xfrm>
          <a:prstGeom prst="rect">
            <a:avLst/>
          </a:prstGeom>
          <a:noFill/>
        </p:spPr>
        <p:txBody>
          <a:bodyPr wrap="square" rtlCol="0">
            <a:spAutoFit/>
          </a:bodyPr>
          <a:lstStyle/>
          <a:p>
            <a:r>
              <a:rPr lang="zh-CN" altLang="en-US" sz="2800" b="1" i="1">
                <a:solidFill>
                  <a:schemeClr val="tx1"/>
                </a:solidFill>
                <a:latin typeface="Arial" panose="020B0604020202020204" pitchFamily="34" charset="0"/>
                <a:cs typeface="Arial" panose="020B0604020202020204" pitchFamily="34" charset="0"/>
              </a:rPr>
              <a:t>6. All the bags are beautifully designed to come in line with the local market preference at your end.</a:t>
            </a:r>
          </a:p>
        </p:txBody>
      </p:sp>
      <p:sp>
        <p:nvSpPr>
          <p:cNvPr id="3" name="文本框 2"/>
          <p:cNvSpPr txBox="1"/>
          <p:nvPr/>
        </p:nvSpPr>
        <p:spPr>
          <a:xfrm>
            <a:off x="3215640" y="1093470"/>
            <a:ext cx="8153400" cy="1383665"/>
          </a:xfrm>
          <a:prstGeom prst="rect">
            <a:avLst/>
          </a:prstGeom>
          <a:noFill/>
        </p:spPr>
        <p:txBody>
          <a:bodyPr wrap="square" rtlCol="0">
            <a:spAutoFit/>
          </a:bodyPr>
          <a:lstStyle/>
          <a:p>
            <a:r>
              <a:rPr lang="zh-CN" altLang="en-US" sz="2800" b="1" i="1">
                <a:latin typeface="Arial" panose="020B0604020202020204" pitchFamily="34" charset="0"/>
                <a:cs typeface="Arial" panose="020B0604020202020204" pitchFamily="34" charset="0"/>
              </a:rPr>
              <a:t>4. Our fitters for export are customarily packed in boxes, 24 boxes on a pallet, 10 pallets to a 20' container.</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26" presetClass="entr" presetSubtype="0" fill="hold" nodeType="after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wipe(down)">
                                      <p:cBhvr>
                                        <p:cTn id="32" dur="580">
                                          <p:stCondLst>
                                            <p:cond delay="0"/>
                                          </p:stCondLst>
                                        </p:cTn>
                                        <p:tgtEl>
                                          <p:spTgt spid="3">
                                            <p:txEl>
                                              <p:pRg st="0" end="0"/>
                                            </p:txEl>
                                          </p:spTgt>
                                        </p:tgtEl>
                                      </p:cBhvr>
                                    </p:animEffect>
                                    <p:anim calcmode="lin" valueType="num">
                                      <p:cBhvr>
                                        <p:cTn id="3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0" end="0"/>
                                            </p:txEl>
                                          </p:spTgt>
                                        </p:tgtEl>
                                      </p:cBhvr>
                                      <p:to x="100000" y="60000"/>
                                    </p:animScale>
                                    <p:animScale>
                                      <p:cBhvr>
                                        <p:cTn id="39" dur="166" decel="50000">
                                          <p:stCondLst>
                                            <p:cond delay="676"/>
                                          </p:stCondLst>
                                        </p:cTn>
                                        <p:tgtEl>
                                          <p:spTgt spid="3">
                                            <p:txEl>
                                              <p:pRg st="0" end="0"/>
                                            </p:txEl>
                                          </p:spTgt>
                                        </p:tgtEl>
                                      </p:cBhvr>
                                      <p:to x="100000" y="100000"/>
                                    </p:animScale>
                                    <p:animScale>
                                      <p:cBhvr>
                                        <p:cTn id="40" dur="26">
                                          <p:stCondLst>
                                            <p:cond delay="1312"/>
                                          </p:stCondLst>
                                        </p:cTn>
                                        <p:tgtEl>
                                          <p:spTgt spid="3">
                                            <p:txEl>
                                              <p:pRg st="0" end="0"/>
                                            </p:txEl>
                                          </p:spTgt>
                                        </p:tgtEl>
                                      </p:cBhvr>
                                      <p:to x="100000" y="80000"/>
                                    </p:animScale>
                                    <p:animScale>
                                      <p:cBhvr>
                                        <p:cTn id="41" dur="166" decel="50000">
                                          <p:stCondLst>
                                            <p:cond delay="1338"/>
                                          </p:stCondLst>
                                        </p:cTn>
                                        <p:tgtEl>
                                          <p:spTgt spid="3">
                                            <p:txEl>
                                              <p:pRg st="0" end="0"/>
                                            </p:txEl>
                                          </p:spTgt>
                                        </p:tgtEl>
                                      </p:cBhvr>
                                      <p:to x="100000" y="100000"/>
                                    </p:animScale>
                                    <p:animScale>
                                      <p:cBhvr>
                                        <p:cTn id="42" dur="26">
                                          <p:stCondLst>
                                            <p:cond delay="1642"/>
                                          </p:stCondLst>
                                        </p:cTn>
                                        <p:tgtEl>
                                          <p:spTgt spid="3">
                                            <p:txEl>
                                              <p:pRg st="0" end="0"/>
                                            </p:txEl>
                                          </p:spTgt>
                                        </p:tgtEl>
                                      </p:cBhvr>
                                      <p:to x="100000" y="90000"/>
                                    </p:animScale>
                                    <p:animScale>
                                      <p:cBhvr>
                                        <p:cTn id="43" dur="166" decel="50000">
                                          <p:stCondLst>
                                            <p:cond delay="1668"/>
                                          </p:stCondLst>
                                        </p:cTn>
                                        <p:tgtEl>
                                          <p:spTgt spid="3">
                                            <p:txEl>
                                              <p:pRg st="0" end="0"/>
                                            </p:txEl>
                                          </p:spTgt>
                                        </p:tgtEl>
                                      </p:cBhvr>
                                      <p:to x="100000" y="100000"/>
                                    </p:animScale>
                                    <p:animScale>
                                      <p:cBhvr>
                                        <p:cTn id="44" dur="26">
                                          <p:stCondLst>
                                            <p:cond delay="1808"/>
                                          </p:stCondLst>
                                        </p:cTn>
                                        <p:tgtEl>
                                          <p:spTgt spid="3">
                                            <p:txEl>
                                              <p:pRg st="0" end="0"/>
                                            </p:txEl>
                                          </p:spTgt>
                                        </p:tgtEl>
                                      </p:cBhvr>
                                      <p:to x="100000" y="95000"/>
                                    </p:animScale>
                                    <p:animScale>
                                      <p:cBhvr>
                                        <p:cTn id="45" dur="166" decel="50000">
                                          <p:stCondLst>
                                            <p:cond delay="1834"/>
                                          </p:stCondLst>
                                        </p:cTn>
                                        <p:tgtEl>
                                          <p:spTgt spid="3">
                                            <p:txEl>
                                              <p:pRg st="0" end="0"/>
                                            </p:txEl>
                                          </p:spTgt>
                                        </p:tgtEl>
                                      </p:cBhvr>
                                      <p:to x="100000" y="100000"/>
                                    </p:animScale>
                                  </p:childTnLst>
                                </p:cTn>
                              </p:par>
                            </p:childTnLst>
                          </p:cTn>
                        </p:par>
                        <p:par>
                          <p:cTn id="46" fill="hold">
                            <p:stCondLst>
                              <p:cond delay="4250"/>
                            </p:stCondLst>
                            <p:childTnLst>
                              <p:par>
                                <p:cTn id="47" presetID="26" presetClass="entr" presetSubtype="0"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80">
                                          <p:stCondLst>
                                            <p:cond delay="0"/>
                                          </p:stCondLst>
                                        </p:cTn>
                                        <p:tgtEl>
                                          <p:spTgt spid="2"/>
                                        </p:tgtEl>
                                      </p:cBhvr>
                                    </p:animEffect>
                                    <p:anim calcmode="lin" valueType="num">
                                      <p:cBhvr>
                                        <p:cTn id="5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5" dur="26">
                                          <p:stCondLst>
                                            <p:cond delay="650"/>
                                          </p:stCondLst>
                                        </p:cTn>
                                        <p:tgtEl>
                                          <p:spTgt spid="2"/>
                                        </p:tgtEl>
                                      </p:cBhvr>
                                      <p:to x="100000" y="60000"/>
                                    </p:animScale>
                                    <p:animScale>
                                      <p:cBhvr>
                                        <p:cTn id="56" dur="166" decel="50000">
                                          <p:stCondLst>
                                            <p:cond delay="676"/>
                                          </p:stCondLst>
                                        </p:cTn>
                                        <p:tgtEl>
                                          <p:spTgt spid="2"/>
                                        </p:tgtEl>
                                      </p:cBhvr>
                                      <p:to x="100000" y="100000"/>
                                    </p:animScale>
                                    <p:animScale>
                                      <p:cBhvr>
                                        <p:cTn id="57" dur="26">
                                          <p:stCondLst>
                                            <p:cond delay="1312"/>
                                          </p:stCondLst>
                                        </p:cTn>
                                        <p:tgtEl>
                                          <p:spTgt spid="2"/>
                                        </p:tgtEl>
                                      </p:cBhvr>
                                      <p:to x="100000" y="80000"/>
                                    </p:animScale>
                                    <p:animScale>
                                      <p:cBhvr>
                                        <p:cTn id="58" dur="166" decel="50000">
                                          <p:stCondLst>
                                            <p:cond delay="1338"/>
                                          </p:stCondLst>
                                        </p:cTn>
                                        <p:tgtEl>
                                          <p:spTgt spid="2"/>
                                        </p:tgtEl>
                                      </p:cBhvr>
                                      <p:to x="100000" y="100000"/>
                                    </p:animScale>
                                    <p:animScale>
                                      <p:cBhvr>
                                        <p:cTn id="59" dur="26">
                                          <p:stCondLst>
                                            <p:cond delay="1642"/>
                                          </p:stCondLst>
                                        </p:cTn>
                                        <p:tgtEl>
                                          <p:spTgt spid="2"/>
                                        </p:tgtEl>
                                      </p:cBhvr>
                                      <p:to x="100000" y="90000"/>
                                    </p:animScale>
                                    <p:animScale>
                                      <p:cBhvr>
                                        <p:cTn id="60" dur="166" decel="50000">
                                          <p:stCondLst>
                                            <p:cond delay="1668"/>
                                          </p:stCondLst>
                                        </p:cTn>
                                        <p:tgtEl>
                                          <p:spTgt spid="2"/>
                                        </p:tgtEl>
                                      </p:cBhvr>
                                      <p:to x="100000" y="100000"/>
                                    </p:animScale>
                                    <p:animScale>
                                      <p:cBhvr>
                                        <p:cTn id="61" dur="26">
                                          <p:stCondLst>
                                            <p:cond delay="1808"/>
                                          </p:stCondLst>
                                        </p:cTn>
                                        <p:tgtEl>
                                          <p:spTgt spid="2"/>
                                        </p:tgtEl>
                                      </p:cBhvr>
                                      <p:to x="100000" y="95000"/>
                                    </p:animScale>
                                    <p:animScale>
                                      <p:cBhvr>
                                        <p:cTn id="62" dur="166" decel="50000">
                                          <p:stCondLst>
                                            <p:cond delay="1834"/>
                                          </p:stCondLst>
                                        </p:cTn>
                                        <p:tgtEl>
                                          <p:spTgt spid="2"/>
                                        </p:tgtEl>
                                      </p:cBhvr>
                                      <p:to x="100000" y="100000"/>
                                    </p:animScale>
                                  </p:childTnLst>
                                </p:cTn>
                              </p:par>
                            </p:childTnLst>
                          </p:cTn>
                        </p:par>
                        <p:par>
                          <p:cTn id="63" fill="hold">
                            <p:stCondLst>
                              <p:cond delay="6250"/>
                            </p:stCondLst>
                            <p:childTnLst>
                              <p:par>
                                <p:cTn id="64" presetID="26" presetClass="entr" presetSubtype="0"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256030" y="246380"/>
            <a:ext cx="509460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Black" panose="020B0A04020102020204" pitchFamily="34" charset="0"/>
              </a:rPr>
              <a:t>Useful Sentence</a:t>
            </a: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10050780" y="5019040"/>
            <a:ext cx="2103755" cy="183832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4" name="图片 3"/>
          <p:cNvPicPr>
            <a:picLocks noChangeAspect="1"/>
          </p:cNvPicPr>
          <p:nvPr/>
        </p:nvPicPr>
        <p:blipFill>
          <a:blip r:embed="rId6" cstate="print"/>
          <a:stretch>
            <a:fillRect/>
          </a:stretch>
        </p:blipFill>
        <p:spPr>
          <a:xfrm>
            <a:off x="286537" y="2196465"/>
            <a:ext cx="2929317" cy="3130876"/>
          </a:xfrm>
          <a:prstGeom prst="rect">
            <a:avLst/>
          </a:prstGeom>
        </p:spPr>
      </p:pic>
      <p:sp>
        <p:nvSpPr>
          <p:cNvPr id="2" name="文本框 1"/>
          <p:cNvSpPr txBox="1"/>
          <p:nvPr/>
        </p:nvSpPr>
        <p:spPr>
          <a:xfrm>
            <a:off x="3215005" y="3070225"/>
            <a:ext cx="8154035" cy="1383665"/>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8. We have marked the cartons with warnings like “FRIGILE”, “NO HOOK”, and “DO NOT DROP”.</a:t>
            </a:r>
          </a:p>
        </p:txBody>
      </p:sp>
      <p:sp>
        <p:nvSpPr>
          <p:cNvPr id="12" name="文本框 11"/>
          <p:cNvSpPr txBox="1"/>
          <p:nvPr/>
        </p:nvSpPr>
        <p:spPr>
          <a:xfrm>
            <a:off x="3039110" y="4646295"/>
            <a:ext cx="8507095" cy="1383665"/>
          </a:xfrm>
          <a:prstGeom prst="rect">
            <a:avLst/>
          </a:prstGeom>
          <a:noFill/>
        </p:spPr>
        <p:txBody>
          <a:bodyPr wrap="square" rtlCol="0">
            <a:spAutoFit/>
          </a:bodyPr>
          <a:lstStyle/>
          <a:p>
            <a:r>
              <a:rPr lang="zh-CN" altLang="en-US" sz="2800" b="1" i="1">
                <a:solidFill>
                  <a:schemeClr val="tx1"/>
                </a:solidFill>
                <a:latin typeface="Arial" panose="020B0604020202020204" pitchFamily="34" charset="0"/>
                <a:cs typeface="Arial" panose="020B0604020202020204" pitchFamily="34" charset="0"/>
              </a:rPr>
              <a:t>9. The packing described above is seaworthy export packing and fits for long distance ocean transportation.</a:t>
            </a:r>
          </a:p>
        </p:txBody>
      </p:sp>
      <p:sp>
        <p:nvSpPr>
          <p:cNvPr id="3" name="文本框 2"/>
          <p:cNvSpPr txBox="1"/>
          <p:nvPr/>
        </p:nvSpPr>
        <p:spPr>
          <a:xfrm>
            <a:off x="3215640" y="1093470"/>
            <a:ext cx="8153400" cy="1814830"/>
          </a:xfrm>
          <a:prstGeom prst="rect">
            <a:avLst/>
          </a:prstGeom>
          <a:noFill/>
        </p:spPr>
        <p:txBody>
          <a:bodyPr wrap="square" rtlCol="0">
            <a:spAutoFit/>
          </a:bodyPr>
          <a:lstStyle/>
          <a:p>
            <a:r>
              <a:rPr lang="zh-CN" altLang="en-US" sz="2800" b="1" i="1">
                <a:latin typeface="Arial" panose="020B0604020202020204" pitchFamily="34" charset="0"/>
                <a:cs typeface="Arial" panose="020B0604020202020204" pitchFamily="34" charset="0"/>
              </a:rPr>
              <a:t>7. Cartons are comparatively light and compact, more convenient to handle in the course of the loading and unloading, quite fit for ocean transportation.</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2" presetClass="entr" presetSubtype="4"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2" presetClass="entr" presetSubtype="4"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par>
                          <p:cTn id="39" fill="hold">
                            <p:stCondLst>
                              <p:cond delay="3250"/>
                            </p:stCondLst>
                            <p:childTnLst>
                              <p:par>
                                <p:cTn id="40" presetID="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stretch>
            <a:fillRect/>
          </a:stretch>
        </p:blipFill>
        <p:spPr>
          <a:xfrm>
            <a:off x="2809971" y="939176"/>
            <a:ext cx="6572058" cy="4346825"/>
          </a:xfrm>
          <a:prstGeom prst="rect">
            <a:avLst/>
          </a:prstGeom>
        </p:spPr>
      </p:pic>
      <p:sp>
        <p:nvSpPr>
          <p:cNvPr id="5" name="文本框 4"/>
          <p:cNvSpPr txBox="1"/>
          <p:nvPr/>
        </p:nvSpPr>
        <p:spPr>
          <a:xfrm>
            <a:off x="3340352" y="2527814"/>
            <a:ext cx="5917697" cy="584775"/>
          </a:xfrm>
          <a:prstGeom prst="rect">
            <a:avLst/>
          </a:prstGeom>
          <a:noFill/>
        </p:spPr>
        <p:txBody>
          <a:bodyPr wrap="square" rtlCol="0">
            <a:spAutoFit/>
          </a:bodyPr>
          <a:lstStyle/>
          <a:p>
            <a:pPr algn="ctr"/>
            <a:r>
              <a:rPr lang="zh-CN" altLang="en-US" sz="3200" dirty="0">
                <a:latin typeface="Arial Black" panose="020B0A04020102020204" pitchFamily="34" charset="0"/>
                <a:ea typeface="萝莉体 第二版" panose="02000500000000000000" pitchFamily="2" charset="-122"/>
                <a:cs typeface="萝莉体 第二版" panose="02000500000000000000" pitchFamily="2" charset="-122"/>
              </a:rPr>
              <a:t>Ｔｈｅ　Ｐａｒｔ　Ｏｎｅ</a:t>
            </a:r>
          </a:p>
        </p:txBody>
      </p:sp>
      <p:sp>
        <p:nvSpPr>
          <p:cNvPr id="6" name="文本框 5"/>
          <p:cNvSpPr txBox="1"/>
          <p:nvPr/>
        </p:nvSpPr>
        <p:spPr>
          <a:xfrm>
            <a:off x="4200525" y="3228975"/>
            <a:ext cx="3954145" cy="645160"/>
          </a:xfrm>
          <a:prstGeom prst="rect">
            <a:avLst/>
          </a:prstGeom>
          <a:noFill/>
        </p:spPr>
        <p:txBody>
          <a:bodyPr wrap="square" rtlCol="0">
            <a:spAutoFit/>
          </a:bodyPr>
          <a:lstStyle/>
          <a:p>
            <a:pPr algn="ctr"/>
            <a:r>
              <a:rPr lang="en-US" altLang="zh-CN" sz="3600" b="1" i="1" dirty="0">
                <a:latin typeface="Arial Black" panose="020B0A04020102020204" pitchFamily="34" charset="0"/>
                <a:ea typeface="萝莉体 第二版" panose="02000500000000000000" pitchFamily="2" charset="-122"/>
                <a:cs typeface="Arial Black" panose="020B0A04020102020204" pitchFamily="34" charset="0"/>
                <a:sym typeface="+mn-ea"/>
              </a:rPr>
              <a:t>Learning Aims</a:t>
            </a:r>
            <a:endParaRPr lang="zh-CN" altLang="en-US" sz="36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grpSp>
        <p:nvGrpSpPr>
          <p:cNvPr id="9" name="组合 8"/>
          <p:cNvGrpSpPr/>
          <p:nvPr/>
        </p:nvGrpSpPr>
        <p:grpSpPr>
          <a:xfrm>
            <a:off x="362999" y="3191833"/>
            <a:ext cx="2827972" cy="597268"/>
            <a:chOff x="230895" y="130347"/>
            <a:chExt cx="4560847" cy="963251"/>
          </a:xfrm>
        </p:grpSpPr>
        <p:sp>
          <p:nvSpPr>
            <p:cNvPr id="10" name="任意多边形: 形状 9"/>
            <p:cNvSpPr/>
            <p:nvPr/>
          </p:nvSpPr>
          <p:spPr>
            <a:xfrm>
              <a:off x="1497773" y="538764"/>
              <a:ext cx="3293969" cy="73734"/>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 name="connsiteX0-243" fmla="*/ 0 w 10129197"/>
                <a:gd name="connsiteY0-244" fmla="*/ 108656 h 362734"/>
                <a:gd name="connsiteX1-245" fmla="*/ 2279379 w 10129197"/>
                <a:gd name="connsiteY1-246" fmla="*/ 359834 h 362734"/>
                <a:gd name="connsiteX2-247" fmla="*/ 5209172 w 10129197"/>
                <a:gd name="connsiteY2-248" fmla="*/ 230012 h 362734"/>
                <a:gd name="connsiteX3-249" fmla="*/ 10129197 w 10129197"/>
                <a:gd name="connsiteY3-250" fmla="*/ 1 h 362734"/>
                <a:gd name="connsiteX0-251" fmla="*/ 0 w 8153512"/>
                <a:gd name="connsiteY0-252" fmla="*/ 149619 h 403884"/>
                <a:gd name="connsiteX1-253" fmla="*/ 2279379 w 8153512"/>
                <a:gd name="connsiteY1-254" fmla="*/ 400797 h 403884"/>
                <a:gd name="connsiteX2-255" fmla="*/ 5209172 w 8153512"/>
                <a:gd name="connsiteY2-256" fmla="*/ 270975 h 403884"/>
                <a:gd name="connsiteX3-257" fmla="*/ 8153512 w 8153512"/>
                <a:gd name="connsiteY3-258" fmla="*/ 0 h 403884"/>
                <a:gd name="connsiteX0-259" fmla="*/ 0 w 8320471"/>
                <a:gd name="connsiteY0-260" fmla="*/ 36968 h 290765"/>
                <a:gd name="connsiteX1-261" fmla="*/ 2279379 w 8320471"/>
                <a:gd name="connsiteY1-262" fmla="*/ 288146 h 290765"/>
                <a:gd name="connsiteX2-263" fmla="*/ 5209172 w 8320471"/>
                <a:gd name="connsiteY2-264" fmla="*/ 158324 h 290765"/>
                <a:gd name="connsiteX3-265" fmla="*/ 8320471 w 8320471"/>
                <a:gd name="connsiteY3-266" fmla="*/ 0 h 290765"/>
                <a:gd name="connsiteX0-267" fmla="*/ 0 w 8320471"/>
                <a:gd name="connsiteY0-268" fmla="*/ 36968 h 292812"/>
                <a:gd name="connsiteX1-269" fmla="*/ 2279379 w 8320471"/>
                <a:gd name="connsiteY1-270" fmla="*/ 288146 h 292812"/>
                <a:gd name="connsiteX2-271" fmla="*/ 8320471 w 8320471"/>
                <a:gd name="connsiteY2-272" fmla="*/ 0 h 292812"/>
                <a:gd name="connsiteX0-273" fmla="*/ 0 w 8320471"/>
                <a:gd name="connsiteY0-274" fmla="*/ 36968 h 284234"/>
                <a:gd name="connsiteX1-275" fmla="*/ 2752431 w 8320471"/>
                <a:gd name="connsiteY1-276" fmla="*/ 277905 h 284234"/>
                <a:gd name="connsiteX2-277" fmla="*/ 8320471 w 8320471"/>
                <a:gd name="connsiteY2-278" fmla="*/ 0 h 284234"/>
                <a:gd name="connsiteX0-279" fmla="*/ 0 w 8306558"/>
                <a:gd name="connsiteY0-280" fmla="*/ 47209 h 295214"/>
                <a:gd name="connsiteX1-281" fmla="*/ 2752431 w 8306558"/>
                <a:gd name="connsiteY1-282" fmla="*/ 288146 h 295214"/>
                <a:gd name="connsiteX2-283" fmla="*/ 8306558 w 8306558"/>
                <a:gd name="connsiteY2-284" fmla="*/ 0 h 295214"/>
                <a:gd name="connsiteX0-285" fmla="*/ 0 w 8306558"/>
                <a:gd name="connsiteY0-286" fmla="*/ 47209 h 295214"/>
                <a:gd name="connsiteX1-287" fmla="*/ 2752431 w 8306558"/>
                <a:gd name="connsiteY1-288" fmla="*/ 288146 h 295214"/>
                <a:gd name="connsiteX2-289" fmla="*/ 8306558 w 8306558"/>
                <a:gd name="connsiteY2-290" fmla="*/ 0 h 295214"/>
                <a:gd name="connsiteX0-291" fmla="*/ 0 w 7847420"/>
                <a:gd name="connsiteY0-292" fmla="*/ 36968 h 284234"/>
                <a:gd name="connsiteX1-293" fmla="*/ 2752431 w 7847420"/>
                <a:gd name="connsiteY1-294" fmla="*/ 277905 h 284234"/>
                <a:gd name="connsiteX2-295" fmla="*/ 7847420 w 7847420"/>
                <a:gd name="connsiteY2-296" fmla="*/ 0 h 284234"/>
              </a:gdLst>
              <a:ahLst/>
              <a:cxnLst>
                <a:cxn ang="0">
                  <a:pos x="connsiteX0-1" y="connsiteY0-2"/>
                </a:cxn>
                <a:cxn ang="0">
                  <a:pos x="connsiteX1-3" y="connsiteY1-4"/>
                </a:cxn>
                <a:cxn ang="0">
                  <a:pos x="connsiteX2-5" y="connsiteY2-6"/>
                </a:cxn>
              </a:cxnLst>
              <a:rect l="l" t="t" r="r" b="b"/>
              <a:pathLst>
                <a:path w="7847420" h="284234">
                  <a:moveTo>
                    <a:pt x="0" y="36968"/>
                  </a:moveTo>
                  <a:cubicBezTo>
                    <a:pt x="245726" y="330597"/>
                    <a:pt x="1444528" y="284066"/>
                    <a:pt x="2752431" y="277905"/>
                  </a:cubicBezTo>
                  <a:cubicBezTo>
                    <a:pt x="4060334" y="271744"/>
                    <a:pt x="6588860" y="131718"/>
                    <a:pt x="7847420" y="0"/>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stretch>
              <a:fillRect/>
            </a:stretch>
          </p:blipFill>
          <p:spPr>
            <a:xfrm>
              <a:off x="230895" y="130347"/>
              <a:ext cx="1335140" cy="963251"/>
            </a:xfrm>
            <a:prstGeom prst="rect">
              <a:avLst/>
            </a:prstGeom>
          </p:spPr>
        </p:pic>
      </p:grpSp>
      <p:grpSp>
        <p:nvGrpSpPr>
          <p:cNvPr id="13" name="组合 12"/>
          <p:cNvGrpSpPr/>
          <p:nvPr/>
        </p:nvGrpSpPr>
        <p:grpSpPr>
          <a:xfrm flipH="1">
            <a:off x="9763028" y="3154809"/>
            <a:ext cx="2228936" cy="597268"/>
            <a:chOff x="230895" y="130347"/>
            <a:chExt cx="3594745" cy="963251"/>
          </a:xfrm>
        </p:grpSpPr>
        <p:sp>
          <p:nvSpPr>
            <p:cNvPr id="14" name="任意多边形: 形状 13"/>
            <p:cNvSpPr/>
            <p:nvPr/>
          </p:nvSpPr>
          <p:spPr>
            <a:xfrm>
              <a:off x="1497775" y="538764"/>
              <a:ext cx="2327865" cy="73734"/>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 name="connsiteX0-243" fmla="*/ 0 w 10129197"/>
                <a:gd name="connsiteY0-244" fmla="*/ 108656 h 362734"/>
                <a:gd name="connsiteX1-245" fmla="*/ 2279379 w 10129197"/>
                <a:gd name="connsiteY1-246" fmla="*/ 359834 h 362734"/>
                <a:gd name="connsiteX2-247" fmla="*/ 5209172 w 10129197"/>
                <a:gd name="connsiteY2-248" fmla="*/ 230012 h 362734"/>
                <a:gd name="connsiteX3-249" fmla="*/ 10129197 w 10129197"/>
                <a:gd name="connsiteY3-250" fmla="*/ 1 h 362734"/>
                <a:gd name="connsiteX0-251" fmla="*/ 0 w 8153512"/>
                <a:gd name="connsiteY0-252" fmla="*/ 149619 h 403884"/>
                <a:gd name="connsiteX1-253" fmla="*/ 2279379 w 8153512"/>
                <a:gd name="connsiteY1-254" fmla="*/ 400797 h 403884"/>
                <a:gd name="connsiteX2-255" fmla="*/ 5209172 w 8153512"/>
                <a:gd name="connsiteY2-256" fmla="*/ 270975 h 403884"/>
                <a:gd name="connsiteX3-257" fmla="*/ 8153512 w 8153512"/>
                <a:gd name="connsiteY3-258" fmla="*/ 0 h 403884"/>
                <a:gd name="connsiteX0-259" fmla="*/ 0 w 8320471"/>
                <a:gd name="connsiteY0-260" fmla="*/ 36968 h 290765"/>
                <a:gd name="connsiteX1-261" fmla="*/ 2279379 w 8320471"/>
                <a:gd name="connsiteY1-262" fmla="*/ 288146 h 290765"/>
                <a:gd name="connsiteX2-263" fmla="*/ 5209172 w 8320471"/>
                <a:gd name="connsiteY2-264" fmla="*/ 158324 h 290765"/>
                <a:gd name="connsiteX3-265" fmla="*/ 8320471 w 8320471"/>
                <a:gd name="connsiteY3-266" fmla="*/ 0 h 290765"/>
                <a:gd name="connsiteX0-267" fmla="*/ 0 w 8320471"/>
                <a:gd name="connsiteY0-268" fmla="*/ 36968 h 292812"/>
                <a:gd name="connsiteX1-269" fmla="*/ 2279379 w 8320471"/>
                <a:gd name="connsiteY1-270" fmla="*/ 288146 h 292812"/>
                <a:gd name="connsiteX2-271" fmla="*/ 8320471 w 8320471"/>
                <a:gd name="connsiteY2-272" fmla="*/ 0 h 292812"/>
                <a:gd name="connsiteX0-273" fmla="*/ 0 w 8320471"/>
                <a:gd name="connsiteY0-274" fmla="*/ 36968 h 284234"/>
                <a:gd name="connsiteX1-275" fmla="*/ 2752431 w 8320471"/>
                <a:gd name="connsiteY1-276" fmla="*/ 277905 h 284234"/>
                <a:gd name="connsiteX2-277" fmla="*/ 8320471 w 8320471"/>
                <a:gd name="connsiteY2-278" fmla="*/ 0 h 284234"/>
                <a:gd name="connsiteX0-279" fmla="*/ 0 w 8306558"/>
                <a:gd name="connsiteY0-280" fmla="*/ 47209 h 295214"/>
                <a:gd name="connsiteX1-281" fmla="*/ 2752431 w 8306558"/>
                <a:gd name="connsiteY1-282" fmla="*/ 288146 h 295214"/>
                <a:gd name="connsiteX2-283" fmla="*/ 8306558 w 8306558"/>
                <a:gd name="connsiteY2-284" fmla="*/ 0 h 295214"/>
                <a:gd name="connsiteX0-285" fmla="*/ 0 w 8306558"/>
                <a:gd name="connsiteY0-286" fmla="*/ 47209 h 295214"/>
                <a:gd name="connsiteX1-287" fmla="*/ 2752431 w 8306558"/>
                <a:gd name="connsiteY1-288" fmla="*/ 288146 h 295214"/>
                <a:gd name="connsiteX2-289" fmla="*/ 8306558 w 8306558"/>
                <a:gd name="connsiteY2-290" fmla="*/ 0 h 295214"/>
                <a:gd name="connsiteX0-291" fmla="*/ 0 w 7847420"/>
                <a:gd name="connsiteY0-292" fmla="*/ 36968 h 284234"/>
                <a:gd name="connsiteX1-293" fmla="*/ 2752431 w 7847420"/>
                <a:gd name="connsiteY1-294" fmla="*/ 277905 h 284234"/>
                <a:gd name="connsiteX2-295" fmla="*/ 7847420 w 7847420"/>
                <a:gd name="connsiteY2-296" fmla="*/ 0 h 284234"/>
              </a:gdLst>
              <a:ahLst/>
              <a:cxnLst>
                <a:cxn ang="0">
                  <a:pos x="connsiteX0-1" y="connsiteY0-2"/>
                </a:cxn>
                <a:cxn ang="0">
                  <a:pos x="connsiteX1-3" y="connsiteY1-4"/>
                </a:cxn>
                <a:cxn ang="0">
                  <a:pos x="connsiteX2-5" y="connsiteY2-6"/>
                </a:cxn>
              </a:cxnLst>
              <a:rect l="l" t="t" r="r" b="b"/>
              <a:pathLst>
                <a:path w="7847420" h="284234">
                  <a:moveTo>
                    <a:pt x="0" y="36968"/>
                  </a:moveTo>
                  <a:cubicBezTo>
                    <a:pt x="245726" y="330597"/>
                    <a:pt x="1444528" y="284066"/>
                    <a:pt x="2752431" y="277905"/>
                  </a:cubicBezTo>
                  <a:cubicBezTo>
                    <a:pt x="4060334" y="271744"/>
                    <a:pt x="6588860" y="131718"/>
                    <a:pt x="7847420" y="0"/>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5" name="图片 14"/>
            <p:cNvPicPr>
              <a:picLocks noChangeAspect="1"/>
            </p:cNvPicPr>
            <p:nvPr/>
          </p:nvPicPr>
          <p:blipFill>
            <a:blip r:embed="rId4" cstate="print"/>
            <a:stretch>
              <a:fillRect/>
            </a:stretch>
          </p:blipFill>
          <p:spPr>
            <a:xfrm>
              <a:off x="230895" y="130347"/>
              <a:ext cx="1335140" cy="963251"/>
            </a:xfrm>
            <a:prstGeom prst="rect">
              <a:avLst/>
            </a:prstGeom>
          </p:spPr>
        </p:pic>
      </p:gr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750" fill="hold"/>
                                        <p:tgtEl>
                                          <p:spTgt spid="8"/>
                                        </p:tgtEl>
                                        <p:attrNameLst>
                                          <p:attrName>ppt_w</p:attrName>
                                        </p:attrNameLst>
                                      </p:cBhvr>
                                      <p:tavLst>
                                        <p:tav tm="0">
                                          <p:val>
                                            <p:fltVal val="0"/>
                                          </p:val>
                                        </p:tav>
                                        <p:tav tm="100000">
                                          <p:val>
                                            <p:strVal val="#ppt_w"/>
                                          </p:val>
                                        </p:tav>
                                      </p:tavLst>
                                    </p:anim>
                                    <p:anim calcmode="lin" valueType="num">
                                      <p:cBhvr>
                                        <p:cTn id="17" dur="750" fill="hold"/>
                                        <p:tgtEl>
                                          <p:spTgt spid="8"/>
                                        </p:tgtEl>
                                        <p:attrNameLst>
                                          <p:attrName>ppt_h</p:attrName>
                                        </p:attrNameLst>
                                      </p:cBhvr>
                                      <p:tavLst>
                                        <p:tav tm="0">
                                          <p:val>
                                            <p:fltVal val="0"/>
                                          </p:val>
                                        </p:tav>
                                        <p:tav tm="100000">
                                          <p:val>
                                            <p:strVal val="#ppt_h"/>
                                          </p:val>
                                        </p:tav>
                                      </p:tavLst>
                                    </p:anim>
                                    <p:animEffect transition="in" filter="fade">
                                      <p:cBhvr>
                                        <p:cTn id="18" dur="750"/>
                                        <p:tgtEl>
                                          <p:spTgt spid="8"/>
                                        </p:tgtEl>
                                      </p:cBhvr>
                                    </p:animEffect>
                                  </p:childTnLst>
                                </p:cTn>
                              </p:par>
                            </p:childTnLst>
                          </p:cTn>
                        </p:par>
                        <p:par>
                          <p:cTn id="19" fill="hold">
                            <p:stCondLst>
                              <p:cond delay="1500"/>
                            </p:stCondLst>
                            <p:childTnLst>
                              <p:par>
                                <p:cTn id="20" presetID="42" presetClass="entr" presetSubtype="0"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256030" y="246380"/>
            <a:ext cx="509460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Black" panose="020B0A04020102020204" pitchFamily="34" charset="0"/>
              </a:rPr>
              <a:t>Useful Sentence</a:t>
            </a: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810750" y="4808855"/>
            <a:ext cx="2343785" cy="2048510"/>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4" name="图片 3"/>
          <p:cNvPicPr>
            <a:picLocks noChangeAspect="1"/>
          </p:cNvPicPr>
          <p:nvPr/>
        </p:nvPicPr>
        <p:blipFill>
          <a:blip r:embed="rId6" cstate="print"/>
          <a:stretch>
            <a:fillRect/>
          </a:stretch>
        </p:blipFill>
        <p:spPr>
          <a:xfrm>
            <a:off x="286537" y="2196465"/>
            <a:ext cx="2929317" cy="3130876"/>
          </a:xfrm>
          <a:prstGeom prst="rect">
            <a:avLst/>
          </a:prstGeom>
        </p:spPr>
      </p:pic>
      <p:sp>
        <p:nvSpPr>
          <p:cNvPr id="2" name="文本框 1"/>
          <p:cNvSpPr txBox="1"/>
          <p:nvPr/>
        </p:nvSpPr>
        <p:spPr>
          <a:xfrm>
            <a:off x="3215005" y="2994025"/>
            <a:ext cx="8154035" cy="1814830"/>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11. Packing in cartons has become popular in international shipment and insurance companies are ready to accept it for W.P.A and T.P.N.D.</a:t>
            </a:r>
          </a:p>
        </p:txBody>
      </p:sp>
      <p:sp>
        <p:nvSpPr>
          <p:cNvPr id="3" name="文本框 2"/>
          <p:cNvSpPr txBox="1"/>
          <p:nvPr/>
        </p:nvSpPr>
        <p:spPr>
          <a:xfrm>
            <a:off x="3215640" y="1263650"/>
            <a:ext cx="8153400" cy="1383665"/>
          </a:xfrm>
          <a:prstGeom prst="rect">
            <a:avLst/>
          </a:prstGeom>
          <a:noFill/>
        </p:spPr>
        <p:txBody>
          <a:bodyPr wrap="square" rtlCol="0">
            <a:spAutoFit/>
          </a:bodyPr>
          <a:lstStyle/>
          <a:p>
            <a:r>
              <a:rPr lang="zh-CN" altLang="en-US" sz="2800" b="1" i="1">
                <a:latin typeface="Arial" panose="020B0604020202020204" pitchFamily="34" charset="0"/>
                <a:cs typeface="Arial" panose="020B0604020202020204" pitchFamily="34" charset="0"/>
              </a:rPr>
              <a:t>10. This kind of packing does not cost more, and it can effectively protect the goods from being damaged by rough handling. </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1" presetClass="entr" presetSubtype="0" fill="hold" nodeType="afterEffect">
                                  <p:stCondLst>
                                    <p:cond delay="0"/>
                                  </p:stCondLst>
                                  <p:iterate type="lt">
                                    <p:tmPct val="10000"/>
                                  </p:iterate>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p:cTn id="3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3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
                                            <p:txEl>
                                              <p:pRg st="0" end="0"/>
                                            </p:txEl>
                                          </p:spTgt>
                                        </p:tgtEl>
                                      </p:cBhvr>
                                    </p:animEffect>
                                  </p:childTnLst>
                                </p:cTn>
                              </p:par>
                            </p:childTnLst>
                          </p:cTn>
                        </p:par>
                        <p:par>
                          <p:cTn id="37" fill="hold">
                            <p:stCondLst>
                              <p:cond delay="8899"/>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61199" y="168288"/>
            <a:ext cx="3736402"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panose="020B0604020202020204" pitchFamily="34" charset="0"/>
              </a:rPr>
              <a:t>Letter </a:t>
            </a:r>
            <a:r>
              <a:rPr lang="en-US" altLang="zh-CN" sz="3200" b="1" i="1" dirty="0">
                <a:latin typeface="字体管家糖果" panose="00020600040101010101" charset="-122"/>
                <a:ea typeface="字体管家糖果" panose="00020600040101010101" charset="-122"/>
                <a:cs typeface="Arial" panose="020B0604020202020204" pitchFamily="34" charset="0"/>
              </a:rPr>
              <a:t>2</a:t>
            </a:r>
            <a:endParaRPr lang="zh-CN" altLang="en-US" sz="32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grpSp>
        <p:nvGrpSpPr>
          <p:cNvPr id="209" name="组合 208"/>
          <p:cNvGrpSpPr/>
          <p:nvPr/>
        </p:nvGrpSpPr>
        <p:grpSpPr>
          <a:xfrm>
            <a:off x="93980" y="1200150"/>
            <a:ext cx="2578100" cy="4044950"/>
            <a:chOff x="4817279" y="2178055"/>
            <a:chExt cx="2578100" cy="2109787"/>
          </a:xfrm>
        </p:grpSpPr>
        <p:grpSp>
          <p:nvGrpSpPr>
            <p:cNvPr id="51" name="组合 50"/>
            <p:cNvGrpSpPr/>
            <p:nvPr/>
          </p:nvGrpSpPr>
          <p:grpSpPr>
            <a:xfrm rot="5400000">
              <a:off x="5091916" y="1903418"/>
              <a:ext cx="2028825" cy="2578100"/>
              <a:chOff x="5076825" y="2133601"/>
              <a:chExt cx="2028825" cy="2578100"/>
            </a:xfrm>
          </p:grpSpPr>
          <p:sp>
            <p:nvSpPr>
              <p:cNvPr id="52"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6" name="图片 205"/>
            <p:cNvPicPr>
              <a:picLocks noChangeAspect="1"/>
            </p:cNvPicPr>
            <p:nvPr/>
          </p:nvPicPr>
          <p:blipFill rotWithShape="1">
            <a:blip r:embed="rId6" cstate="screen"/>
            <a:srcRect l="78741" t="75413" r="-514" b="-2612"/>
            <a:stretch>
              <a:fillRect/>
            </a:stretch>
          </p:blipFill>
          <p:spPr>
            <a:xfrm>
              <a:off x="5291941" y="2422530"/>
              <a:ext cx="1581150" cy="1865312"/>
            </a:xfrm>
            <a:prstGeom prst="rect">
              <a:avLst/>
            </a:prstGeom>
          </p:spPr>
        </p:pic>
      </p:grpSp>
      <p:sp>
        <p:nvSpPr>
          <p:cNvPr id="211" name="矩形 210"/>
          <p:cNvSpPr/>
          <p:nvPr/>
        </p:nvSpPr>
        <p:spPr>
          <a:xfrm>
            <a:off x="2894965" y="1007110"/>
            <a:ext cx="7517765" cy="3878580"/>
          </a:xfrm>
          <a:prstGeom prst="rect">
            <a:avLst/>
          </a:prstGeom>
        </p:spPr>
        <p:txBody>
          <a:bodyPr wrap="square">
            <a:spAutoFit/>
          </a:bodyPr>
          <a:lstStyle/>
          <a:p>
            <a:pPr>
              <a:lnSpc>
                <a:spcPct val="80000"/>
              </a:lnSpc>
              <a:buNone/>
            </a:pPr>
            <a:r>
              <a:rPr lang="en-US" altLang="zh-CN" sz="2800" b="1" i="1">
                <a:latin typeface="Arial" panose="020B0604020202020204" pitchFamily="34" charset="0"/>
                <a:cs typeface="Arial" panose="020B0604020202020204" pitchFamily="34" charset="0"/>
                <a:sym typeface="+mn-ea"/>
              </a:rPr>
              <a:t>Dear David,</a:t>
            </a:r>
            <a:endParaRPr lang="en-US" altLang="zh-CN" sz="2800" b="1" i="1">
              <a:latin typeface="Arial" panose="020B0604020202020204" pitchFamily="34" charset="0"/>
              <a:cs typeface="Arial" panose="020B0604020202020204" pitchFamily="34" charset="0"/>
            </a:endParaRPr>
          </a:p>
          <a:p>
            <a:pPr>
              <a:lnSpc>
                <a:spcPct val="80000"/>
              </a:lnSpc>
              <a:buNone/>
            </a:pPr>
            <a:endParaRPr lang="en-US" altLang="zh-CN" sz="2800" b="1" i="1">
              <a:latin typeface="Arial" panose="020B0604020202020204" pitchFamily="34" charset="0"/>
              <a:cs typeface="Arial" panose="020B0604020202020204" pitchFamily="34" charset="0"/>
            </a:endParaRPr>
          </a:p>
          <a:p>
            <a:pPr>
              <a:lnSpc>
                <a:spcPct val="80000"/>
              </a:lnSpc>
              <a:buNone/>
            </a:pPr>
            <a:r>
              <a:rPr lang="en-US" altLang="zh-CN" sz="2800" b="1" i="1">
                <a:latin typeface="Arial" panose="020B0604020202020204" pitchFamily="34" charset="0"/>
                <a:cs typeface="Arial" panose="020B0604020202020204" pitchFamily="34" charset="0"/>
                <a:sym typeface="+mn-ea"/>
              </a:rPr>
              <a:t>   In reply to your e-mail of August 31 </a:t>
            </a:r>
            <a:r>
              <a:rPr lang="en-US" altLang="zh-CN" sz="2800" b="1" i="1" u="sng">
                <a:solidFill>
                  <a:schemeClr val="hlink"/>
                </a:solidFill>
                <a:latin typeface="Arial" panose="020B0604020202020204" pitchFamily="34" charset="0"/>
                <a:cs typeface="Arial" panose="020B0604020202020204" pitchFamily="34" charset="0"/>
                <a:sym typeface="+mn-ea"/>
                <a:hlinkClick r:id="rId7" action="ppaction://hlinksldjump"/>
              </a:rPr>
              <a:t>inquiring about</a:t>
            </a:r>
            <a:r>
              <a:rPr lang="en-US" altLang="zh-CN" sz="2800" b="1" i="1">
                <a:latin typeface="Arial" panose="020B0604020202020204" pitchFamily="34" charset="0"/>
                <a:cs typeface="Arial" panose="020B0604020202020204" pitchFamily="34" charset="0"/>
                <a:sym typeface="+mn-ea"/>
                <a:hlinkClick r:id="rId7" action="ppaction://hlinksldjump"/>
              </a:rPr>
              <a:t> </a:t>
            </a:r>
            <a:r>
              <a:rPr lang="en-US" altLang="zh-CN" sz="2800" b="1" i="1">
                <a:latin typeface="Arial" panose="020B0604020202020204" pitchFamily="34" charset="0"/>
                <a:cs typeface="Arial" panose="020B0604020202020204" pitchFamily="34" charset="0"/>
                <a:sym typeface="+mn-ea"/>
              </a:rPr>
              <a:t>the packing of our audio connectors, we wish to state as follows:</a:t>
            </a:r>
            <a:endParaRPr lang="en-US" altLang="zh-CN" sz="2800" b="1" i="1">
              <a:latin typeface="Arial" panose="020B0604020202020204" pitchFamily="34" charset="0"/>
              <a:cs typeface="Arial" panose="020B0604020202020204" pitchFamily="34" charset="0"/>
            </a:endParaRPr>
          </a:p>
          <a:p>
            <a:pPr>
              <a:lnSpc>
                <a:spcPct val="80000"/>
              </a:lnSpc>
              <a:buNone/>
            </a:pPr>
            <a:endParaRPr lang="en-US" altLang="zh-CN" sz="2800" b="1" i="1">
              <a:latin typeface="Arial" panose="020B0604020202020204" pitchFamily="34" charset="0"/>
              <a:cs typeface="Arial" panose="020B0604020202020204" pitchFamily="34" charset="0"/>
            </a:endParaRPr>
          </a:p>
          <a:p>
            <a:pPr>
              <a:lnSpc>
                <a:spcPct val="80000"/>
              </a:lnSpc>
              <a:buNone/>
            </a:pPr>
            <a:r>
              <a:rPr lang="en-US" altLang="zh-CN" sz="2800" b="1" i="1">
                <a:latin typeface="Arial" panose="020B0604020202020204" pitchFamily="34" charset="0"/>
                <a:cs typeface="Arial" panose="020B0604020202020204" pitchFamily="34" charset="0"/>
                <a:sym typeface="+mn-ea"/>
              </a:rPr>
              <a:t>    Our audio connectors for export are packed in boxes of one dozen each, 100 boxes to a carton. Its dimension is 17cm high, 30cm wide and 50cm long with a volume of about 0.026 cubic meter.</a:t>
            </a:r>
            <a:r>
              <a:rPr lang="en-US" altLang="zh-CN" sz="2800">
                <a:latin typeface="Comic Sans MS" panose="030F0702030302020204" pitchFamily="66" charset="0"/>
                <a:sym typeface="+mn-ea"/>
              </a:rPr>
              <a:t> </a:t>
            </a:r>
            <a:endParaRPr lang="zh-CN" altLang="en-US" sz="1200" b="1" i="1" dirty="0">
              <a:solidFill>
                <a:srgbClr val="000000">
                  <a:lumMod val="65000"/>
                  <a:lumOff val="35000"/>
                </a:srgbClr>
              </a:solidFill>
              <a:latin typeface="Arial" panose="020B0604020202020204" pitchFamily="34" charset="0"/>
              <a:ea typeface="萝莉体 第二版" panose="02000500000000000000" pitchFamily="2"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anim calcmode="lin" valueType="num">
                                      <p:cBhvr>
                                        <p:cTn id="26" dur="500" fill="hold"/>
                                        <p:tgtEl>
                                          <p:spTgt spid="211"/>
                                        </p:tgtEl>
                                        <p:attrNameLst>
                                          <p:attrName>ppt_x</p:attrName>
                                        </p:attrNameLst>
                                      </p:cBhvr>
                                      <p:tavLst>
                                        <p:tav tm="0">
                                          <p:val>
                                            <p:strVal val="#ppt_x"/>
                                          </p:val>
                                        </p:tav>
                                        <p:tav tm="100000">
                                          <p:val>
                                            <p:strVal val="#ppt_x"/>
                                          </p:val>
                                        </p:tav>
                                      </p:tavLst>
                                    </p:anim>
                                    <p:anim calcmode="lin" valueType="num">
                                      <p:cBhvr>
                                        <p:cTn id="27" dur="500" fill="hold"/>
                                        <p:tgtEl>
                                          <p:spTgt spid="211"/>
                                        </p:tgtEl>
                                        <p:attrNameLst>
                                          <p:attrName>ppt_y</p:attrName>
                                        </p:attrNameLst>
                                      </p:cBhvr>
                                      <p:tavLst>
                                        <p:tav tm="0">
                                          <p:val>
                                            <p:strVal val="#ppt_y-.1"/>
                                          </p:val>
                                        </p:tav>
                                        <p:tav tm="100000">
                                          <p:val>
                                            <p:strVal val="#ppt_y"/>
                                          </p:val>
                                        </p:tav>
                                      </p:tavLst>
                                    </p:anim>
                                  </p:childTnLst>
                                </p:cTn>
                              </p:par>
                            </p:childTnLst>
                          </p:cTn>
                        </p:par>
                        <p:par>
                          <p:cTn id="28" fill="hold">
                            <p:stCondLst>
                              <p:cond delay="850"/>
                            </p:stCondLst>
                            <p:childTnLst>
                              <p:par>
                                <p:cTn id="29" presetID="18" presetClass="entr" presetSubtype="12" fill="hold" nodeType="afterEffect">
                                  <p:stCondLst>
                                    <p:cond delay="0"/>
                                  </p:stCondLst>
                                  <p:childTnLst>
                                    <p:set>
                                      <p:cBhvr>
                                        <p:cTn id="30" dur="1" fill="hold">
                                          <p:stCondLst>
                                            <p:cond delay="0"/>
                                          </p:stCondLst>
                                        </p:cTn>
                                        <p:tgtEl>
                                          <p:spTgt spid="209"/>
                                        </p:tgtEl>
                                        <p:attrNameLst>
                                          <p:attrName>style.visibility</p:attrName>
                                        </p:attrNameLst>
                                      </p:cBhvr>
                                      <p:to>
                                        <p:strVal val="visible"/>
                                      </p:to>
                                    </p:set>
                                    <p:animEffect transition="in" filter="strips(downLeft)">
                                      <p:cBhvr>
                                        <p:cTn id="31"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61199" y="168288"/>
            <a:ext cx="3736402"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panose="020B0604020202020204" pitchFamily="34" charset="0"/>
              </a:rPr>
              <a:t>Letter </a:t>
            </a:r>
            <a:r>
              <a:rPr lang="en-US" altLang="zh-CN" sz="3200" b="1" i="1" dirty="0">
                <a:latin typeface="字体管家糖果" panose="00020600040101010101" charset="-122"/>
                <a:ea typeface="字体管家糖果" panose="00020600040101010101" charset="-122"/>
                <a:cs typeface="Arial" panose="020B0604020202020204" pitchFamily="34" charset="0"/>
              </a:rPr>
              <a:t>2</a:t>
            </a:r>
            <a:r>
              <a:rPr lang="zh-CN" altLang="en-US" sz="3200" dirty="0">
                <a:latin typeface="Arial Black" panose="020B0A04020102020204" pitchFamily="34" charset="0"/>
                <a:ea typeface="萝莉体 第二版" panose="02000500000000000000" pitchFamily="2" charset="-122"/>
                <a:cs typeface="萝莉体 第二版" panose="02000500000000000000" pitchFamily="2" charset="-122"/>
              </a:rPr>
              <a:t> </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grpSp>
        <p:nvGrpSpPr>
          <p:cNvPr id="209" name="组合 208"/>
          <p:cNvGrpSpPr/>
          <p:nvPr/>
        </p:nvGrpSpPr>
        <p:grpSpPr>
          <a:xfrm>
            <a:off x="93980" y="1200150"/>
            <a:ext cx="2578100" cy="4044950"/>
            <a:chOff x="4817279" y="2178055"/>
            <a:chExt cx="2578100" cy="2109787"/>
          </a:xfrm>
        </p:grpSpPr>
        <p:grpSp>
          <p:nvGrpSpPr>
            <p:cNvPr id="51" name="组合 50"/>
            <p:cNvGrpSpPr/>
            <p:nvPr/>
          </p:nvGrpSpPr>
          <p:grpSpPr>
            <a:xfrm rot="5400000">
              <a:off x="5091916" y="1903418"/>
              <a:ext cx="2028825" cy="2578100"/>
              <a:chOff x="5076825" y="2133601"/>
              <a:chExt cx="2028825" cy="2578100"/>
            </a:xfrm>
          </p:grpSpPr>
          <p:sp>
            <p:nvSpPr>
              <p:cNvPr id="52"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6" name="图片 205"/>
            <p:cNvPicPr>
              <a:picLocks noChangeAspect="1"/>
            </p:cNvPicPr>
            <p:nvPr/>
          </p:nvPicPr>
          <p:blipFill rotWithShape="1">
            <a:blip r:embed="rId6" cstate="screen"/>
            <a:srcRect l="78741" t="75413" r="-514" b="-2612"/>
            <a:stretch>
              <a:fillRect/>
            </a:stretch>
          </p:blipFill>
          <p:spPr>
            <a:xfrm>
              <a:off x="5291941" y="2422530"/>
              <a:ext cx="1581150" cy="1865312"/>
            </a:xfrm>
            <a:prstGeom prst="rect">
              <a:avLst/>
            </a:prstGeom>
          </p:spPr>
        </p:pic>
      </p:grpSp>
      <p:sp>
        <p:nvSpPr>
          <p:cNvPr id="211" name="矩形 210"/>
          <p:cNvSpPr/>
          <p:nvPr/>
        </p:nvSpPr>
        <p:spPr>
          <a:xfrm>
            <a:off x="2842895" y="1218565"/>
            <a:ext cx="6955155" cy="3964305"/>
          </a:xfrm>
          <a:prstGeom prst="rect">
            <a:avLst/>
          </a:prstGeom>
        </p:spPr>
        <p:txBody>
          <a:bodyPr wrap="square">
            <a:spAutoFit/>
          </a:bodyPr>
          <a:lstStyle/>
          <a:p>
            <a:pPr>
              <a:lnSpc>
                <a:spcPct val="90000"/>
              </a:lnSpc>
              <a:buNone/>
            </a:pPr>
            <a:r>
              <a:rPr lang="en-US" altLang="zh-CN" sz="2800">
                <a:sym typeface="+mn-ea"/>
              </a:rPr>
              <a:t> </a:t>
            </a:r>
            <a:r>
              <a:rPr lang="en-US" altLang="zh-CN" sz="2800" b="1" i="1">
                <a:latin typeface="Arial" panose="020B0604020202020204" pitchFamily="34" charset="0"/>
                <a:cs typeface="Arial" panose="020B0604020202020204" pitchFamily="34" charset="0"/>
                <a:sym typeface="+mn-ea"/>
              </a:rPr>
              <a:t>The </a:t>
            </a:r>
            <a:r>
              <a:rPr lang="en-US" altLang="zh-CN" sz="2800" b="1" i="1" u="sng">
                <a:solidFill>
                  <a:schemeClr val="hlink"/>
                </a:solidFill>
                <a:latin typeface="Arial" panose="020B0604020202020204" pitchFamily="34" charset="0"/>
                <a:cs typeface="Arial" panose="020B0604020202020204" pitchFamily="34" charset="0"/>
                <a:sym typeface="+mn-ea"/>
                <a:hlinkClick r:id="rId7" action="ppaction://hlinksldjump"/>
              </a:rPr>
              <a:t>gross weight</a:t>
            </a:r>
            <a:r>
              <a:rPr lang="en-US" altLang="zh-CN" sz="2800" b="1" i="1">
                <a:latin typeface="Arial" panose="020B0604020202020204" pitchFamily="34" charset="0"/>
                <a:cs typeface="Arial" panose="020B0604020202020204" pitchFamily="34" charset="0"/>
                <a:sym typeface="+mn-ea"/>
                <a:hlinkClick r:id="rId7" action="ppaction://hlinksldjump"/>
              </a:rPr>
              <a:t> </a:t>
            </a:r>
            <a:r>
              <a:rPr lang="en-US" altLang="zh-CN" sz="2800" b="1" i="1">
                <a:latin typeface="Arial" panose="020B0604020202020204" pitchFamily="34" charset="0"/>
                <a:cs typeface="Arial" panose="020B0604020202020204" pitchFamily="34" charset="0"/>
                <a:sym typeface="+mn-ea"/>
              </a:rPr>
              <a:t>is 23.5kg, while the </a:t>
            </a:r>
            <a:r>
              <a:rPr lang="en-US" altLang="zh-CN" sz="2800" b="1" i="1" u="sng">
                <a:solidFill>
                  <a:schemeClr val="hlink"/>
                </a:solidFill>
                <a:latin typeface="Arial" panose="020B0604020202020204" pitchFamily="34" charset="0"/>
                <a:cs typeface="Arial" panose="020B0604020202020204" pitchFamily="34" charset="0"/>
                <a:sym typeface="+mn-ea"/>
                <a:hlinkClick r:id="rId7" action="ppaction://hlinksldjump"/>
              </a:rPr>
              <a:t>net weight</a:t>
            </a:r>
            <a:r>
              <a:rPr lang="en-US" altLang="zh-CN" sz="2800" b="1" i="1">
                <a:latin typeface="Arial" panose="020B0604020202020204" pitchFamily="34" charset="0"/>
                <a:cs typeface="Arial" panose="020B0604020202020204" pitchFamily="34" charset="0"/>
                <a:sym typeface="+mn-ea"/>
                <a:hlinkClick r:id="rId7" action="ppaction://hlinksldjump"/>
              </a:rPr>
              <a:t> </a:t>
            </a:r>
            <a:r>
              <a:rPr lang="en-US" altLang="zh-CN" sz="2800" b="1" i="1">
                <a:latin typeface="Arial" panose="020B0604020202020204" pitchFamily="34" charset="0"/>
                <a:cs typeface="Arial" panose="020B0604020202020204" pitchFamily="34" charset="0"/>
                <a:sym typeface="+mn-ea"/>
              </a:rPr>
              <a:t>is 22.5kg. As to the shipping marks outside the carton, in addition to the gross, net weight and </a:t>
            </a:r>
            <a:r>
              <a:rPr lang="en-US" altLang="zh-CN" sz="2800" b="1" i="1" u="sng">
                <a:solidFill>
                  <a:schemeClr val="hlink"/>
                </a:solidFill>
                <a:latin typeface="Arial" panose="020B0604020202020204" pitchFamily="34" charset="0"/>
                <a:cs typeface="Arial" panose="020B0604020202020204" pitchFamily="34" charset="0"/>
                <a:sym typeface="+mn-ea"/>
                <a:hlinkClick r:id="rId7" action="ppaction://hlinksldjump"/>
              </a:rPr>
              <a:t>tare</a:t>
            </a:r>
            <a:r>
              <a:rPr lang="en-US" altLang="zh-CN" sz="2800" b="1" i="1">
                <a:latin typeface="Arial" panose="020B0604020202020204" pitchFamily="34" charset="0"/>
                <a:cs typeface="Arial" panose="020B0604020202020204" pitchFamily="34" charset="0"/>
                <a:sym typeface="+mn-ea"/>
              </a:rPr>
              <a:t>, the wording “MADE IN THE PEOPLE’S REPUBLIC OF CHINA” is also stenciled on the package. If you have any special preference </a:t>
            </a:r>
            <a:r>
              <a:rPr lang="en-US" altLang="zh-CN" sz="2800" b="1" i="1" u="sng">
                <a:solidFill>
                  <a:schemeClr val="hlink"/>
                </a:solidFill>
                <a:latin typeface="Arial" panose="020B0604020202020204" pitchFamily="34" charset="0"/>
                <a:cs typeface="Arial" panose="020B0604020202020204" pitchFamily="34" charset="0"/>
                <a:sym typeface="+mn-ea"/>
                <a:hlinkClick r:id="rId8" action="ppaction://hlinksldjump"/>
              </a:rPr>
              <a:t>in this respect,</a:t>
            </a:r>
            <a:r>
              <a:rPr lang="en-US" altLang="zh-CN" sz="2800" b="1" i="1">
                <a:latin typeface="Arial" panose="020B0604020202020204" pitchFamily="34" charset="0"/>
                <a:cs typeface="Arial" panose="020B0604020202020204" pitchFamily="34" charset="0"/>
                <a:sym typeface="+mn-ea"/>
              </a:rPr>
              <a:t> please let us know and we will meet you to the best of our ability.</a:t>
            </a:r>
            <a:endParaRPr lang="zh-CN" altLang="en-US" sz="1200" b="1" i="1" dirty="0">
              <a:solidFill>
                <a:srgbClr val="000000">
                  <a:lumMod val="65000"/>
                  <a:lumOff val="35000"/>
                </a:srgbClr>
              </a:solidFill>
              <a:latin typeface="Arial" panose="020B0604020202020204" pitchFamily="34" charset="0"/>
              <a:ea typeface="萝莉体 第二版" panose="02000500000000000000" pitchFamily="2"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anim calcmode="lin" valueType="num">
                                      <p:cBhvr>
                                        <p:cTn id="26" dur="500" fill="hold"/>
                                        <p:tgtEl>
                                          <p:spTgt spid="211"/>
                                        </p:tgtEl>
                                        <p:attrNameLst>
                                          <p:attrName>ppt_x</p:attrName>
                                        </p:attrNameLst>
                                      </p:cBhvr>
                                      <p:tavLst>
                                        <p:tav tm="0">
                                          <p:val>
                                            <p:strVal val="#ppt_x"/>
                                          </p:val>
                                        </p:tav>
                                        <p:tav tm="100000">
                                          <p:val>
                                            <p:strVal val="#ppt_x"/>
                                          </p:val>
                                        </p:tav>
                                      </p:tavLst>
                                    </p:anim>
                                    <p:anim calcmode="lin" valueType="num">
                                      <p:cBhvr>
                                        <p:cTn id="27" dur="500" fill="hold"/>
                                        <p:tgtEl>
                                          <p:spTgt spid="211"/>
                                        </p:tgtEl>
                                        <p:attrNameLst>
                                          <p:attrName>ppt_y</p:attrName>
                                        </p:attrNameLst>
                                      </p:cBhvr>
                                      <p:tavLst>
                                        <p:tav tm="0">
                                          <p:val>
                                            <p:strVal val="#ppt_y-.1"/>
                                          </p:val>
                                        </p:tav>
                                        <p:tav tm="100000">
                                          <p:val>
                                            <p:strVal val="#ppt_y"/>
                                          </p:val>
                                        </p:tav>
                                      </p:tavLst>
                                    </p:anim>
                                  </p:childTnLst>
                                </p:cTn>
                              </p:par>
                            </p:childTnLst>
                          </p:cTn>
                        </p:par>
                        <p:par>
                          <p:cTn id="28" fill="hold">
                            <p:stCondLst>
                              <p:cond delay="899"/>
                            </p:stCondLst>
                            <p:childTnLst>
                              <p:par>
                                <p:cTn id="29" presetID="18" presetClass="entr" presetSubtype="12" fill="hold" nodeType="afterEffect">
                                  <p:stCondLst>
                                    <p:cond delay="0"/>
                                  </p:stCondLst>
                                  <p:childTnLst>
                                    <p:set>
                                      <p:cBhvr>
                                        <p:cTn id="30" dur="1" fill="hold">
                                          <p:stCondLst>
                                            <p:cond delay="0"/>
                                          </p:stCondLst>
                                        </p:cTn>
                                        <p:tgtEl>
                                          <p:spTgt spid="209"/>
                                        </p:tgtEl>
                                        <p:attrNameLst>
                                          <p:attrName>style.visibility</p:attrName>
                                        </p:attrNameLst>
                                      </p:cBhvr>
                                      <p:to>
                                        <p:strVal val="visible"/>
                                      </p:to>
                                    </p:set>
                                    <p:animEffect transition="in" filter="strips(downLeft)">
                                      <p:cBhvr>
                                        <p:cTn id="31"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61199" y="168288"/>
            <a:ext cx="3736402"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panose="020B0604020202020204" pitchFamily="34" charset="0"/>
              </a:rPr>
              <a:t>Letter </a:t>
            </a:r>
            <a:r>
              <a:rPr lang="en-US" altLang="zh-CN" sz="3200" b="1" i="1" dirty="0">
                <a:latin typeface="字体管家糖果" panose="00020600040101010101" charset="-122"/>
                <a:ea typeface="字体管家糖果" panose="00020600040101010101" charset="-122"/>
                <a:cs typeface="Arial" panose="020B0604020202020204" pitchFamily="34" charset="0"/>
              </a:rPr>
              <a:t>2</a:t>
            </a:r>
            <a:endParaRPr lang="zh-CN" altLang="en-US" sz="32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grpSp>
        <p:nvGrpSpPr>
          <p:cNvPr id="209" name="组合 208"/>
          <p:cNvGrpSpPr/>
          <p:nvPr/>
        </p:nvGrpSpPr>
        <p:grpSpPr>
          <a:xfrm>
            <a:off x="93980" y="1200150"/>
            <a:ext cx="2578100" cy="4044950"/>
            <a:chOff x="4817279" y="2178055"/>
            <a:chExt cx="2578100" cy="2109787"/>
          </a:xfrm>
        </p:grpSpPr>
        <p:grpSp>
          <p:nvGrpSpPr>
            <p:cNvPr id="51" name="组合 50"/>
            <p:cNvGrpSpPr/>
            <p:nvPr/>
          </p:nvGrpSpPr>
          <p:grpSpPr>
            <a:xfrm rot="5400000">
              <a:off x="5091916" y="1903418"/>
              <a:ext cx="2028825" cy="2578100"/>
              <a:chOff x="5076825" y="2133601"/>
              <a:chExt cx="2028825" cy="2578100"/>
            </a:xfrm>
          </p:grpSpPr>
          <p:sp>
            <p:nvSpPr>
              <p:cNvPr id="52"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6" name="图片 205"/>
            <p:cNvPicPr>
              <a:picLocks noChangeAspect="1"/>
            </p:cNvPicPr>
            <p:nvPr/>
          </p:nvPicPr>
          <p:blipFill rotWithShape="1">
            <a:blip r:embed="rId6" cstate="screen"/>
            <a:srcRect l="78741" t="75413" r="-514" b="-2612"/>
            <a:stretch>
              <a:fillRect/>
            </a:stretch>
          </p:blipFill>
          <p:spPr>
            <a:xfrm>
              <a:off x="5291941" y="2422530"/>
              <a:ext cx="1581150" cy="1865312"/>
            </a:xfrm>
            <a:prstGeom prst="rect">
              <a:avLst/>
            </a:prstGeom>
          </p:spPr>
        </p:pic>
      </p:grpSp>
      <p:sp>
        <p:nvSpPr>
          <p:cNvPr id="211" name="矩形 210"/>
          <p:cNvSpPr/>
          <p:nvPr/>
        </p:nvSpPr>
        <p:spPr>
          <a:xfrm>
            <a:off x="2984500" y="1266825"/>
            <a:ext cx="6706870" cy="4223385"/>
          </a:xfrm>
          <a:prstGeom prst="rect">
            <a:avLst/>
          </a:prstGeom>
        </p:spPr>
        <p:txBody>
          <a:bodyPr wrap="square">
            <a:spAutoFit/>
          </a:bodyPr>
          <a:lstStyle/>
          <a:p>
            <a:pPr>
              <a:lnSpc>
                <a:spcPct val="80000"/>
              </a:lnSpc>
              <a:buNone/>
            </a:pPr>
            <a:r>
              <a:rPr lang="en-US" altLang="zh-CN" sz="2800">
                <a:sym typeface="+mn-ea"/>
              </a:rPr>
              <a:t> </a:t>
            </a:r>
            <a:r>
              <a:rPr lang="en-US" altLang="zh-CN" sz="2800" b="1" i="1">
                <a:latin typeface="Arial" panose="020B0604020202020204" pitchFamily="34" charset="0"/>
                <a:cs typeface="Arial" panose="020B0604020202020204" pitchFamily="34" charset="0"/>
                <a:sym typeface="+mn-ea"/>
              </a:rPr>
              <a:t> </a:t>
            </a:r>
            <a:r>
              <a:rPr lang="en-US" altLang="zh-CN" sz="2800" b="1" i="1">
                <a:latin typeface="Arial" panose="020B0604020202020204" pitchFamily="34" charset="0"/>
                <a:cs typeface="Arial" panose="020B0604020202020204" pitchFamily="34" charset="0"/>
                <a:sym typeface="+mn-ea"/>
                <a:hlinkClick r:id="rId7" action="ppaction://hlinksldjump"/>
              </a:rPr>
              <a:t> </a:t>
            </a:r>
            <a:r>
              <a:rPr lang="en-US" altLang="zh-CN" sz="2800" b="1" i="1" u="sng">
                <a:solidFill>
                  <a:schemeClr val="hlink"/>
                </a:solidFill>
                <a:latin typeface="Arial" panose="020B0604020202020204" pitchFamily="34" charset="0"/>
                <a:cs typeface="Arial" panose="020B0604020202020204" pitchFamily="34" charset="0"/>
                <a:sym typeface="+mn-ea"/>
                <a:hlinkClick r:id="rId7" action="ppaction://hlinksldjump"/>
              </a:rPr>
              <a:t>Taking this opportunity</a:t>
            </a:r>
            <a:r>
              <a:rPr lang="en-US" altLang="zh-CN" sz="2800" b="1" i="1">
                <a:latin typeface="Arial" panose="020B0604020202020204" pitchFamily="34" charset="0"/>
                <a:cs typeface="Arial" panose="020B0604020202020204" pitchFamily="34" charset="0"/>
                <a:sym typeface="+mn-ea"/>
                <a:hlinkClick r:id="rId7" action="ppaction://hlinksldjump"/>
              </a:rPr>
              <a:t>,</a:t>
            </a:r>
            <a:r>
              <a:rPr lang="en-US" altLang="zh-CN" sz="2800" b="1" i="1">
                <a:latin typeface="Arial" panose="020B0604020202020204" pitchFamily="34" charset="0"/>
                <a:cs typeface="Arial" panose="020B0604020202020204" pitchFamily="34" charset="0"/>
                <a:sym typeface="+mn-ea"/>
              </a:rPr>
              <a:t> we would like to inform you that we used to pack our audio connectors in wooden cases, but after several trial shipments in carton packing, we found our cartons just as seaworthy as wooden cases. Besides, cartons are less expensive, lighter to carry and cost lower freight. Nowadays, more and more clients are preferring carton packing to wooden case packing.</a:t>
            </a:r>
            <a:endParaRPr lang="zh-CN" altLang="en-US" sz="1200" b="1" i="1" dirty="0">
              <a:solidFill>
                <a:srgbClr val="000000">
                  <a:lumMod val="65000"/>
                  <a:lumOff val="35000"/>
                </a:srgbClr>
              </a:solidFill>
              <a:latin typeface="Arial" panose="020B0604020202020204" pitchFamily="34" charset="0"/>
              <a:ea typeface="萝莉体 第二版" panose="02000500000000000000" pitchFamily="2"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anim calcmode="lin" valueType="num">
                                      <p:cBhvr>
                                        <p:cTn id="26" dur="500" fill="hold"/>
                                        <p:tgtEl>
                                          <p:spTgt spid="211"/>
                                        </p:tgtEl>
                                        <p:attrNameLst>
                                          <p:attrName>ppt_x</p:attrName>
                                        </p:attrNameLst>
                                      </p:cBhvr>
                                      <p:tavLst>
                                        <p:tav tm="0">
                                          <p:val>
                                            <p:strVal val="#ppt_x"/>
                                          </p:val>
                                        </p:tav>
                                        <p:tav tm="100000">
                                          <p:val>
                                            <p:strVal val="#ppt_x"/>
                                          </p:val>
                                        </p:tav>
                                      </p:tavLst>
                                    </p:anim>
                                    <p:anim calcmode="lin" valueType="num">
                                      <p:cBhvr>
                                        <p:cTn id="27" dur="500" fill="hold"/>
                                        <p:tgtEl>
                                          <p:spTgt spid="211"/>
                                        </p:tgtEl>
                                        <p:attrNameLst>
                                          <p:attrName>ppt_y</p:attrName>
                                        </p:attrNameLst>
                                      </p:cBhvr>
                                      <p:tavLst>
                                        <p:tav tm="0">
                                          <p:val>
                                            <p:strVal val="#ppt_y-.1"/>
                                          </p:val>
                                        </p:tav>
                                        <p:tav tm="100000">
                                          <p:val>
                                            <p:strVal val="#ppt_y"/>
                                          </p:val>
                                        </p:tav>
                                      </p:tavLst>
                                    </p:anim>
                                  </p:childTnLst>
                                </p:cTn>
                              </p:par>
                            </p:childTnLst>
                          </p:cTn>
                        </p:par>
                        <p:par>
                          <p:cTn id="28" fill="hold">
                            <p:stCondLst>
                              <p:cond delay="850"/>
                            </p:stCondLst>
                            <p:childTnLst>
                              <p:par>
                                <p:cTn id="29" presetID="18" presetClass="entr" presetSubtype="12" fill="hold" nodeType="afterEffect">
                                  <p:stCondLst>
                                    <p:cond delay="0"/>
                                  </p:stCondLst>
                                  <p:childTnLst>
                                    <p:set>
                                      <p:cBhvr>
                                        <p:cTn id="30" dur="1" fill="hold">
                                          <p:stCondLst>
                                            <p:cond delay="0"/>
                                          </p:stCondLst>
                                        </p:cTn>
                                        <p:tgtEl>
                                          <p:spTgt spid="209"/>
                                        </p:tgtEl>
                                        <p:attrNameLst>
                                          <p:attrName>style.visibility</p:attrName>
                                        </p:attrNameLst>
                                      </p:cBhvr>
                                      <p:to>
                                        <p:strVal val="visible"/>
                                      </p:to>
                                    </p:set>
                                    <p:animEffect transition="in" filter="strips(downLeft)">
                                      <p:cBhvr>
                                        <p:cTn id="31"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61199" y="168288"/>
            <a:ext cx="3736402"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panose="020B0604020202020204" pitchFamily="34" charset="0"/>
              </a:rPr>
              <a:t>Letter </a:t>
            </a:r>
            <a:r>
              <a:rPr lang="en-US" altLang="zh-CN" sz="3200" b="1" i="1" dirty="0">
                <a:latin typeface="字体管家糖果" panose="00020600040101010101" charset="-122"/>
                <a:ea typeface="字体管家糖果" panose="00020600040101010101" charset="-122"/>
                <a:cs typeface="Arial" panose="020B0604020202020204" pitchFamily="34" charset="0"/>
              </a:rPr>
              <a:t>2</a:t>
            </a:r>
            <a:endParaRPr lang="zh-CN" altLang="en-US" sz="32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rId4" action="ppaction://hlinksldjump"/>
          </p:cNvPr>
          <p:cNvPicPr>
            <a:picLocks noChangeAspect="1"/>
          </p:cNvPicPr>
          <p:nvPr/>
        </p:nvPicPr>
        <p:blipFill>
          <a:blip r:embed="rId5"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6" cstate="print"/>
          <a:stretch>
            <a:fillRect/>
          </a:stretch>
        </p:blipFill>
        <p:spPr>
          <a:xfrm>
            <a:off x="286199" y="5614536"/>
            <a:ext cx="969348" cy="951058"/>
          </a:xfrm>
          <a:prstGeom prst="rect">
            <a:avLst/>
          </a:prstGeom>
        </p:spPr>
      </p:pic>
      <p:grpSp>
        <p:nvGrpSpPr>
          <p:cNvPr id="209" name="组合 208"/>
          <p:cNvGrpSpPr/>
          <p:nvPr/>
        </p:nvGrpSpPr>
        <p:grpSpPr>
          <a:xfrm>
            <a:off x="93980" y="1200150"/>
            <a:ext cx="2578100" cy="4044950"/>
            <a:chOff x="4817279" y="2178055"/>
            <a:chExt cx="2578100" cy="2109787"/>
          </a:xfrm>
        </p:grpSpPr>
        <p:grpSp>
          <p:nvGrpSpPr>
            <p:cNvPr id="51" name="组合 50"/>
            <p:cNvGrpSpPr/>
            <p:nvPr/>
          </p:nvGrpSpPr>
          <p:grpSpPr>
            <a:xfrm rot="5400000">
              <a:off x="5091916" y="1903418"/>
              <a:ext cx="2028825" cy="2578100"/>
              <a:chOff x="5076825" y="2133601"/>
              <a:chExt cx="2028825" cy="2578100"/>
            </a:xfrm>
          </p:grpSpPr>
          <p:sp>
            <p:nvSpPr>
              <p:cNvPr id="52"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6" name="图片 205"/>
            <p:cNvPicPr>
              <a:picLocks noChangeAspect="1"/>
            </p:cNvPicPr>
            <p:nvPr/>
          </p:nvPicPr>
          <p:blipFill rotWithShape="1">
            <a:blip r:embed="rId7" cstate="screen"/>
            <a:srcRect l="78741" t="75413" r="-514" b="-2612"/>
            <a:stretch>
              <a:fillRect/>
            </a:stretch>
          </p:blipFill>
          <p:spPr>
            <a:xfrm>
              <a:off x="5291941" y="2422530"/>
              <a:ext cx="1581150" cy="1865312"/>
            </a:xfrm>
            <a:prstGeom prst="rect">
              <a:avLst/>
            </a:prstGeom>
          </p:spPr>
        </p:pic>
      </p:grpSp>
      <p:sp>
        <p:nvSpPr>
          <p:cNvPr id="211" name="矩形 210"/>
          <p:cNvSpPr/>
          <p:nvPr/>
        </p:nvSpPr>
        <p:spPr>
          <a:xfrm>
            <a:off x="3128645" y="1577340"/>
            <a:ext cx="6706870" cy="4399915"/>
          </a:xfrm>
          <a:prstGeom prst="rect">
            <a:avLst/>
          </a:prstGeom>
        </p:spPr>
        <p:txBody>
          <a:bodyPr wrap="square">
            <a:spAutoFit/>
          </a:bodyPr>
          <a:lstStyle/>
          <a:p>
            <a:pPr>
              <a:buNone/>
            </a:pPr>
            <a:r>
              <a:rPr lang="en-US" altLang="zh-CN" sz="2800" b="1" i="1">
                <a:latin typeface="Arial" panose="020B0604020202020204" pitchFamily="34" charset="0"/>
                <a:cs typeface="Arial" panose="020B0604020202020204" pitchFamily="34" charset="0"/>
                <a:sym typeface="+mn-ea"/>
              </a:rPr>
              <a:t>   We trust that you will agree to our opinion and accept our carton packing.</a:t>
            </a:r>
            <a:endParaRPr lang="en-US" altLang="zh-CN" sz="2800" b="1" i="1">
              <a:latin typeface="Arial" panose="020B0604020202020204" pitchFamily="34" charset="0"/>
              <a:cs typeface="Arial" panose="020B0604020202020204" pitchFamily="34" charset="0"/>
            </a:endParaRPr>
          </a:p>
          <a:p>
            <a:pPr>
              <a:buNone/>
            </a:pPr>
            <a:endParaRPr lang="en-US" altLang="zh-CN" sz="2800" b="1" i="1">
              <a:latin typeface="Arial" panose="020B0604020202020204" pitchFamily="34" charset="0"/>
              <a:cs typeface="Arial" panose="020B0604020202020204" pitchFamily="34" charset="0"/>
            </a:endParaRPr>
          </a:p>
          <a:p>
            <a:pPr>
              <a:buNone/>
            </a:pPr>
            <a:r>
              <a:rPr lang="en-US" altLang="zh-CN" sz="2800" b="1" i="1">
                <a:latin typeface="Arial" panose="020B0604020202020204" pitchFamily="34" charset="0"/>
                <a:cs typeface="Arial" panose="020B0604020202020204" pitchFamily="34" charset="0"/>
                <a:sym typeface="+mn-ea"/>
              </a:rPr>
              <a:t>   We thank you in advance for your early reply.</a:t>
            </a:r>
            <a:endParaRPr lang="en-US" altLang="zh-CN" sz="2800" b="1" i="1">
              <a:latin typeface="Arial" panose="020B0604020202020204" pitchFamily="34" charset="0"/>
              <a:cs typeface="Arial" panose="020B0604020202020204" pitchFamily="34" charset="0"/>
            </a:endParaRPr>
          </a:p>
          <a:p>
            <a:pPr>
              <a:buNone/>
            </a:pPr>
            <a:endParaRPr lang="en-US" altLang="zh-CN" sz="2800" b="1" i="1">
              <a:latin typeface="Arial" panose="020B0604020202020204" pitchFamily="34" charset="0"/>
              <a:cs typeface="Arial" panose="020B0604020202020204" pitchFamily="34" charset="0"/>
            </a:endParaRPr>
          </a:p>
          <a:p>
            <a:pPr>
              <a:buNone/>
            </a:pPr>
            <a:r>
              <a:rPr lang="en-US" altLang="zh-CN" sz="2800" b="1" i="1">
                <a:latin typeface="Arial" panose="020B0604020202020204" pitchFamily="34" charset="0"/>
                <a:cs typeface="Arial" panose="020B0604020202020204" pitchFamily="34" charset="0"/>
                <a:sym typeface="+mn-ea"/>
              </a:rPr>
              <a:t>Best regards,</a:t>
            </a:r>
          </a:p>
          <a:p>
            <a:pPr>
              <a:buNone/>
            </a:pPr>
            <a:r>
              <a:rPr lang="en-US" altLang="zh-CN" sz="2800" b="1" i="1">
                <a:latin typeface="Arial" panose="020B0604020202020204" pitchFamily="34" charset="0"/>
                <a:cs typeface="Arial" panose="020B0604020202020204" pitchFamily="34" charset="0"/>
                <a:sym typeface="+mn-ea"/>
              </a:rPr>
              <a:t>Nancy  </a:t>
            </a:r>
          </a:p>
          <a:p>
            <a:pPr>
              <a:buNone/>
            </a:pPr>
            <a:r>
              <a:rPr lang="en-US" altLang="zh-CN" sz="2800" b="1" i="1">
                <a:latin typeface="Arial" panose="020B0604020202020204" pitchFamily="34" charset="0"/>
                <a:cs typeface="Arial" panose="020B0604020202020204" pitchFamily="34" charset="0"/>
                <a:sym typeface="+mn-ea"/>
              </a:rPr>
              <a:t>Ningbo Yinwang Electronic Co., Ltd. </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anim calcmode="lin" valueType="num">
                                      <p:cBhvr>
                                        <p:cTn id="26" dur="500" fill="hold"/>
                                        <p:tgtEl>
                                          <p:spTgt spid="211"/>
                                        </p:tgtEl>
                                        <p:attrNameLst>
                                          <p:attrName>ppt_x</p:attrName>
                                        </p:attrNameLst>
                                      </p:cBhvr>
                                      <p:tavLst>
                                        <p:tav tm="0">
                                          <p:val>
                                            <p:strVal val="#ppt_x"/>
                                          </p:val>
                                        </p:tav>
                                        <p:tav tm="100000">
                                          <p:val>
                                            <p:strVal val="#ppt_x"/>
                                          </p:val>
                                        </p:tav>
                                      </p:tavLst>
                                    </p:anim>
                                    <p:anim calcmode="lin" valueType="num">
                                      <p:cBhvr>
                                        <p:cTn id="27" dur="500" fill="hold"/>
                                        <p:tgtEl>
                                          <p:spTgt spid="211"/>
                                        </p:tgtEl>
                                        <p:attrNameLst>
                                          <p:attrName>ppt_y</p:attrName>
                                        </p:attrNameLst>
                                      </p:cBhvr>
                                      <p:tavLst>
                                        <p:tav tm="0">
                                          <p:val>
                                            <p:strVal val="#ppt_y-.1"/>
                                          </p:val>
                                        </p:tav>
                                        <p:tav tm="100000">
                                          <p:val>
                                            <p:strVal val="#ppt_y"/>
                                          </p:val>
                                        </p:tav>
                                      </p:tavLst>
                                    </p:anim>
                                  </p:childTnLst>
                                </p:cTn>
                              </p:par>
                            </p:childTnLst>
                          </p:cTn>
                        </p:par>
                        <p:par>
                          <p:cTn id="28" fill="hold">
                            <p:stCondLst>
                              <p:cond delay="850"/>
                            </p:stCondLst>
                            <p:childTnLst>
                              <p:par>
                                <p:cTn id="29" presetID="18" presetClass="entr" presetSubtype="12" fill="hold" nodeType="afterEffect">
                                  <p:stCondLst>
                                    <p:cond delay="0"/>
                                  </p:stCondLst>
                                  <p:childTnLst>
                                    <p:set>
                                      <p:cBhvr>
                                        <p:cTn id="30" dur="1" fill="hold">
                                          <p:stCondLst>
                                            <p:cond delay="0"/>
                                          </p:stCondLst>
                                        </p:cTn>
                                        <p:tgtEl>
                                          <p:spTgt spid="209"/>
                                        </p:tgtEl>
                                        <p:attrNameLst>
                                          <p:attrName>style.visibility</p:attrName>
                                        </p:attrNameLst>
                                      </p:cBhvr>
                                      <p:to>
                                        <p:strVal val="visible"/>
                                      </p:to>
                                    </p:set>
                                    <p:animEffect transition="in" filter="strips(downLeft)">
                                      <p:cBhvr>
                                        <p:cTn id="31"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510665" y="234950"/>
            <a:ext cx="5488940" cy="583565"/>
          </a:xfrm>
          <a:prstGeom prst="rect">
            <a:avLst/>
          </a:prstGeom>
          <a:noFill/>
        </p:spPr>
        <p:txBody>
          <a:bodyPr wrap="square" rtlCol="0">
            <a:spAutoFit/>
          </a:bodyPr>
          <a:lstStyle/>
          <a:p>
            <a:pPr algn="ctr"/>
            <a:r>
              <a:rPr lang="en-US" altLang="zh-CN" sz="3200" b="1" i="1">
                <a:latin typeface="字体管家糖果" panose="00020600040101010101" charset="-122"/>
                <a:ea typeface="字体管家糖果" panose="00020600040101010101" charset="-122"/>
                <a:sym typeface="+mn-ea"/>
              </a:rPr>
              <a:t>Notes to Letter Two</a:t>
            </a:r>
            <a:endParaRPr lang="zh-CN" altLang="en-US" sz="32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rId4" action="ppaction://hlinksldjump"/>
          </p:cNvPr>
          <p:cNvPicPr>
            <a:picLocks noChangeAspect="1"/>
          </p:cNvPicPr>
          <p:nvPr/>
        </p:nvPicPr>
        <p:blipFill>
          <a:blip r:embed="rId5"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6" cstate="print"/>
          <a:stretch>
            <a:fillRect/>
          </a:stretch>
        </p:blipFill>
        <p:spPr>
          <a:xfrm>
            <a:off x="286199" y="5614536"/>
            <a:ext cx="969348" cy="951058"/>
          </a:xfrm>
          <a:prstGeom prst="rect">
            <a:avLst/>
          </a:prstGeom>
        </p:spPr>
      </p:pic>
      <p:sp>
        <p:nvSpPr>
          <p:cNvPr id="71" name="矩形 70"/>
          <p:cNvSpPr/>
          <p:nvPr/>
        </p:nvSpPr>
        <p:spPr>
          <a:xfrm>
            <a:off x="955675" y="1271270"/>
            <a:ext cx="4112260" cy="521970"/>
          </a:xfrm>
          <a:prstGeom prst="rect">
            <a:avLst/>
          </a:prstGeom>
        </p:spPr>
        <p:txBody>
          <a:bodyPr wrap="square">
            <a:spAutoFit/>
          </a:bodyPr>
          <a:lstStyle/>
          <a:p>
            <a:pPr>
              <a:buNone/>
            </a:pPr>
            <a:r>
              <a:rPr lang="en-US" altLang="zh-CN" sz="2800" b="1" i="1" dirty="0">
                <a:latin typeface="Arial" panose="020B0604020202020204" pitchFamily="34" charset="0"/>
                <a:cs typeface="Arial" panose="020B0604020202020204" pitchFamily="34" charset="0"/>
                <a:sym typeface="+mn-ea"/>
              </a:rPr>
              <a:t>1. inquire about </a:t>
            </a:r>
            <a:r>
              <a:rPr lang="zh-CN" altLang="en-US" sz="2800" b="1" i="1" dirty="0">
                <a:latin typeface="Arial" panose="020B0604020202020204" pitchFamily="34" charset="0"/>
                <a:cs typeface="Arial" panose="020B0604020202020204" pitchFamily="34" charset="0"/>
                <a:sym typeface="+mn-ea"/>
              </a:rPr>
              <a:t>询问</a:t>
            </a:r>
            <a:endParaRPr lang="zh-CN" altLang="en-US" sz="2800" b="1" i="1" dirty="0">
              <a:solidFill>
                <a:srgbClr val="000000">
                  <a:lumMod val="65000"/>
                  <a:lumOff val="35000"/>
                </a:srgbClr>
              </a:solidFill>
              <a:latin typeface="Arial" panose="020B0604020202020204" pitchFamily="34" charset="0"/>
              <a:ea typeface="萝莉体 第二版" panose="02000500000000000000" pitchFamily="2" charset="-122"/>
              <a:cs typeface="Arial" panose="020B0604020202020204" pitchFamily="34" charset="0"/>
              <a:sym typeface="+mn-lt"/>
            </a:endParaRPr>
          </a:p>
        </p:txBody>
      </p:sp>
      <p:sp>
        <p:nvSpPr>
          <p:cNvPr id="75" name="矩形 74"/>
          <p:cNvSpPr/>
          <p:nvPr/>
        </p:nvSpPr>
        <p:spPr>
          <a:xfrm>
            <a:off x="885825" y="2135505"/>
            <a:ext cx="8679815" cy="1814830"/>
          </a:xfrm>
          <a:prstGeom prst="rect">
            <a:avLst/>
          </a:prstGeom>
        </p:spPr>
        <p:txBody>
          <a:bodyPr wrap="square">
            <a:spAutoFit/>
          </a:bodyPr>
          <a:lstStyle/>
          <a:p>
            <a:pPr>
              <a:buNone/>
            </a:pPr>
            <a:r>
              <a:rPr lang="en-US" altLang="zh-CN" sz="2800" b="1" i="1">
                <a:latin typeface="Arial" panose="020B0604020202020204" pitchFamily="34" charset="0"/>
                <a:cs typeface="Arial" panose="020B0604020202020204" pitchFamily="34" charset="0"/>
                <a:sym typeface="+mn-ea"/>
              </a:rPr>
              <a:t>e.g.</a:t>
            </a:r>
            <a:r>
              <a:rPr lang="en-US" altLang="zh-CN" sz="2800" b="1" i="1" dirty="0">
                <a:latin typeface="Arial" panose="020B0604020202020204" pitchFamily="34" charset="0"/>
                <a:cs typeface="Arial" panose="020B0604020202020204" pitchFamily="34" charset="0"/>
                <a:sym typeface="+mn-ea"/>
              </a:rPr>
              <a:t>	I came here to inquire about the product. </a:t>
            </a:r>
            <a:r>
              <a:rPr lang="zh-CN" altLang="en-US" sz="2800" b="1" i="1" dirty="0">
                <a:latin typeface="Arial" panose="020B0604020202020204" pitchFamily="34" charset="0"/>
                <a:cs typeface="Arial" panose="020B0604020202020204" pitchFamily="34" charset="0"/>
                <a:sym typeface="+mn-ea"/>
              </a:rPr>
              <a:t>来是想问一问有关产品的问题。</a:t>
            </a:r>
            <a:endParaRPr lang="zh-CN" altLang="en-US" sz="2800" b="1" i="1" dirty="0">
              <a:latin typeface="Arial" panose="020B0604020202020204" pitchFamily="34" charset="0"/>
              <a:cs typeface="Arial" panose="020B0604020202020204" pitchFamily="34" charset="0"/>
            </a:endParaRPr>
          </a:p>
          <a:p>
            <a:pPr>
              <a:buNone/>
            </a:pPr>
            <a:r>
              <a:rPr lang="en-US" altLang="zh-CN" sz="2800" b="1" i="1">
                <a:latin typeface="Arial" panose="020B0604020202020204" pitchFamily="34" charset="0"/>
                <a:cs typeface="Arial" panose="020B0604020202020204" pitchFamily="34" charset="0"/>
                <a:sym typeface="+mn-ea"/>
              </a:rPr>
              <a:t>e.g.</a:t>
            </a:r>
            <a:r>
              <a:rPr lang="en-US" altLang="zh-CN" sz="2800" b="1" i="1" dirty="0">
                <a:latin typeface="Arial" panose="020B0604020202020204" pitchFamily="34" charset="0"/>
                <a:cs typeface="Arial" panose="020B0604020202020204" pitchFamily="34" charset="0"/>
                <a:sym typeface="+mn-ea"/>
              </a:rPr>
              <a:t>	I’m writing to enquire about packing. </a:t>
            </a:r>
            <a:r>
              <a:rPr lang="zh-CN" altLang="en-US" sz="2800" b="1" i="1" dirty="0">
                <a:latin typeface="Arial" panose="020B0604020202020204" pitchFamily="34" charset="0"/>
                <a:cs typeface="Arial" panose="020B0604020202020204" pitchFamily="34" charset="0"/>
                <a:sym typeface="+mn-ea"/>
              </a:rPr>
              <a:t>特此致函询问有关包装事宜</a:t>
            </a:r>
            <a:endParaRPr lang="zh-CN" altLang="en-US" sz="2800" b="1" i="1" dirty="0">
              <a:solidFill>
                <a:srgbClr val="000000">
                  <a:lumMod val="65000"/>
                  <a:lumOff val="35000"/>
                </a:srgbClr>
              </a:solidFill>
              <a:latin typeface="Arial" panose="020B0604020202020204" pitchFamily="34" charset="0"/>
              <a:ea typeface="萝莉体 第二版" panose="02000500000000000000" pitchFamily="2"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anim calcmode="lin" valueType="num">
                                      <p:cBhvr>
                                        <p:cTn id="26" dur="500" fill="hold"/>
                                        <p:tgtEl>
                                          <p:spTgt spid="71"/>
                                        </p:tgtEl>
                                        <p:attrNameLst>
                                          <p:attrName>ppt_x</p:attrName>
                                        </p:attrNameLst>
                                      </p:cBhvr>
                                      <p:tavLst>
                                        <p:tav tm="0">
                                          <p:val>
                                            <p:strVal val="#ppt_x"/>
                                          </p:val>
                                        </p:tav>
                                        <p:tav tm="100000">
                                          <p:val>
                                            <p:strVal val="#ppt_x"/>
                                          </p:val>
                                        </p:tav>
                                      </p:tavLst>
                                    </p:anim>
                                    <p:anim calcmode="lin" valueType="num">
                                      <p:cBhvr>
                                        <p:cTn id="27" dur="500" fill="hold"/>
                                        <p:tgtEl>
                                          <p:spTgt spid="71"/>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anim calcmode="lin" valueType="num">
                                      <p:cBhvr>
                                        <p:cTn id="31" dur="500" fill="hold"/>
                                        <p:tgtEl>
                                          <p:spTgt spid="75"/>
                                        </p:tgtEl>
                                        <p:attrNameLst>
                                          <p:attrName>ppt_x</p:attrName>
                                        </p:attrNameLst>
                                      </p:cBhvr>
                                      <p:tavLst>
                                        <p:tav tm="0">
                                          <p:val>
                                            <p:strVal val="#ppt_x"/>
                                          </p:val>
                                        </p:tav>
                                        <p:tav tm="100000">
                                          <p:val>
                                            <p:strVal val="#ppt_x"/>
                                          </p:val>
                                        </p:tav>
                                      </p:tavLst>
                                    </p:anim>
                                    <p:anim calcmode="lin" valueType="num">
                                      <p:cBhvr>
                                        <p:cTn id="32"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1" grpId="0"/>
      <p:bldP spid="7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510665" y="234950"/>
            <a:ext cx="5488940" cy="583565"/>
          </a:xfrm>
          <a:prstGeom prst="rect">
            <a:avLst/>
          </a:prstGeom>
          <a:noFill/>
        </p:spPr>
        <p:txBody>
          <a:bodyPr wrap="square" rtlCol="0">
            <a:spAutoFit/>
          </a:bodyPr>
          <a:lstStyle/>
          <a:p>
            <a:pPr algn="ctr"/>
            <a:r>
              <a:rPr lang="en-US" altLang="zh-CN" sz="3200" b="1" i="1">
                <a:latin typeface="字体管家糖果" panose="00020600040101010101" charset="-122"/>
                <a:ea typeface="字体管家糖果" panose="00020600040101010101" charset="-122"/>
                <a:sym typeface="+mn-ea"/>
              </a:rPr>
              <a:t>Notes to Letter Two</a:t>
            </a:r>
            <a:endParaRPr lang="zh-CN" altLang="en-US" sz="32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rId4" action="ppaction://hlinksldjump"/>
          </p:cNvPr>
          <p:cNvPicPr>
            <a:picLocks noChangeAspect="1"/>
          </p:cNvPicPr>
          <p:nvPr/>
        </p:nvPicPr>
        <p:blipFill>
          <a:blip r:embed="rId5"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6" cstate="print"/>
          <a:stretch>
            <a:fillRect/>
          </a:stretch>
        </p:blipFill>
        <p:spPr>
          <a:xfrm>
            <a:off x="286199" y="5614536"/>
            <a:ext cx="969348" cy="951058"/>
          </a:xfrm>
          <a:prstGeom prst="rect">
            <a:avLst/>
          </a:prstGeom>
        </p:spPr>
      </p:pic>
      <p:sp>
        <p:nvSpPr>
          <p:cNvPr id="71" name="矩形 70"/>
          <p:cNvSpPr/>
          <p:nvPr/>
        </p:nvSpPr>
        <p:spPr>
          <a:xfrm>
            <a:off x="955675" y="1271270"/>
            <a:ext cx="4112260" cy="521970"/>
          </a:xfrm>
          <a:prstGeom prst="rect">
            <a:avLst/>
          </a:prstGeom>
        </p:spPr>
        <p:txBody>
          <a:bodyPr wrap="square">
            <a:spAutoFit/>
          </a:bodyPr>
          <a:lstStyle/>
          <a:p>
            <a:pPr>
              <a:buNone/>
            </a:pPr>
            <a:r>
              <a:rPr lang="en-US" sz="2800" b="1" i="1" dirty="0">
                <a:latin typeface="Arial" panose="020B0604020202020204" pitchFamily="34" charset="0"/>
                <a:cs typeface="Arial" panose="020B0604020202020204" pitchFamily="34" charset="0"/>
                <a:sym typeface="+mn-ea"/>
              </a:rPr>
              <a:t>2</a:t>
            </a:r>
            <a:r>
              <a:rPr sz="2800" b="1" i="1" dirty="0">
                <a:latin typeface="Arial" panose="020B0604020202020204" pitchFamily="34" charset="0"/>
                <a:cs typeface="Arial" panose="020B0604020202020204" pitchFamily="34" charset="0"/>
                <a:sym typeface="+mn-ea"/>
              </a:rPr>
              <a:t>. gross weight 毛重</a:t>
            </a:r>
          </a:p>
        </p:txBody>
      </p:sp>
      <p:sp>
        <p:nvSpPr>
          <p:cNvPr id="75" name="矩形 74"/>
          <p:cNvSpPr/>
          <p:nvPr/>
        </p:nvSpPr>
        <p:spPr>
          <a:xfrm>
            <a:off x="1011555" y="1978660"/>
            <a:ext cx="8679815" cy="3107690"/>
          </a:xfrm>
          <a:prstGeom prst="rect">
            <a:avLst/>
          </a:prstGeom>
        </p:spPr>
        <p:txBody>
          <a:bodyPr wrap="square">
            <a:spAutoFit/>
          </a:bodyPr>
          <a:lstStyle/>
          <a:p>
            <a:pPr>
              <a:buNone/>
            </a:pPr>
            <a:r>
              <a:rPr sz="2800" b="1" i="1">
                <a:latin typeface="Arial" panose="020B0604020202020204" pitchFamily="34" charset="0"/>
                <a:cs typeface="Arial" panose="020B0604020202020204" pitchFamily="34" charset="0"/>
                <a:sym typeface="+mn-ea"/>
              </a:rPr>
              <a:t>net weight净重</a:t>
            </a:r>
          </a:p>
          <a:p>
            <a:pPr>
              <a:buNone/>
            </a:pPr>
            <a:r>
              <a:rPr sz="2800" b="1" i="1">
                <a:latin typeface="Arial" panose="020B0604020202020204" pitchFamily="34" charset="0"/>
                <a:cs typeface="Arial" panose="020B0604020202020204" pitchFamily="34" charset="0"/>
                <a:sym typeface="+mn-ea"/>
              </a:rPr>
              <a:t>tare皮重</a:t>
            </a:r>
          </a:p>
          <a:p>
            <a:pPr>
              <a:buNone/>
            </a:pPr>
            <a:r>
              <a:rPr sz="2800" b="1" i="1">
                <a:latin typeface="Arial" panose="020B0604020202020204" pitchFamily="34" charset="0"/>
                <a:cs typeface="Arial" panose="020B0604020202020204" pitchFamily="34" charset="0"/>
                <a:sym typeface="+mn-ea"/>
              </a:rPr>
              <a:t>e.g.	We’ll pack the goods 10 dozen to a carton, with gross weight around 25kilos a carton. 这种货十打装一箱，每箱毛重约25公斤。</a:t>
            </a:r>
          </a:p>
          <a:p>
            <a:pPr>
              <a:buNone/>
            </a:pPr>
            <a:r>
              <a:rPr sz="2800" b="1" i="1">
                <a:latin typeface="Arial" panose="020B0604020202020204" pitchFamily="34" charset="0"/>
                <a:cs typeface="Arial" panose="020B0604020202020204" pitchFamily="34" charset="0"/>
                <a:sym typeface="+mn-ea"/>
              </a:rPr>
              <a:t>e.g.	Net Weight: the gross weight minus tare. 净重：总重扣除皮重后的重量。</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anim calcmode="lin" valueType="num">
                                      <p:cBhvr>
                                        <p:cTn id="26" dur="500" fill="hold"/>
                                        <p:tgtEl>
                                          <p:spTgt spid="71"/>
                                        </p:tgtEl>
                                        <p:attrNameLst>
                                          <p:attrName>ppt_x</p:attrName>
                                        </p:attrNameLst>
                                      </p:cBhvr>
                                      <p:tavLst>
                                        <p:tav tm="0">
                                          <p:val>
                                            <p:strVal val="#ppt_x"/>
                                          </p:val>
                                        </p:tav>
                                        <p:tav tm="100000">
                                          <p:val>
                                            <p:strVal val="#ppt_x"/>
                                          </p:val>
                                        </p:tav>
                                      </p:tavLst>
                                    </p:anim>
                                    <p:anim calcmode="lin" valueType="num">
                                      <p:cBhvr>
                                        <p:cTn id="27" dur="500" fill="hold"/>
                                        <p:tgtEl>
                                          <p:spTgt spid="71"/>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anim calcmode="lin" valueType="num">
                                      <p:cBhvr>
                                        <p:cTn id="31" dur="500" fill="hold"/>
                                        <p:tgtEl>
                                          <p:spTgt spid="75"/>
                                        </p:tgtEl>
                                        <p:attrNameLst>
                                          <p:attrName>ppt_x</p:attrName>
                                        </p:attrNameLst>
                                      </p:cBhvr>
                                      <p:tavLst>
                                        <p:tav tm="0">
                                          <p:val>
                                            <p:strVal val="#ppt_x"/>
                                          </p:val>
                                        </p:tav>
                                        <p:tav tm="100000">
                                          <p:val>
                                            <p:strVal val="#ppt_x"/>
                                          </p:val>
                                        </p:tav>
                                      </p:tavLst>
                                    </p:anim>
                                    <p:anim calcmode="lin" valueType="num">
                                      <p:cBhvr>
                                        <p:cTn id="32"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1" grpId="0"/>
      <p:bldP spid="7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510665" y="234950"/>
            <a:ext cx="5488940" cy="583565"/>
          </a:xfrm>
          <a:prstGeom prst="rect">
            <a:avLst/>
          </a:prstGeom>
          <a:noFill/>
        </p:spPr>
        <p:txBody>
          <a:bodyPr wrap="square" rtlCol="0">
            <a:spAutoFit/>
          </a:bodyPr>
          <a:lstStyle/>
          <a:p>
            <a:pPr algn="ctr"/>
            <a:r>
              <a:rPr lang="en-US" altLang="zh-CN" sz="3200" b="1" i="1">
                <a:latin typeface="字体管家糖果" panose="00020600040101010101" charset="-122"/>
                <a:ea typeface="字体管家糖果" panose="00020600040101010101" charset="-122"/>
                <a:sym typeface="+mn-ea"/>
              </a:rPr>
              <a:t>Notes to Letter Two</a:t>
            </a:r>
            <a:endParaRPr lang="zh-CN" altLang="en-US" sz="32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rId4" action="ppaction://hlinksldjump"/>
          </p:cNvPr>
          <p:cNvPicPr>
            <a:picLocks noChangeAspect="1"/>
          </p:cNvPicPr>
          <p:nvPr/>
        </p:nvPicPr>
        <p:blipFill>
          <a:blip r:embed="rId5"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6" cstate="print"/>
          <a:stretch>
            <a:fillRect/>
          </a:stretch>
        </p:blipFill>
        <p:spPr>
          <a:xfrm>
            <a:off x="286199" y="5614536"/>
            <a:ext cx="969348" cy="951058"/>
          </a:xfrm>
          <a:prstGeom prst="rect">
            <a:avLst/>
          </a:prstGeom>
        </p:spPr>
      </p:pic>
      <p:sp>
        <p:nvSpPr>
          <p:cNvPr id="71" name="矩形 70"/>
          <p:cNvSpPr/>
          <p:nvPr/>
        </p:nvSpPr>
        <p:spPr>
          <a:xfrm>
            <a:off x="955675" y="1271270"/>
            <a:ext cx="5146675" cy="521970"/>
          </a:xfrm>
          <a:prstGeom prst="rect">
            <a:avLst/>
          </a:prstGeom>
        </p:spPr>
        <p:txBody>
          <a:bodyPr wrap="square">
            <a:spAutoFit/>
          </a:bodyPr>
          <a:lstStyle/>
          <a:p>
            <a:pPr>
              <a:buNone/>
            </a:pPr>
            <a:r>
              <a:rPr lang="en-US" sz="2800" b="1" i="1" dirty="0">
                <a:latin typeface="Arial" panose="020B0604020202020204" pitchFamily="34" charset="0"/>
                <a:cs typeface="Arial" panose="020B0604020202020204" pitchFamily="34" charset="0"/>
                <a:sym typeface="+mn-ea"/>
              </a:rPr>
              <a:t>3</a:t>
            </a:r>
            <a:r>
              <a:rPr sz="2800" b="1" i="1" dirty="0">
                <a:latin typeface="Arial" panose="020B0604020202020204" pitchFamily="34" charset="0"/>
                <a:cs typeface="Arial" panose="020B0604020202020204" pitchFamily="34" charset="0"/>
                <a:sym typeface="+mn-ea"/>
              </a:rPr>
              <a:t>. in this respect 在这一点上</a:t>
            </a:r>
          </a:p>
        </p:txBody>
      </p:sp>
      <p:sp>
        <p:nvSpPr>
          <p:cNvPr id="75" name="矩形 74"/>
          <p:cNvSpPr/>
          <p:nvPr/>
        </p:nvSpPr>
        <p:spPr>
          <a:xfrm>
            <a:off x="885825" y="2135505"/>
            <a:ext cx="8679815" cy="3538220"/>
          </a:xfrm>
          <a:prstGeom prst="rect">
            <a:avLst/>
          </a:prstGeom>
        </p:spPr>
        <p:txBody>
          <a:bodyPr wrap="square">
            <a:spAutoFit/>
          </a:bodyPr>
          <a:lstStyle/>
          <a:p>
            <a:pPr>
              <a:buNone/>
            </a:pPr>
            <a:r>
              <a:rPr sz="2800" b="1" i="1">
                <a:latin typeface="Arial" panose="020B0604020202020204" pitchFamily="34" charset="0"/>
                <a:cs typeface="Arial" panose="020B0604020202020204" pitchFamily="34" charset="0"/>
                <a:sym typeface="+mn-ea"/>
              </a:rPr>
              <a:t>e.g.	Can you send us samples of paper that you can guarantee in this respect, and that will also be reasonable in price? 贵公司的纸张如能保证符合我方要求，而且价格合理，可否提供样品？</a:t>
            </a:r>
          </a:p>
          <a:p>
            <a:pPr>
              <a:buNone/>
            </a:pPr>
            <a:r>
              <a:rPr sz="2800" b="1" i="1">
                <a:latin typeface="Arial" panose="020B0604020202020204" pitchFamily="34" charset="0"/>
                <a:cs typeface="Arial" panose="020B0604020202020204" pitchFamily="34" charset="0"/>
                <a:sym typeface="+mn-ea"/>
              </a:rPr>
              <a:t>e.g.  Your kind cooperation in this respect is great. 在此方面如果能够得到您的合作我将非常感谢。</a:t>
            </a:r>
          </a:p>
          <a:p>
            <a:pPr>
              <a:buNone/>
            </a:pPr>
            <a:r>
              <a:rPr sz="2800" b="1" i="1">
                <a:latin typeface="Arial" panose="020B0604020202020204" pitchFamily="34" charset="0"/>
                <a:cs typeface="Arial" panose="020B0604020202020204" pitchFamily="34" charset="0"/>
                <a:sym typeface="+mn-ea"/>
              </a:rPr>
              <a:t>e.g.  We are sorry we cannot oblige you in this respect. 很抱歉，我们在这方面不能答应你方的要求。</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anim calcmode="lin" valueType="num">
                                      <p:cBhvr>
                                        <p:cTn id="26" dur="500" fill="hold"/>
                                        <p:tgtEl>
                                          <p:spTgt spid="71"/>
                                        </p:tgtEl>
                                        <p:attrNameLst>
                                          <p:attrName>ppt_x</p:attrName>
                                        </p:attrNameLst>
                                      </p:cBhvr>
                                      <p:tavLst>
                                        <p:tav tm="0">
                                          <p:val>
                                            <p:strVal val="#ppt_x"/>
                                          </p:val>
                                        </p:tav>
                                        <p:tav tm="100000">
                                          <p:val>
                                            <p:strVal val="#ppt_x"/>
                                          </p:val>
                                        </p:tav>
                                      </p:tavLst>
                                    </p:anim>
                                    <p:anim calcmode="lin" valueType="num">
                                      <p:cBhvr>
                                        <p:cTn id="27" dur="500" fill="hold"/>
                                        <p:tgtEl>
                                          <p:spTgt spid="71"/>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anim calcmode="lin" valueType="num">
                                      <p:cBhvr>
                                        <p:cTn id="31" dur="500" fill="hold"/>
                                        <p:tgtEl>
                                          <p:spTgt spid="75"/>
                                        </p:tgtEl>
                                        <p:attrNameLst>
                                          <p:attrName>ppt_x</p:attrName>
                                        </p:attrNameLst>
                                      </p:cBhvr>
                                      <p:tavLst>
                                        <p:tav tm="0">
                                          <p:val>
                                            <p:strVal val="#ppt_x"/>
                                          </p:val>
                                        </p:tav>
                                        <p:tav tm="100000">
                                          <p:val>
                                            <p:strVal val="#ppt_x"/>
                                          </p:val>
                                        </p:tav>
                                      </p:tavLst>
                                    </p:anim>
                                    <p:anim calcmode="lin" valueType="num">
                                      <p:cBhvr>
                                        <p:cTn id="32"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1" grpId="0"/>
      <p:bldP spid="7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510665" y="234950"/>
            <a:ext cx="5488940" cy="583565"/>
          </a:xfrm>
          <a:prstGeom prst="rect">
            <a:avLst/>
          </a:prstGeom>
          <a:noFill/>
        </p:spPr>
        <p:txBody>
          <a:bodyPr wrap="square" rtlCol="0">
            <a:spAutoFit/>
          </a:bodyPr>
          <a:lstStyle/>
          <a:p>
            <a:pPr algn="ctr"/>
            <a:r>
              <a:rPr lang="en-US" altLang="zh-CN" sz="3200" b="1" i="1">
                <a:latin typeface="字体管家糖果" panose="00020600040101010101" charset="-122"/>
                <a:ea typeface="字体管家糖果" panose="00020600040101010101" charset="-122"/>
                <a:sym typeface="+mn-ea"/>
              </a:rPr>
              <a:t>Notes to Letter Two</a:t>
            </a:r>
            <a:endParaRPr lang="zh-CN" altLang="en-US" sz="32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rId4" action="ppaction://hlinksldjump"/>
          </p:cNvPr>
          <p:cNvPicPr>
            <a:picLocks noChangeAspect="1"/>
          </p:cNvPicPr>
          <p:nvPr/>
        </p:nvPicPr>
        <p:blipFill>
          <a:blip r:embed="rId5" cstate="print"/>
          <a:stretch>
            <a:fillRect/>
          </a:stretch>
        </p:blipFill>
        <p:spPr>
          <a:xfrm>
            <a:off x="9678273" y="4705405"/>
            <a:ext cx="2462997" cy="2152075"/>
          </a:xfrm>
          <a:prstGeom prst="rect">
            <a:avLst/>
          </a:prstGeom>
        </p:spPr>
      </p:pic>
      <p:pic>
        <p:nvPicPr>
          <p:cNvPr id="9" name="图片 8"/>
          <p:cNvPicPr>
            <a:picLocks noChangeAspect="1"/>
          </p:cNvPicPr>
          <p:nvPr/>
        </p:nvPicPr>
        <p:blipFill>
          <a:blip r:embed="rId6" cstate="print"/>
          <a:stretch>
            <a:fillRect/>
          </a:stretch>
        </p:blipFill>
        <p:spPr>
          <a:xfrm>
            <a:off x="286199" y="5614536"/>
            <a:ext cx="969348" cy="951058"/>
          </a:xfrm>
          <a:prstGeom prst="rect">
            <a:avLst/>
          </a:prstGeom>
        </p:spPr>
      </p:pic>
      <p:sp>
        <p:nvSpPr>
          <p:cNvPr id="71" name="矩形 70"/>
          <p:cNvSpPr/>
          <p:nvPr/>
        </p:nvSpPr>
        <p:spPr>
          <a:xfrm>
            <a:off x="885825" y="1221740"/>
            <a:ext cx="9721215" cy="521970"/>
          </a:xfrm>
          <a:prstGeom prst="rect">
            <a:avLst/>
          </a:prstGeom>
        </p:spPr>
        <p:txBody>
          <a:bodyPr wrap="square">
            <a:spAutoFit/>
          </a:bodyPr>
          <a:lstStyle/>
          <a:p>
            <a:pPr>
              <a:buNone/>
            </a:pPr>
            <a:r>
              <a:rPr lang="en-US" sz="2800" b="1" i="1" dirty="0">
                <a:latin typeface="Arial" panose="020B0604020202020204" pitchFamily="34" charset="0"/>
                <a:cs typeface="Arial" panose="020B0604020202020204" pitchFamily="34" charset="0"/>
                <a:sym typeface="+mn-ea"/>
              </a:rPr>
              <a:t>4</a:t>
            </a:r>
            <a:r>
              <a:rPr sz="2800" b="1" i="1" dirty="0">
                <a:latin typeface="Arial" panose="020B0604020202020204" pitchFamily="34" charset="0"/>
                <a:cs typeface="Arial" panose="020B0604020202020204" pitchFamily="34" charset="0"/>
                <a:sym typeface="+mn-ea"/>
              </a:rPr>
              <a:t>. take this opportunity to do sth. 借此机会做某事</a:t>
            </a:r>
          </a:p>
        </p:txBody>
      </p:sp>
      <p:sp>
        <p:nvSpPr>
          <p:cNvPr id="75" name="矩形 74"/>
          <p:cNvSpPr/>
          <p:nvPr/>
        </p:nvSpPr>
        <p:spPr>
          <a:xfrm>
            <a:off x="885825" y="2135505"/>
            <a:ext cx="8679815" cy="2245360"/>
          </a:xfrm>
          <a:prstGeom prst="rect">
            <a:avLst/>
          </a:prstGeom>
        </p:spPr>
        <p:txBody>
          <a:bodyPr wrap="square">
            <a:spAutoFit/>
          </a:bodyPr>
          <a:lstStyle/>
          <a:p>
            <a:pPr>
              <a:buNone/>
            </a:pPr>
            <a:r>
              <a:rPr sz="2800" b="1" i="1">
                <a:latin typeface="Arial" panose="020B0604020202020204" pitchFamily="34" charset="0"/>
                <a:cs typeface="Arial" panose="020B0604020202020204" pitchFamily="34" charset="0"/>
                <a:sym typeface="+mn-ea"/>
              </a:rPr>
              <a:t>e.g.	I take this opportunity to exchange views with you. 我趁此机会和你交换意见。</a:t>
            </a:r>
          </a:p>
          <a:p>
            <a:pPr>
              <a:buNone/>
            </a:pPr>
            <a:r>
              <a:rPr sz="2800" b="1" i="1">
                <a:latin typeface="Arial" panose="020B0604020202020204" pitchFamily="34" charset="0"/>
                <a:cs typeface="Arial" panose="020B0604020202020204" pitchFamily="34" charset="0"/>
                <a:sym typeface="+mn-ea"/>
              </a:rPr>
              <a:t>e.g.	Now I’ll take this opportunity to set forth my views for your consideration. 现在我要借这个机会提出我的看法供你们考虑。</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anim calcmode="lin" valueType="num">
                                      <p:cBhvr>
                                        <p:cTn id="26" dur="500" fill="hold"/>
                                        <p:tgtEl>
                                          <p:spTgt spid="71"/>
                                        </p:tgtEl>
                                        <p:attrNameLst>
                                          <p:attrName>ppt_x</p:attrName>
                                        </p:attrNameLst>
                                      </p:cBhvr>
                                      <p:tavLst>
                                        <p:tav tm="0">
                                          <p:val>
                                            <p:strVal val="#ppt_x"/>
                                          </p:val>
                                        </p:tav>
                                        <p:tav tm="100000">
                                          <p:val>
                                            <p:strVal val="#ppt_x"/>
                                          </p:val>
                                        </p:tav>
                                      </p:tavLst>
                                    </p:anim>
                                    <p:anim calcmode="lin" valueType="num">
                                      <p:cBhvr>
                                        <p:cTn id="27" dur="500" fill="hold"/>
                                        <p:tgtEl>
                                          <p:spTgt spid="71"/>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anim calcmode="lin" valueType="num">
                                      <p:cBhvr>
                                        <p:cTn id="31" dur="500" fill="hold"/>
                                        <p:tgtEl>
                                          <p:spTgt spid="75"/>
                                        </p:tgtEl>
                                        <p:attrNameLst>
                                          <p:attrName>ppt_x</p:attrName>
                                        </p:attrNameLst>
                                      </p:cBhvr>
                                      <p:tavLst>
                                        <p:tav tm="0">
                                          <p:val>
                                            <p:strVal val="#ppt_x"/>
                                          </p:val>
                                        </p:tav>
                                        <p:tav tm="100000">
                                          <p:val>
                                            <p:strVal val="#ppt_x"/>
                                          </p:val>
                                        </p:tav>
                                      </p:tavLst>
                                    </p:anim>
                                    <p:anim calcmode="lin" valueType="num">
                                      <p:cBhvr>
                                        <p:cTn id="32"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1" grpId="0"/>
      <p:bldP spid="7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15479" y="168288"/>
            <a:ext cx="3736402" cy="583565"/>
          </a:xfrm>
          <a:prstGeom prst="rect">
            <a:avLst/>
          </a:prstGeom>
          <a:noFill/>
        </p:spPr>
        <p:txBody>
          <a:bodyPr wrap="square" rtlCol="0">
            <a:spAutoFit/>
          </a:bodyPr>
          <a:lstStyle/>
          <a:p>
            <a:pPr algn="ctr"/>
            <a:r>
              <a:rPr lang="en-US" altLang="zh-CN" sz="3200" b="1" i="1" dirty="0">
                <a:latin typeface="字体管家糖果" panose="00020600040101010101" charset="-122"/>
                <a:ea typeface="字体管家糖果" panose="00020600040101010101" charset="-122"/>
                <a:cs typeface="萝莉体 第二版" panose="02000500000000000000" pitchFamily="2" charset="-122"/>
              </a:rPr>
              <a:t>CASE  3</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3" name="图片 2"/>
          <p:cNvPicPr>
            <a:picLocks noChangeAspect="1"/>
          </p:cNvPicPr>
          <p:nvPr/>
        </p:nvPicPr>
        <p:blipFill>
          <a:blip r:embed="rId6" cstate="print"/>
          <a:stretch>
            <a:fillRect/>
          </a:stretch>
        </p:blipFill>
        <p:spPr>
          <a:xfrm>
            <a:off x="482548" y="1647680"/>
            <a:ext cx="2614532" cy="3562194"/>
          </a:xfrm>
          <a:prstGeom prst="rect">
            <a:avLst/>
          </a:prstGeom>
        </p:spPr>
      </p:pic>
      <p:sp>
        <p:nvSpPr>
          <p:cNvPr id="2" name="文本框 1"/>
          <p:cNvSpPr txBox="1"/>
          <p:nvPr/>
        </p:nvSpPr>
        <p:spPr>
          <a:xfrm>
            <a:off x="3884930" y="1093470"/>
            <a:ext cx="5884545" cy="2953385"/>
          </a:xfrm>
          <a:prstGeom prst="rect">
            <a:avLst/>
          </a:prstGeom>
          <a:noFill/>
        </p:spPr>
        <p:txBody>
          <a:bodyPr wrap="square" rtlCol="0" anchor="t">
            <a:spAutoFit/>
          </a:bodyPr>
          <a:lstStyle/>
          <a:p>
            <a:r>
              <a:rPr lang="zh-CN" altLang="en-US" sz="2800" b="1">
                <a:solidFill>
                  <a:schemeClr val="tx1"/>
                </a:solidFill>
                <a:latin typeface="楷体" panose="02010609060101010101" charset="-122"/>
                <a:ea typeface="楷体" panose="02010609060101010101" charset="-122"/>
                <a:cs typeface="楷体" panose="02010609060101010101" charset="-122"/>
              </a:rPr>
              <a:t>LRG公司在本月3日收到宁波颐高电子元件公司来函。经查阅发现合同中的包装条款“包装：适合海运的出口包装，并适合长途海洋运输。”不够清楚、详细，于是Burns去函告知包装详细条款。</a:t>
            </a:r>
          </a:p>
          <a:p>
            <a:r>
              <a:rPr lang="zh-CN" altLang="en-US"/>
              <a:t> </a:t>
            </a:r>
          </a:p>
        </p:txBody>
      </p:sp>
      <p:grpSp>
        <p:nvGrpSpPr>
          <p:cNvPr id="10" name="组合 9"/>
          <p:cNvGrpSpPr/>
          <p:nvPr/>
        </p:nvGrpSpPr>
        <p:grpSpPr>
          <a:xfrm>
            <a:off x="7217410" y="3755390"/>
            <a:ext cx="3088640" cy="1085850"/>
            <a:chOff x="7738" y="7007"/>
            <a:chExt cx="4864" cy="1710"/>
          </a:xfrm>
        </p:grpSpPr>
        <p:sp>
          <p:nvSpPr>
            <p:cNvPr id="4" name="云形标注 3"/>
            <p:cNvSpPr/>
            <p:nvPr/>
          </p:nvSpPr>
          <p:spPr>
            <a:xfrm>
              <a:off x="7738" y="7007"/>
              <a:ext cx="4864" cy="171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文本框 6"/>
            <p:cNvSpPr txBox="1"/>
            <p:nvPr/>
          </p:nvSpPr>
          <p:spPr>
            <a:xfrm>
              <a:off x="8109" y="7383"/>
              <a:ext cx="4493" cy="822"/>
            </a:xfrm>
            <a:prstGeom prst="rect">
              <a:avLst/>
            </a:prstGeom>
            <a:noFill/>
          </p:spPr>
          <p:txBody>
            <a:bodyPr wrap="square" rtlCol="0">
              <a:spAutoFit/>
            </a:bodyPr>
            <a:lstStyle/>
            <a:p>
              <a:r>
                <a:rPr lang="en-US" altLang="zh-CN" sz="2800" b="1" i="1">
                  <a:solidFill>
                    <a:schemeClr val="accent1">
                      <a:lumMod val="60000"/>
                      <a:lumOff val="40000"/>
                    </a:schemeClr>
                  </a:solidFill>
                  <a:latin typeface="Arial Black" panose="020B0A04020102020204" pitchFamily="34" charset="0"/>
                  <a:cs typeface="Arial Black" panose="020B0A04020102020204" pitchFamily="34" charset="0"/>
                </a:rPr>
                <a:t>Key points</a:t>
              </a:r>
            </a:p>
          </p:txBody>
        </p:sp>
      </p:grpSp>
      <p:sp>
        <p:nvSpPr>
          <p:cNvPr id="12" name="文本框 11"/>
          <p:cNvSpPr txBox="1"/>
          <p:nvPr/>
        </p:nvSpPr>
        <p:spPr>
          <a:xfrm>
            <a:off x="3264535" y="4705350"/>
            <a:ext cx="4567555" cy="1753235"/>
          </a:xfrm>
          <a:prstGeom prst="rect">
            <a:avLst/>
          </a:prstGeom>
          <a:noFill/>
        </p:spPr>
        <p:txBody>
          <a:bodyPr wrap="square" rtlCol="0">
            <a:spAutoFit/>
          </a:bodyPr>
          <a:lstStyle/>
          <a:p>
            <a:pPr marL="342900" indent="-342900"/>
            <a:r>
              <a:rPr lang="zh-CN" altLang="en-US" sz="3600" b="1" i="1" dirty="0">
                <a:solidFill>
                  <a:schemeClr val="tx1"/>
                </a:solidFill>
                <a:latin typeface="Arial" panose="020B0604020202020204" pitchFamily="34" charset="0"/>
                <a:ea typeface="宋体" panose="02010600030101010101" pitchFamily="2" charset="-122"/>
                <a:sym typeface="+mn-ea"/>
              </a:rPr>
              <a:t>发现包装不够清楚、详细，告知包装详细条款</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800"/>
                            </p:stCondLst>
                            <p:childTnLst>
                              <p:par>
                                <p:cTn id="24" presetID="42"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par>
                          <p:cTn id="29" fill="hold">
                            <p:stCondLst>
                              <p:cond delay="1800"/>
                            </p:stCondLst>
                            <p:childTnLst>
                              <p:par>
                                <p:cTn id="30" presetID="22" presetClass="entr" presetSubtype="4"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par>
                          <p:cTn id="33" fill="hold">
                            <p:stCondLst>
                              <p:cond delay="2300"/>
                            </p:stCondLst>
                            <p:childTnLst>
                              <p:par>
                                <p:cTn id="34" presetID="26"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80">
                                          <p:stCondLst>
                                            <p:cond delay="0"/>
                                          </p:stCondLst>
                                        </p:cTn>
                                        <p:tgtEl>
                                          <p:spTgt spid="10"/>
                                        </p:tgtEl>
                                      </p:cBhvr>
                                    </p:animEffect>
                                    <p:anim calcmode="lin" valueType="num">
                                      <p:cBhvr>
                                        <p:cTn id="3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2" dur="26">
                                          <p:stCondLst>
                                            <p:cond delay="650"/>
                                          </p:stCondLst>
                                        </p:cTn>
                                        <p:tgtEl>
                                          <p:spTgt spid="10"/>
                                        </p:tgtEl>
                                      </p:cBhvr>
                                      <p:to x="100000" y="60000"/>
                                    </p:animScale>
                                    <p:animScale>
                                      <p:cBhvr>
                                        <p:cTn id="43" dur="166" decel="50000">
                                          <p:stCondLst>
                                            <p:cond delay="676"/>
                                          </p:stCondLst>
                                        </p:cTn>
                                        <p:tgtEl>
                                          <p:spTgt spid="10"/>
                                        </p:tgtEl>
                                      </p:cBhvr>
                                      <p:to x="100000" y="100000"/>
                                    </p:animScale>
                                    <p:animScale>
                                      <p:cBhvr>
                                        <p:cTn id="44" dur="26">
                                          <p:stCondLst>
                                            <p:cond delay="1312"/>
                                          </p:stCondLst>
                                        </p:cTn>
                                        <p:tgtEl>
                                          <p:spTgt spid="10"/>
                                        </p:tgtEl>
                                      </p:cBhvr>
                                      <p:to x="100000" y="80000"/>
                                    </p:animScale>
                                    <p:animScale>
                                      <p:cBhvr>
                                        <p:cTn id="45" dur="166" decel="50000">
                                          <p:stCondLst>
                                            <p:cond delay="1338"/>
                                          </p:stCondLst>
                                        </p:cTn>
                                        <p:tgtEl>
                                          <p:spTgt spid="10"/>
                                        </p:tgtEl>
                                      </p:cBhvr>
                                      <p:to x="100000" y="100000"/>
                                    </p:animScale>
                                    <p:animScale>
                                      <p:cBhvr>
                                        <p:cTn id="46" dur="26">
                                          <p:stCondLst>
                                            <p:cond delay="1642"/>
                                          </p:stCondLst>
                                        </p:cTn>
                                        <p:tgtEl>
                                          <p:spTgt spid="10"/>
                                        </p:tgtEl>
                                      </p:cBhvr>
                                      <p:to x="100000" y="90000"/>
                                    </p:animScale>
                                    <p:animScale>
                                      <p:cBhvr>
                                        <p:cTn id="47" dur="166" decel="50000">
                                          <p:stCondLst>
                                            <p:cond delay="1668"/>
                                          </p:stCondLst>
                                        </p:cTn>
                                        <p:tgtEl>
                                          <p:spTgt spid="10"/>
                                        </p:tgtEl>
                                      </p:cBhvr>
                                      <p:to x="100000" y="100000"/>
                                    </p:animScale>
                                    <p:animScale>
                                      <p:cBhvr>
                                        <p:cTn id="48" dur="26">
                                          <p:stCondLst>
                                            <p:cond delay="1808"/>
                                          </p:stCondLst>
                                        </p:cTn>
                                        <p:tgtEl>
                                          <p:spTgt spid="10"/>
                                        </p:tgtEl>
                                      </p:cBhvr>
                                      <p:to x="100000" y="95000"/>
                                    </p:animScale>
                                    <p:animScale>
                                      <p:cBhvr>
                                        <p:cTn id="49" dur="166" decel="50000">
                                          <p:stCondLst>
                                            <p:cond delay="1834"/>
                                          </p:stCondLst>
                                        </p:cTn>
                                        <p:tgtEl>
                                          <p:spTgt spid="10"/>
                                        </p:tgtEl>
                                      </p:cBhvr>
                                      <p:to x="100000" y="100000"/>
                                    </p:animScale>
                                  </p:childTnLst>
                                </p:cTn>
                              </p:par>
                            </p:childTnLst>
                          </p:cTn>
                        </p:par>
                        <p:par>
                          <p:cTn id="50" fill="hold">
                            <p:stCondLst>
                              <p:cond delay="4300"/>
                            </p:stCondLst>
                            <p:childTnLst>
                              <p:par>
                                <p:cTn id="51" presetID="22" presetClass="entr" presetSubtype="4"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3500" y="168275"/>
            <a:ext cx="7626985" cy="583565"/>
          </a:xfrm>
          <a:prstGeom prst="rect">
            <a:avLst/>
          </a:prstGeom>
          <a:noFill/>
        </p:spPr>
        <p:txBody>
          <a:bodyPr wrap="square" rtlCol="0">
            <a:spAutoFit/>
          </a:bodyPr>
          <a:lstStyle/>
          <a:p>
            <a:pPr algn="ctr"/>
            <a:r>
              <a:rPr lang="en-US" altLang="zh-CN" sz="3200" b="1" i="1" dirty="0">
                <a:latin typeface="字体管家糖果" panose="00020600040101010101" charset="-122"/>
                <a:ea typeface="字体管家糖果" panose="00020600040101010101" charset="-122"/>
                <a:cs typeface="萝莉体 第二版" panose="02000500000000000000" pitchFamily="2" charset="-122"/>
              </a:rPr>
              <a:t>LEARNING  AIMS</a:t>
            </a: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400110"/>
            </a:xfrm>
            <a:prstGeom prst="rect">
              <a:avLst/>
            </a:prstGeom>
            <a:noFill/>
          </p:spPr>
          <p:txBody>
            <a:bodyPr wrap="square" rtlCol="0">
              <a:spAutoFit/>
            </a:bodyPr>
            <a:lstStyle/>
            <a:p>
              <a:pPr algn="ctr"/>
              <a:r>
                <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rPr>
                <a:t>Ｔｈｅ　Ｐａｒｔ　Ｏｎｅ</a:t>
              </a: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previousslide"/>
          </p:cNvPr>
          <p:cNvPicPr>
            <a:picLocks noChangeAspect="1"/>
          </p:cNvPicPr>
          <p:nvPr/>
        </p:nvPicPr>
        <p:blipFill>
          <a:blip r:embed="rId4" cstate="print"/>
          <a:stretch>
            <a:fillRect/>
          </a:stretch>
        </p:blipFill>
        <p:spPr>
          <a:xfrm>
            <a:off x="9691370" y="5149850"/>
            <a:ext cx="2463165" cy="170751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cxnSp>
        <p:nvCxnSpPr>
          <p:cNvPr id="4" name="直接连接符 3"/>
          <p:cNvCxnSpPr/>
          <p:nvPr/>
        </p:nvCxnSpPr>
        <p:spPr>
          <a:xfrm>
            <a:off x="4599305" y="1203325"/>
            <a:ext cx="0" cy="501269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810760" y="1206500"/>
            <a:ext cx="7159625" cy="1383665"/>
          </a:xfrm>
          <a:prstGeom prst="rect">
            <a:avLst/>
          </a:prstGeom>
          <a:noFill/>
        </p:spPr>
        <p:txBody>
          <a:bodyPr wrap="square" rtlCol="0" anchor="t">
            <a:spAutoFit/>
          </a:bodyPr>
          <a:lstStyle/>
          <a:p>
            <a:r>
              <a:rPr lang="zh-CN" altLang="en-US" sz="2800" b="1" i="1">
                <a:latin typeface="Arial" panose="020B0604020202020204" pitchFamily="34" charset="0"/>
                <a:cs typeface="Arial" panose="020B0604020202020204" pitchFamily="34" charset="0"/>
              </a:rPr>
              <a:t>(1) </a:t>
            </a:r>
            <a:r>
              <a:rPr lang="en-US" altLang="zh-CN" sz="2800" b="1" i="1">
                <a:latin typeface="Arial" panose="020B0604020202020204" pitchFamily="34" charset="0"/>
                <a:cs typeface="Arial" panose="020B0604020202020204" pitchFamily="34" charset="0"/>
              </a:rPr>
              <a:t>K</a:t>
            </a:r>
            <a:r>
              <a:rPr lang="zh-CN" altLang="en-US" sz="2800" b="1" i="1">
                <a:latin typeface="Arial" panose="020B0604020202020204" pitchFamily="34" charset="0"/>
                <a:cs typeface="Arial" panose="020B0604020202020204" pitchFamily="34" charset="0"/>
              </a:rPr>
              <a:t>now how to pack goods and what specific terms and conditions should be included in packing;</a:t>
            </a:r>
          </a:p>
        </p:txBody>
      </p:sp>
      <p:sp>
        <p:nvSpPr>
          <p:cNvPr id="3" name="文本框 2"/>
          <p:cNvSpPr txBox="1"/>
          <p:nvPr/>
        </p:nvSpPr>
        <p:spPr>
          <a:xfrm>
            <a:off x="4810760" y="2590165"/>
            <a:ext cx="7159625" cy="953135"/>
          </a:xfrm>
          <a:prstGeom prst="rect">
            <a:avLst/>
          </a:prstGeom>
          <a:noFill/>
        </p:spPr>
        <p:txBody>
          <a:bodyPr wrap="square" rtlCol="0" anchor="t">
            <a:spAutoFit/>
          </a:bodyPr>
          <a:lstStyle/>
          <a:p>
            <a:r>
              <a:rPr lang="zh-CN" altLang="en-US" sz="2800" b="1" i="1">
                <a:latin typeface="Arial" panose="020B0604020202020204" pitchFamily="34" charset="0"/>
                <a:cs typeface="Arial" panose="020B0604020202020204" pitchFamily="34" charset="0"/>
              </a:rPr>
              <a:t>(2) </a:t>
            </a:r>
            <a:r>
              <a:rPr lang="en-US" altLang="zh-CN" sz="2800" b="1" i="1">
                <a:latin typeface="Arial" panose="020B0604020202020204" pitchFamily="34" charset="0"/>
                <a:cs typeface="Arial" panose="020B0604020202020204" pitchFamily="34" charset="0"/>
              </a:rPr>
              <a:t>M</a:t>
            </a:r>
            <a:r>
              <a:rPr lang="zh-CN" altLang="en-US" sz="2800" b="1" i="1">
                <a:latin typeface="Arial" panose="020B0604020202020204" pitchFamily="34" charset="0"/>
                <a:cs typeface="Arial" panose="020B0604020202020204" pitchFamily="34" charset="0"/>
              </a:rPr>
              <a:t>aster typical sentences and expressions of packing;</a:t>
            </a:r>
          </a:p>
        </p:txBody>
      </p:sp>
      <p:sp>
        <p:nvSpPr>
          <p:cNvPr id="16" name="文本框 15"/>
          <p:cNvSpPr txBox="1"/>
          <p:nvPr/>
        </p:nvSpPr>
        <p:spPr>
          <a:xfrm>
            <a:off x="4810760" y="3543300"/>
            <a:ext cx="7159625" cy="953135"/>
          </a:xfrm>
          <a:prstGeom prst="rect">
            <a:avLst/>
          </a:prstGeom>
          <a:noFill/>
        </p:spPr>
        <p:txBody>
          <a:bodyPr wrap="square" rtlCol="0" anchor="t">
            <a:spAutoFit/>
          </a:bodyPr>
          <a:lstStyle/>
          <a:p>
            <a:r>
              <a:rPr lang="zh-CN" altLang="en-US" sz="2800" b="1" i="1">
                <a:latin typeface="Arial" panose="020B0604020202020204" pitchFamily="34" charset="0"/>
                <a:cs typeface="Arial" panose="020B0604020202020204" pitchFamily="34" charset="0"/>
              </a:rPr>
              <a:t>(3) </a:t>
            </a:r>
            <a:r>
              <a:rPr lang="en-US" altLang="zh-CN" sz="2800" b="1" i="1">
                <a:latin typeface="Arial" panose="020B0604020202020204" pitchFamily="34" charset="0"/>
                <a:cs typeface="Arial" panose="020B0604020202020204" pitchFamily="34" charset="0"/>
              </a:rPr>
              <a:t>A</a:t>
            </a:r>
            <a:r>
              <a:rPr lang="zh-CN" altLang="en-US" sz="2800" b="1" i="1">
                <a:latin typeface="Arial" panose="020B0604020202020204" pitchFamily="34" charset="0"/>
                <a:cs typeface="Arial" panose="020B0604020202020204" pitchFamily="34" charset="0"/>
              </a:rPr>
              <a:t>cquaint yourselves with some names of electronics</a:t>
            </a:r>
            <a:r>
              <a:rPr lang="zh-CN" altLang="en-US" sz="2800">
                <a:latin typeface="Arial" panose="020B0604020202020204" pitchFamily="34" charset="0"/>
                <a:cs typeface="Arial" panose="020B0604020202020204" pitchFamily="34" charset="0"/>
              </a:rPr>
              <a:t>;</a:t>
            </a:r>
          </a:p>
        </p:txBody>
      </p:sp>
      <p:sp>
        <p:nvSpPr>
          <p:cNvPr id="95" name="文本框 94"/>
          <p:cNvSpPr txBox="1"/>
          <p:nvPr/>
        </p:nvSpPr>
        <p:spPr>
          <a:xfrm>
            <a:off x="4810760" y="4496435"/>
            <a:ext cx="7159625" cy="953135"/>
          </a:xfrm>
          <a:prstGeom prst="rect">
            <a:avLst/>
          </a:prstGeom>
          <a:noFill/>
        </p:spPr>
        <p:txBody>
          <a:bodyPr wrap="square" rtlCol="0" anchor="t">
            <a:spAutoFit/>
          </a:bodyPr>
          <a:lstStyle/>
          <a:p>
            <a:r>
              <a:rPr lang="zh-CN" altLang="en-US" sz="2800" b="1" i="1">
                <a:latin typeface="Arial" panose="020B0604020202020204" pitchFamily="34" charset="0"/>
                <a:cs typeface="Arial" panose="020B0604020202020204" pitchFamily="34" charset="0"/>
              </a:rPr>
              <a:t>(4) </a:t>
            </a:r>
            <a:r>
              <a:rPr lang="en-US" altLang="zh-CN" sz="2800" b="1" i="1">
                <a:latin typeface="Arial" panose="020B0604020202020204" pitchFamily="34" charset="0"/>
                <a:cs typeface="Arial" panose="020B0604020202020204" pitchFamily="34" charset="0"/>
              </a:rPr>
              <a:t>L</a:t>
            </a:r>
            <a:r>
              <a:rPr lang="zh-CN" altLang="en-US" sz="2800" b="1" i="1">
                <a:latin typeface="Arial" panose="020B0604020202020204" pitchFamily="34" charset="0"/>
                <a:cs typeface="Arial" panose="020B0604020202020204" pitchFamily="34" charset="0"/>
              </a:rPr>
              <a:t>earn how to analyze cases and write letters on packing.</a:t>
            </a:r>
          </a:p>
        </p:txBody>
      </p:sp>
      <p:pic>
        <p:nvPicPr>
          <p:cNvPr id="96" name="图片 95"/>
          <p:cNvPicPr>
            <a:picLocks noChangeAspect="1"/>
          </p:cNvPicPr>
          <p:nvPr/>
        </p:nvPicPr>
        <p:blipFill>
          <a:blip r:embed="rId6" cstate="print"/>
          <a:stretch>
            <a:fillRect/>
          </a:stretch>
        </p:blipFill>
        <p:spPr>
          <a:xfrm>
            <a:off x="286385" y="1941195"/>
            <a:ext cx="4053840" cy="378650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200"/>
                            </p:stCondLst>
                            <p:childTnLst>
                              <p:par>
                                <p:cTn id="24" presetID="49" presetClass="entr" presetSubtype="0" decel="10000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 calcmode="lin" valueType="num">
                                      <p:cBhvr>
                                        <p:cTn id="28" dur="500" fill="hold"/>
                                        <p:tgtEl>
                                          <p:spTgt spid="4"/>
                                        </p:tgtEl>
                                        <p:attrNameLst>
                                          <p:attrName>style.rotation</p:attrName>
                                        </p:attrNameLst>
                                      </p:cBhvr>
                                      <p:tavLst>
                                        <p:tav tm="0">
                                          <p:val>
                                            <p:fltVal val="360"/>
                                          </p:val>
                                        </p:tav>
                                        <p:tav tm="100000">
                                          <p:val>
                                            <p:fltVal val="0"/>
                                          </p:val>
                                        </p:tav>
                                      </p:tavLst>
                                    </p:anim>
                                    <p:animEffect transition="in" filter="fade">
                                      <p:cBhvr>
                                        <p:cTn id="29" dur="500"/>
                                        <p:tgtEl>
                                          <p:spTgt spid="4"/>
                                        </p:tgtEl>
                                      </p:cBhvr>
                                    </p:animEffect>
                                  </p:childTnLst>
                                </p:cTn>
                              </p:par>
                            </p:childTnLst>
                          </p:cTn>
                        </p:par>
                        <p:par>
                          <p:cTn id="30" fill="hold">
                            <p:stCondLst>
                              <p:cond delay="1700"/>
                            </p:stCondLst>
                            <p:childTnLst>
                              <p:par>
                                <p:cTn id="31" presetID="14" presetClass="entr" presetSubtype="10" fill="hold" nodeType="after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randombar(horizontal)">
                                      <p:cBhvr>
                                        <p:cTn id="33" dur="500"/>
                                        <p:tgtEl>
                                          <p:spTgt spid="96"/>
                                        </p:tgtEl>
                                      </p:cBhvr>
                                    </p:animEffect>
                                  </p:childTnLst>
                                </p:cTn>
                              </p:par>
                            </p:childTnLst>
                          </p:cTn>
                        </p:par>
                        <p:par>
                          <p:cTn id="34" fill="hold">
                            <p:stCondLst>
                              <p:cond delay="2200"/>
                            </p:stCondLst>
                            <p:childTnLst>
                              <p:par>
                                <p:cTn id="35" presetID="41" presetClass="entr" presetSubtype="0" fill="hold" grpId="1" nodeType="afterEffect">
                                  <p:stCondLst>
                                    <p:cond delay="0"/>
                                  </p:stCondLst>
                                  <p:iterate type="lt">
                                    <p:tmPct val="10000"/>
                                  </p:iterate>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
                                        </p:tgtEl>
                                        <p:attrNameLst>
                                          <p:attrName>ppt_y</p:attrName>
                                        </p:attrNameLst>
                                      </p:cBhvr>
                                      <p:tavLst>
                                        <p:tav tm="0">
                                          <p:val>
                                            <p:strVal val="#ppt_y"/>
                                          </p:val>
                                        </p:tav>
                                        <p:tav tm="100000">
                                          <p:val>
                                            <p:strVal val="#ppt_y"/>
                                          </p:val>
                                        </p:tav>
                                      </p:tavLst>
                                    </p:anim>
                                    <p:anim calcmode="lin" valueType="num">
                                      <p:cBhvr>
                                        <p:cTn id="3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
                                        </p:tgtEl>
                                      </p:cBhvr>
                                    </p:animEffect>
                                  </p:childTnLst>
                                </p:cTn>
                              </p:par>
                            </p:childTnLst>
                          </p:cTn>
                        </p:par>
                        <p:par>
                          <p:cTn id="42" fill="hold">
                            <p:stCondLst>
                              <p:cond delay="7449"/>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3"/>
                                        </p:tgtEl>
                                        <p:attrNameLst>
                                          <p:attrName>ppt_y</p:attrName>
                                        </p:attrNameLst>
                                      </p:cBhvr>
                                      <p:tavLst>
                                        <p:tav tm="0">
                                          <p:val>
                                            <p:strVal val="#ppt_y"/>
                                          </p:val>
                                        </p:tav>
                                        <p:tav tm="100000">
                                          <p:val>
                                            <p:strVal val="#ppt_y"/>
                                          </p:val>
                                        </p:tav>
                                      </p:tavLst>
                                    </p:anim>
                                    <p:anim calcmode="lin" valueType="num">
                                      <p:cBhvr>
                                        <p:cTn id="4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3"/>
                                        </p:tgtEl>
                                      </p:cBhvr>
                                    </p:animEffect>
                                  </p:childTnLst>
                                </p:cTn>
                              </p:par>
                            </p:childTnLst>
                          </p:cTn>
                        </p:par>
                        <p:par>
                          <p:cTn id="50" fill="hold">
                            <p:stCondLst>
                              <p:cond delay="10699"/>
                            </p:stCondLst>
                            <p:childTnLst>
                              <p:par>
                                <p:cTn id="51" presetID="41" presetClass="entr" presetSubtype="0" fill="hold" nodeType="afterEffect">
                                  <p:stCondLst>
                                    <p:cond delay="0"/>
                                  </p:stCondLst>
                                  <p:iterate type="lt">
                                    <p:tmPct val="10000"/>
                                  </p:iterate>
                                  <p:childTnLst>
                                    <p:set>
                                      <p:cBhvr>
                                        <p:cTn id="52" dur="1" fill="hold">
                                          <p:stCondLst>
                                            <p:cond delay="0"/>
                                          </p:stCondLst>
                                        </p:cTn>
                                        <p:tgtEl>
                                          <p:spTgt spid="16">
                                            <p:txEl>
                                              <p:pRg st="0" end="0"/>
                                            </p:txEl>
                                          </p:spTgt>
                                        </p:tgtEl>
                                        <p:attrNameLst>
                                          <p:attrName>style.visibility</p:attrName>
                                        </p:attrNameLst>
                                      </p:cBhvr>
                                      <p:to>
                                        <p:strVal val="visible"/>
                                      </p:to>
                                    </p:set>
                                    <p:anim calcmode="lin" valueType="num">
                                      <p:cBhvr>
                                        <p:cTn id="53"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55"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6">
                                            <p:txEl>
                                              <p:pRg st="0" end="0"/>
                                            </p:txEl>
                                          </p:spTgt>
                                        </p:tgtEl>
                                      </p:cBhvr>
                                    </p:animEffect>
                                  </p:childTnLst>
                                </p:cTn>
                              </p:par>
                            </p:childTnLst>
                          </p:cTn>
                        </p:par>
                        <p:par>
                          <p:cTn id="58" fill="hold">
                            <p:stCondLst>
                              <p:cond delay="1389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95"/>
                                        </p:tgtEl>
                                        <p:attrNameLst>
                                          <p:attrName>style.visibility</p:attrName>
                                        </p:attrNameLst>
                                      </p:cBhvr>
                                      <p:to>
                                        <p:strVal val="visible"/>
                                      </p:to>
                                    </p:set>
                                    <p:anim calcmode="lin" valueType="num">
                                      <p:cBhvr>
                                        <p:cTn id="61" dur="500" fill="hold"/>
                                        <p:tgtEl>
                                          <p:spTgt spid="95"/>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95"/>
                                        </p:tgtEl>
                                        <p:attrNameLst>
                                          <p:attrName>ppt_y</p:attrName>
                                        </p:attrNameLst>
                                      </p:cBhvr>
                                      <p:tavLst>
                                        <p:tav tm="0">
                                          <p:val>
                                            <p:strVal val="#ppt_y"/>
                                          </p:val>
                                        </p:tav>
                                        <p:tav tm="100000">
                                          <p:val>
                                            <p:strVal val="#ppt_y"/>
                                          </p:val>
                                        </p:tav>
                                      </p:tavLst>
                                    </p:anim>
                                    <p:anim calcmode="lin" valueType="num">
                                      <p:cBhvr>
                                        <p:cTn id="63" dur="500" fill="hold"/>
                                        <p:tgtEl>
                                          <p:spTgt spid="95"/>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95"/>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2" grpId="1"/>
      <p:bldP spid="3"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6195" y="130175"/>
            <a:ext cx="737552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Useful Expressions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835515" y="4831080"/>
            <a:ext cx="2319020" cy="2026285"/>
          </a:xfrm>
          <a:prstGeom prst="rect">
            <a:avLst/>
          </a:prstGeom>
        </p:spPr>
      </p:pic>
      <p:pic>
        <p:nvPicPr>
          <p:cNvPr id="9" name="图片 8"/>
          <p:cNvPicPr>
            <a:picLocks noChangeAspect="1"/>
          </p:cNvPicPr>
          <p:nvPr/>
        </p:nvPicPr>
        <p:blipFill>
          <a:blip r:embed="rId5" cstate="print"/>
          <a:stretch>
            <a:fillRect/>
          </a:stretch>
        </p:blipFill>
        <p:spPr>
          <a:xfrm>
            <a:off x="231140" y="6005830"/>
            <a:ext cx="862965" cy="847090"/>
          </a:xfrm>
          <a:prstGeom prst="rect">
            <a:avLst/>
          </a:prstGeom>
        </p:spPr>
      </p:pic>
      <p:grpSp>
        <p:nvGrpSpPr>
          <p:cNvPr id="208" name="组合 207"/>
          <p:cNvGrpSpPr/>
          <p:nvPr/>
        </p:nvGrpSpPr>
        <p:grpSpPr>
          <a:xfrm>
            <a:off x="4689475" y="1019810"/>
            <a:ext cx="2578100" cy="5523865"/>
            <a:chOff x="1387725" y="2178055"/>
            <a:chExt cx="2578100" cy="2147514"/>
          </a:xfrm>
        </p:grpSpPr>
        <p:grpSp>
          <p:nvGrpSpPr>
            <p:cNvPr id="50" name="组合 49"/>
            <p:cNvGrpSpPr/>
            <p:nvPr/>
          </p:nvGrpSpPr>
          <p:grpSpPr>
            <a:xfrm rot="5400000">
              <a:off x="1662362" y="1903418"/>
              <a:ext cx="2028825" cy="2578100"/>
              <a:chOff x="5076825" y="2133601"/>
              <a:chExt cx="2028825" cy="2578100"/>
            </a:xfrm>
          </p:grpSpPr>
          <p:sp>
            <p:nvSpPr>
              <p:cNvPr id="7"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7" name="图片 206"/>
            <p:cNvPicPr>
              <a:picLocks noChangeAspect="1"/>
            </p:cNvPicPr>
            <p:nvPr/>
          </p:nvPicPr>
          <p:blipFill rotWithShape="1">
            <a:blip r:embed="rId6" cstate="screen"/>
            <a:srcRect l="37572" t="1163" r="36199" b="63333"/>
            <a:stretch>
              <a:fillRect/>
            </a:stretch>
          </p:blipFill>
          <p:spPr>
            <a:xfrm>
              <a:off x="1808477" y="2366969"/>
              <a:ext cx="1532155" cy="1958600"/>
            </a:xfrm>
            <a:prstGeom prst="rect">
              <a:avLst/>
            </a:prstGeom>
          </p:spPr>
        </p:pic>
      </p:grpSp>
      <p:sp>
        <p:nvSpPr>
          <p:cNvPr id="211" name="矩形 210"/>
          <p:cNvSpPr/>
          <p:nvPr/>
        </p:nvSpPr>
        <p:spPr>
          <a:xfrm>
            <a:off x="758825" y="1264920"/>
            <a:ext cx="4314825" cy="4615815"/>
          </a:xfrm>
          <a:prstGeom prst="rect">
            <a:avLst/>
          </a:prstGeom>
        </p:spPr>
        <p:txBody>
          <a:bodyPr wrap="square">
            <a:spAutoFit/>
          </a:bodyPr>
          <a:lstStyle/>
          <a:p>
            <a:pPr lvl="0">
              <a:lnSpc>
                <a:spcPct val="150000"/>
              </a:lnSpc>
            </a:pPr>
            <a:r>
              <a:rPr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1. initials  </a:t>
            </a:r>
            <a:r>
              <a:rPr lang="zh-CN" altLang="en-US"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2. seaworthy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3. diamond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4. stencil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5. KEEP DRY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6. USE NO HOOK</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7. terminal block  </a:t>
            </a:r>
          </a:p>
        </p:txBody>
      </p:sp>
      <p:sp>
        <p:nvSpPr>
          <p:cNvPr id="212" name="矩形 211"/>
          <p:cNvSpPr/>
          <p:nvPr/>
        </p:nvSpPr>
        <p:spPr>
          <a:xfrm>
            <a:off x="7864475" y="1264920"/>
            <a:ext cx="2416175" cy="4615815"/>
          </a:xfrm>
          <a:prstGeom prst="rect">
            <a:avLst/>
          </a:prstGeom>
        </p:spPr>
        <p:txBody>
          <a:bodyPr wrap="square">
            <a:spAutoFit/>
          </a:bodyPr>
          <a:lstStyle/>
          <a:p>
            <a:pPr lvl="0">
              <a:lnSpc>
                <a:spcPct val="150000"/>
              </a:lnSpc>
            </a:pPr>
            <a:r>
              <a:rPr lang="en-US" sz="2800" b="1" i="1" dirty="0">
                <a:solidFill>
                  <a:schemeClr val="tx1"/>
                </a:solidFill>
                <a:latin typeface="楷体" panose="02010609060101010101" charset="-122"/>
                <a:ea typeface="楷体" panose="02010609060101010101" charset="-122"/>
                <a:cs typeface="楷体" panose="02010609060101010101" charset="-122"/>
                <a:sym typeface="+mn-lt"/>
              </a:rPr>
              <a:t>1.</a:t>
            </a:r>
            <a:r>
              <a:rPr sz="2800" b="1" i="1" dirty="0">
                <a:solidFill>
                  <a:schemeClr val="tx1"/>
                </a:solidFill>
                <a:latin typeface="楷体" panose="02010609060101010101" charset="-122"/>
                <a:ea typeface="楷体" panose="02010609060101010101" charset="-122"/>
                <a:cs typeface="楷体" panose="02010609060101010101" charset="-122"/>
                <a:sym typeface="+mn-lt"/>
              </a:rPr>
              <a:t>首字母缩写</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2.适合海运的</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3.菱形</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4.钢印</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5.保持干燥</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6.禁止吊钩</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7.接线板</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350"/>
                            </p:stCondLst>
                            <p:childTnLst>
                              <p:par>
                                <p:cTn id="24" presetID="18" presetClass="entr" presetSubtype="12" fill="hold" nodeType="afterEffect">
                                  <p:stCondLst>
                                    <p:cond delay="0"/>
                                  </p:stCondLst>
                                  <p:childTnLst>
                                    <p:set>
                                      <p:cBhvr>
                                        <p:cTn id="25" dur="1" fill="hold">
                                          <p:stCondLst>
                                            <p:cond delay="0"/>
                                          </p:stCondLst>
                                        </p:cTn>
                                        <p:tgtEl>
                                          <p:spTgt spid="208"/>
                                        </p:tgtEl>
                                        <p:attrNameLst>
                                          <p:attrName>style.visibility</p:attrName>
                                        </p:attrNameLst>
                                      </p:cBhvr>
                                      <p:to>
                                        <p:strVal val="visible"/>
                                      </p:to>
                                    </p:set>
                                    <p:animEffect transition="in" filter="strips(downLeft)">
                                      <p:cBhvr>
                                        <p:cTn id="26" dur="500"/>
                                        <p:tgtEl>
                                          <p:spTgt spid="208"/>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211"/>
                                        </p:tgtEl>
                                        <p:attrNameLst>
                                          <p:attrName>style.visibility</p:attrName>
                                        </p:attrNameLst>
                                      </p:cBhvr>
                                      <p:to>
                                        <p:strVal val="visible"/>
                                      </p:to>
                                    </p:set>
                                    <p:animEffect transition="in" filter="fade">
                                      <p:cBhvr>
                                        <p:cTn id="29" dur="500"/>
                                        <p:tgtEl>
                                          <p:spTgt spid="211"/>
                                        </p:tgtEl>
                                      </p:cBhvr>
                                    </p:animEffect>
                                    <p:anim calcmode="lin" valueType="num">
                                      <p:cBhvr>
                                        <p:cTn id="30" dur="500" fill="hold"/>
                                        <p:tgtEl>
                                          <p:spTgt spid="211"/>
                                        </p:tgtEl>
                                        <p:attrNameLst>
                                          <p:attrName>ppt_x</p:attrName>
                                        </p:attrNameLst>
                                      </p:cBhvr>
                                      <p:tavLst>
                                        <p:tav tm="0">
                                          <p:val>
                                            <p:strVal val="#ppt_x"/>
                                          </p:val>
                                        </p:tav>
                                        <p:tav tm="100000">
                                          <p:val>
                                            <p:strVal val="#ppt_x"/>
                                          </p:val>
                                        </p:tav>
                                      </p:tavLst>
                                    </p:anim>
                                    <p:anim calcmode="lin" valueType="num">
                                      <p:cBhvr>
                                        <p:cTn id="31" dur="500" fill="hold"/>
                                        <p:tgtEl>
                                          <p:spTgt spid="211"/>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12"/>
                                        </p:tgtEl>
                                        <p:attrNameLst>
                                          <p:attrName>style.visibility</p:attrName>
                                        </p:attrNameLst>
                                      </p:cBhvr>
                                      <p:to>
                                        <p:strVal val="visible"/>
                                      </p:to>
                                    </p:set>
                                    <p:animEffect transition="in" filter="fade">
                                      <p:cBhvr>
                                        <p:cTn id="34" dur="500"/>
                                        <p:tgtEl>
                                          <p:spTgt spid="212"/>
                                        </p:tgtEl>
                                      </p:cBhvr>
                                    </p:animEffect>
                                    <p:anim calcmode="lin" valueType="num">
                                      <p:cBhvr>
                                        <p:cTn id="35" dur="500" fill="hold"/>
                                        <p:tgtEl>
                                          <p:spTgt spid="212"/>
                                        </p:tgtEl>
                                        <p:attrNameLst>
                                          <p:attrName>ppt_x</p:attrName>
                                        </p:attrNameLst>
                                      </p:cBhvr>
                                      <p:tavLst>
                                        <p:tav tm="0">
                                          <p:val>
                                            <p:strVal val="#ppt_x"/>
                                          </p:val>
                                        </p:tav>
                                        <p:tav tm="100000">
                                          <p:val>
                                            <p:strVal val="#ppt_x"/>
                                          </p:val>
                                        </p:tav>
                                      </p:tavLst>
                                    </p:anim>
                                    <p:anim calcmode="lin" valueType="num">
                                      <p:cBhvr>
                                        <p:cTn id="36" dur="500" fill="hold"/>
                                        <p:tgtEl>
                                          <p:spTgt spid="2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P spid="2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256030" y="246380"/>
            <a:ext cx="509460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Black" panose="020B0A04020102020204" pitchFamily="34" charset="0"/>
              </a:rPr>
              <a:t>Useful Sentence</a:t>
            </a: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10332720" y="5265420"/>
            <a:ext cx="1821815" cy="159194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4" name="图片 3"/>
          <p:cNvPicPr>
            <a:picLocks noChangeAspect="1"/>
          </p:cNvPicPr>
          <p:nvPr/>
        </p:nvPicPr>
        <p:blipFill>
          <a:blip r:embed="rId6" cstate="print"/>
          <a:stretch>
            <a:fillRect/>
          </a:stretch>
        </p:blipFill>
        <p:spPr>
          <a:xfrm>
            <a:off x="286537" y="2196465"/>
            <a:ext cx="2929317" cy="3130876"/>
          </a:xfrm>
          <a:prstGeom prst="rect">
            <a:avLst/>
          </a:prstGeom>
        </p:spPr>
      </p:pic>
      <p:sp>
        <p:nvSpPr>
          <p:cNvPr id="2" name="文本框 1"/>
          <p:cNvSpPr txBox="1"/>
          <p:nvPr/>
        </p:nvSpPr>
        <p:spPr>
          <a:xfrm>
            <a:off x="3215640" y="2588895"/>
            <a:ext cx="7957185" cy="1383665"/>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2. We want the regulators to be packed each in a polybag, 10 dozens to a carton lined with waterproof paper. </a:t>
            </a:r>
            <a:endParaRPr lang="zh-CN" altLang="en-US" sz="2800">
              <a:cs typeface="Arial" panose="020B0604020202020204" pitchFamily="34" charset="0"/>
            </a:endParaRPr>
          </a:p>
        </p:txBody>
      </p:sp>
      <p:sp>
        <p:nvSpPr>
          <p:cNvPr id="12" name="文本框 11"/>
          <p:cNvSpPr txBox="1"/>
          <p:nvPr/>
        </p:nvSpPr>
        <p:spPr>
          <a:xfrm>
            <a:off x="3215640" y="4109720"/>
            <a:ext cx="8507095" cy="1814830"/>
          </a:xfrm>
          <a:prstGeom prst="rect">
            <a:avLst/>
          </a:prstGeom>
          <a:noFill/>
        </p:spPr>
        <p:txBody>
          <a:bodyPr wrap="square" rtlCol="0">
            <a:spAutoFit/>
          </a:bodyPr>
          <a:lstStyle/>
          <a:p>
            <a:r>
              <a:rPr lang="zh-CN" altLang="en-US" sz="2800" b="1" i="1">
                <a:solidFill>
                  <a:schemeClr val="tx1"/>
                </a:solidFill>
                <a:latin typeface="Arial" panose="020B0604020202020204" pitchFamily="34" charset="0"/>
                <a:cs typeface="Arial" panose="020B0604020202020204" pitchFamily="34" charset="0"/>
              </a:rPr>
              <a:t>3. Please pack the goods in a strong wooden case, and wrap and pad all polished parts of the machine to avoid scratches and knocks against the container.</a:t>
            </a:r>
          </a:p>
        </p:txBody>
      </p:sp>
      <p:sp>
        <p:nvSpPr>
          <p:cNvPr id="14" name="文本框 13"/>
          <p:cNvSpPr txBox="1"/>
          <p:nvPr/>
        </p:nvSpPr>
        <p:spPr>
          <a:xfrm>
            <a:off x="3215640" y="1360170"/>
            <a:ext cx="7957820" cy="953135"/>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1. We would like to make clear beforehand our packing requirements as follows.</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1" presetClass="entr" presetSubtype="0" fill="hold" grpId="1"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4"/>
                                        </p:tgtEl>
                                        <p:attrNameLst>
                                          <p:attrName>ppt_y</p:attrName>
                                        </p:attrNameLst>
                                      </p:cBhvr>
                                      <p:tavLst>
                                        <p:tav tm="0">
                                          <p:val>
                                            <p:strVal val="#ppt_y"/>
                                          </p:val>
                                        </p:tav>
                                        <p:tav tm="100000">
                                          <p:val>
                                            <p:strVal val="#ppt_y"/>
                                          </p:val>
                                        </p:tav>
                                      </p:tavLst>
                                    </p:anim>
                                    <p:anim calcmode="lin" valueType="num">
                                      <p:cBhvr>
                                        <p:cTn id="3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4"/>
                                        </p:tgtEl>
                                      </p:cBhvr>
                                    </p:animEffect>
                                  </p:childTnLst>
                                </p:cTn>
                              </p:par>
                            </p:childTnLst>
                          </p:cTn>
                        </p:par>
                        <p:par>
                          <p:cTn id="37" fill="hold">
                            <p:stCondLst>
                              <p:cond delay="6599"/>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125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2"/>
                                        </p:tgtEl>
                                        <p:attrNameLst>
                                          <p:attrName>ppt_y</p:attrName>
                                        </p:attrNameLst>
                                      </p:cBhvr>
                                      <p:tavLst>
                                        <p:tav tm="0">
                                          <p:val>
                                            <p:strVal val="#ppt_y"/>
                                          </p:val>
                                        </p:tav>
                                        <p:tav tm="100000">
                                          <p:val>
                                            <p:strVal val="#ppt_y"/>
                                          </p:val>
                                        </p:tav>
                                      </p:tavLst>
                                    </p:anim>
                                    <p:anim calcmode="lin" valueType="num">
                                      <p:cBhvr>
                                        <p:cTn id="5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2" grpId="0"/>
      <p:bldP spid="14" grpId="0"/>
      <p:bldP spid="14"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256030" y="246380"/>
            <a:ext cx="509460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Black" panose="020B0A04020102020204" pitchFamily="34" charset="0"/>
              </a:rPr>
              <a:t>Useful Sentence</a:t>
            </a: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4" name="图片 3"/>
          <p:cNvPicPr>
            <a:picLocks noChangeAspect="1"/>
          </p:cNvPicPr>
          <p:nvPr/>
        </p:nvPicPr>
        <p:blipFill>
          <a:blip r:embed="rId6" cstate="print"/>
          <a:stretch>
            <a:fillRect/>
          </a:stretch>
        </p:blipFill>
        <p:spPr>
          <a:xfrm>
            <a:off x="286537" y="2196465"/>
            <a:ext cx="2929317" cy="3130876"/>
          </a:xfrm>
          <a:prstGeom prst="rect">
            <a:avLst/>
          </a:prstGeom>
        </p:spPr>
      </p:pic>
      <p:sp>
        <p:nvSpPr>
          <p:cNvPr id="2" name="文本框 1"/>
          <p:cNvSpPr txBox="1"/>
          <p:nvPr/>
        </p:nvSpPr>
        <p:spPr>
          <a:xfrm>
            <a:off x="3215640" y="2588895"/>
            <a:ext cx="7957185" cy="953135"/>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5. The port of destination and the order number should be stenciled.</a:t>
            </a:r>
          </a:p>
        </p:txBody>
      </p:sp>
      <p:sp>
        <p:nvSpPr>
          <p:cNvPr id="12" name="文本框 11"/>
          <p:cNvSpPr txBox="1"/>
          <p:nvPr/>
        </p:nvSpPr>
        <p:spPr>
          <a:xfrm>
            <a:off x="3215640" y="3943985"/>
            <a:ext cx="8507095" cy="1383665"/>
          </a:xfrm>
          <a:prstGeom prst="rect">
            <a:avLst/>
          </a:prstGeom>
          <a:noFill/>
        </p:spPr>
        <p:txBody>
          <a:bodyPr wrap="square" rtlCol="0">
            <a:spAutoFit/>
          </a:bodyPr>
          <a:lstStyle/>
          <a:p>
            <a:r>
              <a:rPr lang="zh-CN" altLang="en-US" sz="2800" b="1" i="1">
                <a:solidFill>
                  <a:schemeClr val="tx1"/>
                </a:solidFill>
                <a:latin typeface="Arial" panose="020B0604020202020204" pitchFamily="34" charset="0"/>
                <a:cs typeface="Arial" panose="020B0604020202020204" pitchFamily="34" charset="0"/>
              </a:rPr>
              <a:t>6. The goods are to be marked with our initials in a triangle, and warning marks are to be clearly marked.</a:t>
            </a:r>
          </a:p>
        </p:txBody>
      </p:sp>
      <p:sp>
        <p:nvSpPr>
          <p:cNvPr id="14" name="文本框 13"/>
          <p:cNvSpPr txBox="1"/>
          <p:nvPr/>
        </p:nvSpPr>
        <p:spPr>
          <a:xfrm>
            <a:off x="3215640" y="1490980"/>
            <a:ext cx="7957820" cy="521970"/>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4. Please mark our initials ABC in a diamond.</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1" presetClass="entr" presetSubtype="0" fill="hold" grpId="1"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4"/>
                                        </p:tgtEl>
                                        <p:attrNameLst>
                                          <p:attrName>ppt_y</p:attrName>
                                        </p:attrNameLst>
                                      </p:cBhvr>
                                      <p:tavLst>
                                        <p:tav tm="0">
                                          <p:val>
                                            <p:strVal val="#ppt_y"/>
                                          </p:val>
                                        </p:tav>
                                        <p:tav tm="100000">
                                          <p:val>
                                            <p:strVal val="#ppt_y"/>
                                          </p:val>
                                        </p:tav>
                                      </p:tavLst>
                                    </p:anim>
                                    <p:anim calcmode="lin" valueType="num">
                                      <p:cBhvr>
                                        <p:cTn id="3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4"/>
                                        </p:tgtEl>
                                      </p:cBhvr>
                                    </p:animEffect>
                                  </p:childTnLst>
                                </p:cTn>
                              </p:par>
                            </p:childTnLst>
                          </p:cTn>
                        </p:par>
                        <p:par>
                          <p:cTn id="37" fill="hold">
                            <p:stCondLst>
                              <p:cond delay="4949"/>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88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2"/>
                                        </p:tgtEl>
                                        <p:attrNameLst>
                                          <p:attrName>ppt_y</p:attrName>
                                        </p:attrNameLst>
                                      </p:cBhvr>
                                      <p:tavLst>
                                        <p:tav tm="0">
                                          <p:val>
                                            <p:strVal val="#ppt_y"/>
                                          </p:val>
                                        </p:tav>
                                        <p:tav tm="100000">
                                          <p:val>
                                            <p:strVal val="#ppt_y"/>
                                          </p:val>
                                        </p:tav>
                                      </p:tavLst>
                                    </p:anim>
                                    <p:anim calcmode="lin" valueType="num">
                                      <p:cBhvr>
                                        <p:cTn id="5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2" grpId="0"/>
      <p:bldP spid="14" grpId="0"/>
      <p:bldP spid="14"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256030" y="246380"/>
            <a:ext cx="509460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Black" panose="020B0A04020102020204" pitchFamily="34" charset="0"/>
              </a:rPr>
              <a:t>Useful Sentence</a:t>
            </a: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4" name="图片 3"/>
          <p:cNvPicPr>
            <a:picLocks noChangeAspect="1"/>
          </p:cNvPicPr>
          <p:nvPr/>
        </p:nvPicPr>
        <p:blipFill>
          <a:blip r:embed="rId6" cstate="print"/>
          <a:stretch>
            <a:fillRect/>
          </a:stretch>
        </p:blipFill>
        <p:spPr>
          <a:xfrm>
            <a:off x="286537" y="2196465"/>
            <a:ext cx="2929317" cy="3130876"/>
          </a:xfrm>
          <a:prstGeom prst="rect">
            <a:avLst/>
          </a:prstGeom>
        </p:spPr>
      </p:pic>
      <p:sp>
        <p:nvSpPr>
          <p:cNvPr id="2" name="文本框 1"/>
          <p:cNvSpPr txBox="1"/>
          <p:nvPr/>
        </p:nvSpPr>
        <p:spPr>
          <a:xfrm>
            <a:off x="3215640" y="2588895"/>
            <a:ext cx="7957185" cy="1383665"/>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8. Every 100 dozen should be packed in a wooden case marked LRG and numbered from No.1 upward.</a:t>
            </a:r>
          </a:p>
        </p:txBody>
      </p:sp>
      <p:sp>
        <p:nvSpPr>
          <p:cNvPr id="12" name="文本框 11"/>
          <p:cNvSpPr txBox="1"/>
          <p:nvPr/>
        </p:nvSpPr>
        <p:spPr>
          <a:xfrm>
            <a:off x="3215640" y="4201160"/>
            <a:ext cx="8507095" cy="953135"/>
          </a:xfrm>
          <a:prstGeom prst="rect">
            <a:avLst/>
          </a:prstGeom>
          <a:noFill/>
        </p:spPr>
        <p:txBody>
          <a:bodyPr wrap="square" rtlCol="0">
            <a:spAutoFit/>
          </a:bodyPr>
          <a:lstStyle/>
          <a:p>
            <a:r>
              <a:rPr lang="zh-CN" altLang="en-US" sz="2800" b="1" i="1">
                <a:solidFill>
                  <a:schemeClr val="tx1"/>
                </a:solidFill>
                <a:latin typeface="Arial" panose="020B0604020202020204" pitchFamily="34" charset="0"/>
                <a:cs typeface="Arial" panose="020B0604020202020204" pitchFamily="34" charset="0"/>
              </a:rPr>
              <a:t>9. Packing should prevent skillful pilferage and withstand rough handling.</a:t>
            </a:r>
          </a:p>
        </p:txBody>
      </p:sp>
      <p:sp>
        <p:nvSpPr>
          <p:cNvPr id="14" name="文本框 13"/>
          <p:cNvSpPr txBox="1"/>
          <p:nvPr/>
        </p:nvSpPr>
        <p:spPr>
          <a:xfrm>
            <a:off x="3215640" y="1360170"/>
            <a:ext cx="7957820" cy="953135"/>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7. The packing must be seaworthy and strong enough to stand rough handling.</a:t>
            </a:r>
          </a:p>
        </p:txBody>
      </p:sp>
      <p:sp>
        <p:nvSpPr>
          <p:cNvPr id="3" name="文本框 2"/>
          <p:cNvSpPr txBox="1"/>
          <p:nvPr/>
        </p:nvSpPr>
        <p:spPr>
          <a:xfrm>
            <a:off x="3215640" y="5327650"/>
            <a:ext cx="6673850" cy="953135"/>
          </a:xfrm>
          <a:prstGeom prst="rect">
            <a:avLst/>
          </a:prstGeom>
          <a:noFill/>
        </p:spPr>
        <p:txBody>
          <a:bodyPr wrap="square" rtlCol="0">
            <a:spAutoFit/>
          </a:bodyPr>
          <a:lstStyle/>
          <a:p>
            <a:r>
              <a:rPr lang="zh-CN" altLang="en-US" sz="2800" b="1" i="1">
                <a:latin typeface="Arial" panose="020B0604020202020204" pitchFamily="34" charset="0"/>
                <a:cs typeface="Arial" panose="020B0604020202020204" pitchFamily="34" charset="0"/>
              </a:rPr>
              <a:t>10. Would you please tell us whether these requirements could be met?</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1" presetClass="entr" presetSubtype="0" fill="hold" grpId="1"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4"/>
                                        </p:tgtEl>
                                        <p:attrNameLst>
                                          <p:attrName>ppt_y</p:attrName>
                                        </p:attrNameLst>
                                      </p:cBhvr>
                                      <p:tavLst>
                                        <p:tav tm="0">
                                          <p:val>
                                            <p:strVal val="#ppt_y"/>
                                          </p:val>
                                        </p:tav>
                                        <p:tav tm="100000">
                                          <p:val>
                                            <p:strVal val="#ppt_y"/>
                                          </p:val>
                                        </p:tav>
                                      </p:tavLst>
                                    </p:anim>
                                    <p:anim calcmode="lin" valueType="num">
                                      <p:cBhvr>
                                        <p:cTn id="3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4"/>
                                        </p:tgtEl>
                                      </p:cBhvr>
                                    </p:animEffect>
                                  </p:childTnLst>
                                </p:cTn>
                              </p:par>
                            </p:childTnLst>
                          </p:cTn>
                        </p:par>
                        <p:par>
                          <p:cTn id="37" fill="hold">
                            <p:stCondLst>
                              <p:cond delay="6449"/>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116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2"/>
                                        </p:tgtEl>
                                        <p:attrNameLst>
                                          <p:attrName>ppt_y</p:attrName>
                                        </p:attrNameLst>
                                      </p:cBhvr>
                                      <p:tavLst>
                                        <p:tav tm="0">
                                          <p:val>
                                            <p:strVal val="#ppt_y"/>
                                          </p:val>
                                        </p:tav>
                                        <p:tav tm="100000">
                                          <p:val>
                                            <p:strVal val="#ppt_y"/>
                                          </p:val>
                                        </p:tav>
                                      </p:tavLst>
                                    </p:anim>
                                    <p:anim calcmode="lin" valueType="num">
                                      <p:cBhvr>
                                        <p:cTn id="5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2"/>
                                        </p:tgtEl>
                                      </p:cBhvr>
                                    </p:animEffect>
                                  </p:childTnLst>
                                </p:cTn>
                              </p:par>
                            </p:childTnLst>
                          </p:cTn>
                        </p:par>
                        <p:par>
                          <p:cTn id="53" fill="hold">
                            <p:stCondLst>
                              <p:cond delay="1575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3"/>
                                        </p:tgtEl>
                                        <p:attrNameLst>
                                          <p:attrName>ppt_y</p:attrName>
                                        </p:attrNameLst>
                                      </p:cBhvr>
                                      <p:tavLst>
                                        <p:tav tm="0">
                                          <p:val>
                                            <p:strVal val="#ppt_y"/>
                                          </p:val>
                                        </p:tav>
                                        <p:tav tm="100000">
                                          <p:val>
                                            <p:strVal val="#ppt_y"/>
                                          </p:val>
                                        </p:tav>
                                      </p:tavLst>
                                    </p:anim>
                                    <p:anim calcmode="lin" valueType="num">
                                      <p:cBhvr>
                                        <p:cTn id="5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2" grpId="0"/>
      <p:bldP spid="14" grpId="0"/>
      <p:bldP spid="14" grpId="1"/>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61199" y="168288"/>
            <a:ext cx="3736402"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panose="020B0604020202020204" pitchFamily="34" charset="0"/>
              </a:rPr>
              <a:t>Letter </a:t>
            </a:r>
            <a:r>
              <a:rPr lang="en-US" altLang="zh-CN" sz="3200" b="1" i="1" dirty="0">
                <a:latin typeface="字体管家糖果" panose="00020600040101010101" charset="-122"/>
                <a:ea typeface="字体管家糖果" panose="00020600040101010101" charset="-122"/>
                <a:cs typeface="Arial" panose="020B0604020202020204" pitchFamily="34" charset="0"/>
              </a:rPr>
              <a:t>3</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grpSp>
        <p:nvGrpSpPr>
          <p:cNvPr id="209" name="组合 208"/>
          <p:cNvGrpSpPr/>
          <p:nvPr/>
        </p:nvGrpSpPr>
        <p:grpSpPr>
          <a:xfrm>
            <a:off x="93980" y="1200150"/>
            <a:ext cx="2578100" cy="4044950"/>
            <a:chOff x="4817279" y="2178055"/>
            <a:chExt cx="2578100" cy="2109787"/>
          </a:xfrm>
        </p:grpSpPr>
        <p:grpSp>
          <p:nvGrpSpPr>
            <p:cNvPr id="51" name="组合 50"/>
            <p:cNvGrpSpPr/>
            <p:nvPr/>
          </p:nvGrpSpPr>
          <p:grpSpPr>
            <a:xfrm rot="5400000">
              <a:off x="5091916" y="1903418"/>
              <a:ext cx="2028825" cy="2578100"/>
              <a:chOff x="5076825" y="2133601"/>
              <a:chExt cx="2028825" cy="2578100"/>
            </a:xfrm>
          </p:grpSpPr>
          <p:sp>
            <p:nvSpPr>
              <p:cNvPr id="52"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6" name="图片 205"/>
            <p:cNvPicPr>
              <a:picLocks noChangeAspect="1"/>
            </p:cNvPicPr>
            <p:nvPr/>
          </p:nvPicPr>
          <p:blipFill rotWithShape="1">
            <a:blip r:embed="rId6" cstate="screen"/>
            <a:srcRect l="78741" t="75413" r="-514" b="-2612"/>
            <a:stretch>
              <a:fillRect/>
            </a:stretch>
          </p:blipFill>
          <p:spPr>
            <a:xfrm>
              <a:off x="5291941" y="2422530"/>
              <a:ext cx="1581150" cy="1865312"/>
            </a:xfrm>
            <a:prstGeom prst="rect">
              <a:avLst/>
            </a:prstGeom>
          </p:spPr>
        </p:pic>
      </p:grpSp>
      <p:sp>
        <p:nvSpPr>
          <p:cNvPr id="211" name="矩形 210"/>
          <p:cNvSpPr/>
          <p:nvPr/>
        </p:nvSpPr>
        <p:spPr>
          <a:xfrm>
            <a:off x="2856230" y="1200150"/>
            <a:ext cx="7517765" cy="4739005"/>
          </a:xfrm>
          <a:prstGeom prst="rect">
            <a:avLst/>
          </a:prstGeom>
        </p:spPr>
        <p:txBody>
          <a:bodyPr wrap="square">
            <a:spAutoFit/>
          </a:bodyPr>
          <a:lstStyle/>
          <a:p>
            <a:pPr>
              <a:lnSpc>
                <a:spcPct val="90000"/>
              </a:lnSpc>
              <a:buNone/>
            </a:pPr>
            <a:r>
              <a:rPr lang="en-US" altLang="zh-CN" sz="2800" b="1" i="1">
                <a:latin typeface="Arial" panose="020B0604020202020204" pitchFamily="34" charset="0"/>
                <a:cs typeface="Arial" panose="020B0604020202020204" pitchFamily="34" charset="0"/>
                <a:sym typeface="+mn-ea"/>
              </a:rPr>
              <a:t>    Dear Cindy,</a:t>
            </a:r>
            <a:endParaRPr lang="en-US" altLang="zh-CN" sz="2800" b="1" i="1">
              <a:latin typeface="Arial" panose="020B0604020202020204" pitchFamily="34" charset="0"/>
              <a:cs typeface="Arial" panose="020B0604020202020204" pitchFamily="34" charset="0"/>
            </a:endParaRPr>
          </a:p>
          <a:p>
            <a:pPr>
              <a:lnSpc>
                <a:spcPct val="90000"/>
              </a:lnSpc>
              <a:buNone/>
            </a:pPr>
            <a:endParaRPr lang="en-US" altLang="zh-CN" sz="2800" b="1" i="1">
              <a:latin typeface="Arial" panose="020B0604020202020204" pitchFamily="34" charset="0"/>
              <a:cs typeface="Arial" panose="020B0604020202020204" pitchFamily="34" charset="0"/>
            </a:endParaRPr>
          </a:p>
          <a:p>
            <a:pPr>
              <a:lnSpc>
                <a:spcPct val="90000"/>
              </a:lnSpc>
              <a:buNone/>
            </a:pPr>
            <a:r>
              <a:rPr lang="en-US" altLang="zh-CN" sz="2800" b="1" i="1">
                <a:latin typeface="Arial" panose="020B0604020202020204" pitchFamily="34" charset="0"/>
                <a:cs typeface="Arial" panose="020B0604020202020204" pitchFamily="34" charset="0"/>
                <a:sym typeface="+mn-ea"/>
              </a:rPr>
              <a:t>   We’ve received your e-mail dated 3rd this month enclosing the above sales contract in duplicate but wish to state that after going through the contract we find that the packing clause in it is not clear enough. The relative clause reads as follows:</a:t>
            </a:r>
          </a:p>
          <a:p>
            <a:pPr>
              <a:lnSpc>
                <a:spcPct val="90000"/>
              </a:lnSpc>
              <a:buNone/>
            </a:pPr>
            <a:r>
              <a:rPr lang="en-US" altLang="zh-CN" sz="2800" b="1" i="1">
                <a:latin typeface="Arial" panose="020B0604020202020204" pitchFamily="34" charset="0"/>
                <a:cs typeface="Arial" panose="020B0604020202020204" pitchFamily="34" charset="0"/>
                <a:sym typeface="+mn-ea"/>
              </a:rPr>
              <a:t>   </a:t>
            </a:r>
          </a:p>
          <a:p>
            <a:pPr>
              <a:lnSpc>
                <a:spcPct val="90000"/>
              </a:lnSpc>
              <a:buNone/>
            </a:pPr>
            <a:r>
              <a:rPr lang="en-US" altLang="zh-CN" sz="2800" b="1" i="1">
                <a:latin typeface="Arial" panose="020B0604020202020204" pitchFamily="34" charset="0"/>
                <a:cs typeface="Arial" panose="020B0604020202020204" pitchFamily="34" charset="0"/>
                <a:sym typeface="+mn-ea"/>
              </a:rPr>
              <a:t>   Packing: </a:t>
            </a:r>
            <a:r>
              <a:rPr lang="en-US" altLang="zh-CN" sz="2800" b="1" i="1" u="sng">
                <a:solidFill>
                  <a:schemeClr val="hlink"/>
                </a:solidFill>
                <a:latin typeface="Arial" panose="020B0604020202020204" pitchFamily="34" charset="0"/>
                <a:cs typeface="Arial" panose="020B0604020202020204" pitchFamily="34" charset="0"/>
                <a:sym typeface="+mn-ea"/>
                <a:hlinkClick r:id="rId7" action="ppaction://hlinksldjump"/>
              </a:rPr>
              <a:t>Seaworthy export packing</a:t>
            </a:r>
            <a:r>
              <a:rPr lang="en-US" altLang="zh-CN" sz="2800" b="1" i="1">
                <a:latin typeface="Arial" panose="020B0604020202020204" pitchFamily="34" charset="0"/>
                <a:cs typeface="Arial" panose="020B0604020202020204" pitchFamily="34" charset="0"/>
                <a:sym typeface="+mn-ea"/>
                <a:hlinkClick r:id="rId7" action="ppaction://hlinksldjump"/>
              </a:rPr>
              <a:t>, </a:t>
            </a:r>
            <a:r>
              <a:rPr lang="en-US" altLang="zh-CN" sz="2800" b="1" i="1">
                <a:latin typeface="Arial" panose="020B0604020202020204" pitchFamily="34" charset="0"/>
                <a:cs typeface="Arial" panose="020B0604020202020204" pitchFamily="34" charset="0"/>
                <a:sym typeface="+mn-ea"/>
              </a:rPr>
              <a:t>suitable for long distance ocean transportation.</a:t>
            </a:r>
            <a:endParaRPr lang="zh-CN" altLang="en-US" sz="2800" b="1" i="1" dirty="0">
              <a:solidFill>
                <a:srgbClr val="000000">
                  <a:lumMod val="65000"/>
                  <a:lumOff val="35000"/>
                </a:srgbClr>
              </a:solidFill>
              <a:latin typeface="Arial" panose="020B0604020202020204" pitchFamily="34" charset="0"/>
              <a:ea typeface="萝莉体 第二版" panose="02000500000000000000" pitchFamily="2"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anim calcmode="lin" valueType="num">
                                      <p:cBhvr>
                                        <p:cTn id="26" dur="500" fill="hold"/>
                                        <p:tgtEl>
                                          <p:spTgt spid="211"/>
                                        </p:tgtEl>
                                        <p:attrNameLst>
                                          <p:attrName>ppt_x</p:attrName>
                                        </p:attrNameLst>
                                      </p:cBhvr>
                                      <p:tavLst>
                                        <p:tav tm="0">
                                          <p:val>
                                            <p:strVal val="#ppt_x"/>
                                          </p:val>
                                        </p:tav>
                                        <p:tav tm="100000">
                                          <p:val>
                                            <p:strVal val="#ppt_x"/>
                                          </p:val>
                                        </p:tav>
                                      </p:tavLst>
                                    </p:anim>
                                    <p:anim calcmode="lin" valueType="num">
                                      <p:cBhvr>
                                        <p:cTn id="27" dur="500" fill="hold"/>
                                        <p:tgtEl>
                                          <p:spTgt spid="211"/>
                                        </p:tgtEl>
                                        <p:attrNameLst>
                                          <p:attrName>ppt_y</p:attrName>
                                        </p:attrNameLst>
                                      </p:cBhvr>
                                      <p:tavLst>
                                        <p:tav tm="0">
                                          <p:val>
                                            <p:strVal val="#ppt_y-.1"/>
                                          </p:val>
                                        </p:tav>
                                        <p:tav tm="100000">
                                          <p:val>
                                            <p:strVal val="#ppt_y"/>
                                          </p:val>
                                        </p:tav>
                                      </p:tavLst>
                                    </p:anim>
                                  </p:childTnLst>
                                </p:cTn>
                              </p:par>
                            </p:childTnLst>
                          </p:cTn>
                        </p:par>
                        <p:par>
                          <p:cTn id="28" fill="hold">
                            <p:stCondLst>
                              <p:cond delay="850"/>
                            </p:stCondLst>
                            <p:childTnLst>
                              <p:par>
                                <p:cTn id="29" presetID="18" presetClass="entr" presetSubtype="12" fill="hold" nodeType="afterEffect">
                                  <p:stCondLst>
                                    <p:cond delay="0"/>
                                  </p:stCondLst>
                                  <p:childTnLst>
                                    <p:set>
                                      <p:cBhvr>
                                        <p:cTn id="30" dur="1" fill="hold">
                                          <p:stCondLst>
                                            <p:cond delay="0"/>
                                          </p:stCondLst>
                                        </p:cTn>
                                        <p:tgtEl>
                                          <p:spTgt spid="209"/>
                                        </p:tgtEl>
                                        <p:attrNameLst>
                                          <p:attrName>style.visibility</p:attrName>
                                        </p:attrNameLst>
                                      </p:cBhvr>
                                      <p:to>
                                        <p:strVal val="visible"/>
                                      </p:to>
                                    </p:set>
                                    <p:animEffect transition="in" filter="strips(downLeft)">
                                      <p:cBhvr>
                                        <p:cTn id="31"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61199" y="168288"/>
            <a:ext cx="3736402"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panose="020B0604020202020204" pitchFamily="34" charset="0"/>
              </a:rPr>
              <a:t>Letter </a:t>
            </a:r>
            <a:r>
              <a:rPr lang="en-US" altLang="zh-CN" sz="3200" b="1" i="1" dirty="0">
                <a:latin typeface="字体管家糖果" panose="00020600040101010101" charset="-122"/>
                <a:ea typeface="字体管家糖果" panose="00020600040101010101" charset="-122"/>
                <a:cs typeface="Arial" panose="020B0604020202020204" pitchFamily="34" charset="0"/>
              </a:rPr>
              <a:t>3</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grpSp>
        <p:nvGrpSpPr>
          <p:cNvPr id="209" name="组合 208"/>
          <p:cNvGrpSpPr/>
          <p:nvPr/>
        </p:nvGrpSpPr>
        <p:grpSpPr>
          <a:xfrm>
            <a:off x="93980" y="1200150"/>
            <a:ext cx="2578100" cy="4044950"/>
            <a:chOff x="4817279" y="2178055"/>
            <a:chExt cx="2578100" cy="2109787"/>
          </a:xfrm>
        </p:grpSpPr>
        <p:grpSp>
          <p:nvGrpSpPr>
            <p:cNvPr id="51" name="组合 50"/>
            <p:cNvGrpSpPr/>
            <p:nvPr/>
          </p:nvGrpSpPr>
          <p:grpSpPr>
            <a:xfrm rot="5400000">
              <a:off x="5091916" y="1903418"/>
              <a:ext cx="2028825" cy="2578100"/>
              <a:chOff x="5076825" y="2133601"/>
              <a:chExt cx="2028825" cy="2578100"/>
            </a:xfrm>
          </p:grpSpPr>
          <p:sp>
            <p:nvSpPr>
              <p:cNvPr id="52"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6" name="图片 205"/>
            <p:cNvPicPr>
              <a:picLocks noChangeAspect="1"/>
            </p:cNvPicPr>
            <p:nvPr/>
          </p:nvPicPr>
          <p:blipFill rotWithShape="1">
            <a:blip r:embed="rId6" cstate="screen"/>
            <a:srcRect l="78741" t="75413" r="-514" b="-2612"/>
            <a:stretch>
              <a:fillRect/>
            </a:stretch>
          </p:blipFill>
          <p:spPr>
            <a:xfrm>
              <a:off x="5291941" y="2422530"/>
              <a:ext cx="1581150" cy="1865312"/>
            </a:xfrm>
            <a:prstGeom prst="rect">
              <a:avLst/>
            </a:prstGeom>
          </p:spPr>
        </p:pic>
      </p:grpSp>
      <p:sp>
        <p:nvSpPr>
          <p:cNvPr id="211" name="矩形 210"/>
          <p:cNvSpPr/>
          <p:nvPr/>
        </p:nvSpPr>
        <p:spPr>
          <a:xfrm>
            <a:off x="2828290" y="1093470"/>
            <a:ext cx="7517765" cy="5015865"/>
          </a:xfrm>
          <a:prstGeom prst="rect">
            <a:avLst/>
          </a:prstGeom>
        </p:spPr>
        <p:txBody>
          <a:bodyPr wrap="square">
            <a:spAutoFit/>
          </a:bodyPr>
          <a:lstStyle/>
          <a:p>
            <a:pPr>
              <a:buNone/>
            </a:pPr>
            <a:r>
              <a:rPr lang="en-US" altLang="zh-CN" sz="2800" b="1" i="1">
                <a:latin typeface="Arial" panose="020B0604020202020204" pitchFamily="34" charset="0"/>
                <a:cs typeface="Arial" panose="020B0604020202020204" pitchFamily="34" charset="0"/>
                <a:sym typeface="+mn-ea"/>
              </a:rPr>
              <a:t>    In order to avoid possible future troubles, we would like to make clear beforehand our packing requirements as follows:   </a:t>
            </a:r>
          </a:p>
          <a:p>
            <a:pPr>
              <a:buNone/>
            </a:pPr>
            <a:r>
              <a:rPr lang="en-US" altLang="zh-CN" sz="2800" b="1" i="1">
                <a:latin typeface="Arial" panose="020B0604020202020204" pitchFamily="34" charset="0"/>
                <a:cs typeface="Arial" panose="020B0604020202020204" pitchFamily="34" charset="0"/>
                <a:sym typeface="+mn-ea"/>
              </a:rPr>
              <a:t>    The terminal block under the captioned contract should be packed in plastic </a:t>
            </a:r>
            <a:r>
              <a:rPr lang="en-US" altLang="zh-CN" sz="2800" b="1" i="1" u="sng">
                <a:solidFill>
                  <a:schemeClr val="hlink"/>
                </a:solidFill>
                <a:latin typeface="Arial" panose="020B0604020202020204" pitchFamily="34" charset="0"/>
                <a:cs typeface="Arial" panose="020B0604020202020204" pitchFamily="34" charset="0"/>
                <a:sym typeface="+mn-ea"/>
                <a:hlinkClick r:id="rId7" action="ppaction://hlinksldjump"/>
              </a:rPr>
              <a:t>bags</a:t>
            </a:r>
            <a:r>
              <a:rPr lang="en-US" altLang="zh-CN" sz="2800" b="1" i="1">
                <a:latin typeface="Arial" panose="020B0604020202020204" pitchFamily="34" charset="0"/>
                <a:cs typeface="Arial" panose="020B0604020202020204" pitchFamily="34" charset="0"/>
                <a:sym typeface="+mn-ea"/>
                <a:hlinkClick r:id="rId7" action="ppaction://hlinksldjump"/>
              </a:rPr>
              <a:t>,</a:t>
            </a:r>
            <a:r>
              <a:rPr lang="en-US" altLang="zh-CN" sz="2800" b="1" i="1">
                <a:latin typeface="Arial" panose="020B0604020202020204" pitchFamily="34" charset="0"/>
                <a:cs typeface="Arial" panose="020B0604020202020204" pitchFamily="34" charset="0"/>
                <a:sym typeface="+mn-ea"/>
              </a:rPr>
              <a:t> 60 bags to a </a:t>
            </a:r>
            <a:r>
              <a:rPr lang="en-US" altLang="zh-CN" sz="2800" b="1" i="1" u="sng">
                <a:solidFill>
                  <a:schemeClr val="hlink"/>
                </a:solidFill>
                <a:latin typeface="Arial" panose="020B0604020202020204" pitchFamily="34" charset="0"/>
                <a:cs typeface="Arial" panose="020B0604020202020204" pitchFamily="34" charset="0"/>
                <a:sym typeface="+mn-ea"/>
                <a:hlinkClick r:id="rId7" action="ppaction://hlinksldjump"/>
              </a:rPr>
              <a:t>box</a:t>
            </a:r>
            <a:r>
              <a:rPr lang="en-US" altLang="zh-CN" sz="2800" b="1" i="1">
                <a:latin typeface="Arial" panose="020B0604020202020204" pitchFamily="34" charset="0"/>
                <a:cs typeface="Arial" panose="020B0604020202020204" pitchFamily="34" charset="0"/>
                <a:sym typeface="+mn-ea"/>
                <a:hlinkClick r:id="rId7" action="ppaction://hlinksldjump"/>
              </a:rPr>
              <a:t>,</a:t>
            </a:r>
            <a:r>
              <a:rPr lang="en-US" altLang="zh-CN" sz="2800" b="1" i="1">
                <a:latin typeface="Arial" panose="020B0604020202020204" pitchFamily="34" charset="0"/>
                <a:cs typeface="Arial" panose="020B0604020202020204" pitchFamily="34" charset="0"/>
                <a:sym typeface="+mn-ea"/>
              </a:rPr>
              <a:t> 40 boxes to a </a:t>
            </a:r>
            <a:r>
              <a:rPr lang="en-US" altLang="zh-CN" sz="2800" b="1" i="1" u="sng">
                <a:solidFill>
                  <a:schemeClr val="hlink"/>
                </a:solidFill>
                <a:latin typeface="Arial" panose="020B0604020202020204" pitchFamily="34" charset="0"/>
                <a:cs typeface="Arial" panose="020B0604020202020204" pitchFamily="34" charset="0"/>
                <a:sym typeface="+mn-ea"/>
                <a:hlinkClick r:id="rId7" action="ppaction://hlinksldjump"/>
              </a:rPr>
              <a:t>pallet</a:t>
            </a:r>
            <a:r>
              <a:rPr lang="en-US" altLang="zh-CN" sz="2800" b="1" i="1">
                <a:latin typeface="Arial" panose="020B0604020202020204" pitchFamily="34" charset="0"/>
                <a:cs typeface="Arial" panose="020B0604020202020204" pitchFamily="34" charset="0"/>
                <a:sym typeface="+mn-ea"/>
                <a:hlinkClick r:id="rId7" action="ppaction://hlinksldjump"/>
              </a:rPr>
              <a:t> </a:t>
            </a:r>
            <a:r>
              <a:rPr lang="en-US" altLang="zh-CN" sz="2800" b="1" i="1">
                <a:latin typeface="Arial" panose="020B0604020202020204" pitchFamily="34" charset="0"/>
                <a:cs typeface="Arial" panose="020B0604020202020204" pitchFamily="34" charset="0"/>
                <a:sym typeface="+mn-ea"/>
              </a:rPr>
              <a:t>and 10 pallets to a 20” </a:t>
            </a:r>
            <a:r>
              <a:rPr lang="en-US" altLang="zh-CN" sz="2800" b="1" i="1" u="sng">
                <a:solidFill>
                  <a:schemeClr val="hlink"/>
                </a:solidFill>
                <a:latin typeface="Arial" panose="020B0604020202020204" pitchFamily="34" charset="0"/>
                <a:cs typeface="Arial" panose="020B0604020202020204" pitchFamily="34" charset="0"/>
                <a:sym typeface="+mn-ea"/>
                <a:hlinkClick r:id="rId8" action="ppaction://hlinksldjump"/>
              </a:rPr>
              <a:t>container</a:t>
            </a:r>
            <a:r>
              <a:rPr lang="en-US" altLang="zh-CN" sz="2800" b="1" i="1">
                <a:latin typeface="Arial" panose="020B0604020202020204" pitchFamily="34" charset="0"/>
                <a:cs typeface="Arial" panose="020B0604020202020204" pitchFamily="34" charset="0"/>
                <a:sym typeface="+mn-ea"/>
                <a:hlinkClick r:id="rId8" action="ppaction://hlinksldjump"/>
              </a:rPr>
              <a:t>. </a:t>
            </a:r>
            <a:r>
              <a:rPr lang="en-US" altLang="zh-CN" sz="2800" b="1" i="1">
                <a:latin typeface="Arial" panose="020B0604020202020204" pitchFamily="34" charset="0"/>
                <a:cs typeface="Arial" panose="020B0604020202020204" pitchFamily="34" charset="0"/>
                <a:sym typeface="+mn-ea"/>
              </a:rPr>
              <a:t>On the outer packing please mark our initials LRG in a diamond, under which the port of destination and our order number should be stenciled. </a:t>
            </a:r>
            <a:endParaRPr lang="en-US" altLang="zh-CN" sz="2800">
              <a:latin typeface="Comic Sans MS" panose="030F0702030302020204" pitchFamily="66" charset="0"/>
            </a:endParaRPr>
          </a:p>
          <a:p>
            <a:pPr>
              <a:buNone/>
            </a:pPr>
            <a:endParaRPr lang="zh-CN" altLang="en-US" sz="1200" b="1" i="1" dirty="0">
              <a:solidFill>
                <a:srgbClr val="000000">
                  <a:lumMod val="65000"/>
                  <a:lumOff val="35000"/>
                </a:srgbClr>
              </a:solidFill>
              <a:latin typeface="Arial" panose="020B0604020202020204" pitchFamily="34" charset="0"/>
              <a:ea typeface="萝莉体 第二版" panose="02000500000000000000" pitchFamily="2"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anim calcmode="lin" valueType="num">
                                      <p:cBhvr>
                                        <p:cTn id="26" dur="500" fill="hold"/>
                                        <p:tgtEl>
                                          <p:spTgt spid="211"/>
                                        </p:tgtEl>
                                        <p:attrNameLst>
                                          <p:attrName>ppt_x</p:attrName>
                                        </p:attrNameLst>
                                      </p:cBhvr>
                                      <p:tavLst>
                                        <p:tav tm="0">
                                          <p:val>
                                            <p:strVal val="#ppt_x"/>
                                          </p:val>
                                        </p:tav>
                                        <p:tav tm="100000">
                                          <p:val>
                                            <p:strVal val="#ppt_x"/>
                                          </p:val>
                                        </p:tav>
                                      </p:tavLst>
                                    </p:anim>
                                    <p:anim calcmode="lin" valueType="num">
                                      <p:cBhvr>
                                        <p:cTn id="27" dur="500" fill="hold"/>
                                        <p:tgtEl>
                                          <p:spTgt spid="211"/>
                                        </p:tgtEl>
                                        <p:attrNameLst>
                                          <p:attrName>ppt_y</p:attrName>
                                        </p:attrNameLst>
                                      </p:cBhvr>
                                      <p:tavLst>
                                        <p:tav tm="0">
                                          <p:val>
                                            <p:strVal val="#ppt_y-.1"/>
                                          </p:val>
                                        </p:tav>
                                        <p:tav tm="100000">
                                          <p:val>
                                            <p:strVal val="#ppt_y"/>
                                          </p:val>
                                        </p:tav>
                                      </p:tavLst>
                                    </p:anim>
                                  </p:childTnLst>
                                </p:cTn>
                              </p:par>
                            </p:childTnLst>
                          </p:cTn>
                        </p:par>
                        <p:par>
                          <p:cTn id="28" fill="hold">
                            <p:stCondLst>
                              <p:cond delay="850"/>
                            </p:stCondLst>
                            <p:childTnLst>
                              <p:par>
                                <p:cTn id="29" presetID="18" presetClass="entr" presetSubtype="12" fill="hold" nodeType="afterEffect">
                                  <p:stCondLst>
                                    <p:cond delay="0"/>
                                  </p:stCondLst>
                                  <p:childTnLst>
                                    <p:set>
                                      <p:cBhvr>
                                        <p:cTn id="30" dur="1" fill="hold">
                                          <p:stCondLst>
                                            <p:cond delay="0"/>
                                          </p:stCondLst>
                                        </p:cTn>
                                        <p:tgtEl>
                                          <p:spTgt spid="209"/>
                                        </p:tgtEl>
                                        <p:attrNameLst>
                                          <p:attrName>style.visibility</p:attrName>
                                        </p:attrNameLst>
                                      </p:cBhvr>
                                      <p:to>
                                        <p:strVal val="visible"/>
                                      </p:to>
                                    </p:set>
                                    <p:animEffect transition="in" filter="strips(downLeft)">
                                      <p:cBhvr>
                                        <p:cTn id="31"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61199" y="168288"/>
            <a:ext cx="3736402"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panose="020B0604020202020204" pitchFamily="34" charset="0"/>
              </a:rPr>
              <a:t>Letter </a:t>
            </a:r>
            <a:r>
              <a:rPr lang="en-US" altLang="zh-CN" sz="3200" b="1" i="1" dirty="0">
                <a:latin typeface="字体管家糖果" panose="00020600040101010101" charset="-122"/>
                <a:ea typeface="字体管家糖果" panose="00020600040101010101" charset="-122"/>
                <a:cs typeface="Arial" panose="020B0604020202020204" pitchFamily="34" charset="0"/>
              </a:rPr>
              <a:t>3</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grpSp>
        <p:nvGrpSpPr>
          <p:cNvPr id="209" name="组合 208"/>
          <p:cNvGrpSpPr/>
          <p:nvPr/>
        </p:nvGrpSpPr>
        <p:grpSpPr>
          <a:xfrm>
            <a:off x="93980" y="1200150"/>
            <a:ext cx="2578100" cy="4044950"/>
            <a:chOff x="4817279" y="2178055"/>
            <a:chExt cx="2578100" cy="2109787"/>
          </a:xfrm>
        </p:grpSpPr>
        <p:grpSp>
          <p:nvGrpSpPr>
            <p:cNvPr id="51" name="组合 50"/>
            <p:cNvGrpSpPr/>
            <p:nvPr/>
          </p:nvGrpSpPr>
          <p:grpSpPr>
            <a:xfrm rot="5400000">
              <a:off x="5091916" y="1903418"/>
              <a:ext cx="2028825" cy="2578100"/>
              <a:chOff x="5076825" y="2133601"/>
              <a:chExt cx="2028825" cy="2578100"/>
            </a:xfrm>
          </p:grpSpPr>
          <p:sp>
            <p:nvSpPr>
              <p:cNvPr id="52"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6" name="图片 205"/>
            <p:cNvPicPr>
              <a:picLocks noChangeAspect="1"/>
            </p:cNvPicPr>
            <p:nvPr/>
          </p:nvPicPr>
          <p:blipFill rotWithShape="1">
            <a:blip r:embed="rId6" cstate="screen"/>
            <a:srcRect l="78741" t="75413" r="-514" b="-2612"/>
            <a:stretch>
              <a:fillRect/>
            </a:stretch>
          </p:blipFill>
          <p:spPr>
            <a:xfrm>
              <a:off x="5291941" y="2422530"/>
              <a:ext cx="1581150" cy="1865312"/>
            </a:xfrm>
            <a:prstGeom prst="rect">
              <a:avLst/>
            </a:prstGeom>
          </p:spPr>
        </p:pic>
      </p:grpSp>
      <p:sp>
        <p:nvSpPr>
          <p:cNvPr id="211" name="矩形 210"/>
          <p:cNvSpPr/>
          <p:nvPr/>
        </p:nvSpPr>
        <p:spPr>
          <a:xfrm>
            <a:off x="2908300" y="1682750"/>
            <a:ext cx="7517765" cy="3107690"/>
          </a:xfrm>
          <a:prstGeom prst="rect">
            <a:avLst/>
          </a:prstGeom>
        </p:spPr>
        <p:txBody>
          <a:bodyPr wrap="square">
            <a:spAutoFit/>
          </a:bodyPr>
          <a:lstStyle/>
          <a:p>
            <a:pPr>
              <a:buNone/>
            </a:pPr>
            <a:r>
              <a:rPr lang="en-US" altLang="zh-CN" sz="2800" b="1" i="1">
                <a:latin typeface="Arial" panose="020B0604020202020204" pitchFamily="34" charset="0"/>
                <a:cs typeface="Arial" panose="020B0604020202020204" pitchFamily="34" charset="0"/>
                <a:sym typeface="+mn-ea"/>
              </a:rPr>
              <a:t>     We have made a footnote on the contract to that effect and are returning one copy of the contract after duly countersigning it. We hope you will find it in order and pay special attention to the packing.</a:t>
            </a:r>
            <a:endParaRPr lang="en-US" altLang="zh-CN" sz="2800"/>
          </a:p>
          <a:p>
            <a:pPr>
              <a:buNone/>
            </a:pPr>
            <a:r>
              <a:rPr lang="en-US" altLang="zh-CN" sz="2800">
                <a:sym typeface="+mn-ea"/>
              </a:rPr>
              <a:t>    </a:t>
            </a:r>
            <a:r>
              <a:rPr lang="en-US" altLang="zh-CN" sz="2800">
                <a:latin typeface="Comic Sans MS" panose="030F0702030302020204" pitchFamily="66" charset="0"/>
                <a:sym typeface="+mn-ea"/>
              </a:rPr>
              <a:t>   </a:t>
            </a:r>
            <a:endParaRPr lang="zh-CN" altLang="en-US" sz="1200" b="1" i="1" dirty="0">
              <a:solidFill>
                <a:srgbClr val="000000">
                  <a:lumMod val="65000"/>
                  <a:lumOff val="35000"/>
                </a:srgbClr>
              </a:solidFill>
              <a:latin typeface="Arial" panose="020B0604020202020204" pitchFamily="34" charset="0"/>
              <a:ea typeface="萝莉体 第二版" panose="02000500000000000000" pitchFamily="2"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anim calcmode="lin" valueType="num">
                                      <p:cBhvr>
                                        <p:cTn id="26" dur="500" fill="hold"/>
                                        <p:tgtEl>
                                          <p:spTgt spid="211"/>
                                        </p:tgtEl>
                                        <p:attrNameLst>
                                          <p:attrName>ppt_x</p:attrName>
                                        </p:attrNameLst>
                                      </p:cBhvr>
                                      <p:tavLst>
                                        <p:tav tm="0">
                                          <p:val>
                                            <p:strVal val="#ppt_x"/>
                                          </p:val>
                                        </p:tav>
                                        <p:tav tm="100000">
                                          <p:val>
                                            <p:strVal val="#ppt_x"/>
                                          </p:val>
                                        </p:tav>
                                      </p:tavLst>
                                    </p:anim>
                                    <p:anim calcmode="lin" valueType="num">
                                      <p:cBhvr>
                                        <p:cTn id="27" dur="500" fill="hold"/>
                                        <p:tgtEl>
                                          <p:spTgt spid="211"/>
                                        </p:tgtEl>
                                        <p:attrNameLst>
                                          <p:attrName>ppt_y</p:attrName>
                                        </p:attrNameLst>
                                      </p:cBhvr>
                                      <p:tavLst>
                                        <p:tav tm="0">
                                          <p:val>
                                            <p:strVal val="#ppt_y-.1"/>
                                          </p:val>
                                        </p:tav>
                                        <p:tav tm="100000">
                                          <p:val>
                                            <p:strVal val="#ppt_y"/>
                                          </p:val>
                                        </p:tav>
                                      </p:tavLst>
                                    </p:anim>
                                  </p:childTnLst>
                                </p:cTn>
                              </p:par>
                            </p:childTnLst>
                          </p:cTn>
                        </p:par>
                        <p:par>
                          <p:cTn id="28" fill="hold">
                            <p:stCondLst>
                              <p:cond delay="850"/>
                            </p:stCondLst>
                            <p:childTnLst>
                              <p:par>
                                <p:cTn id="29" presetID="18" presetClass="entr" presetSubtype="12" fill="hold" nodeType="afterEffect">
                                  <p:stCondLst>
                                    <p:cond delay="0"/>
                                  </p:stCondLst>
                                  <p:childTnLst>
                                    <p:set>
                                      <p:cBhvr>
                                        <p:cTn id="30" dur="1" fill="hold">
                                          <p:stCondLst>
                                            <p:cond delay="0"/>
                                          </p:stCondLst>
                                        </p:cTn>
                                        <p:tgtEl>
                                          <p:spTgt spid="209"/>
                                        </p:tgtEl>
                                        <p:attrNameLst>
                                          <p:attrName>style.visibility</p:attrName>
                                        </p:attrNameLst>
                                      </p:cBhvr>
                                      <p:to>
                                        <p:strVal val="visible"/>
                                      </p:to>
                                    </p:set>
                                    <p:animEffect transition="in" filter="strips(downLeft)">
                                      <p:cBhvr>
                                        <p:cTn id="31"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61199" y="168288"/>
            <a:ext cx="3736402"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panose="020B0604020202020204" pitchFamily="34" charset="0"/>
              </a:rPr>
              <a:t>Letter </a:t>
            </a:r>
            <a:r>
              <a:rPr lang="en-US" altLang="zh-CN" sz="3200" b="1" i="1" dirty="0">
                <a:latin typeface="字体管家糖果" panose="00020600040101010101" charset="-122"/>
                <a:ea typeface="字体管家糖果" panose="00020600040101010101" charset="-122"/>
                <a:cs typeface="Arial" panose="020B0604020202020204" pitchFamily="34" charset="0"/>
              </a:rPr>
              <a:t>3</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rId4" action="ppaction://hlinksldjump"/>
          </p:cNvPr>
          <p:cNvPicPr>
            <a:picLocks noChangeAspect="1"/>
          </p:cNvPicPr>
          <p:nvPr/>
        </p:nvPicPr>
        <p:blipFill>
          <a:blip r:embed="rId5" cstate="print"/>
          <a:stretch>
            <a:fillRect/>
          </a:stretch>
        </p:blipFill>
        <p:spPr>
          <a:xfrm>
            <a:off x="9808845" y="4795520"/>
            <a:ext cx="2345690" cy="2049145"/>
          </a:xfrm>
          <a:prstGeom prst="rect">
            <a:avLst/>
          </a:prstGeom>
        </p:spPr>
      </p:pic>
      <p:pic>
        <p:nvPicPr>
          <p:cNvPr id="9" name="图片 8"/>
          <p:cNvPicPr>
            <a:picLocks noChangeAspect="1"/>
          </p:cNvPicPr>
          <p:nvPr/>
        </p:nvPicPr>
        <p:blipFill>
          <a:blip r:embed="rId6" cstate="print"/>
          <a:stretch>
            <a:fillRect/>
          </a:stretch>
        </p:blipFill>
        <p:spPr>
          <a:xfrm>
            <a:off x="286199" y="5614536"/>
            <a:ext cx="969348" cy="951058"/>
          </a:xfrm>
          <a:prstGeom prst="rect">
            <a:avLst/>
          </a:prstGeom>
        </p:spPr>
      </p:pic>
      <p:grpSp>
        <p:nvGrpSpPr>
          <p:cNvPr id="209" name="组合 208"/>
          <p:cNvGrpSpPr/>
          <p:nvPr/>
        </p:nvGrpSpPr>
        <p:grpSpPr>
          <a:xfrm>
            <a:off x="93980" y="1200150"/>
            <a:ext cx="2578100" cy="4044950"/>
            <a:chOff x="4817279" y="2178055"/>
            <a:chExt cx="2578100" cy="2109787"/>
          </a:xfrm>
        </p:grpSpPr>
        <p:grpSp>
          <p:nvGrpSpPr>
            <p:cNvPr id="51" name="组合 50"/>
            <p:cNvGrpSpPr/>
            <p:nvPr/>
          </p:nvGrpSpPr>
          <p:grpSpPr>
            <a:xfrm rot="5400000">
              <a:off x="5091916" y="1903418"/>
              <a:ext cx="2028825" cy="2578100"/>
              <a:chOff x="5076825" y="2133601"/>
              <a:chExt cx="2028825" cy="2578100"/>
            </a:xfrm>
          </p:grpSpPr>
          <p:sp>
            <p:nvSpPr>
              <p:cNvPr id="52"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6" name="图片 205"/>
            <p:cNvPicPr>
              <a:picLocks noChangeAspect="1"/>
            </p:cNvPicPr>
            <p:nvPr/>
          </p:nvPicPr>
          <p:blipFill rotWithShape="1">
            <a:blip r:embed="rId7" cstate="screen"/>
            <a:srcRect l="78741" t="75413" r="-514" b="-2612"/>
            <a:stretch>
              <a:fillRect/>
            </a:stretch>
          </p:blipFill>
          <p:spPr>
            <a:xfrm>
              <a:off x="5291941" y="2422530"/>
              <a:ext cx="1581150" cy="1865312"/>
            </a:xfrm>
            <a:prstGeom prst="rect">
              <a:avLst/>
            </a:prstGeom>
          </p:spPr>
        </p:pic>
      </p:grpSp>
      <p:sp>
        <p:nvSpPr>
          <p:cNvPr id="211" name="矩形 210"/>
          <p:cNvSpPr/>
          <p:nvPr/>
        </p:nvSpPr>
        <p:spPr>
          <a:xfrm>
            <a:off x="2842895" y="1093470"/>
            <a:ext cx="7517765" cy="5015865"/>
          </a:xfrm>
          <a:prstGeom prst="rect">
            <a:avLst/>
          </a:prstGeom>
        </p:spPr>
        <p:txBody>
          <a:bodyPr wrap="square">
            <a:spAutoFit/>
          </a:bodyPr>
          <a:lstStyle/>
          <a:p>
            <a:pPr>
              <a:buNone/>
            </a:pPr>
            <a:r>
              <a:rPr lang="en-US" altLang="zh-CN" sz="2800" b="1" i="1">
                <a:latin typeface="Arial" panose="020B0604020202020204" pitchFamily="34" charset="0"/>
                <a:cs typeface="Arial" panose="020B0604020202020204" pitchFamily="34" charset="0"/>
                <a:sym typeface="+mn-ea"/>
              </a:rPr>
              <a:t>    Waiting for your kind reply.</a:t>
            </a:r>
          </a:p>
          <a:p>
            <a:pPr>
              <a:buNone/>
            </a:pPr>
            <a:endParaRPr lang="zh-CN" altLang="en-US" sz="1200" b="1" i="1" dirty="0">
              <a:solidFill>
                <a:srgbClr val="000000">
                  <a:lumMod val="65000"/>
                  <a:lumOff val="35000"/>
                </a:srgbClr>
              </a:solidFill>
              <a:latin typeface="Arial" panose="020B0604020202020204" pitchFamily="34" charset="0"/>
              <a:ea typeface="萝莉体 第二版" panose="02000500000000000000" pitchFamily="2" charset="-122"/>
              <a:cs typeface="Arial" panose="020B0604020202020204" pitchFamily="34" charset="0"/>
              <a:sym typeface="+mn-lt"/>
            </a:endParaRPr>
          </a:p>
          <a:p>
            <a:pPr>
              <a:buNone/>
            </a:pPr>
            <a:r>
              <a:rPr lang="zh-CN" altLang="en-US"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Best regards,</a:t>
            </a:r>
          </a:p>
          <a:p>
            <a:pPr>
              <a:buNone/>
            </a:pPr>
            <a:r>
              <a:rPr lang="zh-CN" altLang="en-US"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Burns</a:t>
            </a:r>
          </a:p>
          <a:p>
            <a:pPr>
              <a:buNone/>
            </a:pPr>
            <a:r>
              <a:rPr lang="zh-CN" altLang="en-US"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Purchasing Manager</a:t>
            </a:r>
          </a:p>
          <a:p>
            <a:pPr>
              <a:buNone/>
            </a:pPr>
            <a:r>
              <a:rPr lang="zh-CN" altLang="en-US"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LRG Co., Ltd.</a:t>
            </a:r>
          </a:p>
          <a:p>
            <a:pPr>
              <a:buNone/>
            </a:pPr>
            <a:r>
              <a:rPr lang="zh-CN" altLang="en-US"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Fax: 001-22669933</a:t>
            </a:r>
          </a:p>
          <a:p>
            <a:pPr>
              <a:buNone/>
            </a:pPr>
            <a:r>
              <a:rPr lang="zh-CN" altLang="en-US"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Tel.: 001-22669933                Mobile: 001 32539099875</a:t>
            </a:r>
          </a:p>
          <a:p>
            <a:pPr>
              <a:buNone/>
            </a:pPr>
            <a:r>
              <a:rPr lang="zh-CN" altLang="en-US"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Skype: burns22</a:t>
            </a:r>
          </a:p>
          <a:p>
            <a:pPr>
              <a:buNone/>
            </a:pPr>
            <a:r>
              <a:rPr lang="zh-CN" altLang="en-US"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Add.: Building 2, Maple Road, California, USA</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anim calcmode="lin" valueType="num">
                                      <p:cBhvr>
                                        <p:cTn id="26" dur="500" fill="hold"/>
                                        <p:tgtEl>
                                          <p:spTgt spid="211"/>
                                        </p:tgtEl>
                                        <p:attrNameLst>
                                          <p:attrName>ppt_x</p:attrName>
                                        </p:attrNameLst>
                                      </p:cBhvr>
                                      <p:tavLst>
                                        <p:tav tm="0">
                                          <p:val>
                                            <p:strVal val="#ppt_x"/>
                                          </p:val>
                                        </p:tav>
                                        <p:tav tm="100000">
                                          <p:val>
                                            <p:strVal val="#ppt_x"/>
                                          </p:val>
                                        </p:tav>
                                      </p:tavLst>
                                    </p:anim>
                                    <p:anim calcmode="lin" valueType="num">
                                      <p:cBhvr>
                                        <p:cTn id="27" dur="500" fill="hold"/>
                                        <p:tgtEl>
                                          <p:spTgt spid="211"/>
                                        </p:tgtEl>
                                        <p:attrNameLst>
                                          <p:attrName>ppt_y</p:attrName>
                                        </p:attrNameLst>
                                      </p:cBhvr>
                                      <p:tavLst>
                                        <p:tav tm="0">
                                          <p:val>
                                            <p:strVal val="#ppt_y-.1"/>
                                          </p:val>
                                        </p:tav>
                                        <p:tav tm="100000">
                                          <p:val>
                                            <p:strVal val="#ppt_y"/>
                                          </p:val>
                                        </p:tav>
                                      </p:tavLst>
                                    </p:anim>
                                  </p:childTnLst>
                                </p:cTn>
                              </p:par>
                            </p:childTnLst>
                          </p:cTn>
                        </p:par>
                        <p:par>
                          <p:cTn id="28" fill="hold">
                            <p:stCondLst>
                              <p:cond delay="850"/>
                            </p:stCondLst>
                            <p:childTnLst>
                              <p:par>
                                <p:cTn id="29" presetID="18" presetClass="entr" presetSubtype="12" fill="hold" nodeType="afterEffect">
                                  <p:stCondLst>
                                    <p:cond delay="0"/>
                                  </p:stCondLst>
                                  <p:childTnLst>
                                    <p:set>
                                      <p:cBhvr>
                                        <p:cTn id="30" dur="1" fill="hold">
                                          <p:stCondLst>
                                            <p:cond delay="0"/>
                                          </p:stCondLst>
                                        </p:cTn>
                                        <p:tgtEl>
                                          <p:spTgt spid="209"/>
                                        </p:tgtEl>
                                        <p:attrNameLst>
                                          <p:attrName>style.visibility</p:attrName>
                                        </p:attrNameLst>
                                      </p:cBhvr>
                                      <p:to>
                                        <p:strVal val="visible"/>
                                      </p:to>
                                    </p:set>
                                    <p:animEffect transition="in" filter="strips(downLeft)">
                                      <p:cBhvr>
                                        <p:cTn id="31"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510665" y="234950"/>
            <a:ext cx="5488940" cy="583565"/>
          </a:xfrm>
          <a:prstGeom prst="rect">
            <a:avLst/>
          </a:prstGeom>
          <a:noFill/>
        </p:spPr>
        <p:txBody>
          <a:bodyPr wrap="square" rtlCol="0">
            <a:spAutoFit/>
          </a:bodyPr>
          <a:lstStyle/>
          <a:p>
            <a:pPr algn="ctr"/>
            <a:r>
              <a:rPr lang="en-US" altLang="zh-CN" sz="3200" b="1" i="1">
                <a:latin typeface="字体管家糖果" panose="00020600040101010101" charset="-122"/>
                <a:ea typeface="字体管家糖果" panose="00020600040101010101" charset="-122"/>
                <a:sym typeface="+mn-ea"/>
              </a:rPr>
              <a:t>Notes to Letter Three</a:t>
            </a:r>
            <a:endParaRPr lang="zh-CN" altLang="en-US" sz="32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rId4" action="ppaction://hlinksldjump"/>
          </p:cNvPr>
          <p:cNvPicPr>
            <a:picLocks noChangeAspect="1"/>
          </p:cNvPicPr>
          <p:nvPr/>
        </p:nvPicPr>
        <p:blipFill>
          <a:blip r:embed="rId5"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6" cstate="print"/>
          <a:stretch>
            <a:fillRect/>
          </a:stretch>
        </p:blipFill>
        <p:spPr>
          <a:xfrm>
            <a:off x="286199" y="5614536"/>
            <a:ext cx="969348" cy="951058"/>
          </a:xfrm>
          <a:prstGeom prst="rect">
            <a:avLst/>
          </a:prstGeom>
        </p:spPr>
      </p:pic>
      <p:sp>
        <p:nvSpPr>
          <p:cNvPr id="71" name="矩形 70"/>
          <p:cNvSpPr/>
          <p:nvPr/>
        </p:nvSpPr>
        <p:spPr>
          <a:xfrm>
            <a:off x="1256030" y="1093470"/>
            <a:ext cx="6717030" cy="521970"/>
          </a:xfrm>
          <a:prstGeom prst="rect">
            <a:avLst/>
          </a:prstGeom>
        </p:spPr>
        <p:txBody>
          <a:bodyPr wrap="square">
            <a:spAutoFit/>
          </a:bodyPr>
          <a:lstStyle/>
          <a:p>
            <a:pPr>
              <a:buNone/>
            </a:pPr>
            <a:r>
              <a:rPr lang="en-US" altLang="zh-CN" sz="2800" b="1" i="1" dirty="0">
                <a:latin typeface="Arial" panose="020B0604020202020204" pitchFamily="34" charset="0"/>
                <a:cs typeface="Arial" panose="020B0604020202020204" pitchFamily="34" charset="0"/>
                <a:sym typeface="+mn-ea"/>
              </a:rPr>
              <a:t>1. </a:t>
            </a:r>
            <a:r>
              <a:rPr sz="2800" b="1" i="1" dirty="0">
                <a:latin typeface="Arial" panose="020B0604020202020204" pitchFamily="34" charset="0"/>
                <a:cs typeface="Arial" panose="020B0604020202020204" pitchFamily="34" charset="0"/>
                <a:sym typeface="+mn-ea"/>
              </a:rPr>
              <a:t> seaworthy packing 适合海运包装</a:t>
            </a:r>
          </a:p>
        </p:txBody>
      </p:sp>
      <p:sp>
        <p:nvSpPr>
          <p:cNvPr id="75" name="矩形 74"/>
          <p:cNvSpPr/>
          <p:nvPr/>
        </p:nvSpPr>
        <p:spPr>
          <a:xfrm>
            <a:off x="1256030" y="1753870"/>
            <a:ext cx="8679815" cy="4399915"/>
          </a:xfrm>
          <a:prstGeom prst="rect">
            <a:avLst/>
          </a:prstGeom>
        </p:spPr>
        <p:txBody>
          <a:bodyPr wrap="square">
            <a:spAutoFit/>
          </a:bodyPr>
          <a:lstStyle/>
          <a:p>
            <a:pPr>
              <a:buNone/>
            </a:pPr>
            <a:r>
              <a:rPr sz="2800" b="1" i="1">
                <a:latin typeface="Arial" panose="020B0604020202020204" pitchFamily="34" charset="0"/>
                <a:cs typeface="Arial" panose="020B0604020202020204" pitchFamily="34" charset="0"/>
                <a:sym typeface="+mn-ea"/>
              </a:rPr>
              <a:t>packing 包装</a:t>
            </a:r>
          </a:p>
          <a:p>
            <a:pPr>
              <a:buNone/>
            </a:pPr>
            <a:r>
              <a:rPr sz="2800" b="1" i="1">
                <a:latin typeface="Arial" panose="020B0604020202020204" pitchFamily="34" charset="0"/>
                <a:cs typeface="Arial" panose="020B0604020202020204" pitchFamily="34" charset="0"/>
                <a:sym typeface="+mn-ea"/>
              </a:rPr>
              <a:t>export packing 出口包装</a:t>
            </a:r>
          </a:p>
          <a:p>
            <a:pPr>
              <a:buNone/>
            </a:pPr>
            <a:r>
              <a:rPr sz="2800" b="1" i="1">
                <a:latin typeface="Arial" panose="020B0604020202020204" pitchFamily="34" charset="0"/>
                <a:cs typeface="Arial" panose="020B0604020202020204" pitchFamily="34" charset="0"/>
                <a:sym typeface="+mn-ea"/>
              </a:rPr>
              <a:t>unsound/bad/improper/faulty/insufficient packing 包装不良</a:t>
            </a:r>
          </a:p>
          <a:p>
            <a:pPr>
              <a:buNone/>
            </a:pPr>
            <a:r>
              <a:rPr sz="2800" b="1" i="1">
                <a:latin typeface="Arial" panose="020B0604020202020204" pitchFamily="34" charset="0"/>
                <a:cs typeface="Arial" panose="020B0604020202020204" pitchFamily="34" charset="0"/>
                <a:sym typeface="+mn-ea"/>
              </a:rPr>
              <a:t>inner packing 内包装</a:t>
            </a:r>
          </a:p>
          <a:p>
            <a:pPr>
              <a:buNone/>
            </a:pPr>
            <a:r>
              <a:rPr sz="2800" b="1" i="1">
                <a:latin typeface="Arial" panose="020B0604020202020204" pitchFamily="34" charset="0"/>
                <a:cs typeface="Arial" panose="020B0604020202020204" pitchFamily="34" charset="0"/>
                <a:sym typeface="+mn-ea"/>
              </a:rPr>
              <a:t>outer packing 外包装</a:t>
            </a:r>
          </a:p>
          <a:p>
            <a:pPr>
              <a:buNone/>
            </a:pPr>
            <a:r>
              <a:rPr sz="2800" b="1" i="1">
                <a:latin typeface="Arial" panose="020B0604020202020204" pitchFamily="34" charset="0"/>
                <a:cs typeface="Arial" panose="020B0604020202020204" pitchFamily="34" charset="0"/>
                <a:sym typeface="+mn-ea"/>
              </a:rPr>
              <a:t>neutral packing 中性包装</a:t>
            </a:r>
          </a:p>
          <a:p>
            <a:pPr>
              <a:buNone/>
            </a:pPr>
            <a:r>
              <a:rPr sz="2800" b="1" i="1">
                <a:latin typeface="Arial" panose="020B0604020202020204" pitchFamily="34" charset="0"/>
                <a:cs typeface="Arial" panose="020B0604020202020204" pitchFamily="34" charset="0"/>
                <a:sym typeface="+mn-ea"/>
              </a:rPr>
              <a:t>packing charges/expense 包装费</a:t>
            </a:r>
          </a:p>
          <a:p>
            <a:pPr>
              <a:buNone/>
            </a:pPr>
            <a:r>
              <a:rPr sz="2800" b="1" i="1">
                <a:latin typeface="Arial" panose="020B0604020202020204" pitchFamily="34" charset="0"/>
                <a:cs typeface="Arial" panose="020B0604020202020204" pitchFamily="34" charset="0"/>
                <a:sym typeface="+mn-ea"/>
              </a:rPr>
              <a:t>packing 指的是包装的方式，即如何包装的，package是指一个包裹、包装。</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anim calcmode="lin" valueType="num">
                                      <p:cBhvr>
                                        <p:cTn id="26" dur="500" fill="hold"/>
                                        <p:tgtEl>
                                          <p:spTgt spid="71"/>
                                        </p:tgtEl>
                                        <p:attrNameLst>
                                          <p:attrName>ppt_x</p:attrName>
                                        </p:attrNameLst>
                                      </p:cBhvr>
                                      <p:tavLst>
                                        <p:tav tm="0">
                                          <p:val>
                                            <p:strVal val="#ppt_x"/>
                                          </p:val>
                                        </p:tav>
                                        <p:tav tm="100000">
                                          <p:val>
                                            <p:strVal val="#ppt_x"/>
                                          </p:val>
                                        </p:tav>
                                      </p:tavLst>
                                    </p:anim>
                                    <p:anim calcmode="lin" valueType="num">
                                      <p:cBhvr>
                                        <p:cTn id="27" dur="500" fill="hold"/>
                                        <p:tgtEl>
                                          <p:spTgt spid="71"/>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anim calcmode="lin" valueType="num">
                                      <p:cBhvr>
                                        <p:cTn id="31" dur="500" fill="hold"/>
                                        <p:tgtEl>
                                          <p:spTgt spid="75"/>
                                        </p:tgtEl>
                                        <p:attrNameLst>
                                          <p:attrName>ppt_x</p:attrName>
                                        </p:attrNameLst>
                                      </p:cBhvr>
                                      <p:tavLst>
                                        <p:tav tm="0">
                                          <p:val>
                                            <p:strVal val="#ppt_x"/>
                                          </p:val>
                                        </p:tav>
                                        <p:tav tm="100000">
                                          <p:val>
                                            <p:strVal val="#ppt_x"/>
                                          </p:val>
                                        </p:tav>
                                      </p:tavLst>
                                    </p:anim>
                                    <p:anim calcmode="lin" valueType="num">
                                      <p:cBhvr>
                                        <p:cTn id="32"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1"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510665" y="234950"/>
            <a:ext cx="5488940" cy="583565"/>
          </a:xfrm>
          <a:prstGeom prst="rect">
            <a:avLst/>
          </a:prstGeom>
          <a:noFill/>
        </p:spPr>
        <p:txBody>
          <a:bodyPr wrap="square" rtlCol="0">
            <a:spAutoFit/>
          </a:bodyPr>
          <a:lstStyle/>
          <a:p>
            <a:pPr algn="ctr"/>
            <a:r>
              <a:rPr lang="en-US" altLang="zh-CN" sz="3200" b="1" i="1">
                <a:latin typeface="字体管家糖果" panose="00020600040101010101" charset="-122"/>
                <a:ea typeface="字体管家糖果" panose="00020600040101010101" charset="-122"/>
                <a:sym typeface="+mn-ea"/>
              </a:rPr>
              <a:t>Notes to Letter Three</a:t>
            </a:r>
            <a:endParaRPr lang="zh-CN" altLang="en-US" sz="32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rId4" action="ppaction://hlinksldjump"/>
          </p:cNvPr>
          <p:cNvPicPr>
            <a:picLocks noChangeAspect="1"/>
          </p:cNvPicPr>
          <p:nvPr/>
        </p:nvPicPr>
        <p:blipFill>
          <a:blip r:embed="rId5" cstate="print"/>
          <a:stretch>
            <a:fillRect/>
          </a:stretch>
        </p:blipFill>
        <p:spPr>
          <a:xfrm>
            <a:off x="9704308" y="4705405"/>
            <a:ext cx="2462997" cy="2152075"/>
          </a:xfrm>
          <a:prstGeom prst="rect">
            <a:avLst/>
          </a:prstGeom>
        </p:spPr>
      </p:pic>
      <p:pic>
        <p:nvPicPr>
          <p:cNvPr id="9" name="图片 8"/>
          <p:cNvPicPr>
            <a:picLocks noChangeAspect="1"/>
          </p:cNvPicPr>
          <p:nvPr/>
        </p:nvPicPr>
        <p:blipFill>
          <a:blip r:embed="rId6" cstate="print"/>
          <a:stretch>
            <a:fillRect/>
          </a:stretch>
        </p:blipFill>
        <p:spPr>
          <a:xfrm>
            <a:off x="286199" y="5614536"/>
            <a:ext cx="969348" cy="951058"/>
          </a:xfrm>
          <a:prstGeom prst="rect">
            <a:avLst/>
          </a:prstGeom>
        </p:spPr>
      </p:pic>
      <p:sp>
        <p:nvSpPr>
          <p:cNvPr id="71" name="矩形 70"/>
          <p:cNvSpPr/>
          <p:nvPr/>
        </p:nvSpPr>
        <p:spPr>
          <a:xfrm>
            <a:off x="1139190" y="1228725"/>
            <a:ext cx="9504045" cy="4399915"/>
          </a:xfrm>
          <a:prstGeom prst="rect">
            <a:avLst/>
          </a:prstGeom>
        </p:spPr>
        <p:txBody>
          <a:bodyPr wrap="square">
            <a:spAutoFit/>
          </a:bodyPr>
          <a:lstStyle/>
          <a:p>
            <a:pPr>
              <a:buNone/>
            </a:pPr>
            <a:r>
              <a:rPr sz="2800" b="1" i="1" dirty="0">
                <a:latin typeface="Arial" panose="020B0604020202020204" pitchFamily="34" charset="0"/>
                <a:cs typeface="Arial" panose="020B0604020202020204" pitchFamily="34" charset="0"/>
                <a:sym typeface="+mn-ea"/>
              </a:rPr>
              <a:t>e.g.	Packing affects the reputation of our products. 包装影响产品的声誉。</a:t>
            </a:r>
          </a:p>
          <a:p>
            <a:pPr>
              <a:buNone/>
            </a:pPr>
            <a:r>
              <a:rPr sz="2800" b="1" i="1" dirty="0">
                <a:latin typeface="Arial" panose="020B0604020202020204" pitchFamily="34" charset="0"/>
                <a:cs typeface="Arial" panose="020B0604020202020204" pitchFamily="34" charset="0"/>
                <a:sym typeface="+mn-ea"/>
              </a:rPr>
              <a:t>e.g.	Packing charge is about 3% of the total cost of the goods. 包装费占货物总值的3%。</a:t>
            </a:r>
          </a:p>
          <a:p>
            <a:pPr>
              <a:buNone/>
            </a:pPr>
            <a:r>
              <a:rPr sz="2800" b="1" i="1" dirty="0">
                <a:latin typeface="Arial" panose="020B0604020202020204" pitchFamily="34" charset="0"/>
                <a:cs typeface="Arial" panose="020B0604020202020204" pitchFamily="34" charset="0"/>
                <a:sym typeface="+mn-ea"/>
              </a:rPr>
              <a:t>e.g.	Your opinion on packing will be passed on to the manufacturer. 你们有关包装的意见将转达给生产商。</a:t>
            </a:r>
          </a:p>
          <a:p>
            <a:pPr>
              <a:buNone/>
            </a:pPr>
            <a:r>
              <a:rPr sz="2800" b="1" i="1" dirty="0">
                <a:latin typeface="Arial" panose="020B0604020202020204" pitchFamily="34" charset="0"/>
                <a:cs typeface="Arial" panose="020B0604020202020204" pitchFamily="34" charset="0"/>
                <a:sym typeface="+mn-ea"/>
              </a:rPr>
              <a:t>e.g.	The package carries no written message. 包裹内不得夹带书信。</a:t>
            </a:r>
          </a:p>
          <a:p>
            <a:pPr>
              <a:buNone/>
            </a:pPr>
            <a:r>
              <a:rPr sz="2800" b="1" i="1" dirty="0">
                <a:latin typeface="Arial" panose="020B0604020202020204" pitchFamily="34" charset="0"/>
                <a:cs typeface="Arial" panose="020B0604020202020204" pitchFamily="34" charset="0"/>
                <a:sym typeface="+mn-ea"/>
              </a:rPr>
              <a:t>e.g.	The goods are to be sent in airtight package.  这批货物应密封包装运送。</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anim calcmode="lin" valueType="num">
                                      <p:cBhvr>
                                        <p:cTn id="26" dur="500" fill="hold"/>
                                        <p:tgtEl>
                                          <p:spTgt spid="71"/>
                                        </p:tgtEl>
                                        <p:attrNameLst>
                                          <p:attrName>ppt_x</p:attrName>
                                        </p:attrNameLst>
                                      </p:cBhvr>
                                      <p:tavLst>
                                        <p:tav tm="0">
                                          <p:val>
                                            <p:strVal val="#ppt_x"/>
                                          </p:val>
                                        </p:tav>
                                        <p:tav tm="100000">
                                          <p:val>
                                            <p:strVal val="#ppt_x"/>
                                          </p:val>
                                        </p:tav>
                                      </p:tavLst>
                                    </p:anim>
                                    <p:anim calcmode="lin" valueType="num">
                                      <p:cBhvr>
                                        <p:cTn id="27" dur="5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stretch>
            <a:fillRect/>
          </a:stretch>
        </p:blipFill>
        <p:spPr>
          <a:xfrm>
            <a:off x="2809971" y="939176"/>
            <a:ext cx="6572058" cy="4346825"/>
          </a:xfrm>
          <a:prstGeom prst="rect">
            <a:avLst/>
          </a:prstGeom>
        </p:spPr>
      </p:pic>
      <p:sp>
        <p:nvSpPr>
          <p:cNvPr id="5" name="文本框 4"/>
          <p:cNvSpPr txBox="1"/>
          <p:nvPr/>
        </p:nvSpPr>
        <p:spPr>
          <a:xfrm>
            <a:off x="3464812" y="2306834"/>
            <a:ext cx="5917697" cy="584775"/>
          </a:xfrm>
          <a:prstGeom prst="rect">
            <a:avLst/>
          </a:prstGeom>
          <a:noFill/>
        </p:spPr>
        <p:txBody>
          <a:bodyPr wrap="square" rtlCol="0">
            <a:spAutoFit/>
          </a:bodyPr>
          <a:lstStyle/>
          <a:p>
            <a:pPr algn="ctr"/>
            <a:r>
              <a:rPr lang="zh-CN" altLang="en-US" sz="3200" dirty="0">
                <a:latin typeface="Arial Black" panose="020B0A04020102020204" pitchFamily="34" charset="0"/>
                <a:ea typeface="萝莉体 第二版" panose="02000500000000000000" pitchFamily="2" charset="-122"/>
                <a:cs typeface="萝莉体 第二版" panose="02000500000000000000" pitchFamily="2" charset="-122"/>
              </a:rPr>
              <a:t>Ｔｈｅ　Ｐａｒｔ　Ｔｗｏ</a:t>
            </a:r>
          </a:p>
        </p:txBody>
      </p:sp>
      <p:sp>
        <p:nvSpPr>
          <p:cNvPr id="6" name="文本框 5"/>
          <p:cNvSpPr txBox="1"/>
          <p:nvPr/>
        </p:nvSpPr>
        <p:spPr>
          <a:xfrm>
            <a:off x="3861435" y="2891790"/>
            <a:ext cx="4469130" cy="1198880"/>
          </a:xfrm>
          <a:prstGeom prst="rect">
            <a:avLst/>
          </a:prstGeom>
          <a:noFill/>
        </p:spPr>
        <p:txBody>
          <a:bodyPr wrap="square" rtlCol="0">
            <a:spAutoFit/>
          </a:bodyPr>
          <a:lstStyle/>
          <a:p>
            <a:pPr algn="ctr"/>
            <a:r>
              <a:rPr lang="en-US" altLang="zh-CN" sz="3600" b="1" i="1" dirty="0">
                <a:latin typeface="Arial Black" panose="020B0A04020102020204" pitchFamily="34" charset="0"/>
                <a:ea typeface="萝莉体 第二版" panose="02000500000000000000" pitchFamily="2" charset="-122"/>
                <a:cs typeface="Arial Black" panose="020B0A04020102020204" pitchFamily="34" charset="0"/>
                <a:sym typeface="+mn-ea"/>
              </a:rPr>
              <a:t>Background  Information</a:t>
            </a:r>
            <a:endParaRPr lang="zh-CN" altLang="en-US" sz="36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grpSp>
        <p:nvGrpSpPr>
          <p:cNvPr id="9" name="组合 8"/>
          <p:cNvGrpSpPr/>
          <p:nvPr/>
        </p:nvGrpSpPr>
        <p:grpSpPr>
          <a:xfrm>
            <a:off x="362999" y="3191833"/>
            <a:ext cx="2827972" cy="597268"/>
            <a:chOff x="230895" y="130347"/>
            <a:chExt cx="4560847" cy="963251"/>
          </a:xfrm>
        </p:grpSpPr>
        <p:sp>
          <p:nvSpPr>
            <p:cNvPr id="10" name="任意多边形: 形状 9"/>
            <p:cNvSpPr/>
            <p:nvPr/>
          </p:nvSpPr>
          <p:spPr>
            <a:xfrm>
              <a:off x="1497773" y="538764"/>
              <a:ext cx="3293969" cy="73734"/>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 name="connsiteX0-243" fmla="*/ 0 w 10129197"/>
                <a:gd name="connsiteY0-244" fmla="*/ 108656 h 362734"/>
                <a:gd name="connsiteX1-245" fmla="*/ 2279379 w 10129197"/>
                <a:gd name="connsiteY1-246" fmla="*/ 359834 h 362734"/>
                <a:gd name="connsiteX2-247" fmla="*/ 5209172 w 10129197"/>
                <a:gd name="connsiteY2-248" fmla="*/ 230012 h 362734"/>
                <a:gd name="connsiteX3-249" fmla="*/ 10129197 w 10129197"/>
                <a:gd name="connsiteY3-250" fmla="*/ 1 h 362734"/>
                <a:gd name="connsiteX0-251" fmla="*/ 0 w 8153512"/>
                <a:gd name="connsiteY0-252" fmla="*/ 149619 h 403884"/>
                <a:gd name="connsiteX1-253" fmla="*/ 2279379 w 8153512"/>
                <a:gd name="connsiteY1-254" fmla="*/ 400797 h 403884"/>
                <a:gd name="connsiteX2-255" fmla="*/ 5209172 w 8153512"/>
                <a:gd name="connsiteY2-256" fmla="*/ 270975 h 403884"/>
                <a:gd name="connsiteX3-257" fmla="*/ 8153512 w 8153512"/>
                <a:gd name="connsiteY3-258" fmla="*/ 0 h 403884"/>
                <a:gd name="connsiteX0-259" fmla="*/ 0 w 8320471"/>
                <a:gd name="connsiteY0-260" fmla="*/ 36968 h 290765"/>
                <a:gd name="connsiteX1-261" fmla="*/ 2279379 w 8320471"/>
                <a:gd name="connsiteY1-262" fmla="*/ 288146 h 290765"/>
                <a:gd name="connsiteX2-263" fmla="*/ 5209172 w 8320471"/>
                <a:gd name="connsiteY2-264" fmla="*/ 158324 h 290765"/>
                <a:gd name="connsiteX3-265" fmla="*/ 8320471 w 8320471"/>
                <a:gd name="connsiteY3-266" fmla="*/ 0 h 290765"/>
                <a:gd name="connsiteX0-267" fmla="*/ 0 w 8320471"/>
                <a:gd name="connsiteY0-268" fmla="*/ 36968 h 292812"/>
                <a:gd name="connsiteX1-269" fmla="*/ 2279379 w 8320471"/>
                <a:gd name="connsiteY1-270" fmla="*/ 288146 h 292812"/>
                <a:gd name="connsiteX2-271" fmla="*/ 8320471 w 8320471"/>
                <a:gd name="connsiteY2-272" fmla="*/ 0 h 292812"/>
                <a:gd name="connsiteX0-273" fmla="*/ 0 w 8320471"/>
                <a:gd name="connsiteY0-274" fmla="*/ 36968 h 284234"/>
                <a:gd name="connsiteX1-275" fmla="*/ 2752431 w 8320471"/>
                <a:gd name="connsiteY1-276" fmla="*/ 277905 h 284234"/>
                <a:gd name="connsiteX2-277" fmla="*/ 8320471 w 8320471"/>
                <a:gd name="connsiteY2-278" fmla="*/ 0 h 284234"/>
                <a:gd name="connsiteX0-279" fmla="*/ 0 w 8306558"/>
                <a:gd name="connsiteY0-280" fmla="*/ 47209 h 295214"/>
                <a:gd name="connsiteX1-281" fmla="*/ 2752431 w 8306558"/>
                <a:gd name="connsiteY1-282" fmla="*/ 288146 h 295214"/>
                <a:gd name="connsiteX2-283" fmla="*/ 8306558 w 8306558"/>
                <a:gd name="connsiteY2-284" fmla="*/ 0 h 295214"/>
                <a:gd name="connsiteX0-285" fmla="*/ 0 w 8306558"/>
                <a:gd name="connsiteY0-286" fmla="*/ 47209 h 295214"/>
                <a:gd name="connsiteX1-287" fmla="*/ 2752431 w 8306558"/>
                <a:gd name="connsiteY1-288" fmla="*/ 288146 h 295214"/>
                <a:gd name="connsiteX2-289" fmla="*/ 8306558 w 8306558"/>
                <a:gd name="connsiteY2-290" fmla="*/ 0 h 295214"/>
                <a:gd name="connsiteX0-291" fmla="*/ 0 w 7847420"/>
                <a:gd name="connsiteY0-292" fmla="*/ 36968 h 284234"/>
                <a:gd name="connsiteX1-293" fmla="*/ 2752431 w 7847420"/>
                <a:gd name="connsiteY1-294" fmla="*/ 277905 h 284234"/>
                <a:gd name="connsiteX2-295" fmla="*/ 7847420 w 7847420"/>
                <a:gd name="connsiteY2-296" fmla="*/ 0 h 284234"/>
              </a:gdLst>
              <a:ahLst/>
              <a:cxnLst>
                <a:cxn ang="0">
                  <a:pos x="connsiteX0-1" y="connsiteY0-2"/>
                </a:cxn>
                <a:cxn ang="0">
                  <a:pos x="connsiteX1-3" y="connsiteY1-4"/>
                </a:cxn>
                <a:cxn ang="0">
                  <a:pos x="connsiteX2-5" y="connsiteY2-6"/>
                </a:cxn>
              </a:cxnLst>
              <a:rect l="l" t="t" r="r" b="b"/>
              <a:pathLst>
                <a:path w="7847420" h="284234">
                  <a:moveTo>
                    <a:pt x="0" y="36968"/>
                  </a:moveTo>
                  <a:cubicBezTo>
                    <a:pt x="245726" y="330597"/>
                    <a:pt x="1444528" y="284066"/>
                    <a:pt x="2752431" y="277905"/>
                  </a:cubicBezTo>
                  <a:cubicBezTo>
                    <a:pt x="4060334" y="271744"/>
                    <a:pt x="6588860" y="131718"/>
                    <a:pt x="7847420" y="0"/>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stretch>
              <a:fillRect/>
            </a:stretch>
          </p:blipFill>
          <p:spPr>
            <a:xfrm>
              <a:off x="230895" y="130347"/>
              <a:ext cx="1335140" cy="963251"/>
            </a:xfrm>
            <a:prstGeom prst="rect">
              <a:avLst/>
            </a:prstGeom>
          </p:spPr>
        </p:pic>
      </p:grpSp>
      <p:grpSp>
        <p:nvGrpSpPr>
          <p:cNvPr id="13" name="组合 12"/>
          <p:cNvGrpSpPr/>
          <p:nvPr/>
        </p:nvGrpSpPr>
        <p:grpSpPr>
          <a:xfrm flipH="1">
            <a:off x="9763028" y="3154809"/>
            <a:ext cx="2228936" cy="597268"/>
            <a:chOff x="230895" y="130347"/>
            <a:chExt cx="3594745" cy="963251"/>
          </a:xfrm>
        </p:grpSpPr>
        <p:sp>
          <p:nvSpPr>
            <p:cNvPr id="14" name="任意多边形: 形状 13"/>
            <p:cNvSpPr/>
            <p:nvPr/>
          </p:nvSpPr>
          <p:spPr>
            <a:xfrm>
              <a:off x="1497775" y="538764"/>
              <a:ext cx="2327865" cy="73734"/>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 name="connsiteX0-243" fmla="*/ 0 w 10129197"/>
                <a:gd name="connsiteY0-244" fmla="*/ 108656 h 362734"/>
                <a:gd name="connsiteX1-245" fmla="*/ 2279379 w 10129197"/>
                <a:gd name="connsiteY1-246" fmla="*/ 359834 h 362734"/>
                <a:gd name="connsiteX2-247" fmla="*/ 5209172 w 10129197"/>
                <a:gd name="connsiteY2-248" fmla="*/ 230012 h 362734"/>
                <a:gd name="connsiteX3-249" fmla="*/ 10129197 w 10129197"/>
                <a:gd name="connsiteY3-250" fmla="*/ 1 h 362734"/>
                <a:gd name="connsiteX0-251" fmla="*/ 0 w 8153512"/>
                <a:gd name="connsiteY0-252" fmla="*/ 149619 h 403884"/>
                <a:gd name="connsiteX1-253" fmla="*/ 2279379 w 8153512"/>
                <a:gd name="connsiteY1-254" fmla="*/ 400797 h 403884"/>
                <a:gd name="connsiteX2-255" fmla="*/ 5209172 w 8153512"/>
                <a:gd name="connsiteY2-256" fmla="*/ 270975 h 403884"/>
                <a:gd name="connsiteX3-257" fmla="*/ 8153512 w 8153512"/>
                <a:gd name="connsiteY3-258" fmla="*/ 0 h 403884"/>
                <a:gd name="connsiteX0-259" fmla="*/ 0 w 8320471"/>
                <a:gd name="connsiteY0-260" fmla="*/ 36968 h 290765"/>
                <a:gd name="connsiteX1-261" fmla="*/ 2279379 w 8320471"/>
                <a:gd name="connsiteY1-262" fmla="*/ 288146 h 290765"/>
                <a:gd name="connsiteX2-263" fmla="*/ 5209172 w 8320471"/>
                <a:gd name="connsiteY2-264" fmla="*/ 158324 h 290765"/>
                <a:gd name="connsiteX3-265" fmla="*/ 8320471 w 8320471"/>
                <a:gd name="connsiteY3-266" fmla="*/ 0 h 290765"/>
                <a:gd name="connsiteX0-267" fmla="*/ 0 w 8320471"/>
                <a:gd name="connsiteY0-268" fmla="*/ 36968 h 292812"/>
                <a:gd name="connsiteX1-269" fmla="*/ 2279379 w 8320471"/>
                <a:gd name="connsiteY1-270" fmla="*/ 288146 h 292812"/>
                <a:gd name="connsiteX2-271" fmla="*/ 8320471 w 8320471"/>
                <a:gd name="connsiteY2-272" fmla="*/ 0 h 292812"/>
                <a:gd name="connsiteX0-273" fmla="*/ 0 w 8320471"/>
                <a:gd name="connsiteY0-274" fmla="*/ 36968 h 284234"/>
                <a:gd name="connsiteX1-275" fmla="*/ 2752431 w 8320471"/>
                <a:gd name="connsiteY1-276" fmla="*/ 277905 h 284234"/>
                <a:gd name="connsiteX2-277" fmla="*/ 8320471 w 8320471"/>
                <a:gd name="connsiteY2-278" fmla="*/ 0 h 284234"/>
                <a:gd name="connsiteX0-279" fmla="*/ 0 w 8306558"/>
                <a:gd name="connsiteY0-280" fmla="*/ 47209 h 295214"/>
                <a:gd name="connsiteX1-281" fmla="*/ 2752431 w 8306558"/>
                <a:gd name="connsiteY1-282" fmla="*/ 288146 h 295214"/>
                <a:gd name="connsiteX2-283" fmla="*/ 8306558 w 8306558"/>
                <a:gd name="connsiteY2-284" fmla="*/ 0 h 295214"/>
                <a:gd name="connsiteX0-285" fmla="*/ 0 w 8306558"/>
                <a:gd name="connsiteY0-286" fmla="*/ 47209 h 295214"/>
                <a:gd name="connsiteX1-287" fmla="*/ 2752431 w 8306558"/>
                <a:gd name="connsiteY1-288" fmla="*/ 288146 h 295214"/>
                <a:gd name="connsiteX2-289" fmla="*/ 8306558 w 8306558"/>
                <a:gd name="connsiteY2-290" fmla="*/ 0 h 295214"/>
                <a:gd name="connsiteX0-291" fmla="*/ 0 w 7847420"/>
                <a:gd name="connsiteY0-292" fmla="*/ 36968 h 284234"/>
                <a:gd name="connsiteX1-293" fmla="*/ 2752431 w 7847420"/>
                <a:gd name="connsiteY1-294" fmla="*/ 277905 h 284234"/>
                <a:gd name="connsiteX2-295" fmla="*/ 7847420 w 7847420"/>
                <a:gd name="connsiteY2-296" fmla="*/ 0 h 284234"/>
              </a:gdLst>
              <a:ahLst/>
              <a:cxnLst>
                <a:cxn ang="0">
                  <a:pos x="connsiteX0-1" y="connsiteY0-2"/>
                </a:cxn>
                <a:cxn ang="0">
                  <a:pos x="connsiteX1-3" y="connsiteY1-4"/>
                </a:cxn>
                <a:cxn ang="0">
                  <a:pos x="connsiteX2-5" y="connsiteY2-6"/>
                </a:cxn>
              </a:cxnLst>
              <a:rect l="l" t="t" r="r" b="b"/>
              <a:pathLst>
                <a:path w="7847420" h="284234">
                  <a:moveTo>
                    <a:pt x="0" y="36968"/>
                  </a:moveTo>
                  <a:cubicBezTo>
                    <a:pt x="245726" y="330597"/>
                    <a:pt x="1444528" y="284066"/>
                    <a:pt x="2752431" y="277905"/>
                  </a:cubicBezTo>
                  <a:cubicBezTo>
                    <a:pt x="4060334" y="271744"/>
                    <a:pt x="6588860" y="131718"/>
                    <a:pt x="7847420" y="0"/>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5" name="图片 14"/>
            <p:cNvPicPr>
              <a:picLocks noChangeAspect="1"/>
            </p:cNvPicPr>
            <p:nvPr/>
          </p:nvPicPr>
          <p:blipFill>
            <a:blip r:embed="rId4" cstate="print"/>
            <a:stretch>
              <a:fillRect/>
            </a:stretch>
          </p:blipFill>
          <p:spPr>
            <a:xfrm>
              <a:off x="230895" y="130347"/>
              <a:ext cx="1335140" cy="963251"/>
            </a:xfrm>
            <a:prstGeom prst="rect">
              <a:avLst/>
            </a:prstGeom>
          </p:spPr>
        </p:pic>
      </p:gr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750" fill="hold"/>
                                        <p:tgtEl>
                                          <p:spTgt spid="8"/>
                                        </p:tgtEl>
                                        <p:attrNameLst>
                                          <p:attrName>ppt_w</p:attrName>
                                        </p:attrNameLst>
                                      </p:cBhvr>
                                      <p:tavLst>
                                        <p:tav tm="0">
                                          <p:val>
                                            <p:fltVal val="0"/>
                                          </p:val>
                                        </p:tav>
                                        <p:tav tm="100000">
                                          <p:val>
                                            <p:strVal val="#ppt_w"/>
                                          </p:val>
                                        </p:tav>
                                      </p:tavLst>
                                    </p:anim>
                                    <p:anim calcmode="lin" valueType="num">
                                      <p:cBhvr>
                                        <p:cTn id="17" dur="750" fill="hold"/>
                                        <p:tgtEl>
                                          <p:spTgt spid="8"/>
                                        </p:tgtEl>
                                        <p:attrNameLst>
                                          <p:attrName>ppt_h</p:attrName>
                                        </p:attrNameLst>
                                      </p:cBhvr>
                                      <p:tavLst>
                                        <p:tav tm="0">
                                          <p:val>
                                            <p:fltVal val="0"/>
                                          </p:val>
                                        </p:tav>
                                        <p:tav tm="100000">
                                          <p:val>
                                            <p:strVal val="#ppt_h"/>
                                          </p:val>
                                        </p:tav>
                                      </p:tavLst>
                                    </p:anim>
                                    <p:animEffect transition="in" filter="fade">
                                      <p:cBhvr>
                                        <p:cTn id="18" dur="750"/>
                                        <p:tgtEl>
                                          <p:spTgt spid="8"/>
                                        </p:tgtEl>
                                      </p:cBhvr>
                                    </p:animEffect>
                                  </p:childTnLst>
                                </p:cTn>
                              </p:par>
                            </p:childTnLst>
                          </p:cTn>
                        </p:par>
                        <p:par>
                          <p:cTn id="19" fill="hold">
                            <p:stCondLst>
                              <p:cond delay="1500"/>
                            </p:stCondLst>
                            <p:childTnLst>
                              <p:par>
                                <p:cTn id="20" presetID="42" presetClass="entr" presetSubtype="0"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510665" y="234950"/>
            <a:ext cx="5488940" cy="583565"/>
          </a:xfrm>
          <a:prstGeom prst="rect">
            <a:avLst/>
          </a:prstGeom>
          <a:noFill/>
        </p:spPr>
        <p:txBody>
          <a:bodyPr wrap="square" rtlCol="0">
            <a:spAutoFit/>
          </a:bodyPr>
          <a:lstStyle/>
          <a:p>
            <a:pPr algn="ctr"/>
            <a:r>
              <a:rPr lang="en-US" altLang="zh-CN" sz="3200" b="1" i="1">
                <a:latin typeface="字体管家糖果" panose="00020600040101010101" charset="-122"/>
                <a:ea typeface="字体管家糖果" panose="00020600040101010101" charset="-122"/>
                <a:sym typeface="+mn-ea"/>
              </a:rPr>
              <a:t>Notes to Letter Three</a:t>
            </a:r>
            <a:endParaRPr lang="zh-CN" altLang="en-US" sz="32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rId4" action="ppaction://hlinksldjump"/>
          </p:cNvPr>
          <p:cNvPicPr>
            <a:picLocks noChangeAspect="1"/>
          </p:cNvPicPr>
          <p:nvPr/>
        </p:nvPicPr>
        <p:blipFill>
          <a:blip r:embed="rId5"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6" cstate="print"/>
          <a:stretch>
            <a:fillRect/>
          </a:stretch>
        </p:blipFill>
        <p:spPr>
          <a:xfrm>
            <a:off x="286199" y="5614536"/>
            <a:ext cx="969348" cy="951058"/>
          </a:xfrm>
          <a:prstGeom prst="rect">
            <a:avLst/>
          </a:prstGeom>
        </p:spPr>
      </p:pic>
      <p:sp>
        <p:nvSpPr>
          <p:cNvPr id="71" name="矩形 70"/>
          <p:cNvSpPr/>
          <p:nvPr/>
        </p:nvSpPr>
        <p:spPr>
          <a:xfrm>
            <a:off x="1256030" y="1093470"/>
            <a:ext cx="6717030" cy="521970"/>
          </a:xfrm>
          <a:prstGeom prst="rect">
            <a:avLst/>
          </a:prstGeom>
        </p:spPr>
        <p:txBody>
          <a:bodyPr wrap="square">
            <a:spAutoFit/>
          </a:bodyPr>
          <a:lstStyle/>
          <a:p>
            <a:pPr>
              <a:buNone/>
            </a:pPr>
            <a:r>
              <a:rPr sz="2800" b="1" i="1" dirty="0">
                <a:latin typeface="Arial" panose="020B0604020202020204" pitchFamily="34" charset="0"/>
                <a:cs typeface="Arial" panose="020B0604020202020204" pitchFamily="34" charset="0"/>
                <a:sym typeface="+mn-ea"/>
              </a:rPr>
              <a:t> </a:t>
            </a:r>
            <a:r>
              <a:rPr lang="en-US" sz="2800" b="1" i="1" dirty="0">
                <a:latin typeface="Arial" panose="020B0604020202020204" pitchFamily="34" charset="0"/>
                <a:cs typeface="Arial" panose="020B0604020202020204" pitchFamily="34" charset="0"/>
                <a:sym typeface="+mn-ea"/>
              </a:rPr>
              <a:t>2.</a:t>
            </a:r>
            <a:r>
              <a:rPr sz="2800" b="1" i="1" dirty="0">
                <a:latin typeface="Arial" panose="020B0604020202020204" pitchFamily="34" charset="0"/>
                <a:cs typeface="Arial" panose="020B0604020202020204" pitchFamily="34" charset="0"/>
                <a:sym typeface="+mn-ea"/>
              </a:rPr>
              <a:t>bag, box, pallet 包，盒子，托盘</a:t>
            </a:r>
          </a:p>
        </p:txBody>
      </p:sp>
      <p:sp>
        <p:nvSpPr>
          <p:cNvPr id="75" name="矩形 74"/>
          <p:cNvSpPr/>
          <p:nvPr/>
        </p:nvSpPr>
        <p:spPr>
          <a:xfrm>
            <a:off x="1256030" y="1753870"/>
            <a:ext cx="8679815" cy="2676525"/>
          </a:xfrm>
          <a:prstGeom prst="rect">
            <a:avLst/>
          </a:prstGeom>
        </p:spPr>
        <p:txBody>
          <a:bodyPr wrap="square">
            <a:spAutoFit/>
          </a:bodyPr>
          <a:lstStyle/>
          <a:p>
            <a:pPr>
              <a:buNone/>
            </a:pPr>
            <a:r>
              <a:rPr sz="2800" b="1" i="1">
                <a:latin typeface="Arial" panose="020B0604020202020204" pitchFamily="34" charset="0"/>
                <a:cs typeface="Arial" panose="020B0604020202020204" pitchFamily="34" charset="0"/>
                <a:sym typeface="+mn-ea"/>
              </a:rPr>
              <a:t>常用包装还有木箱（wooden case）、板条箱（crate）、纸箱（carton）、捆（bundle）、包（bale）、麻袋（gunny bag）、布袋（sack, cloth bag）、塑料袋（plastic bag）、牛皮纸袋（kraft paper bag）、铁桶（iron drum）、塑料桶（plastic drum）、木桶（cask）等。</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anim calcmode="lin" valueType="num">
                                      <p:cBhvr>
                                        <p:cTn id="26" dur="500" fill="hold"/>
                                        <p:tgtEl>
                                          <p:spTgt spid="71"/>
                                        </p:tgtEl>
                                        <p:attrNameLst>
                                          <p:attrName>ppt_x</p:attrName>
                                        </p:attrNameLst>
                                      </p:cBhvr>
                                      <p:tavLst>
                                        <p:tav tm="0">
                                          <p:val>
                                            <p:strVal val="#ppt_x"/>
                                          </p:val>
                                        </p:tav>
                                        <p:tav tm="100000">
                                          <p:val>
                                            <p:strVal val="#ppt_x"/>
                                          </p:val>
                                        </p:tav>
                                      </p:tavLst>
                                    </p:anim>
                                    <p:anim calcmode="lin" valueType="num">
                                      <p:cBhvr>
                                        <p:cTn id="27" dur="500" fill="hold"/>
                                        <p:tgtEl>
                                          <p:spTgt spid="71"/>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anim calcmode="lin" valueType="num">
                                      <p:cBhvr>
                                        <p:cTn id="31" dur="500" fill="hold"/>
                                        <p:tgtEl>
                                          <p:spTgt spid="75"/>
                                        </p:tgtEl>
                                        <p:attrNameLst>
                                          <p:attrName>ppt_x</p:attrName>
                                        </p:attrNameLst>
                                      </p:cBhvr>
                                      <p:tavLst>
                                        <p:tav tm="0">
                                          <p:val>
                                            <p:strVal val="#ppt_x"/>
                                          </p:val>
                                        </p:tav>
                                        <p:tav tm="100000">
                                          <p:val>
                                            <p:strVal val="#ppt_x"/>
                                          </p:val>
                                        </p:tav>
                                      </p:tavLst>
                                    </p:anim>
                                    <p:anim calcmode="lin" valueType="num">
                                      <p:cBhvr>
                                        <p:cTn id="32"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1" grpId="0"/>
      <p:bldP spid="7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510665" y="234950"/>
            <a:ext cx="5488940" cy="583565"/>
          </a:xfrm>
          <a:prstGeom prst="rect">
            <a:avLst/>
          </a:prstGeom>
          <a:noFill/>
        </p:spPr>
        <p:txBody>
          <a:bodyPr wrap="square" rtlCol="0">
            <a:spAutoFit/>
          </a:bodyPr>
          <a:lstStyle/>
          <a:p>
            <a:pPr algn="ctr"/>
            <a:r>
              <a:rPr lang="en-US" altLang="zh-CN" sz="3200" b="1" i="1">
                <a:latin typeface="字体管家糖果" panose="00020600040101010101" charset="-122"/>
                <a:ea typeface="字体管家糖果" panose="00020600040101010101" charset="-122"/>
                <a:sym typeface="+mn-ea"/>
              </a:rPr>
              <a:t>Notes to Letter Three</a:t>
            </a:r>
            <a:endParaRPr lang="zh-CN" altLang="en-US" sz="32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rId4" action="ppaction://hlinksldjump"/>
          </p:cNvPr>
          <p:cNvPicPr>
            <a:picLocks noChangeAspect="1"/>
          </p:cNvPicPr>
          <p:nvPr/>
        </p:nvPicPr>
        <p:blipFill>
          <a:blip r:embed="rId5"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6" cstate="print"/>
          <a:stretch>
            <a:fillRect/>
          </a:stretch>
        </p:blipFill>
        <p:spPr>
          <a:xfrm>
            <a:off x="286199" y="5614536"/>
            <a:ext cx="969348" cy="951058"/>
          </a:xfrm>
          <a:prstGeom prst="rect">
            <a:avLst/>
          </a:prstGeom>
        </p:spPr>
      </p:pic>
      <p:sp>
        <p:nvSpPr>
          <p:cNvPr id="71" name="矩形 70"/>
          <p:cNvSpPr/>
          <p:nvPr/>
        </p:nvSpPr>
        <p:spPr>
          <a:xfrm>
            <a:off x="1256030" y="1093470"/>
            <a:ext cx="6717030" cy="521970"/>
          </a:xfrm>
          <a:prstGeom prst="rect">
            <a:avLst/>
          </a:prstGeom>
        </p:spPr>
        <p:txBody>
          <a:bodyPr wrap="square">
            <a:spAutoFit/>
          </a:bodyPr>
          <a:lstStyle/>
          <a:p>
            <a:pPr>
              <a:buNone/>
            </a:pPr>
            <a:r>
              <a:rPr lang="en-US" sz="2800" b="1" i="1" dirty="0">
                <a:latin typeface="Arial" panose="020B0604020202020204" pitchFamily="34" charset="0"/>
                <a:cs typeface="Arial" panose="020B0604020202020204" pitchFamily="34" charset="0"/>
                <a:sym typeface="+mn-ea"/>
              </a:rPr>
              <a:t>3</a:t>
            </a:r>
            <a:r>
              <a:rPr sz="2800" b="1" i="1" dirty="0">
                <a:latin typeface="Arial" panose="020B0604020202020204" pitchFamily="34" charset="0"/>
                <a:cs typeface="Arial" panose="020B0604020202020204" pitchFamily="34" charset="0"/>
                <a:sym typeface="+mn-ea"/>
              </a:rPr>
              <a:t>. container 集装箱</a:t>
            </a:r>
          </a:p>
        </p:txBody>
      </p:sp>
      <p:sp>
        <p:nvSpPr>
          <p:cNvPr id="75" name="矩形 74"/>
          <p:cNvSpPr/>
          <p:nvPr/>
        </p:nvSpPr>
        <p:spPr>
          <a:xfrm>
            <a:off x="1256030" y="1753870"/>
            <a:ext cx="8679815" cy="5262245"/>
          </a:xfrm>
          <a:prstGeom prst="rect">
            <a:avLst/>
          </a:prstGeom>
        </p:spPr>
        <p:txBody>
          <a:bodyPr wrap="square">
            <a:spAutoFit/>
          </a:bodyPr>
          <a:lstStyle/>
          <a:p>
            <a:pPr>
              <a:buNone/>
            </a:pPr>
            <a:r>
              <a:rPr lang="zh-CN" altLang="en-US" sz="2800" b="1" i="1" dirty="0">
                <a:latin typeface="楷体" panose="02010609060101010101" charset="-122"/>
                <a:ea typeface="楷体" panose="02010609060101010101" charset="-122"/>
                <a:cs typeface="楷体" panose="02010609060101010101" charset="-122"/>
                <a:sym typeface="+mn-ea"/>
              </a:rPr>
              <a:t>国际上通常使用的干货柜（</a:t>
            </a:r>
            <a:r>
              <a:rPr lang="en-US" altLang="zh-CN" sz="2800" b="1" i="1" dirty="0">
                <a:latin typeface="楷体" panose="02010609060101010101" charset="-122"/>
                <a:ea typeface="楷体" panose="02010609060101010101" charset="-122"/>
                <a:cs typeface="楷体" panose="02010609060101010101" charset="-122"/>
                <a:sym typeface="+mn-ea"/>
              </a:rPr>
              <a:t>dry container</a:t>
            </a:r>
            <a:r>
              <a:rPr lang="zh-CN" altLang="en-US" sz="2800" b="1" i="1" dirty="0">
                <a:latin typeface="楷体" panose="02010609060101010101" charset="-122"/>
                <a:ea typeface="楷体" panose="02010609060101010101" charset="-122"/>
                <a:cs typeface="楷体" panose="02010609060101010101" charset="-122"/>
                <a:sym typeface="+mn-ea"/>
              </a:rPr>
              <a:t>）有：</a:t>
            </a:r>
            <a:r>
              <a:rPr lang="en-US" altLang="zh-CN" sz="2800" b="1" i="1" dirty="0">
                <a:latin typeface="楷体" panose="02010609060101010101" charset="-122"/>
                <a:ea typeface="楷体" panose="02010609060101010101" charset="-122"/>
                <a:cs typeface="楷体" panose="02010609060101010101" charset="-122"/>
                <a:sym typeface="+mn-ea"/>
              </a:rPr>
              <a:t>20</a:t>
            </a:r>
            <a:r>
              <a:rPr lang="zh-CN" altLang="en-US" sz="2800" b="1" i="1" dirty="0">
                <a:latin typeface="楷体" panose="02010609060101010101" charset="-122"/>
                <a:ea typeface="楷体" panose="02010609060101010101" charset="-122"/>
                <a:cs typeface="楷体" panose="02010609060101010101" charset="-122"/>
                <a:sym typeface="+mn-ea"/>
              </a:rPr>
              <a:t>尺货柜，外尺寸为</a:t>
            </a:r>
            <a:r>
              <a:rPr lang="en-US" altLang="zh-CN" sz="2800" b="1" i="1" dirty="0">
                <a:latin typeface="楷体" panose="02010609060101010101" charset="-122"/>
                <a:ea typeface="楷体" panose="02010609060101010101" charset="-122"/>
                <a:cs typeface="楷体" panose="02010609060101010101" charset="-122"/>
                <a:sym typeface="+mn-ea"/>
              </a:rPr>
              <a:t>20</a:t>
            </a:r>
            <a:r>
              <a:rPr lang="zh-CN" altLang="en-US" sz="2800" b="1" i="1" dirty="0">
                <a:latin typeface="楷体" panose="02010609060101010101" charset="-122"/>
                <a:ea typeface="楷体" panose="02010609060101010101" charset="-122"/>
                <a:cs typeface="楷体" panose="02010609060101010101" charset="-122"/>
                <a:sym typeface="+mn-ea"/>
              </a:rPr>
              <a:t>英尺</a:t>
            </a:r>
            <a:r>
              <a:rPr lang="en-US" altLang="zh-CN" sz="2800" b="1" i="1" dirty="0">
                <a:latin typeface="楷体" panose="02010609060101010101" charset="-122"/>
                <a:ea typeface="楷体" panose="02010609060101010101" charset="-122"/>
                <a:cs typeface="楷体" panose="02010609060101010101" charset="-122"/>
                <a:sym typeface="+mn-ea"/>
              </a:rPr>
              <a:t>*8</a:t>
            </a:r>
            <a:r>
              <a:rPr lang="zh-CN" altLang="en-US" sz="2800" b="1" i="1" dirty="0">
                <a:latin typeface="楷体" panose="02010609060101010101" charset="-122"/>
                <a:ea typeface="楷体" panose="02010609060101010101" charset="-122"/>
                <a:cs typeface="楷体" panose="02010609060101010101" charset="-122"/>
                <a:sym typeface="+mn-ea"/>
              </a:rPr>
              <a:t>英尺</a:t>
            </a:r>
            <a:r>
              <a:rPr lang="en-US" altLang="zh-CN" sz="2800" b="1" i="1" dirty="0">
                <a:latin typeface="楷体" panose="02010609060101010101" charset="-122"/>
                <a:ea typeface="楷体" panose="02010609060101010101" charset="-122"/>
                <a:cs typeface="楷体" panose="02010609060101010101" charset="-122"/>
                <a:sym typeface="+mn-ea"/>
              </a:rPr>
              <a:t>*8</a:t>
            </a:r>
            <a:r>
              <a:rPr lang="zh-CN" altLang="en-US" sz="2800" b="1" i="1" dirty="0">
                <a:latin typeface="楷体" panose="02010609060101010101" charset="-122"/>
                <a:ea typeface="楷体" panose="02010609060101010101" charset="-122"/>
                <a:cs typeface="楷体" panose="02010609060101010101" charset="-122"/>
                <a:sym typeface="+mn-ea"/>
              </a:rPr>
              <a:t>英尺</a:t>
            </a:r>
            <a:r>
              <a:rPr lang="en-US" altLang="zh-CN" sz="2800" b="1" i="1" dirty="0">
                <a:latin typeface="楷体" panose="02010609060101010101" charset="-122"/>
                <a:ea typeface="楷体" panose="02010609060101010101" charset="-122"/>
                <a:cs typeface="楷体" panose="02010609060101010101" charset="-122"/>
                <a:sym typeface="+mn-ea"/>
              </a:rPr>
              <a:t>6</a:t>
            </a:r>
            <a:r>
              <a:rPr lang="zh-CN" altLang="en-US" sz="2800" b="1" i="1" dirty="0">
                <a:latin typeface="楷体" panose="02010609060101010101" charset="-122"/>
                <a:ea typeface="楷体" panose="02010609060101010101" charset="-122"/>
                <a:cs typeface="楷体" panose="02010609060101010101" charset="-122"/>
                <a:sym typeface="+mn-ea"/>
              </a:rPr>
              <a:t>吋；</a:t>
            </a:r>
            <a:r>
              <a:rPr lang="en-US" altLang="zh-CN" sz="2800" b="1" i="1" dirty="0">
                <a:latin typeface="楷体" panose="02010609060101010101" charset="-122"/>
                <a:ea typeface="楷体" panose="02010609060101010101" charset="-122"/>
                <a:cs typeface="楷体" panose="02010609060101010101" charset="-122"/>
                <a:sym typeface="+mn-ea"/>
              </a:rPr>
              <a:t>40</a:t>
            </a:r>
            <a:r>
              <a:rPr lang="zh-CN" altLang="en-US" sz="2800" b="1" i="1" dirty="0">
                <a:latin typeface="楷体" panose="02010609060101010101" charset="-122"/>
                <a:ea typeface="楷体" panose="02010609060101010101" charset="-122"/>
                <a:cs typeface="楷体" panose="02010609060101010101" charset="-122"/>
                <a:sym typeface="+mn-ea"/>
              </a:rPr>
              <a:t>尺货柜，外尺寸为</a:t>
            </a:r>
            <a:r>
              <a:rPr lang="en-US" altLang="zh-CN" sz="2800" b="1" i="1" dirty="0">
                <a:latin typeface="楷体" panose="02010609060101010101" charset="-122"/>
                <a:ea typeface="楷体" panose="02010609060101010101" charset="-122"/>
                <a:cs typeface="楷体" panose="02010609060101010101" charset="-122"/>
                <a:sym typeface="+mn-ea"/>
              </a:rPr>
              <a:t>40</a:t>
            </a:r>
            <a:r>
              <a:rPr lang="zh-CN" altLang="en-US" sz="2800" b="1" i="1" dirty="0">
                <a:latin typeface="楷体" panose="02010609060101010101" charset="-122"/>
                <a:ea typeface="楷体" panose="02010609060101010101" charset="-122"/>
                <a:cs typeface="楷体" panose="02010609060101010101" charset="-122"/>
                <a:sym typeface="+mn-ea"/>
              </a:rPr>
              <a:t>英尺</a:t>
            </a:r>
            <a:r>
              <a:rPr lang="en-US" altLang="zh-CN" sz="2800" b="1" i="1" dirty="0">
                <a:latin typeface="楷体" panose="02010609060101010101" charset="-122"/>
                <a:ea typeface="楷体" panose="02010609060101010101" charset="-122"/>
                <a:cs typeface="楷体" panose="02010609060101010101" charset="-122"/>
                <a:sym typeface="+mn-ea"/>
              </a:rPr>
              <a:t>*8</a:t>
            </a:r>
            <a:r>
              <a:rPr lang="zh-CN" altLang="en-US" sz="2800" b="1" i="1" dirty="0">
                <a:latin typeface="楷体" panose="02010609060101010101" charset="-122"/>
                <a:ea typeface="楷体" panose="02010609060101010101" charset="-122"/>
                <a:cs typeface="楷体" panose="02010609060101010101" charset="-122"/>
                <a:sym typeface="+mn-ea"/>
              </a:rPr>
              <a:t>英尺</a:t>
            </a:r>
            <a:r>
              <a:rPr lang="en-US" altLang="zh-CN" sz="2800" b="1" i="1" dirty="0">
                <a:latin typeface="楷体" panose="02010609060101010101" charset="-122"/>
                <a:ea typeface="楷体" panose="02010609060101010101" charset="-122"/>
                <a:cs typeface="楷体" panose="02010609060101010101" charset="-122"/>
                <a:sym typeface="+mn-ea"/>
              </a:rPr>
              <a:t>*8</a:t>
            </a:r>
            <a:r>
              <a:rPr lang="zh-CN" altLang="en-US" sz="2800" b="1" i="1" dirty="0">
                <a:latin typeface="楷体" panose="02010609060101010101" charset="-122"/>
                <a:ea typeface="楷体" panose="02010609060101010101" charset="-122"/>
                <a:cs typeface="楷体" panose="02010609060101010101" charset="-122"/>
                <a:sym typeface="+mn-ea"/>
              </a:rPr>
              <a:t>英尺</a:t>
            </a:r>
            <a:r>
              <a:rPr lang="en-US" altLang="zh-CN" sz="2800" b="1" i="1" dirty="0">
                <a:latin typeface="楷体" panose="02010609060101010101" charset="-122"/>
                <a:ea typeface="楷体" panose="02010609060101010101" charset="-122"/>
                <a:cs typeface="楷体" panose="02010609060101010101" charset="-122"/>
                <a:sym typeface="+mn-ea"/>
              </a:rPr>
              <a:t>6</a:t>
            </a:r>
            <a:r>
              <a:rPr lang="zh-CN" altLang="en-US" sz="2800" b="1" i="1" dirty="0">
                <a:latin typeface="楷体" panose="02010609060101010101" charset="-122"/>
                <a:ea typeface="楷体" panose="02010609060101010101" charset="-122"/>
                <a:cs typeface="楷体" panose="02010609060101010101" charset="-122"/>
                <a:sym typeface="+mn-ea"/>
              </a:rPr>
              <a:t>吋；</a:t>
            </a:r>
            <a:r>
              <a:rPr lang="en-US" altLang="zh-CN" sz="2800" b="1" i="1" dirty="0">
                <a:latin typeface="楷体" panose="02010609060101010101" charset="-122"/>
                <a:ea typeface="楷体" panose="02010609060101010101" charset="-122"/>
                <a:cs typeface="楷体" panose="02010609060101010101" charset="-122"/>
                <a:sym typeface="+mn-ea"/>
              </a:rPr>
              <a:t>40</a:t>
            </a:r>
            <a:r>
              <a:rPr lang="zh-CN" altLang="en-US" sz="2800" b="1" i="1" dirty="0">
                <a:latin typeface="楷体" panose="02010609060101010101" charset="-122"/>
                <a:ea typeface="楷体" panose="02010609060101010101" charset="-122"/>
                <a:cs typeface="楷体" panose="02010609060101010101" charset="-122"/>
                <a:sym typeface="+mn-ea"/>
              </a:rPr>
              <a:t>尺高柜，外尺寸为</a:t>
            </a:r>
            <a:r>
              <a:rPr lang="en-US" altLang="zh-CN" sz="2800" b="1" i="1" dirty="0">
                <a:latin typeface="楷体" panose="02010609060101010101" charset="-122"/>
                <a:ea typeface="楷体" panose="02010609060101010101" charset="-122"/>
                <a:cs typeface="楷体" panose="02010609060101010101" charset="-122"/>
                <a:sym typeface="+mn-ea"/>
              </a:rPr>
              <a:t>40</a:t>
            </a:r>
            <a:r>
              <a:rPr lang="zh-CN" altLang="en-US" sz="2800" b="1" i="1" dirty="0">
                <a:latin typeface="楷体" panose="02010609060101010101" charset="-122"/>
                <a:ea typeface="楷体" panose="02010609060101010101" charset="-122"/>
                <a:cs typeface="楷体" panose="02010609060101010101" charset="-122"/>
                <a:sym typeface="+mn-ea"/>
              </a:rPr>
              <a:t>英尺</a:t>
            </a:r>
            <a:r>
              <a:rPr lang="en-US" altLang="zh-CN" sz="2800" b="1" i="1" dirty="0">
                <a:latin typeface="楷体" panose="02010609060101010101" charset="-122"/>
                <a:ea typeface="楷体" panose="02010609060101010101" charset="-122"/>
                <a:cs typeface="楷体" panose="02010609060101010101" charset="-122"/>
                <a:sym typeface="+mn-ea"/>
              </a:rPr>
              <a:t>*8</a:t>
            </a:r>
            <a:r>
              <a:rPr lang="zh-CN" altLang="en-US" sz="2800" b="1" i="1" dirty="0">
                <a:latin typeface="楷体" panose="02010609060101010101" charset="-122"/>
                <a:ea typeface="楷体" panose="02010609060101010101" charset="-122"/>
                <a:cs typeface="楷体" panose="02010609060101010101" charset="-122"/>
                <a:sym typeface="+mn-ea"/>
              </a:rPr>
              <a:t>英尺</a:t>
            </a:r>
            <a:r>
              <a:rPr lang="en-US" altLang="zh-CN" sz="2800" b="1" i="1" dirty="0">
                <a:latin typeface="楷体" panose="02010609060101010101" charset="-122"/>
                <a:ea typeface="楷体" panose="02010609060101010101" charset="-122"/>
                <a:cs typeface="楷体" panose="02010609060101010101" charset="-122"/>
                <a:sym typeface="+mn-ea"/>
              </a:rPr>
              <a:t>*9</a:t>
            </a:r>
            <a:r>
              <a:rPr lang="zh-CN" altLang="en-US" sz="2800" b="1" i="1" dirty="0">
                <a:latin typeface="楷体" panose="02010609060101010101" charset="-122"/>
                <a:ea typeface="楷体" panose="02010609060101010101" charset="-122"/>
                <a:cs typeface="楷体" panose="02010609060101010101" charset="-122"/>
                <a:sym typeface="+mn-ea"/>
              </a:rPr>
              <a:t>英尺</a:t>
            </a:r>
            <a:r>
              <a:rPr lang="en-US" altLang="zh-CN" sz="2800" b="1" i="1" dirty="0">
                <a:latin typeface="楷体" panose="02010609060101010101" charset="-122"/>
                <a:ea typeface="楷体" panose="02010609060101010101" charset="-122"/>
                <a:cs typeface="楷体" panose="02010609060101010101" charset="-122"/>
                <a:sym typeface="+mn-ea"/>
              </a:rPr>
              <a:t>6</a:t>
            </a:r>
            <a:r>
              <a:rPr lang="zh-CN" altLang="en-US" sz="2800" b="1" i="1" dirty="0">
                <a:latin typeface="楷体" panose="02010609060101010101" charset="-122"/>
                <a:ea typeface="楷体" panose="02010609060101010101" charset="-122"/>
                <a:cs typeface="楷体" panose="02010609060101010101" charset="-122"/>
                <a:sym typeface="+mn-ea"/>
              </a:rPr>
              <a:t>吋。按用途分主要有冷冻集装箱（</a:t>
            </a:r>
            <a:r>
              <a:rPr lang="en-US" altLang="zh-CN" sz="2800" b="1" i="1" dirty="0">
                <a:latin typeface="楷体" panose="02010609060101010101" charset="-122"/>
                <a:ea typeface="楷体" panose="02010609060101010101" charset="-122"/>
                <a:cs typeface="楷体" panose="02010609060101010101" charset="-122"/>
                <a:sym typeface="+mn-ea"/>
              </a:rPr>
              <a:t>reefer container</a:t>
            </a:r>
            <a:r>
              <a:rPr lang="zh-CN" altLang="en-US" sz="2800" b="1" i="1" dirty="0">
                <a:latin typeface="楷体" panose="02010609060101010101" charset="-122"/>
                <a:ea typeface="楷体" panose="02010609060101010101" charset="-122"/>
                <a:cs typeface="楷体" panose="02010609060101010101" charset="-122"/>
                <a:sym typeface="+mn-ea"/>
              </a:rPr>
              <a:t>），简写</a:t>
            </a:r>
            <a:r>
              <a:rPr lang="en-US" altLang="zh-CN" sz="2800" b="1" i="1" dirty="0">
                <a:latin typeface="楷体" panose="02010609060101010101" charset="-122"/>
                <a:ea typeface="楷体" panose="02010609060101010101" charset="-122"/>
                <a:cs typeface="楷体" panose="02010609060101010101" charset="-122"/>
                <a:sym typeface="+mn-ea"/>
              </a:rPr>
              <a:t>RF</a:t>
            </a:r>
            <a:r>
              <a:rPr lang="zh-CN" altLang="en-US" sz="2800" b="1" i="1" dirty="0">
                <a:latin typeface="楷体" panose="02010609060101010101" charset="-122"/>
                <a:ea typeface="楷体" panose="02010609060101010101" charset="-122"/>
                <a:cs typeface="楷体" panose="02010609060101010101" charset="-122"/>
                <a:sym typeface="+mn-ea"/>
              </a:rPr>
              <a:t>，开顶集装箱（</a:t>
            </a:r>
            <a:r>
              <a:rPr lang="en-US" altLang="zh-CN" sz="2800" b="1" i="1" dirty="0">
                <a:latin typeface="楷体" panose="02010609060101010101" charset="-122"/>
                <a:ea typeface="楷体" panose="02010609060101010101" charset="-122"/>
                <a:cs typeface="楷体" panose="02010609060101010101" charset="-122"/>
                <a:sym typeface="+mn-ea"/>
              </a:rPr>
              <a:t>open top container</a:t>
            </a:r>
            <a:r>
              <a:rPr lang="zh-CN" altLang="en-US" sz="2800" b="1" i="1" dirty="0">
                <a:latin typeface="楷体" panose="02010609060101010101" charset="-122"/>
                <a:ea typeface="楷体" panose="02010609060101010101" charset="-122"/>
                <a:cs typeface="楷体" panose="02010609060101010101" charset="-122"/>
                <a:sym typeface="+mn-ea"/>
              </a:rPr>
              <a:t>）简写</a:t>
            </a:r>
            <a:r>
              <a:rPr lang="en-US" altLang="zh-CN" sz="2800" b="1" i="1" dirty="0">
                <a:latin typeface="楷体" panose="02010609060101010101" charset="-122"/>
                <a:ea typeface="楷体" panose="02010609060101010101" charset="-122"/>
                <a:cs typeface="楷体" panose="02010609060101010101" charset="-122"/>
                <a:sym typeface="+mn-ea"/>
              </a:rPr>
              <a:t>OT</a:t>
            </a:r>
            <a:r>
              <a:rPr lang="zh-CN" altLang="en-US" sz="2800" b="1" i="1" dirty="0">
                <a:latin typeface="楷体" panose="02010609060101010101" charset="-122"/>
                <a:ea typeface="楷体" panose="02010609060101010101" charset="-122"/>
                <a:cs typeface="楷体" panose="02010609060101010101" charset="-122"/>
                <a:sym typeface="+mn-ea"/>
              </a:rPr>
              <a:t>，框架集装箱（</a:t>
            </a:r>
            <a:r>
              <a:rPr lang="en-US" altLang="zh-CN" sz="2800" b="1" i="1" dirty="0">
                <a:latin typeface="楷体" panose="02010609060101010101" charset="-122"/>
                <a:ea typeface="楷体" panose="02010609060101010101" charset="-122"/>
                <a:cs typeface="楷体" panose="02010609060101010101" charset="-122"/>
                <a:sym typeface="+mn-ea"/>
              </a:rPr>
              <a:t>flat rack container</a:t>
            </a:r>
            <a:r>
              <a:rPr lang="zh-CN" altLang="en-US" sz="2800" b="1" i="1" dirty="0">
                <a:latin typeface="楷体" panose="02010609060101010101" charset="-122"/>
                <a:ea typeface="楷体" panose="02010609060101010101" charset="-122"/>
                <a:cs typeface="楷体" panose="02010609060101010101" charset="-122"/>
                <a:sym typeface="+mn-ea"/>
              </a:rPr>
              <a:t>）简写</a:t>
            </a:r>
            <a:r>
              <a:rPr lang="en-US" altLang="zh-CN" sz="2800" b="1" i="1" dirty="0">
                <a:latin typeface="楷体" panose="02010609060101010101" charset="-122"/>
                <a:ea typeface="楷体" panose="02010609060101010101" charset="-122"/>
                <a:cs typeface="楷体" panose="02010609060101010101" charset="-122"/>
                <a:sym typeface="+mn-ea"/>
              </a:rPr>
              <a:t>FR</a:t>
            </a:r>
            <a:r>
              <a:rPr lang="zh-CN" altLang="en-US" sz="2800" b="1" i="1" dirty="0">
                <a:latin typeface="楷体" panose="02010609060101010101" charset="-122"/>
                <a:ea typeface="楷体" panose="02010609060101010101" charset="-122"/>
                <a:cs typeface="楷体" panose="02010609060101010101" charset="-122"/>
                <a:sym typeface="+mn-ea"/>
              </a:rPr>
              <a:t>，罐式集装箱（</a:t>
            </a:r>
            <a:r>
              <a:rPr lang="en-US" altLang="zh-CN" sz="2800" b="1" i="1" dirty="0">
                <a:latin typeface="楷体" panose="02010609060101010101" charset="-122"/>
                <a:ea typeface="楷体" panose="02010609060101010101" charset="-122"/>
                <a:cs typeface="楷体" panose="02010609060101010101" charset="-122"/>
                <a:sym typeface="+mn-ea"/>
              </a:rPr>
              <a:t>tank container</a:t>
            </a:r>
            <a:r>
              <a:rPr lang="zh-CN" altLang="en-US" sz="2800" b="1" i="1" dirty="0">
                <a:latin typeface="楷体" panose="02010609060101010101" charset="-122"/>
                <a:ea typeface="楷体" panose="02010609060101010101" charset="-122"/>
                <a:cs typeface="楷体" panose="02010609060101010101" charset="-122"/>
                <a:sym typeface="+mn-ea"/>
              </a:rPr>
              <a:t>）简写</a:t>
            </a:r>
            <a:r>
              <a:rPr lang="en-US" altLang="zh-CN" sz="2800" b="1" i="1" dirty="0">
                <a:latin typeface="楷体" panose="02010609060101010101" charset="-122"/>
                <a:ea typeface="楷体" panose="02010609060101010101" charset="-122"/>
                <a:cs typeface="楷体" panose="02010609060101010101" charset="-122"/>
                <a:sym typeface="+mn-ea"/>
              </a:rPr>
              <a:t>TK</a:t>
            </a:r>
            <a:r>
              <a:rPr lang="zh-CN" altLang="en-US" sz="2800" b="1" i="1" dirty="0">
                <a:latin typeface="楷体" panose="02010609060101010101" charset="-122"/>
                <a:ea typeface="楷体" panose="02010609060101010101" charset="-122"/>
                <a:cs typeface="楷体" panose="02010609060101010101" charset="-122"/>
                <a:sym typeface="+mn-ea"/>
              </a:rPr>
              <a:t>，另外还有平台集装箱（</a:t>
            </a:r>
            <a:r>
              <a:rPr lang="en-US" altLang="zh-CN" sz="2800" b="1" i="1" dirty="0">
                <a:latin typeface="楷体" panose="02010609060101010101" charset="-122"/>
                <a:ea typeface="楷体" panose="02010609060101010101" charset="-122"/>
                <a:cs typeface="楷体" panose="02010609060101010101" charset="-122"/>
                <a:sym typeface="+mn-ea"/>
              </a:rPr>
              <a:t>platform container</a:t>
            </a:r>
            <a:r>
              <a:rPr lang="zh-CN" altLang="en-US" sz="2800" b="1" i="1" dirty="0">
                <a:latin typeface="楷体" panose="02010609060101010101" charset="-122"/>
                <a:ea typeface="楷体" panose="02010609060101010101" charset="-122"/>
                <a:cs typeface="楷体" panose="02010609060101010101" charset="-122"/>
                <a:sym typeface="+mn-ea"/>
              </a:rPr>
              <a:t>）、通风集装箱（</a:t>
            </a:r>
            <a:r>
              <a:rPr lang="en-US" altLang="zh-CN" sz="2800" b="1" i="1" dirty="0">
                <a:latin typeface="楷体" panose="02010609060101010101" charset="-122"/>
                <a:ea typeface="楷体" panose="02010609060101010101" charset="-122"/>
                <a:cs typeface="楷体" panose="02010609060101010101" charset="-122"/>
                <a:sym typeface="+mn-ea"/>
              </a:rPr>
              <a:t>ventilated container</a:t>
            </a:r>
            <a:r>
              <a:rPr lang="zh-CN" altLang="en-US" sz="2800" b="1" i="1" dirty="0">
                <a:latin typeface="楷体" panose="02010609060101010101" charset="-122"/>
                <a:ea typeface="楷体" panose="02010609060101010101" charset="-122"/>
                <a:cs typeface="楷体" panose="02010609060101010101" charset="-122"/>
                <a:sym typeface="+mn-ea"/>
              </a:rPr>
              <a:t>）、保温集装箱（</a:t>
            </a:r>
            <a:r>
              <a:rPr lang="en-US" altLang="zh-CN" sz="2800" b="1" i="1" dirty="0">
                <a:latin typeface="楷体" panose="02010609060101010101" charset="-122"/>
                <a:ea typeface="楷体" panose="02010609060101010101" charset="-122"/>
                <a:cs typeface="楷体" panose="02010609060101010101" charset="-122"/>
                <a:sym typeface="+mn-ea"/>
              </a:rPr>
              <a:t>insulated container</a:t>
            </a:r>
            <a:r>
              <a:rPr lang="zh-CN" altLang="en-US" sz="2800" b="1" i="1" dirty="0">
                <a:latin typeface="楷体" panose="02010609060101010101" charset="-122"/>
                <a:ea typeface="楷体" panose="02010609060101010101" charset="-122"/>
                <a:cs typeface="楷体" panose="02010609060101010101" charset="-122"/>
                <a:sym typeface="+mn-ea"/>
              </a:rPr>
              <a:t>）等等。</a:t>
            </a:r>
            <a:endParaRPr lang="zh-CN" altLang="en-US" sz="2800">
              <a:latin typeface="Comic Sans MS" panose="030F0702030302020204" pitchFamily="66" charset="0"/>
            </a:endParaRPr>
          </a:p>
          <a:p>
            <a:pPr>
              <a:buNone/>
            </a:pPr>
            <a:endParaRPr lang="zh-CN" altLang="en-US" sz="2800" dirty="0">
              <a:latin typeface="Comic Sans MS" panose="030F0702030302020204" pitchFamily="66" charset="0"/>
            </a:endParaRPr>
          </a:p>
          <a:p>
            <a:pPr>
              <a:buNone/>
            </a:pPr>
            <a:endParaRPr sz="2800" b="1" i="1">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anim calcmode="lin" valueType="num">
                                      <p:cBhvr>
                                        <p:cTn id="26" dur="500" fill="hold"/>
                                        <p:tgtEl>
                                          <p:spTgt spid="71"/>
                                        </p:tgtEl>
                                        <p:attrNameLst>
                                          <p:attrName>ppt_x</p:attrName>
                                        </p:attrNameLst>
                                      </p:cBhvr>
                                      <p:tavLst>
                                        <p:tav tm="0">
                                          <p:val>
                                            <p:strVal val="#ppt_x"/>
                                          </p:val>
                                        </p:tav>
                                        <p:tav tm="100000">
                                          <p:val>
                                            <p:strVal val="#ppt_x"/>
                                          </p:val>
                                        </p:tav>
                                      </p:tavLst>
                                    </p:anim>
                                    <p:anim calcmode="lin" valueType="num">
                                      <p:cBhvr>
                                        <p:cTn id="27" dur="500" fill="hold"/>
                                        <p:tgtEl>
                                          <p:spTgt spid="71"/>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anim calcmode="lin" valueType="num">
                                      <p:cBhvr>
                                        <p:cTn id="31" dur="500" fill="hold"/>
                                        <p:tgtEl>
                                          <p:spTgt spid="75"/>
                                        </p:tgtEl>
                                        <p:attrNameLst>
                                          <p:attrName>ppt_x</p:attrName>
                                        </p:attrNameLst>
                                      </p:cBhvr>
                                      <p:tavLst>
                                        <p:tav tm="0">
                                          <p:val>
                                            <p:strVal val="#ppt_x"/>
                                          </p:val>
                                        </p:tav>
                                        <p:tav tm="100000">
                                          <p:val>
                                            <p:strVal val="#ppt_x"/>
                                          </p:val>
                                        </p:tav>
                                      </p:tavLst>
                                    </p:anim>
                                    <p:anim calcmode="lin" valueType="num">
                                      <p:cBhvr>
                                        <p:cTn id="32"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1" grpId="0"/>
      <p:bldP spid="7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15479" y="168288"/>
            <a:ext cx="3736402" cy="583565"/>
          </a:xfrm>
          <a:prstGeom prst="rect">
            <a:avLst/>
          </a:prstGeom>
          <a:noFill/>
        </p:spPr>
        <p:txBody>
          <a:bodyPr wrap="square" rtlCol="0">
            <a:spAutoFit/>
          </a:bodyPr>
          <a:lstStyle/>
          <a:p>
            <a:pPr algn="ctr"/>
            <a:r>
              <a:rPr lang="en-US" altLang="zh-CN" sz="3200" b="1" i="1" dirty="0">
                <a:latin typeface="字体管家糖果" panose="00020600040101010101" charset="-122"/>
                <a:ea typeface="字体管家糖果" panose="00020600040101010101" charset="-122"/>
                <a:cs typeface="萝莉体 第二版" panose="02000500000000000000" pitchFamily="2" charset="-122"/>
              </a:rPr>
              <a:t>CASE  4</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3" name="图片 2"/>
          <p:cNvPicPr>
            <a:picLocks noChangeAspect="1"/>
          </p:cNvPicPr>
          <p:nvPr/>
        </p:nvPicPr>
        <p:blipFill>
          <a:blip r:embed="rId6" cstate="print"/>
          <a:stretch>
            <a:fillRect/>
          </a:stretch>
        </p:blipFill>
        <p:spPr>
          <a:xfrm>
            <a:off x="482548" y="1647680"/>
            <a:ext cx="2614532" cy="3562194"/>
          </a:xfrm>
          <a:prstGeom prst="rect">
            <a:avLst/>
          </a:prstGeom>
        </p:spPr>
      </p:pic>
      <p:sp>
        <p:nvSpPr>
          <p:cNvPr id="2" name="文本框 1"/>
          <p:cNvSpPr txBox="1"/>
          <p:nvPr/>
        </p:nvSpPr>
        <p:spPr>
          <a:xfrm>
            <a:off x="3884930" y="1093470"/>
            <a:ext cx="5884545" cy="2953385"/>
          </a:xfrm>
          <a:prstGeom prst="rect">
            <a:avLst/>
          </a:prstGeom>
          <a:noFill/>
        </p:spPr>
        <p:txBody>
          <a:bodyPr wrap="square" rtlCol="0" anchor="t">
            <a:spAutoFit/>
          </a:bodyPr>
          <a:lstStyle/>
          <a:p>
            <a:r>
              <a:rPr lang="zh-CN" altLang="en-US" sz="2800" b="1">
                <a:solidFill>
                  <a:schemeClr val="tx1"/>
                </a:solidFill>
                <a:latin typeface="楷体" panose="02010609060101010101" charset="-122"/>
                <a:ea typeface="楷体" panose="02010609060101010101" charset="-122"/>
                <a:cs typeface="楷体" panose="02010609060101010101" charset="-122"/>
              </a:rPr>
              <a:t>美国圣路易斯公司于今年5月向宁波音王公司下了一份1 000台音箱的订单。圣路易斯公司采购部经过讨论，对音王公司的包装条款予以确认，并希望其对货物包装给予特别的重视。</a:t>
            </a:r>
          </a:p>
          <a:p>
            <a:r>
              <a:rPr lang="zh-CN" altLang="en-US"/>
              <a:t> </a:t>
            </a:r>
          </a:p>
        </p:txBody>
      </p:sp>
      <p:grpSp>
        <p:nvGrpSpPr>
          <p:cNvPr id="10" name="组合 9"/>
          <p:cNvGrpSpPr/>
          <p:nvPr/>
        </p:nvGrpSpPr>
        <p:grpSpPr>
          <a:xfrm>
            <a:off x="7217410" y="3755390"/>
            <a:ext cx="3088640" cy="1085850"/>
            <a:chOff x="7738" y="7007"/>
            <a:chExt cx="4864" cy="1710"/>
          </a:xfrm>
        </p:grpSpPr>
        <p:sp>
          <p:nvSpPr>
            <p:cNvPr id="4" name="云形标注 3"/>
            <p:cNvSpPr/>
            <p:nvPr/>
          </p:nvSpPr>
          <p:spPr>
            <a:xfrm>
              <a:off x="7738" y="7007"/>
              <a:ext cx="4864" cy="171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文本框 6"/>
            <p:cNvSpPr txBox="1"/>
            <p:nvPr/>
          </p:nvSpPr>
          <p:spPr>
            <a:xfrm>
              <a:off x="8109" y="7383"/>
              <a:ext cx="4493" cy="822"/>
            </a:xfrm>
            <a:prstGeom prst="rect">
              <a:avLst/>
            </a:prstGeom>
            <a:noFill/>
          </p:spPr>
          <p:txBody>
            <a:bodyPr wrap="square" rtlCol="0">
              <a:spAutoFit/>
            </a:bodyPr>
            <a:lstStyle/>
            <a:p>
              <a:r>
                <a:rPr lang="en-US" altLang="zh-CN" sz="2800" b="1" i="1">
                  <a:solidFill>
                    <a:schemeClr val="accent1">
                      <a:lumMod val="60000"/>
                      <a:lumOff val="40000"/>
                    </a:schemeClr>
                  </a:solidFill>
                  <a:latin typeface="Arial Black" panose="020B0A04020102020204" pitchFamily="34" charset="0"/>
                  <a:cs typeface="Arial Black" panose="020B0A04020102020204" pitchFamily="34" charset="0"/>
                </a:rPr>
                <a:t>Key points</a:t>
              </a:r>
            </a:p>
          </p:txBody>
        </p:sp>
      </p:grpSp>
      <p:sp>
        <p:nvSpPr>
          <p:cNvPr id="12" name="文本框 11"/>
          <p:cNvSpPr txBox="1"/>
          <p:nvPr/>
        </p:nvSpPr>
        <p:spPr>
          <a:xfrm>
            <a:off x="3264535" y="4705350"/>
            <a:ext cx="4567555" cy="1198880"/>
          </a:xfrm>
          <a:prstGeom prst="rect">
            <a:avLst/>
          </a:prstGeom>
          <a:noFill/>
        </p:spPr>
        <p:txBody>
          <a:bodyPr wrap="square" rtlCol="0">
            <a:spAutoFit/>
          </a:bodyPr>
          <a:lstStyle/>
          <a:p>
            <a:pPr marL="342900" indent="-342900"/>
            <a:r>
              <a:rPr lang="zh-CN" altLang="en-US" sz="3600" b="1" i="1" dirty="0">
                <a:solidFill>
                  <a:schemeClr val="tx1"/>
                </a:solidFill>
                <a:latin typeface="楷体" panose="02010609060101010101" charset="-122"/>
                <a:ea typeface="楷体" panose="02010609060101010101" charset="-122"/>
                <a:sym typeface="+mn-ea"/>
              </a:rPr>
              <a:t>包装条款确认</a:t>
            </a:r>
            <a:endParaRPr lang="zh-CN" altLang="en-US" sz="3600" b="1" i="1" dirty="0">
              <a:solidFill>
                <a:schemeClr val="tx1"/>
              </a:solidFill>
              <a:latin typeface="楷体" panose="02010609060101010101" charset="-122"/>
              <a:ea typeface="楷体" panose="02010609060101010101" charset="-122"/>
            </a:endParaRPr>
          </a:p>
          <a:p>
            <a:pPr marL="342900" indent="-342900"/>
            <a:r>
              <a:rPr lang="zh-CN" altLang="en-US" sz="3600" b="1" i="1" dirty="0">
                <a:solidFill>
                  <a:schemeClr val="tx1"/>
                </a:solidFill>
                <a:latin typeface="楷体" panose="02010609060101010101" charset="-122"/>
                <a:ea typeface="楷体" panose="02010609060101010101" charset="-122"/>
                <a:sym typeface="+mn-ea"/>
              </a:rPr>
              <a:t>希望对方重视包装</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800"/>
                            </p:stCondLst>
                            <p:childTnLst>
                              <p:par>
                                <p:cTn id="24" presetID="42"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par>
                          <p:cTn id="29" fill="hold">
                            <p:stCondLst>
                              <p:cond delay="1800"/>
                            </p:stCondLst>
                            <p:childTnLst>
                              <p:par>
                                <p:cTn id="30" presetID="22" presetClass="entr" presetSubtype="4"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par>
                          <p:cTn id="33" fill="hold">
                            <p:stCondLst>
                              <p:cond delay="2300"/>
                            </p:stCondLst>
                            <p:childTnLst>
                              <p:par>
                                <p:cTn id="34" presetID="26"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80">
                                          <p:stCondLst>
                                            <p:cond delay="0"/>
                                          </p:stCondLst>
                                        </p:cTn>
                                        <p:tgtEl>
                                          <p:spTgt spid="10"/>
                                        </p:tgtEl>
                                      </p:cBhvr>
                                    </p:animEffect>
                                    <p:anim calcmode="lin" valueType="num">
                                      <p:cBhvr>
                                        <p:cTn id="3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2" dur="26">
                                          <p:stCondLst>
                                            <p:cond delay="650"/>
                                          </p:stCondLst>
                                        </p:cTn>
                                        <p:tgtEl>
                                          <p:spTgt spid="10"/>
                                        </p:tgtEl>
                                      </p:cBhvr>
                                      <p:to x="100000" y="60000"/>
                                    </p:animScale>
                                    <p:animScale>
                                      <p:cBhvr>
                                        <p:cTn id="43" dur="166" decel="50000">
                                          <p:stCondLst>
                                            <p:cond delay="676"/>
                                          </p:stCondLst>
                                        </p:cTn>
                                        <p:tgtEl>
                                          <p:spTgt spid="10"/>
                                        </p:tgtEl>
                                      </p:cBhvr>
                                      <p:to x="100000" y="100000"/>
                                    </p:animScale>
                                    <p:animScale>
                                      <p:cBhvr>
                                        <p:cTn id="44" dur="26">
                                          <p:stCondLst>
                                            <p:cond delay="1312"/>
                                          </p:stCondLst>
                                        </p:cTn>
                                        <p:tgtEl>
                                          <p:spTgt spid="10"/>
                                        </p:tgtEl>
                                      </p:cBhvr>
                                      <p:to x="100000" y="80000"/>
                                    </p:animScale>
                                    <p:animScale>
                                      <p:cBhvr>
                                        <p:cTn id="45" dur="166" decel="50000">
                                          <p:stCondLst>
                                            <p:cond delay="1338"/>
                                          </p:stCondLst>
                                        </p:cTn>
                                        <p:tgtEl>
                                          <p:spTgt spid="10"/>
                                        </p:tgtEl>
                                      </p:cBhvr>
                                      <p:to x="100000" y="100000"/>
                                    </p:animScale>
                                    <p:animScale>
                                      <p:cBhvr>
                                        <p:cTn id="46" dur="26">
                                          <p:stCondLst>
                                            <p:cond delay="1642"/>
                                          </p:stCondLst>
                                        </p:cTn>
                                        <p:tgtEl>
                                          <p:spTgt spid="10"/>
                                        </p:tgtEl>
                                      </p:cBhvr>
                                      <p:to x="100000" y="90000"/>
                                    </p:animScale>
                                    <p:animScale>
                                      <p:cBhvr>
                                        <p:cTn id="47" dur="166" decel="50000">
                                          <p:stCondLst>
                                            <p:cond delay="1668"/>
                                          </p:stCondLst>
                                        </p:cTn>
                                        <p:tgtEl>
                                          <p:spTgt spid="10"/>
                                        </p:tgtEl>
                                      </p:cBhvr>
                                      <p:to x="100000" y="100000"/>
                                    </p:animScale>
                                    <p:animScale>
                                      <p:cBhvr>
                                        <p:cTn id="48" dur="26">
                                          <p:stCondLst>
                                            <p:cond delay="1808"/>
                                          </p:stCondLst>
                                        </p:cTn>
                                        <p:tgtEl>
                                          <p:spTgt spid="10"/>
                                        </p:tgtEl>
                                      </p:cBhvr>
                                      <p:to x="100000" y="95000"/>
                                    </p:animScale>
                                    <p:animScale>
                                      <p:cBhvr>
                                        <p:cTn id="49" dur="166" decel="50000">
                                          <p:stCondLst>
                                            <p:cond delay="1834"/>
                                          </p:stCondLst>
                                        </p:cTn>
                                        <p:tgtEl>
                                          <p:spTgt spid="10"/>
                                        </p:tgtEl>
                                      </p:cBhvr>
                                      <p:to x="100000" y="100000"/>
                                    </p:animScale>
                                  </p:childTnLst>
                                </p:cTn>
                              </p:par>
                            </p:childTnLst>
                          </p:cTn>
                        </p:par>
                        <p:par>
                          <p:cTn id="50" fill="hold">
                            <p:stCondLst>
                              <p:cond delay="4300"/>
                            </p:stCondLst>
                            <p:childTnLst>
                              <p:par>
                                <p:cTn id="51" presetID="22" presetClass="entr" presetSubtype="4"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6195" y="130175"/>
            <a:ext cx="737552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Useful Expressions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835515" y="4831080"/>
            <a:ext cx="2319020" cy="2026285"/>
          </a:xfrm>
          <a:prstGeom prst="rect">
            <a:avLst/>
          </a:prstGeom>
        </p:spPr>
      </p:pic>
      <p:pic>
        <p:nvPicPr>
          <p:cNvPr id="9" name="图片 8"/>
          <p:cNvPicPr>
            <a:picLocks noChangeAspect="1"/>
          </p:cNvPicPr>
          <p:nvPr/>
        </p:nvPicPr>
        <p:blipFill>
          <a:blip r:embed="rId5" cstate="print"/>
          <a:stretch>
            <a:fillRect/>
          </a:stretch>
        </p:blipFill>
        <p:spPr>
          <a:xfrm>
            <a:off x="231140" y="6005830"/>
            <a:ext cx="862965" cy="847090"/>
          </a:xfrm>
          <a:prstGeom prst="rect">
            <a:avLst/>
          </a:prstGeom>
        </p:spPr>
      </p:pic>
      <p:grpSp>
        <p:nvGrpSpPr>
          <p:cNvPr id="208" name="组合 207"/>
          <p:cNvGrpSpPr/>
          <p:nvPr/>
        </p:nvGrpSpPr>
        <p:grpSpPr>
          <a:xfrm>
            <a:off x="4689475" y="1019810"/>
            <a:ext cx="2578100" cy="5523865"/>
            <a:chOff x="1387725" y="2178055"/>
            <a:chExt cx="2578100" cy="2147514"/>
          </a:xfrm>
        </p:grpSpPr>
        <p:grpSp>
          <p:nvGrpSpPr>
            <p:cNvPr id="50" name="组合 49"/>
            <p:cNvGrpSpPr/>
            <p:nvPr/>
          </p:nvGrpSpPr>
          <p:grpSpPr>
            <a:xfrm rot="5400000">
              <a:off x="1662362" y="1903418"/>
              <a:ext cx="2028825" cy="2578100"/>
              <a:chOff x="5076825" y="2133601"/>
              <a:chExt cx="2028825" cy="2578100"/>
            </a:xfrm>
          </p:grpSpPr>
          <p:sp>
            <p:nvSpPr>
              <p:cNvPr id="7"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7" name="图片 206"/>
            <p:cNvPicPr>
              <a:picLocks noChangeAspect="1"/>
            </p:cNvPicPr>
            <p:nvPr/>
          </p:nvPicPr>
          <p:blipFill rotWithShape="1">
            <a:blip r:embed="rId6" cstate="screen"/>
            <a:srcRect l="37572" t="1163" r="36199" b="63333"/>
            <a:stretch>
              <a:fillRect/>
            </a:stretch>
          </p:blipFill>
          <p:spPr>
            <a:xfrm>
              <a:off x="1808477" y="2366969"/>
              <a:ext cx="1532155" cy="1958600"/>
            </a:xfrm>
            <a:prstGeom prst="rect">
              <a:avLst/>
            </a:prstGeom>
          </p:spPr>
        </p:pic>
      </p:grpSp>
      <p:sp>
        <p:nvSpPr>
          <p:cNvPr id="211" name="矩形 210"/>
          <p:cNvSpPr/>
          <p:nvPr/>
        </p:nvSpPr>
        <p:spPr>
          <a:xfrm>
            <a:off x="523875" y="1912620"/>
            <a:ext cx="4314825" cy="2676525"/>
          </a:xfrm>
          <a:prstGeom prst="rect">
            <a:avLst/>
          </a:prstGeom>
        </p:spPr>
        <p:txBody>
          <a:bodyPr wrap="square">
            <a:spAutoFit/>
          </a:bodyPr>
          <a:lstStyle/>
          <a:p>
            <a:pPr lvl="0">
              <a:lnSpc>
                <a:spcPct val="150000"/>
              </a:lnSpc>
            </a:pPr>
            <a:r>
              <a:rPr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1. with reference to  </a:t>
            </a:r>
            <a:r>
              <a:rPr lang="zh-CN" altLang="en-US"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2. confirm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3. corrugated carton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4. in transit    </a:t>
            </a:r>
          </a:p>
        </p:txBody>
      </p:sp>
      <p:sp>
        <p:nvSpPr>
          <p:cNvPr id="212" name="矩形 211"/>
          <p:cNvSpPr/>
          <p:nvPr/>
        </p:nvSpPr>
        <p:spPr>
          <a:xfrm>
            <a:off x="7772400" y="1912620"/>
            <a:ext cx="2416175" cy="2676525"/>
          </a:xfrm>
          <a:prstGeom prst="rect">
            <a:avLst/>
          </a:prstGeom>
        </p:spPr>
        <p:txBody>
          <a:bodyPr wrap="square">
            <a:spAutoFit/>
          </a:bodyPr>
          <a:lstStyle/>
          <a:p>
            <a:pPr lvl="0">
              <a:lnSpc>
                <a:spcPct val="150000"/>
              </a:lnSpc>
            </a:pPr>
            <a:r>
              <a:rPr lang="en-US" sz="2800" b="1" i="1" dirty="0">
                <a:solidFill>
                  <a:schemeClr val="tx1"/>
                </a:solidFill>
                <a:latin typeface="楷体" panose="02010609060101010101" charset="-122"/>
                <a:ea typeface="楷体" panose="02010609060101010101" charset="-122"/>
                <a:cs typeface="楷体" panose="02010609060101010101" charset="-122"/>
                <a:sym typeface="+mn-lt"/>
              </a:rPr>
              <a:t>1.</a:t>
            </a:r>
            <a:r>
              <a:rPr sz="2800" b="1" i="1" dirty="0">
                <a:solidFill>
                  <a:schemeClr val="tx1"/>
                </a:solidFill>
                <a:latin typeface="楷体" panose="02010609060101010101" charset="-122"/>
                <a:ea typeface="楷体" panose="02010609060101010101" charset="-122"/>
                <a:cs typeface="楷体" panose="02010609060101010101" charset="-122"/>
                <a:sym typeface="+mn-lt"/>
              </a:rPr>
              <a:t>关于</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2.确认</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3.瓦楞纸箱</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4.在运输途中</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350"/>
                            </p:stCondLst>
                            <p:childTnLst>
                              <p:par>
                                <p:cTn id="24" presetID="18" presetClass="entr" presetSubtype="12" fill="hold" nodeType="afterEffect">
                                  <p:stCondLst>
                                    <p:cond delay="0"/>
                                  </p:stCondLst>
                                  <p:childTnLst>
                                    <p:set>
                                      <p:cBhvr>
                                        <p:cTn id="25" dur="1" fill="hold">
                                          <p:stCondLst>
                                            <p:cond delay="0"/>
                                          </p:stCondLst>
                                        </p:cTn>
                                        <p:tgtEl>
                                          <p:spTgt spid="208"/>
                                        </p:tgtEl>
                                        <p:attrNameLst>
                                          <p:attrName>style.visibility</p:attrName>
                                        </p:attrNameLst>
                                      </p:cBhvr>
                                      <p:to>
                                        <p:strVal val="visible"/>
                                      </p:to>
                                    </p:set>
                                    <p:animEffect transition="in" filter="strips(downLeft)">
                                      <p:cBhvr>
                                        <p:cTn id="26" dur="500"/>
                                        <p:tgtEl>
                                          <p:spTgt spid="208"/>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211"/>
                                        </p:tgtEl>
                                        <p:attrNameLst>
                                          <p:attrName>style.visibility</p:attrName>
                                        </p:attrNameLst>
                                      </p:cBhvr>
                                      <p:to>
                                        <p:strVal val="visible"/>
                                      </p:to>
                                    </p:set>
                                    <p:animEffect transition="in" filter="fade">
                                      <p:cBhvr>
                                        <p:cTn id="29" dur="500"/>
                                        <p:tgtEl>
                                          <p:spTgt spid="211"/>
                                        </p:tgtEl>
                                      </p:cBhvr>
                                    </p:animEffect>
                                    <p:anim calcmode="lin" valueType="num">
                                      <p:cBhvr>
                                        <p:cTn id="30" dur="500" fill="hold"/>
                                        <p:tgtEl>
                                          <p:spTgt spid="211"/>
                                        </p:tgtEl>
                                        <p:attrNameLst>
                                          <p:attrName>ppt_x</p:attrName>
                                        </p:attrNameLst>
                                      </p:cBhvr>
                                      <p:tavLst>
                                        <p:tav tm="0">
                                          <p:val>
                                            <p:strVal val="#ppt_x"/>
                                          </p:val>
                                        </p:tav>
                                        <p:tav tm="100000">
                                          <p:val>
                                            <p:strVal val="#ppt_x"/>
                                          </p:val>
                                        </p:tav>
                                      </p:tavLst>
                                    </p:anim>
                                    <p:anim calcmode="lin" valueType="num">
                                      <p:cBhvr>
                                        <p:cTn id="31" dur="500" fill="hold"/>
                                        <p:tgtEl>
                                          <p:spTgt spid="211"/>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12"/>
                                        </p:tgtEl>
                                        <p:attrNameLst>
                                          <p:attrName>style.visibility</p:attrName>
                                        </p:attrNameLst>
                                      </p:cBhvr>
                                      <p:to>
                                        <p:strVal val="visible"/>
                                      </p:to>
                                    </p:set>
                                    <p:animEffect transition="in" filter="fade">
                                      <p:cBhvr>
                                        <p:cTn id="34" dur="500"/>
                                        <p:tgtEl>
                                          <p:spTgt spid="212"/>
                                        </p:tgtEl>
                                      </p:cBhvr>
                                    </p:animEffect>
                                    <p:anim calcmode="lin" valueType="num">
                                      <p:cBhvr>
                                        <p:cTn id="35" dur="500" fill="hold"/>
                                        <p:tgtEl>
                                          <p:spTgt spid="212"/>
                                        </p:tgtEl>
                                        <p:attrNameLst>
                                          <p:attrName>ppt_x</p:attrName>
                                        </p:attrNameLst>
                                      </p:cBhvr>
                                      <p:tavLst>
                                        <p:tav tm="0">
                                          <p:val>
                                            <p:strVal val="#ppt_x"/>
                                          </p:val>
                                        </p:tav>
                                        <p:tav tm="100000">
                                          <p:val>
                                            <p:strVal val="#ppt_x"/>
                                          </p:val>
                                        </p:tav>
                                      </p:tavLst>
                                    </p:anim>
                                    <p:anim calcmode="lin" valueType="num">
                                      <p:cBhvr>
                                        <p:cTn id="36" dur="500" fill="hold"/>
                                        <p:tgtEl>
                                          <p:spTgt spid="2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P spid="2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256030" y="246380"/>
            <a:ext cx="509460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Black" panose="020B0A04020102020204" pitchFamily="34" charset="0"/>
              </a:rPr>
              <a:t>Useful Sentence</a:t>
            </a: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980295" y="4957445"/>
            <a:ext cx="2174240" cy="1899920"/>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4" name="图片 3"/>
          <p:cNvPicPr>
            <a:picLocks noChangeAspect="1"/>
          </p:cNvPicPr>
          <p:nvPr/>
        </p:nvPicPr>
        <p:blipFill>
          <a:blip r:embed="rId6" cstate="print"/>
          <a:stretch>
            <a:fillRect/>
          </a:stretch>
        </p:blipFill>
        <p:spPr>
          <a:xfrm>
            <a:off x="286537" y="2196465"/>
            <a:ext cx="2929317" cy="3130876"/>
          </a:xfrm>
          <a:prstGeom prst="rect">
            <a:avLst/>
          </a:prstGeom>
        </p:spPr>
      </p:pic>
      <p:sp>
        <p:nvSpPr>
          <p:cNvPr id="2" name="文本框 1"/>
          <p:cNvSpPr txBox="1"/>
          <p:nvPr/>
        </p:nvSpPr>
        <p:spPr>
          <a:xfrm>
            <a:off x="3215640" y="3364230"/>
            <a:ext cx="7957185" cy="521970"/>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2. We agree to use cartons for outer packing.</a:t>
            </a:r>
          </a:p>
        </p:txBody>
      </p:sp>
      <p:sp>
        <p:nvSpPr>
          <p:cNvPr id="12" name="文本框 11"/>
          <p:cNvSpPr txBox="1"/>
          <p:nvPr/>
        </p:nvSpPr>
        <p:spPr>
          <a:xfrm>
            <a:off x="3215640" y="4374515"/>
            <a:ext cx="8507095" cy="953135"/>
          </a:xfrm>
          <a:prstGeom prst="rect">
            <a:avLst/>
          </a:prstGeom>
          <a:noFill/>
        </p:spPr>
        <p:txBody>
          <a:bodyPr wrap="square" rtlCol="0">
            <a:spAutoFit/>
          </a:bodyPr>
          <a:lstStyle/>
          <a:p>
            <a:r>
              <a:rPr lang="zh-CN" altLang="en-US" sz="2800" b="1" i="1">
                <a:solidFill>
                  <a:schemeClr val="tx1"/>
                </a:solidFill>
                <a:latin typeface="Arial" panose="020B0604020202020204" pitchFamily="34" charset="0"/>
                <a:cs typeface="Arial" panose="020B0604020202020204" pitchFamily="34" charset="0"/>
              </a:rPr>
              <a:t>3. We agree that you pack the above order in cartons.</a:t>
            </a:r>
          </a:p>
        </p:txBody>
      </p:sp>
      <p:sp>
        <p:nvSpPr>
          <p:cNvPr id="14" name="文本框 13"/>
          <p:cNvSpPr txBox="1"/>
          <p:nvPr/>
        </p:nvSpPr>
        <p:spPr>
          <a:xfrm>
            <a:off x="3215005" y="1189990"/>
            <a:ext cx="7957820" cy="1814830"/>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1. We have received your e-mail dated February 15, and thank you very much for informing us that the subject goods are packed in cartons as usual. </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1" presetClass="entr" presetSubtype="0" fill="hold" grpId="1"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4"/>
                                        </p:tgtEl>
                                        <p:attrNameLst>
                                          <p:attrName>ppt_y</p:attrName>
                                        </p:attrNameLst>
                                      </p:cBhvr>
                                      <p:tavLst>
                                        <p:tav tm="0">
                                          <p:val>
                                            <p:strVal val="#ppt_y"/>
                                          </p:val>
                                        </p:tav>
                                        <p:tav tm="100000">
                                          <p:val>
                                            <p:strVal val="#ppt_y"/>
                                          </p:val>
                                        </p:tav>
                                      </p:tavLst>
                                    </p:anim>
                                    <p:anim calcmode="lin" valueType="num">
                                      <p:cBhvr>
                                        <p:cTn id="3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4"/>
                                        </p:tgtEl>
                                      </p:cBhvr>
                                    </p:animEffect>
                                  </p:childTnLst>
                                </p:cTn>
                              </p:par>
                            </p:childTnLst>
                          </p:cTn>
                        </p:par>
                        <p:par>
                          <p:cTn id="37" fill="hold">
                            <p:stCondLst>
                              <p:cond delay="100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1275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2"/>
                                        </p:tgtEl>
                                        <p:attrNameLst>
                                          <p:attrName>ppt_y</p:attrName>
                                        </p:attrNameLst>
                                      </p:cBhvr>
                                      <p:tavLst>
                                        <p:tav tm="0">
                                          <p:val>
                                            <p:strVal val="#ppt_y"/>
                                          </p:val>
                                        </p:tav>
                                        <p:tav tm="100000">
                                          <p:val>
                                            <p:strVal val="#ppt_y"/>
                                          </p:val>
                                        </p:tav>
                                      </p:tavLst>
                                    </p:anim>
                                    <p:anim calcmode="lin" valueType="num">
                                      <p:cBhvr>
                                        <p:cTn id="5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2" grpId="0"/>
      <p:bldP spid="14" grpId="0"/>
      <p:bldP spid="14"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256030" y="246380"/>
            <a:ext cx="509460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Black" panose="020B0A04020102020204" pitchFamily="34" charset="0"/>
              </a:rPr>
              <a:t>Useful Sentence</a:t>
            </a: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796780" y="4796790"/>
            <a:ext cx="2357755" cy="20605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4" name="图片 3"/>
          <p:cNvPicPr>
            <a:picLocks noChangeAspect="1"/>
          </p:cNvPicPr>
          <p:nvPr/>
        </p:nvPicPr>
        <p:blipFill>
          <a:blip r:embed="rId6" cstate="print"/>
          <a:stretch>
            <a:fillRect/>
          </a:stretch>
        </p:blipFill>
        <p:spPr>
          <a:xfrm>
            <a:off x="286537" y="2196465"/>
            <a:ext cx="2929317" cy="3130876"/>
          </a:xfrm>
          <a:prstGeom prst="rect">
            <a:avLst/>
          </a:prstGeom>
        </p:spPr>
      </p:pic>
      <p:sp>
        <p:nvSpPr>
          <p:cNvPr id="2" name="文本框 1"/>
          <p:cNvSpPr txBox="1"/>
          <p:nvPr/>
        </p:nvSpPr>
        <p:spPr>
          <a:xfrm>
            <a:off x="3215640" y="2588895"/>
            <a:ext cx="7957185" cy="1383665"/>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5. Please see to it that no name of the country of origin or trademark is to appear on the outer packages.</a:t>
            </a:r>
          </a:p>
        </p:txBody>
      </p:sp>
      <p:sp>
        <p:nvSpPr>
          <p:cNvPr id="12" name="文本框 11"/>
          <p:cNvSpPr txBox="1"/>
          <p:nvPr/>
        </p:nvSpPr>
        <p:spPr>
          <a:xfrm>
            <a:off x="3215640" y="4312285"/>
            <a:ext cx="8507095" cy="953135"/>
          </a:xfrm>
          <a:prstGeom prst="rect">
            <a:avLst/>
          </a:prstGeom>
          <a:noFill/>
        </p:spPr>
        <p:txBody>
          <a:bodyPr wrap="square" rtlCol="0">
            <a:spAutoFit/>
          </a:bodyPr>
          <a:lstStyle/>
          <a:p>
            <a:r>
              <a:rPr lang="zh-CN" altLang="en-US" sz="2800" b="1" i="1">
                <a:solidFill>
                  <a:schemeClr val="tx1"/>
                </a:solidFill>
                <a:latin typeface="Arial" panose="020B0604020202020204" pitchFamily="34" charset="0"/>
                <a:cs typeface="Arial" panose="020B0604020202020204" pitchFamily="34" charset="0"/>
              </a:rPr>
              <a:t>6. Please be sure to pack the goods in strict accordance with our instructions.</a:t>
            </a:r>
          </a:p>
        </p:txBody>
      </p:sp>
      <p:sp>
        <p:nvSpPr>
          <p:cNvPr id="14" name="文本框 13"/>
          <p:cNvSpPr txBox="1"/>
          <p:nvPr/>
        </p:nvSpPr>
        <p:spPr>
          <a:xfrm>
            <a:off x="3215640" y="1360170"/>
            <a:ext cx="7957820" cy="953135"/>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4. Transducers are packed individually in polythene bags, ten dozen to one carton.</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1" presetClass="entr" presetSubtype="0" fill="hold" grpId="1"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4"/>
                                        </p:tgtEl>
                                        <p:attrNameLst>
                                          <p:attrName>ppt_y</p:attrName>
                                        </p:attrNameLst>
                                      </p:cBhvr>
                                      <p:tavLst>
                                        <p:tav tm="0">
                                          <p:val>
                                            <p:strVal val="#ppt_y"/>
                                          </p:val>
                                        </p:tav>
                                        <p:tav tm="100000">
                                          <p:val>
                                            <p:strVal val="#ppt_y"/>
                                          </p:val>
                                        </p:tav>
                                      </p:tavLst>
                                    </p:anim>
                                    <p:anim calcmode="lin" valueType="num">
                                      <p:cBhvr>
                                        <p:cTn id="3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4"/>
                                        </p:tgtEl>
                                      </p:cBhvr>
                                    </p:animEffect>
                                  </p:childTnLst>
                                </p:cTn>
                              </p:par>
                            </p:childTnLst>
                          </p:cTn>
                        </p:par>
                        <p:par>
                          <p:cTn id="37" fill="hold">
                            <p:stCondLst>
                              <p:cond delay="68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1255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2"/>
                                        </p:tgtEl>
                                        <p:attrNameLst>
                                          <p:attrName>ppt_y</p:attrName>
                                        </p:attrNameLst>
                                      </p:cBhvr>
                                      <p:tavLst>
                                        <p:tav tm="0">
                                          <p:val>
                                            <p:strVal val="#ppt_y"/>
                                          </p:val>
                                        </p:tav>
                                        <p:tav tm="100000">
                                          <p:val>
                                            <p:strVal val="#ppt_y"/>
                                          </p:val>
                                        </p:tav>
                                      </p:tavLst>
                                    </p:anim>
                                    <p:anim calcmode="lin" valueType="num">
                                      <p:cBhvr>
                                        <p:cTn id="5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2" grpId="0"/>
      <p:bldP spid="14" grpId="0"/>
      <p:bldP spid="14"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256030" y="246380"/>
            <a:ext cx="509460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Black" panose="020B0A04020102020204" pitchFamily="34" charset="0"/>
              </a:rPr>
              <a:t>Useful Sentence</a:t>
            </a: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849485" y="4843145"/>
            <a:ext cx="2305050" cy="2014220"/>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4" name="图片 3"/>
          <p:cNvPicPr>
            <a:picLocks noChangeAspect="1"/>
          </p:cNvPicPr>
          <p:nvPr/>
        </p:nvPicPr>
        <p:blipFill>
          <a:blip r:embed="rId6" cstate="print"/>
          <a:stretch>
            <a:fillRect/>
          </a:stretch>
        </p:blipFill>
        <p:spPr>
          <a:xfrm>
            <a:off x="286537" y="2196465"/>
            <a:ext cx="2929317" cy="3130876"/>
          </a:xfrm>
          <a:prstGeom prst="rect">
            <a:avLst/>
          </a:prstGeom>
        </p:spPr>
      </p:pic>
      <p:sp>
        <p:nvSpPr>
          <p:cNvPr id="2" name="文本框 1"/>
          <p:cNvSpPr txBox="1"/>
          <p:nvPr/>
        </p:nvSpPr>
        <p:spPr>
          <a:xfrm>
            <a:off x="3216275" y="4081145"/>
            <a:ext cx="7957185" cy="953135"/>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8. The crux of the packing lies in protecting the goods from moisture.</a:t>
            </a:r>
          </a:p>
        </p:txBody>
      </p:sp>
      <p:sp>
        <p:nvSpPr>
          <p:cNvPr id="14" name="文本框 13"/>
          <p:cNvSpPr txBox="1"/>
          <p:nvPr/>
        </p:nvSpPr>
        <p:spPr>
          <a:xfrm>
            <a:off x="3216275" y="1962150"/>
            <a:ext cx="7957820" cy="1383665"/>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7. Please see to it that the packing is seaworthy and stands long distance sea voyage</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1" presetClass="entr" presetSubtype="0" fill="hold" grpId="1"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4"/>
                                        </p:tgtEl>
                                        <p:attrNameLst>
                                          <p:attrName>ppt_y</p:attrName>
                                        </p:attrNameLst>
                                      </p:cBhvr>
                                      <p:tavLst>
                                        <p:tav tm="0">
                                          <p:val>
                                            <p:strVal val="#ppt_y"/>
                                          </p:val>
                                        </p:tav>
                                        <p:tav tm="100000">
                                          <p:val>
                                            <p:strVal val="#ppt_y"/>
                                          </p:val>
                                        </p:tav>
                                      </p:tavLst>
                                    </p:anim>
                                    <p:anim calcmode="lin" valueType="num">
                                      <p:cBhvr>
                                        <p:cTn id="3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4"/>
                                        </p:tgtEl>
                                      </p:cBhvr>
                                    </p:animEffect>
                                  </p:childTnLst>
                                </p:cTn>
                              </p:par>
                            </p:childTnLst>
                          </p:cTn>
                        </p:par>
                        <p:par>
                          <p:cTn id="37" fill="hold">
                            <p:stCondLst>
                              <p:cond delay="6949"/>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4" grpId="0"/>
      <p:bldP spid="14"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256030" y="246380"/>
            <a:ext cx="509460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Black" panose="020B0A04020102020204" pitchFamily="34" charset="0"/>
              </a:rPr>
              <a:t>Useful Sentence</a:t>
            </a: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862185" y="4854575"/>
            <a:ext cx="2292350" cy="2002790"/>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4" name="图片 3"/>
          <p:cNvPicPr>
            <a:picLocks noChangeAspect="1"/>
          </p:cNvPicPr>
          <p:nvPr/>
        </p:nvPicPr>
        <p:blipFill>
          <a:blip r:embed="rId6" cstate="print"/>
          <a:stretch>
            <a:fillRect/>
          </a:stretch>
        </p:blipFill>
        <p:spPr>
          <a:xfrm>
            <a:off x="286537" y="2196465"/>
            <a:ext cx="2929317" cy="3130876"/>
          </a:xfrm>
          <a:prstGeom prst="rect">
            <a:avLst/>
          </a:prstGeom>
        </p:spPr>
      </p:pic>
      <p:sp>
        <p:nvSpPr>
          <p:cNvPr id="2" name="文本框 1"/>
          <p:cNvSpPr txBox="1"/>
          <p:nvPr/>
        </p:nvSpPr>
        <p:spPr>
          <a:xfrm>
            <a:off x="3097530" y="3701415"/>
            <a:ext cx="7957185" cy="1383665"/>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10. Please line the wooden cases with waterproof material so that the goods can be protected against the moisture.</a:t>
            </a:r>
          </a:p>
        </p:txBody>
      </p:sp>
      <p:sp>
        <p:nvSpPr>
          <p:cNvPr id="14" name="文本框 13"/>
          <p:cNvSpPr txBox="1"/>
          <p:nvPr/>
        </p:nvSpPr>
        <p:spPr>
          <a:xfrm>
            <a:off x="3096895" y="1960880"/>
            <a:ext cx="7957820" cy="953135"/>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9. Metal angles should be used at each corner of the carton to reinforce the carton.</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1" presetClass="entr" presetSubtype="0" fill="hold" grpId="1"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4"/>
                                        </p:tgtEl>
                                        <p:attrNameLst>
                                          <p:attrName>ppt_y</p:attrName>
                                        </p:attrNameLst>
                                      </p:cBhvr>
                                      <p:tavLst>
                                        <p:tav tm="0">
                                          <p:val>
                                            <p:strVal val="#ppt_y"/>
                                          </p:val>
                                        </p:tav>
                                        <p:tav tm="100000">
                                          <p:val>
                                            <p:strVal val="#ppt_y"/>
                                          </p:val>
                                        </p:tav>
                                      </p:tavLst>
                                    </p:anim>
                                    <p:anim calcmode="lin" valueType="num">
                                      <p:cBhvr>
                                        <p:cTn id="3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4"/>
                                        </p:tgtEl>
                                      </p:cBhvr>
                                    </p:animEffect>
                                  </p:childTnLst>
                                </p:cTn>
                              </p:par>
                            </p:childTnLst>
                          </p:cTn>
                        </p:par>
                        <p:par>
                          <p:cTn id="37" fill="hold">
                            <p:stCondLst>
                              <p:cond delay="69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4" grpId="0"/>
      <p:bldP spid="14"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61199" y="168288"/>
            <a:ext cx="3736402"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panose="020B0604020202020204" pitchFamily="34" charset="0"/>
              </a:rPr>
              <a:t>Letter </a:t>
            </a:r>
            <a:r>
              <a:rPr lang="en-US" altLang="zh-CN" sz="3200" b="1" i="1" dirty="0">
                <a:latin typeface="字体管家糖果" panose="00020600040101010101" charset="-122"/>
                <a:ea typeface="字体管家糖果" panose="00020600040101010101" charset="-122"/>
                <a:cs typeface="Arial" panose="020B0604020202020204" pitchFamily="34" charset="0"/>
              </a:rPr>
              <a:t>4</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grpSp>
        <p:nvGrpSpPr>
          <p:cNvPr id="209" name="组合 208"/>
          <p:cNvGrpSpPr/>
          <p:nvPr/>
        </p:nvGrpSpPr>
        <p:grpSpPr>
          <a:xfrm>
            <a:off x="93980" y="1200150"/>
            <a:ext cx="2578100" cy="4044950"/>
            <a:chOff x="4817279" y="2178055"/>
            <a:chExt cx="2578100" cy="2109787"/>
          </a:xfrm>
        </p:grpSpPr>
        <p:grpSp>
          <p:nvGrpSpPr>
            <p:cNvPr id="51" name="组合 50"/>
            <p:cNvGrpSpPr/>
            <p:nvPr/>
          </p:nvGrpSpPr>
          <p:grpSpPr>
            <a:xfrm rot="5400000">
              <a:off x="5091916" y="1903418"/>
              <a:ext cx="2028825" cy="2578100"/>
              <a:chOff x="5076825" y="2133601"/>
              <a:chExt cx="2028825" cy="2578100"/>
            </a:xfrm>
          </p:grpSpPr>
          <p:sp>
            <p:nvSpPr>
              <p:cNvPr id="52"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6" name="图片 205"/>
            <p:cNvPicPr>
              <a:picLocks noChangeAspect="1"/>
            </p:cNvPicPr>
            <p:nvPr/>
          </p:nvPicPr>
          <p:blipFill rotWithShape="1">
            <a:blip r:embed="rId6" cstate="screen"/>
            <a:srcRect l="78741" t="75413" r="-514" b="-2612"/>
            <a:stretch>
              <a:fillRect/>
            </a:stretch>
          </p:blipFill>
          <p:spPr>
            <a:xfrm>
              <a:off x="5291941" y="2422530"/>
              <a:ext cx="1581150" cy="1865312"/>
            </a:xfrm>
            <a:prstGeom prst="rect">
              <a:avLst/>
            </a:prstGeom>
          </p:spPr>
        </p:pic>
      </p:grpSp>
      <p:sp>
        <p:nvSpPr>
          <p:cNvPr id="211" name="矩形 210"/>
          <p:cNvSpPr/>
          <p:nvPr/>
        </p:nvSpPr>
        <p:spPr>
          <a:xfrm>
            <a:off x="2894965" y="1251585"/>
            <a:ext cx="7517765" cy="4351655"/>
          </a:xfrm>
          <a:prstGeom prst="rect">
            <a:avLst/>
          </a:prstGeom>
        </p:spPr>
        <p:txBody>
          <a:bodyPr wrap="square">
            <a:spAutoFit/>
          </a:bodyPr>
          <a:lstStyle/>
          <a:p>
            <a:pPr>
              <a:lnSpc>
                <a:spcPct val="90000"/>
              </a:lnSpc>
              <a:buNone/>
            </a:pPr>
            <a:r>
              <a:rPr lang="en-US" altLang="zh-CN" sz="2800" b="1" i="1">
                <a:latin typeface="Arial" panose="020B0604020202020204" pitchFamily="34" charset="0"/>
                <a:cs typeface="Arial" panose="020B0604020202020204" pitchFamily="34" charset="0"/>
                <a:sym typeface="+mn-ea"/>
              </a:rPr>
              <a:t>     Dear Nancy,</a:t>
            </a:r>
            <a:endParaRPr lang="en-US" altLang="zh-CN" sz="2800" b="1" i="1">
              <a:latin typeface="Arial" panose="020B0604020202020204" pitchFamily="34" charset="0"/>
              <a:cs typeface="Arial" panose="020B0604020202020204" pitchFamily="34" charset="0"/>
            </a:endParaRPr>
          </a:p>
          <a:p>
            <a:pPr>
              <a:lnSpc>
                <a:spcPct val="90000"/>
              </a:lnSpc>
              <a:buNone/>
            </a:pPr>
            <a:endParaRPr lang="en-US" altLang="zh-CN" sz="2800" b="1" i="1">
              <a:latin typeface="Arial" panose="020B0604020202020204" pitchFamily="34" charset="0"/>
              <a:cs typeface="Arial" panose="020B0604020202020204" pitchFamily="34" charset="0"/>
            </a:endParaRPr>
          </a:p>
          <a:p>
            <a:pPr>
              <a:lnSpc>
                <a:spcPct val="90000"/>
              </a:lnSpc>
              <a:buNone/>
            </a:pPr>
            <a:r>
              <a:rPr lang="en-US" altLang="zh-CN" sz="2800" b="1" i="1">
                <a:latin typeface="Arial" panose="020B0604020202020204" pitchFamily="34" charset="0"/>
                <a:cs typeface="Arial" panose="020B0604020202020204" pitchFamily="34" charset="0"/>
                <a:sym typeface="+mn-ea"/>
              </a:rPr>
              <a:t>   With reference to our recent exchange of E-mails, we confirm our order as follows:</a:t>
            </a:r>
            <a:endParaRPr lang="en-US" altLang="zh-CN" sz="2800" b="1" i="1">
              <a:latin typeface="Arial" panose="020B0604020202020204" pitchFamily="34" charset="0"/>
              <a:cs typeface="Arial" panose="020B0604020202020204" pitchFamily="34" charset="0"/>
            </a:endParaRPr>
          </a:p>
          <a:p>
            <a:pPr>
              <a:lnSpc>
                <a:spcPct val="90000"/>
              </a:lnSpc>
              <a:buNone/>
            </a:pPr>
            <a:endParaRPr lang="en-US" altLang="zh-CN" sz="2800" b="1" i="1">
              <a:latin typeface="Arial" panose="020B0604020202020204" pitchFamily="34" charset="0"/>
              <a:cs typeface="Arial" panose="020B0604020202020204" pitchFamily="34" charset="0"/>
            </a:endParaRPr>
          </a:p>
          <a:p>
            <a:pPr>
              <a:lnSpc>
                <a:spcPct val="90000"/>
              </a:lnSpc>
              <a:buNone/>
            </a:pPr>
            <a:r>
              <a:rPr lang="en-US" altLang="zh-CN" sz="2800" b="1" i="1" err="1">
                <a:latin typeface="Arial" panose="020B0604020202020204" pitchFamily="34" charset="0"/>
                <a:cs typeface="Arial" panose="020B0604020202020204" pitchFamily="34" charset="0"/>
                <a:sym typeface="+mn-ea"/>
              </a:rPr>
              <a:t>   1,000 pcs</a:t>
            </a:r>
            <a:r>
              <a:rPr lang="en-US" altLang="zh-CN" sz="2800" b="1" i="1">
                <a:latin typeface="Arial" panose="020B0604020202020204" pitchFamily="34" charset="0"/>
                <a:cs typeface="Arial" panose="020B0604020202020204" pitchFamily="34" charset="0"/>
                <a:sym typeface="+mn-ea"/>
              </a:rPr>
              <a:t> of plastic speakers, 16″@30.00 US Dollars per piece, CIF Huston, packed in </a:t>
            </a:r>
            <a:r>
              <a:rPr lang="en-US" altLang="zh-CN" sz="2800" b="1" i="1" u="sng">
                <a:solidFill>
                  <a:schemeClr val="hlink"/>
                </a:solidFill>
                <a:latin typeface="Arial" panose="020B0604020202020204" pitchFamily="34" charset="0"/>
                <a:cs typeface="Arial" panose="020B0604020202020204" pitchFamily="34" charset="0"/>
                <a:sym typeface="+mn-ea"/>
                <a:hlinkClick r:id="rId7" action="ppaction://hlinksldjump"/>
              </a:rPr>
              <a:t>corrugated cartons</a:t>
            </a:r>
            <a:r>
              <a:rPr lang="en-US" altLang="zh-CN" sz="2800" b="1" i="1">
                <a:latin typeface="Arial" panose="020B0604020202020204" pitchFamily="34" charset="0"/>
                <a:cs typeface="Arial" panose="020B0604020202020204" pitchFamily="34" charset="0"/>
                <a:sym typeface="+mn-ea"/>
              </a:rPr>
              <a:t>, each containing 1 piece, shipment by sea from Ningbo to Huston within one month upon receipt of the covering L/C. </a:t>
            </a:r>
            <a:endParaRPr lang="zh-CN" altLang="en-US" sz="1200" b="1" i="1" dirty="0">
              <a:solidFill>
                <a:srgbClr val="000000">
                  <a:lumMod val="65000"/>
                  <a:lumOff val="35000"/>
                </a:srgbClr>
              </a:solidFill>
              <a:latin typeface="Arial" panose="020B0604020202020204" pitchFamily="34" charset="0"/>
              <a:ea typeface="萝莉体 第二版" panose="02000500000000000000" pitchFamily="2"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anim calcmode="lin" valueType="num">
                                      <p:cBhvr>
                                        <p:cTn id="26" dur="500" fill="hold"/>
                                        <p:tgtEl>
                                          <p:spTgt spid="211"/>
                                        </p:tgtEl>
                                        <p:attrNameLst>
                                          <p:attrName>ppt_x</p:attrName>
                                        </p:attrNameLst>
                                      </p:cBhvr>
                                      <p:tavLst>
                                        <p:tav tm="0">
                                          <p:val>
                                            <p:strVal val="#ppt_x"/>
                                          </p:val>
                                        </p:tav>
                                        <p:tav tm="100000">
                                          <p:val>
                                            <p:strVal val="#ppt_x"/>
                                          </p:val>
                                        </p:tav>
                                      </p:tavLst>
                                    </p:anim>
                                    <p:anim calcmode="lin" valueType="num">
                                      <p:cBhvr>
                                        <p:cTn id="27" dur="500" fill="hold"/>
                                        <p:tgtEl>
                                          <p:spTgt spid="211"/>
                                        </p:tgtEl>
                                        <p:attrNameLst>
                                          <p:attrName>ppt_y</p:attrName>
                                        </p:attrNameLst>
                                      </p:cBhvr>
                                      <p:tavLst>
                                        <p:tav tm="0">
                                          <p:val>
                                            <p:strVal val="#ppt_y-.1"/>
                                          </p:val>
                                        </p:tav>
                                        <p:tav tm="100000">
                                          <p:val>
                                            <p:strVal val="#ppt_y"/>
                                          </p:val>
                                        </p:tav>
                                      </p:tavLst>
                                    </p:anim>
                                  </p:childTnLst>
                                </p:cTn>
                              </p:par>
                            </p:childTnLst>
                          </p:cTn>
                        </p:par>
                        <p:par>
                          <p:cTn id="28" fill="hold">
                            <p:stCondLst>
                              <p:cond delay="850"/>
                            </p:stCondLst>
                            <p:childTnLst>
                              <p:par>
                                <p:cTn id="29" presetID="18" presetClass="entr" presetSubtype="12" fill="hold" nodeType="afterEffect">
                                  <p:stCondLst>
                                    <p:cond delay="0"/>
                                  </p:stCondLst>
                                  <p:childTnLst>
                                    <p:set>
                                      <p:cBhvr>
                                        <p:cTn id="30" dur="1" fill="hold">
                                          <p:stCondLst>
                                            <p:cond delay="0"/>
                                          </p:stCondLst>
                                        </p:cTn>
                                        <p:tgtEl>
                                          <p:spTgt spid="209"/>
                                        </p:tgtEl>
                                        <p:attrNameLst>
                                          <p:attrName>style.visibility</p:attrName>
                                        </p:attrNameLst>
                                      </p:cBhvr>
                                      <p:to>
                                        <p:strVal val="visible"/>
                                      </p:to>
                                    </p:set>
                                    <p:animEffect transition="in" filter="strips(downLeft)">
                                      <p:cBhvr>
                                        <p:cTn id="31"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61199" y="168288"/>
            <a:ext cx="3736402"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panose="020B0604020202020204" pitchFamily="34" charset="0"/>
              </a:rPr>
              <a:t>Letter </a:t>
            </a:r>
            <a:r>
              <a:rPr lang="en-US" altLang="zh-CN" sz="3200" b="1" i="1" dirty="0">
                <a:latin typeface="字体管家糖果" panose="00020600040101010101" charset="-122"/>
                <a:ea typeface="字体管家糖果" panose="00020600040101010101" charset="-122"/>
                <a:cs typeface="Arial" panose="020B0604020202020204" pitchFamily="34" charset="0"/>
              </a:rPr>
              <a:t>4</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rId4" action="ppaction://hlinksldjump"/>
          </p:cNvPr>
          <p:cNvPicPr>
            <a:picLocks noChangeAspect="1"/>
          </p:cNvPicPr>
          <p:nvPr/>
        </p:nvPicPr>
        <p:blipFill>
          <a:blip r:embed="rId5" cstate="print"/>
          <a:stretch>
            <a:fillRect/>
          </a:stretch>
        </p:blipFill>
        <p:spPr>
          <a:xfrm>
            <a:off x="9757648" y="4666035"/>
            <a:ext cx="2462997" cy="2152075"/>
          </a:xfrm>
          <a:prstGeom prst="rect">
            <a:avLst/>
          </a:prstGeom>
        </p:spPr>
      </p:pic>
      <p:pic>
        <p:nvPicPr>
          <p:cNvPr id="9" name="图片 8"/>
          <p:cNvPicPr>
            <a:picLocks noChangeAspect="1"/>
          </p:cNvPicPr>
          <p:nvPr/>
        </p:nvPicPr>
        <p:blipFill>
          <a:blip r:embed="rId6" cstate="print"/>
          <a:stretch>
            <a:fillRect/>
          </a:stretch>
        </p:blipFill>
        <p:spPr>
          <a:xfrm>
            <a:off x="286199" y="5614536"/>
            <a:ext cx="969348" cy="951058"/>
          </a:xfrm>
          <a:prstGeom prst="rect">
            <a:avLst/>
          </a:prstGeom>
        </p:spPr>
      </p:pic>
      <p:grpSp>
        <p:nvGrpSpPr>
          <p:cNvPr id="209" name="组合 208"/>
          <p:cNvGrpSpPr/>
          <p:nvPr/>
        </p:nvGrpSpPr>
        <p:grpSpPr>
          <a:xfrm>
            <a:off x="93980" y="1200150"/>
            <a:ext cx="1988820" cy="4044950"/>
            <a:chOff x="4817279" y="2178055"/>
            <a:chExt cx="2578100" cy="2109787"/>
          </a:xfrm>
        </p:grpSpPr>
        <p:grpSp>
          <p:nvGrpSpPr>
            <p:cNvPr id="51" name="组合 50"/>
            <p:cNvGrpSpPr/>
            <p:nvPr/>
          </p:nvGrpSpPr>
          <p:grpSpPr>
            <a:xfrm rot="5400000">
              <a:off x="5091916" y="1903418"/>
              <a:ext cx="2028825" cy="2578100"/>
              <a:chOff x="5076825" y="2133601"/>
              <a:chExt cx="2028825" cy="2578100"/>
            </a:xfrm>
          </p:grpSpPr>
          <p:sp>
            <p:nvSpPr>
              <p:cNvPr id="52"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6" name="图片 205"/>
            <p:cNvPicPr>
              <a:picLocks noChangeAspect="1"/>
            </p:cNvPicPr>
            <p:nvPr/>
          </p:nvPicPr>
          <p:blipFill rotWithShape="1">
            <a:blip r:embed="rId7" cstate="screen"/>
            <a:srcRect l="78741" t="75413" r="-514" b="-2612"/>
            <a:stretch>
              <a:fillRect/>
            </a:stretch>
          </p:blipFill>
          <p:spPr>
            <a:xfrm>
              <a:off x="5291941" y="2422530"/>
              <a:ext cx="1581150" cy="1865312"/>
            </a:xfrm>
            <a:prstGeom prst="rect">
              <a:avLst/>
            </a:prstGeom>
          </p:spPr>
        </p:pic>
      </p:grpSp>
      <p:sp>
        <p:nvSpPr>
          <p:cNvPr id="211" name="矩形 210"/>
          <p:cNvSpPr/>
          <p:nvPr/>
        </p:nvSpPr>
        <p:spPr>
          <a:xfrm>
            <a:off x="2082800" y="658495"/>
            <a:ext cx="8828405" cy="6123940"/>
          </a:xfrm>
          <a:prstGeom prst="rect">
            <a:avLst/>
          </a:prstGeom>
        </p:spPr>
        <p:txBody>
          <a:bodyPr wrap="square">
            <a:spAutoFit/>
          </a:bodyPr>
          <a:lstStyle/>
          <a:p>
            <a:pPr>
              <a:buNone/>
            </a:pPr>
            <a:r>
              <a:rPr lang="en-US" altLang="zh-CN" sz="2800" b="1" i="1">
                <a:latin typeface="Arial" panose="020B0604020202020204" pitchFamily="34" charset="0"/>
                <a:cs typeface="Arial" panose="020B0604020202020204" pitchFamily="34" charset="0"/>
                <a:sym typeface="+mn-ea"/>
              </a:rPr>
              <a:t>       We trust that you will give special care to the packing in order to avoid damage in transit.</a:t>
            </a:r>
            <a:endParaRPr lang="en-US" altLang="zh-CN" sz="2800" b="1" i="1">
              <a:latin typeface="Arial" panose="020B0604020202020204" pitchFamily="34" charset="0"/>
              <a:cs typeface="Arial" panose="020B0604020202020204" pitchFamily="34" charset="0"/>
            </a:endParaRPr>
          </a:p>
          <a:p>
            <a:pPr>
              <a:buNone/>
            </a:pPr>
            <a:endParaRPr lang="en-US" altLang="zh-CN" sz="2800" b="1" i="1">
              <a:latin typeface="Arial" panose="020B0604020202020204" pitchFamily="34" charset="0"/>
              <a:cs typeface="Arial" panose="020B0604020202020204" pitchFamily="34" charset="0"/>
            </a:endParaRPr>
          </a:p>
          <a:p>
            <a:pPr>
              <a:buNone/>
            </a:pPr>
            <a:r>
              <a:rPr lang="en-US" altLang="zh-CN" sz="2800" b="1" i="1">
                <a:latin typeface="Arial" panose="020B0604020202020204" pitchFamily="34" charset="0"/>
                <a:cs typeface="Arial" panose="020B0604020202020204" pitchFamily="34" charset="0"/>
                <a:sym typeface="+mn-ea"/>
              </a:rPr>
              <a:t>   Best regards,</a:t>
            </a:r>
          </a:p>
          <a:p>
            <a:pPr>
              <a:buNone/>
            </a:pPr>
            <a:r>
              <a:rPr lang="en-US" altLang="zh-CN" sz="2800" b="1" i="1">
                <a:latin typeface="Arial" panose="020B0604020202020204" pitchFamily="34" charset="0"/>
                <a:cs typeface="Arial" panose="020B0604020202020204" pitchFamily="34" charset="0"/>
                <a:sym typeface="+mn-ea"/>
              </a:rPr>
              <a:t>David</a:t>
            </a:r>
          </a:p>
          <a:p>
            <a:pPr>
              <a:buNone/>
            </a:pPr>
            <a:r>
              <a:rPr lang="en-US" altLang="zh-CN" sz="2800" b="1" i="1">
                <a:latin typeface="Arial" panose="020B0604020202020204" pitchFamily="34" charset="0"/>
                <a:cs typeface="Arial" panose="020B0604020202020204" pitchFamily="34" charset="0"/>
                <a:sym typeface="+mn-ea"/>
              </a:rPr>
              <a:t>Purchasing Manager</a:t>
            </a:r>
          </a:p>
          <a:p>
            <a:pPr>
              <a:buNone/>
            </a:pPr>
            <a:r>
              <a:rPr lang="en-US" altLang="zh-CN" sz="2800" b="1" i="1">
                <a:latin typeface="Arial" panose="020B0604020202020204" pitchFamily="34" charset="0"/>
                <a:cs typeface="Arial" panose="020B0604020202020204" pitchFamily="34" charset="0"/>
                <a:sym typeface="+mn-ea"/>
              </a:rPr>
              <a:t>Saint Louis Co., Ltd.</a:t>
            </a:r>
          </a:p>
          <a:p>
            <a:pPr>
              <a:buNone/>
            </a:pPr>
            <a:r>
              <a:rPr lang="en-US" altLang="zh-CN" sz="2800" b="1" i="1">
                <a:latin typeface="Arial" panose="020B0604020202020204" pitchFamily="34" charset="0"/>
                <a:cs typeface="Arial" panose="020B0604020202020204" pitchFamily="34" charset="0"/>
                <a:sym typeface="+mn-ea"/>
              </a:rPr>
              <a:t>Fax: 001-20571200</a:t>
            </a:r>
          </a:p>
          <a:p>
            <a:pPr>
              <a:buNone/>
            </a:pPr>
            <a:r>
              <a:rPr lang="en-US" altLang="zh-CN" sz="2800" b="1" i="1">
                <a:latin typeface="Arial" panose="020B0604020202020204" pitchFamily="34" charset="0"/>
                <a:cs typeface="Arial" panose="020B0604020202020204" pitchFamily="34" charset="0"/>
                <a:sym typeface="+mn-ea"/>
              </a:rPr>
              <a:t>Tel.: 001-20571200                 Mobile: 001 32537012398</a:t>
            </a:r>
          </a:p>
          <a:p>
            <a:pPr>
              <a:buNone/>
            </a:pPr>
            <a:r>
              <a:rPr lang="en-US" altLang="zh-CN" sz="2800" b="1" i="1">
                <a:latin typeface="Arial" panose="020B0604020202020204" pitchFamily="34" charset="0"/>
                <a:cs typeface="Arial" panose="020B0604020202020204" pitchFamily="34" charset="0"/>
                <a:sym typeface="+mn-ea"/>
              </a:rPr>
              <a:t>Email: david@louis.com</a:t>
            </a:r>
          </a:p>
          <a:p>
            <a:pPr>
              <a:buNone/>
            </a:pPr>
            <a:r>
              <a:rPr lang="en-US" altLang="zh-CN" sz="2800" b="1" i="1">
                <a:latin typeface="Arial" panose="020B0604020202020204" pitchFamily="34" charset="0"/>
                <a:cs typeface="Arial" panose="020B0604020202020204" pitchFamily="34" charset="0"/>
                <a:sym typeface="+mn-ea"/>
              </a:rPr>
              <a:t>Skype: david88</a:t>
            </a:r>
          </a:p>
          <a:p>
            <a:pPr>
              <a:buNone/>
            </a:pPr>
            <a:r>
              <a:rPr lang="en-US" altLang="zh-CN" sz="2800" b="1" i="1">
                <a:latin typeface="Arial" panose="020B0604020202020204" pitchFamily="34" charset="0"/>
                <a:cs typeface="Arial" panose="020B0604020202020204" pitchFamily="34" charset="0"/>
                <a:sym typeface="+mn-ea"/>
              </a:rPr>
              <a:t>Add.: Room 203-208, Queen’s Road,</a:t>
            </a:r>
          </a:p>
          <a:p>
            <a:pPr>
              <a:buNone/>
            </a:pPr>
            <a:r>
              <a:rPr lang="en-US" altLang="zh-CN" sz="2800" b="1" i="1">
                <a:latin typeface="Arial" panose="020B0604020202020204" pitchFamily="34" charset="0"/>
                <a:cs typeface="Arial" panose="020B0604020202020204" pitchFamily="34" charset="0"/>
                <a:sym typeface="+mn-ea"/>
              </a:rPr>
              <a:t>California, USA</a:t>
            </a:r>
            <a:endParaRPr lang="zh-CN" altLang="en-US" sz="1200" b="1" i="1" dirty="0">
              <a:solidFill>
                <a:srgbClr val="000000">
                  <a:lumMod val="65000"/>
                  <a:lumOff val="35000"/>
                </a:srgbClr>
              </a:solidFill>
              <a:latin typeface="Arial" panose="020B0604020202020204" pitchFamily="34" charset="0"/>
              <a:ea typeface="萝莉体 第二版" panose="02000500000000000000" pitchFamily="2"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anim calcmode="lin" valueType="num">
                                      <p:cBhvr>
                                        <p:cTn id="26" dur="500" fill="hold"/>
                                        <p:tgtEl>
                                          <p:spTgt spid="211"/>
                                        </p:tgtEl>
                                        <p:attrNameLst>
                                          <p:attrName>ppt_x</p:attrName>
                                        </p:attrNameLst>
                                      </p:cBhvr>
                                      <p:tavLst>
                                        <p:tav tm="0">
                                          <p:val>
                                            <p:strVal val="#ppt_x"/>
                                          </p:val>
                                        </p:tav>
                                        <p:tav tm="100000">
                                          <p:val>
                                            <p:strVal val="#ppt_x"/>
                                          </p:val>
                                        </p:tav>
                                      </p:tavLst>
                                    </p:anim>
                                    <p:anim calcmode="lin" valueType="num">
                                      <p:cBhvr>
                                        <p:cTn id="27" dur="500" fill="hold"/>
                                        <p:tgtEl>
                                          <p:spTgt spid="211"/>
                                        </p:tgtEl>
                                        <p:attrNameLst>
                                          <p:attrName>ppt_y</p:attrName>
                                        </p:attrNameLst>
                                      </p:cBhvr>
                                      <p:tavLst>
                                        <p:tav tm="0">
                                          <p:val>
                                            <p:strVal val="#ppt_y-.1"/>
                                          </p:val>
                                        </p:tav>
                                        <p:tav tm="100000">
                                          <p:val>
                                            <p:strVal val="#ppt_y"/>
                                          </p:val>
                                        </p:tav>
                                      </p:tavLst>
                                    </p:anim>
                                  </p:childTnLst>
                                </p:cTn>
                              </p:par>
                            </p:childTnLst>
                          </p:cTn>
                        </p:par>
                        <p:par>
                          <p:cTn id="28" fill="hold">
                            <p:stCondLst>
                              <p:cond delay="850"/>
                            </p:stCondLst>
                            <p:childTnLst>
                              <p:par>
                                <p:cTn id="29" presetID="18" presetClass="entr" presetSubtype="12" fill="hold" nodeType="afterEffect">
                                  <p:stCondLst>
                                    <p:cond delay="0"/>
                                  </p:stCondLst>
                                  <p:childTnLst>
                                    <p:set>
                                      <p:cBhvr>
                                        <p:cTn id="30" dur="1" fill="hold">
                                          <p:stCondLst>
                                            <p:cond delay="0"/>
                                          </p:stCondLst>
                                        </p:cTn>
                                        <p:tgtEl>
                                          <p:spTgt spid="209"/>
                                        </p:tgtEl>
                                        <p:attrNameLst>
                                          <p:attrName>style.visibility</p:attrName>
                                        </p:attrNameLst>
                                      </p:cBhvr>
                                      <p:to>
                                        <p:strVal val="visible"/>
                                      </p:to>
                                    </p:set>
                                    <p:animEffect transition="in" filter="strips(downLeft)">
                                      <p:cBhvr>
                                        <p:cTn id="31"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734695" y="168275"/>
            <a:ext cx="7282815" cy="583565"/>
          </a:xfrm>
          <a:prstGeom prst="rect">
            <a:avLst/>
          </a:prstGeom>
          <a:noFill/>
        </p:spPr>
        <p:txBody>
          <a:bodyPr wrap="square" rtlCol="0">
            <a:spAutoFit/>
          </a:bodyPr>
          <a:lstStyle/>
          <a:p>
            <a:pPr algn="ctr"/>
            <a:r>
              <a:rPr lang="en-US" altLang="zh-CN" sz="3200" b="1" i="1" dirty="0">
                <a:latin typeface="字体管家糖果" panose="00020600040101010101" charset="-122"/>
                <a:ea typeface="字体管家糖果" panose="00020600040101010101" charset="-122"/>
                <a:cs typeface="萝莉体 第二版" panose="02000500000000000000" pitchFamily="2" charset="-122"/>
              </a:rPr>
              <a:t>T</a:t>
            </a: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wo types of packing</a:t>
            </a:r>
            <a:r>
              <a:rPr lang="en-US" altLang="zh-CN" sz="3200" b="1" i="1" dirty="0">
                <a:latin typeface="字体管家糖果" panose="00020600040101010101" charset="-122"/>
                <a:ea typeface="字体管家糖果" panose="00020600040101010101" charset="-122"/>
                <a:cs typeface="萝莉体 第二版" panose="02000500000000000000" pitchFamily="2" charset="-122"/>
              </a:rPr>
              <a:t>:</a:t>
            </a:r>
          </a:p>
        </p:txBody>
      </p:sp>
      <p:grpSp>
        <p:nvGrpSpPr>
          <p:cNvPr id="11" name="组合 10"/>
          <p:cNvGrpSpPr/>
          <p:nvPr/>
        </p:nvGrpSpPr>
        <p:grpSpPr>
          <a:xfrm>
            <a:off x="230895" y="130347"/>
            <a:ext cx="12125571" cy="963251"/>
            <a:chOff x="230895" y="130347"/>
            <a:chExt cx="12125571"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483218" y="260643"/>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rPr>
                <a:t>Ｔｈｅ　Ｐａｒｔ</a:t>
              </a:r>
              <a:r>
                <a:rPr lang="zh-CN" altLang="en-US" sz="2000" dirty="0">
                  <a:latin typeface="Arial" panose="020B0604020202020204" pitchFamily="34" charset="0"/>
                  <a:ea typeface="萝莉体 第二版" panose="02000500000000000000" pitchFamily="2" charset="-122"/>
                  <a:cs typeface="Arial" panose="020B0604020202020204" pitchFamily="34" charset="0"/>
                </a:rPr>
                <a:t>　</a:t>
              </a:r>
              <a:r>
                <a:rPr lang="en-US" altLang="zh-CN" sz="2000" i="1" dirty="0">
                  <a:latin typeface="Arial" panose="020B0604020202020204" pitchFamily="34" charset="0"/>
                  <a:ea typeface="萝莉体 第二版" panose="02000500000000000000" pitchFamily="2" charset="-122"/>
                  <a:cs typeface="Arial" panose="020B0604020202020204" pitchFamily="34" charset="0"/>
                </a:rPr>
                <a:t>Two</a:t>
              </a:r>
              <a:endParaRPr lang="en-US" altLang="zh-CN" sz="2000" i="1" dirty="0">
                <a:latin typeface="Arial" panose="020B0604020202020204" pitchFamily="34" charset="0"/>
                <a:ea typeface="字体管家糖果" panose="00020600040101010101" charset="-122"/>
                <a:cs typeface="Arial" panose="020B0604020202020204" pitchFamily="34" charset="0"/>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grpSp>
        <p:nvGrpSpPr>
          <p:cNvPr id="65" name="组合 64"/>
          <p:cNvGrpSpPr/>
          <p:nvPr/>
        </p:nvGrpSpPr>
        <p:grpSpPr>
          <a:xfrm>
            <a:off x="4277236" y="1870444"/>
            <a:ext cx="1491072" cy="3117112"/>
            <a:chOff x="4732339" y="1927226"/>
            <a:chExt cx="1104900" cy="2309813"/>
          </a:xfrm>
        </p:grpSpPr>
        <p:sp>
          <p:nvSpPr>
            <p:cNvPr id="12" name="Freeform 5"/>
            <p:cNvSpPr/>
            <p:nvPr/>
          </p:nvSpPr>
          <p:spPr bwMode="auto">
            <a:xfrm>
              <a:off x="4732339" y="2570164"/>
              <a:ext cx="1104900" cy="1666875"/>
            </a:xfrm>
            <a:custGeom>
              <a:avLst/>
              <a:gdLst>
                <a:gd name="T0" fmla="*/ 99 w 260"/>
                <a:gd name="T1" fmla="*/ 11 h 391"/>
                <a:gd name="T2" fmla="*/ 101 w 260"/>
                <a:gd name="T3" fmla="*/ 171 h 391"/>
                <a:gd name="T4" fmla="*/ 105 w 260"/>
                <a:gd name="T5" fmla="*/ 166 h 391"/>
                <a:gd name="T6" fmla="*/ 6 w 260"/>
                <a:gd name="T7" fmla="*/ 275 h 391"/>
                <a:gd name="T8" fmla="*/ 44 w 260"/>
                <a:gd name="T9" fmla="*/ 354 h 391"/>
                <a:gd name="T10" fmla="*/ 87 w 260"/>
                <a:gd name="T11" fmla="*/ 384 h 391"/>
                <a:gd name="T12" fmla="*/ 141 w 260"/>
                <a:gd name="T13" fmla="*/ 391 h 391"/>
                <a:gd name="T14" fmla="*/ 223 w 260"/>
                <a:gd name="T15" fmla="*/ 347 h 391"/>
                <a:gd name="T16" fmla="*/ 259 w 260"/>
                <a:gd name="T17" fmla="*/ 262 h 391"/>
                <a:gd name="T18" fmla="*/ 219 w 260"/>
                <a:gd name="T19" fmla="*/ 185 h 391"/>
                <a:gd name="T20" fmla="*/ 168 w 260"/>
                <a:gd name="T21" fmla="*/ 167 h 391"/>
                <a:gd name="T22" fmla="*/ 157 w 260"/>
                <a:gd name="T23" fmla="*/ 161 h 391"/>
                <a:gd name="T24" fmla="*/ 156 w 260"/>
                <a:gd name="T25" fmla="*/ 135 h 391"/>
                <a:gd name="T26" fmla="*/ 156 w 260"/>
                <a:gd name="T27" fmla="*/ 60 h 391"/>
                <a:gd name="T28" fmla="*/ 159 w 260"/>
                <a:gd name="T29" fmla="*/ 15 h 391"/>
                <a:gd name="T30" fmla="*/ 139 w 260"/>
                <a:gd name="T31" fmla="*/ 0 h 391"/>
                <a:gd name="T32" fmla="*/ 99 w 260"/>
                <a:gd name="T33" fmla="*/ 3 h 391"/>
                <a:gd name="T34" fmla="*/ 101 w 260"/>
                <a:gd name="T35" fmla="*/ 11 h 391"/>
                <a:gd name="T36" fmla="*/ 133 w 260"/>
                <a:gd name="T37" fmla="*/ 8 h 391"/>
                <a:gd name="T38" fmla="*/ 148 w 260"/>
                <a:gd name="T39" fmla="*/ 9 h 391"/>
                <a:gd name="T40" fmla="*/ 152 w 260"/>
                <a:gd name="T41" fmla="*/ 23 h 391"/>
                <a:gd name="T42" fmla="*/ 149 w 260"/>
                <a:gd name="T43" fmla="*/ 60 h 391"/>
                <a:gd name="T44" fmla="*/ 148 w 260"/>
                <a:gd name="T45" fmla="*/ 114 h 391"/>
                <a:gd name="T46" fmla="*/ 150 w 260"/>
                <a:gd name="T47" fmla="*/ 163 h 391"/>
                <a:gd name="T48" fmla="*/ 165 w 260"/>
                <a:gd name="T49" fmla="*/ 175 h 391"/>
                <a:gd name="T50" fmla="*/ 212 w 260"/>
                <a:gd name="T51" fmla="*/ 189 h 391"/>
                <a:gd name="T52" fmla="*/ 244 w 260"/>
                <a:gd name="T53" fmla="*/ 225 h 391"/>
                <a:gd name="T54" fmla="*/ 238 w 260"/>
                <a:gd name="T55" fmla="*/ 310 h 391"/>
                <a:gd name="T56" fmla="*/ 178 w 260"/>
                <a:gd name="T57" fmla="*/ 376 h 391"/>
                <a:gd name="T58" fmla="*/ 128 w 260"/>
                <a:gd name="T59" fmla="*/ 382 h 391"/>
                <a:gd name="T60" fmla="*/ 79 w 260"/>
                <a:gd name="T61" fmla="*/ 372 h 391"/>
                <a:gd name="T62" fmla="*/ 18 w 260"/>
                <a:gd name="T63" fmla="*/ 299 h 391"/>
                <a:gd name="T64" fmla="*/ 105 w 260"/>
                <a:gd name="T65" fmla="*/ 173 h 391"/>
                <a:gd name="T66" fmla="*/ 109 w 260"/>
                <a:gd name="T67" fmla="*/ 169 h 391"/>
                <a:gd name="T68" fmla="*/ 106 w 260"/>
                <a:gd name="T69" fmla="*/ 9 h 391"/>
                <a:gd name="T70" fmla="*/ 99 w 260"/>
                <a:gd name="T71" fmla="*/ 1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0" h="391">
                  <a:moveTo>
                    <a:pt x="99" y="11"/>
                  </a:moveTo>
                  <a:cubicBezTo>
                    <a:pt x="106" y="64"/>
                    <a:pt x="89" y="118"/>
                    <a:pt x="101" y="171"/>
                  </a:cubicBezTo>
                  <a:cubicBezTo>
                    <a:pt x="103" y="169"/>
                    <a:pt x="104" y="167"/>
                    <a:pt x="105" y="166"/>
                  </a:cubicBezTo>
                  <a:cubicBezTo>
                    <a:pt x="46" y="163"/>
                    <a:pt x="4" y="218"/>
                    <a:pt x="6" y="275"/>
                  </a:cubicBezTo>
                  <a:cubicBezTo>
                    <a:pt x="7" y="306"/>
                    <a:pt x="23" y="332"/>
                    <a:pt x="44" y="354"/>
                  </a:cubicBezTo>
                  <a:cubicBezTo>
                    <a:pt x="56" y="366"/>
                    <a:pt x="70" y="378"/>
                    <a:pt x="87" y="384"/>
                  </a:cubicBezTo>
                  <a:cubicBezTo>
                    <a:pt x="103" y="391"/>
                    <a:pt x="124" y="391"/>
                    <a:pt x="141" y="391"/>
                  </a:cubicBezTo>
                  <a:cubicBezTo>
                    <a:pt x="176" y="391"/>
                    <a:pt x="202" y="373"/>
                    <a:pt x="223" y="347"/>
                  </a:cubicBezTo>
                  <a:cubicBezTo>
                    <a:pt x="243" y="323"/>
                    <a:pt x="257" y="293"/>
                    <a:pt x="259" y="262"/>
                  </a:cubicBezTo>
                  <a:cubicBezTo>
                    <a:pt x="260" y="230"/>
                    <a:pt x="245" y="203"/>
                    <a:pt x="219" y="185"/>
                  </a:cubicBezTo>
                  <a:cubicBezTo>
                    <a:pt x="204" y="174"/>
                    <a:pt x="186" y="171"/>
                    <a:pt x="168" y="167"/>
                  </a:cubicBezTo>
                  <a:cubicBezTo>
                    <a:pt x="163" y="166"/>
                    <a:pt x="159" y="166"/>
                    <a:pt x="157" y="161"/>
                  </a:cubicBezTo>
                  <a:cubicBezTo>
                    <a:pt x="155" y="154"/>
                    <a:pt x="156" y="143"/>
                    <a:pt x="156" y="135"/>
                  </a:cubicBezTo>
                  <a:cubicBezTo>
                    <a:pt x="155" y="110"/>
                    <a:pt x="154" y="85"/>
                    <a:pt x="156" y="60"/>
                  </a:cubicBezTo>
                  <a:cubicBezTo>
                    <a:pt x="158" y="45"/>
                    <a:pt x="161" y="30"/>
                    <a:pt x="159" y="15"/>
                  </a:cubicBezTo>
                  <a:cubicBezTo>
                    <a:pt x="157" y="3"/>
                    <a:pt x="150" y="0"/>
                    <a:pt x="139" y="0"/>
                  </a:cubicBezTo>
                  <a:cubicBezTo>
                    <a:pt x="126" y="0"/>
                    <a:pt x="112" y="1"/>
                    <a:pt x="99" y="3"/>
                  </a:cubicBezTo>
                  <a:cubicBezTo>
                    <a:pt x="94" y="4"/>
                    <a:pt x="96" y="12"/>
                    <a:pt x="101" y="11"/>
                  </a:cubicBezTo>
                  <a:cubicBezTo>
                    <a:pt x="111" y="9"/>
                    <a:pt x="122" y="8"/>
                    <a:pt x="133" y="8"/>
                  </a:cubicBezTo>
                  <a:cubicBezTo>
                    <a:pt x="137" y="8"/>
                    <a:pt x="144" y="7"/>
                    <a:pt x="148" y="9"/>
                  </a:cubicBezTo>
                  <a:cubicBezTo>
                    <a:pt x="152" y="11"/>
                    <a:pt x="151" y="19"/>
                    <a:pt x="152" y="23"/>
                  </a:cubicBezTo>
                  <a:cubicBezTo>
                    <a:pt x="152" y="36"/>
                    <a:pt x="150" y="48"/>
                    <a:pt x="149" y="60"/>
                  </a:cubicBezTo>
                  <a:cubicBezTo>
                    <a:pt x="147" y="78"/>
                    <a:pt x="147" y="96"/>
                    <a:pt x="148" y="114"/>
                  </a:cubicBezTo>
                  <a:cubicBezTo>
                    <a:pt x="148" y="130"/>
                    <a:pt x="146" y="147"/>
                    <a:pt x="150" y="163"/>
                  </a:cubicBezTo>
                  <a:cubicBezTo>
                    <a:pt x="151" y="171"/>
                    <a:pt x="157" y="173"/>
                    <a:pt x="165" y="175"/>
                  </a:cubicBezTo>
                  <a:cubicBezTo>
                    <a:pt x="181" y="178"/>
                    <a:pt x="198" y="180"/>
                    <a:pt x="212" y="189"/>
                  </a:cubicBezTo>
                  <a:cubicBezTo>
                    <a:pt x="225" y="198"/>
                    <a:pt x="237" y="210"/>
                    <a:pt x="244" y="225"/>
                  </a:cubicBezTo>
                  <a:cubicBezTo>
                    <a:pt x="257" y="252"/>
                    <a:pt x="251" y="284"/>
                    <a:pt x="238" y="310"/>
                  </a:cubicBezTo>
                  <a:cubicBezTo>
                    <a:pt x="225" y="336"/>
                    <a:pt x="204" y="363"/>
                    <a:pt x="178" y="376"/>
                  </a:cubicBezTo>
                  <a:cubicBezTo>
                    <a:pt x="162" y="383"/>
                    <a:pt x="145" y="384"/>
                    <a:pt x="128" y="382"/>
                  </a:cubicBezTo>
                  <a:cubicBezTo>
                    <a:pt x="111" y="381"/>
                    <a:pt x="95" y="381"/>
                    <a:pt x="79" y="372"/>
                  </a:cubicBezTo>
                  <a:cubicBezTo>
                    <a:pt x="53" y="357"/>
                    <a:pt x="27" y="329"/>
                    <a:pt x="18" y="299"/>
                  </a:cubicBezTo>
                  <a:cubicBezTo>
                    <a:pt x="0" y="241"/>
                    <a:pt x="41" y="170"/>
                    <a:pt x="105" y="173"/>
                  </a:cubicBezTo>
                  <a:cubicBezTo>
                    <a:pt x="108" y="174"/>
                    <a:pt x="109" y="171"/>
                    <a:pt x="109" y="169"/>
                  </a:cubicBezTo>
                  <a:cubicBezTo>
                    <a:pt x="96" y="116"/>
                    <a:pt x="113" y="62"/>
                    <a:pt x="106" y="9"/>
                  </a:cubicBezTo>
                  <a:cubicBezTo>
                    <a:pt x="105" y="4"/>
                    <a:pt x="98" y="6"/>
                    <a:pt x="99" y="1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p:cNvSpPr/>
            <p:nvPr/>
          </p:nvSpPr>
          <p:spPr bwMode="auto">
            <a:xfrm>
              <a:off x="5016502" y="2433639"/>
              <a:ext cx="498475" cy="196850"/>
            </a:xfrm>
            <a:custGeom>
              <a:avLst/>
              <a:gdLst>
                <a:gd name="T0" fmla="*/ 6 w 117"/>
                <a:gd name="T1" fmla="*/ 14 h 46"/>
                <a:gd name="T2" fmla="*/ 75 w 117"/>
                <a:gd name="T3" fmla="*/ 40 h 46"/>
                <a:gd name="T4" fmla="*/ 107 w 117"/>
                <a:gd name="T5" fmla="*/ 29 h 46"/>
                <a:gd name="T6" fmla="*/ 88 w 117"/>
                <a:gd name="T7" fmla="*/ 4 h 46"/>
                <a:gd name="T8" fmla="*/ 65 w 117"/>
                <a:gd name="T9" fmla="*/ 2 h 46"/>
                <a:gd name="T10" fmla="*/ 8 w 117"/>
                <a:gd name="T11" fmla="*/ 4 h 46"/>
                <a:gd name="T12" fmla="*/ 5 w 117"/>
                <a:gd name="T13" fmla="*/ 8 h 46"/>
                <a:gd name="T14" fmla="*/ 6 w 117"/>
                <a:gd name="T15" fmla="*/ 16 h 46"/>
                <a:gd name="T16" fmla="*/ 14 w 117"/>
                <a:gd name="T17" fmla="*/ 14 h 46"/>
                <a:gd name="T18" fmla="*/ 12 w 117"/>
                <a:gd name="T19" fmla="*/ 6 h 46"/>
                <a:gd name="T20" fmla="*/ 10 w 117"/>
                <a:gd name="T21" fmla="*/ 11 h 46"/>
                <a:gd name="T22" fmla="*/ 61 w 117"/>
                <a:gd name="T23" fmla="*/ 10 h 46"/>
                <a:gd name="T24" fmla="*/ 82 w 117"/>
                <a:gd name="T25" fmla="*/ 11 h 46"/>
                <a:gd name="T26" fmla="*/ 102 w 117"/>
                <a:gd name="T27" fmla="*/ 20 h 46"/>
                <a:gd name="T28" fmla="*/ 91 w 117"/>
                <a:gd name="T29" fmla="*/ 30 h 46"/>
                <a:gd name="T30" fmla="*/ 14 w 117"/>
                <a:gd name="T31" fmla="*/ 16 h 46"/>
                <a:gd name="T32" fmla="*/ 6 w 117"/>
                <a:gd name="T33"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46">
                  <a:moveTo>
                    <a:pt x="6" y="14"/>
                  </a:moveTo>
                  <a:cubicBezTo>
                    <a:pt x="0" y="46"/>
                    <a:pt x="58" y="42"/>
                    <a:pt x="75" y="40"/>
                  </a:cubicBezTo>
                  <a:cubicBezTo>
                    <a:pt x="85" y="39"/>
                    <a:pt x="100" y="38"/>
                    <a:pt x="107" y="29"/>
                  </a:cubicBezTo>
                  <a:cubicBezTo>
                    <a:pt x="117" y="14"/>
                    <a:pt x="101" y="6"/>
                    <a:pt x="88" y="4"/>
                  </a:cubicBezTo>
                  <a:cubicBezTo>
                    <a:pt x="80" y="2"/>
                    <a:pt x="73" y="2"/>
                    <a:pt x="65" y="2"/>
                  </a:cubicBezTo>
                  <a:cubicBezTo>
                    <a:pt x="46" y="2"/>
                    <a:pt x="27" y="0"/>
                    <a:pt x="8" y="4"/>
                  </a:cubicBezTo>
                  <a:cubicBezTo>
                    <a:pt x="5" y="4"/>
                    <a:pt x="5" y="6"/>
                    <a:pt x="5" y="8"/>
                  </a:cubicBezTo>
                  <a:cubicBezTo>
                    <a:pt x="5" y="11"/>
                    <a:pt x="6" y="13"/>
                    <a:pt x="6" y="16"/>
                  </a:cubicBezTo>
                  <a:cubicBezTo>
                    <a:pt x="7" y="21"/>
                    <a:pt x="14" y="19"/>
                    <a:pt x="14" y="14"/>
                  </a:cubicBezTo>
                  <a:cubicBezTo>
                    <a:pt x="13" y="11"/>
                    <a:pt x="13" y="9"/>
                    <a:pt x="12" y="6"/>
                  </a:cubicBezTo>
                  <a:cubicBezTo>
                    <a:pt x="11" y="8"/>
                    <a:pt x="10" y="9"/>
                    <a:pt x="10" y="11"/>
                  </a:cubicBezTo>
                  <a:cubicBezTo>
                    <a:pt x="27" y="8"/>
                    <a:pt x="44" y="10"/>
                    <a:pt x="61" y="10"/>
                  </a:cubicBezTo>
                  <a:cubicBezTo>
                    <a:pt x="68" y="10"/>
                    <a:pt x="75" y="10"/>
                    <a:pt x="82" y="11"/>
                  </a:cubicBezTo>
                  <a:cubicBezTo>
                    <a:pt x="87" y="11"/>
                    <a:pt x="102" y="12"/>
                    <a:pt x="102" y="20"/>
                  </a:cubicBezTo>
                  <a:cubicBezTo>
                    <a:pt x="103" y="26"/>
                    <a:pt x="96" y="28"/>
                    <a:pt x="91" y="30"/>
                  </a:cubicBezTo>
                  <a:cubicBezTo>
                    <a:pt x="79" y="33"/>
                    <a:pt x="8" y="42"/>
                    <a:pt x="14" y="16"/>
                  </a:cubicBezTo>
                  <a:cubicBezTo>
                    <a:pt x="15" y="11"/>
                    <a:pt x="7" y="9"/>
                    <a:pt x="6"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p:nvPr/>
          </p:nvSpPr>
          <p:spPr bwMode="auto">
            <a:xfrm>
              <a:off x="4856164" y="3776664"/>
              <a:ext cx="871538" cy="174625"/>
            </a:xfrm>
            <a:custGeom>
              <a:avLst/>
              <a:gdLst>
                <a:gd name="T0" fmla="*/ 3 w 205"/>
                <a:gd name="T1" fmla="*/ 31 h 41"/>
                <a:gd name="T2" fmla="*/ 25 w 205"/>
                <a:gd name="T3" fmla="*/ 20 h 41"/>
                <a:gd name="T4" fmla="*/ 43 w 205"/>
                <a:gd name="T5" fmla="*/ 26 h 41"/>
                <a:gd name="T6" fmla="*/ 68 w 205"/>
                <a:gd name="T7" fmla="*/ 16 h 41"/>
                <a:gd name="T8" fmla="*/ 94 w 205"/>
                <a:gd name="T9" fmla="*/ 28 h 41"/>
                <a:gd name="T10" fmla="*/ 115 w 205"/>
                <a:gd name="T11" fmla="*/ 18 h 41"/>
                <a:gd name="T12" fmla="*/ 131 w 205"/>
                <a:gd name="T13" fmla="*/ 15 h 41"/>
                <a:gd name="T14" fmla="*/ 136 w 205"/>
                <a:gd name="T15" fmla="*/ 22 h 41"/>
                <a:gd name="T16" fmla="*/ 143 w 205"/>
                <a:gd name="T17" fmla="*/ 26 h 41"/>
                <a:gd name="T18" fmla="*/ 166 w 205"/>
                <a:gd name="T19" fmla="*/ 12 h 41"/>
                <a:gd name="T20" fmla="*/ 175 w 205"/>
                <a:gd name="T21" fmla="*/ 21 h 41"/>
                <a:gd name="T22" fmla="*/ 179 w 205"/>
                <a:gd name="T23" fmla="*/ 25 h 41"/>
                <a:gd name="T24" fmla="*/ 202 w 205"/>
                <a:gd name="T25" fmla="*/ 25 h 41"/>
                <a:gd name="T26" fmla="*/ 204 w 205"/>
                <a:gd name="T27" fmla="*/ 23 h 41"/>
                <a:gd name="T28" fmla="*/ 192 w 205"/>
                <a:gd name="T29" fmla="*/ 22 h 41"/>
                <a:gd name="T30" fmla="*/ 183 w 205"/>
                <a:gd name="T31" fmla="*/ 23 h 41"/>
                <a:gd name="T32" fmla="*/ 176 w 205"/>
                <a:gd name="T33" fmla="*/ 9 h 41"/>
                <a:gd name="T34" fmla="*/ 174 w 205"/>
                <a:gd name="T35" fmla="*/ 8 h 41"/>
                <a:gd name="T36" fmla="*/ 155 w 205"/>
                <a:gd name="T37" fmla="*/ 17 h 41"/>
                <a:gd name="T38" fmla="*/ 136 w 205"/>
                <a:gd name="T39" fmla="*/ 18 h 41"/>
                <a:gd name="T40" fmla="*/ 131 w 205"/>
                <a:gd name="T41" fmla="*/ 12 h 41"/>
                <a:gd name="T42" fmla="*/ 88 w 205"/>
                <a:gd name="T43" fmla="*/ 19 h 41"/>
                <a:gd name="T44" fmla="*/ 74 w 205"/>
                <a:gd name="T45" fmla="*/ 12 h 41"/>
                <a:gd name="T46" fmla="*/ 51 w 205"/>
                <a:gd name="T47" fmla="*/ 23 h 41"/>
                <a:gd name="T48" fmla="*/ 34 w 205"/>
                <a:gd name="T49" fmla="*/ 18 h 41"/>
                <a:gd name="T50" fmla="*/ 23 w 205"/>
                <a:gd name="T51" fmla="*/ 17 h 41"/>
                <a:gd name="T52" fmla="*/ 1 w 205"/>
                <a:gd name="T53" fmla="*/ 29 h 41"/>
                <a:gd name="T54" fmla="*/ 3 w 205"/>
                <a:gd name="T55"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5" h="41">
                  <a:moveTo>
                    <a:pt x="3" y="31"/>
                  </a:moveTo>
                  <a:cubicBezTo>
                    <a:pt x="9" y="24"/>
                    <a:pt x="15" y="19"/>
                    <a:pt x="25" y="20"/>
                  </a:cubicBezTo>
                  <a:cubicBezTo>
                    <a:pt x="32" y="20"/>
                    <a:pt x="37" y="24"/>
                    <a:pt x="43" y="26"/>
                  </a:cubicBezTo>
                  <a:cubicBezTo>
                    <a:pt x="53" y="29"/>
                    <a:pt x="60" y="20"/>
                    <a:pt x="68" y="16"/>
                  </a:cubicBezTo>
                  <a:cubicBezTo>
                    <a:pt x="83" y="8"/>
                    <a:pt x="83" y="25"/>
                    <a:pt x="94" y="28"/>
                  </a:cubicBezTo>
                  <a:cubicBezTo>
                    <a:pt x="104" y="31"/>
                    <a:pt x="109" y="23"/>
                    <a:pt x="115" y="18"/>
                  </a:cubicBezTo>
                  <a:cubicBezTo>
                    <a:pt x="120" y="14"/>
                    <a:pt x="126" y="11"/>
                    <a:pt x="131" y="15"/>
                  </a:cubicBezTo>
                  <a:cubicBezTo>
                    <a:pt x="133" y="17"/>
                    <a:pt x="134" y="20"/>
                    <a:pt x="136" y="22"/>
                  </a:cubicBezTo>
                  <a:cubicBezTo>
                    <a:pt x="138" y="24"/>
                    <a:pt x="140" y="26"/>
                    <a:pt x="143" y="26"/>
                  </a:cubicBezTo>
                  <a:cubicBezTo>
                    <a:pt x="153" y="27"/>
                    <a:pt x="158" y="16"/>
                    <a:pt x="166" y="12"/>
                  </a:cubicBezTo>
                  <a:cubicBezTo>
                    <a:pt x="176" y="8"/>
                    <a:pt x="172" y="15"/>
                    <a:pt x="175" y="21"/>
                  </a:cubicBezTo>
                  <a:cubicBezTo>
                    <a:pt x="176" y="23"/>
                    <a:pt x="177" y="24"/>
                    <a:pt x="179" y="25"/>
                  </a:cubicBezTo>
                  <a:cubicBezTo>
                    <a:pt x="186" y="28"/>
                    <a:pt x="195" y="21"/>
                    <a:pt x="202" y="25"/>
                  </a:cubicBezTo>
                  <a:cubicBezTo>
                    <a:pt x="204" y="26"/>
                    <a:pt x="205" y="24"/>
                    <a:pt x="204" y="23"/>
                  </a:cubicBezTo>
                  <a:cubicBezTo>
                    <a:pt x="200" y="21"/>
                    <a:pt x="196" y="21"/>
                    <a:pt x="192" y="22"/>
                  </a:cubicBezTo>
                  <a:cubicBezTo>
                    <a:pt x="189" y="22"/>
                    <a:pt x="186" y="23"/>
                    <a:pt x="183" y="23"/>
                  </a:cubicBezTo>
                  <a:cubicBezTo>
                    <a:pt x="176" y="22"/>
                    <a:pt x="176" y="15"/>
                    <a:pt x="176" y="9"/>
                  </a:cubicBezTo>
                  <a:cubicBezTo>
                    <a:pt x="176" y="9"/>
                    <a:pt x="175" y="8"/>
                    <a:pt x="174" y="8"/>
                  </a:cubicBezTo>
                  <a:cubicBezTo>
                    <a:pt x="166" y="8"/>
                    <a:pt x="161" y="12"/>
                    <a:pt x="155" y="17"/>
                  </a:cubicBezTo>
                  <a:cubicBezTo>
                    <a:pt x="149" y="23"/>
                    <a:pt x="143" y="26"/>
                    <a:pt x="136" y="18"/>
                  </a:cubicBezTo>
                  <a:cubicBezTo>
                    <a:pt x="134" y="16"/>
                    <a:pt x="134" y="14"/>
                    <a:pt x="131" y="12"/>
                  </a:cubicBezTo>
                  <a:cubicBezTo>
                    <a:pt x="114" y="0"/>
                    <a:pt x="104" y="41"/>
                    <a:pt x="88" y="19"/>
                  </a:cubicBezTo>
                  <a:cubicBezTo>
                    <a:pt x="84" y="14"/>
                    <a:pt x="80" y="11"/>
                    <a:pt x="74" y="12"/>
                  </a:cubicBezTo>
                  <a:cubicBezTo>
                    <a:pt x="65" y="13"/>
                    <a:pt x="60" y="21"/>
                    <a:pt x="51" y="23"/>
                  </a:cubicBezTo>
                  <a:cubicBezTo>
                    <a:pt x="43" y="25"/>
                    <a:pt x="41" y="20"/>
                    <a:pt x="34" y="18"/>
                  </a:cubicBezTo>
                  <a:cubicBezTo>
                    <a:pt x="31" y="18"/>
                    <a:pt x="26" y="17"/>
                    <a:pt x="23" y="17"/>
                  </a:cubicBezTo>
                  <a:cubicBezTo>
                    <a:pt x="13" y="17"/>
                    <a:pt x="7" y="22"/>
                    <a:pt x="1" y="29"/>
                  </a:cubicBezTo>
                  <a:cubicBezTo>
                    <a:pt x="0" y="30"/>
                    <a:pt x="2" y="32"/>
                    <a:pt x="3"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p:nvPr/>
          </p:nvSpPr>
          <p:spPr bwMode="auto">
            <a:xfrm>
              <a:off x="5033964" y="3916364"/>
              <a:ext cx="73025" cy="103188"/>
            </a:xfrm>
            <a:custGeom>
              <a:avLst/>
              <a:gdLst>
                <a:gd name="T0" fmla="*/ 12 w 17"/>
                <a:gd name="T1" fmla="*/ 2 h 24"/>
                <a:gd name="T2" fmla="*/ 1 w 17"/>
                <a:gd name="T3" fmla="*/ 19 h 24"/>
                <a:gd name="T4" fmla="*/ 6 w 17"/>
                <a:gd name="T5" fmla="*/ 20 h 24"/>
                <a:gd name="T6" fmla="*/ 15 w 17"/>
                <a:gd name="T7" fmla="*/ 7 h 24"/>
                <a:gd name="T8" fmla="*/ 12 w 17"/>
                <a:gd name="T9" fmla="*/ 2 h 24"/>
              </a:gdLst>
              <a:ahLst/>
              <a:cxnLst>
                <a:cxn ang="0">
                  <a:pos x="T0" y="T1"/>
                </a:cxn>
                <a:cxn ang="0">
                  <a:pos x="T2" y="T3"/>
                </a:cxn>
                <a:cxn ang="0">
                  <a:pos x="T4" y="T5"/>
                </a:cxn>
                <a:cxn ang="0">
                  <a:pos x="T6" y="T7"/>
                </a:cxn>
                <a:cxn ang="0">
                  <a:pos x="T8" y="T9"/>
                </a:cxn>
              </a:cxnLst>
              <a:rect l="0" t="0" r="r" b="b"/>
              <a:pathLst>
                <a:path w="17" h="24">
                  <a:moveTo>
                    <a:pt x="12" y="2"/>
                  </a:moveTo>
                  <a:cubicBezTo>
                    <a:pt x="7" y="7"/>
                    <a:pt x="2" y="12"/>
                    <a:pt x="1" y="19"/>
                  </a:cubicBezTo>
                  <a:cubicBezTo>
                    <a:pt x="0" y="22"/>
                    <a:pt x="5" y="24"/>
                    <a:pt x="6" y="20"/>
                  </a:cubicBezTo>
                  <a:cubicBezTo>
                    <a:pt x="7" y="15"/>
                    <a:pt x="10" y="10"/>
                    <a:pt x="15" y="7"/>
                  </a:cubicBezTo>
                  <a:cubicBezTo>
                    <a:pt x="17" y="5"/>
                    <a:pt x="15" y="0"/>
                    <a:pt x="12"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p:nvPr/>
          </p:nvSpPr>
          <p:spPr bwMode="auto">
            <a:xfrm>
              <a:off x="5029202" y="3925889"/>
              <a:ext cx="106363" cy="80963"/>
            </a:xfrm>
            <a:custGeom>
              <a:avLst/>
              <a:gdLst>
                <a:gd name="T0" fmla="*/ 2 w 25"/>
                <a:gd name="T1" fmla="*/ 6 h 19"/>
                <a:gd name="T2" fmla="*/ 20 w 25"/>
                <a:gd name="T3" fmla="*/ 18 h 19"/>
                <a:gd name="T4" fmla="*/ 22 w 25"/>
                <a:gd name="T5" fmla="*/ 13 h 19"/>
                <a:gd name="T6" fmla="*/ 6 w 25"/>
                <a:gd name="T7" fmla="*/ 2 h 19"/>
                <a:gd name="T8" fmla="*/ 2 w 25"/>
                <a:gd name="T9" fmla="*/ 6 h 19"/>
              </a:gdLst>
              <a:ahLst/>
              <a:cxnLst>
                <a:cxn ang="0">
                  <a:pos x="T0" y="T1"/>
                </a:cxn>
                <a:cxn ang="0">
                  <a:pos x="T2" y="T3"/>
                </a:cxn>
                <a:cxn ang="0">
                  <a:pos x="T4" y="T5"/>
                </a:cxn>
                <a:cxn ang="0">
                  <a:pos x="T6" y="T7"/>
                </a:cxn>
                <a:cxn ang="0">
                  <a:pos x="T8" y="T9"/>
                </a:cxn>
              </a:cxnLst>
              <a:rect l="0" t="0" r="r" b="b"/>
              <a:pathLst>
                <a:path w="25" h="19">
                  <a:moveTo>
                    <a:pt x="2" y="6"/>
                  </a:moveTo>
                  <a:cubicBezTo>
                    <a:pt x="8" y="11"/>
                    <a:pt x="13" y="15"/>
                    <a:pt x="20" y="18"/>
                  </a:cubicBezTo>
                  <a:cubicBezTo>
                    <a:pt x="23" y="19"/>
                    <a:pt x="25" y="14"/>
                    <a:pt x="22" y="13"/>
                  </a:cubicBezTo>
                  <a:cubicBezTo>
                    <a:pt x="16" y="10"/>
                    <a:pt x="11" y="6"/>
                    <a:pt x="6" y="2"/>
                  </a:cubicBezTo>
                  <a:cubicBezTo>
                    <a:pt x="4" y="0"/>
                    <a:pt x="0" y="3"/>
                    <a:pt x="2"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
            <p:cNvSpPr/>
            <p:nvPr/>
          </p:nvSpPr>
          <p:spPr bwMode="auto">
            <a:xfrm>
              <a:off x="5216527" y="3913189"/>
              <a:ext cx="63500" cy="101600"/>
            </a:xfrm>
            <a:custGeom>
              <a:avLst/>
              <a:gdLst>
                <a:gd name="T0" fmla="*/ 9 w 15"/>
                <a:gd name="T1" fmla="*/ 3 h 24"/>
                <a:gd name="T2" fmla="*/ 2 w 15"/>
                <a:gd name="T3" fmla="*/ 18 h 24"/>
                <a:gd name="T4" fmla="*/ 6 w 15"/>
                <a:gd name="T5" fmla="*/ 21 h 24"/>
                <a:gd name="T6" fmla="*/ 14 w 15"/>
                <a:gd name="T7" fmla="*/ 5 h 24"/>
                <a:gd name="T8" fmla="*/ 9 w 15"/>
                <a:gd name="T9" fmla="*/ 3 h 24"/>
              </a:gdLst>
              <a:ahLst/>
              <a:cxnLst>
                <a:cxn ang="0">
                  <a:pos x="T0" y="T1"/>
                </a:cxn>
                <a:cxn ang="0">
                  <a:pos x="T2" y="T3"/>
                </a:cxn>
                <a:cxn ang="0">
                  <a:pos x="T4" y="T5"/>
                </a:cxn>
                <a:cxn ang="0">
                  <a:pos x="T6" y="T7"/>
                </a:cxn>
                <a:cxn ang="0">
                  <a:pos x="T8" y="T9"/>
                </a:cxn>
              </a:cxnLst>
              <a:rect l="0" t="0" r="r" b="b"/>
              <a:pathLst>
                <a:path w="15" h="24">
                  <a:moveTo>
                    <a:pt x="9" y="3"/>
                  </a:moveTo>
                  <a:cubicBezTo>
                    <a:pt x="7" y="8"/>
                    <a:pt x="4" y="13"/>
                    <a:pt x="2" y="18"/>
                  </a:cubicBezTo>
                  <a:cubicBezTo>
                    <a:pt x="0" y="21"/>
                    <a:pt x="5" y="24"/>
                    <a:pt x="6" y="21"/>
                  </a:cubicBezTo>
                  <a:cubicBezTo>
                    <a:pt x="9" y="16"/>
                    <a:pt x="11" y="11"/>
                    <a:pt x="14" y="5"/>
                  </a:cubicBezTo>
                  <a:cubicBezTo>
                    <a:pt x="15" y="3"/>
                    <a:pt x="11" y="0"/>
                    <a:pt x="9"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1"/>
            <p:cNvSpPr/>
            <p:nvPr/>
          </p:nvSpPr>
          <p:spPr bwMode="auto">
            <a:xfrm>
              <a:off x="5200652" y="3925889"/>
              <a:ext cx="92075" cy="88900"/>
            </a:xfrm>
            <a:custGeom>
              <a:avLst/>
              <a:gdLst>
                <a:gd name="T0" fmla="*/ 2 w 22"/>
                <a:gd name="T1" fmla="*/ 6 h 21"/>
                <a:gd name="T2" fmla="*/ 17 w 22"/>
                <a:gd name="T3" fmla="*/ 19 h 21"/>
                <a:gd name="T4" fmla="*/ 19 w 22"/>
                <a:gd name="T5" fmla="*/ 14 h 21"/>
                <a:gd name="T6" fmla="*/ 6 w 22"/>
                <a:gd name="T7" fmla="*/ 2 h 21"/>
                <a:gd name="T8" fmla="*/ 2 w 22"/>
                <a:gd name="T9" fmla="*/ 6 h 21"/>
              </a:gdLst>
              <a:ahLst/>
              <a:cxnLst>
                <a:cxn ang="0">
                  <a:pos x="T0" y="T1"/>
                </a:cxn>
                <a:cxn ang="0">
                  <a:pos x="T2" y="T3"/>
                </a:cxn>
                <a:cxn ang="0">
                  <a:pos x="T4" y="T5"/>
                </a:cxn>
                <a:cxn ang="0">
                  <a:pos x="T6" y="T7"/>
                </a:cxn>
                <a:cxn ang="0">
                  <a:pos x="T8" y="T9"/>
                </a:cxn>
              </a:cxnLst>
              <a:rect l="0" t="0" r="r" b="b"/>
              <a:pathLst>
                <a:path w="22" h="21">
                  <a:moveTo>
                    <a:pt x="2" y="6"/>
                  </a:moveTo>
                  <a:cubicBezTo>
                    <a:pt x="7" y="10"/>
                    <a:pt x="12" y="15"/>
                    <a:pt x="17" y="19"/>
                  </a:cubicBezTo>
                  <a:cubicBezTo>
                    <a:pt x="19" y="21"/>
                    <a:pt x="22" y="16"/>
                    <a:pt x="19" y="14"/>
                  </a:cubicBezTo>
                  <a:cubicBezTo>
                    <a:pt x="14" y="11"/>
                    <a:pt x="11" y="6"/>
                    <a:pt x="6" y="2"/>
                  </a:cubicBezTo>
                  <a:cubicBezTo>
                    <a:pt x="3" y="0"/>
                    <a:pt x="0" y="4"/>
                    <a:pt x="2"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
            <p:cNvSpPr/>
            <p:nvPr/>
          </p:nvSpPr>
          <p:spPr bwMode="auto">
            <a:xfrm>
              <a:off x="5145089" y="4006851"/>
              <a:ext cx="96838" cy="114300"/>
            </a:xfrm>
            <a:custGeom>
              <a:avLst/>
              <a:gdLst>
                <a:gd name="T0" fmla="*/ 18 w 23"/>
                <a:gd name="T1" fmla="*/ 3 h 27"/>
                <a:gd name="T2" fmla="*/ 2 w 23"/>
                <a:gd name="T3" fmla="*/ 21 h 27"/>
                <a:gd name="T4" fmla="*/ 6 w 23"/>
                <a:gd name="T5" fmla="*/ 24 h 27"/>
                <a:gd name="T6" fmla="*/ 21 w 23"/>
                <a:gd name="T7" fmla="*/ 6 h 27"/>
                <a:gd name="T8" fmla="*/ 18 w 23"/>
                <a:gd name="T9" fmla="*/ 3 h 27"/>
              </a:gdLst>
              <a:ahLst/>
              <a:cxnLst>
                <a:cxn ang="0">
                  <a:pos x="T0" y="T1"/>
                </a:cxn>
                <a:cxn ang="0">
                  <a:pos x="T2" y="T3"/>
                </a:cxn>
                <a:cxn ang="0">
                  <a:pos x="T4" y="T5"/>
                </a:cxn>
                <a:cxn ang="0">
                  <a:pos x="T6" y="T7"/>
                </a:cxn>
                <a:cxn ang="0">
                  <a:pos x="T8" y="T9"/>
                </a:cxn>
              </a:cxnLst>
              <a:rect l="0" t="0" r="r" b="b"/>
              <a:pathLst>
                <a:path w="23" h="27">
                  <a:moveTo>
                    <a:pt x="18" y="3"/>
                  </a:moveTo>
                  <a:cubicBezTo>
                    <a:pt x="13" y="9"/>
                    <a:pt x="7" y="15"/>
                    <a:pt x="2" y="21"/>
                  </a:cubicBezTo>
                  <a:cubicBezTo>
                    <a:pt x="0" y="23"/>
                    <a:pt x="4" y="27"/>
                    <a:pt x="6" y="24"/>
                  </a:cubicBezTo>
                  <a:cubicBezTo>
                    <a:pt x="11" y="18"/>
                    <a:pt x="16" y="13"/>
                    <a:pt x="21" y="6"/>
                  </a:cubicBezTo>
                  <a:cubicBezTo>
                    <a:pt x="23" y="4"/>
                    <a:pt x="20" y="0"/>
                    <a:pt x="1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3"/>
            <p:cNvSpPr/>
            <p:nvPr/>
          </p:nvSpPr>
          <p:spPr bwMode="auto">
            <a:xfrm>
              <a:off x="5145089" y="4027489"/>
              <a:ext cx="93663" cy="60325"/>
            </a:xfrm>
            <a:custGeom>
              <a:avLst/>
              <a:gdLst>
                <a:gd name="T0" fmla="*/ 3 w 22"/>
                <a:gd name="T1" fmla="*/ 6 h 14"/>
                <a:gd name="T2" fmla="*/ 16 w 22"/>
                <a:gd name="T3" fmla="*/ 12 h 14"/>
                <a:gd name="T4" fmla="*/ 20 w 22"/>
                <a:gd name="T5" fmla="*/ 8 h 14"/>
                <a:gd name="T6" fmla="*/ 5 w 22"/>
                <a:gd name="T7" fmla="*/ 1 h 14"/>
                <a:gd name="T8" fmla="*/ 3 w 22"/>
                <a:gd name="T9" fmla="*/ 6 h 14"/>
              </a:gdLst>
              <a:ahLst/>
              <a:cxnLst>
                <a:cxn ang="0">
                  <a:pos x="T0" y="T1"/>
                </a:cxn>
                <a:cxn ang="0">
                  <a:pos x="T2" y="T3"/>
                </a:cxn>
                <a:cxn ang="0">
                  <a:pos x="T4" y="T5"/>
                </a:cxn>
                <a:cxn ang="0">
                  <a:pos x="T6" y="T7"/>
                </a:cxn>
                <a:cxn ang="0">
                  <a:pos x="T8" y="T9"/>
                </a:cxn>
              </a:cxnLst>
              <a:rect l="0" t="0" r="r" b="b"/>
              <a:pathLst>
                <a:path w="22" h="14">
                  <a:moveTo>
                    <a:pt x="3" y="6"/>
                  </a:moveTo>
                  <a:cubicBezTo>
                    <a:pt x="8" y="7"/>
                    <a:pt x="13" y="8"/>
                    <a:pt x="16" y="12"/>
                  </a:cubicBezTo>
                  <a:cubicBezTo>
                    <a:pt x="19" y="14"/>
                    <a:pt x="22" y="10"/>
                    <a:pt x="20" y="8"/>
                  </a:cubicBezTo>
                  <a:cubicBezTo>
                    <a:pt x="16" y="4"/>
                    <a:pt x="10" y="2"/>
                    <a:pt x="5" y="1"/>
                  </a:cubicBezTo>
                  <a:cubicBezTo>
                    <a:pt x="2" y="0"/>
                    <a:pt x="0" y="5"/>
                    <a:pt x="3"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4"/>
            <p:cNvSpPr/>
            <p:nvPr/>
          </p:nvSpPr>
          <p:spPr bwMode="auto">
            <a:xfrm>
              <a:off x="5335589" y="3895726"/>
              <a:ext cx="68263" cy="73025"/>
            </a:xfrm>
            <a:custGeom>
              <a:avLst/>
              <a:gdLst>
                <a:gd name="T0" fmla="*/ 10 w 16"/>
                <a:gd name="T1" fmla="*/ 2 h 17"/>
                <a:gd name="T2" fmla="*/ 2 w 16"/>
                <a:gd name="T3" fmla="*/ 11 h 17"/>
                <a:gd name="T4" fmla="*/ 6 w 16"/>
                <a:gd name="T5" fmla="*/ 15 h 17"/>
                <a:gd name="T6" fmla="*/ 14 w 16"/>
                <a:gd name="T7" fmla="*/ 6 h 17"/>
                <a:gd name="T8" fmla="*/ 10 w 16"/>
                <a:gd name="T9" fmla="*/ 2 h 17"/>
              </a:gdLst>
              <a:ahLst/>
              <a:cxnLst>
                <a:cxn ang="0">
                  <a:pos x="T0" y="T1"/>
                </a:cxn>
                <a:cxn ang="0">
                  <a:pos x="T2" y="T3"/>
                </a:cxn>
                <a:cxn ang="0">
                  <a:pos x="T4" y="T5"/>
                </a:cxn>
                <a:cxn ang="0">
                  <a:pos x="T6" y="T7"/>
                </a:cxn>
                <a:cxn ang="0">
                  <a:pos x="T8" y="T9"/>
                </a:cxn>
              </a:cxnLst>
              <a:rect l="0" t="0" r="r" b="b"/>
              <a:pathLst>
                <a:path w="16" h="17">
                  <a:moveTo>
                    <a:pt x="10" y="2"/>
                  </a:moveTo>
                  <a:cubicBezTo>
                    <a:pt x="7" y="5"/>
                    <a:pt x="5" y="8"/>
                    <a:pt x="2" y="11"/>
                  </a:cubicBezTo>
                  <a:cubicBezTo>
                    <a:pt x="0" y="14"/>
                    <a:pt x="4" y="17"/>
                    <a:pt x="6" y="15"/>
                  </a:cubicBezTo>
                  <a:cubicBezTo>
                    <a:pt x="9" y="12"/>
                    <a:pt x="11" y="9"/>
                    <a:pt x="14" y="6"/>
                  </a:cubicBezTo>
                  <a:cubicBezTo>
                    <a:pt x="16" y="4"/>
                    <a:pt x="12" y="0"/>
                    <a:pt x="10"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5"/>
            <p:cNvSpPr/>
            <p:nvPr/>
          </p:nvSpPr>
          <p:spPr bwMode="auto">
            <a:xfrm>
              <a:off x="5314952" y="3890964"/>
              <a:ext cx="114300" cy="77788"/>
            </a:xfrm>
            <a:custGeom>
              <a:avLst/>
              <a:gdLst>
                <a:gd name="T0" fmla="*/ 3 w 27"/>
                <a:gd name="T1" fmla="*/ 6 h 18"/>
                <a:gd name="T2" fmla="*/ 23 w 27"/>
                <a:gd name="T3" fmla="*/ 17 h 18"/>
                <a:gd name="T4" fmla="*/ 24 w 27"/>
                <a:gd name="T5" fmla="*/ 12 h 18"/>
                <a:gd name="T6" fmla="*/ 5 w 27"/>
                <a:gd name="T7" fmla="*/ 2 h 18"/>
                <a:gd name="T8" fmla="*/ 3 w 27"/>
                <a:gd name="T9" fmla="*/ 6 h 18"/>
              </a:gdLst>
              <a:ahLst/>
              <a:cxnLst>
                <a:cxn ang="0">
                  <a:pos x="T0" y="T1"/>
                </a:cxn>
                <a:cxn ang="0">
                  <a:pos x="T2" y="T3"/>
                </a:cxn>
                <a:cxn ang="0">
                  <a:pos x="T4" y="T5"/>
                </a:cxn>
                <a:cxn ang="0">
                  <a:pos x="T6" y="T7"/>
                </a:cxn>
                <a:cxn ang="0">
                  <a:pos x="T8" y="T9"/>
                </a:cxn>
              </a:cxnLst>
              <a:rect l="0" t="0" r="r" b="b"/>
              <a:pathLst>
                <a:path w="27" h="18">
                  <a:moveTo>
                    <a:pt x="3" y="6"/>
                  </a:moveTo>
                  <a:cubicBezTo>
                    <a:pt x="9" y="10"/>
                    <a:pt x="16" y="14"/>
                    <a:pt x="23" y="17"/>
                  </a:cubicBezTo>
                  <a:cubicBezTo>
                    <a:pt x="26" y="18"/>
                    <a:pt x="27" y="13"/>
                    <a:pt x="24" y="12"/>
                  </a:cubicBezTo>
                  <a:cubicBezTo>
                    <a:pt x="17" y="9"/>
                    <a:pt x="11" y="5"/>
                    <a:pt x="5" y="2"/>
                  </a:cubicBezTo>
                  <a:cubicBezTo>
                    <a:pt x="3" y="0"/>
                    <a:pt x="0" y="4"/>
                    <a:pt x="3"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6"/>
            <p:cNvSpPr/>
            <p:nvPr/>
          </p:nvSpPr>
          <p:spPr bwMode="auto">
            <a:xfrm>
              <a:off x="5480052" y="3913189"/>
              <a:ext cx="98425" cy="106363"/>
            </a:xfrm>
            <a:custGeom>
              <a:avLst/>
              <a:gdLst>
                <a:gd name="T0" fmla="*/ 17 w 23"/>
                <a:gd name="T1" fmla="*/ 2 h 25"/>
                <a:gd name="T2" fmla="*/ 3 w 23"/>
                <a:gd name="T3" fmla="*/ 19 h 25"/>
                <a:gd name="T4" fmla="*/ 6 w 23"/>
                <a:gd name="T5" fmla="*/ 23 h 25"/>
                <a:gd name="T6" fmla="*/ 20 w 23"/>
                <a:gd name="T7" fmla="*/ 6 h 25"/>
                <a:gd name="T8" fmla="*/ 17 w 23"/>
                <a:gd name="T9" fmla="*/ 2 h 25"/>
              </a:gdLst>
              <a:ahLst/>
              <a:cxnLst>
                <a:cxn ang="0">
                  <a:pos x="T0" y="T1"/>
                </a:cxn>
                <a:cxn ang="0">
                  <a:pos x="T2" y="T3"/>
                </a:cxn>
                <a:cxn ang="0">
                  <a:pos x="T4" y="T5"/>
                </a:cxn>
                <a:cxn ang="0">
                  <a:pos x="T6" y="T7"/>
                </a:cxn>
                <a:cxn ang="0">
                  <a:pos x="T8" y="T9"/>
                </a:cxn>
              </a:cxnLst>
              <a:rect l="0" t="0" r="r" b="b"/>
              <a:pathLst>
                <a:path w="23" h="25">
                  <a:moveTo>
                    <a:pt x="17" y="2"/>
                  </a:moveTo>
                  <a:cubicBezTo>
                    <a:pt x="12" y="8"/>
                    <a:pt x="8" y="14"/>
                    <a:pt x="3" y="19"/>
                  </a:cubicBezTo>
                  <a:cubicBezTo>
                    <a:pt x="0" y="21"/>
                    <a:pt x="4" y="25"/>
                    <a:pt x="6" y="23"/>
                  </a:cubicBezTo>
                  <a:cubicBezTo>
                    <a:pt x="11" y="17"/>
                    <a:pt x="15" y="11"/>
                    <a:pt x="20" y="6"/>
                  </a:cubicBezTo>
                  <a:cubicBezTo>
                    <a:pt x="23" y="4"/>
                    <a:pt x="19" y="0"/>
                    <a:pt x="17"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7"/>
            <p:cNvSpPr/>
            <p:nvPr/>
          </p:nvSpPr>
          <p:spPr bwMode="auto">
            <a:xfrm>
              <a:off x="5472114" y="3930651"/>
              <a:ext cx="80963" cy="76200"/>
            </a:xfrm>
            <a:custGeom>
              <a:avLst/>
              <a:gdLst>
                <a:gd name="T0" fmla="*/ 3 w 19"/>
                <a:gd name="T1" fmla="*/ 6 h 18"/>
                <a:gd name="T2" fmla="*/ 13 w 19"/>
                <a:gd name="T3" fmla="*/ 16 h 18"/>
                <a:gd name="T4" fmla="*/ 18 w 19"/>
                <a:gd name="T5" fmla="*/ 13 h 18"/>
                <a:gd name="T6" fmla="*/ 5 w 19"/>
                <a:gd name="T7" fmla="*/ 2 h 18"/>
                <a:gd name="T8" fmla="*/ 3 w 19"/>
                <a:gd name="T9" fmla="*/ 6 h 18"/>
              </a:gdLst>
              <a:ahLst/>
              <a:cxnLst>
                <a:cxn ang="0">
                  <a:pos x="T0" y="T1"/>
                </a:cxn>
                <a:cxn ang="0">
                  <a:pos x="T2" y="T3"/>
                </a:cxn>
                <a:cxn ang="0">
                  <a:pos x="T4" y="T5"/>
                </a:cxn>
                <a:cxn ang="0">
                  <a:pos x="T6" y="T7"/>
                </a:cxn>
                <a:cxn ang="0">
                  <a:pos x="T8" y="T9"/>
                </a:cxn>
              </a:cxnLst>
              <a:rect l="0" t="0" r="r" b="b"/>
              <a:pathLst>
                <a:path w="19" h="18">
                  <a:moveTo>
                    <a:pt x="3" y="6"/>
                  </a:moveTo>
                  <a:cubicBezTo>
                    <a:pt x="6" y="9"/>
                    <a:pt x="10" y="12"/>
                    <a:pt x="13" y="16"/>
                  </a:cubicBezTo>
                  <a:cubicBezTo>
                    <a:pt x="15" y="18"/>
                    <a:pt x="19" y="16"/>
                    <a:pt x="18" y="13"/>
                  </a:cubicBezTo>
                  <a:cubicBezTo>
                    <a:pt x="14" y="8"/>
                    <a:pt x="10" y="5"/>
                    <a:pt x="5" y="2"/>
                  </a:cubicBezTo>
                  <a:cubicBezTo>
                    <a:pt x="2" y="0"/>
                    <a:pt x="0" y="4"/>
                    <a:pt x="3"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
            <p:cNvSpPr/>
            <p:nvPr/>
          </p:nvSpPr>
          <p:spPr bwMode="auto">
            <a:xfrm>
              <a:off x="5340352" y="3994151"/>
              <a:ext cx="80963" cy="101600"/>
            </a:xfrm>
            <a:custGeom>
              <a:avLst/>
              <a:gdLst>
                <a:gd name="T0" fmla="*/ 12 w 19"/>
                <a:gd name="T1" fmla="*/ 2 h 24"/>
                <a:gd name="T2" fmla="*/ 2 w 19"/>
                <a:gd name="T3" fmla="*/ 20 h 24"/>
                <a:gd name="T4" fmla="*/ 7 w 19"/>
                <a:gd name="T5" fmla="*/ 21 h 24"/>
                <a:gd name="T6" fmla="*/ 17 w 19"/>
                <a:gd name="T7" fmla="*/ 5 h 24"/>
                <a:gd name="T8" fmla="*/ 12 w 19"/>
                <a:gd name="T9" fmla="*/ 2 h 24"/>
              </a:gdLst>
              <a:ahLst/>
              <a:cxnLst>
                <a:cxn ang="0">
                  <a:pos x="T0" y="T1"/>
                </a:cxn>
                <a:cxn ang="0">
                  <a:pos x="T2" y="T3"/>
                </a:cxn>
                <a:cxn ang="0">
                  <a:pos x="T4" y="T5"/>
                </a:cxn>
                <a:cxn ang="0">
                  <a:pos x="T6" y="T7"/>
                </a:cxn>
                <a:cxn ang="0">
                  <a:pos x="T8" y="T9"/>
                </a:cxn>
              </a:cxnLst>
              <a:rect l="0" t="0" r="r" b="b"/>
              <a:pathLst>
                <a:path w="19" h="24">
                  <a:moveTo>
                    <a:pt x="12" y="2"/>
                  </a:moveTo>
                  <a:cubicBezTo>
                    <a:pt x="8" y="8"/>
                    <a:pt x="4" y="13"/>
                    <a:pt x="2" y="20"/>
                  </a:cubicBezTo>
                  <a:cubicBezTo>
                    <a:pt x="0" y="23"/>
                    <a:pt x="5" y="24"/>
                    <a:pt x="7" y="21"/>
                  </a:cubicBezTo>
                  <a:cubicBezTo>
                    <a:pt x="9" y="15"/>
                    <a:pt x="13" y="10"/>
                    <a:pt x="17" y="5"/>
                  </a:cubicBezTo>
                  <a:cubicBezTo>
                    <a:pt x="19" y="2"/>
                    <a:pt x="14" y="0"/>
                    <a:pt x="12"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9"/>
            <p:cNvSpPr/>
            <p:nvPr/>
          </p:nvSpPr>
          <p:spPr bwMode="auto">
            <a:xfrm>
              <a:off x="5322889" y="4011614"/>
              <a:ext cx="115888" cy="68263"/>
            </a:xfrm>
            <a:custGeom>
              <a:avLst/>
              <a:gdLst>
                <a:gd name="T0" fmla="*/ 3 w 27"/>
                <a:gd name="T1" fmla="*/ 6 h 16"/>
                <a:gd name="T2" fmla="*/ 22 w 27"/>
                <a:gd name="T3" fmla="*/ 15 h 16"/>
                <a:gd name="T4" fmla="*/ 24 w 27"/>
                <a:gd name="T5" fmla="*/ 10 h 16"/>
                <a:gd name="T6" fmla="*/ 4 w 27"/>
                <a:gd name="T7" fmla="*/ 1 h 16"/>
                <a:gd name="T8" fmla="*/ 3 w 27"/>
                <a:gd name="T9" fmla="*/ 6 h 16"/>
              </a:gdLst>
              <a:ahLst/>
              <a:cxnLst>
                <a:cxn ang="0">
                  <a:pos x="T0" y="T1"/>
                </a:cxn>
                <a:cxn ang="0">
                  <a:pos x="T2" y="T3"/>
                </a:cxn>
                <a:cxn ang="0">
                  <a:pos x="T4" y="T5"/>
                </a:cxn>
                <a:cxn ang="0">
                  <a:pos x="T6" y="T7"/>
                </a:cxn>
                <a:cxn ang="0">
                  <a:pos x="T8" y="T9"/>
                </a:cxn>
              </a:cxnLst>
              <a:rect l="0" t="0" r="r" b="b"/>
              <a:pathLst>
                <a:path w="27" h="16">
                  <a:moveTo>
                    <a:pt x="3" y="6"/>
                  </a:moveTo>
                  <a:cubicBezTo>
                    <a:pt x="9" y="9"/>
                    <a:pt x="16" y="11"/>
                    <a:pt x="22" y="15"/>
                  </a:cubicBezTo>
                  <a:cubicBezTo>
                    <a:pt x="24" y="16"/>
                    <a:pt x="27" y="12"/>
                    <a:pt x="24" y="10"/>
                  </a:cubicBezTo>
                  <a:cubicBezTo>
                    <a:pt x="18" y="7"/>
                    <a:pt x="11" y="4"/>
                    <a:pt x="4" y="1"/>
                  </a:cubicBezTo>
                  <a:cubicBezTo>
                    <a:pt x="1" y="0"/>
                    <a:pt x="0" y="5"/>
                    <a:pt x="3"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3"/>
            <p:cNvSpPr/>
            <p:nvPr/>
          </p:nvSpPr>
          <p:spPr bwMode="auto">
            <a:xfrm>
              <a:off x="4859339" y="3870326"/>
              <a:ext cx="868363" cy="280988"/>
            </a:xfrm>
            <a:custGeom>
              <a:avLst/>
              <a:gdLst>
                <a:gd name="T0" fmla="*/ 1 w 204"/>
                <a:gd name="T1" fmla="*/ 11 h 66"/>
                <a:gd name="T2" fmla="*/ 52 w 204"/>
                <a:gd name="T3" fmla="*/ 58 h 66"/>
                <a:gd name="T4" fmla="*/ 119 w 204"/>
                <a:gd name="T5" fmla="*/ 64 h 66"/>
                <a:gd name="T6" fmla="*/ 203 w 204"/>
                <a:gd name="T7" fmla="*/ 3 h 66"/>
                <a:gd name="T8" fmla="*/ 201 w 204"/>
                <a:gd name="T9" fmla="*/ 2 h 66"/>
                <a:gd name="T10" fmla="*/ 110 w 204"/>
                <a:gd name="T11" fmla="*/ 62 h 66"/>
                <a:gd name="T12" fmla="*/ 46 w 204"/>
                <a:gd name="T13" fmla="*/ 52 h 66"/>
                <a:gd name="T14" fmla="*/ 2 w 204"/>
                <a:gd name="T15" fmla="*/ 9 h 66"/>
                <a:gd name="T16" fmla="*/ 1 w 204"/>
                <a:gd name="T17"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66">
                  <a:moveTo>
                    <a:pt x="1" y="11"/>
                  </a:moveTo>
                  <a:cubicBezTo>
                    <a:pt x="21" y="24"/>
                    <a:pt x="29" y="48"/>
                    <a:pt x="52" y="58"/>
                  </a:cubicBezTo>
                  <a:cubicBezTo>
                    <a:pt x="72" y="66"/>
                    <a:pt x="97" y="66"/>
                    <a:pt x="119" y="64"/>
                  </a:cubicBezTo>
                  <a:cubicBezTo>
                    <a:pt x="158" y="61"/>
                    <a:pt x="189" y="40"/>
                    <a:pt x="203" y="3"/>
                  </a:cubicBezTo>
                  <a:cubicBezTo>
                    <a:pt x="204" y="1"/>
                    <a:pt x="201" y="0"/>
                    <a:pt x="201" y="2"/>
                  </a:cubicBezTo>
                  <a:cubicBezTo>
                    <a:pt x="185" y="41"/>
                    <a:pt x="152" y="61"/>
                    <a:pt x="110" y="62"/>
                  </a:cubicBezTo>
                  <a:cubicBezTo>
                    <a:pt x="89" y="63"/>
                    <a:pt x="65" y="63"/>
                    <a:pt x="46" y="52"/>
                  </a:cubicBezTo>
                  <a:cubicBezTo>
                    <a:pt x="28" y="42"/>
                    <a:pt x="20" y="21"/>
                    <a:pt x="2" y="9"/>
                  </a:cubicBezTo>
                  <a:cubicBezTo>
                    <a:pt x="1" y="8"/>
                    <a:pt x="0" y="10"/>
                    <a:pt x="1" y="1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4"/>
            <p:cNvSpPr/>
            <p:nvPr/>
          </p:nvSpPr>
          <p:spPr bwMode="auto">
            <a:xfrm>
              <a:off x="5170489" y="2279651"/>
              <a:ext cx="114300" cy="90488"/>
            </a:xfrm>
            <a:custGeom>
              <a:avLst/>
              <a:gdLst>
                <a:gd name="T0" fmla="*/ 2 w 27"/>
                <a:gd name="T1" fmla="*/ 7 h 21"/>
                <a:gd name="T2" fmla="*/ 12 w 27"/>
                <a:gd name="T3" fmla="*/ 21 h 21"/>
                <a:gd name="T4" fmla="*/ 27 w 27"/>
                <a:gd name="T5" fmla="*/ 11 h 21"/>
                <a:gd name="T6" fmla="*/ 16 w 27"/>
                <a:gd name="T7" fmla="*/ 1 h 21"/>
                <a:gd name="T8" fmla="*/ 6 w 27"/>
                <a:gd name="T9" fmla="*/ 1 h 21"/>
                <a:gd name="T10" fmla="*/ 2 w 27"/>
                <a:gd name="T11" fmla="*/ 7 h 21"/>
                <a:gd name="T12" fmla="*/ 7 w 27"/>
                <a:gd name="T13" fmla="*/ 8 h 21"/>
                <a:gd name="T14" fmla="*/ 8 w 27"/>
                <a:gd name="T15" fmla="*/ 5 h 21"/>
                <a:gd name="T16" fmla="*/ 7 w 27"/>
                <a:gd name="T17" fmla="*/ 7 h 21"/>
                <a:gd name="T18" fmla="*/ 17 w 27"/>
                <a:gd name="T19" fmla="*/ 6 h 21"/>
                <a:gd name="T20" fmla="*/ 22 w 27"/>
                <a:gd name="T21" fmla="*/ 11 h 21"/>
                <a:gd name="T22" fmla="*/ 13 w 27"/>
                <a:gd name="T23" fmla="*/ 16 h 21"/>
                <a:gd name="T24" fmla="*/ 7 w 27"/>
                <a:gd name="T25" fmla="*/ 8 h 21"/>
                <a:gd name="T26" fmla="*/ 2 w 27"/>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1">
                  <a:moveTo>
                    <a:pt x="2" y="7"/>
                  </a:moveTo>
                  <a:cubicBezTo>
                    <a:pt x="0" y="14"/>
                    <a:pt x="5" y="20"/>
                    <a:pt x="12" y="21"/>
                  </a:cubicBezTo>
                  <a:cubicBezTo>
                    <a:pt x="18" y="21"/>
                    <a:pt x="27" y="18"/>
                    <a:pt x="27" y="11"/>
                  </a:cubicBezTo>
                  <a:cubicBezTo>
                    <a:pt x="27" y="5"/>
                    <a:pt x="21" y="1"/>
                    <a:pt x="16" y="1"/>
                  </a:cubicBezTo>
                  <a:cubicBezTo>
                    <a:pt x="12" y="0"/>
                    <a:pt x="9" y="0"/>
                    <a:pt x="6" y="1"/>
                  </a:cubicBezTo>
                  <a:cubicBezTo>
                    <a:pt x="3" y="3"/>
                    <a:pt x="3" y="4"/>
                    <a:pt x="2" y="7"/>
                  </a:cubicBezTo>
                  <a:cubicBezTo>
                    <a:pt x="1" y="10"/>
                    <a:pt x="6" y="12"/>
                    <a:pt x="7" y="8"/>
                  </a:cubicBezTo>
                  <a:cubicBezTo>
                    <a:pt x="7" y="7"/>
                    <a:pt x="8" y="6"/>
                    <a:pt x="8" y="5"/>
                  </a:cubicBezTo>
                  <a:cubicBezTo>
                    <a:pt x="7" y="6"/>
                    <a:pt x="7" y="6"/>
                    <a:pt x="7" y="7"/>
                  </a:cubicBezTo>
                  <a:cubicBezTo>
                    <a:pt x="10" y="5"/>
                    <a:pt x="14" y="5"/>
                    <a:pt x="17" y="6"/>
                  </a:cubicBezTo>
                  <a:cubicBezTo>
                    <a:pt x="19" y="7"/>
                    <a:pt x="23" y="9"/>
                    <a:pt x="22" y="11"/>
                  </a:cubicBezTo>
                  <a:cubicBezTo>
                    <a:pt x="21" y="15"/>
                    <a:pt x="15" y="16"/>
                    <a:pt x="13" y="16"/>
                  </a:cubicBezTo>
                  <a:cubicBezTo>
                    <a:pt x="9" y="15"/>
                    <a:pt x="6" y="13"/>
                    <a:pt x="7" y="8"/>
                  </a:cubicBezTo>
                  <a:cubicBezTo>
                    <a:pt x="8" y="5"/>
                    <a:pt x="3" y="4"/>
                    <a:pt x="2" y="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5"/>
            <p:cNvSpPr/>
            <p:nvPr/>
          </p:nvSpPr>
          <p:spPr bwMode="auto">
            <a:xfrm>
              <a:off x="5251452" y="2079626"/>
              <a:ext cx="233363" cy="171450"/>
            </a:xfrm>
            <a:custGeom>
              <a:avLst/>
              <a:gdLst>
                <a:gd name="T0" fmla="*/ 10 w 55"/>
                <a:gd name="T1" fmla="*/ 11 h 40"/>
                <a:gd name="T2" fmla="*/ 39 w 55"/>
                <a:gd name="T3" fmla="*/ 31 h 40"/>
                <a:gd name="T4" fmla="*/ 27 w 55"/>
                <a:gd name="T5" fmla="*/ 0 h 40"/>
                <a:gd name="T6" fmla="*/ 14 w 55"/>
                <a:gd name="T7" fmla="*/ 3 h 40"/>
                <a:gd name="T8" fmla="*/ 9 w 55"/>
                <a:gd name="T9" fmla="*/ 12 h 40"/>
                <a:gd name="T10" fmla="*/ 15 w 55"/>
                <a:gd name="T11" fmla="*/ 12 h 40"/>
                <a:gd name="T12" fmla="*/ 15 w 55"/>
                <a:gd name="T13" fmla="*/ 8 h 40"/>
                <a:gd name="T14" fmla="*/ 15 w 55"/>
                <a:gd name="T15" fmla="*/ 9 h 40"/>
                <a:gd name="T16" fmla="*/ 16 w 55"/>
                <a:gd name="T17" fmla="*/ 8 h 40"/>
                <a:gd name="T18" fmla="*/ 18 w 55"/>
                <a:gd name="T19" fmla="*/ 7 h 40"/>
                <a:gd name="T20" fmla="*/ 29 w 55"/>
                <a:gd name="T21" fmla="*/ 6 h 40"/>
                <a:gd name="T22" fmla="*/ 42 w 55"/>
                <a:gd name="T23" fmla="*/ 19 h 40"/>
                <a:gd name="T24" fmla="*/ 26 w 55"/>
                <a:gd name="T25" fmla="*/ 29 h 40"/>
                <a:gd name="T26" fmla="*/ 14 w 55"/>
                <a:gd name="T27" fmla="*/ 13 h 40"/>
                <a:gd name="T28" fmla="*/ 10 w 55"/>
                <a:gd name="T29"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40">
                  <a:moveTo>
                    <a:pt x="10" y="11"/>
                  </a:moveTo>
                  <a:cubicBezTo>
                    <a:pt x="0" y="29"/>
                    <a:pt x="25" y="40"/>
                    <a:pt x="39" y="31"/>
                  </a:cubicBezTo>
                  <a:cubicBezTo>
                    <a:pt x="55" y="20"/>
                    <a:pt x="42" y="2"/>
                    <a:pt x="27" y="0"/>
                  </a:cubicBezTo>
                  <a:cubicBezTo>
                    <a:pt x="23" y="0"/>
                    <a:pt x="18" y="1"/>
                    <a:pt x="14" y="3"/>
                  </a:cubicBezTo>
                  <a:cubicBezTo>
                    <a:pt x="10" y="6"/>
                    <a:pt x="9" y="7"/>
                    <a:pt x="9" y="12"/>
                  </a:cubicBezTo>
                  <a:cubicBezTo>
                    <a:pt x="9" y="15"/>
                    <a:pt x="15" y="15"/>
                    <a:pt x="15" y="12"/>
                  </a:cubicBezTo>
                  <a:cubicBezTo>
                    <a:pt x="15" y="11"/>
                    <a:pt x="14" y="9"/>
                    <a:pt x="15" y="8"/>
                  </a:cubicBezTo>
                  <a:cubicBezTo>
                    <a:pt x="15" y="8"/>
                    <a:pt x="15" y="8"/>
                    <a:pt x="15" y="9"/>
                  </a:cubicBezTo>
                  <a:cubicBezTo>
                    <a:pt x="15" y="9"/>
                    <a:pt x="15" y="9"/>
                    <a:pt x="16" y="8"/>
                  </a:cubicBezTo>
                  <a:cubicBezTo>
                    <a:pt x="17" y="8"/>
                    <a:pt x="17" y="7"/>
                    <a:pt x="18" y="7"/>
                  </a:cubicBezTo>
                  <a:cubicBezTo>
                    <a:pt x="21" y="5"/>
                    <a:pt x="25" y="5"/>
                    <a:pt x="29" y="6"/>
                  </a:cubicBezTo>
                  <a:cubicBezTo>
                    <a:pt x="34" y="7"/>
                    <a:pt x="41" y="12"/>
                    <a:pt x="42" y="19"/>
                  </a:cubicBezTo>
                  <a:cubicBezTo>
                    <a:pt x="42" y="26"/>
                    <a:pt x="32" y="30"/>
                    <a:pt x="26" y="29"/>
                  </a:cubicBezTo>
                  <a:cubicBezTo>
                    <a:pt x="17" y="28"/>
                    <a:pt x="10" y="22"/>
                    <a:pt x="14" y="13"/>
                  </a:cubicBezTo>
                  <a:cubicBezTo>
                    <a:pt x="16" y="11"/>
                    <a:pt x="11" y="8"/>
                    <a:pt x="10" y="1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6"/>
            <p:cNvSpPr/>
            <p:nvPr/>
          </p:nvSpPr>
          <p:spPr bwMode="auto">
            <a:xfrm>
              <a:off x="5046664" y="1927226"/>
              <a:ext cx="268288" cy="157163"/>
            </a:xfrm>
            <a:custGeom>
              <a:avLst/>
              <a:gdLst>
                <a:gd name="T0" fmla="*/ 12 w 63"/>
                <a:gd name="T1" fmla="*/ 8 h 37"/>
                <a:gd name="T2" fmla="*/ 17 w 63"/>
                <a:gd name="T3" fmla="*/ 29 h 37"/>
                <a:gd name="T4" fmla="*/ 54 w 63"/>
                <a:gd name="T5" fmla="*/ 27 h 37"/>
                <a:gd name="T6" fmla="*/ 46 w 63"/>
                <a:gd name="T7" fmla="*/ 4 h 37"/>
                <a:gd name="T8" fmla="*/ 11 w 63"/>
                <a:gd name="T9" fmla="*/ 9 h 37"/>
                <a:gd name="T10" fmla="*/ 15 w 63"/>
                <a:gd name="T11" fmla="*/ 12 h 37"/>
                <a:gd name="T12" fmla="*/ 39 w 63"/>
                <a:gd name="T13" fmla="*/ 7 h 37"/>
                <a:gd name="T14" fmla="*/ 51 w 63"/>
                <a:gd name="T15" fmla="*/ 23 h 37"/>
                <a:gd name="T16" fmla="*/ 26 w 63"/>
                <a:gd name="T17" fmla="*/ 27 h 37"/>
                <a:gd name="T18" fmla="*/ 14 w 63"/>
                <a:gd name="T19" fmla="*/ 13 h 37"/>
                <a:gd name="T20" fmla="*/ 12 w 63"/>
                <a:gd name="T21"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37">
                  <a:moveTo>
                    <a:pt x="12" y="8"/>
                  </a:moveTo>
                  <a:cubicBezTo>
                    <a:pt x="0" y="15"/>
                    <a:pt x="9" y="25"/>
                    <a:pt x="17" y="29"/>
                  </a:cubicBezTo>
                  <a:cubicBezTo>
                    <a:pt x="29" y="35"/>
                    <a:pt x="44" y="37"/>
                    <a:pt x="54" y="27"/>
                  </a:cubicBezTo>
                  <a:cubicBezTo>
                    <a:pt x="63" y="18"/>
                    <a:pt x="57" y="8"/>
                    <a:pt x="46" y="4"/>
                  </a:cubicBezTo>
                  <a:cubicBezTo>
                    <a:pt x="35" y="0"/>
                    <a:pt x="20" y="0"/>
                    <a:pt x="11" y="9"/>
                  </a:cubicBezTo>
                  <a:cubicBezTo>
                    <a:pt x="9" y="11"/>
                    <a:pt x="13" y="15"/>
                    <a:pt x="15" y="12"/>
                  </a:cubicBezTo>
                  <a:cubicBezTo>
                    <a:pt x="21" y="6"/>
                    <a:pt x="31" y="5"/>
                    <a:pt x="39" y="7"/>
                  </a:cubicBezTo>
                  <a:cubicBezTo>
                    <a:pt x="46" y="9"/>
                    <a:pt x="58" y="14"/>
                    <a:pt x="51" y="23"/>
                  </a:cubicBezTo>
                  <a:cubicBezTo>
                    <a:pt x="45" y="30"/>
                    <a:pt x="34" y="30"/>
                    <a:pt x="26" y="27"/>
                  </a:cubicBezTo>
                  <a:cubicBezTo>
                    <a:pt x="21" y="26"/>
                    <a:pt x="5" y="18"/>
                    <a:pt x="14" y="13"/>
                  </a:cubicBezTo>
                  <a:cubicBezTo>
                    <a:pt x="17" y="11"/>
                    <a:pt x="15" y="7"/>
                    <a:pt x="12"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9"/>
            <p:cNvSpPr/>
            <p:nvPr/>
          </p:nvSpPr>
          <p:spPr bwMode="auto">
            <a:xfrm>
              <a:off x="4894264" y="3392489"/>
              <a:ext cx="177800" cy="38100"/>
            </a:xfrm>
            <a:custGeom>
              <a:avLst/>
              <a:gdLst>
                <a:gd name="T0" fmla="*/ 3 w 42"/>
                <a:gd name="T1" fmla="*/ 9 h 9"/>
                <a:gd name="T2" fmla="*/ 39 w 42"/>
                <a:gd name="T3" fmla="*/ 6 h 9"/>
                <a:gd name="T4" fmla="*/ 37 w 42"/>
                <a:gd name="T5" fmla="*/ 1 h 9"/>
                <a:gd name="T6" fmla="*/ 3 w 42"/>
                <a:gd name="T7" fmla="*/ 3 h 9"/>
                <a:gd name="T8" fmla="*/ 3 w 42"/>
                <a:gd name="T9" fmla="*/ 9 h 9"/>
              </a:gdLst>
              <a:ahLst/>
              <a:cxnLst>
                <a:cxn ang="0">
                  <a:pos x="T0" y="T1"/>
                </a:cxn>
                <a:cxn ang="0">
                  <a:pos x="T2" y="T3"/>
                </a:cxn>
                <a:cxn ang="0">
                  <a:pos x="T4" y="T5"/>
                </a:cxn>
                <a:cxn ang="0">
                  <a:pos x="T6" y="T7"/>
                </a:cxn>
                <a:cxn ang="0">
                  <a:pos x="T8" y="T9"/>
                </a:cxn>
              </a:cxnLst>
              <a:rect l="0" t="0" r="r" b="b"/>
              <a:pathLst>
                <a:path w="42" h="9">
                  <a:moveTo>
                    <a:pt x="3" y="9"/>
                  </a:moveTo>
                  <a:cubicBezTo>
                    <a:pt x="15" y="9"/>
                    <a:pt x="27" y="8"/>
                    <a:pt x="39" y="6"/>
                  </a:cubicBezTo>
                  <a:cubicBezTo>
                    <a:pt x="42" y="5"/>
                    <a:pt x="41" y="0"/>
                    <a:pt x="37" y="1"/>
                  </a:cubicBezTo>
                  <a:cubicBezTo>
                    <a:pt x="26" y="3"/>
                    <a:pt x="15" y="3"/>
                    <a:pt x="3" y="3"/>
                  </a:cubicBezTo>
                  <a:cubicBezTo>
                    <a:pt x="0" y="3"/>
                    <a:pt x="0" y="9"/>
                    <a:pt x="3" y="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0"/>
            <p:cNvSpPr/>
            <p:nvPr/>
          </p:nvSpPr>
          <p:spPr bwMode="auto">
            <a:xfrm>
              <a:off x="4843464" y="3435351"/>
              <a:ext cx="195263" cy="47625"/>
            </a:xfrm>
            <a:custGeom>
              <a:avLst/>
              <a:gdLst>
                <a:gd name="T0" fmla="*/ 3 w 46"/>
                <a:gd name="T1" fmla="*/ 10 h 11"/>
                <a:gd name="T2" fmla="*/ 43 w 46"/>
                <a:gd name="T3" fmla="*/ 5 h 11"/>
                <a:gd name="T4" fmla="*/ 42 w 46"/>
                <a:gd name="T5" fmla="*/ 0 h 11"/>
                <a:gd name="T6" fmla="*/ 3 w 46"/>
                <a:gd name="T7" fmla="*/ 5 h 11"/>
                <a:gd name="T8" fmla="*/ 3 w 46"/>
                <a:gd name="T9" fmla="*/ 10 h 11"/>
              </a:gdLst>
              <a:ahLst/>
              <a:cxnLst>
                <a:cxn ang="0">
                  <a:pos x="T0" y="T1"/>
                </a:cxn>
                <a:cxn ang="0">
                  <a:pos x="T2" y="T3"/>
                </a:cxn>
                <a:cxn ang="0">
                  <a:pos x="T4" y="T5"/>
                </a:cxn>
                <a:cxn ang="0">
                  <a:pos x="T6" y="T7"/>
                </a:cxn>
                <a:cxn ang="0">
                  <a:pos x="T8" y="T9"/>
                </a:cxn>
              </a:cxnLst>
              <a:rect l="0" t="0" r="r" b="b"/>
              <a:pathLst>
                <a:path w="46" h="11">
                  <a:moveTo>
                    <a:pt x="3" y="10"/>
                  </a:moveTo>
                  <a:cubicBezTo>
                    <a:pt x="17" y="10"/>
                    <a:pt x="30" y="8"/>
                    <a:pt x="43" y="5"/>
                  </a:cubicBezTo>
                  <a:cubicBezTo>
                    <a:pt x="46" y="5"/>
                    <a:pt x="45" y="0"/>
                    <a:pt x="42" y="0"/>
                  </a:cubicBezTo>
                  <a:cubicBezTo>
                    <a:pt x="29" y="3"/>
                    <a:pt x="16" y="5"/>
                    <a:pt x="3" y="5"/>
                  </a:cubicBezTo>
                  <a:cubicBezTo>
                    <a:pt x="0" y="5"/>
                    <a:pt x="0" y="11"/>
                    <a:pt x="3" y="1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1"/>
            <p:cNvSpPr/>
            <p:nvPr/>
          </p:nvSpPr>
          <p:spPr bwMode="auto">
            <a:xfrm>
              <a:off x="4830764" y="3460751"/>
              <a:ext cx="190500" cy="47625"/>
            </a:xfrm>
            <a:custGeom>
              <a:avLst/>
              <a:gdLst>
                <a:gd name="T0" fmla="*/ 4 w 45"/>
                <a:gd name="T1" fmla="*/ 11 h 11"/>
                <a:gd name="T2" fmla="*/ 42 w 45"/>
                <a:gd name="T3" fmla="*/ 6 h 11"/>
                <a:gd name="T4" fmla="*/ 40 w 45"/>
                <a:gd name="T5" fmla="*/ 1 h 11"/>
                <a:gd name="T6" fmla="*/ 4 w 45"/>
                <a:gd name="T7" fmla="*/ 6 h 11"/>
                <a:gd name="T8" fmla="*/ 4 w 45"/>
                <a:gd name="T9" fmla="*/ 11 h 11"/>
              </a:gdLst>
              <a:ahLst/>
              <a:cxnLst>
                <a:cxn ang="0">
                  <a:pos x="T0" y="T1"/>
                </a:cxn>
                <a:cxn ang="0">
                  <a:pos x="T2" y="T3"/>
                </a:cxn>
                <a:cxn ang="0">
                  <a:pos x="T4" y="T5"/>
                </a:cxn>
                <a:cxn ang="0">
                  <a:pos x="T6" y="T7"/>
                </a:cxn>
                <a:cxn ang="0">
                  <a:pos x="T8" y="T9"/>
                </a:cxn>
              </a:cxnLst>
              <a:rect l="0" t="0" r="r" b="b"/>
              <a:pathLst>
                <a:path w="45" h="11">
                  <a:moveTo>
                    <a:pt x="4" y="11"/>
                  </a:moveTo>
                  <a:cubicBezTo>
                    <a:pt x="16" y="11"/>
                    <a:pt x="29" y="9"/>
                    <a:pt x="42" y="6"/>
                  </a:cubicBezTo>
                  <a:cubicBezTo>
                    <a:pt x="45" y="5"/>
                    <a:pt x="44" y="0"/>
                    <a:pt x="40" y="1"/>
                  </a:cubicBezTo>
                  <a:cubicBezTo>
                    <a:pt x="28" y="4"/>
                    <a:pt x="16" y="6"/>
                    <a:pt x="4" y="6"/>
                  </a:cubicBezTo>
                  <a:cubicBezTo>
                    <a:pt x="0" y="6"/>
                    <a:pt x="0" y="11"/>
                    <a:pt x="4" y="1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2"/>
            <p:cNvSpPr/>
            <p:nvPr/>
          </p:nvSpPr>
          <p:spPr bwMode="auto">
            <a:xfrm>
              <a:off x="4821239" y="3503614"/>
              <a:ext cx="182563" cy="60325"/>
            </a:xfrm>
            <a:custGeom>
              <a:avLst/>
              <a:gdLst>
                <a:gd name="T0" fmla="*/ 5 w 43"/>
                <a:gd name="T1" fmla="*/ 13 h 14"/>
                <a:gd name="T2" fmla="*/ 40 w 43"/>
                <a:gd name="T3" fmla="*/ 5 h 14"/>
                <a:gd name="T4" fmla="*/ 39 w 43"/>
                <a:gd name="T5" fmla="*/ 1 h 14"/>
                <a:gd name="T6" fmla="*/ 3 w 43"/>
                <a:gd name="T7" fmla="*/ 8 h 14"/>
                <a:gd name="T8" fmla="*/ 5 w 43"/>
                <a:gd name="T9" fmla="*/ 13 h 14"/>
              </a:gdLst>
              <a:ahLst/>
              <a:cxnLst>
                <a:cxn ang="0">
                  <a:pos x="T0" y="T1"/>
                </a:cxn>
                <a:cxn ang="0">
                  <a:pos x="T2" y="T3"/>
                </a:cxn>
                <a:cxn ang="0">
                  <a:pos x="T4" y="T5"/>
                </a:cxn>
                <a:cxn ang="0">
                  <a:pos x="T6" y="T7"/>
                </a:cxn>
                <a:cxn ang="0">
                  <a:pos x="T8" y="T9"/>
                </a:cxn>
              </a:cxnLst>
              <a:rect l="0" t="0" r="r" b="b"/>
              <a:pathLst>
                <a:path w="43" h="14">
                  <a:moveTo>
                    <a:pt x="5" y="13"/>
                  </a:moveTo>
                  <a:cubicBezTo>
                    <a:pt x="16" y="11"/>
                    <a:pt x="29" y="9"/>
                    <a:pt x="40" y="5"/>
                  </a:cubicBezTo>
                  <a:cubicBezTo>
                    <a:pt x="43" y="5"/>
                    <a:pt x="42" y="0"/>
                    <a:pt x="39" y="1"/>
                  </a:cubicBezTo>
                  <a:cubicBezTo>
                    <a:pt x="27" y="4"/>
                    <a:pt x="15" y="6"/>
                    <a:pt x="3" y="8"/>
                  </a:cubicBezTo>
                  <a:cubicBezTo>
                    <a:pt x="0" y="9"/>
                    <a:pt x="1" y="14"/>
                    <a:pt x="5" y="1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3"/>
            <p:cNvSpPr/>
            <p:nvPr/>
          </p:nvSpPr>
          <p:spPr bwMode="auto">
            <a:xfrm>
              <a:off x="4783139" y="3538539"/>
              <a:ext cx="212725" cy="53975"/>
            </a:xfrm>
            <a:custGeom>
              <a:avLst/>
              <a:gdLst>
                <a:gd name="T0" fmla="*/ 3 w 50"/>
                <a:gd name="T1" fmla="*/ 13 h 13"/>
                <a:gd name="T2" fmla="*/ 47 w 50"/>
                <a:gd name="T3" fmla="*/ 6 h 13"/>
                <a:gd name="T4" fmla="*/ 45 w 50"/>
                <a:gd name="T5" fmla="*/ 1 h 13"/>
                <a:gd name="T6" fmla="*/ 3 w 50"/>
                <a:gd name="T7" fmla="*/ 8 h 13"/>
                <a:gd name="T8" fmla="*/ 3 w 50"/>
                <a:gd name="T9" fmla="*/ 13 h 13"/>
              </a:gdLst>
              <a:ahLst/>
              <a:cxnLst>
                <a:cxn ang="0">
                  <a:pos x="T0" y="T1"/>
                </a:cxn>
                <a:cxn ang="0">
                  <a:pos x="T2" y="T3"/>
                </a:cxn>
                <a:cxn ang="0">
                  <a:pos x="T4" y="T5"/>
                </a:cxn>
                <a:cxn ang="0">
                  <a:pos x="T6" y="T7"/>
                </a:cxn>
                <a:cxn ang="0">
                  <a:pos x="T8" y="T9"/>
                </a:cxn>
              </a:cxnLst>
              <a:rect l="0" t="0" r="r" b="b"/>
              <a:pathLst>
                <a:path w="50" h="13">
                  <a:moveTo>
                    <a:pt x="3" y="13"/>
                  </a:moveTo>
                  <a:cubicBezTo>
                    <a:pt x="18" y="12"/>
                    <a:pt x="32" y="9"/>
                    <a:pt x="47" y="6"/>
                  </a:cubicBezTo>
                  <a:cubicBezTo>
                    <a:pt x="50" y="5"/>
                    <a:pt x="49" y="0"/>
                    <a:pt x="45" y="1"/>
                  </a:cubicBezTo>
                  <a:cubicBezTo>
                    <a:pt x="31" y="4"/>
                    <a:pt x="18" y="7"/>
                    <a:pt x="3" y="8"/>
                  </a:cubicBezTo>
                  <a:cubicBezTo>
                    <a:pt x="0" y="8"/>
                    <a:pt x="0" y="13"/>
                    <a:pt x="3" y="1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4"/>
            <p:cNvSpPr/>
            <p:nvPr/>
          </p:nvSpPr>
          <p:spPr bwMode="auto">
            <a:xfrm>
              <a:off x="4778377" y="3605214"/>
              <a:ext cx="166688" cy="47625"/>
            </a:xfrm>
            <a:custGeom>
              <a:avLst/>
              <a:gdLst>
                <a:gd name="T0" fmla="*/ 4 w 39"/>
                <a:gd name="T1" fmla="*/ 11 h 11"/>
                <a:gd name="T2" fmla="*/ 36 w 39"/>
                <a:gd name="T3" fmla="*/ 6 h 11"/>
                <a:gd name="T4" fmla="*/ 34 w 39"/>
                <a:gd name="T5" fmla="*/ 1 h 11"/>
                <a:gd name="T6" fmla="*/ 4 w 39"/>
                <a:gd name="T7" fmla="*/ 5 h 11"/>
                <a:gd name="T8" fmla="*/ 4 w 39"/>
                <a:gd name="T9" fmla="*/ 11 h 11"/>
              </a:gdLst>
              <a:ahLst/>
              <a:cxnLst>
                <a:cxn ang="0">
                  <a:pos x="T0" y="T1"/>
                </a:cxn>
                <a:cxn ang="0">
                  <a:pos x="T2" y="T3"/>
                </a:cxn>
                <a:cxn ang="0">
                  <a:pos x="T4" y="T5"/>
                </a:cxn>
                <a:cxn ang="0">
                  <a:pos x="T6" y="T7"/>
                </a:cxn>
                <a:cxn ang="0">
                  <a:pos x="T8" y="T9"/>
                </a:cxn>
              </a:cxnLst>
              <a:rect l="0" t="0" r="r" b="b"/>
              <a:pathLst>
                <a:path w="39" h="11">
                  <a:moveTo>
                    <a:pt x="4" y="11"/>
                  </a:moveTo>
                  <a:cubicBezTo>
                    <a:pt x="15" y="10"/>
                    <a:pt x="25" y="9"/>
                    <a:pt x="36" y="6"/>
                  </a:cubicBezTo>
                  <a:cubicBezTo>
                    <a:pt x="39" y="5"/>
                    <a:pt x="38" y="0"/>
                    <a:pt x="34" y="1"/>
                  </a:cubicBezTo>
                  <a:cubicBezTo>
                    <a:pt x="24" y="4"/>
                    <a:pt x="14" y="5"/>
                    <a:pt x="4" y="5"/>
                  </a:cubicBezTo>
                  <a:cubicBezTo>
                    <a:pt x="0" y="5"/>
                    <a:pt x="0" y="11"/>
                    <a:pt x="4" y="1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4" name="组合 63"/>
          <p:cNvGrpSpPr/>
          <p:nvPr/>
        </p:nvGrpSpPr>
        <p:grpSpPr>
          <a:xfrm>
            <a:off x="6421892" y="1921671"/>
            <a:ext cx="1343251" cy="2962862"/>
            <a:chOff x="5986464" y="1985964"/>
            <a:chExt cx="995363" cy="2195512"/>
          </a:xfrm>
        </p:grpSpPr>
        <p:sp>
          <p:nvSpPr>
            <p:cNvPr id="29" name="Freeform 20"/>
            <p:cNvSpPr/>
            <p:nvPr/>
          </p:nvSpPr>
          <p:spPr bwMode="auto">
            <a:xfrm>
              <a:off x="5986464" y="2540001"/>
              <a:ext cx="995363" cy="1641475"/>
            </a:xfrm>
            <a:custGeom>
              <a:avLst/>
              <a:gdLst>
                <a:gd name="T0" fmla="*/ 62 w 234"/>
                <a:gd name="T1" fmla="*/ 13 h 385"/>
                <a:gd name="T2" fmla="*/ 64 w 234"/>
                <a:gd name="T3" fmla="*/ 81 h 385"/>
                <a:gd name="T4" fmla="*/ 69 w 234"/>
                <a:gd name="T5" fmla="*/ 146 h 385"/>
                <a:gd name="T6" fmla="*/ 46 w 234"/>
                <a:gd name="T7" fmla="*/ 195 h 385"/>
                <a:gd name="T8" fmla="*/ 33 w 234"/>
                <a:gd name="T9" fmla="*/ 220 h 385"/>
                <a:gd name="T10" fmla="*/ 8 w 234"/>
                <a:gd name="T11" fmla="*/ 292 h 385"/>
                <a:gd name="T12" fmla="*/ 11 w 234"/>
                <a:gd name="T13" fmla="*/ 355 h 385"/>
                <a:gd name="T14" fmla="*/ 83 w 234"/>
                <a:gd name="T15" fmla="*/ 380 h 385"/>
                <a:gd name="T16" fmla="*/ 200 w 234"/>
                <a:gd name="T17" fmla="*/ 370 h 385"/>
                <a:gd name="T18" fmla="*/ 230 w 234"/>
                <a:gd name="T19" fmla="*/ 345 h 385"/>
                <a:gd name="T20" fmla="*/ 227 w 234"/>
                <a:gd name="T21" fmla="*/ 316 h 385"/>
                <a:gd name="T22" fmla="*/ 211 w 234"/>
                <a:gd name="T23" fmla="*/ 281 h 385"/>
                <a:gd name="T24" fmla="*/ 190 w 234"/>
                <a:gd name="T25" fmla="*/ 232 h 385"/>
                <a:gd name="T26" fmla="*/ 159 w 234"/>
                <a:gd name="T27" fmla="*/ 183 h 385"/>
                <a:gd name="T28" fmla="*/ 119 w 234"/>
                <a:gd name="T29" fmla="*/ 143 h 385"/>
                <a:gd name="T30" fmla="*/ 111 w 234"/>
                <a:gd name="T31" fmla="*/ 79 h 385"/>
                <a:gd name="T32" fmla="*/ 108 w 234"/>
                <a:gd name="T33" fmla="*/ 8 h 385"/>
                <a:gd name="T34" fmla="*/ 105 w 234"/>
                <a:gd name="T35" fmla="*/ 4 h 385"/>
                <a:gd name="T36" fmla="*/ 60 w 234"/>
                <a:gd name="T37" fmla="*/ 7 h 385"/>
                <a:gd name="T38" fmla="*/ 60 w 234"/>
                <a:gd name="T39" fmla="*/ 14 h 385"/>
                <a:gd name="T40" fmla="*/ 103 w 234"/>
                <a:gd name="T41" fmla="*/ 12 h 385"/>
                <a:gd name="T42" fmla="*/ 100 w 234"/>
                <a:gd name="T43" fmla="*/ 8 h 385"/>
                <a:gd name="T44" fmla="*/ 103 w 234"/>
                <a:gd name="T45" fmla="*/ 67 h 385"/>
                <a:gd name="T46" fmla="*/ 105 w 234"/>
                <a:gd name="T47" fmla="*/ 118 h 385"/>
                <a:gd name="T48" fmla="*/ 119 w 234"/>
                <a:gd name="T49" fmla="*/ 159 h 385"/>
                <a:gd name="T50" fmla="*/ 154 w 234"/>
                <a:gd name="T51" fmla="*/ 190 h 385"/>
                <a:gd name="T52" fmla="*/ 202 w 234"/>
                <a:gd name="T53" fmla="*/ 279 h 385"/>
                <a:gd name="T54" fmla="*/ 218 w 234"/>
                <a:gd name="T55" fmla="*/ 314 h 385"/>
                <a:gd name="T56" fmla="*/ 220 w 234"/>
                <a:gd name="T57" fmla="*/ 347 h 385"/>
                <a:gd name="T58" fmla="*/ 171 w 234"/>
                <a:gd name="T59" fmla="*/ 370 h 385"/>
                <a:gd name="T60" fmla="*/ 110 w 234"/>
                <a:gd name="T61" fmla="*/ 374 h 385"/>
                <a:gd name="T62" fmla="*/ 55 w 234"/>
                <a:gd name="T63" fmla="*/ 369 h 385"/>
                <a:gd name="T64" fmla="*/ 21 w 234"/>
                <a:gd name="T65" fmla="*/ 356 h 385"/>
                <a:gd name="T66" fmla="*/ 15 w 234"/>
                <a:gd name="T67" fmla="*/ 293 h 385"/>
                <a:gd name="T68" fmla="*/ 40 w 234"/>
                <a:gd name="T69" fmla="*/ 223 h 385"/>
                <a:gd name="T70" fmla="*/ 55 w 234"/>
                <a:gd name="T71" fmla="*/ 195 h 385"/>
                <a:gd name="T72" fmla="*/ 77 w 234"/>
                <a:gd name="T73" fmla="*/ 153 h 385"/>
                <a:gd name="T74" fmla="*/ 74 w 234"/>
                <a:gd name="T75" fmla="*/ 119 h 385"/>
                <a:gd name="T76" fmla="*/ 71 w 234"/>
                <a:gd name="T77" fmla="*/ 84 h 385"/>
                <a:gd name="T78" fmla="*/ 69 w 234"/>
                <a:gd name="T79" fmla="*/ 13 h 385"/>
                <a:gd name="T80" fmla="*/ 62 w 234"/>
                <a:gd name="T81" fmla="*/ 1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4" h="385">
                  <a:moveTo>
                    <a:pt x="62" y="13"/>
                  </a:moveTo>
                  <a:cubicBezTo>
                    <a:pt x="62" y="35"/>
                    <a:pt x="62" y="58"/>
                    <a:pt x="64" y="81"/>
                  </a:cubicBezTo>
                  <a:cubicBezTo>
                    <a:pt x="65" y="102"/>
                    <a:pt x="69" y="124"/>
                    <a:pt x="69" y="146"/>
                  </a:cubicBezTo>
                  <a:cubicBezTo>
                    <a:pt x="70" y="166"/>
                    <a:pt x="55" y="179"/>
                    <a:pt x="46" y="195"/>
                  </a:cubicBezTo>
                  <a:cubicBezTo>
                    <a:pt x="41" y="203"/>
                    <a:pt x="37" y="211"/>
                    <a:pt x="33" y="220"/>
                  </a:cubicBezTo>
                  <a:cubicBezTo>
                    <a:pt x="23" y="243"/>
                    <a:pt x="13" y="267"/>
                    <a:pt x="8" y="292"/>
                  </a:cubicBezTo>
                  <a:cubicBezTo>
                    <a:pt x="3" y="312"/>
                    <a:pt x="0" y="337"/>
                    <a:pt x="11" y="355"/>
                  </a:cubicBezTo>
                  <a:cubicBezTo>
                    <a:pt x="25" y="378"/>
                    <a:pt x="60" y="379"/>
                    <a:pt x="83" y="380"/>
                  </a:cubicBezTo>
                  <a:cubicBezTo>
                    <a:pt x="121" y="383"/>
                    <a:pt x="164" y="385"/>
                    <a:pt x="200" y="370"/>
                  </a:cubicBezTo>
                  <a:cubicBezTo>
                    <a:pt x="211" y="365"/>
                    <a:pt x="225" y="358"/>
                    <a:pt x="230" y="345"/>
                  </a:cubicBezTo>
                  <a:cubicBezTo>
                    <a:pt x="234" y="336"/>
                    <a:pt x="231" y="325"/>
                    <a:pt x="227" y="316"/>
                  </a:cubicBezTo>
                  <a:cubicBezTo>
                    <a:pt x="222" y="304"/>
                    <a:pt x="216" y="293"/>
                    <a:pt x="211" y="281"/>
                  </a:cubicBezTo>
                  <a:cubicBezTo>
                    <a:pt x="203" y="264"/>
                    <a:pt x="197" y="248"/>
                    <a:pt x="190" y="232"/>
                  </a:cubicBezTo>
                  <a:cubicBezTo>
                    <a:pt x="182" y="214"/>
                    <a:pt x="172" y="197"/>
                    <a:pt x="159" y="183"/>
                  </a:cubicBezTo>
                  <a:cubicBezTo>
                    <a:pt x="145" y="169"/>
                    <a:pt x="127" y="162"/>
                    <a:pt x="119" y="143"/>
                  </a:cubicBezTo>
                  <a:cubicBezTo>
                    <a:pt x="111" y="122"/>
                    <a:pt x="112" y="100"/>
                    <a:pt x="111" y="79"/>
                  </a:cubicBezTo>
                  <a:cubicBezTo>
                    <a:pt x="110" y="55"/>
                    <a:pt x="110" y="31"/>
                    <a:pt x="108" y="8"/>
                  </a:cubicBezTo>
                  <a:cubicBezTo>
                    <a:pt x="108" y="6"/>
                    <a:pt x="107" y="5"/>
                    <a:pt x="105" y="4"/>
                  </a:cubicBezTo>
                  <a:cubicBezTo>
                    <a:pt x="90" y="0"/>
                    <a:pt x="75" y="5"/>
                    <a:pt x="60" y="7"/>
                  </a:cubicBezTo>
                  <a:cubicBezTo>
                    <a:pt x="56" y="7"/>
                    <a:pt x="56" y="15"/>
                    <a:pt x="60" y="14"/>
                  </a:cubicBezTo>
                  <a:cubicBezTo>
                    <a:pt x="74" y="13"/>
                    <a:pt x="89" y="8"/>
                    <a:pt x="103" y="12"/>
                  </a:cubicBezTo>
                  <a:cubicBezTo>
                    <a:pt x="102" y="10"/>
                    <a:pt x="101" y="9"/>
                    <a:pt x="100" y="8"/>
                  </a:cubicBezTo>
                  <a:cubicBezTo>
                    <a:pt x="102" y="27"/>
                    <a:pt x="102" y="47"/>
                    <a:pt x="103" y="67"/>
                  </a:cubicBezTo>
                  <a:cubicBezTo>
                    <a:pt x="103" y="84"/>
                    <a:pt x="103" y="101"/>
                    <a:pt x="105" y="118"/>
                  </a:cubicBezTo>
                  <a:cubicBezTo>
                    <a:pt x="107" y="132"/>
                    <a:pt x="111" y="148"/>
                    <a:pt x="119" y="159"/>
                  </a:cubicBezTo>
                  <a:cubicBezTo>
                    <a:pt x="128" y="172"/>
                    <a:pt x="144" y="178"/>
                    <a:pt x="154" y="190"/>
                  </a:cubicBezTo>
                  <a:cubicBezTo>
                    <a:pt x="178" y="214"/>
                    <a:pt x="189" y="249"/>
                    <a:pt x="202" y="279"/>
                  </a:cubicBezTo>
                  <a:cubicBezTo>
                    <a:pt x="207" y="291"/>
                    <a:pt x="213" y="303"/>
                    <a:pt x="218" y="314"/>
                  </a:cubicBezTo>
                  <a:cubicBezTo>
                    <a:pt x="223" y="325"/>
                    <a:pt x="227" y="337"/>
                    <a:pt x="220" y="347"/>
                  </a:cubicBezTo>
                  <a:cubicBezTo>
                    <a:pt x="210" y="361"/>
                    <a:pt x="187" y="367"/>
                    <a:pt x="171" y="370"/>
                  </a:cubicBezTo>
                  <a:cubicBezTo>
                    <a:pt x="151" y="374"/>
                    <a:pt x="131" y="374"/>
                    <a:pt x="110" y="374"/>
                  </a:cubicBezTo>
                  <a:cubicBezTo>
                    <a:pt x="92" y="373"/>
                    <a:pt x="73" y="372"/>
                    <a:pt x="55" y="369"/>
                  </a:cubicBezTo>
                  <a:cubicBezTo>
                    <a:pt x="43" y="367"/>
                    <a:pt x="29" y="365"/>
                    <a:pt x="21" y="356"/>
                  </a:cubicBezTo>
                  <a:cubicBezTo>
                    <a:pt x="6" y="339"/>
                    <a:pt x="11" y="312"/>
                    <a:pt x="15" y="293"/>
                  </a:cubicBezTo>
                  <a:cubicBezTo>
                    <a:pt x="21" y="269"/>
                    <a:pt x="30" y="245"/>
                    <a:pt x="40" y="223"/>
                  </a:cubicBezTo>
                  <a:cubicBezTo>
                    <a:pt x="45" y="213"/>
                    <a:pt x="49" y="204"/>
                    <a:pt x="55" y="195"/>
                  </a:cubicBezTo>
                  <a:cubicBezTo>
                    <a:pt x="63" y="181"/>
                    <a:pt x="75" y="170"/>
                    <a:pt x="77" y="153"/>
                  </a:cubicBezTo>
                  <a:cubicBezTo>
                    <a:pt x="78" y="142"/>
                    <a:pt x="76" y="130"/>
                    <a:pt x="74" y="119"/>
                  </a:cubicBezTo>
                  <a:cubicBezTo>
                    <a:pt x="73" y="107"/>
                    <a:pt x="72" y="96"/>
                    <a:pt x="71" y="84"/>
                  </a:cubicBezTo>
                  <a:cubicBezTo>
                    <a:pt x="70" y="61"/>
                    <a:pt x="69" y="37"/>
                    <a:pt x="69" y="13"/>
                  </a:cubicBezTo>
                  <a:cubicBezTo>
                    <a:pt x="69" y="8"/>
                    <a:pt x="62" y="8"/>
                    <a:pt x="62" y="1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
            <p:cNvSpPr/>
            <p:nvPr/>
          </p:nvSpPr>
          <p:spPr bwMode="auto">
            <a:xfrm>
              <a:off x="6156327" y="2425701"/>
              <a:ext cx="357188" cy="242888"/>
            </a:xfrm>
            <a:custGeom>
              <a:avLst/>
              <a:gdLst>
                <a:gd name="T0" fmla="*/ 0 w 84"/>
                <a:gd name="T1" fmla="*/ 18 h 57"/>
                <a:gd name="T2" fmla="*/ 80 w 84"/>
                <a:gd name="T3" fmla="*/ 35 h 57"/>
                <a:gd name="T4" fmla="*/ 83 w 84"/>
                <a:gd name="T5" fmla="*/ 30 h 57"/>
                <a:gd name="T6" fmla="*/ 77 w 84"/>
                <a:gd name="T7" fmla="*/ 9 h 57"/>
                <a:gd name="T8" fmla="*/ 74 w 84"/>
                <a:gd name="T9" fmla="*/ 5 h 57"/>
                <a:gd name="T10" fmla="*/ 5 w 84"/>
                <a:gd name="T11" fmla="*/ 11 h 57"/>
                <a:gd name="T12" fmla="*/ 7 w 84"/>
                <a:gd name="T13" fmla="*/ 19 h 57"/>
                <a:gd name="T14" fmla="*/ 72 w 84"/>
                <a:gd name="T15" fmla="*/ 12 h 57"/>
                <a:gd name="T16" fmla="*/ 69 w 84"/>
                <a:gd name="T17" fmla="*/ 9 h 57"/>
                <a:gd name="T18" fmla="*/ 76 w 84"/>
                <a:gd name="T19" fmla="*/ 34 h 57"/>
                <a:gd name="T20" fmla="*/ 78 w 84"/>
                <a:gd name="T21" fmla="*/ 28 h 57"/>
                <a:gd name="T22" fmla="*/ 8 w 84"/>
                <a:gd name="T23" fmla="*/ 18 h 57"/>
                <a:gd name="T24" fmla="*/ 0 w 84"/>
                <a:gd name="T25"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57">
                  <a:moveTo>
                    <a:pt x="0" y="18"/>
                  </a:moveTo>
                  <a:cubicBezTo>
                    <a:pt x="3" y="57"/>
                    <a:pt x="56" y="39"/>
                    <a:pt x="80" y="35"/>
                  </a:cubicBezTo>
                  <a:cubicBezTo>
                    <a:pt x="83" y="35"/>
                    <a:pt x="84" y="32"/>
                    <a:pt x="83" y="30"/>
                  </a:cubicBezTo>
                  <a:cubicBezTo>
                    <a:pt x="78" y="23"/>
                    <a:pt x="76" y="17"/>
                    <a:pt x="77" y="9"/>
                  </a:cubicBezTo>
                  <a:cubicBezTo>
                    <a:pt x="77" y="7"/>
                    <a:pt x="75" y="5"/>
                    <a:pt x="74" y="5"/>
                  </a:cubicBezTo>
                  <a:cubicBezTo>
                    <a:pt x="52" y="0"/>
                    <a:pt x="26" y="3"/>
                    <a:pt x="5" y="11"/>
                  </a:cubicBezTo>
                  <a:cubicBezTo>
                    <a:pt x="1" y="13"/>
                    <a:pt x="3" y="21"/>
                    <a:pt x="7" y="19"/>
                  </a:cubicBezTo>
                  <a:cubicBezTo>
                    <a:pt x="27" y="11"/>
                    <a:pt x="52" y="7"/>
                    <a:pt x="72" y="12"/>
                  </a:cubicBezTo>
                  <a:cubicBezTo>
                    <a:pt x="71" y="11"/>
                    <a:pt x="70" y="10"/>
                    <a:pt x="69" y="9"/>
                  </a:cubicBezTo>
                  <a:cubicBezTo>
                    <a:pt x="68" y="18"/>
                    <a:pt x="71" y="26"/>
                    <a:pt x="76" y="34"/>
                  </a:cubicBezTo>
                  <a:cubicBezTo>
                    <a:pt x="77" y="32"/>
                    <a:pt x="77" y="30"/>
                    <a:pt x="78" y="28"/>
                  </a:cubicBezTo>
                  <a:cubicBezTo>
                    <a:pt x="60" y="31"/>
                    <a:pt x="10" y="49"/>
                    <a:pt x="8" y="18"/>
                  </a:cubicBezTo>
                  <a:cubicBezTo>
                    <a:pt x="7" y="13"/>
                    <a:pt x="0" y="13"/>
                    <a:pt x="0"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2"/>
            <p:cNvSpPr/>
            <p:nvPr/>
          </p:nvSpPr>
          <p:spPr bwMode="auto">
            <a:xfrm>
              <a:off x="6092827" y="3665539"/>
              <a:ext cx="777875" cy="396875"/>
            </a:xfrm>
            <a:custGeom>
              <a:avLst/>
              <a:gdLst>
                <a:gd name="T0" fmla="*/ 1 w 183"/>
                <a:gd name="T1" fmla="*/ 31 h 93"/>
                <a:gd name="T2" fmla="*/ 25 w 183"/>
                <a:gd name="T3" fmla="*/ 76 h 93"/>
                <a:gd name="T4" fmla="*/ 73 w 183"/>
                <a:gd name="T5" fmla="*/ 91 h 93"/>
                <a:gd name="T6" fmla="*/ 129 w 183"/>
                <a:gd name="T7" fmla="*/ 89 h 93"/>
                <a:gd name="T8" fmla="*/ 167 w 183"/>
                <a:gd name="T9" fmla="*/ 72 h 93"/>
                <a:gd name="T10" fmla="*/ 154 w 183"/>
                <a:gd name="T11" fmla="*/ 4 h 93"/>
                <a:gd name="T12" fmla="*/ 136 w 183"/>
                <a:gd name="T13" fmla="*/ 4 h 93"/>
                <a:gd name="T14" fmla="*/ 124 w 183"/>
                <a:gd name="T15" fmla="*/ 9 h 93"/>
                <a:gd name="T16" fmla="*/ 106 w 183"/>
                <a:gd name="T17" fmla="*/ 4 h 93"/>
                <a:gd name="T18" fmla="*/ 92 w 183"/>
                <a:gd name="T19" fmla="*/ 1 h 93"/>
                <a:gd name="T20" fmla="*/ 86 w 183"/>
                <a:gd name="T21" fmla="*/ 6 h 93"/>
                <a:gd name="T22" fmla="*/ 79 w 183"/>
                <a:gd name="T23" fmla="*/ 11 h 93"/>
                <a:gd name="T24" fmla="*/ 67 w 183"/>
                <a:gd name="T25" fmla="*/ 6 h 93"/>
                <a:gd name="T26" fmla="*/ 51 w 183"/>
                <a:gd name="T27" fmla="*/ 4 h 93"/>
                <a:gd name="T28" fmla="*/ 47 w 183"/>
                <a:gd name="T29" fmla="*/ 10 h 93"/>
                <a:gd name="T30" fmla="*/ 28 w 183"/>
                <a:gd name="T31" fmla="*/ 17 h 93"/>
                <a:gd name="T32" fmla="*/ 13 w 183"/>
                <a:gd name="T33" fmla="*/ 17 h 93"/>
                <a:gd name="T34" fmla="*/ 9 w 183"/>
                <a:gd name="T35" fmla="*/ 23 h 93"/>
                <a:gd name="T36" fmla="*/ 2 w 183"/>
                <a:gd name="T37" fmla="*/ 29 h 93"/>
                <a:gd name="T38" fmla="*/ 3 w 183"/>
                <a:gd name="T39" fmla="*/ 31 h 93"/>
                <a:gd name="T40" fmla="*/ 11 w 183"/>
                <a:gd name="T41" fmla="*/ 27 h 93"/>
                <a:gd name="T42" fmla="*/ 12 w 183"/>
                <a:gd name="T43" fmla="*/ 24 h 93"/>
                <a:gd name="T44" fmla="*/ 21 w 183"/>
                <a:gd name="T45" fmla="*/ 18 h 93"/>
                <a:gd name="T46" fmla="*/ 30 w 183"/>
                <a:gd name="T47" fmla="*/ 20 h 93"/>
                <a:gd name="T48" fmla="*/ 42 w 183"/>
                <a:gd name="T49" fmla="*/ 19 h 93"/>
                <a:gd name="T50" fmla="*/ 62 w 183"/>
                <a:gd name="T51" fmla="*/ 6 h 93"/>
                <a:gd name="T52" fmla="*/ 74 w 183"/>
                <a:gd name="T53" fmla="*/ 15 h 93"/>
                <a:gd name="T54" fmla="*/ 85 w 183"/>
                <a:gd name="T55" fmla="*/ 10 h 93"/>
                <a:gd name="T56" fmla="*/ 99 w 183"/>
                <a:gd name="T57" fmla="*/ 4 h 93"/>
                <a:gd name="T58" fmla="*/ 107 w 183"/>
                <a:gd name="T59" fmla="*/ 9 h 93"/>
                <a:gd name="T60" fmla="*/ 122 w 183"/>
                <a:gd name="T61" fmla="*/ 12 h 93"/>
                <a:gd name="T62" fmla="*/ 141 w 183"/>
                <a:gd name="T63" fmla="*/ 5 h 93"/>
                <a:gd name="T64" fmla="*/ 165 w 183"/>
                <a:gd name="T65" fmla="*/ 18 h 93"/>
                <a:gd name="T66" fmla="*/ 171 w 183"/>
                <a:gd name="T67" fmla="*/ 59 h 93"/>
                <a:gd name="T68" fmla="*/ 139 w 183"/>
                <a:gd name="T69" fmla="*/ 84 h 93"/>
                <a:gd name="T70" fmla="*/ 91 w 183"/>
                <a:gd name="T71" fmla="*/ 89 h 93"/>
                <a:gd name="T72" fmla="*/ 35 w 183"/>
                <a:gd name="T73" fmla="*/ 79 h 93"/>
                <a:gd name="T74" fmla="*/ 14 w 183"/>
                <a:gd name="T75" fmla="*/ 61 h 93"/>
                <a:gd name="T76" fmla="*/ 3 w 183"/>
                <a:gd name="T77" fmla="*/ 30 h 93"/>
                <a:gd name="T78" fmla="*/ 1 w 183"/>
                <a:gd name="T79"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3" h="93">
                  <a:moveTo>
                    <a:pt x="1" y="31"/>
                  </a:moveTo>
                  <a:cubicBezTo>
                    <a:pt x="7" y="48"/>
                    <a:pt x="9" y="66"/>
                    <a:pt x="25" y="76"/>
                  </a:cubicBezTo>
                  <a:cubicBezTo>
                    <a:pt x="39" y="86"/>
                    <a:pt x="57" y="90"/>
                    <a:pt x="73" y="91"/>
                  </a:cubicBezTo>
                  <a:cubicBezTo>
                    <a:pt x="92" y="93"/>
                    <a:pt x="111" y="92"/>
                    <a:pt x="129" y="89"/>
                  </a:cubicBezTo>
                  <a:cubicBezTo>
                    <a:pt x="143" y="86"/>
                    <a:pt x="158" y="84"/>
                    <a:pt x="167" y="72"/>
                  </a:cubicBezTo>
                  <a:cubicBezTo>
                    <a:pt x="183" y="52"/>
                    <a:pt x="177" y="16"/>
                    <a:pt x="154" y="4"/>
                  </a:cubicBezTo>
                  <a:cubicBezTo>
                    <a:pt x="148" y="1"/>
                    <a:pt x="142" y="2"/>
                    <a:pt x="136" y="4"/>
                  </a:cubicBezTo>
                  <a:cubicBezTo>
                    <a:pt x="132" y="5"/>
                    <a:pt x="128" y="7"/>
                    <a:pt x="124" y="9"/>
                  </a:cubicBezTo>
                  <a:cubicBezTo>
                    <a:pt x="116" y="11"/>
                    <a:pt x="112" y="9"/>
                    <a:pt x="106" y="4"/>
                  </a:cubicBezTo>
                  <a:cubicBezTo>
                    <a:pt x="102" y="1"/>
                    <a:pt x="97" y="0"/>
                    <a:pt x="92" y="1"/>
                  </a:cubicBezTo>
                  <a:cubicBezTo>
                    <a:pt x="89" y="2"/>
                    <a:pt x="88" y="4"/>
                    <a:pt x="86" y="6"/>
                  </a:cubicBezTo>
                  <a:cubicBezTo>
                    <a:pt x="84" y="8"/>
                    <a:pt x="82" y="10"/>
                    <a:pt x="79" y="11"/>
                  </a:cubicBezTo>
                  <a:cubicBezTo>
                    <a:pt x="74" y="13"/>
                    <a:pt x="71" y="10"/>
                    <a:pt x="67" y="6"/>
                  </a:cubicBezTo>
                  <a:cubicBezTo>
                    <a:pt x="62" y="3"/>
                    <a:pt x="57" y="0"/>
                    <a:pt x="51" y="4"/>
                  </a:cubicBezTo>
                  <a:cubicBezTo>
                    <a:pt x="49" y="6"/>
                    <a:pt x="49" y="8"/>
                    <a:pt x="47" y="10"/>
                  </a:cubicBezTo>
                  <a:cubicBezTo>
                    <a:pt x="43" y="18"/>
                    <a:pt x="37" y="19"/>
                    <a:pt x="28" y="17"/>
                  </a:cubicBezTo>
                  <a:cubicBezTo>
                    <a:pt x="23" y="16"/>
                    <a:pt x="18" y="13"/>
                    <a:pt x="13" y="17"/>
                  </a:cubicBezTo>
                  <a:cubicBezTo>
                    <a:pt x="11" y="19"/>
                    <a:pt x="11" y="21"/>
                    <a:pt x="9" y="23"/>
                  </a:cubicBezTo>
                  <a:cubicBezTo>
                    <a:pt x="7" y="26"/>
                    <a:pt x="5" y="27"/>
                    <a:pt x="2" y="29"/>
                  </a:cubicBezTo>
                  <a:cubicBezTo>
                    <a:pt x="0" y="30"/>
                    <a:pt x="1" y="32"/>
                    <a:pt x="3" y="31"/>
                  </a:cubicBezTo>
                  <a:cubicBezTo>
                    <a:pt x="5" y="30"/>
                    <a:pt x="9" y="29"/>
                    <a:pt x="11" y="27"/>
                  </a:cubicBezTo>
                  <a:cubicBezTo>
                    <a:pt x="11" y="27"/>
                    <a:pt x="16" y="17"/>
                    <a:pt x="12" y="24"/>
                  </a:cubicBezTo>
                  <a:cubicBezTo>
                    <a:pt x="14" y="20"/>
                    <a:pt x="16" y="18"/>
                    <a:pt x="21" y="18"/>
                  </a:cubicBezTo>
                  <a:cubicBezTo>
                    <a:pt x="24" y="18"/>
                    <a:pt x="27" y="20"/>
                    <a:pt x="30" y="20"/>
                  </a:cubicBezTo>
                  <a:cubicBezTo>
                    <a:pt x="34" y="21"/>
                    <a:pt x="38" y="21"/>
                    <a:pt x="42" y="19"/>
                  </a:cubicBezTo>
                  <a:cubicBezTo>
                    <a:pt x="49" y="16"/>
                    <a:pt x="51" y="1"/>
                    <a:pt x="62" y="6"/>
                  </a:cubicBezTo>
                  <a:cubicBezTo>
                    <a:pt x="66" y="8"/>
                    <a:pt x="69" y="13"/>
                    <a:pt x="74" y="15"/>
                  </a:cubicBezTo>
                  <a:cubicBezTo>
                    <a:pt x="79" y="16"/>
                    <a:pt x="82" y="13"/>
                    <a:pt x="85" y="10"/>
                  </a:cubicBezTo>
                  <a:cubicBezTo>
                    <a:pt x="90" y="6"/>
                    <a:pt x="91" y="2"/>
                    <a:pt x="99" y="4"/>
                  </a:cubicBezTo>
                  <a:cubicBezTo>
                    <a:pt x="102" y="4"/>
                    <a:pt x="104" y="7"/>
                    <a:pt x="107" y="9"/>
                  </a:cubicBezTo>
                  <a:cubicBezTo>
                    <a:pt x="112" y="12"/>
                    <a:pt x="116" y="13"/>
                    <a:pt x="122" y="12"/>
                  </a:cubicBezTo>
                  <a:cubicBezTo>
                    <a:pt x="128" y="11"/>
                    <a:pt x="134" y="7"/>
                    <a:pt x="141" y="5"/>
                  </a:cubicBezTo>
                  <a:cubicBezTo>
                    <a:pt x="151" y="3"/>
                    <a:pt x="160" y="10"/>
                    <a:pt x="165" y="18"/>
                  </a:cubicBezTo>
                  <a:cubicBezTo>
                    <a:pt x="173" y="29"/>
                    <a:pt x="175" y="45"/>
                    <a:pt x="171" y="59"/>
                  </a:cubicBezTo>
                  <a:cubicBezTo>
                    <a:pt x="166" y="75"/>
                    <a:pt x="155" y="81"/>
                    <a:pt x="139" y="84"/>
                  </a:cubicBezTo>
                  <a:cubicBezTo>
                    <a:pt x="124" y="88"/>
                    <a:pt x="107" y="89"/>
                    <a:pt x="91" y="89"/>
                  </a:cubicBezTo>
                  <a:cubicBezTo>
                    <a:pt x="72" y="89"/>
                    <a:pt x="52" y="87"/>
                    <a:pt x="35" y="79"/>
                  </a:cubicBezTo>
                  <a:cubicBezTo>
                    <a:pt x="26" y="75"/>
                    <a:pt x="18" y="69"/>
                    <a:pt x="14" y="61"/>
                  </a:cubicBezTo>
                  <a:cubicBezTo>
                    <a:pt x="9" y="51"/>
                    <a:pt x="7" y="40"/>
                    <a:pt x="3" y="30"/>
                  </a:cubicBezTo>
                  <a:cubicBezTo>
                    <a:pt x="3" y="28"/>
                    <a:pt x="0" y="29"/>
                    <a:pt x="1"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3"/>
            <p:cNvSpPr/>
            <p:nvPr/>
          </p:nvSpPr>
          <p:spPr bwMode="auto">
            <a:xfrm>
              <a:off x="6275389" y="3797301"/>
              <a:ext cx="93663" cy="90488"/>
            </a:xfrm>
            <a:custGeom>
              <a:avLst/>
              <a:gdLst>
                <a:gd name="T0" fmla="*/ 16 w 22"/>
                <a:gd name="T1" fmla="*/ 3 h 21"/>
                <a:gd name="T2" fmla="*/ 3 w 22"/>
                <a:gd name="T3" fmla="*/ 15 h 21"/>
                <a:gd name="T4" fmla="*/ 5 w 22"/>
                <a:gd name="T5" fmla="*/ 19 h 21"/>
                <a:gd name="T6" fmla="*/ 20 w 22"/>
                <a:gd name="T7" fmla="*/ 6 h 21"/>
                <a:gd name="T8" fmla="*/ 16 w 22"/>
                <a:gd name="T9" fmla="*/ 3 h 21"/>
              </a:gdLst>
              <a:ahLst/>
              <a:cxnLst>
                <a:cxn ang="0">
                  <a:pos x="T0" y="T1"/>
                </a:cxn>
                <a:cxn ang="0">
                  <a:pos x="T2" y="T3"/>
                </a:cxn>
                <a:cxn ang="0">
                  <a:pos x="T4" y="T5"/>
                </a:cxn>
                <a:cxn ang="0">
                  <a:pos x="T6" y="T7"/>
                </a:cxn>
                <a:cxn ang="0">
                  <a:pos x="T8" y="T9"/>
                </a:cxn>
              </a:cxnLst>
              <a:rect l="0" t="0" r="r" b="b"/>
              <a:pathLst>
                <a:path w="22" h="21">
                  <a:moveTo>
                    <a:pt x="16" y="3"/>
                  </a:moveTo>
                  <a:cubicBezTo>
                    <a:pt x="12" y="7"/>
                    <a:pt x="8" y="12"/>
                    <a:pt x="3" y="15"/>
                  </a:cubicBezTo>
                  <a:cubicBezTo>
                    <a:pt x="0" y="17"/>
                    <a:pt x="2" y="21"/>
                    <a:pt x="5" y="19"/>
                  </a:cubicBezTo>
                  <a:cubicBezTo>
                    <a:pt x="11" y="16"/>
                    <a:pt x="15" y="11"/>
                    <a:pt x="20" y="6"/>
                  </a:cubicBezTo>
                  <a:cubicBezTo>
                    <a:pt x="22" y="4"/>
                    <a:pt x="19" y="0"/>
                    <a:pt x="16"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4"/>
            <p:cNvSpPr/>
            <p:nvPr/>
          </p:nvSpPr>
          <p:spPr bwMode="auto">
            <a:xfrm>
              <a:off x="6249989" y="3822701"/>
              <a:ext cx="131763" cy="65088"/>
            </a:xfrm>
            <a:custGeom>
              <a:avLst/>
              <a:gdLst>
                <a:gd name="T0" fmla="*/ 3 w 31"/>
                <a:gd name="T1" fmla="*/ 6 h 15"/>
                <a:gd name="T2" fmla="*/ 25 w 31"/>
                <a:gd name="T3" fmla="*/ 13 h 15"/>
                <a:gd name="T4" fmla="*/ 28 w 31"/>
                <a:gd name="T5" fmla="*/ 9 h 15"/>
                <a:gd name="T6" fmla="*/ 4 w 31"/>
                <a:gd name="T7" fmla="*/ 1 h 15"/>
                <a:gd name="T8" fmla="*/ 3 w 31"/>
                <a:gd name="T9" fmla="*/ 6 h 15"/>
              </a:gdLst>
              <a:ahLst/>
              <a:cxnLst>
                <a:cxn ang="0">
                  <a:pos x="T0" y="T1"/>
                </a:cxn>
                <a:cxn ang="0">
                  <a:pos x="T2" y="T3"/>
                </a:cxn>
                <a:cxn ang="0">
                  <a:pos x="T4" y="T5"/>
                </a:cxn>
                <a:cxn ang="0">
                  <a:pos x="T6" y="T7"/>
                </a:cxn>
                <a:cxn ang="0">
                  <a:pos x="T8" y="T9"/>
                </a:cxn>
              </a:cxnLst>
              <a:rect l="0" t="0" r="r" b="b"/>
              <a:pathLst>
                <a:path w="31" h="15">
                  <a:moveTo>
                    <a:pt x="3" y="6"/>
                  </a:moveTo>
                  <a:cubicBezTo>
                    <a:pt x="11" y="7"/>
                    <a:pt x="18" y="10"/>
                    <a:pt x="25" y="13"/>
                  </a:cubicBezTo>
                  <a:cubicBezTo>
                    <a:pt x="28" y="15"/>
                    <a:pt x="31" y="10"/>
                    <a:pt x="28" y="9"/>
                  </a:cubicBezTo>
                  <a:cubicBezTo>
                    <a:pt x="20" y="5"/>
                    <a:pt x="13" y="3"/>
                    <a:pt x="4" y="1"/>
                  </a:cubicBezTo>
                  <a:cubicBezTo>
                    <a:pt x="1" y="0"/>
                    <a:pt x="0" y="5"/>
                    <a:pt x="3"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5"/>
            <p:cNvSpPr/>
            <p:nvPr/>
          </p:nvSpPr>
          <p:spPr bwMode="auto">
            <a:xfrm>
              <a:off x="6437314" y="3763964"/>
              <a:ext cx="127000" cy="93663"/>
            </a:xfrm>
            <a:custGeom>
              <a:avLst/>
              <a:gdLst>
                <a:gd name="T0" fmla="*/ 25 w 30"/>
                <a:gd name="T1" fmla="*/ 1 h 22"/>
                <a:gd name="T2" fmla="*/ 3 w 30"/>
                <a:gd name="T3" fmla="*/ 15 h 22"/>
                <a:gd name="T4" fmla="*/ 6 w 30"/>
                <a:gd name="T5" fmla="*/ 20 h 22"/>
                <a:gd name="T6" fmla="*/ 16 w 30"/>
                <a:gd name="T7" fmla="*/ 13 h 22"/>
                <a:gd name="T8" fmla="*/ 27 w 30"/>
                <a:gd name="T9" fmla="*/ 6 h 22"/>
                <a:gd name="T10" fmla="*/ 25 w 30"/>
                <a:gd name="T11" fmla="*/ 1 h 22"/>
              </a:gdLst>
              <a:ahLst/>
              <a:cxnLst>
                <a:cxn ang="0">
                  <a:pos x="T0" y="T1"/>
                </a:cxn>
                <a:cxn ang="0">
                  <a:pos x="T2" y="T3"/>
                </a:cxn>
                <a:cxn ang="0">
                  <a:pos x="T4" y="T5"/>
                </a:cxn>
                <a:cxn ang="0">
                  <a:pos x="T6" y="T7"/>
                </a:cxn>
                <a:cxn ang="0">
                  <a:pos x="T8" y="T9"/>
                </a:cxn>
                <a:cxn ang="0">
                  <a:pos x="T10" y="T11"/>
                </a:cxn>
              </a:cxnLst>
              <a:rect l="0" t="0" r="r" b="b"/>
              <a:pathLst>
                <a:path w="30" h="22">
                  <a:moveTo>
                    <a:pt x="25" y="1"/>
                  </a:moveTo>
                  <a:cubicBezTo>
                    <a:pt x="17" y="4"/>
                    <a:pt x="10" y="11"/>
                    <a:pt x="3" y="15"/>
                  </a:cubicBezTo>
                  <a:cubicBezTo>
                    <a:pt x="0" y="17"/>
                    <a:pt x="3" y="22"/>
                    <a:pt x="6" y="20"/>
                  </a:cubicBezTo>
                  <a:cubicBezTo>
                    <a:pt x="9" y="17"/>
                    <a:pt x="13" y="15"/>
                    <a:pt x="16" y="13"/>
                  </a:cubicBezTo>
                  <a:cubicBezTo>
                    <a:pt x="19" y="10"/>
                    <a:pt x="23" y="7"/>
                    <a:pt x="27" y="6"/>
                  </a:cubicBezTo>
                  <a:cubicBezTo>
                    <a:pt x="30" y="5"/>
                    <a:pt x="28" y="0"/>
                    <a:pt x="25"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6"/>
            <p:cNvSpPr/>
            <p:nvPr/>
          </p:nvSpPr>
          <p:spPr bwMode="auto">
            <a:xfrm>
              <a:off x="6454777" y="3776664"/>
              <a:ext cx="58738" cy="85725"/>
            </a:xfrm>
            <a:custGeom>
              <a:avLst/>
              <a:gdLst>
                <a:gd name="T0" fmla="*/ 2 w 14"/>
                <a:gd name="T1" fmla="*/ 6 h 20"/>
                <a:gd name="T2" fmla="*/ 8 w 14"/>
                <a:gd name="T3" fmla="*/ 16 h 20"/>
                <a:gd name="T4" fmla="*/ 13 w 14"/>
                <a:gd name="T5" fmla="*/ 15 h 20"/>
                <a:gd name="T6" fmla="*/ 6 w 14"/>
                <a:gd name="T7" fmla="*/ 2 h 20"/>
                <a:gd name="T8" fmla="*/ 2 w 14"/>
                <a:gd name="T9" fmla="*/ 6 h 20"/>
              </a:gdLst>
              <a:ahLst/>
              <a:cxnLst>
                <a:cxn ang="0">
                  <a:pos x="T0" y="T1"/>
                </a:cxn>
                <a:cxn ang="0">
                  <a:pos x="T2" y="T3"/>
                </a:cxn>
                <a:cxn ang="0">
                  <a:pos x="T4" y="T5"/>
                </a:cxn>
                <a:cxn ang="0">
                  <a:pos x="T6" y="T7"/>
                </a:cxn>
                <a:cxn ang="0">
                  <a:pos x="T8" y="T9"/>
                </a:cxn>
              </a:cxnLst>
              <a:rect l="0" t="0" r="r" b="b"/>
              <a:pathLst>
                <a:path w="14" h="20">
                  <a:moveTo>
                    <a:pt x="2" y="6"/>
                  </a:moveTo>
                  <a:cubicBezTo>
                    <a:pt x="5" y="9"/>
                    <a:pt x="7" y="13"/>
                    <a:pt x="8" y="16"/>
                  </a:cubicBezTo>
                  <a:cubicBezTo>
                    <a:pt x="9" y="20"/>
                    <a:pt x="14" y="18"/>
                    <a:pt x="13" y="15"/>
                  </a:cubicBezTo>
                  <a:cubicBezTo>
                    <a:pt x="12" y="10"/>
                    <a:pt x="9" y="6"/>
                    <a:pt x="6" y="2"/>
                  </a:cubicBezTo>
                  <a:cubicBezTo>
                    <a:pt x="4" y="0"/>
                    <a:pt x="0" y="4"/>
                    <a:pt x="2"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7"/>
            <p:cNvSpPr/>
            <p:nvPr/>
          </p:nvSpPr>
          <p:spPr bwMode="auto">
            <a:xfrm>
              <a:off x="6361114" y="3875089"/>
              <a:ext cx="93663" cy="101600"/>
            </a:xfrm>
            <a:custGeom>
              <a:avLst/>
              <a:gdLst>
                <a:gd name="T0" fmla="*/ 17 w 22"/>
                <a:gd name="T1" fmla="*/ 2 h 24"/>
                <a:gd name="T2" fmla="*/ 2 w 22"/>
                <a:gd name="T3" fmla="*/ 18 h 24"/>
                <a:gd name="T4" fmla="*/ 7 w 22"/>
                <a:gd name="T5" fmla="*/ 21 h 24"/>
                <a:gd name="T6" fmla="*/ 20 w 22"/>
                <a:gd name="T7" fmla="*/ 7 h 24"/>
                <a:gd name="T8" fmla="*/ 17 w 22"/>
                <a:gd name="T9" fmla="*/ 2 h 24"/>
              </a:gdLst>
              <a:ahLst/>
              <a:cxnLst>
                <a:cxn ang="0">
                  <a:pos x="T0" y="T1"/>
                </a:cxn>
                <a:cxn ang="0">
                  <a:pos x="T2" y="T3"/>
                </a:cxn>
                <a:cxn ang="0">
                  <a:pos x="T4" y="T5"/>
                </a:cxn>
                <a:cxn ang="0">
                  <a:pos x="T6" y="T7"/>
                </a:cxn>
                <a:cxn ang="0">
                  <a:pos x="T8" y="T9"/>
                </a:cxn>
              </a:cxnLst>
              <a:rect l="0" t="0" r="r" b="b"/>
              <a:pathLst>
                <a:path w="22" h="24">
                  <a:moveTo>
                    <a:pt x="17" y="2"/>
                  </a:moveTo>
                  <a:cubicBezTo>
                    <a:pt x="11" y="7"/>
                    <a:pt x="7" y="12"/>
                    <a:pt x="2" y="18"/>
                  </a:cubicBezTo>
                  <a:cubicBezTo>
                    <a:pt x="0" y="21"/>
                    <a:pt x="5" y="24"/>
                    <a:pt x="7" y="21"/>
                  </a:cubicBezTo>
                  <a:cubicBezTo>
                    <a:pt x="11" y="16"/>
                    <a:pt x="15" y="10"/>
                    <a:pt x="20" y="7"/>
                  </a:cubicBezTo>
                  <a:cubicBezTo>
                    <a:pt x="22" y="5"/>
                    <a:pt x="20" y="0"/>
                    <a:pt x="17"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8"/>
            <p:cNvSpPr/>
            <p:nvPr/>
          </p:nvSpPr>
          <p:spPr bwMode="auto">
            <a:xfrm>
              <a:off x="6361114" y="3890964"/>
              <a:ext cx="109538" cy="73025"/>
            </a:xfrm>
            <a:custGeom>
              <a:avLst/>
              <a:gdLst>
                <a:gd name="T0" fmla="*/ 3 w 26"/>
                <a:gd name="T1" fmla="*/ 6 h 17"/>
                <a:gd name="T2" fmla="*/ 22 w 26"/>
                <a:gd name="T3" fmla="*/ 16 h 17"/>
                <a:gd name="T4" fmla="*/ 23 w 26"/>
                <a:gd name="T5" fmla="*/ 11 h 17"/>
                <a:gd name="T6" fmla="*/ 6 w 26"/>
                <a:gd name="T7" fmla="*/ 2 h 17"/>
                <a:gd name="T8" fmla="*/ 3 w 26"/>
                <a:gd name="T9" fmla="*/ 6 h 17"/>
              </a:gdLst>
              <a:ahLst/>
              <a:cxnLst>
                <a:cxn ang="0">
                  <a:pos x="T0" y="T1"/>
                </a:cxn>
                <a:cxn ang="0">
                  <a:pos x="T2" y="T3"/>
                </a:cxn>
                <a:cxn ang="0">
                  <a:pos x="T4" y="T5"/>
                </a:cxn>
                <a:cxn ang="0">
                  <a:pos x="T6" y="T7"/>
                </a:cxn>
                <a:cxn ang="0">
                  <a:pos x="T8" y="T9"/>
                </a:cxn>
              </a:cxnLst>
              <a:rect l="0" t="0" r="r" b="b"/>
              <a:pathLst>
                <a:path w="26" h="17">
                  <a:moveTo>
                    <a:pt x="3" y="6"/>
                  </a:moveTo>
                  <a:cubicBezTo>
                    <a:pt x="9" y="10"/>
                    <a:pt x="15" y="13"/>
                    <a:pt x="22" y="16"/>
                  </a:cubicBezTo>
                  <a:cubicBezTo>
                    <a:pt x="25" y="17"/>
                    <a:pt x="26" y="12"/>
                    <a:pt x="23" y="11"/>
                  </a:cubicBezTo>
                  <a:cubicBezTo>
                    <a:pt x="17" y="8"/>
                    <a:pt x="11" y="6"/>
                    <a:pt x="6" y="2"/>
                  </a:cubicBezTo>
                  <a:cubicBezTo>
                    <a:pt x="3" y="0"/>
                    <a:pt x="0" y="4"/>
                    <a:pt x="3"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9"/>
            <p:cNvSpPr/>
            <p:nvPr/>
          </p:nvSpPr>
          <p:spPr bwMode="auto">
            <a:xfrm>
              <a:off x="6564314" y="3822701"/>
              <a:ext cx="114300" cy="136525"/>
            </a:xfrm>
            <a:custGeom>
              <a:avLst/>
              <a:gdLst>
                <a:gd name="T0" fmla="*/ 21 w 27"/>
                <a:gd name="T1" fmla="*/ 3 h 32"/>
                <a:gd name="T2" fmla="*/ 2 w 27"/>
                <a:gd name="T3" fmla="*/ 26 h 32"/>
                <a:gd name="T4" fmla="*/ 6 w 27"/>
                <a:gd name="T5" fmla="*/ 30 h 32"/>
                <a:gd name="T6" fmla="*/ 25 w 27"/>
                <a:gd name="T7" fmla="*/ 7 h 32"/>
                <a:gd name="T8" fmla="*/ 21 w 27"/>
                <a:gd name="T9" fmla="*/ 3 h 32"/>
              </a:gdLst>
              <a:ahLst/>
              <a:cxnLst>
                <a:cxn ang="0">
                  <a:pos x="T0" y="T1"/>
                </a:cxn>
                <a:cxn ang="0">
                  <a:pos x="T2" y="T3"/>
                </a:cxn>
                <a:cxn ang="0">
                  <a:pos x="T4" y="T5"/>
                </a:cxn>
                <a:cxn ang="0">
                  <a:pos x="T6" y="T7"/>
                </a:cxn>
                <a:cxn ang="0">
                  <a:pos x="T8" y="T9"/>
                </a:cxn>
              </a:cxnLst>
              <a:rect l="0" t="0" r="r" b="b"/>
              <a:pathLst>
                <a:path w="27" h="32">
                  <a:moveTo>
                    <a:pt x="21" y="3"/>
                  </a:moveTo>
                  <a:cubicBezTo>
                    <a:pt x="15" y="11"/>
                    <a:pt x="9" y="19"/>
                    <a:pt x="2" y="26"/>
                  </a:cubicBezTo>
                  <a:cubicBezTo>
                    <a:pt x="0" y="28"/>
                    <a:pt x="3" y="32"/>
                    <a:pt x="6" y="30"/>
                  </a:cubicBezTo>
                  <a:cubicBezTo>
                    <a:pt x="13" y="22"/>
                    <a:pt x="18" y="14"/>
                    <a:pt x="25" y="7"/>
                  </a:cubicBezTo>
                  <a:cubicBezTo>
                    <a:pt x="27" y="4"/>
                    <a:pt x="23" y="0"/>
                    <a:pt x="21"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0"/>
            <p:cNvSpPr/>
            <p:nvPr/>
          </p:nvSpPr>
          <p:spPr bwMode="auto">
            <a:xfrm>
              <a:off x="6561139" y="3849689"/>
              <a:ext cx="114300" cy="66675"/>
            </a:xfrm>
            <a:custGeom>
              <a:avLst/>
              <a:gdLst>
                <a:gd name="T0" fmla="*/ 2 w 27"/>
                <a:gd name="T1" fmla="*/ 6 h 16"/>
                <a:gd name="T2" fmla="*/ 22 w 27"/>
                <a:gd name="T3" fmla="*/ 15 h 16"/>
                <a:gd name="T4" fmla="*/ 23 w 27"/>
                <a:gd name="T5" fmla="*/ 10 h 16"/>
                <a:gd name="T6" fmla="*/ 5 w 27"/>
                <a:gd name="T7" fmla="*/ 2 h 16"/>
                <a:gd name="T8" fmla="*/ 2 w 27"/>
                <a:gd name="T9" fmla="*/ 6 h 16"/>
              </a:gdLst>
              <a:ahLst/>
              <a:cxnLst>
                <a:cxn ang="0">
                  <a:pos x="T0" y="T1"/>
                </a:cxn>
                <a:cxn ang="0">
                  <a:pos x="T2" y="T3"/>
                </a:cxn>
                <a:cxn ang="0">
                  <a:pos x="T4" y="T5"/>
                </a:cxn>
                <a:cxn ang="0">
                  <a:pos x="T6" y="T7"/>
                </a:cxn>
                <a:cxn ang="0">
                  <a:pos x="T8" y="T9"/>
                </a:cxn>
              </a:cxnLst>
              <a:rect l="0" t="0" r="r" b="b"/>
              <a:pathLst>
                <a:path w="27" h="16">
                  <a:moveTo>
                    <a:pt x="2" y="6"/>
                  </a:moveTo>
                  <a:cubicBezTo>
                    <a:pt x="8" y="10"/>
                    <a:pt x="15" y="14"/>
                    <a:pt x="22" y="15"/>
                  </a:cubicBezTo>
                  <a:cubicBezTo>
                    <a:pt x="25" y="16"/>
                    <a:pt x="27" y="11"/>
                    <a:pt x="23" y="10"/>
                  </a:cubicBezTo>
                  <a:cubicBezTo>
                    <a:pt x="17" y="9"/>
                    <a:pt x="10" y="6"/>
                    <a:pt x="5" y="2"/>
                  </a:cubicBezTo>
                  <a:cubicBezTo>
                    <a:pt x="2" y="0"/>
                    <a:pt x="0" y="4"/>
                    <a:pt x="2"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1"/>
            <p:cNvSpPr/>
            <p:nvPr/>
          </p:nvSpPr>
          <p:spPr bwMode="auto">
            <a:xfrm>
              <a:off x="6650039" y="3738564"/>
              <a:ext cx="84138" cy="84138"/>
            </a:xfrm>
            <a:custGeom>
              <a:avLst/>
              <a:gdLst>
                <a:gd name="T0" fmla="*/ 14 w 20"/>
                <a:gd name="T1" fmla="*/ 3 h 20"/>
                <a:gd name="T2" fmla="*/ 2 w 20"/>
                <a:gd name="T3" fmla="*/ 14 h 20"/>
                <a:gd name="T4" fmla="*/ 6 w 20"/>
                <a:gd name="T5" fmla="*/ 18 h 20"/>
                <a:gd name="T6" fmla="*/ 18 w 20"/>
                <a:gd name="T7" fmla="*/ 6 h 20"/>
                <a:gd name="T8" fmla="*/ 14 w 20"/>
                <a:gd name="T9" fmla="*/ 3 h 20"/>
              </a:gdLst>
              <a:ahLst/>
              <a:cxnLst>
                <a:cxn ang="0">
                  <a:pos x="T0" y="T1"/>
                </a:cxn>
                <a:cxn ang="0">
                  <a:pos x="T2" y="T3"/>
                </a:cxn>
                <a:cxn ang="0">
                  <a:pos x="T4" y="T5"/>
                </a:cxn>
                <a:cxn ang="0">
                  <a:pos x="T6" y="T7"/>
                </a:cxn>
                <a:cxn ang="0">
                  <a:pos x="T8" y="T9"/>
                </a:cxn>
              </a:cxnLst>
              <a:rect l="0" t="0" r="r" b="b"/>
              <a:pathLst>
                <a:path w="20" h="20">
                  <a:moveTo>
                    <a:pt x="14" y="3"/>
                  </a:moveTo>
                  <a:cubicBezTo>
                    <a:pt x="10" y="6"/>
                    <a:pt x="6" y="10"/>
                    <a:pt x="2" y="14"/>
                  </a:cubicBezTo>
                  <a:cubicBezTo>
                    <a:pt x="0" y="16"/>
                    <a:pt x="4" y="20"/>
                    <a:pt x="6" y="18"/>
                  </a:cubicBezTo>
                  <a:cubicBezTo>
                    <a:pt x="10" y="14"/>
                    <a:pt x="14" y="10"/>
                    <a:pt x="18" y="6"/>
                  </a:cubicBezTo>
                  <a:cubicBezTo>
                    <a:pt x="20" y="4"/>
                    <a:pt x="16" y="0"/>
                    <a:pt x="14"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2"/>
            <p:cNvSpPr/>
            <p:nvPr/>
          </p:nvSpPr>
          <p:spPr bwMode="auto">
            <a:xfrm>
              <a:off x="6662739" y="3751264"/>
              <a:ext cx="93663" cy="71438"/>
            </a:xfrm>
            <a:custGeom>
              <a:avLst/>
              <a:gdLst>
                <a:gd name="T0" fmla="*/ 2 w 22"/>
                <a:gd name="T1" fmla="*/ 6 h 17"/>
                <a:gd name="T2" fmla="*/ 17 w 22"/>
                <a:gd name="T3" fmla="*/ 15 h 17"/>
                <a:gd name="T4" fmla="*/ 19 w 22"/>
                <a:gd name="T5" fmla="*/ 11 h 17"/>
                <a:gd name="T6" fmla="*/ 6 w 22"/>
                <a:gd name="T7" fmla="*/ 2 h 17"/>
                <a:gd name="T8" fmla="*/ 2 w 22"/>
                <a:gd name="T9" fmla="*/ 6 h 17"/>
              </a:gdLst>
              <a:ahLst/>
              <a:cxnLst>
                <a:cxn ang="0">
                  <a:pos x="T0" y="T1"/>
                </a:cxn>
                <a:cxn ang="0">
                  <a:pos x="T2" y="T3"/>
                </a:cxn>
                <a:cxn ang="0">
                  <a:pos x="T4" y="T5"/>
                </a:cxn>
                <a:cxn ang="0">
                  <a:pos x="T6" y="T7"/>
                </a:cxn>
                <a:cxn ang="0">
                  <a:pos x="T8" y="T9"/>
                </a:cxn>
              </a:cxnLst>
              <a:rect l="0" t="0" r="r" b="b"/>
              <a:pathLst>
                <a:path w="22" h="17">
                  <a:moveTo>
                    <a:pt x="2" y="6"/>
                  </a:moveTo>
                  <a:cubicBezTo>
                    <a:pt x="6" y="10"/>
                    <a:pt x="11" y="12"/>
                    <a:pt x="17" y="15"/>
                  </a:cubicBezTo>
                  <a:cubicBezTo>
                    <a:pt x="19" y="17"/>
                    <a:pt x="22" y="12"/>
                    <a:pt x="19" y="11"/>
                  </a:cubicBezTo>
                  <a:cubicBezTo>
                    <a:pt x="14" y="8"/>
                    <a:pt x="9" y="6"/>
                    <a:pt x="6" y="2"/>
                  </a:cubicBezTo>
                  <a:cubicBezTo>
                    <a:pt x="3" y="0"/>
                    <a:pt x="0" y="3"/>
                    <a:pt x="2"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7"/>
            <p:cNvSpPr/>
            <p:nvPr/>
          </p:nvSpPr>
          <p:spPr bwMode="auto">
            <a:xfrm>
              <a:off x="6262689" y="1985964"/>
              <a:ext cx="200025" cy="414338"/>
            </a:xfrm>
            <a:custGeom>
              <a:avLst/>
              <a:gdLst>
                <a:gd name="T0" fmla="*/ 13 w 47"/>
                <a:gd name="T1" fmla="*/ 93 h 97"/>
                <a:gd name="T2" fmla="*/ 43 w 47"/>
                <a:gd name="T3" fmla="*/ 59 h 97"/>
                <a:gd name="T4" fmla="*/ 38 w 47"/>
                <a:gd name="T5" fmla="*/ 41 h 97"/>
                <a:gd name="T6" fmla="*/ 27 w 47"/>
                <a:gd name="T7" fmla="*/ 33 h 97"/>
                <a:gd name="T8" fmla="*/ 29 w 47"/>
                <a:gd name="T9" fmla="*/ 5 h 97"/>
                <a:gd name="T10" fmla="*/ 27 w 47"/>
                <a:gd name="T11" fmla="*/ 1 h 97"/>
                <a:gd name="T12" fmla="*/ 3 w 47"/>
                <a:gd name="T13" fmla="*/ 16 h 97"/>
                <a:gd name="T14" fmla="*/ 19 w 47"/>
                <a:gd name="T15" fmla="*/ 43 h 97"/>
                <a:gd name="T16" fmla="*/ 2 w 47"/>
                <a:gd name="T17" fmla="*/ 70 h 97"/>
                <a:gd name="T18" fmla="*/ 11 w 47"/>
                <a:gd name="T19" fmla="*/ 93 h 97"/>
                <a:gd name="T20" fmla="*/ 8 w 47"/>
                <a:gd name="T21" fmla="*/ 90 h 97"/>
                <a:gd name="T22" fmla="*/ 8 w 47"/>
                <a:gd name="T23" fmla="*/ 93 h 97"/>
                <a:gd name="T24" fmla="*/ 13 w 47"/>
                <a:gd name="T25" fmla="*/ 93 h 97"/>
                <a:gd name="T26" fmla="*/ 13 w 47"/>
                <a:gd name="T27" fmla="*/ 90 h 97"/>
                <a:gd name="T28" fmla="*/ 11 w 47"/>
                <a:gd name="T29" fmla="*/ 88 h 97"/>
                <a:gd name="T30" fmla="*/ 10 w 47"/>
                <a:gd name="T31" fmla="*/ 68 h 97"/>
                <a:gd name="T32" fmla="*/ 20 w 47"/>
                <a:gd name="T33" fmla="*/ 61 h 97"/>
                <a:gd name="T34" fmla="*/ 26 w 47"/>
                <a:gd name="T35" fmla="*/ 49 h 97"/>
                <a:gd name="T36" fmla="*/ 15 w 47"/>
                <a:gd name="T37" fmla="*/ 32 h 97"/>
                <a:gd name="T38" fmla="*/ 8 w 47"/>
                <a:gd name="T39" fmla="*/ 15 h 97"/>
                <a:gd name="T40" fmla="*/ 27 w 47"/>
                <a:gd name="T41" fmla="*/ 7 h 97"/>
                <a:gd name="T42" fmla="*/ 25 w 47"/>
                <a:gd name="T43" fmla="*/ 3 h 97"/>
                <a:gd name="T44" fmla="*/ 22 w 47"/>
                <a:gd name="T45" fmla="*/ 34 h 97"/>
                <a:gd name="T46" fmla="*/ 36 w 47"/>
                <a:gd name="T47" fmla="*/ 61 h 97"/>
                <a:gd name="T48" fmla="*/ 8 w 47"/>
                <a:gd name="T49" fmla="*/ 94 h 97"/>
                <a:gd name="T50" fmla="*/ 13 w 47"/>
                <a:gd name="T51"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97">
                  <a:moveTo>
                    <a:pt x="13" y="93"/>
                  </a:moveTo>
                  <a:cubicBezTo>
                    <a:pt x="6" y="74"/>
                    <a:pt x="37" y="74"/>
                    <a:pt x="43" y="59"/>
                  </a:cubicBezTo>
                  <a:cubicBezTo>
                    <a:pt x="46" y="53"/>
                    <a:pt x="43" y="46"/>
                    <a:pt x="38" y="41"/>
                  </a:cubicBezTo>
                  <a:cubicBezTo>
                    <a:pt x="35" y="38"/>
                    <a:pt x="30" y="36"/>
                    <a:pt x="27" y="33"/>
                  </a:cubicBezTo>
                  <a:cubicBezTo>
                    <a:pt x="19" y="23"/>
                    <a:pt x="25" y="14"/>
                    <a:pt x="29" y="5"/>
                  </a:cubicBezTo>
                  <a:cubicBezTo>
                    <a:pt x="30" y="3"/>
                    <a:pt x="29" y="2"/>
                    <a:pt x="27" y="1"/>
                  </a:cubicBezTo>
                  <a:cubicBezTo>
                    <a:pt x="16" y="0"/>
                    <a:pt x="4" y="5"/>
                    <a:pt x="3" y="16"/>
                  </a:cubicBezTo>
                  <a:cubicBezTo>
                    <a:pt x="0" y="31"/>
                    <a:pt x="12" y="33"/>
                    <a:pt x="19" y="43"/>
                  </a:cubicBezTo>
                  <a:cubicBezTo>
                    <a:pt x="28" y="57"/>
                    <a:pt x="6" y="59"/>
                    <a:pt x="2" y="70"/>
                  </a:cubicBezTo>
                  <a:cubicBezTo>
                    <a:pt x="0" y="77"/>
                    <a:pt x="1" y="92"/>
                    <a:pt x="11" y="93"/>
                  </a:cubicBezTo>
                  <a:cubicBezTo>
                    <a:pt x="10" y="92"/>
                    <a:pt x="9" y="91"/>
                    <a:pt x="8" y="90"/>
                  </a:cubicBezTo>
                  <a:cubicBezTo>
                    <a:pt x="8" y="91"/>
                    <a:pt x="8" y="92"/>
                    <a:pt x="8" y="93"/>
                  </a:cubicBezTo>
                  <a:cubicBezTo>
                    <a:pt x="8" y="97"/>
                    <a:pt x="13" y="97"/>
                    <a:pt x="13" y="93"/>
                  </a:cubicBezTo>
                  <a:cubicBezTo>
                    <a:pt x="13" y="92"/>
                    <a:pt x="13" y="91"/>
                    <a:pt x="13" y="90"/>
                  </a:cubicBezTo>
                  <a:cubicBezTo>
                    <a:pt x="13" y="89"/>
                    <a:pt x="12" y="88"/>
                    <a:pt x="11" y="88"/>
                  </a:cubicBezTo>
                  <a:cubicBezTo>
                    <a:pt x="3" y="87"/>
                    <a:pt x="7" y="70"/>
                    <a:pt x="10" y="68"/>
                  </a:cubicBezTo>
                  <a:cubicBezTo>
                    <a:pt x="12" y="64"/>
                    <a:pt x="16" y="63"/>
                    <a:pt x="20" y="61"/>
                  </a:cubicBezTo>
                  <a:cubicBezTo>
                    <a:pt x="24" y="58"/>
                    <a:pt x="27" y="54"/>
                    <a:pt x="26" y="49"/>
                  </a:cubicBezTo>
                  <a:cubicBezTo>
                    <a:pt x="26" y="41"/>
                    <a:pt x="20" y="37"/>
                    <a:pt x="15" y="32"/>
                  </a:cubicBezTo>
                  <a:cubicBezTo>
                    <a:pt x="9" y="28"/>
                    <a:pt x="5" y="22"/>
                    <a:pt x="8" y="15"/>
                  </a:cubicBezTo>
                  <a:cubicBezTo>
                    <a:pt x="11" y="7"/>
                    <a:pt x="20" y="6"/>
                    <a:pt x="27" y="7"/>
                  </a:cubicBezTo>
                  <a:cubicBezTo>
                    <a:pt x="26" y="5"/>
                    <a:pt x="26" y="4"/>
                    <a:pt x="25" y="3"/>
                  </a:cubicBezTo>
                  <a:cubicBezTo>
                    <a:pt x="20" y="13"/>
                    <a:pt x="14" y="23"/>
                    <a:pt x="22" y="34"/>
                  </a:cubicBezTo>
                  <a:cubicBezTo>
                    <a:pt x="27" y="43"/>
                    <a:pt x="47" y="49"/>
                    <a:pt x="36" y="61"/>
                  </a:cubicBezTo>
                  <a:cubicBezTo>
                    <a:pt x="25" y="72"/>
                    <a:pt x="1" y="73"/>
                    <a:pt x="8" y="94"/>
                  </a:cubicBezTo>
                  <a:cubicBezTo>
                    <a:pt x="9" y="97"/>
                    <a:pt x="14" y="96"/>
                    <a:pt x="13" y="9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8"/>
            <p:cNvSpPr/>
            <p:nvPr/>
          </p:nvSpPr>
          <p:spPr bwMode="auto">
            <a:xfrm>
              <a:off x="6118227" y="2127251"/>
              <a:ext cx="187325" cy="268288"/>
            </a:xfrm>
            <a:custGeom>
              <a:avLst/>
              <a:gdLst>
                <a:gd name="T0" fmla="*/ 36 w 44"/>
                <a:gd name="T1" fmla="*/ 57 h 63"/>
                <a:gd name="T2" fmla="*/ 36 w 44"/>
                <a:gd name="T3" fmla="*/ 24 h 63"/>
                <a:gd name="T4" fmla="*/ 43 w 44"/>
                <a:gd name="T5" fmla="*/ 12 h 63"/>
                <a:gd name="T6" fmla="*/ 17 w 44"/>
                <a:gd name="T7" fmla="*/ 3 h 63"/>
                <a:gd name="T8" fmla="*/ 15 w 44"/>
                <a:gd name="T9" fmla="*/ 7 h 63"/>
                <a:gd name="T10" fmla="*/ 7 w 44"/>
                <a:gd name="T11" fmla="*/ 24 h 63"/>
                <a:gd name="T12" fmla="*/ 1 w 44"/>
                <a:gd name="T13" fmla="*/ 39 h 63"/>
                <a:gd name="T14" fmla="*/ 32 w 44"/>
                <a:gd name="T15" fmla="*/ 61 h 63"/>
                <a:gd name="T16" fmla="*/ 33 w 44"/>
                <a:gd name="T17" fmla="*/ 56 h 63"/>
                <a:gd name="T18" fmla="*/ 16 w 44"/>
                <a:gd name="T19" fmla="*/ 48 h 63"/>
                <a:gd name="T20" fmla="*/ 12 w 44"/>
                <a:gd name="T21" fmla="*/ 27 h 63"/>
                <a:gd name="T22" fmla="*/ 19 w 44"/>
                <a:gd name="T23" fmla="*/ 3 h 63"/>
                <a:gd name="T24" fmla="*/ 17 w 44"/>
                <a:gd name="T25" fmla="*/ 8 h 63"/>
                <a:gd name="T26" fmla="*/ 38 w 44"/>
                <a:gd name="T27" fmla="*/ 11 h 63"/>
                <a:gd name="T28" fmla="*/ 28 w 44"/>
                <a:gd name="T29" fmla="*/ 25 h 63"/>
                <a:gd name="T30" fmla="*/ 31 w 44"/>
                <a:gd name="T31" fmla="*/ 60 h 63"/>
                <a:gd name="T32" fmla="*/ 36 w 44"/>
                <a:gd name="T33" fmla="*/ 5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63">
                  <a:moveTo>
                    <a:pt x="36" y="57"/>
                  </a:moveTo>
                  <a:cubicBezTo>
                    <a:pt x="27" y="46"/>
                    <a:pt x="24" y="35"/>
                    <a:pt x="36" y="24"/>
                  </a:cubicBezTo>
                  <a:cubicBezTo>
                    <a:pt x="39" y="21"/>
                    <a:pt x="44" y="18"/>
                    <a:pt x="43" y="12"/>
                  </a:cubicBezTo>
                  <a:cubicBezTo>
                    <a:pt x="43" y="0"/>
                    <a:pt x="25" y="2"/>
                    <a:pt x="17" y="3"/>
                  </a:cubicBezTo>
                  <a:cubicBezTo>
                    <a:pt x="15" y="3"/>
                    <a:pt x="14" y="5"/>
                    <a:pt x="15" y="7"/>
                  </a:cubicBezTo>
                  <a:cubicBezTo>
                    <a:pt x="24" y="14"/>
                    <a:pt x="12" y="19"/>
                    <a:pt x="7" y="24"/>
                  </a:cubicBezTo>
                  <a:cubicBezTo>
                    <a:pt x="3" y="28"/>
                    <a:pt x="0" y="33"/>
                    <a:pt x="1" y="39"/>
                  </a:cubicBezTo>
                  <a:cubicBezTo>
                    <a:pt x="3" y="51"/>
                    <a:pt x="22" y="58"/>
                    <a:pt x="32" y="61"/>
                  </a:cubicBezTo>
                  <a:cubicBezTo>
                    <a:pt x="35" y="62"/>
                    <a:pt x="36" y="57"/>
                    <a:pt x="33" y="56"/>
                  </a:cubicBezTo>
                  <a:cubicBezTo>
                    <a:pt x="27" y="54"/>
                    <a:pt x="21" y="51"/>
                    <a:pt x="16" y="48"/>
                  </a:cubicBezTo>
                  <a:cubicBezTo>
                    <a:pt x="6" y="42"/>
                    <a:pt x="3" y="35"/>
                    <a:pt x="12" y="27"/>
                  </a:cubicBezTo>
                  <a:cubicBezTo>
                    <a:pt x="19" y="20"/>
                    <a:pt x="30" y="12"/>
                    <a:pt x="19" y="3"/>
                  </a:cubicBezTo>
                  <a:cubicBezTo>
                    <a:pt x="18" y="5"/>
                    <a:pt x="18" y="6"/>
                    <a:pt x="17" y="8"/>
                  </a:cubicBezTo>
                  <a:cubicBezTo>
                    <a:pt x="22" y="8"/>
                    <a:pt x="36" y="5"/>
                    <a:pt x="38" y="11"/>
                  </a:cubicBezTo>
                  <a:cubicBezTo>
                    <a:pt x="40" y="16"/>
                    <a:pt x="30" y="22"/>
                    <a:pt x="28" y="25"/>
                  </a:cubicBezTo>
                  <a:cubicBezTo>
                    <a:pt x="18" y="37"/>
                    <a:pt x="23" y="49"/>
                    <a:pt x="31" y="60"/>
                  </a:cubicBezTo>
                  <a:cubicBezTo>
                    <a:pt x="33" y="63"/>
                    <a:pt x="37" y="60"/>
                    <a:pt x="36" y="5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5"/>
            <p:cNvSpPr/>
            <p:nvPr/>
          </p:nvSpPr>
          <p:spPr bwMode="auto">
            <a:xfrm>
              <a:off x="6219827" y="3311526"/>
              <a:ext cx="136525" cy="34925"/>
            </a:xfrm>
            <a:custGeom>
              <a:avLst/>
              <a:gdLst>
                <a:gd name="T0" fmla="*/ 3 w 32"/>
                <a:gd name="T1" fmla="*/ 8 h 8"/>
                <a:gd name="T2" fmla="*/ 28 w 32"/>
                <a:gd name="T3" fmla="*/ 5 h 8"/>
                <a:gd name="T4" fmla="*/ 28 w 32"/>
                <a:gd name="T5" fmla="*/ 0 h 8"/>
                <a:gd name="T6" fmla="*/ 3 w 32"/>
                <a:gd name="T7" fmla="*/ 2 h 8"/>
                <a:gd name="T8" fmla="*/ 3 w 32"/>
                <a:gd name="T9" fmla="*/ 8 h 8"/>
              </a:gdLst>
              <a:ahLst/>
              <a:cxnLst>
                <a:cxn ang="0">
                  <a:pos x="T0" y="T1"/>
                </a:cxn>
                <a:cxn ang="0">
                  <a:pos x="T2" y="T3"/>
                </a:cxn>
                <a:cxn ang="0">
                  <a:pos x="T4" y="T5"/>
                </a:cxn>
                <a:cxn ang="0">
                  <a:pos x="T6" y="T7"/>
                </a:cxn>
                <a:cxn ang="0">
                  <a:pos x="T8" y="T9"/>
                </a:cxn>
              </a:cxnLst>
              <a:rect l="0" t="0" r="r" b="b"/>
              <a:pathLst>
                <a:path w="32" h="8">
                  <a:moveTo>
                    <a:pt x="3" y="8"/>
                  </a:moveTo>
                  <a:cubicBezTo>
                    <a:pt x="11" y="7"/>
                    <a:pt x="20" y="6"/>
                    <a:pt x="28" y="5"/>
                  </a:cubicBezTo>
                  <a:cubicBezTo>
                    <a:pt x="32" y="5"/>
                    <a:pt x="32" y="0"/>
                    <a:pt x="28" y="0"/>
                  </a:cubicBezTo>
                  <a:cubicBezTo>
                    <a:pt x="20" y="1"/>
                    <a:pt x="11" y="2"/>
                    <a:pt x="3" y="2"/>
                  </a:cubicBezTo>
                  <a:cubicBezTo>
                    <a:pt x="0" y="2"/>
                    <a:pt x="0" y="8"/>
                    <a:pt x="3"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6"/>
            <p:cNvSpPr/>
            <p:nvPr/>
          </p:nvSpPr>
          <p:spPr bwMode="auto">
            <a:xfrm>
              <a:off x="6249989" y="3346451"/>
              <a:ext cx="68263" cy="33338"/>
            </a:xfrm>
            <a:custGeom>
              <a:avLst/>
              <a:gdLst>
                <a:gd name="T0" fmla="*/ 4 w 16"/>
                <a:gd name="T1" fmla="*/ 7 h 8"/>
                <a:gd name="T2" fmla="*/ 13 w 16"/>
                <a:gd name="T3" fmla="*/ 5 h 8"/>
                <a:gd name="T4" fmla="*/ 11 w 16"/>
                <a:gd name="T5" fmla="*/ 1 h 8"/>
                <a:gd name="T6" fmla="*/ 3 w 16"/>
                <a:gd name="T7" fmla="*/ 2 h 8"/>
                <a:gd name="T8" fmla="*/ 4 w 16"/>
                <a:gd name="T9" fmla="*/ 7 h 8"/>
              </a:gdLst>
              <a:ahLst/>
              <a:cxnLst>
                <a:cxn ang="0">
                  <a:pos x="T0" y="T1"/>
                </a:cxn>
                <a:cxn ang="0">
                  <a:pos x="T2" y="T3"/>
                </a:cxn>
                <a:cxn ang="0">
                  <a:pos x="T4" y="T5"/>
                </a:cxn>
                <a:cxn ang="0">
                  <a:pos x="T6" y="T7"/>
                </a:cxn>
                <a:cxn ang="0">
                  <a:pos x="T8" y="T9"/>
                </a:cxn>
              </a:cxnLst>
              <a:rect l="0" t="0" r="r" b="b"/>
              <a:pathLst>
                <a:path w="16" h="8">
                  <a:moveTo>
                    <a:pt x="4" y="7"/>
                  </a:moveTo>
                  <a:cubicBezTo>
                    <a:pt x="7" y="6"/>
                    <a:pt x="10" y="6"/>
                    <a:pt x="13" y="5"/>
                  </a:cubicBezTo>
                  <a:cubicBezTo>
                    <a:pt x="16" y="4"/>
                    <a:pt x="15" y="0"/>
                    <a:pt x="11" y="1"/>
                  </a:cubicBezTo>
                  <a:cubicBezTo>
                    <a:pt x="9" y="1"/>
                    <a:pt x="6" y="1"/>
                    <a:pt x="3" y="2"/>
                  </a:cubicBezTo>
                  <a:cubicBezTo>
                    <a:pt x="0" y="3"/>
                    <a:pt x="1" y="8"/>
                    <a:pt x="4" y="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7"/>
            <p:cNvSpPr/>
            <p:nvPr/>
          </p:nvSpPr>
          <p:spPr bwMode="auto">
            <a:xfrm>
              <a:off x="6194427" y="3362326"/>
              <a:ext cx="182563" cy="42863"/>
            </a:xfrm>
            <a:custGeom>
              <a:avLst/>
              <a:gdLst>
                <a:gd name="T0" fmla="*/ 4 w 43"/>
                <a:gd name="T1" fmla="*/ 10 h 10"/>
                <a:gd name="T2" fmla="*/ 39 w 43"/>
                <a:gd name="T3" fmla="*/ 6 h 10"/>
                <a:gd name="T4" fmla="*/ 38 w 43"/>
                <a:gd name="T5" fmla="*/ 1 h 10"/>
                <a:gd name="T6" fmla="*/ 4 w 43"/>
                <a:gd name="T7" fmla="*/ 5 h 10"/>
                <a:gd name="T8" fmla="*/ 4 w 43"/>
                <a:gd name="T9" fmla="*/ 10 h 10"/>
              </a:gdLst>
              <a:ahLst/>
              <a:cxnLst>
                <a:cxn ang="0">
                  <a:pos x="T0" y="T1"/>
                </a:cxn>
                <a:cxn ang="0">
                  <a:pos x="T2" y="T3"/>
                </a:cxn>
                <a:cxn ang="0">
                  <a:pos x="T4" y="T5"/>
                </a:cxn>
                <a:cxn ang="0">
                  <a:pos x="T6" y="T7"/>
                </a:cxn>
                <a:cxn ang="0">
                  <a:pos x="T8" y="T9"/>
                </a:cxn>
              </a:cxnLst>
              <a:rect l="0" t="0" r="r" b="b"/>
              <a:pathLst>
                <a:path w="43" h="10">
                  <a:moveTo>
                    <a:pt x="4" y="10"/>
                  </a:moveTo>
                  <a:cubicBezTo>
                    <a:pt x="16" y="10"/>
                    <a:pt x="28" y="8"/>
                    <a:pt x="39" y="6"/>
                  </a:cubicBezTo>
                  <a:cubicBezTo>
                    <a:pt x="43" y="5"/>
                    <a:pt x="41" y="0"/>
                    <a:pt x="38" y="1"/>
                  </a:cubicBezTo>
                  <a:cubicBezTo>
                    <a:pt x="27" y="3"/>
                    <a:pt x="15" y="5"/>
                    <a:pt x="4" y="5"/>
                  </a:cubicBezTo>
                  <a:cubicBezTo>
                    <a:pt x="0" y="5"/>
                    <a:pt x="0" y="10"/>
                    <a:pt x="4" y="1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8"/>
            <p:cNvSpPr/>
            <p:nvPr/>
          </p:nvSpPr>
          <p:spPr bwMode="auto">
            <a:xfrm>
              <a:off x="6143627" y="3402014"/>
              <a:ext cx="233363" cy="50800"/>
            </a:xfrm>
            <a:custGeom>
              <a:avLst/>
              <a:gdLst>
                <a:gd name="T0" fmla="*/ 5 w 55"/>
                <a:gd name="T1" fmla="*/ 11 h 12"/>
                <a:gd name="T2" fmla="*/ 51 w 55"/>
                <a:gd name="T3" fmla="*/ 5 h 12"/>
                <a:gd name="T4" fmla="*/ 50 w 55"/>
                <a:gd name="T5" fmla="*/ 0 h 12"/>
                <a:gd name="T6" fmla="*/ 3 w 55"/>
                <a:gd name="T7" fmla="*/ 6 h 12"/>
                <a:gd name="T8" fmla="*/ 5 w 55"/>
                <a:gd name="T9" fmla="*/ 11 h 12"/>
              </a:gdLst>
              <a:ahLst/>
              <a:cxnLst>
                <a:cxn ang="0">
                  <a:pos x="T0" y="T1"/>
                </a:cxn>
                <a:cxn ang="0">
                  <a:pos x="T2" y="T3"/>
                </a:cxn>
                <a:cxn ang="0">
                  <a:pos x="T4" y="T5"/>
                </a:cxn>
                <a:cxn ang="0">
                  <a:pos x="T6" y="T7"/>
                </a:cxn>
                <a:cxn ang="0">
                  <a:pos x="T8" y="T9"/>
                </a:cxn>
              </a:cxnLst>
              <a:rect l="0" t="0" r="r" b="b"/>
              <a:pathLst>
                <a:path w="55" h="12">
                  <a:moveTo>
                    <a:pt x="5" y="11"/>
                  </a:moveTo>
                  <a:cubicBezTo>
                    <a:pt x="20" y="9"/>
                    <a:pt x="36" y="8"/>
                    <a:pt x="51" y="5"/>
                  </a:cubicBezTo>
                  <a:cubicBezTo>
                    <a:pt x="55" y="5"/>
                    <a:pt x="53" y="0"/>
                    <a:pt x="50" y="0"/>
                  </a:cubicBezTo>
                  <a:cubicBezTo>
                    <a:pt x="35" y="3"/>
                    <a:pt x="19" y="4"/>
                    <a:pt x="3" y="6"/>
                  </a:cubicBezTo>
                  <a:cubicBezTo>
                    <a:pt x="0" y="7"/>
                    <a:pt x="1" y="12"/>
                    <a:pt x="5" y="1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9"/>
            <p:cNvSpPr/>
            <p:nvPr/>
          </p:nvSpPr>
          <p:spPr bwMode="auto">
            <a:xfrm>
              <a:off x="6161089" y="3430589"/>
              <a:ext cx="233363" cy="55563"/>
            </a:xfrm>
            <a:custGeom>
              <a:avLst/>
              <a:gdLst>
                <a:gd name="T0" fmla="*/ 5 w 55"/>
                <a:gd name="T1" fmla="*/ 13 h 13"/>
                <a:gd name="T2" fmla="*/ 52 w 55"/>
                <a:gd name="T3" fmla="*/ 6 h 13"/>
                <a:gd name="T4" fmla="*/ 50 w 55"/>
                <a:gd name="T5" fmla="*/ 1 h 13"/>
                <a:gd name="T6" fmla="*/ 3 w 55"/>
                <a:gd name="T7" fmla="*/ 8 h 13"/>
                <a:gd name="T8" fmla="*/ 5 w 55"/>
                <a:gd name="T9" fmla="*/ 13 h 13"/>
              </a:gdLst>
              <a:ahLst/>
              <a:cxnLst>
                <a:cxn ang="0">
                  <a:pos x="T0" y="T1"/>
                </a:cxn>
                <a:cxn ang="0">
                  <a:pos x="T2" y="T3"/>
                </a:cxn>
                <a:cxn ang="0">
                  <a:pos x="T4" y="T5"/>
                </a:cxn>
                <a:cxn ang="0">
                  <a:pos x="T6" y="T7"/>
                </a:cxn>
                <a:cxn ang="0">
                  <a:pos x="T8" y="T9"/>
                </a:cxn>
              </a:cxnLst>
              <a:rect l="0" t="0" r="r" b="b"/>
              <a:pathLst>
                <a:path w="55" h="13">
                  <a:moveTo>
                    <a:pt x="5" y="13"/>
                  </a:moveTo>
                  <a:cubicBezTo>
                    <a:pt x="20" y="10"/>
                    <a:pt x="36" y="8"/>
                    <a:pt x="52" y="6"/>
                  </a:cubicBezTo>
                  <a:cubicBezTo>
                    <a:pt x="55" y="5"/>
                    <a:pt x="54" y="0"/>
                    <a:pt x="50" y="1"/>
                  </a:cubicBezTo>
                  <a:cubicBezTo>
                    <a:pt x="35" y="4"/>
                    <a:pt x="19" y="5"/>
                    <a:pt x="3" y="8"/>
                  </a:cubicBezTo>
                  <a:cubicBezTo>
                    <a:pt x="0" y="8"/>
                    <a:pt x="2" y="13"/>
                    <a:pt x="5" y="1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0"/>
            <p:cNvSpPr/>
            <p:nvPr/>
          </p:nvSpPr>
          <p:spPr bwMode="auto">
            <a:xfrm>
              <a:off x="6169027" y="3460751"/>
              <a:ext cx="200025" cy="47625"/>
            </a:xfrm>
            <a:custGeom>
              <a:avLst/>
              <a:gdLst>
                <a:gd name="T0" fmla="*/ 3 w 47"/>
                <a:gd name="T1" fmla="*/ 11 h 11"/>
                <a:gd name="T2" fmla="*/ 44 w 47"/>
                <a:gd name="T3" fmla="*/ 6 h 11"/>
                <a:gd name="T4" fmla="*/ 42 w 47"/>
                <a:gd name="T5" fmla="*/ 1 h 11"/>
                <a:gd name="T6" fmla="*/ 3 w 47"/>
                <a:gd name="T7" fmla="*/ 6 h 11"/>
                <a:gd name="T8" fmla="*/ 3 w 47"/>
                <a:gd name="T9" fmla="*/ 11 h 11"/>
              </a:gdLst>
              <a:ahLst/>
              <a:cxnLst>
                <a:cxn ang="0">
                  <a:pos x="T0" y="T1"/>
                </a:cxn>
                <a:cxn ang="0">
                  <a:pos x="T2" y="T3"/>
                </a:cxn>
                <a:cxn ang="0">
                  <a:pos x="T4" y="T5"/>
                </a:cxn>
                <a:cxn ang="0">
                  <a:pos x="T6" y="T7"/>
                </a:cxn>
                <a:cxn ang="0">
                  <a:pos x="T8" y="T9"/>
                </a:cxn>
              </a:cxnLst>
              <a:rect l="0" t="0" r="r" b="b"/>
              <a:pathLst>
                <a:path w="47" h="11">
                  <a:moveTo>
                    <a:pt x="3" y="11"/>
                  </a:moveTo>
                  <a:cubicBezTo>
                    <a:pt x="17" y="11"/>
                    <a:pt x="30" y="9"/>
                    <a:pt x="44" y="6"/>
                  </a:cubicBezTo>
                  <a:cubicBezTo>
                    <a:pt x="47" y="5"/>
                    <a:pt x="46" y="0"/>
                    <a:pt x="42" y="1"/>
                  </a:cubicBezTo>
                  <a:cubicBezTo>
                    <a:pt x="29" y="4"/>
                    <a:pt x="16" y="6"/>
                    <a:pt x="3" y="6"/>
                  </a:cubicBezTo>
                  <a:cubicBezTo>
                    <a:pt x="0" y="6"/>
                    <a:pt x="0" y="11"/>
                    <a:pt x="3" y="1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1"/>
            <p:cNvSpPr/>
            <p:nvPr/>
          </p:nvSpPr>
          <p:spPr bwMode="auto">
            <a:xfrm>
              <a:off x="6148389" y="3473451"/>
              <a:ext cx="250825" cy="65088"/>
            </a:xfrm>
            <a:custGeom>
              <a:avLst/>
              <a:gdLst>
                <a:gd name="T0" fmla="*/ 4 w 59"/>
                <a:gd name="T1" fmla="*/ 14 h 15"/>
                <a:gd name="T2" fmla="*/ 56 w 59"/>
                <a:gd name="T3" fmla="*/ 6 h 15"/>
                <a:gd name="T4" fmla="*/ 55 w 59"/>
                <a:gd name="T5" fmla="*/ 1 h 15"/>
                <a:gd name="T6" fmla="*/ 4 w 59"/>
                <a:gd name="T7" fmla="*/ 9 h 15"/>
                <a:gd name="T8" fmla="*/ 4 w 59"/>
                <a:gd name="T9" fmla="*/ 14 h 15"/>
              </a:gdLst>
              <a:ahLst/>
              <a:cxnLst>
                <a:cxn ang="0">
                  <a:pos x="T0" y="T1"/>
                </a:cxn>
                <a:cxn ang="0">
                  <a:pos x="T2" y="T3"/>
                </a:cxn>
                <a:cxn ang="0">
                  <a:pos x="T4" y="T5"/>
                </a:cxn>
                <a:cxn ang="0">
                  <a:pos x="T6" y="T7"/>
                </a:cxn>
                <a:cxn ang="0">
                  <a:pos x="T8" y="T9"/>
                </a:cxn>
              </a:cxnLst>
              <a:rect l="0" t="0" r="r" b="b"/>
              <a:pathLst>
                <a:path w="59" h="15">
                  <a:moveTo>
                    <a:pt x="4" y="14"/>
                  </a:moveTo>
                  <a:cubicBezTo>
                    <a:pt x="22" y="15"/>
                    <a:pt x="40" y="12"/>
                    <a:pt x="56" y="6"/>
                  </a:cubicBezTo>
                  <a:cubicBezTo>
                    <a:pt x="59" y="5"/>
                    <a:pt x="58" y="0"/>
                    <a:pt x="55" y="1"/>
                  </a:cubicBezTo>
                  <a:cubicBezTo>
                    <a:pt x="39" y="7"/>
                    <a:pt x="21" y="10"/>
                    <a:pt x="4" y="9"/>
                  </a:cubicBezTo>
                  <a:cubicBezTo>
                    <a:pt x="0" y="9"/>
                    <a:pt x="0" y="14"/>
                    <a:pt x="4"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2"/>
            <p:cNvSpPr/>
            <p:nvPr/>
          </p:nvSpPr>
          <p:spPr bwMode="auto">
            <a:xfrm>
              <a:off x="6176964" y="3359151"/>
              <a:ext cx="161925" cy="30163"/>
            </a:xfrm>
            <a:custGeom>
              <a:avLst/>
              <a:gdLst>
                <a:gd name="T0" fmla="*/ 4 w 38"/>
                <a:gd name="T1" fmla="*/ 7 h 7"/>
                <a:gd name="T2" fmla="*/ 35 w 38"/>
                <a:gd name="T3" fmla="*/ 5 h 7"/>
                <a:gd name="T4" fmla="*/ 34 w 38"/>
                <a:gd name="T5" fmla="*/ 0 h 7"/>
                <a:gd name="T6" fmla="*/ 4 w 38"/>
                <a:gd name="T7" fmla="*/ 2 h 7"/>
                <a:gd name="T8" fmla="*/ 4 w 38"/>
                <a:gd name="T9" fmla="*/ 7 h 7"/>
              </a:gdLst>
              <a:ahLst/>
              <a:cxnLst>
                <a:cxn ang="0">
                  <a:pos x="T0" y="T1"/>
                </a:cxn>
                <a:cxn ang="0">
                  <a:pos x="T2" y="T3"/>
                </a:cxn>
                <a:cxn ang="0">
                  <a:pos x="T4" y="T5"/>
                </a:cxn>
                <a:cxn ang="0">
                  <a:pos x="T6" y="T7"/>
                </a:cxn>
                <a:cxn ang="0">
                  <a:pos x="T8" y="T9"/>
                </a:cxn>
              </a:cxnLst>
              <a:rect l="0" t="0" r="r" b="b"/>
              <a:pathLst>
                <a:path w="38" h="7">
                  <a:moveTo>
                    <a:pt x="4" y="7"/>
                  </a:moveTo>
                  <a:cubicBezTo>
                    <a:pt x="14" y="7"/>
                    <a:pt x="24" y="7"/>
                    <a:pt x="35" y="5"/>
                  </a:cubicBezTo>
                  <a:cubicBezTo>
                    <a:pt x="38" y="4"/>
                    <a:pt x="37" y="0"/>
                    <a:pt x="34" y="0"/>
                  </a:cubicBezTo>
                  <a:cubicBezTo>
                    <a:pt x="24" y="2"/>
                    <a:pt x="14" y="2"/>
                    <a:pt x="4" y="2"/>
                  </a:cubicBezTo>
                  <a:cubicBezTo>
                    <a:pt x="0" y="2"/>
                    <a:pt x="0" y="7"/>
                    <a:pt x="4" y="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3"/>
            <p:cNvSpPr/>
            <p:nvPr/>
          </p:nvSpPr>
          <p:spPr bwMode="auto">
            <a:xfrm>
              <a:off x="6186489" y="3328989"/>
              <a:ext cx="169863" cy="50800"/>
            </a:xfrm>
            <a:custGeom>
              <a:avLst/>
              <a:gdLst>
                <a:gd name="T0" fmla="*/ 5 w 40"/>
                <a:gd name="T1" fmla="*/ 11 h 12"/>
                <a:gd name="T2" fmla="*/ 37 w 40"/>
                <a:gd name="T3" fmla="*/ 6 h 12"/>
                <a:gd name="T4" fmla="*/ 36 w 40"/>
                <a:gd name="T5" fmla="*/ 1 h 12"/>
                <a:gd name="T6" fmla="*/ 3 w 40"/>
                <a:gd name="T7" fmla="*/ 6 h 12"/>
                <a:gd name="T8" fmla="*/ 5 w 40"/>
                <a:gd name="T9" fmla="*/ 11 h 12"/>
              </a:gdLst>
              <a:ahLst/>
              <a:cxnLst>
                <a:cxn ang="0">
                  <a:pos x="T0" y="T1"/>
                </a:cxn>
                <a:cxn ang="0">
                  <a:pos x="T2" y="T3"/>
                </a:cxn>
                <a:cxn ang="0">
                  <a:pos x="T4" y="T5"/>
                </a:cxn>
                <a:cxn ang="0">
                  <a:pos x="T6" y="T7"/>
                </a:cxn>
                <a:cxn ang="0">
                  <a:pos x="T8" y="T9"/>
                </a:cxn>
              </a:cxnLst>
              <a:rect l="0" t="0" r="r" b="b"/>
              <a:pathLst>
                <a:path w="40" h="12">
                  <a:moveTo>
                    <a:pt x="5" y="11"/>
                  </a:moveTo>
                  <a:cubicBezTo>
                    <a:pt x="15" y="8"/>
                    <a:pt x="26" y="8"/>
                    <a:pt x="37" y="6"/>
                  </a:cubicBezTo>
                  <a:cubicBezTo>
                    <a:pt x="40" y="5"/>
                    <a:pt x="39" y="0"/>
                    <a:pt x="36" y="1"/>
                  </a:cubicBezTo>
                  <a:cubicBezTo>
                    <a:pt x="25" y="4"/>
                    <a:pt x="14" y="3"/>
                    <a:pt x="3" y="6"/>
                  </a:cubicBezTo>
                  <a:cubicBezTo>
                    <a:pt x="0" y="7"/>
                    <a:pt x="2" y="12"/>
                    <a:pt x="5" y="1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4"/>
            <p:cNvSpPr/>
            <p:nvPr/>
          </p:nvSpPr>
          <p:spPr bwMode="auto">
            <a:xfrm>
              <a:off x="6088064" y="3524251"/>
              <a:ext cx="293688" cy="77788"/>
            </a:xfrm>
            <a:custGeom>
              <a:avLst/>
              <a:gdLst>
                <a:gd name="T0" fmla="*/ 5 w 69"/>
                <a:gd name="T1" fmla="*/ 17 h 18"/>
                <a:gd name="T2" fmla="*/ 66 w 69"/>
                <a:gd name="T3" fmla="*/ 6 h 18"/>
                <a:gd name="T4" fmla="*/ 65 w 69"/>
                <a:gd name="T5" fmla="*/ 1 h 18"/>
                <a:gd name="T6" fmla="*/ 3 w 69"/>
                <a:gd name="T7" fmla="*/ 12 h 18"/>
                <a:gd name="T8" fmla="*/ 5 w 69"/>
                <a:gd name="T9" fmla="*/ 17 h 18"/>
              </a:gdLst>
              <a:ahLst/>
              <a:cxnLst>
                <a:cxn ang="0">
                  <a:pos x="T0" y="T1"/>
                </a:cxn>
                <a:cxn ang="0">
                  <a:pos x="T2" y="T3"/>
                </a:cxn>
                <a:cxn ang="0">
                  <a:pos x="T4" y="T5"/>
                </a:cxn>
                <a:cxn ang="0">
                  <a:pos x="T6" y="T7"/>
                </a:cxn>
                <a:cxn ang="0">
                  <a:pos x="T8" y="T9"/>
                </a:cxn>
              </a:cxnLst>
              <a:rect l="0" t="0" r="r" b="b"/>
              <a:pathLst>
                <a:path w="69" h="18">
                  <a:moveTo>
                    <a:pt x="5" y="17"/>
                  </a:moveTo>
                  <a:cubicBezTo>
                    <a:pt x="24" y="8"/>
                    <a:pt x="46" y="10"/>
                    <a:pt x="66" y="6"/>
                  </a:cubicBezTo>
                  <a:cubicBezTo>
                    <a:pt x="69" y="5"/>
                    <a:pt x="68" y="0"/>
                    <a:pt x="65" y="1"/>
                  </a:cubicBezTo>
                  <a:cubicBezTo>
                    <a:pt x="44" y="5"/>
                    <a:pt x="22" y="4"/>
                    <a:pt x="3" y="12"/>
                  </a:cubicBezTo>
                  <a:cubicBezTo>
                    <a:pt x="0" y="14"/>
                    <a:pt x="2" y="18"/>
                    <a:pt x="5"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67" name="图片 66"/>
          <p:cNvPicPr>
            <a:picLocks noChangeAspect="1"/>
          </p:cNvPicPr>
          <p:nvPr/>
        </p:nvPicPr>
        <p:blipFill>
          <a:blip r:embed="rId6" cstate="print"/>
          <a:stretch>
            <a:fillRect/>
          </a:stretch>
        </p:blipFill>
        <p:spPr>
          <a:xfrm>
            <a:off x="3497858" y="2889766"/>
            <a:ext cx="465322" cy="390871"/>
          </a:xfrm>
          <a:prstGeom prst="rect">
            <a:avLst/>
          </a:prstGeom>
        </p:spPr>
      </p:pic>
      <p:pic>
        <p:nvPicPr>
          <p:cNvPr id="68" name="图片 67"/>
          <p:cNvPicPr>
            <a:picLocks noChangeAspect="1"/>
          </p:cNvPicPr>
          <p:nvPr/>
        </p:nvPicPr>
        <p:blipFill>
          <a:blip r:embed="rId6" cstate="print"/>
          <a:stretch>
            <a:fillRect/>
          </a:stretch>
        </p:blipFill>
        <p:spPr>
          <a:xfrm>
            <a:off x="3497858" y="4136080"/>
            <a:ext cx="465322" cy="390871"/>
          </a:xfrm>
          <a:prstGeom prst="rect">
            <a:avLst/>
          </a:prstGeom>
        </p:spPr>
      </p:pic>
      <p:pic>
        <p:nvPicPr>
          <p:cNvPr id="69" name="图片 68"/>
          <p:cNvPicPr>
            <a:picLocks noChangeAspect="1"/>
          </p:cNvPicPr>
          <p:nvPr/>
        </p:nvPicPr>
        <p:blipFill>
          <a:blip r:embed="rId6" cstate="print"/>
          <a:stretch>
            <a:fillRect/>
          </a:stretch>
        </p:blipFill>
        <p:spPr>
          <a:xfrm>
            <a:off x="8017744" y="2799599"/>
            <a:ext cx="465322" cy="390871"/>
          </a:xfrm>
          <a:prstGeom prst="rect">
            <a:avLst/>
          </a:prstGeom>
        </p:spPr>
      </p:pic>
      <p:pic>
        <p:nvPicPr>
          <p:cNvPr id="70" name="图片 69"/>
          <p:cNvPicPr>
            <a:picLocks noChangeAspect="1"/>
          </p:cNvPicPr>
          <p:nvPr/>
        </p:nvPicPr>
        <p:blipFill>
          <a:blip r:embed="rId6" cstate="print"/>
          <a:stretch>
            <a:fillRect/>
          </a:stretch>
        </p:blipFill>
        <p:spPr>
          <a:xfrm>
            <a:off x="8017744" y="4045913"/>
            <a:ext cx="465322" cy="390871"/>
          </a:xfrm>
          <a:prstGeom prst="rect">
            <a:avLst/>
          </a:prstGeom>
        </p:spPr>
      </p:pic>
      <p:cxnSp>
        <p:nvCxnSpPr>
          <p:cNvPr id="71" name="直接连接符 70"/>
          <p:cNvCxnSpPr/>
          <p:nvPr/>
        </p:nvCxnSpPr>
        <p:spPr>
          <a:xfrm>
            <a:off x="6096000" y="2092107"/>
            <a:ext cx="0" cy="3538086"/>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734695" y="2216150"/>
            <a:ext cx="2414905" cy="1938020"/>
          </a:xfrm>
          <a:prstGeom prst="rect">
            <a:avLst/>
          </a:prstGeom>
        </p:spPr>
        <p:txBody>
          <a:bodyPr wrap="square">
            <a:spAutoFit/>
          </a:bodyPr>
          <a:lstStyle/>
          <a:p>
            <a:pPr lvl="0">
              <a:lnSpc>
                <a:spcPct val="150000"/>
              </a:lnSpc>
            </a:pPr>
            <a:r>
              <a:rPr lang="en-US" altLang="zh-CN" sz="4000" b="1"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hlinkClick r:id="" action="ppaction://hlinkshowjump?jump=nextslide"/>
              </a:rPr>
              <a:t>O</a:t>
            </a:r>
            <a:r>
              <a:rPr lang="zh-CN" altLang="en-US" sz="4000" b="1"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hlinkClick r:id="" action="ppaction://hlinkshowjump?jump=nextslide"/>
              </a:rPr>
              <a:t>uter packing</a:t>
            </a:r>
            <a:r>
              <a:rPr lang="zh-CN" altLang="en-US" sz="1200" dirty="0">
                <a:solidFill>
                  <a:srgbClr val="000000">
                    <a:lumMod val="65000"/>
                    <a:lumOff val="35000"/>
                  </a:srgbClr>
                </a:solidFill>
                <a:latin typeface="萝莉体 第二版" panose="02000500000000000000" pitchFamily="2" charset="-122"/>
                <a:ea typeface="萝莉体 第二版" panose="02000500000000000000" pitchFamily="2" charset="-122"/>
                <a:cs typeface="萝莉体 第二版" panose="02000500000000000000" pitchFamily="2" charset="-122"/>
                <a:sym typeface="+mn-lt"/>
              </a:rPr>
              <a:t> </a:t>
            </a:r>
          </a:p>
        </p:txBody>
      </p:sp>
      <p:sp>
        <p:nvSpPr>
          <p:cNvPr id="3" name="矩形 2"/>
          <p:cNvSpPr/>
          <p:nvPr/>
        </p:nvSpPr>
        <p:spPr>
          <a:xfrm>
            <a:off x="8839835" y="2216150"/>
            <a:ext cx="3151505" cy="1938020"/>
          </a:xfrm>
          <a:prstGeom prst="rect">
            <a:avLst/>
          </a:prstGeom>
        </p:spPr>
        <p:txBody>
          <a:bodyPr wrap="square">
            <a:spAutoFit/>
          </a:bodyPr>
          <a:lstStyle/>
          <a:p>
            <a:pPr lvl="0">
              <a:lnSpc>
                <a:spcPct val="150000"/>
              </a:lnSpc>
            </a:pPr>
            <a:r>
              <a:rPr lang="zh-CN" altLang="en-US" sz="2800" b="1"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hlinkClick r:id="rId7" action="ppaction://hlinksldjump"/>
              </a:rPr>
              <a:t> </a:t>
            </a:r>
            <a:r>
              <a:rPr lang="en-US" altLang="zh-CN" sz="2800" b="1"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hlinkClick r:id="rId7" action="ppaction://hlinksldjump"/>
              </a:rPr>
              <a:t>I</a:t>
            </a:r>
            <a:r>
              <a:rPr lang="zh-CN" altLang="en-US" sz="4000" b="1"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hlinkClick r:id="rId7" action="ppaction://hlinksldjump"/>
              </a:rPr>
              <a:t>nner packing</a:t>
            </a:r>
            <a:endParaRPr lang="zh-CN" altLang="en-US" sz="4000" b="1"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500"/>
                            </p:stCondLst>
                            <p:childTnLst>
                              <p:par>
                                <p:cTn id="24" presetID="49" presetClass="entr" presetSubtype="0" decel="100000"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 calcmode="lin" valueType="num">
                                      <p:cBhvr>
                                        <p:cTn id="28" dur="500" fill="hold"/>
                                        <p:tgtEl>
                                          <p:spTgt spid="71"/>
                                        </p:tgtEl>
                                        <p:attrNameLst>
                                          <p:attrName>style.rotation</p:attrName>
                                        </p:attrNameLst>
                                      </p:cBhvr>
                                      <p:tavLst>
                                        <p:tav tm="0">
                                          <p:val>
                                            <p:fltVal val="360"/>
                                          </p:val>
                                        </p:tav>
                                        <p:tav tm="100000">
                                          <p:val>
                                            <p:fltVal val="0"/>
                                          </p:val>
                                        </p:tav>
                                      </p:tavLst>
                                    </p:anim>
                                    <p:animEffect transition="in" filter="fade">
                                      <p:cBhvr>
                                        <p:cTn id="29" dur="500"/>
                                        <p:tgtEl>
                                          <p:spTgt spid="71"/>
                                        </p:tgtEl>
                                      </p:cBhvr>
                                    </p:animEffect>
                                  </p:childTnLst>
                                </p:cTn>
                              </p:par>
                            </p:childTnLst>
                          </p:cTn>
                        </p:par>
                        <p:par>
                          <p:cTn id="30" fill="hold">
                            <p:stCondLst>
                              <p:cond delay="2000"/>
                            </p:stCondLst>
                            <p:childTnLst>
                              <p:par>
                                <p:cTn id="31" presetID="12" presetClass="entr" presetSubtype="8"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p:tgtEl>
                                          <p:spTgt spid="64"/>
                                        </p:tgtEl>
                                        <p:attrNameLst>
                                          <p:attrName>ppt_x</p:attrName>
                                        </p:attrNameLst>
                                      </p:cBhvr>
                                      <p:tavLst>
                                        <p:tav tm="0">
                                          <p:val>
                                            <p:strVal val="#ppt_x-#ppt_w*1.125000"/>
                                          </p:val>
                                        </p:tav>
                                        <p:tav tm="100000">
                                          <p:val>
                                            <p:strVal val="#ppt_x"/>
                                          </p:val>
                                        </p:tav>
                                      </p:tavLst>
                                    </p:anim>
                                    <p:animEffect transition="in" filter="wipe(right)">
                                      <p:cBhvr>
                                        <p:cTn id="34" dur="500"/>
                                        <p:tgtEl>
                                          <p:spTgt spid="64"/>
                                        </p:tgtEl>
                                      </p:cBhvr>
                                    </p:animEffect>
                                  </p:childTnLst>
                                </p:cTn>
                              </p:par>
                              <p:par>
                                <p:cTn id="35" presetID="12" presetClass="entr" presetSubtype="2"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500"/>
                                        <p:tgtEl>
                                          <p:spTgt spid="65"/>
                                        </p:tgtEl>
                                        <p:attrNameLst>
                                          <p:attrName>ppt_x</p:attrName>
                                        </p:attrNameLst>
                                      </p:cBhvr>
                                      <p:tavLst>
                                        <p:tav tm="0">
                                          <p:val>
                                            <p:strVal val="#ppt_x+#ppt_w*1.125000"/>
                                          </p:val>
                                        </p:tav>
                                        <p:tav tm="100000">
                                          <p:val>
                                            <p:strVal val="#ppt_x"/>
                                          </p:val>
                                        </p:tav>
                                      </p:tavLst>
                                    </p:anim>
                                    <p:animEffect transition="in" filter="wipe(left)">
                                      <p:cBhvr>
                                        <p:cTn id="38" dur="500"/>
                                        <p:tgtEl>
                                          <p:spTgt spid="65"/>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par>
                                <p:cTn id="45" presetID="53" presetClass="entr" presetSubtype="16" fill="hold" nodeType="with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p:cTn id="47" dur="500" fill="hold"/>
                                        <p:tgtEl>
                                          <p:spTgt spid="68"/>
                                        </p:tgtEl>
                                        <p:attrNameLst>
                                          <p:attrName>ppt_w</p:attrName>
                                        </p:attrNameLst>
                                      </p:cBhvr>
                                      <p:tavLst>
                                        <p:tav tm="0">
                                          <p:val>
                                            <p:fltVal val="0"/>
                                          </p:val>
                                        </p:tav>
                                        <p:tav tm="100000">
                                          <p:val>
                                            <p:strVal val="#ppt_w"/>
                                          </p:val>
                                        </p:tav>
                                      </p:tavLst>
                                    </p:anim>
                                    <p:anim calcmode="lin" valueType="num">
                                      <p:cBhvr>
                                        <p:cTn id="48" dur="500" fill="hold"/>
                                        <p:tgtEl>
                                          <p:spTgt spid="68"/>
                                        </p:tgtEl>
                                        <p:attrNameLst>
                                          <p:attrName>ppt_h</p:attrName>
                                        </p:attrNameLst>
                                      </p:cBhvr>
                                      <p:tavLst>
                                        <p:tav tm="0">
                                          <p:val>
                                            <p:fltVal val="0"/>
                                          </p:val>
                                        </p:tav>
                                        <p:tav tm="100000">
                                          <p:val>
                                            <p:strVal val="#ppt_h"/>
                                          </p:val>
                                        </p:tav>
                                      </p:tavLst>
                                    </p:anim>
                                    <p:animEffect transition="in" filter="fade">
                                      <p:cBhvr>
                                        <p:cTn id="49" dur="500"/>
                                        <p:tgtEl>
                                          <p:spTgt spid="68"/>
                                        </p:tgtEl>
                                      </p:cBhvr>
                                    </p:animEffect>
                                  </p:childTnLst>
                                </p:cTn>
                              </p:par>
                              <p:par>
                                <p:cTn id="50" presetID="53" presetClass="entr" presetSubtype="16" fill="hold" nodeType="with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cBhvr>
                                        <p:cTn id="57" dur="500" fill="hold"/>
                                        <p:tgtEl>
                                          <p:spTgt spid="70"/>
                                        </p:tgtEl>
                                        <p:attrNameLst>
                                          <p:attrName>ppt_w</p:attrName>
                                        </p:attrNameLst>
                                      </p:cBhvr>
                                      <p:tavLst>
                                        <p:tav tm="0">
                                          <p:val>
                                            <p:fltVal val="0"/>
                                          </p:val>
                                        </p:tav>
                                        <p:tav tm="100000">
                                          <p:val>
                                            <p:strVal val="#ppt_w"/>
                                          </p:val>
                                        </p:tav>
                                      </p:tavLst>
                                    </p:anim>
                                    <p:anim calcmode="lin" valueType="num">
                                      <p:cBhvr>
                                        <p:cTn id="58" dur="500" fill="hold"/>
                                        <p:tgtEl>
                                          <p:spTgt spid="70"/>
                                        </p:tgtEl>
                                        <p:attrNameLst>
                                          <p:attrName>ppt_h</p:attrName>
                                        </p:attrNameLst>
                                      </p:cBhvr>
                                      <p:tavLst>
                                        <p:tav tm="0">
                                          <p:val>
                                            <p:fltVal val="0"/>
                                          </p:val>
                                        </p:tav>
                                        <p:tav tm="100000">
                                          <p:val>
                                            <p:strVal val="#ppt_h"/>
                                          </p:val>
                                        </p:tav>
                                      </p:tavLst>
                                    </p:anim>
                                    <p:animEffect transition="in" filter="fade">
                                      <p:cBhvr>
                                        <p:cTn id="59" dur="500"/>
                                        <p:tgtEl>
                                          <p:spTgt spid="70"/>
                                        </p:tgtEl>
                                      </p:cBhvr>
                                    </p:animEffect>
                                  </p:childTnLst>
                                </p:cTn>
                              </p:par>
                            </p:childTnLst>
                          </p:cTn>
                        </p:par>
                        <p:par>
                          <p:cTn id="60" fill="hold">
                            <p:stCondLst>
                              <p:cond delay="3000"/>
                            </p:stCondLst>
                            <p:childTnLst>
                              <p:par>
                                <p:cTn id="61" presetID="2" presetClass="entr" presetSubtype="2" fill="hold" grpId="0" nodeType="afterEffect">
                                  <p:stCondLst>
                                    <p:cond delay="0"/>
                                  </p:stCondLst>
                                  <p:childTnLst>
                                    <p:set>
                                      <p:cBhvr>
                                        <p:cTn id="62" dur="1" fill="hold">
                                          <p:stCondLst>
                                            <p:cond delay="0"/>
                                          </p:stCondLst>
                                        </p:cTn>
                                        <p:tgtEl>
                                          <p:spTgt spid="73"/>
                                        </p:tgtEl>
                                        <p:attrNameLst>
                                          <p:attrName>style.visibility</p:attrName>
                                        </p:attrNameLst>
                                      </p:cBhvr>
                                      <p:to>
                                        <p:strVal val="visible"/>
                                      </p:to>
                                    </p:set>
                                    <p:anim calcmode="lin" valueType="num">
                                      <p:cBhvr additive="base">
                                        <p:cTn id="63" dur="500" fill="hold"/>
                                        <p:tgtEl>
                                          <p:spTgt spid="73"/>
                                        </p:tgtEl>
                                        <p:attrNameLst>
                                          <p:attrName>ppt_x</p:attrName>
                                        </p:attrNameLst>
                                      </p:cBhvr>
                                      <p:tavLst>
                                        <p:tav tm="0">
                                          <p:val>
                                            <p:strVal val="1+#ppt_w/2"/>
                                          </p:val>
                                        </p:tav>
                                        <p:tav tm="100000">
                                          <p:val>
                                            <p:strVal val="#ppt_x"/>
                                          </p:val>
                                        </p:tav>
                                      </p:tavLst>
                                    </p:anim>
                                    <p:anim calcmode="lin" valueType="num">
                                      <p:cBhvr additive="base">
                                        <p:cTn id="64" dur="500" fill="hold"/>
                                        <p:tgtEl>
                                          <p:spTgt spid="73"/>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1+#ppt_w/2"/>
                                          </p:val>
                                        </p:tav>
                                        <p:tav tm="100000">
                                          <p:val>
                                            <p:strVal val="#ppt_x"/>
                                          </p:val>
                                        </p:tav>
                                      </p:tavLst>
                                    </p:anim>
                                    <p:anim calcmode="lin" valueType="num">
                                      <p:cBhvr additive="base">
                                        <p:cTn id="6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3" grpId="0"/>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510665" y="234950"/>
            <a:ext cx="5488940" cy="583565"/>
          </a:xfrm>
          <a:prstGeom prst="rect">
            <a:avLst/>
          </a:prstGeom>
          <a:noFill/>
        </p:spPr>
        <p:txBody>
          <a:bodyPr wrap="square" rtlCol="0">
            <a:spAutoFit/>
          </a:bodyPr>
          <a:lstStyle/>
          <a:p>
            <a:pPr algn="ctr"/>
            <a:r>
              <a:rPr lang="en-US" altLang="zh-CN" sz="3200" b="1" i="1">
                <a:latin typeface="字体管家糖果" panose="00020600040101010101" charset="-122"/>
                <a:ea typeface="字体管家糖果" panose="00020600040101010101" charset="-122"/>
                <a:sym typeface="+mn-ea"/>
              </a:rPr>
              <a:t>Notes to Letter Four</a:t>
            </a:r>
            <a:endParaRPr lang="en-US" altLang="zh-CN" sz="3200" b="1" i="1" dirty="0">
              <a:latin typeface="字体管家糖果" panose="00020600040101010101" charset="-122"/>
              <a:ea typeface="字体管家糖果" panose="00020600040101010101" charset="-122"/>
              <a:cs typeface="萝莉体 第二版" panose="02000500000000000000" pitchFamily="2" charset="-122"/>
              <a:sym typeface="+mn-ea"/>
            </a:endParaRP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rId4" action="ppaction://hlinksldjump"/>
          </p:cNvPr>
          <p:cNvPicPr>
            <a:picLocks noChangeAspect="1"/>
          </p:cNvPicPr>
          <p:nvPr/>
        </p:nvPicPr>
        <p:blipFill>
          <a:blip r:embed="rId5"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6" cstate="print"/>
          <a:stretch>
            <a:fillRect/>
          </a:stretch>
        </p:blipFill>
        <p:spPr>
          <a:xfrm>
            <a:off x="286199" y="5614536"/>
            <a:ext cx="969348" cy="951058"/>
          </a:xfrm>
          <a:prstGeom prst="rect">
            <a:avLst/>
          </a:prstGeom>
        </p:spPr>
      </p:pic>
      <p:sp>
        <p:nvSpPr>
          <p:cNvPr id="71" name="矩形 70"/>
          <p:cNvSpPr/>
          <p:nvPr/>
        </p:nvSpPr>
        <p:spPr>
          <a:xfrm>
            <a:off x="1256030" y="1093470"/>
            <a:ext cx="6717030" cy="521970"/>
          </a:xfrm>
          <a:prstGeom prst="rect">
            <a:avLst/>
          </a:prstGeom>
        </p:spPr>
        <p:txBody>
          <a:bodyPr wrap="square">
            <a:spAutoFit/>
          </a:bodyPr>
          <a:lstStyle/>
          <a:p>
            <a:pPr>
              <a:buNone/>
            </a:pPr>
            <a:r>
              <a:rPr sz="2800" b="1" i="1" dirty="0">
                <a:latin typeface="Arial" panose="020B0604020202020204" pitchFamily="34" charset="0"/>
                <a:cs typeface="Arial" panose="020B0604020202020204" pitchFamily="34" charset="0"/>
                <a:sym typeface="+mn-ea"/>
              </a:rPr>
              <a:t>1. corrugated carton 瓦楞纸箱</a:t>
            </a:r>
          </a:p>
        </p:txBody>
      </p:sp>
      <p:sp>
        <p:nvSpPr>
          <p:cNvPr id="75" name="矩形 74"/>
          <p:cNvSpPr/>
          <p:nvPr/>
        </p:nvSpPr>
        <p:spPr>
          <a:xfrm>
            <a:off x="1256030" y="1963420"/>
            <a:ext cx="8679815" cy="1383665"/>
          </a:xfrm>
          <a:prstGeom prst="rect">
            <a:avLst/>
          </a:prstGeom>
        </p:spPr>
        <p:txBody>
          <a:bodyPr wrap="square">
            <a:spAutoFit/>
          </a:bodyPr>
          <a:lstStyle/>
          <a:p>
            <a:pPr>
              <a:buNone/>
            </a:pPr>
            <a:r>
              <a:rPr sz="2800" b="1" i="1">
                <a:latin typeface="Arial" panose="020B0604020202020204" pitchFamily="34" charset="0"/>
                <a:cs typeface="Arial" panose="020B0604020202020204" pitchFamily="34" charset="0"/>
                <a:sym typeface="+mn-ea"/>
              </a:rPr>
              <a:t>常见的瓦楞纸箱有单瓦楞纸板或双层纸板（single wall）、双瓦楞纸板或五层纸板（double wall）、三瓦楞纸板或七层纸板（triple wall）。</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anim calcmode="lin" valueType="num">
                                      <p:cBhvr>
                                        <p:cTn id="26" dur="500" fill="hold"/>
                                        <p:tgtEl>
                                          <p:spTgt spid="71"/>
                                        </p:tgtEl>
                                        <p:attrNameLst>
                                          <p:attrName>ppt_x</p:attrName>
                                        </p:attrNameLst>
                                      </p:cBhvr>
                                      <p:tavLst>
                                        <p:tav tm="0">
                                          <p:val>
                                            <p:strVal val="#ppt_x"/>
                                          </p:val>
                                        </p:tav>
                                        <p:tav tm="100000">
                                          <p:val>
                                            <p:strVal val="#ppt_x"/>
                                          </p:val>
                                        </p:tav>
                                      </p:tavLst>
                                    </p:anim>
                                    <p:anim calcmode="lin" valueType="num">
                                      <p:cBhvr>
                                        <p:cTn id="27" dur="500" fill="hold"/>
                                        <p:tgtEl>
                                          <p:spTgt spid="71"/>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anim calcmode="lin" valueType="num">
                                      <p:cBhvr>
                                        <p:cTn id="31" dur="500" fill="hold"/>
                                        <p:tgtEl>
                                          <p:spTgt spid="75"/>
                                        </p:tgtEl>
                                        <p:attrNameLst>
                                          <p:attrName>ppt_x</p:attrName>
                                        </p:attrNameLst>
                                      </p:cBhvr>
                                      <p:tavLst>
                                        <p:tav tm="0">
                                          <p:val>
                                            <p:strVal val="#ppt_x"/>
                                          </p:val>
                                        </p:tav>
                                        <p:tav tm="100000">
                                          <p:val>
                                            <p:strVal val="#ppt_x"/>
                                          </p:val>
                                        </p:tav>
                                      </p:tavLst>
                                    </p:anim>
                                    <p:anim calcmode="lin" valueType="num">
                                      <p:cBhvr>
                                        <p:cTn id="32"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1" grpId="0"/>
      <p:bldP spid="7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15479" y="168288"/>
            <a:ext cx="3736402" cy="583565"/>
          </a:xfrm>
          <a:prstGeom prst="rect">
            <a:avLst/>
          </a:prstGeom>
          <a:noFill/>
        </p:spPr>
        <p:txBody>
          <a:bodyPr wrap="square" rtlCol="0">
            <a:spAutoFit/>
          </a:bodyPr>
          <a:lstStyle/>
          <a:p>
            <a:pPr algn="ctr"/>
            <a:r>
              <a:rPr lang="en-US" altLang="zh-CN" sz="3200" b="1" i="1" dirty="0">
                <a:latin typeface="字体管家糖果" panose="00020600040101010101" charset="-122"/>
                <a:ea typeface="字体管家糖果" panose="00020600040101010101" charset="-122"/>
                <a:cs typeface="萝莉体 第二版" panose="02000500000000000000" pitchFamily="2" charset="-122"/>
              </a:rPr>
              <a:t>CASE  5</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3" name="图片 2"/>
          <p:cNvPicPr>
            <a:picLocks noChangeAspect="1"/>
          </p:cNvPicPr>
          <p:nvPr/>
        </p:nvPicPr>
        <p:blipFill>
          <a:blip r:embed="rId6" cstate="print"/>
          <a:stretch>
            <a:fillRect/>
          </a:stretch>
        </p:blipFill>
        <p:spPr>
          <a:xfrm>
            <a:off x="482548" y="1647680"/>
            <a:ext cx="2614532" cy="3562194"/>
          </a:xfrm>
          <a:prstGeom prst="rect">
            <a:avLst/>
          </a:prstGeom>
        </p:spPr>
      </p:pic>
      <p:sp>
        <p:nvSpPr>
          <p:cNvPr id="2" name="文本框 1"/>
          <p:cNvSpPr txBox="1"/>
          <p:nvPr/>
        </p:nvSpPr>
        <p:spPr>
          <a:xfrm>
            <a:off x="3264535" y="966470"/>
            <a:ext cx="7415530" cy="3107690"/>
          </a:xfrm>
          <a:prstGeom prst="rect">
            <a:avLst/>
          </a:prstGeom>
          <a:noFill/>
        </p:spPr>
        <p:txBody>
          <a:bodyPr wrap="square" rtlCol="0" anchor="t">
            <a:spAutoFit/>
          </a:bodyPr>
          <a:lstStyle/>
          <a:p>
            <a:r>
              <a:rPr lang="zh-CN" altLang="en-US" sz="2800" b="1">
                <a:solidFill>
                  <a:schemeClr val="tx1"/>
                </a:solidFill>
                <a:latin typeface="楷体" panose="02010609060101010101" charset="-122"/>
                <a:ea typeface="楷体" panose="02010609060101010101" charset="-122"/>
                <a:cs typeface="楷体" panose="02010609060101010101" charset="-122"/>
              </a:rPr>
              <a:t>美国圣路易斯公司于2018年10月从宁波音王电子有限公司购买了8批不同尺寸的音箱支架。收到货物后，该公司检验人员发现音王公司提供的产品纸箱包装已经破裂，不同尺寸的产品相互混杂，造成许多的不便和损失。因此，圣路易斯公司采购部的David与音王公司商讨产品包装事宜，以利今后进一步的合作。</a:t>
            </a:r>
            <a:r>
              <a:rPr lang="zh-CN" altLang="en-US"/>
              <a:t> </a:t>
            </a:r>
          </a:p>
        </p:txBody>
      </p:sp>
      <p:grpSp>
        <p:nvGrpSpPr>
          <p:cNvPr id="10" name="组合 9"/>
          <p:cNvGrpSpPr/>
          <p:nvPr/>
        </p:nvGrpSpPr>
        <p:grpSpPr>
          <a:xfrm>
            <a:off x="7178040" y="4074160"/>
            <a:ext cx="3088640" cy="1085850"/>
            <a:chOff x="7738" y="7007"/>
            <a:chExt cx="4864" cy="1710"/>
          </a:xfrm>
        </p:grpSpPr>
        <p:sp>
          <p:nvSpPr>
            <p:cNvPr id="4" name="云形标注 3"/>
            <p:cNvSpPr/>
            <p:nvPr/>
          </p:nvSpPr>
          <p:spPr>
            <a:xfrm>
              <a:off x="7738" y="7007"/>
              <a:ext cx="4864" cy="171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文本框 6"/>
            <p:cNvSpPr txBox="1"/>
            <p:nvPr/>
          </p:nvSpPr>
          <p:spPr>
            <a:xfrm>
              <a:off x="8109" y="7383"/>
              <a:ext cx="4493" cy="822"/>
            </a:xfrm>
            <a:prstGeom prst="rect">
              <a:avLst/>
            </a:prstGeom>
            <a:noFill/>
          </p:spPr>
          <p:txBody>
            <a:bodyPr wrap="square" rtlCol="0">
              <a:spAutoFit/>
            </a:bodyPr>
            <a:lstStyle/>
            <a:p>
              <a:r>
                <a:rPr lang="en-US" altLang="zh-CN" sz="2800" b="1" i="1">
                  <a:solidFill>
                    <a:schemeClr val="accent1">
                      <a:lumMod val="60000"/>
                      <a:lumOff val="40000"/>
                    </a:schemeClr>
                  </a:solidFill>
                  <a:latin typeface="Arial Black" panose="020B0A04020102020204" pitchFamily="34" charset="0"/>
                  <a:cs typeface="Arial Black" panose="020B0A04020102020204" pitchFamily="34" charset="0"/>
                </a:rPr>
                <a:t>Key points</a:t>
              </a:r>
            </a:p>
          </p:txBody>
        </p:sp>
      </p:grpSp>
      <p:sp>
        <p:nvSpPr>
          <p:cNvPr id="12" name="文本框 11"/>
          <p:cNvSpPr txBox="1"/>
          <p:nvPr/>
        </p:nvSpPr>
        <p:spPr>
          <a:xfrm>
            <a:off x="3264535" y="4705350"/>
            <a:ext cx="4567555" cy="1476375"/>
          </a:xfrm>
          <a:prstGeom prst="rect">
            <a:avLst/>
          </a:prstGeom>
          <a:noFill/>
        </p:spPr>
        <p:txBody>
          <a:bodyPr wrap="square" rtlCol="0">
            <a:spAutoFit/>
          </a:bodyPr>
          <a:lstStyle/>
          <a:p>
            <a:pPr>
              <a:spcBef>
                <a:spcPct val="50000"/>
              </a:spcBef>
            </a:pPr>
            <a:r>
              <a:rPr lang="zh-CN" altLang="en-US" sz="3600" b="1" i="1" dirty="0">
                <a:solidFill>
                  <a:schemeClr val="tx1"/>
                </a:solidFill>
                <a:latin typeface="楷体" panose="02010609060101010101" charset="-122"/>
                <a:ea typeface="楷体" panose="02010609060101010101" charset="-122"/>
                <a:sym typeface="+mn-ea"/>
              </a:rPr>
              <a:t>包装不妥提出意见</a:t>
            </a:r>
            <a:endParaRPr lang="zh-CN" altLang="en-US" sz="3600" b="1" i="1" dirty="0">
              <a:solidFill>
                <a:schemeClr val="tx1"/>
              </a:solidFill>
              <a:latin typeface="楷体" panose="02010609060101010101" charset="-122"/>
              <a:ea typeface="楷体" panose="02010609060101010101" charset="-122"/>
            </a:endParaRPr>
          </a:p>
          <a:p>
            <a:pPr>
              <a:spcBef>
                <a:spcPct val="50000"/>
              </a:spcBef>
            </a:pPr>
            <a:r>
              <a:rPr lang="zh-CN" altLang="en-US" sz="3600" b="1" i="1" dirty="0">
                <a:solidFill>
                  <a:schemeClr val="tx1"/>
                </a:solidFill>
                <a:latin typeface="楷体" panose="02010609060101010101" charset="-122"/>
                <a:ea typeface="楷体" panose="02010609060101010101" charset="-122"/>
                <a:sym typeface="+mn-ea"/>
              </a:rPr>
              <a:t>商讨改进</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800"/>
                            </p:stCondLst>
                            <p:childTnLst>
                              <p:par>
                                <p:cTn id="24" presetID="42"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par>
                          <p:cTn id="29" fill="hold">
                            <p:stCondLst>
                              <p:cond delay="1800"/>
                            </p:stCondLst>
                            <p:childTnLst>
                              <p:par>
                                <p:cTn id="30" presetID="14" presetClass="entr" presetSubtype="1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randombar(horizontal)">
                                      <p:cBhvr>
                                        <p:cTn id="32" dur="500"/>
                                        <p:tgtEl>
                                          <p:spTgt spid="2"/>
                                        </p:tgtEl>
                                      </p:cBhvr>
                                    </p:animEffect>
                                  </p:childTnLst>
                                </p:cTn>
                              </p:par>
                            </p:childTnLst>
                          </p:cTn>
                        </p:par>
                        <p:par>
                          <p:cTn id="33" fill="hold">
                            <p:stCondLst>
                              <p:cond delay="2300"/>
                            </p:stCondLst>
                            <p:childTnLst>
                              <p:par>
                                <p:cTn id="34" presetID="4" presetClass="entr" presetSubtype="16"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ox(in)">
                                      <p:cBhvr>
                                        <p:cTn id="36" dur="2000"/>
                                        <p:tgtEl>
                                          <p:spTgt spid="10"/>
                                        </p:tgtEl>
                                      </p:cBhvr>
                                    </p:animEffect>
                                  </p:childTnLst>
                                </p:cTn>
                              </p:par>
                            </p:childTnLst>
                          </p:cTn>
                        </p:par>
                        <p:par>
                          <p:cTn id="37" fill="hold">
                            <p:stCondLst>
                              <p:cond delay="4300"/>
                            </p:stCondLst>
                            <p:childTnLst>
                              <p:par>
                                <p:cTn id="38" presetID="14" presetClass="entr" presetSubtype="1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6195" y="130175"/>
            <a:ext cx="737552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Useful Expressions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835515" y="4831080"/>
            <a:ext cx="2319020" cy="2026285"/>
          </a:xfrm>
          <a:prstGeom prst="rect">
            <a:avLst/>
          </a:prstGeom>
        </p:spPr>
      </p:pic>
      <p:pic>
        <p:nvPicPr>
          <p:cNvPr id="9" name="图片 8"/>
          <p:cNvPicPr>
            <a:picLocks noChangeAspect="1"/>
          </p:cNvPicPr>
          <p:nvPr/>
        </p:nvPicPr>
        <p:blipFill>
          <a:blip r:embed="rId5" cstate="print"/>
          <a:stretch>
            <a:fillRect/>
          </a:stretch>
        </p:blipFill>
        <p:spPr>
          <a:xfrm>
            <a:off x="231140" y="6005830"/>
            <a:ext cx="862965" cy="847090"/>
          </a:xfrm>
          <a:prstGeom prst="rect">
            <a:avLst/>
          </a:prstGeom>
        </p:spPr>
      </p:pic>
      <p:grpSp>
        <p:nvGrpSpPr>
          <p:cNvPr id="208" name="组合 207"/>
          <p:cNvGrpSpPr/>
          <p:nvPr/>
        </p:nvGrpSpPr>
        <p:grpSpPr>
          <a:xfrm>
            <a:off x="4689475" y="1019810"/>
            <a:ext cx="2578100" cy="5523865"/>
            <a:chOff x="1387725" y="2178055"/>
            <a:chExt cx="2578100" cy="2147514"/>
          </a:xfrm>
        </p:grpSpPr>
        <p:grpSp>
          <p:nvGrpSpPr>
            <p:cNvPr id="50" name="组合 49"/>
            <p:cNvGrpSpPr/>
            <p:nvPr/>
          </p:nvGrpSpPr>
          <p:grpSpPr>
            <a:xfrm rot="5400000">
              <a:off x="1662362" y="1903418"/>
              <a:ext cx="2028825" cy="2578100"/>
              <a:chOff x="5076825" y="2133601"/>
              <a:chExt cx="2028825" cy="2578100"/>
            </a:xfrm>
          </p:grpSpPr>
          <p:sp>
            <p:nvSpPr>
              <p:cNvPr id="7"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7" name="图片 206"/>
            <p:cNvPicPr>
              <a:picLocks noChangeAspect="1"/>
            </p:cNvPicPr>
            <p:nvPr/>
          </p:nvPicPr>
          <p:blipFill rotWithShape="1">
            <a:blip r:embed="rId6" cstate="screen"/>
            <a:srcRect l="37572" t="1163" r="36199" b="63333"/>
            <a:stretch>
              <a:fillRect/>
            </a:stretch>
          </p:blipFill>
          <p:spPr>
            <a:xfrm>
              <a:off x="1808477" y="2366969"/>
              <a:ext cx="1532155" cy="1958600"/>
            </a:xfrm>
            <a:prstGeom prst="rect">
              <a:avLst/>
            </a:prstGeom>
          </p:spPr>
        </p:pic>
      </p:grpSp>
      <p:sp>
        <p:nvSpPr>
          <p:cNvPr id="211" name="矩形 210"/>
          <p:cNvSpPr/>
          <p:nvPr/>
        </p:nvSpPr>
        <p:spPr>
          <a:xfrm>
            <a:off x="523875" y="1443990"/>
            <a:ext cx="4314825" cy="3969385"/>
          </a:xfrm>
          <a:prstGeom prst="rect">
            <a:avLst/>
          </a:prstGeom>
        </p:spPr>
        <p:txBody>
          <a:bodyPr wrap="square">
            <a:spAutoFit/>
          </a:bodyPr>
          <a:lstStyle/>
          <a:p>
            <a:pPr lvl="0">
              <a:lnSpc>
                <a:spcPct val="150000"/>
              </a:lnSpc>
            </a:pPr>
            <a:r>
              <a:rPr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1. packing container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2. packing instruction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3. in a broken and mixed condition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4. take effective measures </a:t>
            </a:r>
          </a:p>
        </p:txBody>
      </p:sp>
      <p:sp>
        <p:nvSpPr>
          <p:cNvPr id="212" name="矩形 211"/>
          <p:cNvSpPr/>
          <p:nvPr/>
        </p:nvSpPr>
        <p:spPr>
          <a:xfrm>
            <a:off x="7785100" y="1444625"/>
            <a:ext cx="2416175" cy="3969385"/>
          </a:xfrm>
          <a:prstGeom prst="rect">
            <a:avLst/>
          </a:prstGeom>
        </p:spPr>
        <p:txBody>
          <a:bodyPr wrap="square">
            <a:spAutoFit/>
          </a:bodyPr>
          <a:lstStyle/>
          <a:p>
            <a:pPr lvl="0">
              <a:lnSpc>
                <a:spcPct val="150000"/>
              </a:lnSpc>
            </a:pPr>
            <a:r>
              <a:rPr lang="en-US" sz="2800" b="1" i="1" dirty="0">
                <a:solidFill>
                  <a:schemeClr val="tx1"/>
                </a:solidFill>
                <a:latin typeface="楷体" panose="02010609060101010101" charset="-122"/>
                <a:ea typeface="楷体" panose="02010609060101010101" charset="-122"/>
                <a:cs typeface="楷体" panose="02010609060101010101" charset="-122"/>
                <a:sym typeface="+mn-lt"/>
              </a:rPr>
              <a:t>1.</a:t>
            </a:r>
            <a:r>
              <a:rPr sz="2800" b="1" i="1" dirty="0">
                <a:solidFill>
                  <a:schemeClr val="tx1"/>
                </a:solidFill>
                <a:latin typeface="楷体" panose="02010609060101010101" charset="-122"/>
                <a:ea typeface="楷体" panose="02010609060101010101" charset="-122"/>
                <a:cs typeface="楷体" panose="02010609060101010101" charset="-122"/>
                <a:sym typeface="+mn-lt"/>
              </a:rPr>
              <a:t>包装容器</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2.包装要求</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3. 破裂、混杂</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4.采取有效措施 </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350"/>
                            </p:stCondLst>
                            <p:childTnLst>
                              <p:par>
                                <p:cTn id="24" presetID="18" presetClass="entr" presetSubtype="12" fill="hold" nodeType="afterEffect">
                                  <p:stCondLst>
                                    <p:cond delay="0"/>
                                  </p:stCondLst>
                                  <p:childTnLst>
                                    <p:set>
                                      <p:cBhvr>
                                        <p:cTn id="25" dur="1" fill="hold">
                                          <p:stCondLst>
                                            <p:cond delay="0"/>
                                          </p:stCondLst>
                                        </p:cTn>
                                        <p:tgtEl>
                                          <p:spTgt spid="208"/>
                                        </p:tgtEl>
                                        <p:attrNameLst>
                                          <p:attrName>style.visibility</p:attrName>
                                        </p:attrNameLst>
                                      </p:cBhvr>
                                      <p:to>
                                        <p:strVal val="visible"/>
                                      </p:to>
                                    </p:set>
                                    <p:animEffect transition="in" filter="strips(downLeft)">
                                      <p:cBhvr>
                                        <p:cTn id="26" dur="500"/>
                                        <p:tgtEl>
                                          <p:spTgt spid="208"/>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211"/>
                                        </p:tgtEl>
                                        <p:attrNameLst>
                                          <p:attrName>style.visibility</p:attrName>
                                        </p:attrNameLst>
                                      </p:cBhvr>
                                      <p:to>
                                        <p:strVal val="visible"/>
                                      </p:to>
                                    </p:set>
                                    <p:animEffect transition="in" filter="fade">
                                      <p:cBhvr>
                                        <p:cTn id="29" dur="500"/>
                                        <p:tgtEl>
                                          <p:spTgt spid="211"/>
                                        </p:tgtEl>
                                      </p:cBhvr>
                                    </p:animEffect>
                                    <p:anim calcmode="lin" valueType="num">
                                      <p:cBhvr>
                                        <p:cTn id="30" dur="500" fill="hold"/>
                                        <p:tgtEl>
                                          <p:spTgt spid="211"/>
                                        </p:tgtEl>
                                        <p:attrNameLst>
                                          <p:attrName>ppt_x</p:attrName>
                                        </p:attrNameLst>
                                      </p:cBhvr>
                                      <p:tavLst>
                                        <p:tav tm="0">
                                          <p:val>
                                            <p:strVal val="#ppt_x"/>
                                          </p:val>
                                        </p:tav>
                                        <p:tav tm="100000">
                                          <p:val>
                                            <p:strVal val="#ppt_x"/>
                                          </p:val>
                                        </p:tav>
                                      </p:tavLst>
                                    </p:anim>
                                    <p:anim calcmode="lin" valueType="num">
                                      <p:cBhvr>
                                        <p:cTn id="31" dur="500" fill="hold"/>
                                        <p:tgtEl>
                                          <p:spTgt spid="211"/>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12"/>
                                        </p:tgtEl>
                                        <p:attrNameLst>
                                          <p:attrName>style.visibility</p:attrName>
                                        </p:attrNameLst>
                                      </p:cBhvr>
                                      <p:to>
                                        <p:strVal val="visible"/>
                                      </p:to>
                                    </p:set>
                                    <p:animEffect transition="in" filter="fade">
                                      <p:cBhvr>
                                        <p:cTn id="34" dur="500"/>
                                        <p:tgtEl>
                                          <p:spTgt spid="212"/>
                                        </p:tgtEl>
                                      </p:cBhvr>
                                    </p:animEffect>
                                    <p:anim calcmode="lin" valueType="num">
                                      <p:cBhvr>
                                        <p:cTn id="35" dur="500" fill="hold"/>
                                        <p:tgtEl>
                                          <p:spTgt spid="212"/>
                                        </p:tgtEl>
                                        <p:attrNameLst>
                                          <p:attrName>ppt_x</p:attrName>
                                        </p:attrNameLst>
                                      </p:cBhvr>
                                      <p:tavLst>
                                        <p:tav tm="0">
                                          <p:val>
                                            <p:strVal val="#ppt_x"/>
                                          </p:val>
                                        </p:tav>
                                        <p:tav tm="100000">
                                          <p:val>
                                            <p:strVal val="#ppt_x"/>
                                          </p:val>
                                        </p:tav>
                                      </p:tavLst>
                                    </p:anim>
                                    <p:anim calcmode="lin" valueType="num">
                                      <p:cBhvr>
                                        <p:cTn id="36" dur="500" fill="hold"/>
                                        <p:tgtEl>
                                          <p:spTgt spid="2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P spid="2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256030" y="246380"/>
            <a:ext cx="509460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Black" panose="020B0A04020102020204" pitchFamily="34" charset="0"/>
              </a:rPr>
              <a:t>Useful Sentence</a:t>
            </a: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10332720" y="5265420"/>
            <a:ext cx="1821815" cy="159194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4" name="图片 3"/>
          <p:cNvPicPr>
            <a:picLocks noChangeAspect="1"/>
          </p:cNvPicPr>
          <p:nvPr/>
        </p:nvPicPr>
        <p:blipFill>
          <a:blip r:embed="rId6" cstate="print"/>
          <a:stretch>
            <a:fillRect/>
          </a:stretch>
        </p:blipFill>
        <p:spPr>
          <a:xfrm>
            <a:off x="286537" y="2196465"/>
            <a:ext cx="2929317" cy="3130876"/>
          </a:xfrm>
          <a:prstGeom prst="rect">
            <a:avLst/>
          </a:prstGeom>
        </p:spPr>
      </p:pic>
      <p:sp>
        <p:nvSpPr>
          <p:cNvPr id="2" name="文本框 1"/>
          <p:cNvSpPr txBox="1"/>
          <p:nvPr/>
        </p:nvSpPr>
        <p:spPr>
          <a:xfrm>
            <a:off x="3215640" y="3213100"/>
            <a:ext cx="7957185" cy="953135"/>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2. We have to inform you that 6 cases of goods were in a broken and mixed condition.</a:t>
            </a:r>
          </a:p>
        </p:txBody>
      </p:sp>
      <p:sp>
        <p:nvSpPr>
          <p:cNvPr id="12" name="文本框 11"/>
          <p:cNvSpPr txBox="1"/>
          <p:nvPr/>
        </p:nvSpPr>
        <p:spPr>
          <a:xfrm>
            <a:off x="3215640" y="4374515"/>
            <a:ext cx="8507095" cy="1814830"/>
          </a:xfrm>
          <a:prstGeom prst="rect">
            <a:avLst/>
          </a:prstGeom>
          <a:noFill/>
        </p:spPr>
        <p:txBody>
          <a:bodyPr wrap="square" rtlCol="0">
            <a:spAutoFit/>
          </a:bodyPr>
          <a:lstStyle/>
          <a:p>
            <a:r>
              <a:rPr lang="zh-CN" altLang="en-US" sz="2800" b="1" i="1">
                <a:solidFill>
                  <a:schemeClr val="tx1"/>
                </a:solidFill>
                <a:latin typeface="Arial" panose="020B0604020202020204" pitchFamily="34" charset="0"/>
                <a:cs typeface="Arial" panose="020B0604020202020204" pitchFamily="34" charset="0"/>
              </a:rPr>
              <a:t>3. We are afraid that cardboard boxes are not strong enough for transport by sea, so we propose that the consignment be sent by container service.</a:t>
            </a:r>
          </a:p>
        </p:txBody>
      </p:sp>
      <p:sp>
        <p:nvSpPr>
          <p:cNvPr id="14" name="文本框 13"/>
          <p:cNvSpPr txBox="1"/>
          <p:nvPr/>
        </p:nvSpPr>
        <p:spPr>
          <a:xfrm>
            <a:off x="3215005" y="1189990"/>
            <a:ext cx="7957820" cy="1814830"/>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1. We regret to inform you that the 130 cartons of electronic bears you shipped to Paris on September 11, 2018 were badly damaged.</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1" presetClass="entr" presetSubtype="0" fill="hold" grpId="1"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4"/>
                                        </p:tgtEl>
                                        <p:attrNameLst>
                                          <p:attrName>ppt_y</p:attrName>
                                        </p:attrNameLst>
                                      </p:cBhvr>
                                      <p:tavLst>
                                        <p:tav tm="0">
                                          <p:val>
                                            <p:strVal val="#ppt_y"/>
                                          </p:val>
                                        </p:tav>
                                        <p:tav tm="100000">
                                          <p:val>
                                            <p:strVal val="#ppt_y"/>
                                          </p:val>
                                        </p:tav>
                                      </p:tavLst>
                                    </p:anim>
                                    <p:anim calcmode="lin" valueType="num">
                                      <p:cBhvr>
                                        <p:cTn id="3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4"/>
                                        </p:tgtEl>
                                      </p:cBhvr>
                                    </p:animEffect>
                                  </p:childTnLst>
                                </p:cTn>
                              </p:par>
                            </p:childTnLst>
                          </p:cTn>
                        </p:par>
                        <p:par>
                          <p:cTn id="37" fill="hold">
                            <p:stCondLst>
                              <p:cond delay="9199"/>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1385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2"/>
                                        </p:tgtEl>
                                        <p:attrNameLst>
                                          <p:attrName>ppt_y</p:attrName>
                                        </p:attrNameLst>
                                      </p:cBhvr>
                                      <p:tavLst>
                                        <p:tav tm="0">
                                          <p:val>
                                            <p:strVal val="#ppt_y"/>
                                          </p:val>
                                        </p:tav>
                                        <p:tav tm="100000">
                                          <p:val>
                                            <p:strVal val="#ppt_y"/>
                                          </p:val>
                                        </p:tav>
                                      </p:tavLst>
                                    </p:anim>
                                    <p:anim calcmode="lin" valueType="num">
                                      <p:cBhvr>
                                        <p:cTn id="5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2" grpId="0"/>
      <p:bldP spid="14" grpId="0"/>
      <p:bldP spid="14"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256030" y="246380"/>
            <a:ext cx="509460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Black" panose="020B0A04020102020204" pitchFamily="34" charset="0"/>
              </a:rPr>
              <a:t>Useful Sentence</a:t>
            </a: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10514330" y="5424170"/>
            <a:ext cx="1640205" cy="143319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4" name="图片 3"/>
          <p:cNvPicPr>
            <a:picLocks noChangeAspect="1"/>
          </p:cNvPicPr>
          <p:nvPr/>
        </p:nvPicPr>
        <p:blipFill>
          <a:blip r:embed="rId6" cstate="print"/>
          <a:stretch>
            <a:fillRect/>
          </a:stretch>
        </p:blipFill>
        <p:spPr>
          <a:xfrm>
            <a:off x="286537" y="2196465"/>
            <a:ext cx="2929317" cy="3130876"/>
          </a:xfrm>
          <a:prstGeom prst="rect">
            <a:avLst/>
          </a:prstGeom>
        </p:spPr>
      </p:pic>
      <p:sp>
        <p:nvSpPr>
          <p:cNvPr id="2" name="文本框 1"/>
          <p:cNvSpPr txBox="1"/>
          <p:nvPr/>
        </p:nvSpPr>
        <p:spPr>
          <a:xfrm>
            <a:off x="3215640" y="2737485"/>
            <a:ext cx="7957185" cy="1383665"/>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5. Our investigation shows damage was caused by improper packing. Therefore we have to refer this matter to you.</a:t>
            </a:r>
          </a:p>
        </p:txBody>
      </p:sp>
      <p:sp>
        <p:nvSpPr>
          <p:cNvPr id="12" name="文本框 11"/>
          <p:cNvSpPr txBox="1"/>
          <p:nvPr/>
        </p:nvSpPr>
        <p:spPr>
          <a:xfrm>
            <a:off x="3215640" y="4309110"/>
            <a:ext cx="8507095" cy="1814830"/>
          </a:xfrm>
          <a:prstGeom prst="rect">
            <a:avLst/>
          </a:prstGeom>
          <a:noFill/>
        </p:spPr>
        <p:txBody>
          <a:bodyPr wrap="square" rtlCol="0">
            <a:spAutoFit/>
          </a:bodyPr>
          <a:lstStyle/>
          <a:p>
            <a:r>
              <a:rPr lang="zh-CN" altLang="en-US" sz="2800" b="1" i="1">
                <a:solidFill>
                  <a:schemeClr val="tx1"/>
                </a:solidFill>
                <a:latin typeface="Arial" panose="020B0604020202020204" pitchFamily="34" charset="0"/>
                <a:cs typeface="Arial" panose="020B0604020202020204" pitchFamily="34" charset="0"/>
              </a:rPr>
              <a:t>6. Owing to faulty packing, several of them arrived in such a bad condition that we were compelled to dispose of them at greatly reduced prices.</a:t>
            </a:r>
          </a:p>
        </p:txBody>
      </p:sp>
      <p:sp>
        <p:nvSpPr>
          <p:cNvPr id="14" name="文本框 13"/>
          <p:cNvSpPr txBox="1"/>
          <p:nvPr/>
        </p:nvSpPr>
        <p:spPr>
          <a:xfrm>
            <a:off x="3215005" y="1189990"/>
            <a:ext cx="7957820" cy="1383665"/>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4. We regret to inform you that 20 arrived cartons were damaged and the contents had spilled, leading to some losses.</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1" presetClass="entr" presetSubtype="0" fill="hold" grpId="1"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4"/>
                                        </p:tgtEl>
                                        <p:attrNameLst>
                                          <p:attrName>ppt_y</p:attrName>
                                        </p:attrNameLst>
                                      </p:cBhvr>
                                      <p:tavLst>
                                        <p:tav tm="0">
                                          <p:val>
                                            <p:strVal val="#ppt_y"/>
                                          </p:val>
                                        </p:tav>
                                        <p:tav tm="100000">
                                          <p:val>
                                            <p:strVal val="#ppt_y"/>
                                          </p:val>
                                        </p:tav>
                                      </p:tavLst>
                                    </p:anim>
                                    <p:anim calcmode="lin" valueType="num">
                                      <p:cBhvr>
                                        <p:cTn id="3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4"/>
                                        </p:tgtEl>
                                      </p:cBhvr>
                                    </p:animEffect>
                                  </p:childTnLst>
                                </p:cTn>
                              </p:par>
                            </p:childTnLst>
                          </p:cTn>
                        </p:par>
                        <p:par>
                          <p:cTn id="37" fill="hold">
                            <p:stCondLst>
                              <p:cond delay="85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146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2"/>
                                        </p:tgtEl>
                                        <p:attrNameLst>
                                          <p:attrName>ppt_y</p:attrName>
                                        </p:attrNameLst>
                                      </p:cBhvr>
                                      <p:tavLst>
                                        <p:tav tm="0">
                                          <p:val>
                                            <p:strVal val="#ppt_y"/>
                                          </p:val>
                                        </p:tav>
                                        <p:tav tm="100000">
                                          <p:val>
                                            <p:strVal val="#ppt_y"/>
                                          </p:val>
                                        </p:tav>
                                      </p:tavLst>
                                    </p:anim>
                                    <p:anim calcmode="lin" valueType="num">
                                      <p:cBhvr>
                                        <p:cTn id="5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2" grpId="0"/>
      <p:bldP spid="14" grpId="0"/>
      <p:bldP spid="14"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256030" y="246380"/>
            <a:ext cx="509460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Black" panose="020B0A04020102020204" pitchFamily="34" charset="0"/>
              </a:rPr>
              <a:t>Useful Sentence</a:t>
            </a: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10332720" y="5265420"/>
            <a:ext cx="1821815" cy="159194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4" name="图片 3"/>
          <p:cNvPicPr>
            <a:picLocks noChangeAspect="1"/>
          </p:cNvPicPr>
          <p:nvPr/>
        </p:nvPicPr>
        <p:blipFill>
          <a:blip r:embed="rId6" cstate="print"/>
          <a:stretch>
            <a:fillRect/>
          </a:stretch>
        </p:blipFill>
        <p:spPr>
          <a:xfrm>
            <a:off x="286537" y="2196465"/>
            <a:ext cx="2929317" cy="3130876"/>
          </a:xfrm>
          <a:prstGeom prst="rect">
            <a:avLst/>
          </a:prstGeom>
        </p:spPr>
      </p:pic>
      <p:sp>
        <p:nvSpPr>
          <p:cNvPr id="2" name="文本框 1"/>
          <p:cNvSpPr txBox="1"/>
          <p:nvPr/>
        </p:nvSpPr>
        <p:spPr>
          <a:xfrm>
            <a:off x="3215640" y="2737485"/>
            <a:ext cx="7957185" cy="1383665"/>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8. Please take effective measures to improve your packing before we could make this new order with you.</a:t>
            </a:r>
          </a:p>
        </p:txBody>
      </p:sp>
      <p:sp>
        <p:nvSpPr>
          <p:cNvPr id="12" name="文本框 11"/>
          <p:cNvSpPr txBox="1"/>
          <p:nvPr/>
        </p:nvSpPr>
        <p:spPr>
          <a:xfrm>
            <a:off x="3215005" y="4465955"/>
            <a:ext cx="8507095" cy="953135"/>
          </a:xfrm>
          <a:prstGeom prst="rect">
            <a:avLst/>
          </a:prstGeom>
          <a:noFill/>
        </p:spPr>
        <p:txBody>
          <a:bodyPr wrap="square" rtlCol="0">
            <a:spAutoFit/>
          </a:bodyPr>
          <a:lstStyle/>
          <a:p>
            <a:r>
              <a:rPr lang="zh-CN" altLang="en-US" sz="2800" b="1" i="1">
                <a:solidFill>
                  <a:schemeClr val="tx1"/>
                </a:solidFill>
                <a:latin typeface="Arial" panose="020B0604020202020204" pitchFamily="34" charset="0"/>
                <a:cs typeface="Arial" panose="020B0604020202020204" pitchFamily="34" charset="0"/>
              </a:rPr>
              <a:t>9. The suppliers should be held responsible for short weight resulting from improper packing.</a:t>
            </a:r>
          </a:p>
        </p:txBody>
      </p:sp>
      <p:sp>
        <p:nvSpPr>
          <p:cNvPr id="14" name="文本框 13"/>
          <p:cNvSpPr txBox="1"/>
          <p:nvPr/>
        </p:nvSpPr>
        <p:spPr>
          <a:xfrm>
            <a:off x="3215005" y="1189990"/>
            <a:ext cx="7957820" cy="1383665"/>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7. We accept that the damage was not your fault but feel that we must modify our packing requirements to avoid future losses.</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1" presetClass="entr" presetSubtype="0" fill="hold" grpId="1"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4"/>
                                        </p:tgtEl>
                                        <p:attrNameLst>
                                          <p:attrName>ppt_y</p:attrName>
                                        </p:attrNameLst>
                                      </p:cBhvr>
                                      <p:tavLst>
                                        <p:tav tm="0">
                                          <p:val>
                                            <p:strVal val="#ppt_y"/>
                                          </p:val>
                                        </p:tav>
                                        <p:tav tm="100000">
                                          <p:val>
                                            <p:strVal val="#ppt_y"/>
                                          </p:val>
                                        </p:tav>
                                      </p:tavLst>
                                    </p:anim>
                                    <p:anim calcmode="lin" valueType="num">
                                      <p:cBhvr>
                                        <p:cTn id="3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4"/>
                                        </p:tgtEl>
                                      </p:cBhvr>
                                    </p:animEffect>
                                  </p:childTnLst>
                                </p:cTn>
                              </p:par>
                            </p:childTnLst>
                          </p:cTn>
                        </p:par>
                        <p:par>
                          <p:cTn id="37" fill="hold">
                            <p:stCondLst>
                              <p:cond delay="8949"/>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14549"/>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2"/>
                                        </p:tgtEl>
                                        <p:attrNameLst>
                                          <p:attrName>ppt_y</p:attrName>
                                        </p:attrNameLst>
                                      </p:cBhvr>
                                      <p:tavLst>
                                        <p:tav tm="0">
                                          <p:val>
                                            <p:strVal val="#ppt_y"/>
                                          </p:val>
                                        </p:tav>
                                        <p:tav tm="100000">
                                          <p:val>
                                            <p:strVal val="#ppt_y"/>
                                          </p:val>
                                        </p:tav>
                                      </p:tavLst>
                                    </p:anim>
                                    <p:anim calcmode="lin" valueType="num">
                                      <p:cBhvr>
                                        <p:cTn id="5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2" grpId="0"/>
      <p:bldP spid="14" grpId="0"/>
      <p:bldP spid="14"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61199" y="168288"/>
            <a:ext cx="3736402"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panose="020B0604020202020204" pitchFamily="34" charset="0"/>
              </a:rPr>
              <a:t>Letter </a:t>
            </a:r>
            <a:r>
              <a:rPr lang="en-US" altLang="zh-CN" sz="3200" b="1" i="1" dirty="0">
                <a:latin typeface="字体管家糖果" panose="00020600040101010101" charset="-122"/>
                <a:ea typeface="字体管家糖果" panose="00020600040101010101" charset="-122"/>
                <a:cs typeface="Arial" panose="020B0604020202020204" pitchFamily="34" charset="0"/>
              </a:rPr>
              <a:t>5</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971405" y="4949825"/>
            <a:ext cx="2183130" cy="1907540"/>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grpSp>
        <p:nvGrpSpPr>
          <p:cNvPr id="209" name="组合 208"/>
          <p:cNvGrpSpPr/>
          <p:nvPr/>
        </p:nvGrpSpPr>
        <p:grpSpPr>
          <a:xfrm>
            <a:off x="93980" y="1200150"/>
            <a:ext cx="2578100" cy="4044950"/>
            <a:chOff x="4817279" y="2178055"/>
            <a:chExt cx="2578100" cy="2109787"/>
          </a:xfrm>
        </p:grpSpPr>
        <p:grpSp>
          <p:nvGrpSpPr>
            <p:cNvPr id="51" name="组合 50"/>
            <p:cNvGrpSpPr/>
            <p:nvPr/>
          </p:nvGrpSpPr>
          <p:grpSpPr>
            <a:xfrm rot="5400000">
              <a:off x="5091916" y="1903418"/>
              <a:ext cx="2028825" cy="2578100"/>
              <a:chOff x="5076825" y="2133601"/>
              <a:chExt cx="2028825" cy="2578100"/>
            </a:xfrm>
          </p:grpSpPr>
          <p:sp>
            <p:nvSpPr>
              <p:cNvPr id="52"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6" name="图片 205"/>
            <p:cNvPicPr>
              <a:picLocks noChangeAspect="1"/>
            </p:cNvPicPr>
            <p:nvPr/>
          </p:nvPicPr>
          <p:blipFill rotWithShape="1">
            <a:blip r:embed="rId6" cstate="screen"/>
            <a:srcRect l="78741" t="75413" r="-514" b="-2612"/>
            <a:stretch>
              <a:fillRect/>
            </a:stretch>
          </p:blipFill>
          <p:spPr>
            <a:xfrm>
              <a:off x="5291941" y="2422530"/>
              <a:ext cx="1581150" cy="1865312"/>
            </a:xfrm>
            <a:prstGeom prst="rect">
              <a:avLst/>
            </a:prstGeom>
          </p:spPr>
        </p:pic>
      </p:grpSp>
      <p:sp>
        <p:nvSpPr>
          <p:cNvPr id="211" name="矩形 210"/>
          <p:cNvSpPr/>
          <p:nvPr/>
        </p:nvSpPr>
        <p:spPr>
          <a:xfrm>
            <a:off x="2894965" y="1251585"/>
            <a:ext cx="7517765" cy="5059045"/>
          </a:xfrm>
          <a:prstGeom prst="rect">
            <a:avLst/>
          </a:prstGeom>
        </p:spPr>
        <p:txBody>
          <a:bodyPr wrap="square">
            <a:spAutoFit/>
          </a:bodyPr>
          <a:lstStyle/>
          <a:p>
            <a:pPr>
              <a:lnSpc>
                <a:spcPct val="80000"/>
              </a:lnSpc>
              <a:buNone/>
            </a:pPr>
            <a:r>
              <a:rPr lang="en-US" altLang="zh-CN" sz="2800" b="1" i="1">
                <a:latin typeface="Arial" panose="020B0604020202020204" pitchFamily="34" charset="0"/>
                <a:cs typeface="Arial" panose="020B0604020202020204" pitchFamily="34" charset="0"/>
                <a:sym typeface="+mn-ea"/>
              </a:rPr>
              <a:t> Dear Nancy,</a:t>
            </a:r>
            <a:endParaRPr lang="en-US" altLang="zh-CN" sz="2800" b="1" i="1">
              <a:latin typeface="Arial" panose="020B0604020202020204" pitchFamily="34" charset="0"/>
              <a:cs typeface="Arial" panose="020B0604020202020204" pitchFamily="34" charset="0"/>
            </a:endParaRPr>
          </a:p>
          <a:p>
            <a:pPr>
              <a:lnSpc>
                <a:spcPct val="80000"/>
              </a:lnSpc>
              <a:buNone/>
            </a:pPr>
            <a:endParaRPr lang="en-US" altLang="zh-CN" sz="2800" b="1" i="1">
              <a:latin typeface="Arial" panose="020B0604020202020204" pitchFamily="34" charset="0"/>
              <a:cs typeface="Arial" panose="020B0604020202020204" pitchFamily="34" charset="0"/>
            </a:endParaRPr>
          </a:p>
          <a:p>
            <a:pPr>
              <a:lnSpc>
                <a:spcPct val="80000"/>
              </a:lnSpc>
              <a:buNone/>
            </a:pPr>
            <a:r>
              <a:rPr lang="en-US" altLang="zh-CN" sz="2800" b="1" i="1" err="1">
                <a:latin typeface="Arial" panose="020B0604020202020204" pitchFamily="34" charset="0"/>
                <a:cs typeface="Arial" panose="020B0604020202020204" pitchFamily="34" charset="0"/>
                <a:sym typeface="+mn-ea"/>
              </a:rPr>
              <a:t>    We thank you for your Quotation No. 1234 on 5,000 pcs</a:t>
            </a:r>
            <a:r>
              <a:rPr lang="en-US" altLang="zh-CN" sz="2800" b="1" i="1">
                <a:latin typeface="Arial" panose="020B0604020202020204" pitchFamily="34" charset="0"/>
                <a:cs typeface="Arial" panose="020B0604020202020204" pitchFamily="34" charset="0"/>
                <a:sym typeface="+mn-ea"/>
              </a:rPr>
              <a:t> of plastic speakers. </a:t>
            </a:r>
            <a:endParaRPr lang="en-US" altLang="zh-CN" sz="2800" b="1" i="1">
              <a:latin typeface="Arial" panose="020B0604020202020204" pitchFamily="34" charset="0"/>
              <a:cs typeface="Arial" panose="020B0604020202020204" pitchFamily="34" charset="0"/>
            </a:endParaRPr>
          </a:p>
          <a:p>
            <a:pPr>
              <a:lnSpc>
                <a:spcPct val="80000"/>
              </a:lnSpc>
              <a:buNone/>
            </a:pPr>
            <a:endParaRPr lang="en-US" altLang="zh-CN" sz="2800" b="1" i="1">
              <a:latin typeface="Arial" panose="020B0604020202020204" pitchFamily="34" charset="0"/>
              <a:cs typeface="Arial" panose="020B0604020202020204" pitchFamily="34" charset="0"/>
            </a:endParaRPr>
          </a:p>
          <a:p>
            <a:pPr>
              <a:lnSpc>
                <a:spcPct val="80000"/>
              </a:lnSpc>
              <a:buNone/>
            </a:pPr>
            <a:r>
              <a:rPr lang="en-US" altLang="zh-CN" sz="2800" b="1" i="1">
                <a:latin typeface="Arial" panose="020B0604020202020204" pitchFamily="34" charset="0"/>
                <a:cs typeface="Arial" panose="020B0604020202020204" pitchFamily="34" charset="0"/>
                <a:sym typeface="+mn-ea"/>
                <a:hlinkClick r:id="rId7" action="ppaction://hlinksldjump"/>
              </a:rPr>
              <a:t>   </a:t>
            </a:r>
            <a:r>
              <a:rPr lang="en-US" altLang="zh-CN" sz="2800" b="1" i="1" u="sng">
                <a:solidFill>
                  <a:schemeClr val="hlink"/>
                </a:solidFill>
                <a:latin typeface="Arial" panose="020B0604020202020204" pitchFamily="34" charset="0"/>
                <a:cs typeface="Arial" panose="020B0604020202020204" pitchFamily="34" charset="0"/>
                <a:sym typeface="+mn-ea"/>
                <a:hlinkClick r:id="rId7" action="ppaction://hlinksldjump"/>
              </a:rPr>
              <a:t>Reverting to</a:t>
            </a:r>
            <a:r>
              <a:rPr lang="en-US" altLang="zh-CN" sz="2800" b="1" i="1">
                <a:latin typeface="Arial" panose="020B0604020202020204" pitchFamily="34" charset="0"/>
                <a:cs typeface="Arial" panose="020B0604020202020204" pitchFamily="34" charset="0"/>
                <a:sym typeface="+mn-ea"/>
                <a:hlinkClick r:id="rId7" action="ppaction://hlinksldjump"/>
              </a:rPr>
              <a:t> </a:t>
            </a:r>
            <a:r>
              <a:rPr lang="en-US" altLang="zh-CN" sz="2800" b="1" i="1">
                <a:latin typeface="Arial" panose="020B0604020202020204" pitchFamily="34" charset="0"/>
                <a:cs typeface="Arial" panose="020B0604020202020204" pitchFamily="34" charset="0"/>
                <a:sym typeface="+mn-ea"/>
              </a:rPr>
              <a:t>the 8 lots of speaker stands which arrived here per M/V “Orient” on October 15, in the same hold, we have to inform you that among them, six cartons of different sizes arrived in a broken and mixed condition because their packing was not sufficiently strong and their plastic hoops broke in transit. Since it was most difficult to</a:t>
            </a:r>
            <a:endParaRPr lang="en-US" altLang="zh-CN" sz="2800"/>
          </a:p>
          <a:p>
            <a:pPr>
              <a:lnSpc>
                <a:spcPct val="80000"/>
              </a:lnSpc>
              <a:buNone/>
            </a:pPr>
            <a:endParaRPr lang="zh-CN" altLang="en-US" sz="1200" b="1" i="1" dirty="0">
              <a:solidFill>
                <a:srgbClr val="000000">
                  <a:lumMod val="65000"/>
                  <a:lumOff val="35000"/>
                </a:srgbClr>
              </a:solidFill>
              <a:latin typeface="Arial" panose="020B0604020202020204" pitchFamily="34" charset="0"/>
              <a:ea typeface="萝莉体 第二版" panose="02000500000000000000" pitchFamily="2"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anim calcmode="lin" valueType="num">
                                      <p:cBhvr>
                                        <p:cTn id="26" dur="500" fill="hold"/>
                                        <p:tgtEl>
                                          <p:spTgt spid="211"/>
                                        </p:tgtEl>
                                        <p:attrNameLst>
                                          <p:attrName>ppt_x</p:attrName>
                                        </p:attrNameLst>
                                      </p:cBhvr>
                                      <p:tavLst>
                                        <p:tav tm="0">
                                          <p:val>
                                            <p:strVal val="#ppt_x"/>
                                          </p:val>
                                        </p:tav>
                                        <p:tav tm="100000">
                                          <p:val>
                                            <p:strVal val="#ppt_x"/>
                                          </p:val>
                                        </p:tav>
                                      </p:tavLst>
                                    </p:anim>
                                    <p:anim calcmode="lin" valueType="num">
                                      <p:cBhvr>
                                        <p:cTn id="27" dur="500" fill="hold"/>
                                        <p:tgtEl>
                                          <p:spTgt spid="211"/>
                                        </p:tgtEl>
                                        <p:attrNameLst>
                                          <p:attrName>ppt_y</p:attrName>
                                        </p:attrNameLst>
                                      </p:cBhvr>
                                      <p:tavLst>
                                        <p:tav tm="0">
                                          <p:val>
                                            <p:strVal val="#ppt_y-.1"/>
                                          </p:val>
                                        </p:tav>
                                        <p:tav tm="100000">
                                          <p:val>
                                            <p:strVal val="#ppt_y"/>
                                          </p:val>
                                        </p:tav>
                                      </p:tavLst>
                                    </p:anim>
                                  </p:childTnLst>
                                </p:cTn>
                              </p:par>
                            </p:childTnLst>
                          </p:cTn>
                        </p:par>
                        <p:par>
                          <p:cTn id="28" fill="hold">
                            <p:stCondLst>
                              <p:cond delay="850"/>
                            </p:stCondLst>
                            <p:childTnLst>
                              <p:par>
                                <p:cTn id="29" presetID="18" presetClass="entr" presetSubtype="12" fill="hold" nodeType="afterEffect">
                                  <p:stCondLst>
                                    <p:cond delay="0"/>
                                  </p:stCondLst>
                                  <p:childTnLst>
                                    <p:set>
                                      <p:cBhvr>
                                        <p:cTn id="30" dur="1" fill="hold">
                                          <p:stCondLst>
                                            <p:cond delay="0"/>
                                          </p:stCondLst>
                                        </p:cTn>
                                        <p:tgtEl>
                                          <p:spTgt spid="209"/>
                                        </p:tgtEl>
                                        <p:attrNameLst>
                                          <p:attrName>style.visibility</p:attrName>
                                        </p:attrNameLst>
                                      </p:cBhvr>
                                      <p:to>
                                        <p:strVal val="visible"/>
                                      </p:to>
                                    </p:set>
                                    <p:animEffect transition="in" filter="strips(downLeft)">
                                      <p:cBhvr>
                                        <p:cTn id="31"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61199" y="168288"/>
            <a:ext cx="3736402"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panose="020B0604020202020204" pitchFamily="34" charset="0"/>
              </a:rPr>
              <a:t>Letter </a:t>
            </a:r>
            <a:r>
              <a:rPr lang="en-US" altLang="zh-CN" sz="3200" b="1" i="1" dirty="0">
                <a:latin typeface="字体管家糖果" panose="00020600040101010101" charset="-122"/>
                <a:ea typeface="字体管家糖果" panose="00020600040101010101" charset="-122"/>
                <a:cs typeface="Arial" panose="020B0604020202020204" pitchFamily="34" charset="0"/>
              </a:rPr>
              <a:t>5</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grpSp>
        <p:nvGrpSpPr>
          <p:cNvPr id="209" name="组合 208"/>
          <p:cNvGrpSpPr/>
          <p:nvPr/>
        </p:nvGrpSpPr>
        <p:grpSpPr>
          <a:xfrm>
            <a:off x="93980" y="1200150"/>
            <a:ext cx="2578100" cy="4044950"/>
            <a:chOff x="4817279" y="2178055"/>
            <a:chExt cx="2578100" cy="2109787"/>
          </a:xfrm>
        </p:grpSpPr>
        <p:grpSp>
          <p:nvGrpSpPr>
            <p:cNvPr id="51" name="组合 50"/>
            <p:cNvGrpSpPr/>
            <p:nvPr/>
          </p:nvGrpSpPr>
          <p:grpSpPr>
            <a:xfrm rot="5400000">
              <a:off x="5091916" y="1903418"/>
              <a:ext cx="2028825" cy="2578100"/>
              <a:chOff x="5076825" y="2133601"/>
              <a:chExt cx="2028825" cy="2578100"/>
            </a:xfrm>
          </p:grpSpPr>
          <p:sp>
            <p:nvSpPr>
              <p:cNvPr id="52"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6" name="图片 205"/>
            <p:cNvPicPr>
              <a:picLocks noChangeAspect="1"/>
            </p:cNvPicPr>
            <p:nvPr/>
          </p:nvPicPr>
          <p:blipFill rotWithShape="1">
            <a:blip r:embed="rId6" cstate="screen"/>
            <a:srcRect l="78741" t="75413" r="-514" b="-2612"/>
            <a:stretch>
              <a:fillRect/>
            </a:stretch>
          </p:blipFill>
          <p:spPr>
            <a:xfrm>
              <a:off x="5291941" y="2422530"/>
              <a:ext cx="1581150" cy="1865312"/>
            </a:xfrm>
            <a:prstGeom prst="rect">
              <a:avLst/>
            </a:prstGeom>
          </p:spPr>
        </p:pic>
      </p:grpSp>
      <p:sp>
        <p:nvSpPr>
          <p:cNvPr id="211" name="矩形 210"/>
          <p:cNvSpPr/>
          <p:nvPr/>
        </p:nvSpPr>
        <p:spPr>
          <a:xfrm>
            <a:off x="2816225" y="1710690"/>
            <a:ext cx="7517765" cy="3534410"/>
          </a:xfrm>
          <a:prstGeom prst="rect">
            <a:avLst/>
          </a:prstGeom>
        </p:spPr>
        <p:txBody>
          <a:bodyPr wrap="square">
            <a:spAutoFit/>
          </a:bodyPr>
          <a:lstStyle/>
          <a:p>
            <a:pPr>
              <a:lnSpc>
                <a:spcPct val="80000"/>
              </a:lnSpc>
              <a:buNone/>
            </a:pPr>
            <a:r>
              <a:rPr lang="en-US" altLang="zh-CN" sz="2800" b="1" i="1">
                <a:latin typeface="Arial" panose="020B0604020202020204" pitchFamily="34" charset="0"/>
                <a:cs typeface="Arial" panose="020B0604020202020204" pitchFamily="34" charset="0"/>
                <a:sym typeface="+mn-ea"/>
              </a:rPr>
              <a:t>     assert them, inconveniences and losses occurred. Though such unfortunate things have also occurred before and you were notified to that effect in time, the present case shows that our comments were ignored, for no improvement in packing has been made.</a:t>
            </a:r>
            <a:endParaRPr lang="en-US" altLang="zh-CN" sz="2800" b="1" i="1">
              <a:latin typeface="Arial" panose="020B0604020202020204" pitchFamily="34" charset="0"/>
              <a:cs typeface="Arial" panose="020B0604020202020204" pitchFamily="34" charset="0"/>
            </a:endParaRPr>
          </a:p>
          <a:p>
            <a:pPr>
              <a:lnSpc>
                <a:spcPct val="80000"/>
              </a:lnSpc>
              <a:buNone/>
            </a:pPr>
            <a:endParaRPr lang="en-US" altLang="zh-CN" sz="2800" b="1" i="1">
              <a:latin typeface="Arial" panose="020B0604020202020204" pitchFamily="34" charset="0"/>
              <a:cs typeface="Arial" panose="020B0604020202020204" pitchFamily="34" charset="0"/>
            </a:endParaRPr>
          </a:p>
          <a:p>
            <a:pPr>
              <a:lnSpc>
                <a:spcPct val="80000"/>
              </a:lnSpc>
              <a:buNone/>
            </a:pPr>
            <a:r>
              <a:rPr lang="en-US" altLang="zh-CN" sz="2800" b="1" i="1">
                <a:latin typeface="Arial" panose="020B0604020202020204" pitchFamily="34" charset="0"/>
                <a:cs typeface="Arial" panose="020B0604020202020204" pitchFamily="34" charset="0"/>
                <a:sym typeface="+mn-ea"/>
              </a:rPr>
              <a:t> </a:t>
            </a:r>
            <a:endParaRPr lang="en-US" altLang="zh-CN" sz="2800" b="1" i="1">
              <a:latin typeface="Arial" panose="020B0604020202020204" pitchFamily="34" charset="0"/>
              <a:cs typeface="Arial" panose="020B0604020202020204" pitchFamily="34" charset="0"/>
            </a:endParaRPr>
          </a:p>
          <a:p>
            <a:pPr>
              <a:lnSpc>
                <a:spcPct val="80000"/>
              </a:lnSpc>
              <a:buNone/>
            </a:pPr>
            <a:r>
              <a:rPr lang="en-US" altLang="zh-CN" sz="2800" b="1" i="1">
                <a:latin typeface="Arial" panose="020B0604020202020204" pitchFamily="34" charset="0"/>
                <a:cs typeface="Arial" panose="020B0604020202020204" pitchFamily="34" charset="0"/>
                <a:sym typeface="+mn-ea"/>
              </a:rPr>
              <a:t>  </a:t>
            </a:r>
            <a:endParaRPr lang="zh-CN" altLang="en-US" sz="1200" b="1" i="1" dirty="0">
              <a:solidFill>
                <a:srgbClr val="000000">
                  <a:lumMod val="65000"/>
                  <a:lumOff val="35000"/>
                </a:srgbClr>
              </a:solidFill>
              <a:latin typeface="Arial" panose="020B0604020202020204" pitchFamily="34" charset="0"/>
              <a:ea typeface="萝莉体 第二版" panose="02000500000000000000" pitchFamily="2"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anim calcmode="lin" valueType="num">
                                      <p:cBhvr>
                                        <p:cTn id="26" dur="500" fill="hold"/>
                                        <p:tgtEl>
                                          <p:spTgt spid="211"/>
                                        </p:tgtEl>
                                        <p:attrNameLst>
                                          <p:attrName>ppt_x</p:attrName>
                                        </p:attrNameLst>
                                      </p:cBhvr>
                                      <p:tavLst>
                                        <p:tav tm="0">
                                          <p:val>
                                            <p:strVal val="#ppt_x"/>
                                          </p:val>
                                        </p:tav>
                                        <p:tav tm="100000">
                                          <p:val>
                                            <p:strVal val="#ppt_x"/>
                                          </p:val>
                                        </p:tav>
                                      </p:tavLst>
                                    </p:anim>
                                    <p:anim calcmode="lin" valueType="num">
                                      <p:cBhvr>
                                        <p:cTn id="27" dur="500" fill="hold"/>
                                        <p:tgtEl>
                                          <p:spTgt spid="211"/>
                                        </p:tgtEl>
                                        <p:attrNameLst>
                                          <p:attrName>ppt_y</p:attrName>
                                        </p:attrNameLst>
                                      </p:cBhvr>
                                      <p:tavLst>
                                        <p:tav tm="0">
                                          <p:val>
                                            <p:strVal val="#ppt_y-.1"/>
                                          </p:val>
                                        </p:tav>
                                        <p:tav tm="100000">
                                          <p:val>
                                            <p:strVal val="#ppt_y"/>
                                          </p:val>
                                        </p:tav>
                                      </p:tavLst>
                                    </p:anim>
                                  </p:childTnLst>
                                </p:cTn>
                              </p:par>
                            </p:childTnLst>
                          </p:cTn>
                        </p:par>
                        <p:par>
                          <p:cTn id="28" fill="hold">
                            <p:stCondLst>
                              <p:cond delay="850"/>
                            </p:stCondLst>
                            <p:childTnLst>
                              <p:par>
                                <p:cTn id="29" presetID="18" presetClass="entr" presetSubtype="12" fill="hold" nodeType="afterEffect">
                                  <p:stCondLst>
                                    <p:cond delay="0"/>
                                  </p:stCondLst>
                                  <p:childTnLst>
                                    <p:set>
                                      <p:cBhvr>
                                        <p:cTn id="30" dur="1" fill="hold">
                                          <p:stCondLst>
                                            <p:cond delay="0"/>
                                          </p:stCondLst>
                                        </p:cTn>
                                        <p:tgtEl>
                                          <p:spTgt spid="209"/>
                                        </p:tgtEl>
                                        <p:attrNameLst>
                                          <p:attrName>style.visibility</p:attrName>
                                        </p:attrNameLst>
                                      </p:cBhvr>
                                      <p:to>
                                        <p:strVal val="visible"/>
                                      </p:to>
                                    </p:set>
                                    <p:animEffect transition="in" filter="strips(downLeft)">
                                      <p:cBhvr>
                                        <p:cTn id="31"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61199" y="168288"/>
            <a:ext cx="3736402"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panose="020B0604020202020204" pitchFamily="34" charset="0"/>
              </a:rPr>
              <a:t>Letter </a:t>
            </a:r>
            <a:r>
              <a:rPr lang="en-US" altLang="zh-CN" sz="3200" b="1" i="1" dirty="0">
                <a:latin typeface="字体管家糖果" panose="00020600040101010101" charset="-122"/>
                <a:ea typeface="字体管家糖果" panose="00020600040101010101" charset="-122"/>
                <a:cs typeface="Arial" panose="020B0604020202020204" pitchFamily="34" charset="0"/>
              </a:rPr>
              <a:t>5</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rId4" action="ppaction://hlinksldjump"/>
          </p:cNvPr>
          <p:cNvPicPr>
            <a:picLocks noChangeAspect="1"/>
          </p:cNvPicPr>
          <p:nvPr/>
        </p:nvPicPr>
        <p:blipFill>
          <a:blip r:embed="rId5"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6" cstate="print"/>
          <a:stretch>
            <a:fillRect/>
          </a:stretch>
        </p:blipFill>
        <p:spPr>
          <a:xfrm>
            <a:off x="286199" y="5614536"/>
            <a:ext cx="969348" cy="951058"/>
          </a:xfrm>
          <a:prstGeom prst="rect">
            <a:avLst/>
          </a:prstGeom>
        </p:spPr>
      </p:pic>
      <p:grpSp>
        <p:nvGrpSpPr>
          <p:cNvPr id="209" name="组合 208"/>
          <p:cNvGrpSpPr/>
          <p:nvPr/>
        </p:nvGrpSpPr>
        <p:grpSpPr>
          <a:xfrm>
            <a:off x="93980" y="1200150"/>
            <a:ext cx="2578100" cy="4044950"/>
            <a:chOff x="4817279" y="2178055"/>
            <a:chExt cx="2578100" cy="2109787"/>
          </a:xfrm>
        </p:grpSpPr>
        <p:grpSp>
          <p:nvGrpSpPr>
            <p:cNvPr id="51" name="组合 50"/>
            <p:cNvGrpSpPr/>
            <p:nvPr/>
          </p:nvGrpSpPr>
          <p:grpSpPr>
            <a:xfrm rot="5400000">
              <a:off x="5091916" y="1903418"/>
              <a:ext cx="2028825" cy="2578100"/>
              <a:chOff x="5076825" y="2133601"/>
              <a:chExt cx="2028825" cy="2578100"/>
            </a:xfrm>
          </p:grpSpPr>
          <p:sp>
            <p:nvSpPr>
              <p:cNvPr id="52"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6" name="图片 205"/>
            <p:cNvPicPr>
              <a:picLocks noChangeAspect="1"/>
            </p:cNvPicPr>
            <p:nvPr/>
          </p:nvPicPr>
          <p:blipFill rotWithShape="1">
            <a:blip r:embed="rId7" cstate="screen"/>
            <a:srcRect l="78741" t="75413" r="-514" b="-2612"/>
            <a:stretch>
              <a:fillRect/>
            </a:stretch>
          </p:blipFill>
          <p:spPr>
            <a:xfrm>
              <a:off x="5291941" y="2422530"/>
              <a:ext cx="1581150" cy="1865312"/>
            </a:xfrm>
            <a:prstGeom prst="rect">
              <a:avLst/>
            </a:prstGeom>
          </p:spPr>
        </p:pic>
      </p:grpSp>
      <p:sp>
        <p:nvSpPr>
          <p:cNvPr id="211" name="矩形 210"/>
          <p:cNvSpPr/>
          <p:nvPr/>
        </p:nvSpPr>
        <p:spPr>
          <a:xfrm>
            <a:off x="2934335" y="1469390"/>
            <a:ext cx="7517765" cy="3534410"/>
          </a:xfrm>
          <a:prstGeom prst="rect">
            <a:avLst/>
          </a:prstGeom>
        </p:spPr>
        <p:txBody>
          <a:bodyPr wrap="square">
            <a:spAutoFit/>
          </a:bodyPr>
          <a:lstStyle/>
          <a:p>
            <a:pPr>
              <a:lnSpc>
                <a:spcPct val="80000"/>
              </a:lnSpc>
              <a:buNone/>
            </a:pPr>
            <a:r>
              <a:rPr lang="en-US" altLang="zh-CN" sz="2800" b="1" i="1">
                <a:latin typeface="Arial" panose="020B0604020202020204" pitchFamily="34" charset="0"/>
                <a:cs typeface="Arial" panose="020B0604020202020204" pitchFamily="34" charset="0"/>
                <a:sym typeface="+mn-ea"/>
              </a:rPr>
              <a:t>     Therefore, we must have your promise to </a:t>
            </a:r>
            <a:r>
              <a:rPr lang="en-US" altLang="zh-CN" sz="2800" b="1" i="1" u="sng">
                <a:solidFill>
                  <a:schemeClr val="hlink"/>
                </a:solidFill>
                <a:latin typeface="Arial" panose="020B0604020202020204" pitchFamily="34" charset="0"/>
                <a:cs typeface="Arial" panose="020B0604020202020204" pitchFamily="34" charset="0"/>
                <a:sym typeface="+mn-ea"/>
                <a:hlinkClick r:id="rId8" action="ppaction://hlinksldjump"/>
              </a:rPr>
              <a:t>take effective measures</a:t>
            </a:r>
            <a:r>
              <a:rPr lang="en-US" altLang="zh-CN" sz="2800" b="1" i="1">
                <a:latin typeface="Arial" panose="020B0604020202020204" pitchFamily="34" charset="0"/>
                <a:cs typeface="Arial" panose="020B0604020202020204" pitchFamily="34" charset="0"/>
                <a:sym typeface="+mn-ea"/>
                <a:hlinkClick r:id="rId8" action="ppaction://hlinksldjump"/>
              </a:rPr>
              <a:t> </a:t>
            </a:r>
            <a:r>
              <a:rPr lang="en-US" altLang="zh-CN" sz="2800" b="1" i="1">
                <a:latin typeface="Arial" panose="020B0604020202020204" pitchFamily="34" charset="0"/>
                <a:cs typeface="Arial" panose="020B0604020202020204" pitchFamily="34" charset="0"/>
                <a:sym typeface="+mn-ea"/>
              </a:rPr>
              <a:t>to improve your packing before we could make this new order with you.</a:t>
            </a:r>
            <a:endParaRPr lang="en-US" altLang="zh-CN" sz="2800" b="1" i="1">
              <a:latin typeface="Arial" panose="020B0604020202020204" pitchFamily="34" charset="0"/>
              <a:cs typeface="Arial" panose="020B0604020202020204" pitchFamily="34" charset="0"/>
            </a:endParaRPr>
          </a:p>
          <a:p>
            <a:pPr>
              <a:lnSpc>
                <a:spcPct val="80000"/>
              </a:lnSpc>
              <a:buNone/>
            </a:pPr>
            <a:endParaRPr lang="en-US" altLang="zh-CN" sz="2800" b="1" i="1">
              <a:latin typeface="Arial" panose="020B0604020202020204" pitchFamily="34" charset="0"/>
              <a:cs typeface="Arial" panose="020B0604020202020204" pitchFamily="34" charset="0"/>
            </a:endParaRPr>
          </a:p>
          <a:p>
            <a:pPr>
              <a:lnSpc>
                <a:spcPct val="80000"/>
              </a:lnSpc>
              <a:buNone/>
            </a:pPr>
            <a:r>
              <a:rPr lang="en-US" altLang="zh-CN" sz="2800" b="1" i="1">
                <a:latin typeface="Arial" panose="020B0604020202020204" pitchFamily="34" charset="0"/>
                <a:cs typeface="Arial" panose="020B0604020202020204" pitchFamily="34" charset="0"/>
                <a:sym typeface="+mn-ea"/>
              </a:rPr>
              <a:t>    We await your reply.</a:t>
            </a:r>
          </a:p>
          <a:p>
            <a:pPr>
              <a:lnSpc>
                <a:spcPct val="80000"/>
              </a:lnSpc>
              <a:buNone/>
            </a:pPr>
            <a:endParaRPr lang="en-US" altLang="zh-CN" sz="2800" b="1" i="1">
              <a:latin typeface="Arial" panose="020B0604020202020204" pitchFamily="34" charset="0"/>
              <a:cs typeface="Arial" panose="020B0604020202020204" pitchFamily="34" charset="0"/>
              <a:sym typeface="+mn-ea"/>
            </a:endParaRPr>
          </a:p>
          <a:p>
            <a:pPr>
              <a:lnSpc>
                <a:spcPct val="80000"/>
              </a:lnSpc>
              <a:buNone/>
            </a:pPr>
            <a:r>
              <a:rPr lang="en-US" altLang="zh-CN" sz="2800" b="1" i="1">
                <a:latin typeface="Arial" panose="020B0604020202020204" pitchFamily="34" charset="0"/>
                <a:cs typeface="Arial" panose="020B0604020202020204" pitchFamily="34" charset="0"/>
                <a:sym typeface="+mn-ea"/>
              </a:rPr>
              <a:t>Best regards,</a:t>
            </a:r>
          </a:p>
          <a:p>
            <a:pPr>
              <a:lnSpc>
                <a:spcPct val="80000"/>
              </a:lnSpc>
              <a:buNone/>
            </a:pPr>
            <a:r>
              <a:rPr lang="en-US" altLang="zh-CN" sz="2800" b="1" i="1">
                <a:latin typeface="Arial" panose="020B0604020202020204" pitchFamily="34" charset="0"/>
                <a:cs typeface="Arial" panose="020B0604020202020204" pitchFamily="34" charset="0"/>
                <a:sym typeface="+mn-ea"/>
              </a:rPr>
              <a:t>David </a:t>
            </a:r>
          </a:p>
          <a:p>
            <a:pPr>
              <a:lnSpc>
                <a:spcPct val="80000"/>
              </a:lnSpc>
              <a:buNone/>
            </a:pPr>
            <a:r>
              <a:rPr lang="en-US" altLang="zh-CN" sz="2800" b="1" i="1">
                <a:latin typeface="Arial" panose="020B0604020202020204" pitchFamily="34" charset="0"/>
                <a:cs typeface="Arial" panose="020B0604020202020204" pitchFamily="34" charset="0"/>
                <a:sym typeface="+mn-ea"/>
              </a:rPr>
              <a:t>Saint Louis Co., Ltd.</a:t>
            </a:r>
            <a:endParaRPr lang="zh-CN" altLang="en-US" sz="2800" b="1" i="1" dirty="0">
              <a:solidFill>
                <a:srgbClr val="000000">
                  <a:lumMod val="65000"/>
                  <a:lumOff val="35000"/>
                </a:srgbClr>
              </a:solidFill>
              <a:latin typeface="Arial" panose="020B0604020202020204" pitchFamily="34" charset="0"/>
              <a:ea typeface="萝莉体 第二版" panose="02000500000000000000" pitchFamily="2"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anim calcmode="lin" valueType="num">
                                      <p:cBhvr>
                                        <p:cTn id="26" dur="500" fill="hold"/>
                                        <p:tgtEl>
                                          <p:spTgt spid="211"/>
                                        </p:tgtEl>
                                        <p:attrNameLst>
                                          <p:attrName>ppt_x</p:attrName>
                                        </p:attrNameLst>
                                      </p:cBhvr>
                                      <p:tavLst>
                                        <p:tav tm="0">
                                          <p:val>
                                            <p:strVal val="#ppt_x"/>
                                          </p:val>
                                        </p:tav>
                                        <p:tav tm="100000">
                                          <p:val>
                                            <p:strVal val="#ppt_x"/>
                                          </p:val>
                                        </p:tav>
                                      </p:tavLst>
                                    </p:anim>
                                    <p:anim calcmode="lin" valueType="num">
                                      <p:cBhvr>
                                        <p:cTn id="27" dur="500" fill="hold"/>
                                        <p:tgtEl>
                                          <p:spTgt spid="211"/>
                                        </p:tgtEl>
                                        <p:attrNameLst>
                                          <p:attrName>ppt_y</p:attrName>
                                        </p:attrNameLst>
                                      </p:cBhvr>
                                      <p:tavLst>
                                        <p:tav tm="0">
                                          <p:val>
                                            <p:strVal val="#ppt_y-.1"/>
                                          </p:val>
                                        </p:tav>
                                        <p:tav tm="100000">
                                          <p:val>
                                            <p:strVal val="#ppt_y"/>
                                          </p:val>
                                        </p:tav>
                                      </p:tavLst>
                                    </p:anim>
                                  </p:childTnLst>
                                </p:cTn>
                              </p:par>
                            </p:childTnLst>
                          </p:cTn>
                        </p:par>
                        <p:par>
                          <p:cTn id="28" fill="hold">
                            <p:stCondLst>
                              <p:cond delay="850"/>
                            </p:stCondLst>
                            <p:childTnLst>
                              <p:par>
                                <p:cTn id="29" presetID="18" presetClass="entr" presetSubtype="12" fill="hold" nodeType="afterEffect">
                                  <p:stCondLst>
                                    <p:cond delay="0"/>
                                  </p:stCondLst>
                                  <p:childTnLst>
                                    <p:set>
                                      <p:cBhvr>
                                        <p:cTn id="30" dur="1" fill="hold">
                                          <p:stCondLst>
                                            <p:cond delay="0"/>
                                          </p:stCondLst>
                                        </p:cTn>
                                        <p:tgtEl>
                                          <p:spTgt spid="209"/>
                                        </p:tgtEl>
                                        <p:attrNameLst>
                                          <p:attrName>style.visibility</p:attrName>
                                        </p:attrNameLst>
                                      </p:cBhvr>
                                      <p:to>
                                        <p:strVal val="visible"/>
                                      </p:to>
                                    </p:set>
                                    <p:animEffect transition="in" filter="strips(downLeft)">
                                      <p:cBhvr>
                                        <p:cTn id="31"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510665" y="234950"/>
            <a:ext cx="5488940" cy="583565"/>
          </a:xfrm>
          <a:prstGeom prst="rect">
            <a:avLst/>
          </a:prstGeom>
          <a:noFill/>
        </p:spPr>
        <p:txBody>
          <a:bodyPr wrap="square" rtlCol="0">
            <a:spAutoFit/>
          </a:bodyPr>
          <a:lstStyle/>
          <a:p>
            <a:pPr algn="ctr"/>
            <a:r>
              <a:rPr lang="en-US" altLang="zh-CN" sz="3200" b="1" i="1">
                <a:latin typeface="字体管家糖果" panose="00020600040101010101" charset="-122"/>
                <a:ea typeface="字体管家糖果" panose="00020600040101010101" charset="-122"/>
                <a:sym typeface="+mn-ea"/>
              </a:rPr>
              <a:t>Notes to Letter Five</a:t>
            </a:r>
            <a:endParaRPr lang="en-US" altLang="zh-CN" sz="3200" b="1" i="1" dirty="0">
              <a:latin typeface="字体管家糖果" panose="00020600040101010101" charset="-122"/>
              <a:ea typeface="字体管家糖果" panose="00020600040101010101" charset="-122"/>
              <a:cs typeface="萝莉体 第二版" panose="02000500000000000000" pitchFamily="2" charset="-122"/>
              <a:sym typeface="+mn-ea"/>
            </a:endParaRP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rId4" action="ppaction://hlinksldjump"/>
          </p:cNvPr>
          <p:cNvPicPr>
            <a:picLocks noChangeAspect="1"/>
          </p:cNvPicPr>
          <p:nvPr/>
        </p:nvPicPr>
        <p:blipFill>
          <a:blip r:embed="rId5"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6" cstate="print"/>
          <a:stretch>
            <a:fillRect/>
          </a:stretch>
        </p:blipFill>
        <p:spPr>
          <a:xfrm>
            <a:off x="286199" y="5614536"/>
            <a:ext cx="969348" cy="951058"/>
          </a:xfrm>
          <a:prstGeom prst="rect">
            <a:avLst/>
          </a:prstGeom>
        </p:spPr>
      </p:pic>
      <p:sp>
        <p:nvSpPr>
          <p:cNvPr id="71" name="矩形 70"/>
          <p:cNvSpPr/>
          <p:nvPr/>
        </p:nvSpPr>
        <p:spPr>
          <a:xfrm>
            <a:off x="1256030" y="1093470"/>
            <a:ext cx="6717030" cy="521970"/>
          </a:xfrm>
          <a:prstGeom prst="rect">
            <a:avLst/>
          </a:prstGeom>
        </p:spPr>
        <p:txBody>
          <a:bodyPr wrap="square">
            <a:spAutoFit/>
          </a:bodyPr>
          <a:lstStyle/>
          <a:p>
            <a:pPr>
              <a:buNone/>
            </a:pPr>
            <a:r>
              <a:rPr sz="2800" b="1" i="1" dirty="0">
                <a:latin typeface="Arial" panose="020B0604020202020204" pitchFamily="34" charset="0"/>
                <a:cs typeface="Arial" panose="020B0604020202020204" pitchFamily="34" charset="0"/>
                <a:sym typeface="+mn-ea"/>
              </a:rPr>
              <a:t>1.revert to 关于，重谈；恢复</a:t>
            </a:r>
          </a:p>
        </p:txBody>
      </p:sp>
      <p:sp>
        <p:nvSpPr>
          <p:cNvPr id="75" name="矩形 74"/>
          <p:cNvSpPr/>
          <p:nvPr/>
        </p:nvSpPr>
        <p:spPr>
          <a:xfrm>
            <a:off x="1256030" y="1963420"/>
            <a:ext cx="8679815" cy="3107690"/>
          </a:xfrm>
          <a:prstGeom prst="rect">
            <a:avLst/>
          </a:prstGeom>
        </p:spPr>
        <p:txBody>
          <a:bodyPr wrap="square">
            <a:spAutoFit/>
          </a:bodyPr>
          <a:lstStyle/>
          <a:p>
            <a:pPr>
              <a:buNone/>
            </a:pPr>
            <a:r>
              <a:rPr sz="2800" b="1" i="1">
                <a:latin typeface="Arial" panose="020B0604020202020204" pitchFamily="34" charset="0"/>
                <a:cs typeface="Arial" panose="020B0604020202020204" pitchFamily="34" charset="0"/>
                <a:sym typeface="+mn-ea"/>
              </a:rPr>
              <a:t>e.g.	Reverting to the 8 lots of speak stand which arrived here per m/v “Orient” on October 15, in the same hold… 关于10月15日由“东方”号轮运交的8批音箱支架，装于同一货舱内……</a:t>
            </a:r>
          </a:p>
          <a:p>
            <a:pPr>
              <a:buNone/>
            </a:pPr>
            <a:r>
              <a:rPr sz="2800" b="1" i="1">
                <a:latin typeface="Arial" panose="020B0604020202020204" pitchFamily="34" charset="0"/>
                <a:cs typeface="Arial" panose="020B0604020202020204" pitchFamily="34" charset="0"/>
                <a:sym typeface="+mn-ea"/>
              </a:rPr>
              <a:t>e.g.	When we have time in the future, we may revert to this topic again. 将来有时间我们再谈这个话题。</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anim calcmode="lin" valueType="num">
                                      <p:cBhvr>
                                        <p:cTn id="26" dur="500" fill="hold"/>
                                        <p:tgtEl>
                                          <p:spTgt spid="71"/>
                                        </p:tgtEl>
                                        <p:attrNameLst>
                                          <p:attrName>ppt_x</p:attrName>
                                        </p:attrNameLst>
                                      </p:cBhvr>
                                      <p:tavLst>
                                        <p:tav tm="0">
                                          <p:val>
                                            <p:strVal val="#ppt_x"/>
                                          </p:val>
                                        </p:tav>
                                        <p:tav tm="100000">
                                          <p:val>
                                            <p:strVal val="#ppt_x"/>
                                          </p:val>
                                        </p:tav>
                                      </p:tavLst>
                                    </p:anim>
                                    <p:anim calcmode="lin" valueType="num">
                                      <p:cBhvr>
                                        <p:cTn id="27" dur="500" fill="hold"/>
                                        <p:tgtEl>
                                          <p:spTgt spid="71"/>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anim calcmode="lin" valueType="num">
                                      <p:cBhvr>
                                        <p:cTn id="31" dur="500" fill="hold"/>
                                        <p:tgtEl>
                                          <p:spTgt spid="75"/>
                                        </p:tgtEl>
                                        <p:attrNameLst>
                                          <p:attrName>ppt_x</p:attrName>
                                        </p:attrNameLst>
                                      </p:cBhvr>
                                      <p:tavLst>
                                        <p:tav tm="0">
                                          <p:val>
                                            <p:strVal val="#ppt_x"/>
                                          </p:val>
                                        </p:tav>
                                        <p:tav tm="100000">
                                          <p:val>
                                            <p:strVal val="#ppt_x"/>
                                          </p:val>
                                        </p:tav>
                                      </p:tavLst>
                                    </p:anim>
                                    <p:anim calcmode="lin" valueType="num">
                                      <p:cBhvr>
                                        <p:cTn id="32"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1"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510474" y="234963"/>
            <a:ext cx="3736402"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Black" panose="020B0A04020102020204" pitchFamily="34" charset="0"/>
                <a:sym typeface="+mn-lt"/>
              </a:rPr>
              <a:t>Outer packing</a:t>
            </a:r>
            <a:endParaRPr lang="zh-CN" altLang="en-US" sz="3200" dirty="0">
              <a:latin typeface="字体管家糖果" panose="00020600040101010101" charset="-122"/>
              <a:ea typeface="字体管家糖果" panose="00020600040101010101" charset="-122"/>
              <a:cs typeface="萝莉体 第二版" panose="02000500000000000000" pitchFamily="2" charset="-122"/>
            </a:endParaRP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a:t>
              </a:r>
              <a:r>
                <a:rPr lang="zh-CN" altLang="en-US" sz="2000" dirty="0">
                  <a:latin typeface="Arial" panose="020B0604020202020204" pitchFamily="34" charset="0"/>
                  <a:ea typeface="萝莉体 第二版" panose="02000500000000000000" pitchFamily="2" charset="-122"/>
                  <a:cs typeface="Arial" panose="020B0604020202020204" pitchFamily="34" charset="0"/>
                  <a:sym typeface="+mn-ea"/>
                </a:rPr>
                <a:t>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Two</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rId4" action="ppaction://hlinksldjump"/>
          </p:cNvPr>
          <p:cNvPicPr>
            <a:picLocks noChangeAspect="1"/>
          </p:cNvPicPr>
          <p:nvPr/>
        </p:nvPicPr>
        <p:blipFill>
          <a:blip r:embed="rId5" cstate="print"/>
          <a:stretch>
            <a:fillRect/>
          </a:stretch>
        </p:blipFill>
        <p:spPr>
          <a:xfrm>
            <a:off x="9913620" y="4899660"/>
            <a:ext cx="2240915" cy="1957705"/>
          </a:xfrm>
          <a:prstGeom prst="rect">
            <a:avLst/>
          </a:prstGeom>
        </p:spPr>
      </p:pic>
      <p:pic>
        <p:nvPicPr>
          <p:cNvPr id="9" name="图片 8"/>
          <p:cNvPicPr>
            <a:picLocks noChangeAspect="1"/>
          </p:cNvPicPr>
          <p:nvPr/>
        </p:nvPicPr>
        <p:blipFill>
          <a:blip r:embed="rId6" cstate="print"/>
          <a:stretch>
            <a:fillRect/>
          </a:stretch>
        </p:blipFill>
        <p:spPr>
          <a:xfrm>
            <a:off x="286199" y="5614536"/>
            <a:ext cx="969348" cy="951058"/>
          </a:xfrm>
          <a:prstGeom prst="rect">
            <a:avLst/>
          </a:prstGeom>
        </p:spPr>
      </p:pic>
      <p:pic>
        <p:nvPicPr>
          <p:cNvPr id="3" name="图片 2"/>
          <p:cNvPicPr>
            <a:picLocks noChangeAspect="1"/>
          </p:cNvPicPr>
          <p:nvPr/>
        </p:nvPicPr>
        <p:blipFill>
          <a:blip r:embed="rId7" cstate="print"/>
          <a:stretch>
            <a:fillRect/>
          </a:stretch>
        </p:blipFill>
        <p:spPr>
          <a:xfrm>
            <a:off x="482548" y="1647680"/>
            <a:ext cx="2614532" cy="3562194"/>
          </a:xfrm>
          <a:prstGeom prst="rect">
            <a:avLst/>
          </a:prstGeom>
        </p:spPr>
      </p:pic>
      <p:sp>
        <p:nvSpPr>
          <p:cNvPr id="17" name="矩形 16"/>
          <p:cNvSpPr/>
          <p:nvPr/>
        </p:nvSpPr>
        <p:spPr>
          <a:xfrm>
            <a:off x="3096895" y="829945"/>
            <a:ext cx="7185025" cy="5908040"/>
          </a:xfrm>
          <a:prstGeom prst="rect">
            <a:avLst/>
          </a:prstGeom>
        </p:spPr>
        <p:txBody>
          <a:bodyPr wrap="square">
            <a:spAutoFit/>
          </a:bodyPr>
          <a:lstStyle/>
          <a:p>
            <a:pPr lvl="0">
              <a:lnSpc>
                <a:spcPct val="150000"/>
              </a:lnSpc>
            </a:pPr>
            <a:r>
              <a:rPr lang="zh-CN" altLang="en-US" sz="2800" b="1"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rPr>
              <a:t> </a:t>
            </a:r>
            <a:r>
              <a:rPr lang="en-US" altLang="zh-CN" sz="2800" b="1"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rPr>
              <a:t>I</a:t>
            </a:r>
            <a:r>
              <a:rPr lang="zh-CN" altLang="en-US" sz="2800" b="1"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rPr>
              <a:t>ncludes cases, bales, barrels, bags, baskets, pallets, containers, and so on. Such stuffing materials as paper scrap, paper wool, wood shavings, saw dust, waterproof paper and different plastics are necessary for prevention of shaking, breakage, dampness and rust. </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100"/>
                            </p:stCondLst>
                            <p:childTnLst>
                              <p:par>
                                <p:cTn id="24" presetID="42"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par>
                          <p:cTn id="29" fill="hold">
                            <p:stCondLst>
                              <p:cond delay="2100"/>
                            </p:stCondLst>
                            <p:childTnLst>
                              <p:par>
                                <p:cTn id="30" presetID="41" presetClass="entr" presetSubtype="0" fill="hold" grpId="0" nodeType="afterEffect">
                                  <p:stCondLst>
                                    <p:cond delay="0"/>
                                  </p:stCondLst>
                                  <p:iterate type="lt">
                                    <p:tmPct val="4333"/>
                                  </p:iterate>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7"/>
                                        </p:tgtEl>
                                        <p:attrNameLst>
                                          <p:attrName>ppt_y</p:attrName>
                                        </p:attrNameLst>
                                      </p:cBhvr>
                                      <p:tavLst>
                                        <p:tav tm="0">
                                          <p:val>
                                            <p:strVal val="#ppt_y"/>
                                          </p:val>
                                        </p:tav>
                                        <p:tav tm="100000">
                                          <p:val>
                                            <p:strVal val="#ppt_y"/>
                                          </p:val>
                                        </p:tav>
                                      </p:tavLst>
                                    </p:anim>
                                    <p:anim calcmode="lin" valueType="num">
                                      <p:cBhvr>
                                        <p:cTn id="3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510665" y="234950"/>
            <a:ext cx="5488940" cy="583565"/>
          </a:xfrm>
          <a:prstGeom prst="rect">
            <a:avLst/>
          </a:prstGeom>
          <a:noFill/>
        </p:spPr>
        <p:txBody>
          <a:bodyPr wrap="square" rtlCol="0">
            <a:spAutoFit/>
          </a:bodyPr>
          <a:lstStyle/>
          <a:p>
            <a:pPr algn="ctr"/>
            <a:r>
              <a:rPr lang="en-US" altLang="zh-CN" sz="3200" b="1" i="1">
                <a:latin typeface="字体管家糖果" panose="00020600040101010101" charset="-122"/>
                <a:ea typeface="字体管家糖果" panose="00020600040101010101" charset="-122"/>
                <a:sym typeface="+mn-ea"/>
              </a:rPr>
              <a:t>Notes to Letter Five</a:t>
            </a:r>
            <a:endParaRPr lang="en-US" altLang="zh-CN" sz="3200" b="1" i="1" dirty="0">
              <a:latin typeface="字体管家糖果" panose="00020600040101010101" charset="-122"/>
              <a:ea typeface="字体管家糖果" panose="00020600040101010101" charset="-122"/>
              <a:cs typeface="萝莉体 第二版" panose="02000500000000000000" pitchFamily="2" charset="-122"/>
              <a:sym typeface="+mn-ea"/>
            </a:endParaRP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rId4" action="ppaction://hlinksldjump"/>
          </p:cNvPr>
          <p:cNvPicPr>
            <a:picLocks noChangeAspect="1"/>
          </p:cNvPicPr>
          <p:nvPr/>
        </p:nvPicPr>
        <p:blipFill>
          <a:blip r:embed="rId5"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6" cstate="print"/>
          <a:stretch>
            <a:fillRect/>
          </a:stretch>
        </p:blipFill>
        <p:spPr>
          <a:xfrm>
            <a:off x="286199" y="5614536"/>
            <a:ext cx="969348" cy="951058"/>
          </a:xfrm>
          <a:prstGeom prst="rect">
            <a:avLst/>
          </a:prstGeom>
        </p:spPr>
      </p:pic>
      <p:sp>
        <p:nvSpPr>
          <p:cNvPr id="71" name="矩形 70"/>
          <p:cNvSpPr/>
          <p:nvPr/>
        </p:nvSpPr>
        <p:spPr>
          <a:xfrm>
            <a:off x="1256030" y="1093470"/>
            <a:ext cx="7698105" cy="521970"/>
          </a:xfrm>
          <a:prstGeom prst="rect">
            <a:avLst/>
          </a:prstGeom>
        </p:spPr>
        <p:txBody>
          <a:bodyPr wrap="square">
            <a:spAutoFit/>
          </a:bodyPr>
          <a:lstStyle/>
          <a:p>
            <a:pPr>
              <a:buNone/>
            </a:pPr>
            <a:r>
              <a:rPr lang="en-US" sz="2800" b="1" i="1" dirty="0">
                <a:latin typeface="Arial" panose="020B0604020202020204" pitchFamily="34" charset="0"/>
                <a:cs typeface="Arial" panose="020B0604020202020204" pitchFamily="34" charset="0"/>
                <a:sym typeface="+mn-ea"/>
              </a:rPr>
              <a:t>2.</a:t>
            </a:r>
            <a:r>
              <a:rPr sz="2800" b="1" i="1" dirty="0">
                <a:latin typeface="Arial" panose="020B0604020202020204" pitchFamily="34" charset="0"/>
                <a:cs typeface="Arial" panose="020B0604020202020204" pitchFamily="34" charset="0"/>
                <a:sym typeface="+mn-ea"/>
              </a:rPr>
              <a:t>take effective measures 采取有效措施</a:t>
            </a:r>
          </a:p>
        </p:txBody>
      </p:sp>
      <p:sp>
        <p:nvSpPr>
          <p:cNvPr id="75" name="矩形 74"/>
          <p:cNvSpPr/>
          <p:nvPr/>
        </p:nvSpPr>
        <p:spPr>
          <a:xfrm>
            <a:off x="1256030" y="1963420"/>
            <a:ext cx="8679815" cy="1814830"/>
          </a:xfrm>
          <a:prstGeom prst="rect">
            <a:avLst/>
          </a:prstGeom>
        </p:spPr>
        <p:txBody>
          <a:bodyPr wrap="square">
            <a:spAutoFit/>
          </a:bodyPr>
          <a:lstStyle/>
          <a:p>
            <a:pPr>
              <a:buNone/>
            </a:pPr>
            <a:r>
              <a:rPr sz="2800" b="1" i="1">
                <a:latin typeface="Arial" panose="020B0604020202020204" pitchFamily="34" charset="0"/>
                <a:cs typeface="Arial" panose="020B0604020202020204" pitchFamily="34" charset="0"/>
                <a:sym typeface="+mn-ea"/>
              </a:rPr>
              <a:t>e.g.	Both parties agree to take effective measures to implement the minute as soon as possible. </a:t>
            </a:r>
          </a:p>
          <a:p>
            <a:pPr>
              <a:buNone/>
            </a:pPr>
            <a:r>
              <a:rPr sz="2800" b="1" i="1">
                <a:latin typeface="Arial" panose="020B0604020202020204" pitchFamily="34" charset="0"/>
                <a:cs typeface="Arial" panose="020B0604020202020204" pitchFamily="34" charset="0"/>
                <a:sym typeface="+mn-ea"/>
              </a:rPr>
              <a:t>双方同意采取有效措施，尽快将纪要内容落到实处。</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anim calcmode="lin" valueType="num">
                                      <p:cBhvr>
                                        <p:cTn id="26" dur="500" fill="hold"/>
                                        <p:tgtEl>
                                          <p:spTgt spid="71"/>
                                        </p:tgtEl>
                                        <p:attrNameLst>
                                          <p:attrName>ppt_x</p:attrName>
                                        </p:attrNameLst>
                                      </p:cBhvr>
                                      <p:tavLst>
                                        <p:tav tm="0">
                                          <p:val>
                                            <p:strVal val="#ppt_x"/>
                                          </p:val>
                                        </p:tav>
                                        <p:tav tm="100000">
                                          <p:val>
                                            <p:strVal val="#ppt_x"/>
                                          </p:val>
                                        </p:tav>
                                      </p:tavLst>
                                    </p:anim>
                                    <p:anim calcmode="lin" valueType="num">
                                      <p:cBhvr>
                                        <p:cTn id="27" dur="500" fill="hold"/>
                                        <p:tgtEl>
                                          <p:spTgt spid="71"/>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anim calcmode="lin" valueType="num">
                                      <p:cBhvr>
                                        <p:cTn id="31" dur="500" fill="hold"/>
                                        <p:tgtEl>
                                          <p:spTgt spid="75"/>
                                        </p:tgtEl>
                                        <p:attrNameLst>
                                          <p:attrName>ppt_x</p:attrName>
                                        </p:attrNameLst>
                                      </p:cBhvr>
                                      <p:tavLst>
                                        <p:tav tm="0">
                                          <p:val>
                                            <p:strVal val="#ppt_x"/>
                                          </p:val>
                                        </p:tav>
                                        <p:tav tm="100000">
                                          <p:val>
                                            <p:strVal val="#ppt_x"/>
                                          </p:val>
                                        </p:tav>
                                      </p:tavLst>
                                    </p:anim>
                                    <p:anim calcmode="lin" valueType="num">
                                      <p:cBhvr>
                                        <p:cTn id="32"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1" grpId="0"/>
      <p:bldP spid="7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15479" y="168288"/>
            <a:ext cx="3736402" cy="583565"/>
          </a:xfrm>
          <a:prstGeom prst="rect">
            <a:avLst/>
          </a:prstGeom>
          <a:noFill/>
        </p:spPr>
        <p:txBody>
          <a:bodyPr wrap="square" rtlCol="0">
            <a:spAutoFit/>
          </a:bodyPr>
          <a:lstStyle/>
          <a:p>
            <a:pPr algn="ctr"/>
            <a:r>
              <a:rPr lang="en-US" altLang="zh-CN" sz="3200" b="1" i="1" dirty="0">
                <a:latin typeface="字体管家糖果" panose="00020600040101010101" charset="-122"/>
                <a:ea typeface="字体管家糖果" panose="00020600040101010101" charset="-122"/>
                <a:cs typeface="萝莉体 第二版" panose="02000500000000000000" pitchFamily="2" charset="-122"/>
              </a:rPr>
              <a:t>CASE  6</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3" name="图片 2"/>
          <p:cNvPicPr>
            <a:picLocks noChangeAspect="1"/>
          </p:cNvPicPr>
          <p:nvPr/>
        </p:nvPicPr>
        <p:blipFill>
          <a:blip r:embed="rId6" cstate="print"/>
          <a:stretch>
            <a:fillRect/>
          </a:stretch>
        </p:blipFill>
        <p:spPr>
          <a:xfrm>
            <a:off x="482548" y="1647680"/>
            <a:ext cx="2614532" cy="3562194"/>
          </a:xfrm>
          <a:prstGeom prst="rect">
            <a:avLst/>
          </a:prstGeom>
        </p:spPr>
      </p:pic>
      <p:sp>
        <p:nvSpPr>
          <p:cNvPr id="2" name="文本框 1"/>
          <p:cNvSpPr txBox="1"/>
          <p:nvPr/>
        </p:nvSpPr>
        <p:spPr>
          <a:xfrm>
            <a:off x="3264535" y="1332865"/>
            <a:ext cx="6264275" cy="1814830"/>
          </a:xfrm>
          <a:prstGeom prst="rect">
            <a:avLst/>
          </a:prstGeom>
          <a:noFill/>
        </p:spPr>
        <p:txBody>
          <a:bodyPr wrap="square" rtlCol="0" anchor="t">
            <a:spAutoFit/>
          </a:bodyPr>
          <a:lstStyle/>
          <a:p>
            <a:r>
              <a:rPr lang="zh-CN" altLang="en-US" sz="2800" b="1">
                <a:latin typeface="楷体" panose="02010609060101010101" charset="-122"/>
                <a:ea typeface="楷体" panose="02010609060101010101" charset="-122"/>
                <a:cs typeface="楷体" panose="02010609060101010101" charset="-122"/>
              </a:rPr>
              <a:t>澳大利亚詹姆斯公司向宁波电子公司就电子熊产品提出改进内包装意见。宁波电子公司业务员Adela去函说明内包装改进事宜。</a:t>
            </a:r>
          </a:p>
        </p:txBody>
      </p:sp>
      <p:grpSp>
        <p:nvGrpSpPr>
          <p:cNvPr id="10" name="组合 9"/>
          <p:cNvGrpSpPr/>
          <p:nvPr/>
        </p:nvGrpSpPr>
        <p:grpSpPr>
          <a:xfrm>
            <a:off x="6440170" y="3851910"/>
            <a:ext cx="3088640" cy="1085850"/>
            <a:chOff x="7738" y="7007"/>
            <a:chExt cx="4864" cy="1710"/>
          </a:xfrm>
        </p:grpSpPr>
        <p:sp>
          <p:nvSpPr>
            <p:cNvPr id="4" name="云形标注 3"/>
            <p:cNvSpPr/>
            <p:nvPr/>
          </p:nvSpPr>
          <p:spPr>
            <a:xfrm>
              <a:off x="7738" y="7007"/>
              <a:ext cx="4864" cy="171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文本框 6"/>
            <p:cNvSpPr txBox="1"/>
            <p:nvPr/>
          </p:nvSpPr>
          <p:spPr>
            <a:xfrm>
              <a:off x="8109" y="7383"/>
              <a:ext cx="4493" cy="822"/>
            </a:xfrm>
            <a:prstGeom prst="rect">
              <a:avLst/>
            </a:prstGeom>
            <a:noFill/>
          </p:spPr>
          <p:txBody>
            <a:bodyPr wrap="square" rtlCol="0">
              <a:spAutoFit/>
            </a:bodyPr>
            <a:lstStyle/>
            <a:p>
              <a:r>
                <a:rPr lang="en-US" altLang="zh-CN" sz="2800" b="1" i="1">
                  <a:solidFill>
                    <a:schemeClr val="accent1">
                      <a:lumMod val="60000"/>
                      <a:lumOff val="40000"/>
                    </a:schemeClr>
                  </a:solidFill>
                  <a:latin typeface="Arial Black" panose="020B0A04020102020204" pitchFamily="34" charset="0"/>
                  <a:cs typeface="Arial Black" panose="020B0A04020102020204" pitchFamily="34" charset="0"/>
                </a:rPr>
                <a:t>Key points</a:t>
              </a:r>
            </a:p>
          </p:txBody>
        </p:sp>
      </p:grpSp>
      <p:sp>
        <p:nvSpPr>
          <p:cNvPr id="12" name="文本框 11"/>
          <p:cNvSpPr txBox="1"/>
          <p:nvPr/>
        </p:nvSpPr>
        <p:spPr>
          <a:xfrm>
            <a:off x="4112895" y="5160010"/>
            <a:ext cx="4567555" cy="645160"/>
          </a:xfrm>
          <a:prstGeom prst="rect">
            <a:avLst/>
          </a:prstGeom>
          <a:noFill/>
        </p:spPr>
        <p:txBody>
          <a:bodyPr wrap="square" rtlCol="0">
            <a:spAutoFit/>
          </a:bodyPr>
          <a:lstStyle/>
          <a:p>
            <a:pPr marL="342900" indent="-342900"/>
            <a:r>
              <a:rPr lang="zh-CN" altLang="en-US" sz="3600" b="1" i="1" dirty="0">
                <a:solidFill>
                  <a:schemeClr val="tx1"/>
                </a:solidFill>
                <a:latin typeface="楷体" panose="02010609060101010101" charset="-122"/>
                <a:ea typeface="楷体" panose="02010609060101010101" charset="-122"/>
                <a:sym typeface="+mn-ea"/>
              </a:rPr>
              <a:t>内包装改进</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800"/>
                            </p:stCondLst>
                            <p:childTnLst>
                              <p:par>
                                <p:cTn id="24" presetID="42"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par>
                          <p:cTn id="29" fill="hold">
                            <p:stCondLst>
                              <p:cond delay="1800"/>
                            </p:stCondLst>
                            <p:childTnLst>
                              <p:par>
                                <p:cTn id="30" presetID="14" presetClass="entr" presetSubtype="1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randombar(horizontal)">
                                      <p:cBhvr>
                                        <p:cTn id="32" dur="500"/>
                                        <p:tgtEl>
                                          <p:spTgt spid="2"/>
                                        </p:tgtEl>
                                      </p:cBhvr>
                                    </p:animEffect>
                                  </p:childTnLst>
                                </p:cTn>
                              </p:par>
                            </p:childTnLst>
                          </p:cTn>
                        </p:par>
                        <p:par>
                          <p:cTn id="33" fill="hold">
                            <p:stCondLst>
                              <p:cond delay="2300"/>
                            </p:stCondLst>
                            <p:childTnLst>
                              <p:par>
                                <p:cTn id="34" presetID="4" presetClass="entr" presetSubtype="16"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ox(in)">
                                      <p:cBhvr>
                                        <p:cTn id="36" dur="2000"/>
                                        <p:tgtEl>
                                          <p:spTgt spid="10"/>
                                        </p:tgtEl>
                                      </p:cBhvr>
                                    </p:animEffect>
                                  </p:childTnLst>
                                </p:cTn>
                              </p:par>
                            </p:childTnLst>
                          </p:cTn>
                        </p:par>
                        <p:par>
                          <p:cTn id="37" fill="hold">
                            <p:stCondLst>
                              <p:cond delay="4300"/>
                            </p:stCondLst>
                            <p:childTnLst>
                              <p:par>
                                <p:cTn id="38" presetID="14" presetClass="entr" presetSubtype="1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6195" y="130175"/>
            <a:ext cx="737552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Useful Expressions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835515" y="4831080"/>
            <a:ext cx="2319020" cy="2026285"/>
          </a:xfrm>
          <a:prstGeom prst="rect">
            <a:avLst/>
          </a:prstGeom>
        </p:spPr>
      </p:pic>
      <p:pic>
        <p:nvPicPr>
          <p:cNvPr id="9" name="图片 8"/>
          <p:cNvPicPr>
            <a:picLocks noChangeAspect="1"/>
          </p:cNvPicPr>
          <p:nvPr/>
        </p:nvPicPr>
        <p:blipFill>
          <a:blip r:embed="rId5" cstate="print"/>
          <a:stretch>
            <a:fillRect/>
          </a:stretch>
        </p:blipFill>
        <p:spPr>
          <a:xfrm>
            <a:off x="231140" y="6005830"/>
            <a:ext cx="862965" cy="847090"/>
          </a:xfrm>
          <a:prstGeom prst="rect">
            <a:avLst/>
          </a:prstGeom>
        </p:spPr>
      </p:pic>
      <p:grpSp>
        <p:nvGrpSpPr>
          <p:cNvPr id="208" name="组合 207"/>
          <p:cNvGrpSpPr/>
          <p:nvPr/>
        </p:nvGrpSpPr>
        <p:grpSpPr>
          <a:xfrm>
            <a:off x="4689475" y="1019810"/>
            <a:ext cx="2578100" cy="5523865"/>
            <a:chOff x="1387725" y="2178055"/>
            <a:chExt cx="2578100" cy="2147514"/>
          </a:xfrm>
        </p:grpSpPr>
        <p:grpSp>
          <p:nvGrpSpPr>
            <p:cNvPr id="50" name="组合 49"/>
            <p:cNvGrpSpPr/>
            <p:nvPr/>
          </p:nvGrpSpPr>
          <p:grpSpPr>
            <a:xfrm rot="5400000">
              <a:off x="1662362" y="1903418"/>
              <a:ext cx="2028825" cy="2578100"/>
              <a:chOff x="5076825" y="2133601"/>
              <a:chExt cx="2028825" cy="2578100"/>
            </a:xfrm>
          </p:grpSpPr>
          <p:sp>
            <p:nvSpPr>
              <p:cNvPr id="7"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7" name="图片 206"/>
            <p:cNvPicPr>
              <a:picLocks noChangeAspect="1"/>
            </p:cNvPicPr>
            <p:nvPr/>
          </p:nvPicPr>
          <p:blipFill rotWithShape="1">
            <a:blip r:embed="rId6" cstate="screen"/>
            <a:srcRect l="37572" t="1163" r="36199" b="63333"/>
            <a:stretch>
              <a:fillRect/>
            </a:stretch>
          </p:blipFill>
          <p:spPr>
            <a:xfrm>
              <a:off x="1808477" y="2366969"/>
              <a:ext cx="1532155" cy="1958600"/>
            </a:xfrm>
            <a:prstGeom prst="rect">
              <a:avLst/>
            </a:prstGeom>
          </p:spPr>
        </p:pic>
      </p:grpSp>
      <p:sp>
        <p:nvSpPr>
          <p:cNvPr id="211" name="矩形 210"/>
          <p:cNvSpPr/>
          <p:nvPr/>
        </p:nvSpPr>
        <p:spPr>
          <a:xfrm>
            <a:off x="629920" y="1660525"/>
            <a:ext cx="4314825" cy="3322955"/>
          </a:xfrm>
          <a:prstGeom prst="rect">
            <a:avLst/>
          </a:prstGeom>
        </p:spPr>
        <p:txBody>
          <a:bodyPr wrap="square">
            <a:spAutoFit/>
          </a:bodyPr>
          <a:lstStyle/>
          <a:p>
            <a:pPr lvl="0">
              <a:lnSpc>
                <a:spcPct val="150000"/>
              </a:lnSpc>
            </a:pPr>
            <a:r>
              <a:rPr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1. push sales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2. water-proof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3. shake-proof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4. leakage-proof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5. background color </a:t>
            </a:r>
          </a:p>
        </p:txBody>
      </p:sp>
      <p:sp>
        <p:nvSpPr>
          <p:cNvPr id="212" name="矩形 211"/>
          <p:cNvSpPr/>
          <p:nvPr/>
        </p:nvSpPr>
        <p:spPr>
          <a:xfrm>
            <a:off x="7771765" y="1660525"/>
            <a:ext cx="2416175" cy="3322955"/>
          </a:xfrm>
          <a:prstGeom prst="rect">
            <a:avLst/>
          </a:prstGeom>
        </p:spPr>
        <p:txBody>
          <a:bodyPr wrap="square">
            <a:spAutoFit/>
          </a:bodyPr>
          <a:lstStyle/>
          <a:p>
            <a:pPr lvl="0">
              <a:lnSpc>
                <a:spcPct val="150000"/>
              </a:lnSpc>
            </a:pPr>
            <a:r>
              <a:rPr lang="en-US" sz="2800" b="1" i="1" dirty="0">
                <a:solidFill>
                  <a:schemeClr val="tx1"/>
                </a:solidFill>
                <a:latin typeface="楷体" panose="02010609060101010101" charset="-122"/>
                <a:ea typeface="楷体" panose="02010609060101010101" charset="-122"/>
                <a:cs typeface="楷体" panose="02010609060101010101" charset="-122"/>
                <a:sym typeface="+mn-lt"/>
              </a:rPr>
              <a:t>1.</a:t>
            </a:r>
            <a:r>
              <a:rPr sz="2800" b="1" i="1" dirty="0">
                <a:solidFill>
                  <a:schemeClr val="tx1"/>
                </a:solidFill>
                <a:latin typeface="楷体" panose="02010609060101010101" charset="-122"/>
                <a:ea typeface="楷体" panose="02010609060101010101" charset="-122"/>
                <a:cs typeface="楷体" panose="02010609060101010101" charset="-122"/>
                <a:sym typeface="+mn-lt"/>
              </a:rPr>
              <a:t>促销</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2.防水</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3.防震</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4.防漏</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5.底色</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350"/>
                            </p:stCondLst>
                            <p:childTnLst>
                              <p:par>
                                <p:cTn id="24" presetID="18" presetClass="entr" presetSubtype="12" fill="hold" nodeType="afterEffect">
                                  <p:stCondLst>
                                    <p:cond delay="0"/>
                                  </p:stCondLst>
                                  <p:childTnLst>
                                    <p:set>
                                      <p:cBhvr>
                                        <p:cTn id="25" dur="1" fill="hold">
                                          <p:stCondLst>
                                            <p:cond delay="0"/>
                                          </p:stCondLst>
                                        </p:cTn>
                                        <p:tgtEl>
                                          <p:spTgt spid="208"/>
                                        </p:tgtEl>
                                        <p:attrNameLst>
                                          <p:attrName>style.visibility</p:attrName>
                                        </p:attrNameLst>
                                      </p:cBhvr>
                                      <p:to>
                                        <p:strVal val="visible"/>
                                      </p:to>
                                    </p:set>
                                    <p:animEffect transition="in" filter="strips(downLeft)">
                                      <p:cBhvr>
                                        <p:cTn id="26" dur="500"/>
                                        <p:tgtEl>
                                          <p:spTgt spid="208"/>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211"/>
                                        </p:tgtEl>
                                        <p:attrNameLst>
                                          <p:attrName>style.visibility</p:attrName>
                                        </p:attrNameLst>
                                      </p:cBhvr>
                                      <p:to>
                                        <p:strVal val="visible"/>
                                      </p:to>
                                    </p:set>
                                    <p:animEffect transition="in" filter="fade">
                                      <p:cBhvr>
                                        <p:cTn id="29" dur="500"/>
                                        <p:tgtEl>
                                          <p:spTgt spid="211"/>
                                        </p:tgtEl>
                                      </p:cBhvr>
                                    </p:animEffect>
                                    <p:anim calcmode="lin" valueType="num">
                                      <p:cBhvr>
                                        <p:cTn id="30" dur="500" fill="hold"/>
                                        <p:tgtEl>
                                          <p:spTgt spid="211"/>
                                        </p:tgtEl>
                                        <p:attrNameLst>
                                          <p:attrName>ppt_x</p:attrName>
                                        </p:attrNameLst>
                                      </p:cBhvr>
                                      <p:tavLst>
                                        <p:tav tm="0">
                                          <p:val>
                                            <p:strVal val="#ppt_x"/>
                                          </p:val>
                                        </p:tav>
                                        <p:tav tm="100000">
                                          <p:val>
                                            <p:strVal val="#ppt_x"/>
                                          </p:val>
                                        </p:tav>
                                      </p:tavLst>
                                    </p:anim>
                                    <p:anim calcmode="lin" valueType="num">
                                      <p:cBhvr>
                                        <p:cTn id="31" dur="500" fill="hold"/>
                                        <p:tgtEl>
                                          <p:spTgt spid="211"/>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12"/>
                                        </p:tgtEl>
                                        <p:attrNameLst>
                                          <p:attrName>style.visibility</p:attrName>
                                        </p:attrNameLst>
                                      </p:cBhvr>
                                      <p:to>
                                        <p:strVal val="visible"/>
                                      </p:to>
                                    </p:set>
                                    <p:animEffect transition="in" filter="fade">
                                      <p:cBhvr>
                                        <p:cTn id="34" dur="500"/>
                                        <p:tgtEl>
                                          <p:spTgt spid="212"/>
                                        </p:tgtEl>
                                      </p:cBhvr>
                                    </p:animEffect>
                                    <p:anim calcmode="lin" valueType="num">
                                      <p:cBhvr>
                                        <p:cTn id="35" dur="500" fill="hold"/>
                                        <p:tgtEl>
                                          <p:spTgt spid="212"/>
                                        </p:tgtEl>
                                        <p:attrNameLst>
                                          <p:attrName>ppt_x</p:attrName>
                                        </p:attrNameLst>
                                      </p:cBhvr>
                                      <p:tavLst>
                                        <p:tav tm="0">
                                          <p:val>
                                            <p:strVal val="#ppt_x"/>
                                          </p:val>
                                        </p:tav>
                                        <p:tav tm="100000">
                                          <p:val>
                                            <p:strVal val="#ppt_x"/>
                                          </p:val>
                                        </p:tav>
                                      </p:tavLst>
                                    </p:anim>
                                    <p:anim calcmode="lin" valueType="num">
                                      <p:cBhvr>
                                        <p:cTn id="36" dur="500" fill="hold"/>
                                        <p:tgtEl>
                                          <p:spTgt spid="2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P spid="21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6195" y="130175"/>
            <a:ext cx="737552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Useful Expressions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835515" y="4831080"/>
            <a:ext cx="2319020" cy="2026285"/>
          </a:xfrm>
          <a:prstGeom prst="rect">
            <a:avLst/>
          </a:prstGeom>
        </p:spPr>
      </p:pic>
      <p:pic>
        <p:nvPicPr>
          <p:cNvPr id="9" name="图片 8"/>
          <p:cNvPicPr>
            <a:picLocks noChangeAspect="1"/>
          </p:cNvPicPr>
          <p:nvPr/>
        </p:nvPicPr>
        <p:blipFill>
          <a:blip r:embed="rId5" cstate="print"/>
          <a:stretch>
            <a:fillRect/>
          </a:stretch>
        </p:blipFill>
        <p:spPr>
          <a:xfrm>
            <a:off x="231140" y="6005830"/>
            <a:ext cx="862965" cy="847090"/>
          </a:xfrm>
          <a:prstGeom prst="rect">
            <a:avLst/>
          </a:prstGeom>
        </p:spPr>
      </p:pic>
      <p:grpSp>
        <p:nvGrpSpPr>
          <p:cNvPr id="208" name="组合 207"/>
          <p:cNvGrpSpPr/>
          <p:nvPr/>
        </p:nvGrpSpPr>
        <p:grpSpPr>
          <a:xfrm>
            <a:off x="4689475" y="1019810"/>
            <a:ext cx="2578100" cy="5523865"/>
            <a:chOff x="1387725" y="2178055"/>
            <a:chExt cx="2578100" cy="2147514"/>
          </a:xfrm>
        </p:grpSpPr>
        <p:grpSp>
          <p:nvGrpSpPr>
            <p:cNvPr id="50" name="组合 49"/>
            <p:cNvGrpSpPr/>
            <p:nvPr/>
          </p:nvGrpSpPr>
          <p:grpSpPr>
            <a:xfrm rot="5400000">
              <a:off x="1662362" y="1903418"/>
              <a:ext cx="2028825" cy="2578100"/>
              <a:chOff x="5076825" y="2133601"/>
              <a:chExt cx="2028825" cy="2578100"/>
            </a:xfrm>
          </p:grpSpPr>
          <p:sp>
            <p:nvSpPr>
              <p:cNvPr id="7"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7" name="图片 206"/>
            <p:cNvPicPr>
              <a:picLocks noChangeAspect="1"/>
            </p:cNvPicPr>
            <p:nvPr/>
          </p:nvPicPr>
          <p:blipFill rotWithShape="1">
            <a:blip r:embed="rId6" cstate="screen"/>
            <a:srcRect l="37572" t="1163" r="36199" b="63333"/>
            <a:stretch>
              <a:fillRect/>
            </a:stretch>
          </p:blipFill>
          <p:spPr>
            <a:xfrm>
              <a:off x="1808477" y="2366969"/>
              <a:ext cx="1532155" cy="1958600"/>
            </a:xfrm>
            <a:prstGeom prst="rect">
              <a:avLst/>
            </a:prstGeom>
          </p:spPr>
        </p:pic>
      </p:grpSp>
      <p:sp>
        <p:nvSpPr>
          <p:cNvPr id="211" name="矩形 210"/>
          <p:cNvSpPr/>
          <p:nvPr/>
        </p:nvSpPr>
        <p:spPr>
          <a:xfrm>
            <a:off x="523875" y="2090420"/>
            <a:ext cx="4314825" cy="2676525"/>
          </a:xfrm>
          <a:prstGeom prst="rect">
            <a:avLst/>
          </a:prstGeom>
        </p:spPr>
        <p:txBody>
          <a:bodyPr wrap="square">
            <a:spAutoFit/>
          </a:bodyPr>
          <a:lstStyle/>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6. font color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7.bar code</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8.gift box </a:t>
            </a:r>
          </a:p>
          <a:p>
            <a:pPr lvl="0">
              <a:lnSpc>
                <a:spcPct val="150000"/>
              </a:lnSpc>
            </a:pPr>
            <a:r>
              <a:rPr lang="en-US" altLang="zh-CN" sz="2800" b="1" i="1" dirty="0">
                <a:solidFill>
                  <a:schemeClr val="tx1"/>
                </a:solidFill>
                <a:latin typeface="Arial" panose="020B0604020202020204" pitchFamily="34" charset="0"/>
                <a:ea typeface="萝莉体 第二版" panose="02000500000000000000" pitchFamily="2" charset="-122"/>
                <a:cs typeface="Arial" panose="020B0604020202020204" pitchFamily="34" charset="0"/>
                <a:sym typeface="+mn-lt"/>
              </a:rPr>
              <a:t>9. electronic bears </a:t>
            </a:r>
          </a:p>
        </p:txBody>
      </p:sp>
      <p:sp>
        <p:nvSpPr>
          <p:cNvPr id="212" name="矩形 211"/>
          <p:cNvSpPr/>
          <p:nvPr/>
        </p:nvSpPr>
        <p:spPr>
          <a:xfrm>
            <a:off x="7745730" y="2090420"/>
            <a:ext cx="2416175" cy="2676525"/>
          </a:xfrm>
          <a:prstGeom prst="rect">
            <a:avLst/>
          </a:prstGeom>
        </p:spPr>
        <p:txBody>
          <a:bodyPr wrap="square">
            <a:spAutoFit/>
          </a:bodyPr>
          <a:lstStyle/>
          <a:p>
            <a:pPr lvl="0">
              <a:lnSpc>
                <a:spcPct val="150000"/>
              </a:lnSpc>
            </a:pPr>
            <a:r>
              <a:rPr lang="en-US" sz="2800" b="1" i="1" dirty="0">
                <a:solidFill>
                  <a:schemeClr val="tx1"/>
                </a:solidFill>
                <a:latin typeface="楷体" panose="02010609060101010101" charset="-122"/>
                <a:ea typeface="楷体" panose="02010609060101010101" charset="-122"/>
                <a:cs typeface="楷体" panose="02010609060101010101" charset="-122"/>
                <a:sym typeface="+mn-lt"/>
              </a:rPr>
              <a:t>1.</a:t>
            </a:r>
            <a:r>
              <a:rPr sz="2800" b="1" i="1" dirty="0">
                <a:solidFill>
                  <a:schemeClr val="tx1"/>
                </a:solidFill>
                <a:latin typeface="楷体" panose="02010609060101010101" charset="-122"/>
                <a:ea typeface="楷体" panose="02010609060101010101" charset="-122"/>
                <a:cs typeface="楷体" panose="02010609060101010101" charset="-122"/>
                <a:sym typeface="+mn-lt"/>
              </a:rPr>
              <a:t>字体颜色</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2.条形码</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3.礼盒，彩盒</a:t>
            </a:r>
          </a:p>
          <a:p>
            <a:pPr lvl="0">
              <a:lnSpc>
                <a:spcPct val="150000"/>
              </a:lnSpc>
            </a:pPr>
            <a:r>
              <a:rPr lang="en-US" altLang="zh-CN" sz="2800" b="1" i="1" dirty="0">
                <a:solidFill>
                  <a:schemeClr val="tx1"/>
                </a:solidFill>
                <a:latin typeface="楷体" panose="02010609060101010101" charset="-122"/>
                <a:ea typeface="楷体" panose="02010609060101010101" charset="-122"/>
                <a:cs typeface="楷体" panose="02010609060101010101" charset="-122"/>
                <a:sym typeface="+mn-lt"/>
              </a:rPr>
              <a:t>4.电子熊</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350"/>
                            </p:stCondLst>
                            <p:childTnLst>
                              <p:par>
                                <p:cTn id="24" presetID="18" presetClass="entr" presetSubtype="12" fill="hold" nodeType="afterEffect">
                                  <p:stCondLst>
                                    <p:cond delay="0"/>
                                  </p:stCondLst>
                                  <p:childTnLst>
                                    <p:set>
                                      <p:cBhvr>
                                        <p:cTn id="25" dur="1" fill="hold">
                                          <p:stCondLst>
                                            <p:cond delay="0"/>
                                          </p:stCondLst>
                                        </p:cTn>
                                        <p:tgtEl>
                                          <p:spTgt spid="208"/>
                                        </p:tgtEl>
                                        <p:attrNameLst>
                                          <p:attrName>style.visibility</p:attrName>
                                        </p:attrNameLst>
                                      </p:cBhvr>
                                      <p:to>
                                        <p:strVal val="visible"/>
                                      </p:to>
                                    </p:set>
                                    <p:animEffect transition="in" filter="strips(downLeft)">
                                      <p:cBhvr>
                                        <p:cTn id="26" dur="500"/>
                                        <p:tgtEl>
                                          <p:spTgt spid="208"/>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211"/>
                                        </p:tgtEl>
                                        <p:attrNameLst>
                                          <p:attrName>style.visibility</p:attrName>
                                        </p:attrNameLst>
                                      </p:cBhvr>
                                      <p:to>
                                        <p:strVal val="visible"/>
                                      </p:to>
                                    </p:set>
                                    <p:animEffect transition="in" filter="fade">
                                      <p:cBhvr>
                                        <p:cTn id="29" dur="500"/>
                                        <p:tgtEl>
                                          <p:spTgt spid="211"/>
                                        </p:tgtEl>
                                      </p:cBhvr>
                                    </p:animEffect>
                                    <p:anim calcmode="lin" valueType="num">
                                      <p:cBhvr>
                                        <p:cTn id="30" dur="500" fill="hold"/>
                                        <p:tgtEl>
                                          <p:spTgt spid="211"/>
                                        </p:tgtEl>
                                        <p:attrNameLst>
                                          <p:attrName>ppt_x</p:attrName>
                                        </p:attrNameLst>
                                      </p:cBhvr>
                                      <p:tavLst>
                                        <p:tav tm="0">
                                          <p:val>
                                            <p:strVal val="#ppt_x"/>
                                          </p:val>
                                        </p:tav>
                                        <p:tav tm="100000">
                                          <p:val>
                                            <p:strVal val="#ppt_x"/>
                                          </p:val>
                                        </p:tav>
                                      </p:tavLst>
                                    </p:anim>
                                    <p:anim calcmode="lin" valueType="num">
                                      <p:cBhvr>
                                        <p:cTn id="31" dur="500" fill="hold"/>
                                        <p:tgtEl>
                                          <p:spTgt spid="211"/>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12"/>
                                        </p:tgtEl>
                                        <p:attrNameLst>
                                          <p:attrName>style.visibility</p:attrName>
                                        </p:attrNameLst>
                                      </p:cBhvr>
                                      <p:to>
                                        <p:strVal val="visible"/>
                                      </p:to>
                                    </p:set>
                                    <p:animEffect transition="in" filter="fade">
                                      <p:cBhvr>
                                        <p:cTn id="34" dur="500"/>
                                        <p:tgtEl>
                                          <p:spTgt spid="212"/>
                                        </p:tgtEl>
                                      </p:cBhvr>
                                    </p:animEffect>
                                    <p:anim calcmode="lin" valueType="num">
                                      <p:cBhvr>
                                        <p:cTn id="35" dur="500" fill="hold"/>
                                        <p:tgtEl>
                                          <p:spTgt spid="212"/>
                                        </p:tgtEl>
                                        <p:attrNameLst>
                                          <p:attrName>ppt_x</p:attrName>
                                        </p:attrNameLst>
                                      </p:cBhvr>
                                      <p:tavLst>
                                        <p:tav tm="0">
                                          <p:val>
                                            <p:strVal val="#ppt_x"/>
                                          </p:val>
                                        </p:tav>
                                        <p:tav tm="100000">
                                          <p:val>
                                            <p:strVal val="#ppt_x"/>
                                          </p:val>
                                        </p:tav>
                                      </p:tavLst>
                                    </p:anim>
                                    <p:anim calcmode="lin" valueType="num">
                                      <p:cBhvr>
                                        <p:cTn id="36" dur="500" fill="hold"/>
                                        <p:tgtEl>
                                          <p:spTgt spid="2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P spid="21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256030" y="246380"/>
            <a:ext cx="509460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Black" panose="020B0A04020102020204" pitchFamily="34" charset="0"/>
              </a:rPr>
              <a:t>Useful Sentence</a:t>
            </a: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10332720" y="5265420"/>
            <a:ext cx="1821815" cy="159194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4" name="图片 3"/>
          <p:cNvPicPr>
            <a:picLocks noChangeAspect="1"/>
          </p:cNvPicPr>
          <p:nvPr/>
        </p:nvPicPr>
        <p:blipFill>
          <a:blip r:embed="rId6" cstate="print"/>
          <a:stretch>
            <a:fillRect/>
          </a:stretch>
        </p:blipFill>
        <p:spPr>
          <a:xfrm>
            <a:off x="286537" y="2196465"/>
            <a:ext cx="2929317" cy="3130876"/>
          </a:xfrm>
          <a:prstGeom prst="rect">
            <a:avLst/>
          </a:prstGeom>
        </p:spPr>
      </p:pic>
      <p:sp>
        <p:nvSpPr>
          <p:cNvPr id="2" name="文本框 1"/>
          <p:cNvSpPr txBox="1"/>
          <p:nvPr/>
        </p:nvSpPr>
        <p:spPr>
          <a:xfrm>
            <a:off x="3215005" y="3070225"/>
            <a:ext cx="7957185" cy="1383665"/>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2. The inner packing is beautifully designed gift boxes, and you will find them ideal for gift presenting and surely a help for sales.</a:t>
            </a:r>
          </a:p>
        </p:txBody>
      </p:sp>
      <p:sp>
        <p:nvSpPr>
          <p:cNvPr id="12" name="文本框 11"/>
          <p:cNvSpPr txBox="1"/>
          <p:nvPr/>
        </p:nvSpPr>
        <p:spPr>
          <a:xfrm>
            <a:off x="3215640" y="4743450"/>
            <a:ext cx="8507095" cy="521970"/>
          </a:xfrm>
          <a:prstGeom prst="rect">
            <a:avLst/>
          </a:prstGeom>
          <a:noFill/>
        </p:spPr>
        <p:txBody>
          <a:bodyPr wrap="square" rtlCol="0">
            <a:spAutoFit/>
          </a:bodyPr>
          <a:lstStyle/>
          <a:p>
            <a:r>
              <a:rPr lang="zh-CN" altLang="en-US" sz="2800" b="1" i="1">
                <a:solidFill>
                  <a:schemeClr val="tx1"/>
                </a:solidFill>
                <a:latin typeface="Arial" panose="020B0604020202020204" pitchFamily="34" charset="0"/>
                <a:cs typeface="Arial" panose="020B0604020202020204" pitchFamily="34" charset="0"/>
              </a:rPr>
              <a:t>3. Packing cost is included in the offer.</a:t>
            </a:r>
          </a:p>
        </p:txBody>
      </p:sp>
      <p:sp>
        <p:nvSpPr>
          <p:cNvPr id="14" name="文本框 13"/>
          <p:cNvSpPr txBox="1"/>
          <p:nvPr/>
        </p:nvSpPr>
        <p:spPr>
          <a:xfrm>
            <a:off x="3215005" y="1189990"/>
            <a:ext cx="7957820" cy="1814830"/>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1. Each smart card is wrapped by water-proof and dust-proof plastic sheet, then one dozen to an inner box, preventing any collision and squeezing.</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1" presetClass="entr" presetSubtype="0" fill="hold" grpId="1"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4"/>
                                        </p:tgtEl>
                                        <p:attrNameLst>
                                          <p:attrName>ppt_y</p:attrName>
                                        </p:attrNameLst>
                                      </p:cBhvr>
                                      <p:tavLst>
                                        <p:tav tm="0">
                                          <p:val>
                                            <p:strVal val="#ppt_y"/>
                                          </p:val>
                                        </p:tav>
                                        <p:tav tm="100000">
                                          <p:val>
                                            <p:strVal val="#ppt_y"/>
                                          </p:val>
                                        </p:tav>
                                      </p:tavLst>
                                    </p:anim>
                                    <p:anim calcmode="lin" valueType="num">
                                      <p:cBhvr>
                                        <p:cTn id="3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4"/>
                                        </p:tgtEl>
                                      </p:cBhvr>
                                    </p:animEffect>
                                  </p:childTnLst>
                                </p:cTn>
                              </p:par>
                            </p:childTnLst>
                          </p:cTn>
                        </p:par>
                        <p:par>
                          <p:cTn id="37" fill="hold">
                            <p:stCondLst>
                              <p:cond delay="100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17149"/>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2"/>
                                        </p:tgtEl>
                                        <p:attrNameLst>
                                          <p:attrName>ppt_y</p:attrName>
                                        </p:attrNameLst>
                                      </p:cBhvr>
                                      <p:tavLst>
                                        <p:tav tm="0">
                                          <p:val>
                                            <p:strVal val="#ppt_y"/>
                                          </p:val>
                                        </p:tav>
                                        <p:tav tm="100000">
                                          <p:val>
                                            <p:strVal val="#ppt_y"/>
                                          </p:val>
                                        </p:tav>
                                      </p:tavLst>
                                    </p:anim>
                                    <p:anim calcmode="lin" valueType="num">
                                      <p:cBhvr>
                                        <p:cTn id="5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2" grpId="0"/>
      <p:bldP spid="14" grpId="0"/>
      <p:bldP spid="14" grpId="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256030" y="246380"/>
            <a:ext cx="509460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Black" panose="020B0A04020102020204" pitchFamily="34" charset="0"/>
              </a:rPr>
              <a:t>Useful Sentence</a:t>
            </a: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10332720" y="5265420"/>
            <a:ext cx="1821815" cy="159194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4" name="图片 3"/>
          <p:cNvPicPr>
            <a:picLocks noChangeAspect="1"/>
          </p:cNvPicPr>
          <p:nvPr/>
        </p:nvPicPr>
        <p:blipFill>
          <a:blip r:embed="rId6" cstate="print"/>
          <a:stretch>
            <a:fillRect/>
          </a:stretch>
        </p:blipFill>
        <p:spPr>
          <a:xfrm>
            <a:off x="286537" y="2196465"/>
            <a:ext cx="2929317" cy="3130876"/>
          </a:xfrm>
          <a:prstGeom prst="rect">
            <a:avLst/>
          </a:prstGeom>
        </p:spPr>
      </p:pic>
      <p:sp>
        <p:nvSpPr>
          <p:cNvPr id="2" name="文本框 1"/>
          <p:cNvSpPr txBox="1"/>
          <p:nvPr/>
        </p:nvSpPr>
        <p:spPr>
          <a:xfrm>
            <a:off x="3215640" y="2834640"/>
            <a:ext cx="7957185" cy="1383665"/>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5. You will find that we have made some improvements in the packing. Attractive sales packing would help you sell the goods.</a:t>
            </a:r>
          </a:p>
        </p:txBody>
      </p:sp>
      <p:sp>
        <p:nvSpPr>
          <p:cNvPr id="12" name="文本框 11"/>
          <p:cNvSpPr txBox="1"/>
          <p:nvPr/>
        </p:nvSpPr>
        <p:spPr>
          <a:xfrm>
            <a:off x="3215005" y="4479290"/>
            <a:ext cx="8507095" cy="953135"/>
          </a:xfrm>
          <a:prstGeom prst="rect">
            <a:avLst/>
          </a:prstGeom>
          <a:noFill/>
        </p:spPr>
        <p:txBody>
          <a:bodyPr wrap="square" rtlCol="0">
            <a:spAutoFit/>
          </a:bodyPr>
          <a:lstStyle/>
          <a:p>
            <a:r>
              <a:rPr lang="zh-CN" altLang="en-US" sz="2800" b="1" i="1">
                <a:solidFill>
                  <a:schemeClr val="tx1"/>
                </a:solidFill>
                <a:latin typeface="Arial" panose="020B0604020202020204" pitchFamily="34" charset="0"/>
                <a:cs typeface="Arial" panose="020B0604020202020204" pitchFamily="34" charset="0"/>
              </a:rPr>
              <a:t>6. We will meet any of your special requirements to the best of our ability.</a:t>
            </a:r>
          </a:p>
        </p:txBody>
      </p:sp>
      <p:sp>
        <p:nvSpPr>
          <p:cNvPr id="14" name="文本框 13"/>
          <p:cNvSpPr txBox="1"/>
          <p:nvPr/>
        </p:nvSpPr>
        <p:spPr>
          <a:xfrm>
            <a:off x="3215005" y="1189990"/>
            <a:ext cx="7957820" cy="1383665"/>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4. We usually do the labeling ourselves as we are responsible for the brand labels of our own products.</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1" presetClass="entr" presetSubtype="0" fill="hold" grpId="1"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4"/>
                                        </p:tgtEl>
                                        <p:attrNameLst>
                                          <p:attrName>ppt_y</p:attrName>
                                        </p:attrNameLst>
                                      </p:cBhvr>
                                      <p:tavLst>
                                        <p:tav tm="0">
                                          <p:val>
                                            <p:strVal val="#ppt_y"/>
                                          </p:val>
                                        </p:tav>
                                        <p:tav tm="100000">
                                          <p:val>
                                            <p:strVal val="#ppt_y"/>
                                          </p:val>
                                        </p:tav>
                                      </p:tavLst>
                                    </p:anim>
                                    <p:anim calcmode="lin" valueType="num">
                                      <p:cBhvr>
                                        <p:cTn id="3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4"/>
                                        </p:tgtEl>
                                      </p:cBhvr>
                                    </p:animEffect>
                                  </p:childTnLst>
                                </p:cTn>
                              </p:par>
                            </p:childTnLst>
                          </p:cTn>
                        </p:par>
                        <p:par>
                          <p:cTn id="37" fill="hold">
                            <p:stCondLst>
                              <p:cond delay="7849"/>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145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2"/>
                                        </p:tgtEl>
                                        <p:attrNameLst>
                                          <p:attrName>ppt_y</p:attrName>
                                        </p:attrNameLst>
                                      </p:cBhvr>
                                      <p:tavLst>
                                        <p:tav tm="0">
                                          <p:val>
                                            <p:strVal val="#ppt_y"/>
                                          </p:val>
                                        </p:tav>
                                        <p:tav tm="100000">
                                          <p:val>
                                            <p:strVal val="#ppt_y"/>
                                          </p:val>
                                        </p:tav>
                                      </p:tavLst>
                                    </p:anim>
                                    <p:anim calcmode="lin" valueType="num">
                                      <p:cBhvr>
                                        <p:cTn id="5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2" grpId="0"/>
      <p:bldP spid="14" grpId="0"/>
      <p:bldP spid="14" grpId="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256030" y="246380"/>
            <a:ext cx="5094605"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Black" panose="020B0A04020102020204" pitchFamily="34" charset="0"/>
              </a:rPr>
              <a:t>Useful Sentence</a:t>
            </a: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s</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10332720" y="5265420"/>
            <a:ext cx="1821815" cy="159194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4" name="图片 3"/>
          <p:cNvPicPr>
            <a:picLocks noChangeAspect="1"/>
          </p:cNvPicPr>
          <p:nvPr/>
        </p:nvPicPr>
        <p:blipFill>
          <a:blip r:embed="rId6" cstate="print"/>
          <a:stretch>
            <a:fillRect/>
          </a:stretch>
        </p:blipFill>
        <p:spPr>
          <a:xfrm>
            <a:off x="286537" y="2196465"/>
            <a:ext cx="2929317" cy="3130876"/>
          </a:xfrm>
          <a:prstGeom prst="rect">
            <a:avLst/>
          </a:prstGeom>
        </p:spPr>
      </p:pic>
      <p:sp>
        <p:nvSpPr>
          <p:cNvPr id="2" name="文本框 1"/>
          <p:cNvSpPr txBox="1"/>
          <p:nvPr/>
        </p:nvSpPr>
        <p:spPr>
          <a:xfrm>
            <a:off x="3215005" y="2755265"/>
            <a:ext cx="7957185" cy="1814830"/>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8. We have improved the inner packing to be small and exquisite to help sales and the outer packing to be light and strong to be easy to carry.</a:t>
            </a:r>
          </a:p>
        </p:txBody>
      </p:sp>
      <p:sp>
        <p:nvSpPr>
          <p:cNvPr id="12" name="文本框 11"/>
          <p:cNvSpPr txBox="1"/>
          <p:nvPr/>
        </p:nvSpPr>
        <p:spPr>
          <a:xfrm>
            <a:off x="3215005" y="4831715"/>
            <a:ext cx="8507095" cy="953135"/>
          </a:xfrm>
          <a:prstGeom prst="rect">
            <a:avLst/>
          </a:prstGeom>
          <a:noFill/>
        </p:spPr>
        <p:txBody>
          <a:bodyPr wrap="square" rtlCol="0">
            <a:spAutoFit/>
          </a:bodyPr>
          <a:lstStyle/>
          <a:p>
            <a:r>
              <a:rPr lang="zh-CN" altLang="en-US" sz="2800" b="1" i="1">
                <a:solidFill>
                  <a:schemeClr val="tx1"/>
                </a:solidFill>
                <a:latin typeface="Arial" panose="020B0604020202020204" pitchFamily="34" charset="0"/>
                <a:cs typeface="Arial" panose="020B0604020202020204" pitchFamily="34" charset="0"/>
              </a:rPr>
              <a:t>9. We trust that you will accept our latest design of color boxes. </a:t>
            </a:r>
          </a:p>
        </p:txBody>
      </p:sp>
      <p:sp>
        <p:nvSpPr>
          <p:cNvPr id="14" name="文本框 13"/>
          <p:cNvSpPr txBox="1"/>
          <p:nvPr/>
        </p:nvSpPr>
        <p:spPr>
          <a:xfrm>
            <a:off x="3215005" y="1189990"/>
            <a:ext cx="7957820" cy="1383665"/>
          </a:xfrm>
          <a:prstGeom prst="rect">
            <a:avLst/>
          </a:prstGeom>
          <a:noFill/>
        </p:spPr>
        <p:txBody>
          <a:bodyPr wrap="square" rtlCol="0">
            <a:spAutoFit/>
          </a:bodyPr>
          <a:lstStyle/>
          <a:p>
            <a:r>
              <a:rPr lang="zh-CN" altLang="en-US" sz="2800" b="1" i="1" dirty="0">
                <a:latin typeface="Arial" panose="020B0604020202020204" pitchFamily="34" charset="0"/>
                <a:ea typeface="楷体" panose="02010609060101010101" charset="-122"/>
                <a:cs typeface="Arial" panose="020B0604020202020204" pitchFamily="34" charset="0"/>
                <a:sym typeface="+mn-lt"/>
              </a:rPr>
              <a:t>7. The improved packing can avoid any damage in transit and facilitate the promotion of sales.</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1" presetClass="entr" presetSubtype="0" fill="hold" grpId="1"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4"/>
                                        </p:tgtEl>
                                        <p:attrNameLst>
                                          <p:attrName>ppt_y</p:attrName>
                                        </p:attrNameLst>
                                      </p:cBhvr>
                                      <p:tavLst>
                                        <p:tav tm="0">
                                          <p:val>
                                            <p:strVal val="#ppt_y"/>
                                          </p:val>
                                        </p:tav>
                                        <p:tav tm="100000">
                                          <p:val>
                                            <p:strVal val="#ppt_y"/>
                                          </p:val>
                                        </p:tav>
                                      </p:tavLst>
                                    </p:anim>
                                    <p:anim calcmode="lin" valueType="num">
                                      <p:cBhvr>
                                        <p:cTn id="3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4"/>
                                        </p:tgtEl>
                                      </p:cBhvr>
                                    </p:animEffect>
                                  </p:childTnLst>
                                </p:cTn>
                              </p:par>
                            </p:childTnLst>
                          </p:cTn>
                        </p:par>
                        <p:par>
                          <p:cTn id="37" fill="hold">
                            <p:stCondLst>
                              <p:cond delay="74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150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2"/>
                                        </p:tgtEl>
                                        <p:attrNameLst>
                                          <p:attrName>ppt_y</p:attrName>
                                        </p:attrNameLst>
                                      </p:cBhvr>
                                      <p:tavLst>
                                        <p:tav tm="0">
                                          <p:val>
                                            <p:strVal val="#ppt_y"/>
                                          </p:val>
                                        </p:tav>
                                        <p:tav tm="100000">
                                          <p:val>
                                            <p:strVal val="#ppt_y"/>
                                          </p:val>
                                        </p:tav>
                                      </p:tavLst>
                                    </p:anim>
                                    <p:anim calcmode="lin" valueType="num">
                                      <p:cBhvr>
                                        <p:cTn id="5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2" grpId="0"/>
      <p:bldP spid="14" grpId="0"/>
      <p:bldP spid="14" grpId="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61199" y="168288"/>
            <a:ext cx="3736402"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panose="020B0604020202020204" pitchFamily="34" charset="0"/>
              </a:rPr>
              <a:t>Letter </a:t>
            </a:r>
            <a:r>
              <a:rPr lang="en-US" altLang="zh-CN" sz="3200" b="1" i="1" dirty="0">
                <a:latin typeface="字体管家糖果" panose="00020600040101010101" charset="-122"/>
                <a:ea typeface="字体管家糖果" panose="00020600040101010101" charset="-122"/>
                <a:cs typeface="Arial" panose="020B0604020202020204" pitchFamily="34" charset="0"/>
              </a:rPr>
              <a:t>6</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 action="ppaction://hlinkshowjump?jump=nextslide"/>
          </p:cNvPr>
          <p:cNvPicPr>
            <a:picLocks noChangeAspect="1"/>
          </p:cNvPicPr>
          <p:nvPr/>
        </p:nvPicPr>
        <p:blipFill>
          <a:blip r:embed="rId4" cstate="print"/>
          <a:stretch>
            <a:fillRect/>
          </a:stretch>
        </p:blipFill>
        <p:spPr>
          <a:xfrm>
            <a:off x="9971405" y="4949825"/>
            <a:ext cx="2183130" cy="1907540"/>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grpSp>
        <p:nvGrpSpPr>
          <p:cNvPr id="209" name="组合 208"/>
          <p:cNvGrpSpPr/>
          <p:nvPr/>
        </p:nvGrpSpPr>
        <p:grpSpPr>
          <a:xfrm>
            <a:off x="93980" y="1200150"/>
            <a:ext cx="2578100" cy="4044950"/>
            <a:chOff x="4817279" y="2178055"/>
            <a:chExt cx="2578100" cy="2109787"/>
          </a:xfrm>
        </p:grpSpPr>
        <p:grpSp>
          <p:nvGrpSpPr>
            <p:cNvPr id="51" name="组合 50"/>
            <p:cNvGrpSpPr/>
            <p:nvPr/>
          </p:nvGrpSpPr>
          <p:grpSpPr>
            <a:xfrm rot="5400000">
              <a:off x="5091916" y="1903418"/>
              <a:ext cx="2028825" cy="2578100"/>
              <a:chOff x="5076825" y="2133601"/>
              <a:chExt cx="2028825" cy="2578100"/>
            </a:xfrm>
          </p:grpSpPr>
          <p:sp>
            <p:nvSpPr>
              <p:cNvPr id="52"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6" name="图片 205"/>
            <p:cNvPicPr>
              <a:picLocks noChangeAspect="1"/>
            </p:cNvPicPr>
            <p:nvPr/>
          </p:nvPicPr>
          <p:blipFill rotWithShape="1">
            <a:blip r:embed="rId6" cstate="screen"/>
            <a:srcRect l="78741" t="75413" r="-514" b="-2612"/>
            <a:stretch>
              <a:fillRect/>
            </a:stretch>
          </p:blipFill>
          <p:spPr>
            <a:xfrm>
              <a:off x="5291941" y="2422530"/>
              <a:ext cx="1581150" cy="1865312"/>
            </a:xfrm>
            <a:prstGeom prst="rect">
              <a:avLst/>
            </a:prstGeom>
          </p:spPr>
        </p:pic>
      </p:grpSp>
      <p:sp>
        <p:nvSpPr>
          <p:cNvPr id="211" name="矩形 210"/>
          <p:cNvSpPr/>
          <p:nvPr/>
        </p:nvSpPr>
        <p:spPr>
          <a:xfrm>
            <a:off x="2908300" y="911860"/>
            <a:ext cx="7517765" cy="5840095"/>
          </a:xfrm>
          <a:prstGeom prst="rect">
            <a:avLst/>
          </a:prstGeom>
        </p:spPr>
        <p:txBody>
          <a:bodyPr wrap="square">
            <a:spAutoFit/>
          </a:bodyPr>
          <a:lstStyle/>
          <a:p>
            <a:pPr>
              <a:buNone/>
            </a:pPr>
            <a:r>
              <a:rPr lang="en-US" altLang="zh-CN" sz="2800" b="1" i="1">
                <a:latin typeface="Arial" panose="020B0604020202020204" pitchFamily="34" charset="0"/>
                <a:cs typeface="Arial" panose="020B0604020202020204" pitchFamily="34" charset="0"/>
                <a:sym typeface="+mn-ea"/>
              </a:rPr>
              <a:t> Dear James,</a:t>
            </a:r>
            <a:endParaRPr lang="en-US" altLang="zh-CN" sz="2800" b="1" i="1">
              <a:latin typeface="Arial" panose="020B0604020202020204" pitchFamily="34" charset="0"/>
              <a:cs typeface="Arial" panose="020B0604020202020204" pitchFamily="34" charset="0"/>
            </a:endParaRPr>
          </a:p>
          <a:p>
            <a:pPr>
              <a:buNone/>
            </a:pPr>
            <a:endParaRPr lang="en-US" altLang="zh-CN" sz="2800" b="1" i="1">
              <a:latin typeface="Arial" panose="020B0604020202020204" pitchFamily="34" charset="0"/>
              <a:cs typeface="Arial" panose="020B0604020202020204" pitchFamily="34" charset="0"/>
            </a:endParaRPr>
          </a:p>
          <a:p>
            <a:pPr>
              <a:buNone/>
            </a:pPr>
            <a:r>
              <a:rPr lang="en-US" altLang="zh-CN" sz="2800" b="1" i="1">
                <a:solidFill>
                  <a:schemeClr val="hlink"/>
                </a:solidFill>
                <a:latin typeface="Arial" panose="020B0604020202020204" pitchFamily="34" charset="0"/>
                <a:cs typeface="Arial" panose="020B0604020202020204" pitchFamily="34" charset="0"/>
                <a:sym typeface="+mn-ea"/>
              </a:rPr>
              <a:t>   </a:t>
            </a:r>
            <a:r>
              <a:rPr lang="en-US" altLang="zh-CN" sz="2800" b="1" i="1">
                <a:latin typeface="Arial" panose="020B0604020202020204" pitchFamily="34" charset="0"/>
                <a:cs typeface="Arial" panose="020B0604020202020204" pitchFamily="34" charset="0"/>
                <a:sym typeface="+mn-ea"/>
              </a:rPr>
              <a:t>As regards the inner packing for electronic bears, we have changed the background color to red and font color to yellow respectively according to your comments in the last email. Meanwhile, we also have changed the size accordingly. </a:t>
            </a:r>
            <a:r>
              <a:rPr lang="en-US" altLang="zh-CN" sz="2800" b="1" i="1" u="sng">
                <a:solidFill>
                  <a:schemeClr val="hlink"/>
                </a:solidFill>
                <a:latin typeface="Arial" panose="020B0604020202020204" pitchFamily="34" charset="0"/>
                <a:cs typeface="Arial" panose="020B0604020202020204" pitchFamily="34" charset="0"/>
                <a:sym typeface="+mn-ea"/>
                <a:hlinkClick r:id="rId7" action="ppaction://hlinksldjump"/>
              </a:rPr>
              <a:t>Bar Code</a:t>
            </a:r>
            <a:r>
              <a:rPr lang="en-US" altLang="zh-CN" sz="2800" b="1" i="1">
                <a:latin typeface="Arial" panose="020B0604020202020204" pitchFamily="34" charset="0"/>
                <a:cs typeface="Arial" panose="020B0604020202020204" pitchFamily="34" charset="0"/>
                <a:sym typeface="+mn-ea"/>
                <a:hlinkClick r:id="rId7" action="ppaction://hlinksldjump"/>
              </a:rPr>
              <a:t> </a:t>
            </a:r>
            <a:r>
              <a:rPr lang="en-US" altLang="zh-CN" sz="2800" b="1" i="1">
                <a:latin typeface="Arial" panose="020B0604020202020204" pitchFamily="34" charset="0"/>
                <a:cs typeface="Arial" panose="020B0604020202020204" pitchFamily="34" charset="0"/>
                <a:sym typeface="+mn-ea"/>
              </a:rPr>
              <a:t>is also added to the </a:t>
            </a:r>
            <a:r>
              <a:rPr lang="en-US" altLang="zh-CN" sz="2800" b="1" i="1" u="sng">
                <a:solidFill>
                  <a:schemeClr val="hlink"/>
                </a:solidFill>
                <a:latin typeface="Arial" panose="020B0604020202020204" pitchFamily="34" charset="0"/>
                <a:cs typeface="Arial" panose="020B0604020202020204" pitchFamily="34" charset="0"/>
                <a:sym typeface="+mn-ea"/>
                <a:hlinkClick r:id="rId8" action="ppaction://hlinksldjump"/>
              </a:rPr>
              <a:t>gift box</a:t>
            </a:r>
            <a:r>
              <a:rPr lang="en-US" altLang="zh-CN" sz="2800" b="1" i="1">
                <a:latin typeface="Arial" panose="020B0604020202020204" pitchFamily="34" charset="0"/>
                <a:cs typeface="Arial" panose="020B0604020202020204" pitchFamily="34" charset="0"/>
                <a:sym typeface="+mn-ea"/>
              </a:rPr>
              <a:t>. </a:t>
            </a:r>
          </a:p>
          <a:p>
            <a:pPr>
              <a:buNone/>
            </a:pPr>
            <a:r>
              <a:rPr lang="en-US" altLang="zh-CN" sz="2800" b="1" i="1">
                <a:latin typeface="Arial" panose="020B0604020202020204" pitchFamily="34" charset="0"/>
                <a:ea typeface="楷体" panose="02010609060101010101" charset="-122"/>
                <a:cs typeface="Arial" panose="020B0604020202020204" pitchFamily="34" charset="0"/>
                <a:sym typeface="+mn-ea"/>
              </a:rPr>
              <a:t>   Enclosed is the artwork of inner package for your confirmation. If you have any suggestions, please let us know as early as possible.</a:t>
            </a:r>
            <a:endParaRPr lang="en-US" altLang="zh-CN" sz="2800"/>
          </a:p>
          <a:p>
            <a:pPr>
              <a:lnSpc>
                <a:spcPct val="80000"/>
              </a:lnSpc>
              <a:buNone/>
            </a:pPr>
            <a:endParaRPr lang="zh-CN" altLang="en-US" sz="1200" b="1" i="1" dirty="0">
              <a:solidFill>
                <a:srgbClr val="000000">
                  <a:lumMod val="65000"/>
                  <a:lumOff val="35000"/>
                </a:srgbClr>
              </a:solidFill>
              <a:latin typeface="Arial" panose="020B0604020202020204" pitchFamily="34" charset="0"/>
              <a:ea typeface="萝莉体 第二版" panose="02000500000000000000" pitchFamily="2" charset="-122"/>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anim calcmode="lin" valueType="num">
                                      <p:cBhvr>
                                        <p:cTn id="26" dur="500" fill="hold"/>
                                        <p:tgtEl>
                                          <p:spTgt spid="211"/>
                                        </p:tgtEl>
                                        <p:attrNameLst>
                                          <p:attrName>ppt_x</p:attrName>
                                        </p:attrNameLst>
                                      </p:cBhvr>
                                      <p:tavLst>
                                        <p:tav tm="0">
                                          <p:val>
                                            <p:strVal val="#ppt_x"/>
                                          </p:val>
                                        </p:tav>
                                        <p:tav tm="100000">
                                          <p:val>
                                            <p:strVal val="#ppt_x"/>
                                          </p:val>
                                        </p:tav>
                                      </p:tavLst>
                                    </p:anim>
                                    <p:anim calcmode="lin" valueType="num">
                                      <p:cBhvr>
                                        <p:cTn id="27" dur="500" fill="hold"/>
                                        <p:tgtEl>
                                          <p:spTgt spid="211"/>
                                        </p:tgtEl>
                                        <p:attrNameLst>
                                          <p:attrName>ppt_y</p:attrName>
                                        </p:attrNameLst>
                                      </p:cBhvr>
                                      <p:tavLst>
                                        <p:tav tm="0">
                                          <p:val>
                                            <p:strVal val="#ppt_y-.1"/>
                                          </p:val>
                                        </p:tav>
                                        <p:tav tm="100000">
                                          <p:val>
                                            <p:strVal val="#ppt_y"/>
                                          </p:val>
                                        </p:tav>
                                      </p:tavLst>
                                    </p:anim>
                                  </p:childTnLst>
                                </p:cTn>
                              </p:par>
                            </p:childTnLst>
                          </p:cTn>
                        </p:par>
                        <p:par>
                          <p:cTn id="28" fill="hold">
                            <p:stCondLst>
                              <p:cond delay="850"/>
                            </p:stCondLst>
                            <p:childTnLst>
                              <p:par>
                                <p:cTn id="29" presetID="18" presetClass="entr" presetSubtype="12" fill="hold" nodeType="afterEffect">
                                  <p:stCondLst>
                                    <p:cond delay="0"/>
                                  </p:stCondLst>
                                  <p:childTnLst>
                                    <p:set>
                                      <p:cBhvr>
                                        <p:cTn id="30" dur="1" fill="hold">
                                          <p:stCondLst>
                                            <p:cond delay="0"/>
                                          </p:stCondLst>
                                        </p:cTn>
                                        <p:tgtEl>
                                          <p:spTgt spid="209"/>
                                        </p:tgtEl>
                                        <p:attrNameLst>
                                          <p:attrName>style.visibility</p:attrName>
                                        </p:attrNameLst>
                                      </p:cBhvr>
                                      <p:to>
                                        <p:strVal val="visible"/>
                                      </p:to>
                                    </p:set>
                                    <p:animEffect transition="in" filter="strips(downLeft)">
                                      <p:cBhvr>
                                        <p:cTn id="31"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61199" y="168288"/>
            <a:ext cx="3736402"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Arial" panose="020B0604020202020204" pitchFamily="34" charset="0"/>
              </a:rPr>
              <a:t>Letter </a:t>
            </a:r>
            <a:r>
              <a:rPr lang="en-US" altLang="zh-CN" sz="3200" b="1" i="1" dirty="0">
                <a:latin typeface="字体管家糖果" panose="00020600040101010101" charset="-122"/>
                <a:ea typeface="字体管家糖果" panose="00020600040101010101" charset="-122"/>
                <a:cs typeface="Arial" panose="020B0604020202020204" pitchFamily="34" charset="0"/>
              </a:rPr>
              <a:t>6</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rId4" action="ppaction://hlinksldjump"/>
          </p:cNvPr>
          <p:cNvPicPr>
            <a:picLocks noChangeAspect="1"/>
          </p:cNvPicPr>
          <p:nvPr/>
        </p:nvPicPr>
        <p:blipFill>
          <a:blip r:embed="rId5" cstate="print"/>
          <a:stretch>
            <a:fillRect/>
          </a:stretch>
        </p:blipFill>
        <p:spPr>
          <a:xfrm>
            <a:off x="9958705" y="4949825"/>
            <a:ext cx="2183130" cy="1907540"/>
          </a:xfrm>
          <a:prstGeom prst="rect">
            <a:avLst/>
          </a:prstGeom>
        </p:spPr>
      </p:pic>
      <p:pic>
        <p:nvPicPr>
          <p:cNvPr id="9" name="图片 8"/>
          <p:cNvPicPr>
            <a:picLocks noChangeAspect="1"/>
          </p:cNvPicPr>
          <p:nvPr/>
        </p:nvPicPr>
        <p:blipFill>
          <a:blip r:embed="rId6" cstate="print"/>
          <a:stretch>
            <a:fillRect/>
          </a:stretch>
        </p:blipFill>
        <p:spPr>
          <a:xfrm>
            <a:off x="286199" y="5614536"/>
            <a:ext cx="969348" cy="951058"/>
          </a:xfrm>
          <a:prstGeom prst="rect">
            <a:avLst/>
          </a:prstGeom>
        </p:spPr>
      </p:pic>
      <p:grpSp>
        <p:nvGrpSpPr>
          <p:cNvPr id="209" name="组合 208"/>
          <p:cNvGrpSpPr/>
          <p:nvPr/>
        </p:nvGrpSpPr>
        <p:grpSpPr>
          <a:xfrm>
            <a:off x="93980" y="1200150"/>
            <a:ext cx="2578100" cy="4044950"/>
            <a:chOff x="4817279" y="2178055"/>
            <a:chExt cx="2578100" cy="2109787"/>
          </a:xfrm>
        </p:grpSpPr>
        <p:grpSp>
          <p:nvGrpSpPr>
            <p:cNvPr id="51" name="组合 50"/>
            <p:cNvGrpSpPr/>
            <p:nvPr/>
          </p:nvGrpSpPr>
          <p:grpSpPr>
            <a:xfrm rot="5400000">
              <a:off x="5091916" y="1903418"/>
              <a:ext cx="2028825" cy="2578100"/>
              <a:chOff x="5076825" y="2133601"/>
              <a:chExt cx="2028825" cy="2578100"/>
            </a:xfrm>
          </p:grpSpPr>
          <p:sp>
            <p:nvSpPr>
              <p:cNvPr id="52" name="Freeform 5"/>
              <p:cNvSpPr/>
              <p:nvPr/>
            </p:nvSpPr>
            <p:spPr bwMode="auto">
              <a:xfrm>
                <a:off x="5172075" y="2300289"/>
                <a:ext cx="33338" cy="106363"/>
              </a:xfrm>
              <a:custGeom>
                <a:avLst/>
                <a:gdLst>
                  <a:gd name="T0" fmla="*/ 8 w 8"/>
                  <a:gd name="T1" fmla="*/ 25 h 25"/>
                  <a:gd name="T2" fmla="*/ 8 w 8"/>
                  <a:gd name="T3" fmla="*/ 4 h 25"/>
                  <a:gd name="T4" fmla="*/ 8 w 8"/>
                  <a:gd name="T5" fmla="*/ 0 h 25"/>
                  <a:gd name="T6" fmla="*/ 0 w 8"/>
                  <a:gd name="T7" fmla="*/ 2 h 25"/>
                  <a:gd name="T8" fmla="*/ 0 w 8"/>
                  <a:gd name="T9" fmla="*/ 12 h 25"/>
                  <a:gd name="T10" fmla="*/ 2 w 8"/>
                  <a:gd name="T11" fmla="*/ 13 h 25"/>
                  <a:gd name="T12" fmla="*/ 0 w 8"/>
                  <a:gd name="T13" fmla="*/ 21 h 25"/>
                  <a:gd name="T14" fmla="*/ 0 w 8"/>
                  <a:gd name="T15" fmla="*/ 20 h 25"/>
                  <a:gd name="T16" fmla="*/ 0 w 8"/>
                  <a:gd name="T17" fmla="*/ 25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
              <p:cNvSpPr/>
              <p:nvPr/>
            </p:nvSpPr>
            <p:spPr bwMode="auto">
              <a:xfrm>
                <a:off x="5172075" y="2589214"/>
                <a:ext cx="38100" cy="133350"/>
              </a:xfrm>
              <a:custGeom>
                <a:avLst/>
                <a:gdLst>
                  <a:gd name="T0" fmla="*/ 8 w 9"/>
                  <a:gd name="T1" fmla="*/ 31 h 31"/>
                  <a:gd name="T2" fmla="*/ 8 w 9"/>
                  <a:gd name="T3" fmla="*/ 1 h 31"/>
                  <a:gd name="T4" fmla="*/ 0 w 9"/>
                  <a:gd name="T5" fmla="*/ 0 h 31"/>
                  <a:gd name="T6" fmla="*/ 0 w 9"/>
                  <a:gd name="T7" fmla="*/ 11 h 31"/>
                  <a:gd name="T8" fmla="*/ 4 w 9"/>
                  <a:gd name="T9" fmla="*/ 12 h 31"/>
                  <a:gd name="T10" fmla="*/ 1 w 9"/>
                  <a:gd name="T11" fmla="*/ 20 h 31"/>
                  <a:gd name="T12" fmla="*/ 0 w 9"/>
                  <a:gd name="T13" fmla="*/ 19 h 31"/>
                  <a:gd name="T14" fmla="*/ 0 w 9"/>
                  <a:gd name="T15" fmla="*/ 31 h 31"/>
                  <a:gd name="T16" fmla="*/ 8 w 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
              <p:cNvSpPr/>
              <p:nvPr/>
            </p:nvSpPr>
            <p:spPr bwMode="auto">
              <a:xfrm>
                <a:off x="5172075" y="2441576"/>
                <a:ext cx="33338" cy="119063"/>
              </a:xfrm>
              <a:custGeom>
                <a:avLst/>
                <a:gdLst>
                  <a:gd name="T0" fmla="*/ 8 w 8"/>
                  <a:gd name="T1" fmla="*/ 28 h 28"/>
                  <a:gd name="T2" fmla="*/ 8 w 8"/>
                  <a:gd name="T3" fmla="*/ 0 h 28"/>
                  <a:gd name="T4" fmla="*/ 0 w 8"/>
                  <a:gd name="T5" fmla="*/ 1 h 28"/>
                  <a:gd name="T6" fmla="*/ 0 w 8"/>
                  <a:gd name="T7" fmla="*/ 15 h 28"/>
                  <a:gd name="T8" fmla="*/ 2 w 8"/>
                  <a:gd name="T9" fmla="*/ 17 h 28"/>
                  <a:gd name="T10" fmla="*/ 0 w 8"/>
                  <a:gd name="T11" fmla="*/ 24 h 28"/>
                  <a:gd name="T12" fmla="*/ 0 w 8"/>
                  <a:gd name="T13" fmla="*/ 24 h 28"/>
                  <a:gd name="T14" fmla="*/ 0 w 8"/>
                  <a:gd name="T15" fmla="*/ 27 h 28"/>
                  <a:gd name="T16" fmla="*/ 8 w 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5172075" y="4071939"/>
                <a:ext cx="41275" cy="123825"/>
              </a:xfrm>
              <a:custGeom>
                <a:avLst/>
                <a:gdLst>
                  <a:gd name="T0" fmla="*/ 8 w 10"/>
                  <a:gd name="T1" fmla="*/ 29 h 29"/>
                  <a:gd name="T2" fmla="*/ 8 w 10"/>
                  <a:gd name="T3" fmla="*/ 2 h 29"/>
                  <a:gd name="T4" fmla="*/ 0 w 10"/>
                  <a:gd name="T5" fmla="*/ 0 h 29"/>
                  <a:gd name="T6" fmla="*/ 0 w 10"/>
                  <a:gd name="T7" fmla="*/ 10 h 29"/>
                  <a:gd name="T8" fmla="*/ 5 w 10"/>
                  <a:gd name="T9" fmla="*/ 11 h 29"/>
                  <a:gd name="T10" fmla="*/ 3 w 10"/>
                  <a:gd name="T11" fmla="*/ 19 h 29"/>
                  <a:gd name="T12" fmla="*/ 0 w 10"/>
                  <a:gd name="T13" fmla="*/ 18 h 29"/>
                  <a:gd name="T14" fmla="*/ 0 w 10"/>
                  <a:gd name="T15" fmla="*/ 28 h 29"/>
                  <a:gd name="T16" fmla="*/ 1 w 10"/>
                  <a:gd name="T17" fmla="*/ 28 h 29"/>
                  <a:gd name="T18" fmla="*/ 8 w 1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
              <p:cNvSpPr/>
              <p:nvPr/>
            </p:nvSpPr>
            <p:spPr bwMode="auto">
              <a:xfrm>
                <a:off x="5172075" y="2133601"/>
                <a:ext cx="1933575" cy="2578100"/>
              </a:xfrm>
              <a:custGeom>
                <a:avLst/>
                <a:gdLst>
                  <a:gd name="T0" fmla="*/ 387 w 454"/>
                  <a:gd name="T1" fmla="*/ 5 h 605"/>
                  <a:gd name="T2" fmla="*/ 275 w 454"/>
                  <a:gd name="T3" fmla="*/ 5 h 605"/>
                  <a:gd name="T4" fmla="*/ 46 w 454"/>
                  <a:gd name="T5" fmla="*/ 5 h 605"/>
                  <a:gd name="T6" fmla="*/ 31 w 454"/>
                  <a:gd name="T7" fmla="*/ 5 h 605"/>
                  <a:gd name="T8" fmla="*/ 0 w 454"/>
                  <a:gd name="T9" fmla="*/ 32 h 605"/>
                  <a:gd name="T10" fmla="*/ 9 w 454"/>
                  <a:gd name="T11" fmla="*/ 31 h 605"/>
                  <a:gd name="T12" fmla="*/ 31 w 454"/>
                  <a:gd name="T13" fmla="*/ 13 h 605"/>
                  <a:gd name="T14" fmla="*/ 46 w 454"/>
                  <a:gd name="T15" fmla="*/ 13 h 605"/>
                  <a:gd name="T16" fmla="*/ 142 w 454"/>
                  <a:gd name="T17" fmla="*/ 13 h 605"/>
                  <a:gd name="T18" fmla="*/ 387 w 454"/>
                  <a:gd name="T19" fmla="*/ 13 h 605"/>
                  <a:gd name="T20" fmla="*/ 443 w 454"/>
                  <a:gd name="T21" fmla="*/ 37 h 605"/>
                  <a:gd name="T22" fmla="*/ 443 w 454"/>
                  <a:gd name="T23" fmla="*/ 87 h 605"/>
                  <a:gd name="T24" fmla="*/ 443 w 454"/>
                  <a:gd name="T25" fmla="*/ 548 h 605"/>
                  <a:gd name="T26" fmla="*/ 443 w 454"/>
                  <a:gd name="T27" fmla="*/ 572 h 605"/>
                  <a:gd name="T28" fmla="*/ 377 w 454"/>
                  <a:gd name="T29" fmla="*/ 596 h 605"/>
                  <a:gd name="T30" fmla="*/ 259 w 454"/>
                  <a:gd name="T31" fmla="*/ 596 h 605"/>
                  <a:gd name="T32" fmla="*/ 40 w 454"/>
                  <a:gd name="T33" fmla="*/ 596 h 605"/>
                  <a:gd name="T34" fmla="*/ 8 w 454"/>
                  <a:gd name="T35" fmla="*/ 572 h 605"/>
                  <a:gd name="T36" fmla="*/ 8 w 454"/>
                  <a:gd name="T37" fmla="*/ 562 h 605"/>
                  <a:gd name="T38" fmla="*/ 8 w 454"/>
                  <a:gd name="T39" fmla="*/ 553 h 605"/>
                  <a:gd name="T40" fmla="*/ 0 w 454"/>
                  <a:gd name="T41" fmla="*/ 552 h 605"/>
                  <a:gd name="T42" fmla="*/ 0 w 454"/>
                  <a:gd name="T43" fmla="*/ 558 h 605"/>
                  <a:gd name="T44" fmla="*/ 4 w 454"/>
                  <a:gd name="T45" fmla="*/ 560 h 605"/>
                  <a:gd name="T46" fmla="*/ 2 w 454"/>
                  <a:gd name="T47" fmla="*/ 568 h 605"/>
                  <a:gd name="T48" fmla="*/ 0 w 454"/>
                  <a:gd name="T49" fmla="*/ 567 h 605"/>
                  <a:gd name="T50" fmla="*/ 19 w 454"/>
                  <a:gd name="T51" fmla="*/ 601 h 605"/>
                  <a:gd name="T52" fmla="*/ 41 w 454"/>
                  <a:gd name="T53" fmla="*/ 604 h 605"/>
                  <a:gd name="T54" fmla="*/ 76 w 454"/>
                  <a:gd name="T55" fmla="*/ 604 h 605"/>
                  <a:gd name="T56" fmla="*/ 326 w 454"/>
                  <a:gd name="T57" fmla="*/ 604 h 605"/>
                  <a:gd name="T58" fmla="*/ 405 w 454"/>
                  <a:gd name="T59" fmla="*/ 604 h 605"/>
                  <a:gd name="T60" fmla="*/ 451 w 454"/>
                  <a:gd name="T61" fmla="*/ 572 h 605"/>
                  <a:gd name="T62" fmla="*/ 451 w 454"/>
                  <a:gd name="T63" fmla="*/ 166 h 605"/>
                  <a:gd name="T64" fmla="*/ 451 w 454"/>
                  <a:gd name="T65" fmla="*/ 69 h 605"/>
                  <a:gd name="T66" fmla="*/ 447 w 454"/>
                  <a:gd name="T67" fmla="*/ 21 h 605"/>
                  <a:gd name="T68" fmla="*/ 387 w 454"/>
                  <a:gd name="T69" fmla="*/ 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605">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
              <p:cNvSpPr/>
              <p:nvPr/>
            </p:nvSpPr>
            <p:spPr bwMode="auto">
              <a:xfrm>
                <a:off x="5172075" y="2755901"/>
                <a:ext cx="38100" cy="93663"/>
              </a:xfrm>
              <a:custGeom>
                <a:avLst/>
                <a:gdLst>
                  <a:gd name="T0" fmla="*/ 8 w 9"/>
                  <a:gd name="T1" fmla="*/ 22 h 22"/>
                  <a:gd name="T2" fmla="*/ 8 w 9"/>
                  <a:gd name="T3" fmla="*/ 1 h 22"/>
                  <a:gd name="T4" fmla="*/ 0 w 9"/>
                  <a:gd name="T5" fmla="*/ 1 h 22"/>
                  <a:gd name="T6" fmla="*/ 0 w 9"/>
                  <a:gd name="T7" fmla="*/ 12 h 22"/>
                  <a:gd name="T8" fmla="*/ 4 w 9"/>
                  <a:gd name="T9" fmla="*/ 12 h 22"/>
                  <a:gd name="T10" fmla="*/ 1 w 9"/>
                  <a:gd name="T11" fmla="*/ 20 h 22"/>
                  <a:gd name="T12" fmla="*/ 0 w 9"/>
                  <a:gd name="T13" fmla="*/ 20 h 22"/>
                  <a:gd name="T14" fmla="*/ 0 w 9"/>
                  <a:gd name="T15" fmla="*/ 21 h 22"/>
                  <a:gd name="T16" fmla="*/ 8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
              <p:cNvSpPr/>
              <p:nvPr/>
            </p:nvSpPr>
            <p:spPr bwMode="auto">
              <a:xfrm>
                <a:off x="5172075" y="3355976"/>
                <a:ext cx="38100" cy="98425"/>
              </a:xfrm>
              <a:custGeom>
                <a:avLst/>
                <a:gdLst>
                  <a:gd name="T0" fmla="*/ 8 w 9"/>
                  <a:gd name="T1" fmla="*/ 1 h 23"/>
                  <a:gd name="T2" fmla="*/ 0 w 9"/>
                  <a:gd name="T3" fmla="*/ 0 h 23"/>
                  <a:gd name="T4" fmla="*/ 0 w 9"/>
                  <a:gd name="T5" fmla="*/ 6 h 23"/>
                  <a:gd name="T6" fmla="*/ 4 w 9"/>
                  <a:gd name="T7" fmla="*/ 7 h 23"/>
                  <a:gd name="T8" fmla="*/ 2 w 9"/>
                  <a:gd name="T9" fmla="*/ 15 h 23"/>
                  <a:gd name="T10" fmla="*/ 0 w 9"/>
                  <a:gd name="T11" fmla="*/ 14 h 23"/>
                  <a:gd name="T12" fmla="*/ 0 w 9"/>
                  <a:gd name="T13" fmla="*/ 21 h 23"/>
                  <a:gd name="T14" fmla="*/ 8 w 9"/>
                  <a:gd name="T15" fmla="*/ 23 h 23"/>
                  <a:gd name="T16" fmla="*/ 8 w 9"/>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
              <p:cNvSpPr/>
              <p:nvPr/>
            </p:nvSpPr>
            <p:spPr bwMode="auto">
              <a:xfrm>
                <a:off x="5172075" y="4362451"/>
                <a:ext cx="33338" cy="93663"/>
              </a:xfrm>
              <a:custGeom>
                <a:avLst/>
                <a:gdLst>
                  <a:gd name="T0" fmla="*/ 8 w 8"/>
                  <a:gd name="T1" fmla="*/ 22 h 22"/>
                  <a:gd name="T2" fmla="*/ 8 w 8"/>
                  <a:gd name="T3" fmla="*/ 1 h 22"/>
                  <a:gd name="T4" fmla="*/ 5 w 8"/>
                  <a:gd name="T5" fmla="*/ 0 h 22"/>
                  <a:gd name="T6" fmla="*/ 0 w 8"/>
                  <a:gd name="T7" fmla="*/ 0 h 22"/>
                  <a:gd name="T8" fmla="*/ 0 w 8"/>
                  <a:gd name="T9" fmla="*/ 5 h 22"/>
                  <a:gd name="T10" fmla="*/ 3 w 8"/>
                  <a:gd name="T11" fmla="*/ 6 h 22"/>
                  <a:gd name="T12" fmla="*/ 1 w 8"/>
                  <a:gd name="T13" fmla="*/ 14 h 22"/>
                  <a:gd name="T14" fmla="*/ 0 w 8"/>
                  <a:gd name="T15" fmla="*/ 14 h 22"/>
                  <a:gd name="T16" fmla="*/ 0 w 8"/>
                  <a:gd name="T17" fmla="*/ 21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
              <p:cNvSpPr/>
              <p:nvPr/>
            </p:nvSpPr>
            <p:spPr bwMode="auto">
              <a:xfrm>
                <a:off x="5172075" y="3484564"/>
                <a:ext cx="33338" cy="76200"/>
              </a:xfrm>
              <a:custGeom>
                <a:avLst/>
                <a:gdLst>
                  <a:gd name="T0" fmla="*/ 8 w 8"/>
                  <a:gd name="T1" fmla="*/ 1 h 18"/>
                  <a:gd name="T2" fmla="*/ 1 w 8"/>
                  <a:gd name="T3" fmla="*/ 0 h 18"/>
                  <a:gd name="T4" fmla="*/ 0 w 8"/>
                  <a:gd name="T5" fmla="*/ 0 h 18"/>
                  <a:gd name="T6" fmla="*/ 0 w 8"/>
                  <a:gd name="T7" fmla="*/ 5 h 18"/>
                  <a:gd name="T8" fmla="*/ 3 w 8"/>
                  <a:gd name="T9" fmla="*/ 6 h 18"/>
                  <a:gd name="T10" fmla="*/ 3 w 8"/>
                  <a:gd name="T11" fmla="*/ 14 h 18"/>
                  <a:gd name="T12" fmla="*/ 0 w 8"/>
                  <a:gd name="T13" fmla="*/ 14 h 18"/>
                  <a:gd name="T14" fmla="*/ 0 w 8"/>
                  <a:gd name="T15" fmla="*/ 16 h 18"/>
                  <a:gd name="T16" fmla="*/ 8 w 8"/>
                  <a:gd name="T17" fmla="*/ 18 h 18"/>
                  <a:gd name="T18" fmla="*/ 8 w 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4"/>
              <p:cNvSpPr/>
              <p:nvPr/>
            </p:nvSpPr>
            <p:spPr bwMode="auto">
              <a:xfrm>
                <a:off x="5172075" y="3705226"/>
                <a:ext cx="33338" cy="90488"/>
              </a:xfrm>
              <a:custGeom>
                <a:avLst/>
                <a:gdLst>
                  <a:gd name="T0" fmla="*/ 8 w 8"/>
                  <a:gd name="T1" fmla="*/ 2 h 21"/>
                  <a:gd name="T2" fmla="*/ 0 w 8"/>
                  <a:gd name="T3" fmla="*/ 0 h 21"/>
                  <a:gd name="T4" fmla="*/ 0 w 8"/>
                  <a:gd name="T5" fmla="*/ 6 h 21"/>
                  <a:gd name="T6" fmla="*/ 3 w 8"/>
                  <a:gd name="T7" fmla="*/ 7 h 21"/>
                  <a:gd name="T8" fmla="*/ 1 w 8"/>
                  <a:gd name="T9" fmla="*/ 15 h 21"/>
                  <a:gd name="T10" fmla="*/ 0 w 8"/>
                  <a:gd name="T11" fmla="*/ 15 h 21"/>
                  <a:gd name="T12" fmla="*/ 0 w 8"/>
                  <a:gd name="T13" fmla="*/ 19 h 21"/>
                  <a:gd name="T14" fmla="*/ 8 w 8"/>
                  <a:gd name="T15" fmla="*/ 21 h 21"/>
                  <a:gd name="T16" fmla="*/ 8 w 8"/>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
              <p:cNvSpPr/>
              <p:nvPr/>
            </p:nvSpPr>
            <p:spPr bwMode="auto">
              <a:xfrm>
                <a:off x="5172075" y="4225926"/>
                <a:ext cx="38100" cy="106363"/>
              </a:xfrm>
              <a:custGeom>
                <a:avLst/>
                <a:gdLst>
                  <a:gd name="T0" fmla="*/ 8 w 9"/>
                  <a:gd name="T1" fmla="*/ 25 h 25"/>
                  <a:gd name="T2" fmla="*/ 8 w 9"/>
                  <a:gd name="T3" fmla="*/ 2 h 25"/>
                  <a:gd name="T4" fmla="*/ 0 w 9"/>
                  <a:gd name="T5" fmla="*/ 0 h 25"/>
                  <a:gd name="T6" fmla="*/ 0 w 9"/>
                  <a:gd name="T7" fmla="*/ 6 h 25"/>
                  <a:gd name="T8" fmla="*/ 4 w 9"/>
                  <a:gd name="T9" fmla="*/ 7 h 25"/>
                  <a:gd name="T10" fmla="*/ 2 w 9"/>
                  <a:gd name="T11" fmla="*/ 15 h 25"/>
                  <a:gd name="T12" fmla="*/ 0 w 9"/>
                  <a:gd name="T13" fmla="*/ 15 h 25"/>
                  <a:gd name="T14" fmla="*/ 0 w 9"/>
                  <a:gd name="T15" fmla="*/ 24 h 25"/>
                  <a:gd name="T16" fmla="*/ 8 w 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5">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6"/>
              <p:cNvSpPr/>
              <p:nvPr/>
            </p:nvSpPr>
            <p:spPr bwMode="auto">
              <a:xfrm>
                <a:off x="5172075" y="3586164"/>
                <a:ext cx="33338" cy="90488"/>
              </a:xfrm>
              <a:custGeom>
                <a:avLst/>
                <a:gdLst>
                  <a:gd name="T0" fmla="*/ 8 w 8"/>
                  <a:gd name="T1" fmla="*/ 3 h 21"/>
                  <a:gd name="T2" fmla="*/ 6 w 8"/>
                  <a:gd name="T3" fmla="*/ 2 h 21"/>
                  <a:gd name="T4" fmla="*/ 0 w 8"/>
                  <a:gd name="T5" fmla="*/ 0 h 21"/>
                  <a:gd name="T6" fmla="*/ 0 w 8"/>
                  <a:gd name="T7" fmla="*/ 6 h 21"/>
                  <a:gd name="T8" fmla="*/ 3 w 8"/>
                  <a:gd name="T9" fmla="*/ 8 h 21"/>
                  <a:gd name="T10" fmla="*/ 1 w 8"/>
                  <a:gd name="T11" fmla="*/ 16 h 21"/>
                  <a:gd name="T12" fmla="*/ 0 w 8"/>
                  <a:gd name="T13" fmla="*/ 15 h 21"/>
                  <a:gd name="T14" fmla="*/ 0 w 8"/>
                  <a:gd name="T15" fmla="*/ 20 h 21"/>
                  <a:gd name="T16" fmla="*/ 8 w 8"/>
                  <a:gd name="T17" fmla="*/ 21 h 21"/>
                  <a:gd name="T18" fmla="*/ 8 w 8"/>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7"/>
              <p:cNvSpPr/>
              <p:nvPr/>
            </p:nvSpPr>
            <p:spPr bwMode="auto">
              <a:xfrm>
                <a:off x="5172075" y="3113089"/>
                <a:ext cx="33338" cy="98425"/>
              </a:xfrm>
              <a:custGeom>
                <a:avLst/>
                <a:gdLst>
                  <a:gd name="T0" fmla="*/ 8 w 8"/>
                  <a:gd name="T1" fmla="*/ 4 h 23"/>
                  <a:gd name="T2" fmla="*/ 0 w 8"/>
                  <a:gd name="T3" fmla="*/ 0 h 23"/>
                  <a:gd name="T4" fmla="*/ 0 w 8"/>
                  <a:gd name="T5" fmla="*/ 6 h 23"/>
                  <a:gd name="T6" fmla="*/ 2 w 8"/>
                  <a:gd name="T7" fmla="*/ 7 h 23"/>
                  <a:gd name="T8" fmla="*/ 2 w 8"/>
                  <a:gd name="T9" fmla="*/ 15 h 23"/>
                  <a:gd name="T10" fmla="*/ 0 w 8"/>
                  <a:gd name="T11" fmla="*/ 14 h 23"/>
                  <a:gd name="T12" fmla="*/ 0 w 8"/>
                  <a:gd name="T13" fmla="*/ 22 h 23"/>
                  <a:gd name="T14" fmla="*/ 8 w 8"/>
                  <a:gd name="T15" fmla="*/ 23 h 23"/>
                  <a:gd name="T16" fmla="*/ 8 w 8"/>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
              <p:cNvSpPr/>
              <p:nvPr/>
            </p:nvSpPr>
            <p:spPr bwMode="auto">
              <a:xfrm>
                <a:off x="5172075" y="2990851"/>
                <a:ext cx="33338" cy="96838"/>
              </a:xfrm>
              <a:custGeom>
                <a:avLst/>
                <a:gdLst>
                  <a:gd name="T0" fmla="*/ 8 w 8"/>
                  <a:gd name="T1" fmla="*/ 1 h 23"/>
                  <a:gd name="T2" fmla="*/ 0 w 8"/>
                  <a:gd name="T3" fmla="*/ 0 h 23"/>
                  <a:gd name="T4" fmla="*/ 0 w 8"/>
                  <a:gd name="T5" fmla="*/ 10 h 23"/>
                  <a:gd name="T6" fmla="*/ 3 w 8"/>
                  <a:gd name="T7" fmla="*/ 10 h 23"/>
                  <a:gd name="T8" fmla="*/ 3 w 8"/>
                  <a:gd name="T9" fmla="*/ 18 h 23"/>
                  <a:gd name="T10" fmla="*/ 0 w 8"/>
                  <a:gd name="T11" fmla="*/ 18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9"/>
              <p:cNvSpPr/>
              <p:nvPr/>
            </p:nvSpPr>
            <p:spPr bwMode="auto">
              <a:xfrm>
                <a:off x="5172075" y="3821114"/>
                <a:ext cx="33338" cy="93663"/>
              </a:xfrm>
              <a:custGeom>
                <a:avLst/>
                <a:gdLst>
                  <a:gd name="T0" fmla="*/ 8 w 8"/>
                  <a:gd name="T1" fmla="*/ 22 h 22"/>
                  <a:gd name="T2" fmla="*/ 8 w 8"/>
                  <a:gd name="T3" fmla="*/ 3 h 22"/>
                  <a:gd name="T4" fmla="*/ 0 w 8"/>
                  <a:gd name="T5" fmla="*/ 0 h 22"/>
                  <a:gd name="T6" fmla="*/ 0 w 8"/>
                  <a:gd name="T7" fmla="*/ 7 h 22"/>
                  <a:gd name="T8" fmla="*/ 3 w 8"/>
                  <a:gd name="T9" fmla="*/ 7 h 22"/>
                  <a:gd name="T10" fmla="*/ 3 w 8"/>
                  <a:gd name="T11" fmla="*/ 16 h 22"/>
                  <a:gd name="T12" fmla="*/ 0 w 8"/>
                  <a:gd name="T13" fmla="*/ 15 h 22"/>
                  <a:gd name="T14" fmla="*/ 0 w 8"/>
                  <a:gd name="T15" fmla="*/ 22 h 22"/>
                  <a:gd name="T16" fmla="*/ 8 w 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0"/>
              <p:cNvSpPr/>
              <p:nvPr/>
            </p:nvSpPr>
            <p:spPr bwMode="auto">
              <a:xfrm>
                <a:off x="5172075" y="2879726"/>
                <a:ext cx="33338" cy="80963"/>
              </a:xfrm>
              <a:custGeom>
                <a:avLst/>
                <a:gdLst>
                  <a:gd name="T0" fmla="*/ 8 w 8"/>
                  <a:gd name="T1" fmla="*/ 19 h 19"/>
                  <a:gd name="T2" fmla="*/ 8 w 8"/>
                  <a:gd name="T3" fmla="*/ 2 h 19"/>
                  <a:gd name="T4" fmla="*/ 0 w 8"/>
                  <a:gd name="T5" fmla="*/ 1 h 19"/>
                  <a:gd name="T6" fmla="*/ 0 w 8"/>
                  <a:gd name="T7" fmla="*/ 1 h 19"/>
                  <a:gd name="T8" fmla="*/ 0 w 8"/>
                  <a:gd name="T9" fmla="*/ 7 h 19"/>
                  <a:gd name="T10" fmla="*/ 2 w 8"/>
                  <a:gd name="T11" fmla="*/ 8 h 19"/>
                  <a:gd name="T12" fmla="*/ 0 w 8"/>
                  <a:gd name="T13" fmla="*/ 16 h 19"/>
                  <a:gd name="T14" fmla="*/ 0 w 8"/>
                  <a:gd name="T15" fmla="*/ 16 h 19"/>
                  <a:gd name="T16" fmla="*/ 0 w 8"/>
                  <a:gd name="T17" fmla="*/ 18 h 19"/>
                  <a:gd name="T18" fmla="*/ 8 w 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1"/>
              <p:cNvSpPr/>
              <p:nvPr/>
            </p:nvSpPr>
            <p:spPr bwMode="auto">
              <a:xfrm>
                <a:off x="5172075" y="3948114"/>
                <a:ext cx="33338" cy="98425"/>
              </a:xfrm>
              <a:custGeom>
                <a:avLst/>
                <a:gdLst>
                  <a:gd name="T0" fmla="*/ 8 w 8"/>
                  <a:gd name="T1" fmla="*/ 1 h 23"/>
                  <a:gd name="T2" fmla="*/ 0 w 8"/>
                  <a:gd name="T3" fmla="*/ 1 h 23"/>
                  <a:gd name="T4" fmla="*/ 0 w 8"/>
                  <a:gd name="T5" fmla="*/ 7 h 23"/>
                  <a:gd name="T6" fmla="*/ 3 w 8"/>
                  <a:gd name="T7" fmla="*/ 9 h 23"/>
                  <a:gd name="T8" fmla="*/ 1 w 8"/>
                  <a:gd name="T9" fmla="*/ 16 h 23"/>
                  <a:gd name="T10" fmla="*/ 0 w 8"/>
                  <a:gd name="T11" fmla="*/ 16 h 23"/>
                  <a:gd name="T12" fmla="*/ 0 w 8"/>
                  <a:gd name="T13" fmla="*/ 21 h 23"/>
                  <a:gd name="T14" fmla="*/ 8 w 8"/>
                  <a:gd name="T15" fmla="*/ 23 h 23"/>
                  <a:gd name="T16" fmla="*/ 8 w 8"/>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2"/>
              <p:cNvSpPr/>
              <p:nvPr/>
            </p:nvSpPr>
            <p:spPr bwMode="auto">
              <a:xfrm>
                <a:off x="5172075" y="3241676"/>
                <a:ext cx="33338" cy="85725"/>
              </a:xfrm>
              <a:custGeom>
                <a:avLst/>
                <a:gdLst>
                  <a:gd name="T0" fmla="*/ 8 w 8"/>
                  <a:gd name="T1" fmla="*/ 20 h 20"/>
                  <a:gd name="T2" fmla="*/ 8 w 8"/>
                  <a:gd name="T3" fmla="*/ 2 h 20"/>
                  <a:gd name="T4" fmla="*/ 0 w 8"/>
                  <a:gd name="T5" fmla="*/ 0 h 20"/>
                  <a:gd name="T6" fmla="*/ 0 w 8"/>
                  <a:gd name="T7" fmla="*/ 6 h 20"/>
                  <a:gd name="T8" fmla="*/ 3 w 8"/>
                  <a:gd name="T9" fmla="*/ 6 h 20"/>
                  <a:gd name="T10" fmla="*/ 3 w 8"/>
                  <a:gd name="T11" fmla="*/ 14 h 20"/>
                  <a:gd name="T12" fmla="*/ 0 w 8"/>
                  <a:gd name="T13" fmla="*/ 14 h 20"/>
                  <a:gd name="T14" fmla="*/ 0 w 8"/>
                  <a:gd name="T15" fmla="*/ 19 h 20"/>
                  <a:gd name="T16" fmla="*/ 8 w 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3"/>
              <p:cNvSpPr/>
              <p:nvPr/>
            </p:nvSpPr>
            <p:spPr bwMode="auto">
              <a:xfrm>
                <a:off x="5111750" y="2265364"/>
                <a:ext cx="161925" cy="128588"/>
              </a:xfrm>
              <a:custGeom>
                <a:avLst/>
                <a:gdLst>
                  <a:gd name="T0" fmla="*/ 16 w 38"/>
                  <a:gd name="T1" fmla="*/ 21 h 30"/>
                  <a:gd name="T2" fmla="*/ 14 w 38"/>
                  <a:gd name="T3" fmla="*/ 20 h 30"/>
                  <a:gd name="T4" fmla="*/ 9 w 38"/>
                  <a:gd name="T5" fmla="*/ 16 h 30"/>
                  <a:gd name="T6" fmla="*/ 11 w 38"/>
                  <a:gd name="T7" fmla="*/ 12 h 30"/>
                  <a:gd name="T8" fmla="*/ 14 w 38"/>
                  <a:gd name="T9" fmla="*/ 10 h 30"/>
                  <a:gd name="T10" fmla="*/ 22 w 38"/>
                  <a:gd name="T11" fmla="*/ 8 h 30"/>
                  <a:gd name="T12" fmla="*/ 30 w 38"/>
                  <a:gd name="T13" fmla="*/ 10 h 30"/>
                  <a:gd name="T14" fmla="*/ 34 w 38"/>
                  <a:gd name="T15" fmla="*/ 3 h 30"/>
                  <a:gd name="T16" fmla="*/ 23 w 38"/>
                  <a:gd name="T17" fmla="*/ 0 h 30"/>
                  <a:gd name="T18" fmla="*/ 14 w 38"/>
                  <a:gd name="T19" fmla="*/ 1 h 30"/>
                  <a:gd name="T20" fmla="*/ 5 w 38"/>
                  <a:gd name="T21" fmla="*/ 7 h 30"/>
                  <a:gd name="T22" fmla="*/ 2 w 38"/>
                  <a:gd name="T23" fmla="*/ 19 h 30"/>
                  <a:gd name="T24" fmla="*/ 14 w 38"/>
                  <a:gd name="T25" fmla="*/ 28 h 30"/>
                  <a:gd name="T26" fmla="*/ 14 w 38"/>
                  <a:gd name="T27" fmla="*/ 29 h 30"/>
                  <a:gd name="T28" fmla="*/ 16 w 38"/>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4"/>
              <p:cNvSpPr/>
              <p:nvPr/>
            </p:nvSpPr>
            <p:spPr bwMode="auto">
              <a:xfrm>
                <a:off x="5103813" y="2406651"/>
                <a:ext cx="161925" cy="144463"/>
              </a:xfrm>
              <a:custGeom>
                <a:avLst/>
                <a:gdLst>
                  <a:gd name="T0" fmla="*/ 18 w 38"/>
                  <a:gd name="T1" fmla="*/ 25 h 34"/>
                  <a:gd name="T2" fmla="*/ 16 w 38"/>
                  <a:gd name="T3" fmla="*/ 23 h 34"/>
                  <a:gd name="T4" fmla="*/ 13 w 38"/>
                  <a:gd name="T5" fmla="*/ 9 h 34"/>
                  <a:gd name="T6" fmla="*/ 16 w 38"/>
                  <a:gd name="T7" fmla="*/ 9 h 34"/>
                  <a:gd name="T8" fmla="*/ 24 w 38"/>
                  <a:gd name="T9" fmla="*/ 8 h 34"/>
                  <a:gd name="T10" fmla="*/ 31 w 38"/>
                  <a:gd name="T11" fmla="*/ 9 h 34"/>
                  <a:gd name="T12" fmla="*/ 33 w 38"/>
                  <a:gd name="T13" fmla="*/ 1 h 34"/>
                  <a:gd name="T14" fmla="*/ 24 w 38"/>
                  <a:gd name="T15" fmla="*/ 0 h 34"/>
                  <a:gd name="T16" fmla="*/ 16 w 38"/>
                  <a:gd name="T17" fmla="*/ 0 h 34"/>
                  <a:gd name="T18" fmla="*/ 5 w 38"/>
                  <a:gd name="T19" fmla="*/ 5 h 34"/>
                  <a:gd name="T20" fmla="*/ 3 w 38"/>
                  <a:gd name="T21" fmla="*/ 21 h 34"/>
                  <a:gd name="T22" fmla="*/ 16 w 38"/>
                  <a:gd name="T23" fmla="*/ 32 h 34"/>
                  <a:gd name="T24" fmla="*/ 16 w 38"/>
                  <a:gd name="T25" fmla="*/ 32 h 34"/>
                  <a:gd name="T26" fmla="*/ 18 w 38"/>
                  <a:gd name="T2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
              <p:cNvSpPr/>
              <p:nvPr/>
            </p:nvSpPr>
            <p:spPr bwMode="auto">
              <a:xfrm>
                <a:off x="5086350" y="2555876"/>
                <a:ext cx="182563" cy="119063"/>
              </a:xfrm>
              <a:custGeom>
                <a:avLst/>
                <a:gdLst>
                  <a:gd name="T0" fmla="*/ 24 w 43"/>
                  <a:gd name="T1" fmla="*/ 20 h 28"/>
                  <a:gd name="T2" fmla="*/ 20 w 43"/>
                  <a:gd name="T3" fmla="*/ 19 h 28"/>
                  <a:gd name="T4" fmla="*/ 15 w 43"/>
                  <a:gd name="T5" fmla="*/ 17 h 28"/>
                  <a:gd name="T6" fmla="*/ 15 w 43"/>
                  <a:gd name="T7" fmla="*/ 11 h 28"/>
                  <a:gd name="T8" fmla="*/ 20 w 43"/>
                  <a:gd name="T9" fmla="*/ 8 h 28"/>
                  <a:gd name="T10" fmla="*/ 28 w 43"/>
                  <a:gd name="T11" fmla="*/ 9 h 28"/>
                  <a:gd name="T12" fmla="*/ 34 w 43"/>
                  <a:gd name="T13" fmla="*/ 12 h 28"/>
                  <a:gd name="T14" fmla="*/ 38 w 43"/>
                  <a:gd name="T15" fmla="*/ 5 h 28"/>
                  <a:gd name="T16" fmla="*/ 28 w 43"/>
                  <a:gd name="T17" fmla="*/ 1 h 28"/>
                  <a:gd name="T18" fmla="*/ 20 w 43"/>
                  <a:gd name="T19" fmla="*/ 0 h 28"/>
                  <a:gd name="T20" fmla="*/ 6 w 43"/>
                  <a:gd name="T21" fmla="*/ 8 h 28"/>
                  <a:gd name="T22" fmla="*/ 20 w 43"/>
                  <a:gd name="T23" fmla="*/ 27 h 28"/>
                  <a:gd name="T24" fmla="*/ 21 w 43"/>
                  <a:gd name="T25" fmla="*/ 28 h 28"/>
                  <a:gd name="T26" fmla="*/ 24 w 43"/>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8">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
              <p:cNvSpPr/>
              <p:nvPr/>
            </p:nvSpPr>
            <p:spPr bwMode="auto">
              <a:xfrm>
                <a:off x="5103813" y="2722564"/>
                <a:ext cx="157163" cy="122238"/>
              </a:xfrm>
              <a:custGeom>
                <a:avLst/>
                <a:gdLst>
                  <a:gd name="T0" fmla="*/ 20 w 37"/>
                  <a:gd name="T1" fmla="*/ 20 h 29"/>
                  <a:gd name="T2" fmla="*/ 16 w 37"/>
                  <a:gd name="T3" fmla="*/ 20 h 29"/>
                  <a:gd name="T4" fmla="*/ 9 w 37"/>
                  <a:gd name="T5" fmla="*/ 16 h 29"/>
                  <a:gd name="T6" fmla="*/ 9 w 37"/>
                  <a:gd name="T7" fmla="*/ 15 h 29"/>
                  <a:gd name="T8" fmla="*/ 11 w 37"/>
                  <a:gd name="T9" fmla="*/ 12 h 29"/>
                  <a:gd name="T10" fmla="*/ 16 w 37"/>
                  <a:gd name="T11" fmla="*/ 9 h 29"/>
                  <a:gd name="T12" fmla="*/ 24 w 37"/>
                  <a:gd name="T13" fmla="*/ 9 h 29"/>
                  <a:gd name="T14" fmla="*/ 29 w 37"/>
                  <a:gd name="T15" fmla="*/ 11 h 29"/>
                  <a:gd name="T16" fmla="*/ 33 w 37"/>
                  <a:gd name="T17" fmla="*/ 4 h 29"/>
                  <a:gd name="T18" fmla="*/ 24 w 37"/>
                  <a:gd name="T19" fmla="*/ 0 h 29"/>
                  <a:gd name="T20" fmla="*/ 16 w 37"/>
                  <a:gd name="T21" fmla="*/ 0 h 29"/>
                  <a:gd name="T22" fmla="*/ 4 w 37"/>
                  <a:gd name="T23" fmla="*/ 7 h 29"/>
                  <a:gd name="T24" fmla="*/ 2 w 37"/>
                  <a:gd name="T25" fmla="*/ 20 h 29"/>
                  <a:gd name="T26" fmla="*/ 16 w 37"/>
                  <a:gd name="T27" fmla="*/ 28 h 29"/>
                  <a:gd name="T28" fmla="*/ 17 w 37"/>
                  <a:gd name="T29" fmla="*/ 28 h 29"/>
                  <a:gd name="T30" fmla="*/ 20 w 37"/>
                  <a:gd name="T3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7"/>
              <p:cNvSpPr/>
              <p:nvPr/>
            </p:nvSpPr>
            <p:spPr bwMode="auto">
              <a:xfrm>
                <a:off x="5091113" y="2955926"/>
                <a:ext cx="174625" cy="111125"/>
              </a:xfrm>
              <a:custGeom>
                <a:avLst/>
                <a:gdLst>
                  <a:gd name="T0" fmla="*/ 22 w 41"/>
                  <a:gd name="T1" fmla="*/ 18 h 26"/>
                  <a:gd name="T2" fmla="*/ 19 w 41"/>
                  <a:gd name="T3" fmla="*/ 18 h 26"/>
                  <a:gd name="T4" fmla="*/ 15 w 41"/>
                  <a:gd name="T5" fmla="*/ 9 h 26"/>
                  <a:gd name="T6" fmla="*/ 19 w 41"/>
                  <a:gd name="T7" fmla="*/ 8 h 26"/>
                  <a:gd name="T8" fmla="*/ 27 w 41"/>
                  <a:gd name="T9" fmla="*/ 9 h 26"/>
                  <a:gd name="T10" fmla="*/ 32 w 41"/>
                  <a:gd name="T11" fmla="*/ 11 h 26"/>
                  <a:gd name="T12" fmla="*/ 36 w 41"/>
                  <a:gd name="T13" fmla="*/ 4 h 26"/>
                  <a:gd name="T14" fmla="*/ 27 w 41"/>
                  <a:gd name="T15" fmla="*/ 1 h 26"/>
                  <a:gd name="T16" fmla="*/ 19 w 41"/>
                  <a:gd name="T17" fmla="*/ 0 h 26"/>
                  <a:gd name="T18" fmla="*/ 7 w 41"/>
                  <a:gd name="T19" fmla="*/ 5 h 26"/>
                  <a:gd name="T20" fmla="*/ 19 w 41"/>
                  <a:gd name="T21" fmla="*/ 26 h 26"/>
                  <a:gd name="T22" fmla="*/ 22 w 41"/>
                  <a:gd name="T23" fmla="*/ 26 h 26"/>
                  <a:gd name="T24" fmla="*/ 22 w 41"/>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8"/>
              <p:cNvSpPr/>
              <p:nvPr/>
            </p:nvSpPr>
            <p:spPr bwMode="auto">
              <a:xfrm>
                <a:off x="5106988" y="2844801"/>
                <a:ext cx="149225" cy="107950"/>
              </a:xfrm>
              <a:custGeom>
                <a:avLst/>
                <a:gdLst>
                  <a:gd name="T0" fmla="*/ 17 w 35"/>
                  <a:gd name="T1" fmla="*/ 16 h 25"/>
                  <a:gd name="T2" fmla="*/ 15 w 35"/>
                  <a:gd name="T3" fmla="*/ 15 h 25"/>
                  <a:gd name="T4" fmla="*/ 15 w 35"/>
                  <a:gd name="T5" fmla="*/ 9 h 25"/>
                  <a:gd name="T6" fmla="*/ 15 w 35"/>
                  <a:gd name="T7" fmla="*/ 9 h 25"/>
                  <a:gd name="T8" fmla="*/ 23 w 35"/>
                  <a:gd name="T9" fmla="*/ 10 h 25"/>
                  <a:gd name="T10" fmla="*/ 27 w 35"/>
                  <a:gd name="T11" fmla="*/ 12 h 25"/>
                  <a:gd name="T12" fmla="*/ 31 w 35"/>
                  <a:gd name="T13" fmla="*/ 4 h 25"/>
                  <a:gd name="T14" fmla="*/ 23 w 35"/>
                  <a:gd name="T15" fmla="*/ 1 h 25"/>
                  <a:gd name="T16" fmla="*/ 15 w 35"/>
                  <a:gd name="T17" fmla="*/ 0 h 25"/>
                  <a:gd name="T18" fmla="*/ 8 w 35"/>
                  <a:gd name="T19" fmla="*/ 3 h 25"/>
                  <a:gd name="T20" fmla="*/ 15 w 35"/>
                  <a:gd name="T21" fmla="*/ 24 h 25"/>
                  <a:gd name="T22" fmla="*/ 15 w 35"/>
                  <a:gd name="T23" fmla="*/ 24 h 25"/>
                  <a:gd name="T24" fmla="*/ 17 w 35"/>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5">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9"/>
              <p:cNvSpPr/>
              <p:nvPr/>
            </p:nvSpPr>
            <p:spPr bwMode="auto">
              <a:xfrm>
                <a:off x="5081588" y="3074989"/>
                <a:ext cx="174625" cy="103188"/>
              </a:xfrm>
              <a:custGeom>
                <a:avLst/>
                <a:gdLst>
                  <a:gd name="T0" fmla="*/ 23 w 41"/>
                  <a:gd name="T1" fmla="*/ 16 h 24"/>
                  <a:gd name="T2" fmla="*/ 21 w 41"/>
                  <a:gd name="T3" fmla="*/ 15 h 24"/>
                  <a:gd name="T4" fmla="*/ 16 w 41"/>
                  <a:gd name="T5" fmla="*/ 13 h 24"/>
                  <a:gd name="T6" fmla="*/ 14 w 41"/>
                  <a:gd name="T7" fmla="*/ 11 h 24"/>
                  <a:gd name="T8" fmla="*/ 13 w 41"/>
                  <a:gd name="T9" fmla="*/ 11 h 24"/>
                  <a:gd name="T10" fmla="*/ 21 w 41"/>
                  <a:gd name="T11" fmla="*/ 9 h 24"/>
                  <a:gd name="T12" fmla="*/ 29 w 41"/>
                  <a:gd name="T13" fmla="*/ 13 h 24"/>
                  <a:gd name="T14" fmla="*/ 31 w 41"/>
                  <a:gd name="T15" fmla="*/ 14 h 24"/>
                  <a:gd name="T16" fmla="*/ 37 w 41"/>
                  <a:gd name="T17" fmla="*/ 9 h 24"/>
                  <a:gd name="T18" fmla="*/ 29 w 41"/>
                  <a:gd name="T19" fmla="*/ 3 h 24"/>
                  <a:gd name="T20" fmla="*/ 21 w 41"/>
                  <a:gd name="T21" fmla="*/ 1 h 24"/>
                  <a:gd name="T22" fmla="*/ 6 w 41"/>
                  <a:gd name="T23" fmla="*/ 6 h 24"/>
                  <a:gd name="T24" fmla="*/ 21 w 41"/>
                  <a:gd name="T25" fmla="*/ 23 h 24"/>
                  <a:gd name="T26" fmla="*/ 23 w 41"/>
                  <a:gd name="T27" fmla="*/ 24 h 24"/>
                  <a:gd name="T28" fmla="*/ 23 w 41"/>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0"/>
              <p:cNvSpPr/>
              <p:nvPr/>
            </p:nvSpPr>
            <p:spPr bwMode="auto">
              <a:xfrm>
                <a:off x="5106988" y="3208339"/>
                <a:ext cx="146050" cy="93663"/>
              </a:xfrm>
              <a:custGeom>
                <a:avLst/>
                <a:gdLst>
                  <a:gd name="T0" fmla="*/ 18 w 34"/>
                  <a:gd name="T1" fmla="*/ 14 h 22"/>
                  <a:gd name="T2" fmla="*/ 15 w 34"/>
                  <a:gd name="T3" fmla="*/ 14 h 22"/>
                  <a:gd name="T4" fmla="*/ 11 w 34"/>
                  <a:gd name="T5" fmla="*/ 13 h 22"/>
                  <a:gd name="T6" fmla="*/ 9 w 34"/>
                  <a:gd name="T7" fmla="*/ 11 h 22"/>
                  <a:gd name="T8" fmla="*/ 9 w 34"/>
                  <a:gd name="T9" fmla="*/ 10 h 22"/>
                  <a:gd name="T10" fmla="*/ 14 w 34"/>
                  <a:gd name="T11" fmla="*/ 8 h 22"/>
                  <a:gd name="T12" fmla="*/ 15 w 34"/>
                  <a:gd name="T13" fmla="*/ 8 h 22"/>
                  <a:gd name="T14" fmla="*/ 23 w 34"/>
                  <a:gd name="T15" fmla="*/ 10 h 22"/>
                  <a:gd name="T16" fmla="*/ 27 w 34"/>
                  <a:gd name="T17" fmla="*/ 11 h 22"/>
                  <a:gd name="T18" fmla="*/ 29 w 34"/>
                  <a:gd name="T19" fmla="*/ 3 h 22"/>
                  <a:gd name="T20" fmla="*/ 23 w 34"/>
                  <a:gd name="T21" fmla="*/ 1 h 22"/>
                  <a:gd name="T22" fmla="*/ 15 w 34"/>
                  <a:gd name="T23" fmla="*/ 0 h 22"/>
                  <a:gd name="T24" fmla="*/ 10 w 34"/>
                  <a:gd name="T25" fmla="*/ 0 h 22"/>
                  <a:gd name="T26" fmla="*/ 1 w 34"/>
                  <a:gd name="T27" fmla="*/ 9 h 22"/>
                  <a:gd name="T28" fmla="*/ 15 w 34"/>
                  <a:gd name="T29" fmla="*/ 22 h 22"/>
                  <a:gd name="T30" fmla="*/ 18 w 34"/>
                  <a:gd name="T31" fmla="*/ 22 h 22"/>
                  <a:gd name="T32" fmla="*/ 18 w 34"/>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1"/>
              <p:cNvSpPr/>
              <p:nvPr/>
            </p:nvSpPr>
            <p:spPr bwMode="auto">
              <a:xfrm>
                <a:off x="5091113" y="3322639"/>
                <a:ext cx="169863" cy="101600"/>
              </a:xfrm>
              <a:custGeom>
                <a:avLst/>
                <a:gdLst>
                  <a:gd name="T0" fmla="*/ 23 w 40"/>
                  <a:gd name="T1" fmla="*/ 15 h 24"/>
                  <a:gd name="T2" fmla="*/ 19 w 40"/>
                  <a:gd name="T3" fmla="*/ 14 h 24"/>
                  <a:gd name="T4" fmla="*/ 15 w 40"/>
                  <a:gd name="T5" fmla="*/ 12 h 24"/>
                  <a:gd name="T6" fmla="*/ 16 w 40"/>
                  <a:gd name="T7" fmla="*/ 9 h 24"/>
                  <a:gd name="T8" fmla="*/ 19 w 40"/>
                  <a:gd name="T9" fmla="*/ 8 h 24"/>
                  <a:gd name="T10" fmla="*/ 27 w 40"/>
                  <a:gd name="T11" fmla="*/ 9 h 24"/>
                  <a:gd name="T12" fmla="*/ 33 w 40"/>
                  <a:gd name="T13" fmla="*/ 11 h 24"/>
                  <a:gd name="T14" fmla="*/ 35 w 40"/>
                  <a:gd name="T15" fmla="*/ 3 h 24"/>
                  <a:gd name="T16" fmla="*/ 27 w 40"/>
                  <a:gd name="T17" fmla="*/ 1 h 24"/>
                  <a:gd name="T18" fmla="*/ 19 w 40"/>
                  <a:gd name="T19" fmla="*/ 0 h 24"/>
                  <a:gd name="T20" fmla="*/ 6 w 40"/>
                  <a:gd name="T21" fmla="*/ 6 h 24"/>
                  <a:gd name="T22" fmla="*/ 19 w 40"/>
                  <a:gd name="T23" fmla="*/ 22 h 24"/>
                  <a:gd name="T24" fmla="*/ 21 w 40"/>
                  <a:gd name="T25" fmla="*/ 23 h 24"/>
                  <a:gd name="T26" fmla="*/ 23 w 40"/>
                  <a:gd name="T2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4">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2"/>
              <p:cNvSpPr/>
              <p:nvPr/>
            </p:nvSpPr>
            <p:spPr bwMode="auto">
              <a:xfrm>
                <a:off x="5111750" y="3446464"/>
                <a:ext cx="144463" cy="101600"/>
              </a:xfrm>
              <a:custGeom>
                <a:avLst/>
                <a:gdLst>
                  <a:gd name="T0" fmla="*/ 17 w 34"/>
                  <a:gd name="T1" fmla="*/ 15 h 24"/>
                  <a:gd name="T2" fmla="*/ 14 w 34"/>
                  <a:gd name="T3" fmla="*/ 14 h 24"/>
                  <a:gd name="T4" fmla="*/ 9 w 34"/>
                  <a:gd name="T5" fmla="*/ 10 h 24"/>
                  <a:gd name="T6" fmla="*/ 14 w 34"/>
                  <a:gd name="T7" fmla="*/ 9 h 24"/>
                  <a:gd name="T8" fmla="*/ 15 w 34"/>
                  <a:gd name="T9" fmla="*/ 9 h 24"/>
                  <a:gd name="T10" fmla="*/ 22 w 34"/>
                  <a:gd name="T11" fmla="*/ 10 h 24"/>
                  <a:gd name="T12" fmla="*/ 27 w 34"/>
                  <a:gd name="T13" fmla="*/ 12 h 24"/>
                  <a:gd name="T14" fmla="*/ 29 w 34"/>
                  <a:gd name="T15" fmla="*/ 4 h 24"/>
                  <a:gd name="T16" fmla="*/ 22 w 34"/>
                  <a:gd name="T17" fmla="*/ 2 h 24"/>
                  <a:gd name="T18" fmla="*/ 14 w 34"/>
                  <a:gd name="T19" fmla="*/ 0 h 24"/>
                  <a:gd name="T20" fmla="*/ 10 w 34"/>
                  <a:gd name="T21" fmla="*/ 1 h 24"/>
                  <a:gd name="T22" fmla="*/ 1 w 34"/>
                  <a:gd name="T23" fmla="*/ 8 h 24"/>
                  <a:gd name="T24" fmla="*/ 14 w 34"/>
                  <a:gd name="T25" fmla="*/ 23 h 24"/>
                  <a:gd name="T26" fmla="*/ 17 w 34"/>
                  <a:gd name="T27" fmla="*/ 23 h 24"/>
                  <a:gd name="T28" fmla="*/ 17 w 34"/>
                  <a:gd name="T2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3"/>
              <p:cNvSpPr/>
              <p:nvPr/>
            </p:nvSpPr>
            <p:spPr bwMode="auto">
              <a:xfrm>
                <a:off x="5099050" y="3552826"/>
                <a:ext cx="166688" cy="106363"/>
              </a:xfrm>
              <a:custGeom>
                <a:avLst/>
                <a:gdLst>
                  <a:gd name="T0" fmla="*/ 20 w 39"/>
                  <a:gd name="T1" fmla="*/ 16 h 25"/>
                  <a:gd name="T2" fmla="*/ 17 w 39"/>
                  <a:gd name="T3" fmla="*/ 14 h 25"/>
                  <a:gd name="T4" fmla="*/ 14 w 39"/>
                  <a:gd name="T5" fmla="*/ 8 h 25"/>
                  <a:gd name="T6" fmla="*/ 17 w 39"/>
                  <a:gd name="T7" fmla="*/ 8 h 25"/>
                  <a:gd name="T8" fmla="*/ 23 w 39"/>
                  <a:gd name="T9" fmla="*/ 10 h 25"/>
                  <a:gd name="T10" fmla="*/ 25 w 39"/>
                  <a:gd name="T11" fmla="*/ 11 h 25"/>
                  <a:gd name="T12" fmla="*/ 32 w 39"/>
                  <a:gd name="T13" fmla="*/ 14 h 25"/>
                  <a:gd name="T14" fmla="*/ 34 w 39"/>
                  <a:gd name="T15" fmla="*/ 6 h 25"/>
                  <a:gd name="T16" fmla="*/ 25 w 39"/>
                  <a:gd name="T17" fmla="*/ 2 h 25"/>
                  <a:gd name="T18" fmla="*/ 17 w 39"/>
                  <a:gd name="T19" fmla="*/ 0 h 25"/>
                  <a:gd name="T20" fmla="*/ 6 w 39"/>
                  <a:gd name="T21" fmla="*/ 5 h 25"/>
                  <a:gd name="T22" fmla="*/ 17 w 39"/>
                  <a:gd name="T23" fmla="*/ 23 h 25"/>
                  <a:gd name="T24" fmla="*/ 18 w 39"/>
                  <a:gd name="T25" fmla="*/ 24 h 25"/>
                  <a:gd name="T26" fmla="*/ 20 w 39"/>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4"/>
              <p:cNvSpPr/>
              <p:nvPr/>
            </p:nvSpPr>
            <p:spPr bwMode="auto">
              <a:xfrm>
                <a:off x="5076825" y="3667126"/>
                <a:ext cx="184150" cy="106363"/>
              </a:xfrm>
              <a:custGeom>
                <a:avLst/>
                <a:gdLst>
                  <a:gd name="T0" fmla="*/ 25 w 43"/>
                  <a:gd name="T1" fmla="*/ 16 h 25"/>
                  <a:gd name="T2" fmla="*/ 22 w 43"/>
                  <a:gd name="T3" fmla="*/ 15 h 25"/>
                  <a:gd name="T4" fmla="*/ 17 w 43"/>
                  <a:gd name="T5" fmla="*/ 9 h 25"/>
                  <a:gd name="T6" fmla="*/ 22 w 43"/>
                  <a:gd name="T7" fmla="*/ 9 h 25"/>
                  <a:gd name="T8" fmla="*/ 30 w 43"/>
                  <a:gd name="T9" fmla="*/ 11 h 25"/>
                  <a:gd name="T10" fmla="*/ 35 w 43"/>
                  <a:gd name="T11" fmla="*/ 14 h 25"/>
                  <a:gd name="T12" fmla="*/ 39 w 43"/>
                  <a:gd name="T13" fmla="*/ 7 h 25"/>
                  <a:gd name="T14" fmla="*/ 30 w 43"/>
                  <a:gd name="T15" fmla="*/ 2 h 25"/>
                  <a:gd name="T16" fmla="*/ 22 w 43"/>
                  <a:gd name="T17" fmla="*/ 1 h 25"/>
                  <a:gd name="T18" fmla="*/ 10 w 43"/>
                  <a:gd name="T19" fmla="*/ 3 h 25"/>
                  <a:gd name="T20" fmla="*/ 22 w 43"/>
                  <a:gd name="T21" fmla="*/ 24 h 25"/>
                  <a:gd name="T22" fmla="*/ 23 w 43"/>
                  <a:gd name="T23" fmla="*/ 24 h 25"/>
                  <a:gd name="T24" fmla="*/ 25 w 43"/>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5"/>
              <p:cNvSpPr/>
              <p:nvPr/>
            </p:nvSpPr>
            <p:spPr bwMode="auto">
              <a:xfrm>
                <a:off x="5086350" y="3786189"/>
                <a:ext cx="179388" cy="103188"/>
              </a:xfrm>
              <a:custGeom>
                <a:avLst/>
                <a:gdLst>
                  <a:gd name="T0" fmla="*/ 23 w 42"/>
                  <a:gd name="T1" fmla="*/ 15 h 24"/>
                  <a:gd name="T2" fmla="*/ 20 w 42"/>
                  <a:gd name="T3" fmla="*/ 15 h 24"/>
                  <a:gd name="T4" fmla="*/ 17 w 42"/>
                  <a:gd name="T5" fmla="*/ 9 h 24"/>
                  <a:gd name="T6" fmla="*/ 20 w 42"/>
                  <a:gd name="T7" fmla="*/ 8 h 24"/>
                  <a:gd name="T8" fmla="*/ 28 w 42"/>
                  <a:gd name="T9" fmla="*/ 11 h 24"/>
                  <a:gd name="T10" fmla="*/ 34 w 42"/>
                  <a:gd name="T11" fmla="*/ 14 h 24"/>
                  <a:gd name="T12" fmla="*/ 38 w 42"/>
                  <a:gd name="T13" fmla="*/ 7 h 24"/>
                  <a:gd name="T14" fmla="*/ 28 w 42"/>
                  <a:gd name="T15" fmla="*/ 2 h 24"/>
                  <a:gd name="T16" fmla="*/ 20 w 42"/>
                  <a:gd name="T17" fmla="*/ 0 h 24"/>
                  <a:gd name="T18" fmla="*/ 7 w 42"/>
                  <a:gd name="T19" fmla="*/ 5 h 24"/>
                  <a:gd name="T20" fmla="*/ 20 w 42"/>
                  <a:gd name="T21" fmla="*/ 23 h 24"/>
                  <a:gd name="T22" fmla="*/ 23 w 42"/>
                  <a:gd name="T23" fmla="*/ 24 h 24"/>
                  <a:gd name="T24" fmla="*/ 23 w 42"/>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6"/>
              <p:cNvSpPr/>
              <p:nvPr/>
            </p:nvSpPr>
            <p:spPr bwMode="auto">
              <a:xfrm>
                <a:off x="5111750" y="3914776"/>
                <a:ext cx="157163" cy="111125"/>
              </a:xfrm>
              <a:custGeom>
                <a:avLst/>
                <a:gdLst>
                  <a:gd name="T0" fmla="*/ 17 w 37"/>
                  <a:gd name="T1" fmla="*/ 17 h 26"/>
                  <a:gd name="T2" fmla="*/ 14 w 37"/>
                  <a:gd name="T3" fmla="*/ 15 h 26"/>
                  <a:gd name="T4" fmla="*/ 11 w 37"/>
                  <a:gd name="T5" fmla="*/ 14 h 26"/>
                  <a:gd name="T6" fmla="*/ 10 w 37"/>
                  <a:gd name="T7" fmla="*/ 13 h 26"/>
                  <a:gd name="T8" fmla="*/ 9 w 37"/>
                  <a:gd name="T9" fmla="*/ 13 h 26"/>
                  <a:gd name="T10" fmla="*/ 9 w 37"/>
                  <a:gd name="T11" fmla="*/ 12 h 26"/>
                  <a:gd name="T12" fmla="*/ 9 w 37"/>
                  <a:gd name="T13" fmla="*/ 12 h 26"/>
                  <a:gd name="T14" fmla="*/ 11 w 37"/>
                  <a:gd name="T15" fmla="*/ 10 h 26"/>
                  <a:gd name="T16" fmla="*/ 14 w 37"/>
                  <a:gd name="T17" fmla="*/ 9 h 26"/>
                  <a:gd name="T18" fmla="*/ 22 w 37"/>
                  <a:gd name="T19" fmla="*/ 9 h 26"/>
                  <a:gd name="T20" fmla="*/ 27 w 37"/>
                  <a:gd name="T21" fmla="*/ 13 h 26"/>
                  <a:gd name="T22" fmla="*/ 34 w 37"/>
                  <a:gd name="T23" fmla="*/ 8 h 26"/>
                  <a:gd name="T24" fmla="*/ 22 w 37"/>
                  <a:gd name="T25" fmla="*/ 0 h 26"/>
                  <a:gd name="T26" fmla="*/ 14 w 37"/>
                  <a:gd name="T27" fmla="*/ 0 h 26"/>
                  <a:gd name="T28" fmla="*/ 7 w 37"/>
                  <a:gd name="T29" fmla="*/ 3 h 26"/>
                  <a:gd name="T30" fmla="*/ 1 w 37"/>
                  <a:gd name="T31" fmla="*/ 14 h 26"/>
                  <a:gd name="T32" fmla="*/ 14 w 37"/>
                  <a:gd name="T33" fmla="*/ 24 h 26"/>
                  <a:gd name="T34" fmla="*/ 15 w 37"/>
                  <a:gd name="T35" fmla="*/ 24 h 26"/>
                  <a:gd name="T36" fmla="*/ 17 w 37"/>
                  <a:gd name="T3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6">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
              <p:cNvSpPr/>
              <p:nvPr/>
            </p:nvSpPr>
            <p:spPr bwMode="auto">
              <a:xfrm>
                <a:off x="5086350" y="4038601"/>
                <a:ext cx="182563" cy="123825"/>
              </a:xfrm>
              <a:custGeom>
                <a:avLst/>
                <a:gdLst>
                  <a:gd name="T0" fmla="*/ 25 w 43"/>
                  <a:gd name="T1" fmla="*/ 19 h 29"/>
                  <a:gd name="T2" fmla="*/ 20 w 43"/>
                  <a:gd name="T3" fmla="*/ 18 h 29"/>
                  <a:gd name="T4" fmla="*/ 14 w 43"/>
                  <a:gd name="T5" fmla="*/ 11 h 29"/>
                  <a:gd name="T6" fmla="*/ 20 w 43"/>
                  <a:gd name="T7" fmla="*/ 8 h 29"/>
                  <a:gd name="T8" fmla="*/ 28 w 43"/>
                  <a:gd name="T9" fmla="*/ 10 h 29"/>
                  <a:gd name="T10" fmla="*/ 36 w 43"/>
                  <a:gd name="T11" fmla="*/ 14 h 29"/>
                  <a:gd name="T12" fmla="*/ 38 w 43"/>
                  <a:gd name="T13" fmla="*/ 6 h 29"/>
                  <a:gd name="T14" fmla="*/ 28 w 43"/>
                  <a:gd name="T15" fmla="*/ 2 h 29"/>
                  <a:gd name="T16" fmla="*/ 20 w 43"/>
                  <a:gd name="T17" fmla="*/ 0 h 29"/>
                  <a:gd name="T18" fmla="*/ 6 w 43"/>
                  <a:gd name="T19" fmla="*/ 8 h 29"/>
                  <a:gd name="T20" fmla="*/ 20 w 43"/>
                  <a:gd name="T21" fmla="*/ 26 h 29"/>
                  <a:gd name="T22" fmla="*/ 23 w 43"/>
                  <a:gd name="T23" fmla="*/ 27 h 29"/>
                  <a:gd name="T24" fmla="*/ 25 w 43"/>
                  <a:gd name="T2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9">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8"/>
              <p:cNvSpPr/>
              <p:nvPr/>
            </p:nvSpPr>
            <p:spPr bwMode="auto">
              <a:xfrm>
                <a:off x="5094288" y="4191001"/>
                <a:ext cx="166688" cy="106363"/>
              </a:xfrm>
              <a:custGeom>
                <a:avLst/>
                <a:gdLst>
                  <a:gd name="T0" fmla="*/ 22 w 39"/>
                  <a:gd name="T1" fmla="*/ 15 h 25"/>
                  <a:gd name="T2" fmla="*/ 18 w 39"/>
                  <a:gd name="T3" fmla="*/ 14 h 25"/>
                  <a:gd name="T4" fmla="*/ 15 w 39"/>
                  <a:gd name="T5" fmla="*/ 13 h 25"/>
                  <a:gd name="T6" fmla="*/ 12 w 39"/>
                  <a:gd name="T7" fmla="*/ 11 h 25"/>
                  <a:gd name="T8" fmla="*/ 12 w 39"/>
                  <a:gd name="T9" fmla="*/ 11 h 25"/>
                  <a:gd name="T10" fmla="*/ 14 w 39"/>
                  <a:gd name="T11" fmla="*/ 9 h 25"/>
                  <a:gd name="T12" fmla="*/ 18 w 39"/>
                  <a:gd name="T13" fmla="*/ 8 h 25"/>
                  <a:gd name="T14" fmla="*/ 26 w 39"/>
                  <a:gd name="T15" fmla="*/ 10 h 25"/>
                  <a:gd name="T16" fmla="*/ 32 w 39"/>
                  <a:gd name="T17" fmla="*/ 12 h 25"/>
                  <a:gd name="T18" fmla="*/ 34 w 39"/>
                  <a:gd name="T19" fmla="*/ 4 h 25"/>
                  <a:gd name="T20" fmla="*/ 26 w 39"/>
                  <a:gd name="T21" fmla="*/ 1 h 25"/>
                  <a:gd name="T22" fmla="*/ 19 w 39"/>
                  <a:gd name="T23" fmla="*/ 0 h 25"/>
                  <a:gd name="T24" fmla="*/ 18 w 39"/>
                  <a:gd name="T25" fmla="*/ 0 h 25"/>
                  <a:gd name="T26" fmla="*/ 5 w 39"/>
                  <a:gd name="T27" fmla="*/ 6 h 25"/>
                  <a:gd name="T28" fmla="*/ 18 w 39"/>
                  <a:gd name="T29" fmla="*/ 23 h 25"/>
                  <a:gd name="T30" fmla="*/ 20 w 39"/>
                  <a:gd name="T31" fmla="*/ 23 h 25"/>
                  <a:gd name="T32" fmla="*/ 22 w 3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9"/>
              <p:cNvSpPr/>
              <p:nvPr/>
            </p:nvSpPr>
            <p:spPr bwMode="auto">
              <a:xfrm>
                <a:off x="5106988" y="4327526"/>
                <a:ext cx="161925" cy="103188"/>
              </a:xfrm>
              <a:custGeom>
                <a:avLst/>
                <a:gdLst>
                  <a:gd name="T0" fmla="*/ 18 w 38"/>
                  <a:gd name="T1" fmla="*/ 14 h 24"/>
                  <a:gd name="T2" fmla="*/ 15 w 38"/>
                  <a:gd name="T3" fmla="*/ 13 h 24"/>
                  <a:gd name="T4" fmla="*/ 13 w 38"/>
                  <a:gd name="T5" fmla="*/ 11 h 24"/>
                  <a:gd name="T6" fmla="*/ 12 w 38"/>
                  <a:gd name="T7" fmla="*/ 10 h 24"/>
                  <a:gd name="T8" fmla="*/ 13 w 38"/>
                  <a:gd name="T9" fmla="*/ 9 h 24"/>
                  <a:gd name="T10" fmla="*/ 15 w 38"/>
                  <a:gd name="T11" fmla="*/ 8 h 24"/>
                  <a:gd name="T12" fmla="*/ 20 w 38"/>
                  <a:gd name="T13" fmla="*/ 8 h 24"/>
                  <a:gd name="T14" fmla="*/ 23 w 38"/>
                  <a:gd name="T15" fmla="*/ 9 h 24"/>
                  <a:gd name="T16" fmla="*/ 31 w 38"/>
                  <a:gd name="T17" fmla="*/ 11 h 24"/>
                  <a:gd name="T18" fmla="*/ 33 w 38"/>
                  <a:gd name="T19" fmla="*/ 3 h 24"/>
                  <a:gd name="T20" fmla="*/ 23 w 38"/>
                  <a:gd name="T21" fmla="*/ 1 h 24"/>
                  <a:gd name="T22" fmla="*/ 15 w 38"/>
                  <a:gd name="T23" fmla="*/ 0 h 24"/>
                  <a:gd name="T24" fmla="*/ 5 w 38"/>
                  <a:gd name="T25" fmla="*/ 5 h 24"/>
                  <a:gd name="T26" fmla="*/ 15 w 38"/>
                  <a:gd name="T27" fmla="*/ 22 h 24"/>
                  <a:gd name="T28" fmla="*/ 16 w 38"/>
                  <a:gd name="T29" fmla="*/ 22 h 24"/>
                  <a:gd name="T30" fmla="*/ 18 w 38"/>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4">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
              <p:cNvSpPr/>
              <p:nvPr/>
            </p:nvSpPr>
            <p:spPr bwMode="auto">
              <a:xfrm>
                <a:off x="5099050" y="4451351"/>
                <a:ext cx="161925" cy="111125"/>
              </a:xfrm>
              <a:custGeom>
                <a:avLst/>
                <a:gdLst>
                  <a:gd name="T0" fmla="*/ 21 w 38"/>
                  <a:gd name="T1" fmla="*/ 16 h 26"/>
                  <a:gd name="T2" fmla="*/ 17 w 38"/>
                  <a:gd name="T3" fmla="*/ 14 h 26"/>
                  <a:gd name="T4" fmla="*/ 15 w 38"/>
                  <a:gd name="T5" fmla="*/ 13 h 26"/>
                  <a:gd name="T6" fmla="*/ 16 w 38"/>
                  <a:gd name="T7" fmla="*/ 9 h 26"/>
                  <a:gd name="T8" fmla="*/ 17 w 38"/>
                  <a:gd name="T9" fmla="*/ 8 h 26"/>
                  <a:gd name="T10" fmla="*/ 25 w 38"/>
                  <a:gd name="T11" fmla="*/ 9 h 26"/>
                  <a:gd name="T12" fmla="*/ 30 w 38"/>
                  <a:gd name="T13" fmla="*/ 12 h 26"/>
                  <a:gd name="T14" fmla="*/ 34 w 38"/>
                  <a:gd name="T15" fmla="*/ 5 h 26"/>
                  <a:gd name="T16" fmla="*/ 25 w 38"/>
                  <a:gd name="T17" fmla="*/ 1 h 26"/>
                  <a:gd name="T18" fmla="*/ 17 w 38"/>
                  <a:gd name="T19" fmla="*/ 0 h 26"/>
                  <a:gd name="T20" fmla="*/ 8 w 38"/>
                  <a:gd name="T21" fmla="*/ 4 h 26"/>
                  <a:gd name="T22" fmla="*/ 17 w 38"/>
                  <a:gd name="T23" fmla="*/ 23 h 26"/>
                  <a:gd name="T24" fmla="*/ 19 w 38"/>
                  <a:gd name="T25" fmla="*/ 24 h 26"/>
                  <a:gd name="T26" fmla="*/ 21 w 38"/>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6" name="图片 205"/>
            <p:cNvPicPr>
              <a:picLocks noChangeAspect="1"/>
            </p:cNvPicPr>
            <p:nvPr/>
          </p:nvPicPr>
          <p:blipFill rotWithShape="1">
            <a:blip r:embed="rId7" cstate="screen"/>
            <a:srcRect l="78741" t="75413" r="-514" b="-2612"/>
            <a:stretch>
              <a:fillRect/>
            </a:stretch>
          </p:blipFill>
          <p:spPr>
            <a:xfrm>
              <a:off x="5291941" y="2422530"/>
              <a:ext cx="1581150" cy="1865312"/>
            </a:xfrm>
            <a:prstGeom prst="rect">
              <a:avLst/>
            </a:prstGeom>
          </p:spPr>
        </p:pic>
      </p:grpSp>
      <p:sp>
        <p:nvSpPr>
          <p:cNvPr id="211" name="矩形 210"/>
          <p:cNvSpPr/>
          <p:nvPr/>
        </p:nvSpPr>
        <p:spPr>
          <a:xfrm>
            <a:off x="2894965" y="1251585"/>
            <a:ext cx="7517765" cy="4831080"/>
          </a:xfrm>
          <a:prstGeom prst="rect">
            <a:avLst/>
          </a:prstGeom>
        </p:spPr>
        <p:txBody>
          <a:bodyPr wrap="square">
            <a:spAutoFit/>
          </a:bodyPr>
          <a:lstStyle/>
          <a:p>
            <a:pPr>
              <a:buNone/>
            </a:pPr>
            <a:r>
              <a:rPr lang="en-US" altLang="zh-CN" sz="2800" b="1" i="1">
                <a:latin typeface="Arial" panose="020B0604020202020204" pitchFamily="34" charset="0"/>
                <a:ea typeface="楷体" panose="02010609060101010101" charset="-122"/>
                <a:cs typeface="Arial" panose="020B0604020202020204" pitchFamily="34" charset="0"/>
                <a:sym typeface="+mn-ea"/>
              </a:rPr>
              <a:t>   We are looking forward to your early reply.</a:t>
            </a:r>
            <a:endParaRPr lang="en-US" altLang="zh-CN" sz="2800" b="1" i="1">
              <a:latin typeface="Arial" panose="020B0604020202020204" pitchFamily="34" charset="0"/>
              <a:ea typeface="楷体" panose="02010609060101010101" charset="-122"/>
              <a:cs typeface="Arial" panose="020B0604020202020204" pitchFamily="34" charset="0"/>
            </a:endParaRPr>
          </a:p>
          <a:p>
            <a:pPr>
              <a:buNone/>
            </a:pPr>
            <a:r>
              <a:rPr lang="en-US" altLang="zh-CN" sz="2800" b="1" i="1">
                <a:latin typeface="Arial" panose="020B0604020202020204" pitchFamily="34" charset="0"/>
                <a:ea typeface="楷体" panose="02010609060101010101" charset="-122"/>
                <a:cs typeface="Arial" panose="020B0604020202020204" pitchFamily="34" charset="0"/>
                <a:sym typeface="+mn-ea"/>
              </a:rPr>
              <a:t>  </a:t>
            </a:r>
            <a:endParaRPr lang="en-US" altLang="zh-CN" sz="2800" b="1" i="1">
              <a:latin typeface="Arial" panose="020B0604020202020204" pitchFamily="34" charset="0"/>
              <a:ea typeface="楷体" panose="02010609060101010101" charset="-122"/>
              <a:cs typeface="Arial" panose="020B0604020202020204" pitchFamily="34" charset="0"/>
            </a:endParaRPr>
          </a:p>
          <a:p>
            <a:pPr>
              <a:buNone/>
            </a:pPr>
            <a:r>
              <a:rPr lang="en-US" altLang="zh-CN" sz="2800" b="1" i="1">
                <a:latin typeface="Arial" panose="020B0604020202020204" pitchFamily="34" charset="0"/>
                <a:ea typeface="楷体" panose="02010609060101010101" charset="-122"/>
                <a:cs typeface="Arial" panose="020B0604020202020204" pitchFamily="34" charset="0"/>
                <a:sym typeface="+mn-ea"/>
              </a:rPr>
              <a:t>Best regards,</a:t>
            </a:r>
          </a:p>
          <a:p>
            <a:pPr>
              <a:buNone/>
            </a:pPr>
            <a:r>
              <a:rPr lang="en-US" altLang="zh-CN" sz="2800" b="1" i="1">
                <a:latin typeface="Arial" panose="020B0604020202020204" pitchFamily="34" charset="0"/>
                <a:ea typeface="楷体" panose="02010609060101010101" charset="-122"/>
                <a:cs typeface="Arial" panose="020B0604020202020204" pitchFamily="34" charset="0"/>
                <a:sym typeface="+mn-ea"/>
              </a:rPr>
              <a:t>Adela</a:t>
            </a:r>
          </a:p>
          <a:p>
            <a:pPr>
              <a:buNone/>
            </a:pPr>
            <a:r>
              <a:rPr lang="en-US" altLang="zh-CN" sz="2800" b="1" i="1">
                <a:latin typeface="Arial" panose="020B0604020202020204" pitchFamily="34" charset="0"/>
                <a:ea typeface="楷体" panose="02010609060101010101" charset="-122"/>
                <a:cs typeface="Arial" panose="020B0604020202020204" pitchFamily="34" charset="0"/>
                <a:sym typeface="+mn-ea"/>
              </a:rPr>
              <a:t>Ningbo Electronic Co., Ltd.</a:t>
            </a:r>
          </a:p>
          <a:p>
            <a:pPr>
              <a:buNone/>
            </a:pPr>
            <a:r>
              <a:rPr lang="en-US" altLang="zh-CN" sz="2800" b="1" i="1">
                <a:latin typeface="Arial" panose="020B0604020202020204" pitchFamily="34" charset="0"/>
                <a:ea typeface="楷体" panose="02010609060101010101" charset="-122"/>
                <a:cs typeface="Arial" panose="020B0604020202020204" pitchFamily="34" charset="0"/>
                <a:sym typeface="+mn-ea"/>
              </a:rPr>
              <a:t>Fax: 86-574-87888666</a:t>
            </a:r>
          </a:p>
          <a:p>
            <a:pPr>
              <a:buNone/>
            </a:pPr>
            <a:r>
              <a:rPr lang="en-US" altLang="zh-CN" sz="2800" b="1" i="1">
                <a:latin typeface="Arial" panose="020B0604020202020204" pitchFamily="34" charset="0"/>
                <a:ea typeface="楷体" panose="02010609060101010101" charset="-122"/>
                <a:cs typeface="Arial" panose="020B0604020202020204" pitchFamily="34" charset="0"/>
                <a:sym typeface="+mn-ea"/>
              </a:rPr>
              <a:t>Tel.: 86-574-87888666	Mobile: 8613957412345</a:t>
            </a:r>
          </a:p>
          <a:p>
            <a:pPr>
              <a:buNone/>
            </a:pPr>
            <a:r>
              <a:rPr lang="en-US" altLang="zh-CN" sz="2800" b="1" i="1">
                <a:latin typeface="Arial" panose="020B0604020202020204" pitchFamily="34" charset="0"/>
                <a:ea typeface="楷体" panose="02010609060101010101" charset="-122"/>
                <a:cs typeface="Arial" panose="020B0604020202020204" pitchFamily="34" charset="0"/>
                <a:sym typeface="+mn-ea"/>
              </a:rPr>
              <a:t>Skype: Adela</a:t>
            </a:r>
          </a:p>
          <a:p>
            <a:pPr>
              <a:buNone/>
            </a:pPr>
            <a:r>
              <a:rPr lang="en-US" altLang="zh-CN" sz="2800" b="1" i="1">
                <a:latin typeface="Arial" panose="020B0604020202020204" pitchFamily="34" charset="0"/>
                <a:ea typeface="楷体" panose="02010609060101010101" charset="-122"/>
                <a:cs typeface="Arial" panose="020B0604020202020204" pitchFamily="34" charset="0"/>
                <a:sym typeface="+mn-ea"/>
              </a:rPr>
              <a:t>Add.: 120 Nanjing Road, Ningbo, China  </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anim calcmode="lin" valueType="num">
                                      <p:cBhvr>
                                        <p:cTn id="26" dur="500" fill="hold"/>
                                        <p:tgtEl>
                                          <p:spTgt spid="211"/>
                                        </p:tgtEl>
                                        <p:attrNameLst>
                                          <p:attrName>ppt_x</p:attrName>
                                        </p:attrNameLst>
                                      </p:cBhvr>
                                      <p:tavLst>
                                        <p:tav tm="0">
                                          <p:val>
                                            <p:strVal val="#ppt_x"/>
                                          </p:val>
                                        </p:tav>
                                        <p:tav tm="100000">
                                          <p:val>
                                            <p:strVal val="#ppt_x"/>
                                          </p:val>
                                        </p:tav>
                                      </p:tavLst>
                                    </p:anim>
                                    <p:anim calcmode="lin" valueType="num">
                                      <p:cBhvr>
                                        <p:cTn id="27" dur="500" fill="hold"/>
                                        <p:tgtEl>
                                          <p:spTgt spid="211"/>
                                        </p:tgtEl>
                                        <p:attrNameLst>
                                          <p:attrName>ppt_y</p:attrName>
                                        </p:attrNameLst>
                                      </p:cBhvr>
                                      <p:tavLst>
                                        <p:tav tm="0">
                                          <p:val>
                                            <p:strVal val="#ppt_y-.1"/>
                                          </p:val>
                                        </p:tav>
                                        <p:tav tm="100000">
                                          <p:val>
                                            <p:strVal val="#ppt_y"/>
                                          </p:val>
                                        </p:tav>
                                      </p:tavLst>
                                    </p:anim>
                                  </p:childTnLst>
                                </p:cTn>
                              </p:par>
                            </p:childTnLst>
                          </p:cTn>
                        </p:par>
                        <p:par>
                          <p:cTn id="28" fill="hold">
                            <p:stCondLst>
                              <p:cond delay="850"/>
                            </p:stCondLst>
                            <p:childTnLst>
                              <p:par>
                                <p:cTn id="29" presetID="18" presetClass="entr" presetSubtype="12" fill="hold" nodeType="afterEffect">
                                  <p:stCondLst>
                                    <p:cond delay="0"/>
                                  </p:stCondLst>
                                  <p:childTnLst>
                                    <p:set>
                                      <p:cBhvr>
                                        <p:cTn id="30" dur="1" fill="hold">
                                          <p:stCondLst>
                                            <p:cond delay="0"/>
                                          </p:stCondLst>
                                        </p:cTn>
                                        <p:tgtEl>
                                          <p:spTgt spid="209"/>
                                        </p:tgtEl>
                                        <p:attrNameLst>
                                          <p:attrName>style.visibility</p:attrName>
                                        </p:attrNameLst>
                                      </p:cBhvr>
                                      <p:to>
                                        <p:strVal val="visible"/>
                                      </p:to>
                                    </p:set>
                                    <p:animEffect transition="in" filter="strips(downLeft)">
                                      <p:cBhvr>
                                        <p:cTn id="31"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510665" y="234950"/>
            <a:ext cx="5488940" cy="583565"/>
          </a:xfrm>
          <a:prstGeom prst="rect">
            <a:avLst/>
          </a:prstGeom>
          <a:noFill/>
        </p:spPr>
        <p:txBody>
          <a:bodyPr wrap="square" rtlCol="0">
            <a:spAutoFit/>
          </a:bodyPr>
          <a:lstStyle/>
          <a:p>
            <a:pPr algn="ctr"/>
            <a:r>
              <a:rPr lang="en-US" altLang="zh-CN" sz="3200" b="1" i="1">
                <a:latin typeface="字体管家糖果" panose="00020600040101010101" charset="-122"/>
                <a:ea typeface="字体管家糖果" panose="00020600040101010101" charset="-122"/>
                <a:sym typeface="+mn-ea"/>
              </a:rPr>
              <a:t>Notes to Letter Six</a:t>
            </a:r>
            <a:endParaRPr lang="en-US" altLang="zh-CN" sz="3200" b="1" i="1" dirty="0">
              <a:latin typeface="字体管家糖果" panose="00020600040101010101" charset="-122"/>
              <a:ea typeface="字体管家糖果" panose="00020600040101010101" charset="-122"/>
              <a:cs typeface="萝莉体 第二版" panose="02000500000000000000" pitchFamily="2" charset="-122"/>
              <a:sym typeface="+mn-ea"/>
            </a:endParaRP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rId4" action="ppaction://hlinksldjump"/>
          </p:cNvPr>
          <p:cNvPicPr>
            <a:picLocks noChangeAspect="1"/>
          </p:cNvPicPr>
          <p:nvPr/>
        </p:nvPicPr>
        <p:blipFill>
          <a:blip r:embed="rId5"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6" cstate="print"/>
          <a:stretch>
            <a:fillRect/>
          </a:stretch>
        </p:blipFill>
        <p:spPr>
          <a:xfrm>
            <a:off x="286199" y="5614536"/>
            <a:ext cx="969348" cy="951058"/>
          </a:xfrm>
          <a:prstGeom prst="rect">
            <a:avLst/>
          </a:prstGeom>
        </p:spPr>
      </p:pic>
      <p:sp>
        <p:nvSpPr>
          <p:cNvPr id="71" name="矩形 70"/>
          <p:cNvSpPr/>
          <p:nvPr/>
        </p:nvSpPr>
        <p:spPr>
          <a:xfrm>
            <a:off x="1256030" y="1093470"/>
            <a:ext cx="6717030" cy="521970"/>
          </a:xfrm>
          <a:prstGeom prst="rect">
            <a:avLst/>
          </a:prstGeom>
        </p:spPr>
        <p:txBody>
          <a:bodyPr wrap="square">
            <a:spAutoFit/>
          </a:bodyPr>
          <a:lstStyle/>
          <a:p>
            <a:pPr>
              <a:buNone/>
            </a:pPr>
            <a:r>
              <a:rPr sz="2800" b="1" i="1" dirty="0">
                <a:latin typeface="Arial" panose="020B0604020202020204" pitchFamily="34" charset="0"/>
                <a:cs typeface="Arial" panose="020B0604020202020204" pitchFamily="34" charset="0"/>
                <a:sym typeface="+mn-ea"/>
              </a:rPr>
              <a:t>1. bar code 条形码</a:t>
            </a:r>
          </a:p>
        </p:txBody>
      </p:sp>
      <p:sp>
        <p:nvSpPr>
          <p:cNvPr id="75" name="矩形 74"/>
          <p:cNvSpPr/>
          <p:nvPr/>
        </p:nvSpPr>
        <p:spPr>
          <a:xfrm>
            <a:off x="1256030" y="1963420"/>
            <a:ext cx="8679815" cy="953135"/>
          </a:xfrm>
          <a:prstGeom prst="rect">
            <a:avLst/>
          </a:prstGeom>
        </p:spPr>
        <p:txBody>
          <a:bodyPr wrap="square">
            <a:spAutoFit/>
          </a:bodyPr>
          <a:lstStyle/>
          <a:p>
            <a:pPr>
              <a:buNone/>
            </a:pPr>
            <a:r>
              <a:rPr sz="2800" b="1" i="1">
                <a:latin typeface="Arial" panose="020B0604020202020204" pitchFamily="34" charset="0"/>
                <a:cs typeface="Arial" panose="020B0604020202020204" pitchFamily="34" charset="0"/>
                <a:sym typeface="+mn-ea"/>
              </a:rPr>
              <a:t>e.g.	Bar code of shoe box lateral is read automatically. 鞋盒侧面的条码被自动读取。</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anim calcmode="lin" valueType="num">
                                      <p:cBhvr>
                                        <p:cTn id="26" dur="500" fill="hold"/>
                                        <p:tgtEl>
                                          <p:spTgt spid="71"/>
                                        </p:tgtEl>
                                        <p:attrNameLst>
                                          <p:attrName>ppt_x</p:attrName>
                                        </p:attrNameLst>
                                      </p:cBhvr>
                                      <p:tavLst>
                                        <p:tav tm="0">
                                          <p:val>
                                            <p:strVal val="#ppt_x"/>
                                          </p:val>
                                        </p:tav>
                                        <p:tav tm="100000">
                                          <p:val>
                                            <p:strVal val="#ppt_x"/>
                                          </p:val>
                                        </p:tav>
                                      </p:tavLst>
                                    </p:anim>
                                    <p:anim calcmode="lin" valueType="num">
                                      <p:cBhvr>
                                        <p:cTn id="27" dur="500" fill="hold"/>
                                        <p:tgtEl>
                                          <p:spTgt spid="71"/>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anim calcmode="lin" valueType="num">
                                      <p:cBhvr>
                                        <p:cTn id="31" dur="500" fill="hold"/>
                                        <p:tgtEl>
                                          <p:spTgt spid="75"/>
                                        </p:tgtEl>
                                        <p:attrNameLst>
                                          <p:attrName>ppt_x</p:attrName>
                                        </p:attrNameLst>
                                      </p:cBhvr>
                                      <p:tavLst>
                                        <p:tav tm="0">
                                          <p:val>
                                            <p:strVal val="#ppt_x"/>
                                          </p:val>
                                        </p:tav>
                                        <p:tav tm="100000">
                                          <p:val>
                                            <p:strVal val="#ppt_x"/>
                                          </p:val>
                                        </p:tav>
                                      </p:tavLst>
                                    </p:anim>
                                    <p:anim calcmode="lin" valueType="num">
                                      <p:cBhvr>
                                        <p:cTn id="32"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1"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510474" y="234963"/>
            <a:ext cx="3736402" cy="583565"/>
          </a:xfrm>
          <a:prstGeom prst="rect">
            <a:avLst/>
          </a:prstGeom>
          <a:noFill/>
        </p:spPr>
        <p:txBody>
          <a:bodyPr wrap="square" rtlCol="0">
            <a:spAutoFit/>
          </a:bodyPr>
          <a:lstStyle/>
          <a:p>
            <a:pPr algn="ctr"/>
            <a:r>
              <a:rPr lang="zh-CN" altLang="en-US" sz="3200" b="1" i="1" dirty="0">
                <a:latin typeface="字体管家糖果" panose="00020600040101010101" charset="-122"/>
                <a:ea typeface="字体管家糖果" panose="00020600040101010101" charset="-122"/>
                <a:cs typeface="萝莉体 第二版" panose="02000500000000000000" pitchFamily="2" charset="-122"/>
              </a:rPr>
              <a:t>Inner packing</a:t>
            </a: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398780"/>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a:t>
              </a:r>
              <a:r>
                <a:rPr lang="zh-CN" altLang="en-US" sz="2000" dirty="0">
                  <a:latin typeface="Arial" panose="020B0604020202020204" pitchFamily="34" charset="0"/>
                  <a:ea typeface="萝莉体 第二版" panose="02000500000000000000" pitchFamily="2" charset="-122"/>
                  <a:cs typeface="Arial" panose="020B0604020202020204" pitchFamily="34" charset="0"/>
                  <a:sym typeface="+mn-ea"/>
                </a:rPr>
                <a:t>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Two</a:t>
              </a: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p:cNvPicPr>
            <a:picLocks noChangeAspect="1"/>
          </p:cNvPicPr>
          <p:nvPr/>
        </p:nvPicPr>
        <p:blipFill>
          <a:blip r:embed="rId4"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5" cstate="print"/>
          <a:stretch>
            <a:fillRect/>
          </a:stretch>
        </p:blipFill>
        <p:spPr>
          <a:xfrm>
            <a:off x="286199" y="5614536"/>
            <a:ext cx="969348" cy="951058"/>
          </a:xfrm>
          <a:prstGeom prst="rect">
            <a:avLst/>
          </a:prstGeom>
        </p:spPr>
      </p:pic>
      <p:pic>
        <p:nvPicPr>
          <p:cNvPr id="3" name="图片 2"/>
          <p:cNvPicPr>
            <a:picLocks noChangeAspect="1"/>
          </p:cNvPicPr>
          <p:nvPr/>
        </p:nvPicPr>
        <p:blipFill>
          <a:blip r:embed="rId6" cstate="print"/>
          <a:stretch>
            <a:fillRect/>
          </a:stretch>
        </p:blipFill>
        <p:spPr>
          <a:xfrm>
            <a:off x="848943" y="1647680"/>
            <a:ext cx="2614532" cy="3562194"/>
          </a:xfrm>
          <a:prstGeom prst="rect">
            <a:avLst/>
          </a:prstGeom>
        </p:spPr>
      </p:pic>
      <p:sp>
        <p:nvSpPr>
          <p:cNvPr id="18" name="矩形 17"/>
          <p:cNvSpPr/>
          <p:nvPr/>
        </p:nvSpPr>
        <p:spPr>
          <a:xfrm>
            <a:off x="3553460" y="1767840"/>
            <a:ext cx="7799070" cy="3322955"/>
          </a:xfrm>
          <a:prstGeom prst="rect">
            <a:avLst/>
          </a:prstGeom>
        </p:spPr>
        <p:txBody>
          <a:bodyPr wrap="square">
            <a:spAutoFit/>
          </a:bodyPr>
          <a:lstStyle/>
          <a:p>
            <a:pPr lvl="0">
              <a:lnSpc>
                <a:spcPct val="150000"/>
              </a:lnSpc>
            </a:pPr>
            <a:r>
              <a:rPr lang="en-US" altLang="zh-CN" sz="2800" b="1"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rPr>
              <a:t>I</a:t>
            </a:r>
            <a:r>
              <a:rPr lang="zh-CN" altLang="en-US" sz="2800" b="1" i="1" dirty="0">
                <a:solidFill>
                  <a:schemeClr val="tx1"/>
                </a:solidFill>
                <a:latin typeface="Arial Black" panose="020B0A04020102020204" pitchFamily="34" charset="0"/>
                <a:ea typeface="萝莉体 第二版" panose="02000500000000000000" pitchFamily="2" charset="-122"/>
                <a:cs typeface="Arial Black" panose="020B0A04020102020204" pitchFamily="34" charset="0"/>
                <a:sym typeface="+mn-lt"/>
              </a:rPr>
              <a:t>s not only designed to protect goods, but also to help customers identify goods, make goods appeal to customers, publicize the goods and promote sales.</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100"/>
                            </p:stCondLst>
                            <p:childTnLst>
                              <p:par>
                                <p:cTn id="24" presetID="42"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1" presetClass="entr" presetSubtype="0" fill="hold" grpId="0" nodeType="withEffect">
                                  <p:stCondLst>
                                    <p:cond delay="0"/>
                                  </p:stCondLst>
                                  <p:iterate type="lt">
                                    <p:tmPct val="4333"/>
                                  </p:iterate>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8"/>
                                        </p:tgtEl>
                                        <p:attrNameLst>
                                          <p:attrName>ppt_y</p:attrName>
                                        </p:attrNameLst>
                                      </p:cBhvr>
                                      <p:tavLst>
                                        <p:tav tm="0">
                                          <p:val>
                                            <p:strVal val="#ppt_y"/>
                                          </p:val>
                                        </p:tav>
                                        <p:tav tm="100000">
                                          <p:val>
                                            <p:strVal val="#ppt_y"/>
                                          </p:val>
                                        </p:tav>
                                      </p:tavLst>
                                    </p:anim>
                                    <p:anim calcmode="lin" valueType="num">
                                      <p:cBhvr>
                                        <p:cTn id="3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510665" y="234950"/>
            <a:ext cx="5488940" cy="583565"/>
          </a:xfrm>
          <a:prstGeom prst="rect">
            <a:avLst/>
          </a:prstGeom>
          <a:noFill/>
        </p:spPr>
        <p:txBody>
          <a:bodyPr wrap="square" rtlCol="0">
            <a:spAutoFit/>
          </a:bodyPr>
          <a:lstStyle/>
          <a:p>
            <a:pPr algn="ctr"/>
            <a:r>
              <a:rPr lang="en-US" altLang="zh-CN" sz="3200" b="1" i="1">
                <a:latin typeface="字体管家糖果" panose="00020600040101010101" charset="-122"/>
                <a:ea typeface="字体管家糖果" panose="00020600040101010101" charset="-122"/>
                <a:sym typeface="+mn-ea"/>
              </a:rPr>
              <a:t>Notes to Letter Six</a:t>
            </a:r>
            <a:endParaRPr lang="en-US" altLang="zh-CN" sz="3200" b="1" i="1" dirty="0">
              <a:latin typeface="字体管家糖果" panose="00020600040101010101" charset="-122"/>
              <a:ea typeface="字体管家糖果" panose="00020600040101010101" charset="-122"/>
              <a:cs typeface="萝莉体 第二版" panose="02000500000000000000" pitchFamily="2" charset="-122"/>
              <a:sym typeface="+mn-ea"/>
            </a:endParaRPr>
          </a:p>
        </p:txBody>
      </p:sp>
      <p:grpSp>
        <p:nvGrpSpPr>
          <p:cNvPr id="11" name="组合 10"/>
          <p:cNvGrpSpPr/>
          <p:nvPr/>
        </p:nvGrpSpPr>
        <p:grpSpPr>
          <a:xfrm>
            <a:off x="230895" y="130347"/>
            <a:ext cx="12227806" cy="963251"/>
            <a:chOff x="230895" y="130347"/>
            <a:chExt cx="12227806" cy="963251"/>
          </a:xfrm>
        </p:grpSpPr>
        <p:sp>
          <p:nvSpPr>
            <p:cNvPr id="6" name="任意多边形: 形状 5"/>
            <p:cNvSpPr/>
            <p:nvPr/>
          </p:nvSpPr>
          <p:spPr>
            <a:xfrm>
              <a:off x="1497774" y="457552"/>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85453" y="260008"/>
              <a:ext cx="3873248" cy="706755"/>
            </a:xfrm>
            <a:prstGeom prst="rect">
              <a:avLst/>
            </a:prstGeom>
            <a:noFill/>
          </p:spPr>
          <p:txBody>
            <a:bodyPr wrap="square" rtlCol="0">
              <a:spAutoFit/>
            </a:bodyPr>
            <a:lstStyle/>
            <a:p>
              <a:pPr algn="ctr"/>
              <a:r>
                <a:rPr lang="zh-CN" altLang="en-US" sz="2000" b="1" i="1" dirty="0">
                  <a:latin typeface="Arial" panose="020B0604020202020204" pitchFamily="34" charset="0"/>
                  <a:ea typeface="萝莉体 第二版" panose="02000500000000000000" pitchFamily="2" charset="-122"/>
                  <a:cs typeface="Arial" panose="020B0604020202020204" pitchFamily="34" charset="0"/>
                  <a:sym typeface="+mn-ea"/>
                </a:rPr>
                <a:t>Ｔｈｅ　Ｐａｒｔ　</a:t>
              </a:r>
              <a:r>
                <a:rPr lang="en-US" altLang="zh-CN" sz="2000" i="1" dirty="0">
                  <a:latin typeface="Arial" panose="020B0604020202020204" pitchFamily="34" charset="0"/>
                  <a:ea typeface="萝莉体 第二版" panose="02000500000000000000" pitchFamily="2" charset="-122"/>
                  <a:cs typeface="Arial" panose="020B0604020202020204" pitchFamily="34" charset="0"/>
                  <a:sym typeface="+mn-ea"/>
                </a:rPr>
                <a:t>Three</a:t>
              </a:r>
              <a:endParaRPr lang="en-US" altLang="zh-CN" sz="2000" i="1" dirty="0">
                <a:latin typeface="Arial" panose="020B0604020202020204" pitchFamily="34" charset="0"/>
                <a:ea typeface="萝莉体 第二版" panose="02000500000000000000" pitchFamily="2" charset="-122"/>
                <a:cs typeface="Arial" panose="020B0604020202020204" pitchFamily="34" charset="0"/>
              </a:endParaRPr>
            </a:p>
            <a:p>
              <a:pPr algn="ctr"/>
              <a:endParaRPr lang="zh-CN" altLang="en-US" sz="2000" dirty="0">
                <a:latin typeface="Arial Black" panose="020B0A04020102020204" pitchFamily="34" charset="0"/>
                <a:ea typeface="萝莉体 第二版" panose="02000500000000000000" pitchFamily="2" charset="-122"/>
                <a:cs typeface="萝莉体 第二版" panose="02000500000000000000" pitchFamily="2" charset="-122"/>
              </a:endParaRPr>
            </a:p>
          </p:txBody>
        </p:sp>
        <p:pic>
          <p:nvPicPr>
            <p:cNvPr id="5" name="图片 4"/>
            <p:cNvPicPr>
              <a:picLocks noChangeAspect="1"/>
            </p:cNvPicPr>
            <p:nvPr/>
          </p:nvPicPr>
          <p:blipFill>
            <a:blip r:embed="rId3" cstate="print"/>
            <a:stretch>
              <a:fillRect/>
            </a:stretch>
          </p:blipFill>
          <p:spPr>
            <a:xfrm>
              <a:off x="230895" y="130347"/>
              <a:ext cx="1335140" cy="963251"/>
            </a:xfrm>
            <a:prstGeom prst="rect">
              <a:avLst/>
            </a:prstGeom>
          </p:spPr>
        </p:pic>
      </p:grpSp>
      <p:pic>
        <p:nvPicPr>
          <p:cNvPr id="8" name="图片 7">
            <a:hlinkClick r:id="rId4" action="ppaction://hlinksldjump"/>
          </p:cNvPr>
          <p:cNvPicPr>
            <a:picLocks noChangeAspect="1"/>
          </p:cNvPicPr>
          <p:nvPr/>
        </p:nvPicPr>
        <p:blipFill>
          <a:blip r:embed="rId5" cstate="print"/>
          <a:stretch>
            <a:fillRect/>
          </a:stretch>
        </p:blipFill>
        <p:spPr>
          <a:xfrm>
            <a:off x="9691608" y="4705405"/>
            <a:ext cx="2462997" cy="2152075"/>
          </a:xfrm>
          <a:prstGeom prst="rect">
            <a:avLst/>
          </a:prstGeom>
        </p:spPr>
      </p:pic>
      <p:pic>
        <p:nvPicPr>
          <p:cNvPr id="9" name="图片 8"/>
          <p:cNvPicPr>
            <a:picLocks noChangeAspect="1"/>
          </p:cNvPicPr>
          <p:nvPr/>
        </p:nvPicPr>
        <p:blipFill>
          <a:blip r:embed="rId6" cstate="print"/>
          <a:stretch>
            <a:fillRect/>
          </a:stretch>
        </p:blipFill>
        <p:spPr>
          <a:xfrm>
            <a:off x="286199" y="5614536"/>
            <a:ext cx="969348" cy="951058"/>
          </a:xfrm>
          <a:prstGeom prst="rect">
            <a:avLst/>
          </a:prstGeom>
        </p:spPr>
      </p:pic>
      <p:sp>
        <p:nvSpPr>
          <p:cNvPr id="71" name="矩形 70"/>
          <p:cNvSpPr/>
          <p:nvPr/>
        </p:nvSpPr>
        <p:spPr>
          <a:xfrm>
            <a:off x="1256030" y="1093470"/>
            <a:ext cx="6717030" cy="521970"/>
          </a:xfrm>
          <a:prstGeom prst="rect">
            <a:avLst/>
          </a:prstGeom>
        </p:spPr>
        <p:txBody>
          <a:bodyPr wrap="square">
            <a:spAutoFit/>
          </a:bodyPr>
          <a:lstStyle/>
          <a:p>
            <a:pPr>
              <a:buNone/>
            </a:pPr>
            <a:r>
              <a:rPr lang="en-US" sz="2800" b="1" i="1" dirty="0">
                <a:latin typeface="Arial" panose="020B0604020202020204" pitchFamily="34" charset="0"/>
                <a:cs typeface="Arial" panose="020B0604020202020204" pitchFamily="34" charset="0"/>
                <a:sym typeface="+mn-ea"/>
              </a:rPr>
              <a:t>2.</a:t>
            </a:r>
            <a:r>
              <a:rPr sz="2800" b="1" i="1" dirty="0">
                <a:latin typeface="Arial" panose="020B0604020202020204" pitchFamily="34" charset="0"/>
                <a:cs typeface="Arial" panose="020B0604020202020204" pitchFamily="34" charset="0"/>
                <a:sym typeface="+mn-ea"/>
              </a:rPr>
              <a:t>gift box 礼盒，彩盒</a:t>
            </a:r>
          </a:p>
        </p:txBody>
      </p:sp>
      <p:sp>
        <p:nvSpPr>
          <p:cNvPr id="75" name="矩形 74"/>
          <p:cNvSpPr/>
          <p:nvPr/>
        </p:nvSpPr>
        <p:spPr>
          <a:xfrm>
            <a:off x="1256030" y="1963420"/>
            <a:ext cx="8679815" cy="1383665"/>
          </a:xfrm>
          <a:prstGeom prst="rect">
            <a:avLst/>
          </a:prstGeom>
        </p:spPr>
        <p:txBody>
          <a:bodyPr wrap="square">
            <a:spAutoFit/>
          </a:bodyPr>
          <a:lstStyle/>
          <a:p>
            <a:pPr>
              <a:buNone/>
            </a:pPr>
            <a:r>
              <a:rPr sz="2800" b="1" i="1">
                <a:latin typeface="Arial" panose="020B0604020202020204" pitchFamily="34" charset="0"/>
                <a:cs typeface="Arial" panose="020B0604020202020204" pitchFamily="34" charset="0"/>
                <a:sym typeface="+mn-ea"/>
              </a:rPr>
              <a:t>e.g.	All items should have model numbers and the unit clearly marked on the gift box. </a:t>
            </a:r>
          </a:p>
          <a:p>
            <a:pPr>
              <a:buNone/>
            </a:pPr>
            <a:r>
              <a:rPr sz="2800" b="1" i="1">
                <a:latin typeface="Arial" panose="020B0604020202020204" pitchFamily="34" charset="0"/>
                <a:cs typeface="Arial" panose="020B0604020202020204" pitchFamily="34" charset="0"/>
                <a:sym typeface="+mn-ea"/>
              </a:rPr>
              <a:t>彩盒上应该标注产品的型号以及件数。</a:t>
            </a: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anim calcmode="lin" valueType="num">
                                      <p:cBhvr>
                                        <p:cTn id="26" dur="500" fill="hold"/>
                                        <p:tgtEl>
                                          <p:spTgt spid="71"/>
                                        </p:tgtEl>
                                        <p:attrNameLst>
                                          <p:attrName>ppt_x</p:attrName>
                                        </p:attrNameLst>
                                      </p:cBhvr>
                                      <p:tavLst>
                                        <p:tav tm="0">
                                          <p:val>
                                            <p:strVal val="#ppt_x"/>
                                          </p:val>
                                        </p:tav>
                                        <p:tav tm="100000">
                                          <p:val>
                                            <p:strVal val="#ppt_x"/>
                                          </p:val>
                                        </p:tav>
                                      </p:tavLst>
                                    </p:anim>
                                    <p:anim calcmode="lin" valueType="num">
                                      <p:cBhvr>
                                        <p:cTn id="27" dur="500" fill="hold"/>
                                        <p:tgtEl>
                                          <p:spTgt spid="71"/>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anim calcmode="lin" valueType="num">
                                      <p:cBhvr>
                                        <p:cTn id="31" dur="500" fill="hold"/>
                                        <p:tgtEl>
                                          <p:spTgt spid="75"/>
                                        </p:tgtEl>
                                        <p:attrNameLst>
                                          <p:attrName>ppt_x</p:attrName>
                                        </p:attrNameLst>
                                      </p:cBhvr>
                                      <p:tavLst>
                                        <p:tav tm="0">
                                          <p:val>
                                            <p:strVal val="#ppt_x"/>
                                          </p:val>
                                        </p:tav>
                                        <p:tav tm="100000">
                                          <p:val>
                                            <p:strVal val="#ppt_x"/>
                                          </p:val>
                                        </p:tav>
                                      </p:tavLst>
                                    </p:anim>
                                    <p:anim calcmode="lin" valueType="num">
                                      <p:cBhvr>
                                        <p:cTn id="32"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1" grpId="0"/>
      <p:bldP spid="7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图片 132"/>
          <p:cNvPicPr>
            <a:picLocks noChangeAspect="1"/>
          </p:cNvPicPr>
          <p:nvPr/>
        </p:nvPicPr>
        <p:blipFill>
          <a:blip r:embed="rId3" cstate="print"/>
          <a:stretch>
            <a:fillRect/>
          </a:stretch>
        </p:blipFill>
        <p:spPr>
          <a:xfrm>
            <a:off x="1974747" y="1350871"/>
            <a:ext cx="8242506" cy="3584759"/>
          </a:xfrm>
          <a:prstGeom prst="rect">
            <a:avLst/>
          </a:prstGeom>
        </p:spPr>
      </p:pic>
      <p:sp>
        <p:nvSpPr>
          <p:cNvPr id="13" name="文本框 12"/>
          <p:cNvSpPr txBox="1"/>
          <p:nvPr/>
        </p:nvSpPr>
        <p:spPr>
          <a:xfrm>
            <a:off x="2697260" y="2448161"/>
            <a:ext cx="6721280" cy="1568450"/>
          </a:xfrm>
          <a:prstGeom prst="rect">
            <a:avLst/>
          </a:prstGeom>
          <a:noFill/>
        </p:spPr>
        <p:txBody>
          <a:bodyPr wrap="square" rtlCol="0">
            <a:spAutoFit/>
          </a:bodyPr>
          <a:lstStyle/>
          <a:p>
            <a:pPr algn="ctr"/>
            <a:r>
              <a:rPr lang="en-US" altLang="zh-CN" sz="9600" b="1" i="1" dirty="0">
                <a:latin typeface="Arial" panose="020B0604020202020204" pitchFamily="34" charset="0"/>
                <a:ea typeface="萝莉体 第二版" panose="02000500000000000000" pitchFamily="2" charset="-122"/>
                <a:cs typeface="Arial" panose="020B0604020202020204" pitchFamily="34" charset="0"/>
              </a:rPr>
              <a:t>Thank you</a:t>
            </a:r>
          </a:p>
        </p:txBody>
      </p:sp>
      <p:grpSp>
        <p:nvGrpSpPr>
          <p:cNvPr id="147" name="组合 146"/>
          <p:cNvGrpSpPr/>
          <p:nvPr/>
        </p:nvGrpSpPr>
        <p:grpSpPr>
          <a:xfrm>
            <a:off x="2916484" y="4316938"/>
            <a:ext cx="1000050" cy="707197"/>
            <a:chOff x="2916484" y="4316938"/>
            <a:chExt cx="1000050" cy="707197"/>
          </a:xfrm>
        </p:grpSpPr>
        <p:pic>
          <p:nvPicPr>
            <p:cNvPr id="134" name="图片 133"/>
            <p:cNvPicPr>
              <a:picLocks noChangeAspect="1"/>
            </p:cNvPicPr>
            <p:nvPr/>
          </p:nvPicPr>
          <p:blipFill>
            <a:blip r:embed="rId4" cstate="print"/>
            <a:stretch>
              <a:fillRect/>
            </a:stretch>
          </p:blipFill>
          <p:spPr>
            <a:xfrm>
              <a:off x="3123985" y="4316938"/>
              <a:ext cx="792549" cy="707197"/>
            </a:xfrm>
            <a:prstGeom prst="rect">
              <a:avLst/>
            </a:prstGeom>
          </p:spPr>
        </p:pic>
        <p:pic>
          <p:nvPicPr>
            <p:cNvPr id="135" name="图片 134"/>
            <p:cNvPicPr>
              <a:picLocks noChangeAspect="1"/>
            </p:cNvPicPr>
            <p:nvPr/>
          </p:nvPicPr>
          <p:blipFill>
            <a:blip r:embed="rId5" cstate="print"/>
            <a:stretch>
              <a:fillRect/>
            </a:stretch>
          </p:blipFill>
          <p:spPr>
            <a:xfrm>
              <a:off x="2916484" y="4500183"/>
              <a:ext cx="432854" cy="457240"/>
            </a:xfrm>
            <a:prstGeom prst="rect">
              <a:avLst/>
            </a:prstGeom>
          </p:spPr>
        </p:pic>
      </p:grpSp>
      <p:pic>
        <p:nvPicPr>
          <p:cNvPr id="136" name="图片 135"/>
          <p:cNvPicPr>
            <a:picLocks noChangeAspect="1"/>
          </p:cNvPicPr>
          <p:nvPr/>
        </p:nvPicPr>
        <p:blipFill>
          <a:blip r:embed="rId6" cstate="print"/>
          <a:stretch>
            <a:fillRect/>
          </a:stretch>
        </p:blipFill>
        <p:spPr>
          <a:xfrm>
            <a:off x="9577056" y="3895372"/>
            <a:ext cx="676715" cy="573074"/>
          </a:xfrm>
          <a:prstGeom prst="rect">
            <a:avLst/>
          </a:prstGeom>
        </p:spPr>
      </p:pic>
      <p:grpSp>
        <p:nvGrpSpPr>
          <p:cNvPr id="146" name="组合 145"/>
          <p:cNvGrpSpPr/>
          <p:nvPr/>
        </p:nvGrpSpPr>
        <p:grpSpPr>
          <a:xfrm>
            <a:off x="5986871" y="4695632"/>
            <a:ext cx="859611" cy="650622"/>
            <a:chOff x="5986871" y="4695632"/>
            <a:chExt cx="859611" cy="650622"/>
          </a:xfrm>
        </p:grpSpPr>
        <p:pic>
          <p:nvPicPr>
            <p:cNvPr id="137" name="图片 136"/>
            <p:cNvPicPr>
              <a:picLocks noChangeAspect="1"/>
            </p:cNvPicPr>
            <p:nvPr/>
          </p:nvPicPr>
          <p:blipFill>
            <a:blip r:embed="rId7" cstate="print"/>
            <a:stretch>
              <a:fillRect/>
            </a:stretch>
          </p:blipFill>
          <p:spPr>
            <a:xfrm>
              <a:off x="5986871" y="4695632"/>
              <a:ext cx="859611" cy="542591"/>
            </a:xfrm>
            <a:prstGeom prst="rect">
              <a:avLst/>
            </a:prstGeom>
          </p:spPr>
        </p:pic>
        <p:pic>
          <p:nvPicPr>
            <p:cNvPr id="138" name="图片 137"/>
            <p:cNvPicPr>
              <a:picLocks noChangeAspect="1"/>
            </p:cNvPicPr>
            <p:nvPr/>
          </p:nvPicPr>
          <p:blipFill>
            <a:blip r:embed="rId8" cstate="print"/>
            <a:stretch>
              <a:fillRect/>
            </a:stretch>
          </p:blipFill>
          <p:spPr>
            <a:xfrm>
              <a:off x="6655353" y="5151165"/>
              <a:ext cx="170703" cy="195089"/>
            </a:xfrm>
            <a:prstGeom prst="rect">
              <a:avLst/>
            </a:prstGeom>
          </p:spPr>
        </p:pic>
      </p:grpSp>
      <p:pic>
        <p:nvPicPr>
          <p:cNvPr id="139" name="图片 138"/>
          <p:cNvPicPr>
            <a:picLocks noChangeAspect="1"/>
          </p:cNvPicPr>
          <p:nvPr/>
        </p:nvPicPr>
        <p:blipFill>
          <a:blip r:embed="rId9" cstate="print"/>
          <a:stretch>
            <a:fillRect/>
          </a:stretch>
        </p:blipFill>
        <p:spPr>
          <a:xfrm>
            <a:off x="1649440" y="2046181"/>
            <a:ext cx="384081" cy="987638"/>
          </a:xfrm>
          <a:prstGeom prst="rect">
            <a:avLst/>
          </a:prstGeom>
        </p:spPr>
      </p:pic>
      <p:pic>
        <p:nvPicPr>
          <p:cNvPr id="140" name="图片 139"/>
          <p:cNvPicPr>
            <a:picLocks noChangeAspect="1"/>
          </p:cNvPicPr>
          <p:nvPr/>
        </p:nvPicPr>
        <p:blipFill>
          <a:blip r:embed="rId10" cstate="print"/>
          <a:stretch>
            <a:fillRect/>
          </a:stretch>
        </p:blipFill>
        <p:spPr>
          <a:xfrm>
            <a:off x="10004188" y="1323437"/>
            <a:ext cx="597460" cy="737680"/>
          </a:xfrm>
          <a:prstGeom prst="rect">
            <a:avLst/>
          </a:prstGeom>
        </p:spPr>
      </p:pic>
      <p:pic>
        <p:nvPicPr>
          <p:cNvPr id="121" name="图片 120"/>
          <p:cNvPicPr>
            <a:picLocks noChangeAspect="1"/>
          </p:cNvPicPr>
          <p:nvPr/>
        </p:nvPicPr>
        <p:blipFill>
          <a:blip r:embed="rId11" cstate="print"/>
          <a:stretch>
            <a:fillRect/>
          </a:stretch>
        </p:blipFill>
        <p:spPr>
          <a:xfrm>
            <a:off x="7631711" y="736416"/>
            <a:ext cx="1518036" cy="688908"/>
          </a:xfrm>
          <a:prstGeom prst="rect">
            <a:avLst/>
          </a:prstGeom>
        </p:spPr>
      </p:pic>
      <p:pic>
        <p:nvPicPr>
          <p:cNvPr id="122" name="图片 121"/>
          <p:cNvPicPr>
            <a:picLocks noChangeAspect="1"/>
          </p:cNvPicPr>
          <p:nvPr/>
        </p:nvPicPr>
        <p:blipFill>
          <a:blip r:embed="rId12" cstate="print"/>
          <a:stretch>
            <a:fillRect/>
          </a:stretch>
        </p:blipFill>
        <p:spPr>
          <a:xfrm>
            <a:off x="9412445" y="4179476"/>
            <a:ext cx="2932430" cy="2700762"/>
          </a:xfrm>
          <a:prstGeom prst="rect">
            <a:avLst/>
          </a:prstGeom>
        </p:spPr>
      </p:pic>
      <p:pic>
        <p:nvPicPr>
          <p:cNvPr id="123" name="图片 122"/>
          <p:cNvPicPr>
            <a:picLocks noChangeAspect="1"/>
          </p:cNvPicPr>
          <p:nvPr/>
        </p:nvPicPr>
        <p:blipFill>
          <a:blip r:embed="rId13" cstate="print"/>
          <a:stretch>
            <a:fillRect/>
          </a:stretch>
        </p:blipFill>
        <p:spPr>
          <a:xfrm>
            <a:off x="293846" y="291513"/>
            <a:ext cx="1646063" cy="1194920"/>
          </a:xfrm>
          <a:prstGeom prst="rect">
            <a:avLst/>
          </a:prstGeom>
        </p:spPr>
      </p:pic>
      <p:pic>
        <p:nvPicPr>
          <p:cNvPr id="124" name="图片 123"/>
          <p:cNvPicPr>
            <a:picLocks noChangeAspect="1"/>
          </p:cNvPicPr>
          <p:nvPr/>
        </p:nvPicPr>
        <p:blipFill>
          <a:blip r:embed="rId14" cstate="print"/>
          <a:stretch>
            <a:fillRect/>
          </a:stretch>
        </p:blipFill>
        <p:spPr>
          <a:xfrm>
            <a:off x="10606798" y="504948"/>
            <a:ext cx="1444877" cy="914479"/>
          </a:xfrm>
          <a:prstGeom prst="rect">
            <a:avLst/>
          </a:prstGeom>
        </p:spPr>
      </p:pic>
      <p:pic>
        <p:nvPicPr>
          <p:cNvPr id="125" name="图片 124"/>
          <p:cNvPicPr>
            <a:picLocks noChangeAspect="1"/>
          </p:cNvPicPr>
          <p:nvPr/>
        </p:nvPicPr>
        <p:blipFill>
          <a:blip r:embed="rId15" cstate="print"/>
          <a:stretch>
            <a:fillRect/>
          </a:stretch>
        </p:blipFill>
        <p:spPr>
          <a:xfrm>
            <a:off x="297566" y="4024459"/>
            <a:ext cx="1140051" cy="1505843"/>
          </a:xfrm>
          <a:prstGeom prst="rect">
            <a:avLst/>
          </a:prstGeom>
        </p:spPr>
      </p:pic>
      <p:pic>
        <p:nvPicPr>
          <p:cNvPr id="126" name="图片 125"/>
          <p:cNvPicPr>
            <a:picLocks noChangeAspect="1"/>
          </p:cNvPicPr>
          <p:nvPr/>
        </p:nvPicPr>
        <p:blipFill>
          <a:blip r:embed="rId16" cstate="print"/>
          <a:stretch>
            <a:fillRect/>
          </a:stretch>
        </p:blipFill>
        <p:spPr>
          <a:xfrm>
            <a:off x="8051555" y="5809757"/>
            <a:ext cx="573074" cy="579170"/>
          </a:xfrm>
          <a:prstGeom prst="rect">
            <a:avLst/>
          </a:prstGeom>
        </p:spPr>
      </p:pic>
      <p:pic>
        <p:nvPicPr>
          <p:cNvPr id="127" name="图片 126"/>
          <p:cNvPicPr>
            <a:picLocks noChangeAspect="1"/>
          </p:cNvPicPr>
          <p:nvPr/>
        </p:nvPicPr>
        <p:blipFill>
          <a:blip r:embed="rId17" cstate="print"/>
          <a:stretch>
            <a:fillRect/>
          </a:stretch>
        </p:blipFill>
        <p:spPr>
          <a:xfrm>
            <a:off x="1949706" y="5792469"/>
            <a:ext cx="1377815" cy="969348"/>
          </a:xfrm>
          <a:prstGeom prst="rect">
            <a:avLst/>
          </a:prstGeom>
        </p:spPr>
      </p:pic>
      <p:grpSp>
        <p:nvGrpSpPr>
          <p:cNvPr id="144" name="组合 143"/>
          <p:cNvGrpSpPr/>
          <p:nvPr/>
        </p:nvGrpSpPr>
        <p:grpSpPr>
          <a:xfrm>
            <a:off x="2780534" y="709981"/>
            <a:ext cx="1716575" cy="1048603"/>
            <a:chOff x="2780534" y="709981"/>
            <a:chExt cx="1716575" cy="1048603"/>
          </a:xfrm>
        </p:grpSpPr>
        <p:pic>
          <p:nvPicPr>
            <p:cNvPr id="128" name="图片 127"/>
            <p:cNvPicPr>
              <a:picLocks noChangeAspect="1"/>
            </p:cNvPicPr>
            <p:nvPr/>
          </p:nvPicPr>
          <p:blipFill>
            <a:blip r:embed="rId18" cstate="print"/>
            <a:stretch>
              <a:fillRect/>
            </a:stretch>
          </p:blipFill>
          <p:spPr>
            <a:xfrm>
              <a:off x="2780534" y="709981"/>
              <a:ext cx="1566808" cy="1048603"/>
            </a:xfrm>
            <a:prstGeom prst="rect">
              <a:avLst/>
            </a:prstGeom>
          </p:spPr>
        </p:pic>
        <p:pic>
          <p:nvPicPr>
            <p:cNvPr id="129" name="图片 128"/>
            <p:cNvPicPr>
              <a:picLocks noChangeAspect="1"/>
            </p:cNvPicPr>
            <p:nvPr/>
          </p:nvPicPr>
          <p:blipFill>
            <a:blip r:embed="rId19" cstate="print"/>
            <a:stretch>
              <a:fillRect/>
            </a:stretch>
          </p:blipFill>
          <p:spPr>
            <a:xfrm>
              <a:off x="2832408" y="1103620"/>
              <a:ext cx="243861" cy="243861"/>
            </a:xfrm>
            <a:prstGeom prst="rect">
              <a:avLst/>
            </a:prstGeom>
          </p:spPr>
        </p:pic>
        <p:pic>
          <p:nvPicPr>
            <p:cNvPr id="130" name="图片 129"/>
            <p:cNvPicPr>
              <a:picLocks noChangeAspect="1"/>
            </p:cNvPicPr>
            <p:nvPr/>
          </p:nvPicPr>
          <p:blipFill>
            <a:blip r:embed="rId20" cstate="print"/>
            <a:stretch>
              <a:fillRect/>
            </a:stretch>
          </p:blipFill>
          <p:spPr>
            <a:xfrm>
              <a:off x="2806441" y="1075779"/>
              <a:ext cx="140220" cy="164606"/>
            </a:xfrm>
            <a:prstGeom prst="rect">
              <a:avLst/>
            </a:prstGeom>
          </p:spPr>
        </p:pic>
        <p:pic>
          <p:nvPicPr>
            <p:cNvPr id="131" name="图片 130"/>
            <p:cNvPicPr>
              <a:picLocks noChangeAspect="1"/>
            </p:cNvPicPr>
            <p:nvPr/>
          </p:nvPicPr>
          <p:blipFill>
            <a:blip r:embed="rId21" cstate="print"/>
            <a:stretch>
              <a:fillRect/>
            </a:stretch>
          </p:blipFill>
          <p:spPr>
            <a:xfrm>
              <a:off x="4369082" y="1304753"/>
              <a:ext cx="128027" cy="335309"/>
            </a:xfrm>
            <a:prstGeom prst="rect">
              <a:avLst/>
            </a:prstGeom>
          </p:spPr>
        </p:pic>
      </p:grpSp>
      <p:pic>
        <p:nvPicPr>
          <p:cNvPr id="132" name="图片 131"/>
          <p:cNvPicPr>
            <a:picLocks noChangeAspect="1"/>
          </p:cNvPicPr>
          <p:nvPr/>
        </p:nvPicPr>
        <p:blipFill>
          <a:blip r:embed="rId22" cstate="print"/>
          <a:stretch>
            <a:fillRect/>
          </a:stretch>
        </p:blipFill>
        <p:spPr>
          <a:xfrm>
            <a:off x="5972553" y="629954"/>
            <a:ext cx="402371" cy="46943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fill="hold"/>
                                        <p:tgtEl>
                                          <p:spTgt spid="121"/>
                                        </p:tgtEl>
                                        <p:attrNameLst>
                                          <p:attrName>ppt_x</p:attrName>
                                        </p:attrNameLst>
                                      </p:cBhvr>
                                      <p:tavLst>
                                        <p:tav tm="0">
                                          <p:val>
                                            <p:strVal val="#ppt_x"/>
                                          </p:val>
                                        </p:tav>
                                        <p:tav tm="100000">
                                          <p:val>
                                            <p:strVal val="#ppt_x"/>
                                          </p:val>
                                        </p:tav>
                                      </p:tavLst>
                                    </p:anim>
                                    <p:anim calcmode="lin" valueType="num">
                                      <p:cBhvr additive="base">
                                        <p:cTn id="8" dur="500" fill="hold"/>
                                        <p:tgtEl>
                                          <p:spTgt spid="121"/>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additive="base">
                                        <p:cTn id="11" dur="500" fill="hold"/>
                                        <p:tgtEl>
                                          <p:spTgt spid="122"/>
                                        </p:tgtEl>
                                        <p:attrNameLst>
                                          <p:attrName>ppt_x</p:attrName>
                                        </p:attrNameLst>
                                      </p:cBhvr>
                                      <p:tavLst>
                                        <p:tav tm="0">
                                          <p:val>
                                            <p:strVal val="1+#ppt_w/2"/>
                                          </p:val>
                                        </p:tav>
                                        <p:tav tm="100000">
                                          <p:val>
                                            <p:strVal val="#ppt_x"/>
                                          </p:val>
                                        </p:tav>
                                      </p:tavLst>
                                    </p:anim>
                                    <p:anim calcmode="lin" valueType="num">
                                      <p:cBhvr additive="base">
                                        <p:cTn id="12" dur="500" fill="hold"/>
                                        <p:tgtEl>
                                          <p:spTgt spid="122"/>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0-#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 calcmode="lin" valueType="num">
                                      <p:cBhvr additive="base">
                                        <p:cTn id="19" dur="500" fill="hold"/>
                                        <p:tgtEl>
                                          <p:spTgt spid="124"/>
                                        </p:tgtEl>
                                        <p:attrNameLst>
                                          <p:attrName>ppt_x</p:attrName>
                                        </p:attrNameLst>
                                      </p:cBhvr>
                                      <p:tavLst>
                                        <p:tav tm="0">
                                          <p:val>
                                            <p:strVal val="1+#ppt_w/2"/>
                                          </p:val>
                                        </p:tav>
                                        <p:tav tm="100000">
                                          <p:val>
                                            <p:strVal val="#ppt_x"/>
                                          </p:val>
                                        </p:tav>
                                      </p:tavLst>
                                    </p:anim>
                                    <p:anim calcmode="lin" valueType="num">
                                      <p:cBhvr additive="base">
                                        <p:cTn id="20" dur="500" fill="hold"/>
                                        <p:tgtEl>
                                          <p:spTgt spid="124"/>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125"/>
                                        </p:tgtEl>
                                        <p:attrNameLst>
                                          <p:attrName>style.visibility</p:attrName>
                                        </p:attrNameLst>
                                      </p:cBhvr>
                                      <p:to>
                                        <p:strVal val="visible"/>
                                      </p:to>
                                    </p:set>
                                    <p:anim calcmode="lin" valueType="num">
                                      <p:cBhvr additive="base">
                                        <p:cTn id="23" dur="500" fill="hold"/>
                                        <p:tgtEl>
                                          <p:spTgt spid="125"/>
                                        </p:tgtEl>
                                        <p:attrNameLst>
                                          <p:attrName>ppt_x</p:attrName>
                                        </p:attrNameLst>
                                      </p:cBhvr>
                                      <p:tavLst>
                                        <p:tav tm="0">
                                          <p:val>
                                            <p:strVal val="#ppt_x"/>
                                          </p:val>
                                        </p:tav>
                                        <p:tav tm="100000">
                                          <p:val>
                                            <p:strVal val="#ppt_x"/>
                                          </p:val>
                                        </p:tav>
                                      </p:tavLst>
                                    </p:anim>
                                    <p:anim calcmode="lin" valueType="num">
                                      <p:cBhvr additive="base">
                                        <p:cTn id="24" dur="500" fill="hold"/>
                                        <p:tgtEl>
                                          <p:spTgt spid="12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250"/>
                                  </p:stCondLst>
                                  <p:childTnLst>
                                    <p:set>
                                      <p:cBhvr>
                                        <p:cTn id="26" dur="1" fill="hold">
                                          <p:stCondLst>
                                            <p:cond delay="0"/>
                                          </p:stCondLst>
                                        </p:cTn>
                                        <p:tgtEl>
                                          <p:spTgt spid="126"/>
                                        </p:tgtEl>
                                        <p:attrNameLst>
                                          <p:attrName>style.visibility</p:attrName>
                                        </p:attrNameLst>
                                      </p:cBhvr>
                                      <p:to>
                                        <p:strVal val="visible"/>
                                      </p:to>
                                    </p:set>
                                    <p:anim calcmode="lin" valueType="num">
                                      <p:cBhvr additive="base">
                                        <p:cTn id="27" dur="500" fill="hold"/>
                                        <p:tgtEl>
                                          <p:spTgt spid="126"/>
                                        </p:tgtEl>
                                        <p:attrNameLst>
                                          <p:attrName>ppt_x</p:attrName>
                                        </p:attrNameLst>
                                      </p:cBhvr>
                                      <p:tavLst>
                                        <p:tav tm="0">
                                          <p:val>
                                            <p:strVal val="#ppt_x"/>
                                          </p:val>
                                        </p:tav>
                                        <p:tav tm="100000">
                                          <p:val>
                                            <p:strVal val="#ppt_x"/>
                                          </p:val>
                                        </p:tav>
                                      </p:tavLst>
                                    </p:anim>
                                    <p:anim calcmode="lin" valueType="num">
                                      <p:cBhvr additive="base">
                                        <p:cTn id="28" dur="500" fill="hold"/>
                                        <p:tgtEl>
                                          <p:spTgt spid="126"/>
                                        </p:tgtEl>
                                        <p:attrNameLst>
                                          <p:attrName>ppt_y</p:attrName>
                                        </p:attrNameLst>
                                      </p:cBhvr>
                                      <p:tavLst>
                                        <p:tav tm="0">
                                          <p:val>
                                            <p:strVal val="1+#ppt_h/2"/>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27"/>
                                        </p:tgtEl>
                                        <p:attrNameLst>
                                          <p:attrName>style.visibility</p:attrName>
                                        </p:attrNameLst>
                                      </p:cBhvr>
                                      <p:to>
                                        <p:strVal val="visible"/>
                                      </p:to>
                                    </p:set>
                                    <p:anim calcmode="lin" valueType="num">
                                      <p:cBhvr additive="base">
                                        <p:cTn id="31" dur="500" fill="hold"/>
                                        <p:tgtEl>
                                          <p:spTgt spid="127"/>
                                        </p:tgtEl>
                                        <p:attrNameLst>
                                          <p:attrName>ppt_x</p:attrName>
                                        </p:attrNameLst>
                                      </p:cBhvr>
                                      <p:tavLst>
                                        <p:tav tm="0">
                                          <p:val>
                                            <p:strVal val="0-#ppt_w/2"/>
                                          </p:val>
                                        </p:tav>
                                        <p:tav tm="100000">
                                          <p:val>
                                            <p:strVal val="#ppt_x"/>
                                          </p:val>
                                        </p:tav>
                                      </p:tavLst>
                                    </p:anim>
                                    <p:anim calcmode="lin" valueType="num">
                                      <p:cBhvr additive="base">
                                        <p:cTn id="32" dur="500" fill="hold"/>
                                        <p:tgtEl>
                                          <p:spTgt spid="127"/>
                                        </p:tgtEl>
                                        <p:attrNameLst>
                                          <p:attrName>ppt_y</p:attrName>
                                        </p:attrNameLst>
                                      </p:cBhvr>
                                      <p:tavLst>
                                        <p:tav tm="0">
                                          <p:val>
                                            <p:strVal val="#ppt_y"/>
                                          </p:val>
                                        </p:tav>
                                        <p:tav tm="100000">
                                          <p:val>
                                            <p:strVal val="#ppt_y"/>
                                          </p:val>
                                        </p:tav>
                                      </p:tavLst>
                                    </p:anim>
                                  </p:childTnLst>
                                </p:cTn>
                              </p:par>
                              <p:par>
                                <p:cTn id="33" presetID="2" presetClass="entr" presetSubtype="1" fill="hold" nodeType="withEffect">
                                  <p:stCondLst>
                                    <p:cond delay="250"/>
                                  </p:stCondLst>
                                  <p:childTnLst>
                                    <p:set>
                                      <p:cBhvr>
                                        <p:cTn id="34" dur="1" fill="hold">
                                          <p:stCondLst>
                                            <p:cond delay="0"/>
                                          </p:stCondLst>
                                        </p:cTn>
                                        <p:tgtEl>
                                          <p:spTgt spid="132"/>
                                        </p:tgtEl>
                                        <p:attrNameLst>
                                          <p:attrName>style.visibility</p:attrName>
                                        </p:attrNameLst>
                                      </p:cBhvr>
                                      <p:to>
                                        <p:strVal val="visible"/>
                                      </p:to>
                                    </p:set>
                                    <p:anim calcmode="lin" valueType="num">
                                      <p:cBhvr additive="base">
                                        <p:cTn id="35" dur="500" fill="hold"/>
                                        <p:tgtEl>
                                          <p:spTgt spid="132"/>
                                        </p:tgtEl>
                                        <p:attrNameLst>
                                          <p:attrName>ppt_x</p:attrName>
                                        </p:attrNameLst>
                                      </p:cBhvr>
                                      <p:tavLst>
                                        <p:tav tm="0">
                                          <p:val>
                                            <p:strVal val="#ppt_x"/>
                                          </p:val>
                                        </p:tav>
                                        <p:tav tm="100000">
                                          <p:val>
                                            <p:strVal val="#ppt_x"/>
                                          </p:val>
                                        </p:tav>
                                      </p:tavLst>
                                    </p:anim>
                                    <p:anim calcmode="lin" valueType="num">
                                      <p:cBhvr additive="base">
                                        <p:cTn id="36" dur="500" fill="hold"/>
                                        <p:tgtEl>
                                          <p:spTgt spid="132"/>
                                        </p:tgtEl>
                                        <p:attrNameLst>
                                          <p:attrName>ppt_y</p:attrName>
                                        </p:attrNameLst>
                                      </p:cBhvr>
                                      <p:tavLst>
                                        <p:tav tm="0">
                                          <p:val>
                                            <p:strVal val="0-#ppt_h/2"/>
                                          </p:val>
                                        </p:tav>
                                        <p:tav tm="100000">
                                          <p:val>
                                            <p:strVal val="#ppt_y"/>
                                          </p:val>
                                        </p:tav>
                                      </p:tavLst>
                                    </p:anim>
                                  </p:childTnLst>
                                </p:cTn>
                              </p:par>
                            </p:childTnLst>
                          </p:cTn>
                        </p:par>
                        <p:par>
                          <p:cTn id="37" fill="hold">
                            <p:stCondLst>
                              <p:cond delay="750"/>
                            </p:stCondLst>
                            <p:childTnLst>
                              <p:par>
                                <p:cTn id="38" presetID="6" presetClass="entr" presetSubtype="16" fill="hold" nodeType="afterEffect">
                                  <p:stCondLst>
                                    <p:cond delay="0"/>
                                  </p:stCondLst>
                                  <p:childTnLst>
                                    <p:set>
                                      <p:cBhvr>
                                        <p:cTn id="39" dur="1" fill="hold">
                                          <p:stCondLst>
                                            <p:cond delay="0"/>
                                          </p:stCondLst>
                                        </p:cTn>
                                        <p:tgtEl>
                                          <p:spTgt spid="133"/>
                                        </p:tgtEl>
                                        <p:attrNameLst>
                                          <p:attrName>style.visibility</p:attrName>
                                        </p:attrNameLst>
                                      </p:cBhvr>
                                      <p:to>
                                        <p:strVal val="visible"/>
                                      </p:to>
                                    </p:set>
                                    <p:animEffect transition="in" filter="circle(in)">
                                      <p:cBhvr>
                                        <p:cTn id="40" dur="750"/>
                                        <p:tgtEl>
                                          <p:spTgt spid="133"/>
                                        </p:tgtEl>
                                      </p:cBhvr>
                                    </p:animEffect>
                                  </p:childTnLst>
                                </p:cTn>
                              </p:par>
                            </p:childTnLst>
                          </p:cTn>
                        </p:par>
                        <p:par>
                          <p:cTn id="41" fill="hold">
                            <p:stCondLst>
                              <p:cond delay="1750"/>
                            </p:stCondLst>
                            <p:childTnLst>
                              <p:par>
                                <p:cTn id="42" presetID="12" presetClass="entr" presetSubtype="4" fill="hold" nodeType="afterEffect">
                                  <p:stCondLst>
                                    <p:cond delay="0"/>
                                  </p:stCondLst>
                                  <p:childTnLst>
                                    <p:set>
                                      <p:cBhvr>
                                        <p:cTn id="43" dur="1" fill="hold">
                                          <p:stCondLst>
                                            <p:cond delay="0"/>
                                          </p:stCondLst>
                                        </p:cTn>
                                        <p:tgtEl>
                                          <p:spTgt spid="144"/>
                                        </p:tgtEl>
                                        <p:attrNameLst>
                                          <p:attrName>style.visibility</p:attrName>
                                        </p:attrNameLst>
                                      </p:cBhvr>
                                      <p:to>
                                        <p:strVal val="visible"/>
                                      </p:to>
                                    </p:set>
                                    <p:anim calcmode="lin" valueType="num">
                                      <p:cBhvr additive="base">
                                        <p:cTn id="44" dur="500"/>
                                        <p:tgtEl>
                                          <p:spTgt spid="144"/>
                                        </p:tgtEl>
                                        <p:attrNameLst>
                                          <p:attrName>ppt_y</p:attrName>
                                        </p:attrNameLst>
                                      </p:cBhvr>
                                      <p:tavLst>
                                        <p:tav tm="0">
                                          <p:val>
                                            <p:strVal val="#ppt_y+#ppt_h*1.125000"/>
                                          </p:val>
                                        </p:tav>
                                        <p:tav tm="100000">
                                          <p:val>
                                            <p:strVal val="#ppt_y"/>
                                          </p:val>
                                        </p:tav>
                                      </p:tavLst>
                                    </p:anim>
                                    <p:animEffect transition="in" filter="wipe(up)">
                                      <p:cBhvr>
                                        <p:cTn id="45" dur="500"/>
                                        <p:tgtEl>
                                          <p:spTgt spid="144"/>
                                        </p:tgtEl>
                                      </p:cBhvr>
                                    </p:animEffect>
                                  </p:childTnLst>
                                </p:cTn>
                              </p:par>
                            </p:childTnLst>
                          </p:cTn>
                        </p:par>
                        <p:par>
                          <p:cTn id="46" fill="hold">
                            <p:stCondLst>
                              <p:cond delay="2250"/>
                            </p:stCondLst>
                            <p:childTnLst>
                              <p:par>
                                <p:cTn id="47" presetID="53" presetClass="entr" presetSubtype="16" fill="hold" nodeType="afterEffect">
                                  <p:stCondLst>
                                    <p:cond delay="0"/>
                                  </p:stCondLst>
                                  <p:childTnLst>
                                    <p:set>
                                      <p:cBhvr>
                                        <p:cTn id="48" dur="1" fill="hold">
                                          <p:stCondLst>
                                            <p:cond delay="0"/>
                                          </p:stCondLst>
                                        </p:cTn>
                                        <p:tgtEl>
                                          <p:spTgt spid="140"/>
                                        </p:tgtEl>
                                        <p:attrNameLst>
                                          <p:attrName>style.visibility</p:attrName>
                                        </p:attrNameLst>
                                      </p:cBhvr>
                                      <p:to>
                                        <p:strVal val="visible"/>
                                      </p:to>
                                    </p:set>
                                    <p:anim calcmode="lin" valueType="num">
                                      <p:cBhvr>
                                        <p:cTn id="49" dur="500" fill="hold"/>
                                        <p:tgtEl>
                                          <p:spTgt spid="140"/>
                                        </p:tgtEl>
                                        <p:attrNameLst>
                                          <p:attrName>ppt_w</p:attrName>
                                        </p:attrNameLst>
                                      </p:cBhvr>
                                      <p:tavLst>
                                        <p:tav tm="0">
                                          <p:val>
                                            <p:fltVal val="0"/>
                                          </p:val>
                                        </p:tav>
                                        <p:tav tm="100000">
                                          <p:val>
                                            <p:strVal val="#ppt_w"/>
                                          </p:val>
                                        </p:tav>
                                      </p:tavLst>
                                    </p:anim>
                                    <p:anim calcmode="lin" valueType="num">
                                      <p:cBhvr>
                                        <p:cTn id="50" dur="500" fill="hold"/>
                                        <p:tgtEl>
                                          <p:spTgt spid="140"/>
                                        </p:tgtEl>
                                        <p:attrNameLst>
                                          <p:attrName>ppt_h</p:attrName>
                                        </p:attrNameLst>
                                      </p:cBhvr>
                                      <p:tavLst>
                                        <p:tav tm="0">
                                          <p:val>
                                            <p:fltVal val="0"/>
                                          </p:val>
                                        </p:tav>
                                        <p:tav tm="100000">
                                          <p:val>
                                            <p:strVal val="#ppt_h"/>
                                          </p:val>
                                        </p:tav>
                                      </p:tavLst>
                                    </p:anim>
                                    <p:animEffect transition="in" filter="fade">
                                      <p:cBhvr>
                                        <p:cTn id="51" dur="500"/>
                                        <p:tgtEl>
                                          <p:spTgt spid="140"/>
                                        </p:tgtEl>
                                      </p:cBhvr>
                                    </p:animEffect>
                                  </p:childTnLst>
                                </p:cTn>
                              </p:par>
                              <p:par>
                                <p:cTn id="52" presetID="53" presetClass="entr" presetSubtype="16" fill="hold" nodeType="withEffect">
                                  <p:stCondLst>
                                    <p:cond delay="0"/>
                                  </p:stCondLst>
                                  <p:childTnLst>
                                    <p:set>
                                      <p:cBhvr>
                                        <p:cTn id="53" dur="1" fill="hold">
                                          <p:stCondLst>
                                            <p:cond delay="0"/>
                                          </p:stCondLst>
                                        </p:cTn>
                                        <p:tgtEl>
                                          <p:spTgt spid="136"/>
                                        </p:tgtEl>
                                        <p:attrNameLst>
                                          <p:attrName>style.visibility</p:attrName>
                                        </p:attrNameLst>
                                      </p:cBhvr>
                                      <p:to>
                                        <p:strVal val="visible"/>
                                      </p:to>
                                    </p:set>
                                    <p:anim calcmode="lin" valueType="num">
                                      <p:cBhvr>
                                        <p:cTn id="54" dur="500" fill="hold"/>
                                        <p:tgtEl>
                                          <p:spTgt spid="136"/>
                                        </p:tgtEl>
                                        <p:attrNameLst>
                                          <p:attrName>ppt_w</p:attrName>
                                        </p:attrNameLst>
                                      </p:cBhvr>
                                      <p:tavLst>
                                        <p:tav tm="0">
                                          <p:val>
                                            <p:fltVal val="0"/>
                                          </p:val>
                                        </p:tav>
                                        <p:tav tm="100000">
                                          <p:val>
                                            <p:strVal val="#ppt_w"/>
                                          </p:val>
                                        </p:tav>
                                      </p:tavLst>
                                    </p:anim>
                                    <p:anim calcmode="lin" valueType="num">
                                      <p:cBhvr>
                                        <p:cTn id="55" dur="500" fill="hold"/>
                                        <p:tgtEl>
                                          <p:spTgt spid="136"/>
                                        </p:tgtEl>
                                        <p:attrNameLst>
                                          <p:attrName>ppt_h</p:attrName>
                                        </p:attrNameLst>
                                      </p:cBhvr>
                                      <p:tavLst>
                                        <p:tav tm="0">
                                          <p:val>
                                            <p:fltVal val="0"/>
                                          </p:val>
                                        </p:tav>
                                        <p:tav tm="100000">
                                          <p:val>
                                            <p:strVal val="#ppt_h"/>
                                          </p:val>
                                        </p:tav>
                                      </p:tavLst>
                                    </p:anim>
                                    <p:animEffect transition="in" filter="fade">
                                      <p:cBhvr>
                                        <p:cTn id="56" dur="500"/>
                                        <p:tgtEl>
                                          <p:spTgt spid="136"/>
                                        </p:tgtEl>
                                      </p:cBhvr>
                                    </p:animEffect>
                                  </p:childTnLst>
                                </p:cTn>
                              </p:par>
                              <p:par>
                                <p:cTn id="57" presetID="53" presetClass="entr" presetSubtype="16" fill="hold"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p:cTn id="59" dur="500" fill="hold"/>
                                        <p:tgtEl>
                                          <p:spTgt spid="139"/>
                                        </p:tgtEl>
                                        <p:attrNameLst>
                                          <p:attrName>ppt_w</p:attrName>
                                        </p:attrNameLst>
                                      </p:cBhvr>
                                      <p:tavLst>
                                        <p:tav tm="0">
                                          <p:val>
                                            <p:fltVal val="0"/>
                                          </p:val>
                                        </p:tav>
                                        <p:tav tm="100000">
                                          <p:val>
                                            <p:strVal val="#ppt_w"/>
                                          </p:val>
                                        </p:tav>
                                      </p:tavLst>
                                    </p:anim>
                                    <p:anim calcmode="lin" valueType="num">
                                      <p:cBhvr>
                                        <p:cTn id="60" dur="500" fill="hold"/>
                                        <p:tgtEl>
                                          <p:spTgt spid="139"/>
                                        </p:tgtEl>
                                        <p:attrNameLst>
                                          <p:attrName>ppt_h</p:attrName>
                                        </p:attrNameLst>
                                      </p:cBhvr>
                                      <p:tavLst>
                                        <p:tav tm="0">
                                          <p:val>
                                            <p:fltVal val="0"/>
                                          </p:val>
                                        </p:tav>
                                        <p:tav tm="100000">
                                          <p:val>
                                            <p:strVal val="#ppt_h"/>
                                          </p:val>
                                        </p:tav>
                                      </p:tavLst>
                                    </p:anim>
                                    <p:animEffect transition="in" filter="fade">
                                      <p:cBhvr>
                                        <p:cTn id="61" dur="500"/>
                                        <p:tgtEl>
                                          <p:spTgt spid="139"/>
                                        </p:tgtEl>
                                      </p:cBhvr>
                                    </p:animEffect>
                                  </p:childTnLst>
                                </p:cTn>
                              </p:par>
                              <p:par>
                                <p:cTn id="62" presetID="53" presetClass="entr" presetSubtype="16" fill="hold" nodeType="withEffect">
                                  <p:stCondLst>
                                    <p:cond delay="0"/>
                                  </p:stCondLst>
                                  <p:childTnLst>
                                    <p:set>
                                      <p:cBhvr>
                                        <p:cTn id="63" dur="1" fill="hold">
                                          <p:stCondLst>
                                            <p:cond delay="0"/>
                                          </p:stCondLst>
                                        </p:cTn>
                                        <p:tgtEl>
                                          <p:spTgt spid="146"/>
                                        </p:tgtEl>
                                        <p:attrNameLst>
                                          <p:attrName>style.visibility</p:attrName>
                                        </p:attrNameLst>
                                      </p:cBhvr>
                                      <p:to>
                                        <p:strVal val="visible"/>
                                      </p:to>
                                    </p:set>
                                    <p:anim calcmode="lin" valueType="num">
                                      <p:cBhvr>
                                        <p:cTn id="64" dur="500" fill="hold"/>
                                        <p:tgtEl>
                                          <p:spTgt spid="146"/>
                                        </p:tgtEl>
                                        <p:attrNameLst>
                                          <p:attrName>ppt_w</p:attrName>
                                        </p:attrNameLst>
                                      </p:cBhvr>
                                      <p:tavLst>
                                        <p:tav tm="0">
                                          <p:val>
                                            <p:fltVal val="0"/>
                                          </p:val>
                                        </p:tav>
                                        <p:tav tm="100000">
                                          <p:val>
                                            <p:strVal val="#ppt_w"/>
                                          </p:val>
                                        </p:tav>
                                      </p:tavLst>
                                    </p:anim>
                                    <p:anim calcmode="lin" valueType="num">
                                      <p:cBhvr>
                                        <p:cTn id="65" dur="500" fill="hold"/>
                                        <p:tgtEl>
                                          <p:spTgt spid="146"/>
                                        </p:tgtEl>
                                        <p:attrNameLst>
                                          <p:attrName>ppt_h</p:attrName>
                                        </p:attrNameLst>
                                      </p:cBhvr>
                                      <p:tavLst>
                                        <p:tav tm="0">
                                          <p:val>
                                            <p:fltVal val="0"/>
                                          </p:val>
                                        </p:tav>
                                        <p:tav tm="100000">
                                          <p:val>
                                            <p:strVal val="#ppt_h"/>
                                          </p:val>
                                        </p:tav>
                                      </p:tavLst>
                                    </p:anim>
                                    <p:animEffect transition="in" filter="fade">
                                      <p:cBhvr>
                                        <p:cTn id="66" dur="500"/>
                                        <p:tgtEl>
                                          <p:spTgt spid="146"/>
                                        </p:tgtEl>
                                      </p:cBhvr>
                                    </p:animEffect>
                                  </p:childTnLst>
                                </p:cTn>
                              </p:par>
                              <p:par>
                                <p:cTn id="67" presetID="53" presetClass="entr" presetSubtype="16" fill="hold" nodeType="withEffect">
                                  <p:stCondLst>
                                    <p:cond delay="0"/>
                                  </p:stCondLst>
                                  <p:childTnLst>
                                    <p:set>
                                      <p:cBhvr>
                                        <p:cTn id="68" dur="1" fill="hold">
                                          <p:stCondLst>
                                            <p:cond delay="0"/>
                                          </p:stCondLst>
                                        </p:cTn>
                                        <p:tgtEl>
                                          <p:spTgt spid="147"/>
                                        </p:tgtEl>
                                        <p:attrNameLst>
                                          <p:attrName>style.visibility</p:attrName>
                                        </p:attrNameLst>
                                      </p:cBhvr>
                                      <p:to>
                                        <p:strVal val="visible"/>
                                      </p:to>
                                    </p:set>
                                    <p:anim calcmode="lin" valueType="num">
                                      <p:cBhvr>
                                        <p:cTn id="69" dur="500" fill="hold"/>
                                        <p:tgtEl>
                                          <p:spTgt spid="147"/>
                                        </p:tgtEl>
                                        <p:attrNameLst>
                                          <p:attrName>ppt_w</p:attrName>
                                        </p:attrNameLst>
                                      </p:cBhvr>
                                      <p:tavLst>
                                        <p:tav tm="0">
                                          <p:val>
                                            <p:fltVal val="0"/>
                                          </p:val>
                                        </p:tav>
                                        <p:tav tm="100000">
                                          <p:val>
                                            <p:strVal val="#ppt_w"/>
                                          </p:val>
                                        </p:tav>
                                      </p:tavLst>
                                    </p:anim>
                                    <p:anim calcmode="lin" valueType="num">
                                      <p:cBhvr>
                                        <p:cTn id="70" dur="500" fill="hold"/>
                                        <p:tgtEl>
                                          <p:spTgt spid="147"/>
                                        </p:tgtEl>
                                        <p:attrNameLst>
                                          <p:attrName>ppt_h</p:attrName>
                                        </p:attrNameLst>
                                      </p:cBhvr>
                                      <p:tavLst>
                                        <p:tav tm="0">
                                          <p:val>
                                            <p:fltVal val="0"/>
                                          </p:val>
                                        </p:tav>
                                        <p:tav tm="100000">
                                          <p:val>
                                            <p:strVal val="#ppt_h"/>
                                          </p:val>
                                        </p:tav>
                                      </p:tavLst>
                                    </p:anim>
                                    <p:animEffect transition="in" filter="fade">
                                      <p:cBhvr>
                                        <p:cTn id="71" dur="500"/>
                                        <p:tgtEl>
                                          <p:spTgt spid="147"/>
                                        </p:tgtEl>
                                      </p:cBhvr>
                                    </p:animEffect>
                                  </p:childTnLst>
                                </p:cTn>
                              </p:par>
                            </p:childTnLst>
                          </p:cTn>
                        </p:par>
                        <p:par>
                          <p:cTn id="72" fill="hold">
                            <p:stCondLst>
                              <p:cond delay="2750"/>
                            </p:stCondLst>
                            <p:childTnLst>
                              <p:par>
                                <p:cTn id="73" presetID="26" presetClass="emph" presetSubtype="0" repeatCount="indefinite" fill="hold" nodeType="afterEffect">
                                  <p:stCondLst>
                                    <p:cond delay="0"/>
                                  </p:stCondLst>
                                  <p:endCondLst>
                                    <p:cond evt="onNext" delay="0">
                                      <p:tgtEl>
                                        <p:sldTgt/>
                                      </p:tgtEl>
                                    </p:cond>
                                  </p:endCondLst>
                                  <p:childTnLst>
                                    <p:animEffect transition="out" filter="fade">
                                      <p:cBhvr>
                                        <p:cTn id="74" dur="500" tmFilter="0, 0; .2, .5; .8, .5; 1, 0"/>
                                        <p:tgtEl>
                                          <p:spTgt spid="140"/>
                                        </p:tgtEl>
                                      </p:cBhvr>
                                    </p:animEffect>
                                    <p:animScale>
                                      <p:cBhvr>
                                        <p:cTn id="75" dur="250" autoRev="1" fill="hold"/>
                                        <p:tgtEl>
                                          <p:spTgt spid="140"/>
                                        </p:tgtEl>
                                      </p:cBhvr>
                                      <p:by x="105000" y="105000"/>
                                    </p:animScale>
                                  </p:childTnLst>
                                </p:cTn>
                              </p:par>
                              <p:par>
                                <p:cTn id="76" presetID="26" presetClass="emph" presetSubtype="0" repeatCount="indefinite" fill="hold" nodeType="withEffect">
                                  <p:stCondLst>
                                    <p:cond delay="0"/>
                                  </p:stCondLst>
                                  <p:endCondLst>
                                    <p:cond evt="onNext" delay="0">
                                      <p:tgtEl>
                                        <p:sldTgt/>
                                      </p:tgtEl>
                                    </p:cond>
                                  </p:endCondLst>
                                  <p:childTnLst>
                                    <p:animEffect transition="out" filter="fade">
                                      <p:cBhvr>
                                        <p:cTn id="77" dur="500" tmFilter="0, 0; .2, .5; .8, .5; 1, 0"/>
                                        <p:tgtEl>
                                          <p:spTgt spid="136"/>
                                        </p:tgtEl>
                                      </p:cBhvr>
                                    </p:animEffect>
                                    <p:animScale>
                                      <p:cBhvr>
                                        <p:cTn id="78" dur="250" autoRev="1" fill="hold"/>
                                        <p:tgtEl>
                                          <p:spTgt spid="136"/>
                                        </p:tgtEl>
                                      </p:cBhvr>
                                      <p:by x="105000" y="105000"/>
                                    </p:animScale>
                                  </p:childTnLst>
                                </p:cTn>
                              </p:par>
                              <p:par>
                                <p:cTn id="79" presetID="26" presetClass="emph" presetSubtype="0" repeatCount="indefinite" fill="hold" nodeType="withEffect">
                                  <p:stCondLst>
                                    <p:cond delay="0"/>
                                  </p:stCondLst>
                                  <p:endCondLst>
                                    <p:cond evt="onNext" delay="0">
                                      <p:tgtEl>
                                        <p:sldTgt/>
                                      </p:tgtEl>
                                    </p:cond>
                                  </p:endCondLst>
                                  <p:childTnLst>
                                    <p:animEffect transition="out" filter="fade">
                                      <p:cBhvr>
                                        <p:cTn id="80" dur="500" tmFilter="0, 0; .2, .5; .8, .5; 1, 0"/>
                                        <p:tgtEl>
                                          <p:spTgt spid="139"/>
                                        </p:tgtEl>
                                      </p:cBhvr>
                                    </p:animEffect>
                                    <p:animScale>
                                      <p:cBhvr>
                                        <p:cTn id="81" dur="250" autoRev="1" fill="hold"/>
                                        <p:tgtEl>
                                          <p:spTgt spid="139"/>
                                        </p:tgtEl>
                                      </p:cBhvr>
                                      <p:by x="105000" y="105000"/>
                                    </p:animScale>
                                  </p:childTnLst>
                                </p:cTn>
                              </p:par>
                              <p:par>
                                <p:cTn id="82" presetID="26" presetClass="emph" presetSubtype="0" repeatCount="indefinite" fill="hold" nodeType="withEffect">
                                  <p:stCondLst>
                                    <p:cond delay="0"/>
                                  </p:stCondLst>
                                  <p:endCondLst>
                                    <p:cond evt="onNext" delay="0">
                                      <p:tgtEl>
                                        <p:sldTgt/>
                                      </p:tgtEl>
                                    </p:cond>
                                  </p:endCondLst>
                                  <p:childTnLst>
                                    <p:animEffect transition="out" filter="fade">
                                      <p:cBhvr>
                                        <p:cTn id="83" dur="500" tmFilter="0, 0; .2, .5; .8, .5; 1, 0"/>
                                        <p:tgtEl>
                                          <p:spTgt spid="146"/>
                                        </p:tgtEl>
                                      </p:cBhvr>
                                    </p:animEffect>
                                    <p:animScale>
                                      <p:cBhvr>
                                        <p:cTn id="84" dur="250" autoRev="1" fill="hold"/>
                                        <p:tgtEl>
                                          <p:spTgt spid="146"/>
                                        </p:tgtEl>
                                      </p:cBhvr>
                                      <p:by x="105000" y="105000"/>
                                    </p:animScale>
                                  </p:childTnLst>
                                </p:cTn>
                              </p:par>
                              <p:par>
                                <p:cTn id="85" presetID="26" presetClass="emph" presetSubtype="0" repeatCount="indefinite" fill="hold" nodeType="withEffect">
                                  <p:stCondLst>
                                    <p:cond delay="0"/>
                                  </p:stCondLst>
                                  <p:endCondLst>
                                    <p:cond evt="onNext" delay="0">
                                      <p:tgtEl>
                                        <p:sldTgt/>
                                      </p:tgtEl>
                                    </p:cond>
                                  </p:endCondLst>
                                  <p:childTnLst>
                                    <p:animEffect transition="out" filter="fade">
                                      <p:cBhvr>
                                        <p:cTn id="86" dur="500" tmFilter="0, 0; .2, .5; .8, .5; 1, 0"/>
                                        <p:tgtEl>
                                          <p:spTgt spid="147"/>
                                        </p:tgtEl>
                                      </p:cBhvr>
                                    </p:animEffect>
                                    <p:animScale>
                                      <p:cBhvr>
                                        <p:cTn id="87" dur="250" autoRev="1" fill="hold"/>
                                        <p:tgtEl>
                                          <p:spTgt spid="147"/>
                                        </p:tgtEl>
                                      </p:cBhvr>
                                      <p:by x="105000" y="105000"/>
                                    </p:animScale>
                                  </p:childTnLst>
                                </p:cTn>
                              </p:par>
                              <p:par>
                                <p:cTn id="88" presetID="41" presetClass="entr" presetSubtype="0" fill="hold" grpId="0" nodeType="withEffect">
                                  <p:stCondLst>
                                    <p:cond delay="0"/>
                                  </p:stCondLst>
                                  <p:iterate type="lt">
                                    <p:tmPct val="10000"/>
                                  </p:iterate>
                                  <p:childTnLst>
                                    <p:set>
                                      <p:cBhvr>
                                        <p:cTn id="89" dur="1" fill="hold">
                                          <p:stCondLst>
                                            <p:cond delay="0"/>
                                          </p:stCondLst>
                                        </p:cTn>
                                        <p:tgtEl>
                                          <p:spTgt spid="13"/>
                                        </p:tgtEl>
                                        <p:attrNameLst>
                                          <p:attrName>style.visibility</p:attrName>
                                        </p:attrNameLst>
                                      </p:cBhvr>
                                      <p:to>
                                        <p:strVal val="visible"/>
                                      </p:to>
                                    </p:set>
                                    <p:anim calcmode="lin" valueType="num">
                                      <p:cBhvr>
                                        <p:cTn id="9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3"/>
                                        </p:tgtEl>
                                        <p:attrNameLst>
                                          <p:attrName>ppt_y</p:attrName>
                                        </p:attrNameLst>
                                      </p:cBhvr>
                                      <p:tavLst>
                                        <p:tav tm="0">
                                          <p:val>
                                            <p:strVal val="#ppt_y"/>
                                          </p:val>
                                        </p:tav>
                                        <p:tav tm="100000">
                                          <p:val>
                                            <p:strVal val="#ppt_y"/>
                                          </p:val>
                                        </p:tav>
                                      </p:tavLst>
                                    </p:anim>
                                    <p:anim calcmode="lin" valueType="num">
                                      <p:cBhvr>
                                        <p:cTn id="9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stretch>
            <a:fillRect/>
          </a:stretch>
        </p:blipFill>
        <p:spPr>
          <a:xfrm>
            <a:off x="2809971" y="939176"/>
            <a:ext cx="6572058" cy="4346825"/>
          </a:xfrm>
          <a:prstGeom prst="rect">
            <a:avLst/>
          </a:prstGeom>
        </p:spPr>
      </p:pic>
      <p:sp>
        <p:nvSpPr>
          <p:cNvPr id="5" name="文本框 4"/>
          <p:cNvSpPr txBox="1"/>
          <p:nvPr/>
        </p:nvSpPr>
        <p:spPr>
          <a:xfrm>
            <a:off x="3190972" y="2527814"/>
            <a:ext cx="6191058" cy="553998"/>
          </a:xfrm>
          <a:prstGeom prst="rect">
            <a:avLst/>
          </a:prstGeom>
          <a:noFill/>
        </p:spPr>
        <p:txBody>
          <a:bodyPr wrap="square" rtlCol="0">
            <a:spAutoFit/>
          </a:bodyPr>
          <a:lstStyle/>
          <a:p>
            <a:pPr algn="ctr"/>
            <a:r>
              <a:rPr lang="zh-CN" altLang="en-US" sz="3000" dirty="0">
                <a:latin typeface="Arial Black" panose="020B0A04020102020204" pitchFamily="34" charset="0"/>
                <a:ea typeface="萝莉体 第二版" panose="02000500000000000000" pitchFamily="2" charset="-122"/>
                <a:cs typeface="萝莉体 第二版" panose="02000500000000000000" pitchFamily="2" charset="-122"/>
              </a:rPr>
              <a:t>Ｔｈｅ　Ｐａｒｔ　Ｔｈｒｅｅ</a:t>
            </a:r>
          </a:p>
        </p:txBody>
      </p:sp>
      <p:sp>
        <p:nvSpPr>
          <p:cNvPr id="6" name="文本框 5"/>
          <p:cNvSpPr txBox="1"/>
          <p:nvPr/>
        </p:nvSpPr>
        <p:spPr>
          <a:xfrm>
            <a:off x="4418299" y="3206632"/>
            <a:ext cx="3736402" cy="645160"/>
          </a:xfrm>
          <a:prstGeom prst="rect">
            <a:avLst/>
          </a:prstGeom>
          <a:noFill/>
        </p:spPr>
        <p:txBody>
          <a:bodyPr wrap="square" rtlCol="0">
            <a:spAutoFit/>
          </a:bodyPr>
          <a:lstStyle/>
          <a:p>
            <a:pPr algn="ctr"/>
            <a:r>
              <a:rPr lang="en-US" altLang="zh-CN" sz="3600" b="1" i="1" dirty="0">
                <a:latin typeface="Arial Black" panose="020B0A04020102020204" pitchFamily="34" charset="0"/>
                <a:ea typeface="字体管家糖果" panose="00020600040101010101" charset="-122"/>
                <a:cs typeface="Arial Black" panose="020B0A04020102020204" pitchFamily="34" charset="0"/>
              </a:rPr>
              <a:t>Case  Study</a:t>
            </a:r>
          </a:p>
        </p:txBody>
      </p:sp>
      <p:grpSp>
        <p:nvGrpSpPr>
          <p:cNvPr id="9" name="组合 8"/>
          <p:cNvGrpSpPr/>
          <p:nvPr/>
        </p:nvGrpSpPr>
        <p:grpSpPr>
          <a:xfrm>
            <a:off x="362999" y="3191833"/>
            <a:ext cx="2827972" cy="597268"/>
            <a:chOff x="230895" y="130347"/>
            <a:chExt cx="4560847" cy="963251"/>
          </a:xfrm>
        </p:grpSpPr>
        <p:sp>
          <p:nvSpPr>
            <p:cNvPr id="10" name="任意多边形: 形状 9"/>
            <p:cNvSpPr/>
            <p:nvPr/>
          </p:nvSpPr>
          <p:spPr>
            <a:xfrm>
              <a:off x="1497773" y="538764"/>
              <a:ext cx="3293969" cy="73734"/>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 name="connsiteX0-243" fmla="*/ 0 w 10129197"/>
                <a:gd name="connsiteY0-244" fmla="*/ 108656 h 362734"/>
                <a:gd name="connsiteX1-245" fmla="*/ 2279379 w 10129197"/>
                <a:gd name="connsiteY1-246" fmla="*/ 359834 h 362734"/>
                <a:gd name="connsiteX2-247" fmla="*/ 5209172 w 10129197"/>
                <a:gd name="connsiteY2-248" fmla="*/ 230012 h 362734"/>
                <a:gd name="connsiteX3-249" fmla="*/ 10129197 w 10129197"/>
                <a:gd name="connsiteY3-250" fmla="*/ 1 h 362734"/>
                <a:gd name="connsiteX0-251" fmla="*/ 0 w 8153512"/>
                <a:gd name="connsiteY0-252" fmla="*/ 149619 h 403884"/>
                <a:gd name="connsiteX1-253" fmla="*/ 2279379 w 8153512"/>
                <a:gd name="connsiteY1-254" fmla="*/ 400797 h 403884"/>
                <a:gd name="connsiteX2-255" fmla="*/ 5209172 w 8153512"/>
                <a:gd name="connsiteY2-256" fmla="*/ 270975 h 403884"/>
                <a:gd name="connsiteX3-257" fmla="*/ 8153512 w 8153512"/>
                <a:gd name="connsiteY3-258" fmla="*/ 0 h 403884"/>
                <a:gd name="connsiteX0-259" fmla="*/ 0 w 8320471"/>
                <a:gd name="connsiteY0-260" fmla="*/ 36968 h 290765"/>
                <a:gd name="connsiteX1-261" fmla="*/ 2279379 w 8320471"/>
                <a:gd name="connsiteY1-262" fmla="*/ 288146 h 290765"/>
                <a:gd name="connsiteX2-263" fmla="*/ 5209172 w 8320471"/>
                <a:gd name="connsiteY2-264" fmla="*/ 158324 h 290765"/>
                <a:gd name="connsiteX3-265" fmla="*/ 8320471 w 8320471"/>
                <a:gd name="connsiteY3-266" fmla="*/ 0 h 290765"/>
                <a:gd name="connsiteX0-267" fmla="*/ 0 w 8320471"/>
                <a:gd name="connsiteY0-268" fmla="*/ 36968 h 292812"/>
                <a:gd name="connsiteX1-269" fmla="*/ 2279379 w 8320471"/>
                <a:gd name="connsiteY1-270" fmla="*/ 288146 h 292812"/>
                <a:gd name="connsiteX2-271" fmla="*/ 8320471 w 8320471"/>
                <a:gd name="connsiteY2-272" fmla="*/ 0 h 292812"/>
                <a:gd name="connsiteX0-273" fmla="*/ 0 w 8320471"/>
                <a:gd name="connsiteY0-274" fmla="*/ 36968 h 284234"/>
                <a:gd name="connsiteX1-275" fmla="*/ 2752431 w 8320471"/>
                <a:gd name="connsiteY1-276" fmla="*/ 277905 h 284234"/>
                <a:gd name="connsiteX2-277" fmla="*/ 8320471 w 8320471"/>
                <a:gd name="connsiteY2-278" fmla="*/ 0 h 284234"/>
                <a:gd name="connsiteX0-279" fmla="*/ 0 w 8306558"/>
                <a:gd name="connsiteY0-280" fmla="*/ 47209 h 295214"/>
                <a:gd name="connsiteX1-281" fmla="*/ 2752431 w 8306558"/>
                <a:gd name="connsiteY1-282" fmla="*/ 288146 h 295214"/>
                <a:gd name="connsiteX2-283" fmla="*/ 8306558 w 8306558"/>
                <a:gd name="connsiteY2-284" fmla="*/ 0 h 295214"/>
                <a:gd name="connsiteX0-285" fmla="*/ 0 w 8306558"/>
                <a:gd name="connsiteY0-286" fmla="*/ 47209 h 295214"/>
                <a:gd name="connsiteX1-287" fmla="*/ 2752431 w 8306558"/>
                <a:gd name="connsiteY1-288" fmla="*/ 288146 h 295214"/>
                <a:gd name="connsiteX2-289" fmla="*/ 8306558 w 8306558"/>
                <a:gd name="connsiteY2-290" fmla="*/ 0 h 295214"/>
                <a:gd name="connsiteX0-291" fmla="*/ 0 w 7847420"/>
                <a:gd name="connsiteY0-292" fmla="*/ 36968 h 284234"/>
                <a:gd name="connsiteX1-293" fmla="*/ 2752431 w 7847420"/>
                <a:gd name="connsiteY1-294" fmla="*/ 277905 h 284234"/>
                <a:gd name="connsiteX2-295" fmla="*/ 7847420 w 7847420"/>
                <a:gd name="connsiteY2-296" fmla="*/ 0 h 284234"/>
              </a:gdLst>
              <a:ahLst/>
              <a:cxnLst>
                <a:cxn ang="0">
                  <a:pos x="connsiteX0-1" y="connsiteY0-2"/>
                </a:cxn>
                <a:cxn ang="0">
                  <a:pos x="connsiteX1-3" y="connsiteY1-4"/>
                </a:cxn>
                <a:cxn ang="0">
                  <a:pos x="connsiteX2-5" y="connsiteY2-6"/>
                </a:cxn>
              </a:cxnLst>
              <a:rect l="l" t="t" r="r" b="b"/>
              <a:pathLst>
                <a:path w="7847420" h="284234">
                  <a:moveTo>
                    <a:pt x="0" y="36968"/>
                  </a:moveTo>
                  <a:cubicBezTo>
                    <a:pt x="245726" y="330597"/>
                    <a:pt x="1444528" y="284066"/>
                    <a:pt x="2752431" y="277905"/>
                  </a:cubicBezTo>
                  <a:cubicBezTo>
                    <a:pt x="4060334" y="271744"/>
                    <a:pt x="6588860" y="131718"/>
                    <a:pt x="7847420" y="0"/>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stretch>
              <a:fillRect/>
            </a:stretch>
          </p:blipFill>
          <p:spPr>
            <a:xfrm>
              <a:off x="230895" y="130347"/>
              <a:ext cx="1335140" cy="963251"/>
            </a:xfrm>
            <a:prstGeom prst="rect">
              <a:avLst/>
            </a:prstGeom>
          </p:spPr>
        </p:pic>
      </p:grpSp>
      <p:grpSp>
        <p:nvGrpSpPr>
          <p:cNvPr id="13" name="组合 12"/>
          <p:cNvGrpSpPr/>
          <p:nvPr/>
        </p:nvGrpSpPr>
        <p:grpSpPr>
          <a:xfrm flipH="1">
            <a:off x="9763028" y="3154809"/>
            <a:ext cx="2228936" cy="597268"/>
            <a:chOff x="230895" y="130347"/>
            <a:chExt cx="3594745" cy="963251"/>
          </a:xfrm>
        </p:grpSpPr>
        <p:sp>
          <p:nvSpPr>
            <p:cNvPr id="14" name="任意多边形: 形状 13"/>
            <p:cNvSpPr/>
            <p:nvPr/>
          </p:nvSpPr>
          <p:spPr>
            <a:xfrm>
              <a:off x="1497775" y="538764"/>
              <a:ext cx="2327865" cy="73734"/>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1" fmla="*/ 0 w 9877777"/>
                <a:gd name="connsiteY0-2" fmla="*/ 284617 h 431037"/>
                <a:gd name="connsiteX1-3" fmla="*/ 595855 w 9877777"/>
                <a:gd name="connsiteY1-4" fmla="*/ 307195 h 431037"/>
                <a:gd name="connsiteX2-5" fmla="*/ 2302933 w 9877777"/>
                <a:gd name="connsiteY2-6" fmla="*/ 420084 h 431037"/>
                <a:gd name="connsiteX3-7" fmla="*/ 4696177 w 9877777"/>
                <a:gd name="connsiteY3-8" fmla="*/ 2395 h 431037"/>
                <a:gd name="connsiteX4-9" fmla="*/ 6886222 w 9877777"/>
                <a:gd name="connsiteY4-10" fmla="*/ 250751 h 431037"/>
                <a:gd name="connsiteX5-11" fmla="*/ 9098844 w 9877777"/>
                <a:gd name="connsiteY5-12" fmla="*/ 284617 h 431037"/>
                <a:gd name="connsiteX6-13" fmla="*/ 9877777 w 9877777"/>
                <a:gd name="connsiteY6-14" fmla="*/ 149151 h 431037"/>
                <a:gd name="connsiteX0-15" fmla="*/ 0 w 9915328"/>
                <a:gd name="connsiteY0-16" fmla="*/ 194306 h 431977"/>
                <a:gd name="connsiteX1-17" fmla="*/ 633406 w 9915328"/>
                <a:gd name="connsiteY1-18" fmla="*/ 307195 h 431977"/>
                <a:gd name="connsiteX2-19" fmla="*/ 2340484 w 9915328"/>
                <a:gd name="connsiteY2-20" fmla="*/ 420084 h 431977"/>
                <a:gd name="connsiteX3-21" fmla="*/ 4733728 w 9915328"/>
                <a:gd name="connsiteY3-22" fmla="*/ 2395 h 431977"/>
                <a:gd name="connsiteX4-23" fmla="*/ 6923773 w 9915328"/>
                <a:gd name="connsiteY4-24" fmla="*/ 250751 h 431977"/>
                <a:gd name="connsiteX5-25" fmla="*/ 9136395 w 9915328"/>
                <a:gd name="connsiteY5-26" fmla="*/ 284617 h 431977"/>
                <a:gd name="connsiteX6-27" fmla="*/ 9915328 w 9915328"/>
                <a:gd name="connsiteY6-28" fmla="*/ 149151 h 431977"/>
                <a:gd name="connsiteX0-29" fmla="*/ 0 w 9915328"/>
                <a:gd name="connsiteY0-30" fmla="*/ 194306 h 431977"/>
                <a:gd name="connsiteX1-31" fmla="*/ 633406 w 9915328"/>
                <a:gd name="connsiteY1-32" fmla="*/ 307195 h 431977"/>
                <a:gd name="connsiteX2-33" fmla="*/ 2340484 w 9915328"/>
                <a:gd name="connsiteY2-34" fmla="*/ 420084 h 431977"/>
                <a:gd name="connsiteX3-35" fmla="*/ 4733728 w 9915328"/>
                <a:gd name="connsiteY3-36" fmla="*/ 2395 h 431977"/>
                <a:gd name="connsiteX4-37" fmla="*/ 6923773 w 9915328"/>
                <a:gd name="connsiteY4-38" fmla="*/ 250751 h 431977"/>
                <a:gd name="connsiteX5-39" fmla="*/ 9136395 w 9915328"/>
                <a:gd name="connsiteY5-40" fmla="*/ 284617 h 431977"/>
                <a:gd name="connsiteX6-41" fmla="*/ 9915328 w 9915328"/>
                <a:gd name="connsiteY6-42" fmla="*/ 149151 h 431977"/>
                <a:gd name="connsiteX0-43" fmla="*/ 0 w 9915328"/>
                <a:gd name="connsiteY0-44" fmla="*/ 60818 h 291409"/>
                <a:gd name="connsiteX1-45" fmla="*/ 633406 w 9915328"/>
                <a:gd name="connsiteY1-46" fmla="*/ 173707 h 291409"/>
                <a:gd name="connsiteX2-47" fmla="*/ 2340484 w 9915328"/>
                <a:gd name="connsiteY2-48" fmla="*/ 286596 h 291409"/>
                <a:gd name="connsiteX3-49" fmla="*/ 5071684 w 9915328"/>
                <a:gd name="connsiteY3-50" fmla="*/ 4374 h 291409"/>
                <a:gd name="connsiteX4-51" fmla="*/ 6923773 w 9915328"/>
                <a:gd name="connsiteY4-52" fmla="*/ 117263 h 291409"/>
                <a:gd name="connsiteX5-53" fmla="*/ 9136395 w 9915328"/>
                <a:gd name="connsiteY5-54" fmla="*/ 151129 h 291409"/>
                <a:gd name="connsiteX6-55" fmla="*/ 9915328 w 9915328"/>
                <a:gd name="connsiteY6-56" fmla="*/ 15663 h 291409"/>
                <a:gd name="connsiteX0-57" fmla="*/ 0 w 9915328"/>
                <a:gd name="connsiteY0-58" fmla="*/ 163495 h 394086"/>
                <a:gd name="connsiteX1-59" fmla="*/ 633406 w 9915328"/>
                <a:gd name="connsiteY1-60" fmla="*/ 276384 h 394086"/>
                <a:gd name="connsiteX2-61" fmla="*/ 2340484 w 9915328"/>
                <a:gd name="connsiteY2-62" fmla="*/ 389273 h 394086"/>
                <a:gd name="connsiteX3-63" fmla="*/ 5071684 w 9915328"/>
                <a:gd name="connsiteY3-64" fmla="*/ 107051 h 394086"/>
                <a:gd name="connsiteX4-65" fmla="*/ 6986358 w 9915328"/>
                <a:gd name="connsiteY4-66" fmla="*/ 5451 h 394086"/>
                <a:gd name="connsiteX5-67" fmla="*/ 9136395 w 9915328"/>
                <a:gd name="connsiteY5-68" fmla="*/ 253806 h 394086"/>
                <a:gd name="connsiteX6-69" fmla="*/ 9915328 w 9915328"/>
                <a:gd name="connsiteY6-70" fmla="*/ 118340 h 394086"/>
                <a:gd name="connsiteX0-71" fmla="*/ 0 w 9915328"/>
                <a:gd name="connsiteY0-72" fmla="*/ 179002 h 409593"/>
                <a:gd name="connsiteX1-73" fmla="*/ 633406 w 9915328"/>
                <a:gd name="connsiteY1-74" fmla="*/ 291891 h 409593"/>
                <a:gd name="connsiteX2-75" fmla="*/ 2340484 w 9915328"/>
                <a:gd name="connsiteY2-76" fmla="*/ 404780 h 409593"/>
                <a:gd name="connsiteX3-77" fmla="*/ 5071684 w 9915328"/>
                <a:gd name="connsiteY3-78" fmla="*/ 122558 h 409593"/>
                <a:gd name="connsiteX4-79" fmla="*/ 6986358 w 9915328"/>
                <a:gd name="connsiteY4-80" fmla="*/ 20958 h 409593"/>
                <a:gd name="connsiteX5-81" fmla="*/ 9136395 w 9915328"/>
                <a:gd name="connsiteY5-82" fmla="*/ 9669 h 409593"/>
                <a:gd name="connsiteX6-83" fmla="*/ 9915328 w 9915328"/>
                <a:gd name="connsiteY6-84" fmla="*/ 133847 h 409593"/>
                <a:gd name="connsiteX0-85" fmla="*/ 0 w 9915328"/>
                <a:gd name="connsiteY0-86" fmla="*/ 198509 h 429100"/>
                <a:gd name="connsiteX1-87" fmla="*/ 633406 w 9915328"/>
                <a:gd name="connsiteY1-88" fmla="*/ 311398 h 429100"/>
                <a:gd name="connsiteX2-89" fmla="*/ 2340484 w 9915328"/>
                <a:gd name="connsiteY2-90" fmla="*/ 424287 h 429100"/>
                <a:gd name="connsiteX3-91" fmla="*/ 5071684 w 9915328"/>
                <a:gd name="connsiteY3-92" fmla="*/ 142065 h 429100"/>
                <a:gd name="connsiteX4-93" fmla="*/ 6986358 w 9915328"/>
                <a:gd name="connsiteY4-94" fmla="*/ 40465 h 429100"/>
                <a:gd name="connsiteX5-95" fmla="*/ 9136395 w 9915328"/>
                <a:gd name="connsiteY5-96" fmla="*/ 29176 h 429100"/>
                <a:gd name="connsiteX6-97" fmla="*/ 9915328 w 9915328"/>
                <a:gd name="connsiteY6-98" fmla="*/ 153354 h 429100"/>
                <a:gd name="connsiteX0-99" fmla="*/ 0 w 9915328"/>
                <a:gd name="connsiteY0-100" fmla="*/ 158109 h 388700"/>
                <a:gd name="connsiteX1-101" fmla="*/ 633406 w 9915328"/>
                <a:gd name="connsiteY1-102" fmla="*/ 270998 h 388700"/>
                <a:gd name="connsiteX2-103" fmla="*/ 2340484 w 9915328"/>
                <a:gd name="connsiteY2-104" fmla="*/ 383887 h 388700"/>
                <a:gd name="connsiteX3-105" fmla="*/ 5071684 w 9915328"/>
                <a:gd name="connsiteY3-106" fmla="*/ 101665 h 388700"/>
                <a:gd name="connsiteX4-107" fmla="*/ 6986358 w 9915328"/>
                <a:gd name="connsiteY4-108" fmla="*/ 65 h 388700"/>
                <a:gd name="connsiteX5-109" fmla="*/ 8835990 w 9915328"/>
                <a:gd name="connsiteY5-110" fmla="*/ 112954 h 388700"/>
                <a:gd name="connsiteX6-111" fmla="*/ 9915328 w 9915328"/>
                <a:gd name="connsiteY6-112" fmla="*/ 112954 h 388700"/>
                <a:gd name="connsiteX0-113" fmla="*/ 0 w 9915328"/>
                <a:gd name="connsiteY0-114" fmla="*/ 158569 h 385714"/>
                <a:gd name="connsiteX1-115" fmla="*/ 633406 w 9915328"/>
                <a:gd name="connsiteY1-116" fmla="*/ 271458 h 385714"/>
                <a:gd name="connsiteX2-117" fmla="*/ 2340484 w 9915328"/>
                <a:gd name="connsiteY2-118" fmla="*/ 384347 h 385714"/>
                <a:gd name="connsiteX3-119" fmla="*/ 5270277 w 9915328"/>
                <a:gd name="connsiteY3-120" fmla="*/ 191025 h 385714"/>
                <a:gd name="connsiteX4-121" fmla="*/ 6986358 w 9915328"/>
                <a:gd name="connsiteY4-122" fmla="*/ 525 h 385714"/>
                <a:gd name="connsiteX5-123" fmla="*/ 8835990 w 9915328"/>
                <a:gd name="connsiteY5-124" fmla="*/ 113414 h 385714"/>
                <a:gd name="connsiteX6-125" fmla="*/ 9915328 w 9915328"/>
                <a:gd name="connsiteY6-126" fmla="*/ 113414 h 385714"/>
                <a:gd name="connsiteX0-127" fmla="*/ 0 w 9915328"/>
                <a:gd name="connsiteY0-128" fmla="*/ 158569 h 323756"/>
                <a:gd name="connsiteX1-129" fmla="*/ 633406 w 9915328"/>
                <a:gd name="connsiteY1-130" fmla="*/ 271458 h 323756"/>
                <a:gd name="connsiteX2-131" fmla="*/ 2340484 w 9915328"/>
                <a:gd name="connsiteY2-132" fmla="*/ 320847 h 323756"/>
                <a:gd name="connsiteX3-133" fmla="*/ 5270277 w 9915328"/>
                <a:gd name="connsiteY3-134" fmla="*/ 191025 h 323756"/>
                <a:gd name="connsiteX4-135" fmla="*/ 6986358 w 9915328"/>
                <a:gd name="connsiteY4-136" fmla="*/ 525 h 323756"/>
                <a:gd name="connsiteX5-137" fmla="*/ 8835990 w 9915328"/>
                <a:gd name="connsiteY5-138" fmla="*/ 113414 h 323756"/>
                <a:gd name="connsiteX6-139" fmla="*/ 9915328 w 9915328"/>
                <a:gd name="connsiteY6-140" fmla="*/ 113414 h 323756"/>
                <a:gd name="connsiteX0-141" fmla="*/ 0 w 9915328"/>
                <a:gd name="connsiteY0-142" fmla="*/ 95979 h 261166"/>
                <a:gd name="connsiteX1-143" fmla="*/ 633406 w 9915328"/>
                <a:gd name="connsiteY1-144" fmla="*/ 208868 h 261166"/>
                <a:gd name="connsiteX2-145" fmla="*/ 2340484 w 9915328"/>
                <a:gd name="connsiteY2-146" fmla="*/ 258257 h 261166"/>
                <a:gd name="connsiteX3-147" fmla="*/ 5270277 w 9915328"/>
                <a:gd name="connsiteY3-148" fmla="*/ 128435 h 261166"/>
                <a:gd name="connsiteX4-149" fmla="*/ 8835990 w 9915328"/>
                <a:gd name="connsiteY4-150" fmla="*/ 50824 h 261166"/>
                <a:gd name="connsiteX5-151" fmla="*/ 9915328 w 9915328"/>
                <a:gd name="connsiteY5-152" fmla="*/ 50824 h 261166"/>
                <a:gd name="connsiteX0-153" fmla="*/ 0 w 9915328"/>
                <a:gd name="connsiteY0-154" fmla="*/ 201048 h 366235"/>
                <a:gd name="connsiteX1-155" fmla="*/ 633406 w 9915328"/>
                <a:gd name="connsiteY1-156" fmla="*/ 313937 h 366235"/>
                <a:gd name="connsiteX2-157" fmla="*/ 2340484 w 9915328"/>
                <a:gd name="connsiteY2-158" fmla="*/ 363326 h 366235"/>
                <a:gd name="connsiteX3-159" fmla="*/ 5270277 w 9915328"/>
                <a:gd name="connsiteY3-160" fmla="*/ 233504 h 366235"/>
                <a:gd name="connsiteX4-161" fmla="*/ 7659714 w 9915328"/>
                <a:gd name="connsiteY4-162" fmla="*/ 28893 h 366235"/>
                <a:gd name="connsiteX5-163" fmla="*/ 9915328 w 9915328"/>
                <a:gd name="connsiteY5-164" fmla="*/ 155893 h 366235"/>
                <a:gd name="connsiteX0-165" fmla="*/ 0 w 9915328"/>
                <a:gd name="connsiteY0-166" fmla="*/ 173629 h 338816"/>
                <a:gd name="connsiteX1-167" fmla="*/ 633406 w 9915328"/>
                <a:gd name="connsiteY1-168" fmla="*/ 286518 h 338816"/>
                <a:gd name="connsiteX2-169" fmla="*/ 2340484 w 9915328"/>
                <a:gd name="connsiteY2-170" fmla="*/ 335907 h 338816"/>
                <a:gd name="connsiteX3-171" fmla="*/ 5270277 w 9915328"/>
                <a:gd name="connsiteY3-172" fmla="*/ 206085 h 338816"/>
                <a:gd name="connsiteX4-173" fmla="*/ 7659714 w 9915328"/>
                <a:gd name="connsiteY4-174" fmla="*/ 1474 h 338816"/>
                <a:gd name="connsiteX5-175" fmla="*/ 9915328 w 9915328"/>
                <a:gd name="connsiteY5-176" fmla="*/ 128474 h 338816"/>
                <a:gd name="connsiteX0-177" fmla="*/ 0 w 10190302"/>
                <a:gd name="connsiteY0-178" fmla="*/ 174097 h 339284"/>
                <a:gd name="connsiteX1-179" fmla="*/ 633406 w 10190302"/>
                <a:gd name="connsiteY1-180" fmla="*/ 286986 h 339284"/>
                <a:gd name="connsiteX2-181" fmla="*/ 2340484 w 10190302"/>
                <a:gd name="connsiteY2-182" fmla="*/ 336375 h 339284"/>
                <a:gd name="connsiteX3-183" fmla="*/ 5270277 w 10190302"/>
                <a:gd name="connsiteY3-184" fmla="*/ 206553 h 339284"/>
                <a:gd name="connsiteX4-185" fmla="*/ 7659714 w 10190302"/>
                <a:gd name="connsiteY4-186" fmla="*/ 1942 h 339284"/>
                <a:gd name="connsiteX5-187" fmla="*/ 10190302 w 10190302"/>
                <a:gd name="connsiteY5-188" fmla="*/ 103542 h 339284"/>
                <a:gd name="connsiteX0-189" fmla="*/ 0 w 10129197"/>
                <a:gd name="connsiteY0-190" fmla="*/ 85197 h 340405"/>
                <a:gd name="connsiteX1-191" fmla="*/ 572301 w 10129197"/>
                <a:gd name="connsiteY1-192" fmla="*/ 286986 h 340405"/>
                <a:gd name="connsiteX2-193" fmla="*/ 2279379 w 10129197"/>
                <a:gd name="connsiteY2-194" fmla="*/ 336375 h 340405"/>
                <a:gd name="connsiteX3-195" fmla="*/ 5209172 w 10129197"/>
                <a:gd name="connsiteY3-196" fmla="*/ 206553 h 340405"/>
                <a:gd name="connsiteX4-197" fmla="*/ 7598609 w 10129197"/>
                <a:gd name="connsiteY4-198" fmla="*/ 1942 h 340405"/>
                <a:gd name="connsiteX5-199" fmla="*/ 10129197 w 10129197"/>
                <a:gd name="connsiteY5-200" fmla="*/ 103542 h 340405"/>
                <a:gd name="connsiteX0-201" fmla="*/ 0 w 10129197"/>
                <a:gd name="connsiteY0-202" fmla="*/ 85197 h 340405"/>
                <a:gd name="connsiteX1-203" fmla="*/ 572301 w 10129197"/>
                <a:gd name="connsiteY1-204" fmla="*/ 286986 h 340405"/>
                <a:gd name="connsiteX2-205" fmla="*/ 2279379 w 10129197"/>
                <a:gd name="connsiteY2-206" fmla="*/ 336375 h 340405"/>
                <a:gd name="connsiteX3-207" fmla="*/ 5209172 w 10129197"/>
                <a:gd name="connsiteY3-208" fmla="*/ 206553 h 340405"/>
                <a:gd name="connsiteX4-209" fmla="*/ 7598609 w 10129197"/>
                <a:gd name="connsiteY4-210" fmla="*/ 1942 h 340405"/>
                <a:gd name="connsiteX5-211" fmla="*/ 10129197 w 10129197"/>
                <a:gd name="connsiteY5-212" fmla="*/ 103542 h 340405"/>
                <a:gd name="connsiteX0-213" fmla="*/ 0 w 10129197"/>
                <a:gd name="connsiteY0-214" fmla="*/ 85197 h 339169"/>
                <a:gd name="connsiteX1-215" fmla="*/ 2279379 w 10129197"/>
                <a:gd name="connsiteY1-216" fmla="*/ 336375 h 339169"/>
                <a:gd name="connsiteX2-217" fmla="*/ 5209172 w 10129197"/>
                <a:gd name="connsiteY2-218" fmla="*/ 206553 h 339169"/>
                <a:gd name="connsiteX3-219" fmla="*/ 7598609 w 10129197"/>
                <a:gd name="connsiteY3-220" fmla="*/ 1942 h 339169"/>
                <a:gd name="connsiteX4-221" fmla="*/ 10129197 w 10129197"/>
                <a:gd name="connsiteY4-222" fmla="*/ 103542 h 339169"/>
                <a:gd name="connsiteX0-223" fmla="*/ 0 w 10129197"/>
                <a:gd name="connsiteY0-224" fmla="*/ 85197 h 339169"/>
                <a:gd name="connsiteX1-225" fmla="*/ 2279379 w 10129197"/>
                <a:gd name="connsiteY1-226" fmla="*/ 336375 h 339169"/>
                <a:gd name="connsiteX2-227" fmla="*/ 5209172 w 10129197"/>
                <a:gd name="connsiteY2-228" fmla="*/ 206553 h 339169"/>
                <a:gd name="connsiteX3-229" fmla="*/ 7598609 w 10129197"/>
                <a:gd name="connsiteY3-230" fmla="*/ 1942 h 339169"/>
                <a:gd name="connsiteX4-231" fmla="*/ 10129197 w 10129197"/>
                <a:gd name="connsiteY4-232" fmla="*/ 103542 h 339169"/>
                <a:gd name="connsiteX0-233" fmla="*/ 0 w 10129197"/>
                <a:gd name="connsiteY0-234" fmla="*/ 118179 h 372151"/>
                <a:gd name="connsiteX1-235" fmla="*/ 2279379 w 10129197"/>
                <a:gd name="connsiteY1-236" fmla="*/ 369357 h 372151"/>
                <a:gd name="connsiteX2-237" fmla="*/ 5209172 w 10129197"/>
                <a:gd name="connsiteY2-238" fmla="*/ 239535 h 372151"/>
                <a:gd name="connsiteX3-239" fmla="*/ 7598609 w 10129197"/>
                <a:gd name="connsiteY3-240" fmla="*/ 34924 h 372151"/>
                <a:gd name="connsiteX4-241" fmla="*/ 10129197 w 10129197"/>
                <a:gd name="connsiteY4-242" fmla="*/ 9524 h 372151"/>
                <a:gd name="connsiteX0-243" fmla="*/ 0 w 10129197"/>
                <a:gd name="connsiteY0-244" fmla="*/ 108656 h 362734"/>
                <a:gd name="connsiteX1-245" fmla="*/ 2279379 w 10129197"/>
                <a:gd name="connsiteY1-246" fmla="*/ 359834 h 362734"/>
                <a:gd name="connsiteX2-247" fmla="*/ 5209172 w 10129197"/>
                <a:gd name="connsiteY2-248" fmla="*/ 230012 h 362734"/>
                <a:gd name="connsiteX3-249" fmla="*/ 10129197 w 10129197"/>
                <a:gd name="connsiteY3-250" fmla="*/ 1 h 362734"/>
                <a:gd name="connsiteX0-251" fmla="*/ 0 w 8153512"/>
                <a:gd name="connsiteY0-252" fmla="*/ 149619 h 403884"/>
                <a:gd name="connsiteX1-253" fmla="*/ 2279379 w 8153512"/>
                <a:gd name="connsiteY1-254" fmla="*/ 400797 h 403884"/>
                <a:gd name="connsiteX2-255" fmla="*/ 5209172 w 8153512"/>
                <a:gd name="connsiteY2-256" fmla="*/ 270975 h 403884"/>
                <a:gd name="connsiteX3-257" fmla="*/ 8153512 w 8153512"/>
                <a:gd name="connsiteY3-258" fmla="*/ 0 h 403884"/>
                <a:gd name="connsiteX0-259" fmla="*/ 0 w 8320471"/>
                <a:gd name="connsiteY0-260" fmla="*/ 36968 h 290765"/>
                <a:gd name="connsiteX1-261" fmla="*/ 2279379 w 8320471"/>
                <a:gd name="connsiteY1-262" fmla="*/ 288146 h 290765"/>
                <a:gd name="connsiteX2-263" fmla="*/ 5209172 w 8320471"/>
                <a:gd name="connsiteY2-264" fmla="*/ 158324 h 290765"/>
                <a:gd name="connsiteX3-265" fmla="*/ 8320471 w 8320471"/>
                <a:gd name="connsiteY3-266" fmla="*/ 0 h 290765"/>
                <a:gd name="connsiteX0-267" fmla="*/ 0 w 8320471"/>
                <a:gd name="connsiteY0-268" fmla="*/ 36968 h 292812"/>
                <a:gd name="connsiteX1-269" fmla="*/ 2279379 w 8320471"/>
                <a:gd name="connsiteY1-270" fmla="*/ 288146 h 292812"/>
                <a:gd name="connsiteX2-271" fmla="*/ 8320471 w 8320471"/>
                <a:gd name="connsiteY2-272" fmla="*/ 0 h 292812"/>
                <a:gd name="connsiteX0-273" fmla="*/ 0 w 8320471"/>
                <a:gd name="connsiteY0-274" fmla="*/ 36968 h 284234"/>
                <a:gd name="connsiteX1-275" fmla="*/ 2752431 w 8320471"/>
                <a:gd name="connsiteY1-276" fmla="*/ 277905 h 284234"/>
                <a:gd name="connsiteX2-277" fmla="*/ 8320471 w 8320471"/>
                <a:gd name="connsiteY2-278" fmla="*/ 0 h 284234"/>
                <a:gd name="connsiteX0-279" fmla="*/ 0 w 8306558"/>
                <a:gd name="connsiteY0-280" fmla="*/ 47209 h 295214"/>
                <a:gd name="connsiteX1-281" fmla="*/ 2752431 w 8306558"/>
                <a:gd name="connsiteY1-282" fmla="*/ 288146 h 295214"/>
                <a:gd name="connsiteX2-283" fmla="*/ 8306558 w 8306558"/>
                <a:gd name="connsiteY2-284" fmla="*/ 0 h 295214"/>
                <a:gd name="connsiteX0-285" fmla="*/ 0 w 8306558"/>
                <a:gd name="connsiteY0-286" fmla="*/ 47209 h 295214"/>
                <a:gd name="connsiteX1-287" fmla="*/ 2752431 w 8306558"/>
                <a:gd name="connsiteY1-288" fmla="*/ 288146 h 295214"/>
                <a:gd name="connsiteX2-289" fmla="*/ 8306558 w 8306558"/>
                <a:gd name="connsiteY2-290" fmla="*/ 0 h 295214"/>
                <a:gd name="connsiteX0-291" fmla="*/ 0 w 7847420"/>
                <a:gd name="connsiteY0-292" fmla="*/ 36968 h 284234"/>
                <a:gd name="connsiteX1-293" fmla="*/ 2752431 w 7847420"/>
                <a:gd name="connsiteY1-294" fmla="*/ 277905 h 284234"/>
                <a:gd name="connsiteX2-295" fmla="*/ 7847420 w 7847420"/>
                <a:gd name="connsiteY2-296" fmla="*/ 0 h 284234"/>
              </a:gdLst>
              <a:ahLst/>
              <a:cxnLst>
                <a:cxn ang="0">
                  <a:pos x="connsiteX0-1" y="connsiteY0-2"/>
                </a:cxn>
                <a:cxn ang="0">
                  <a:pos x="connsiteX1-3" y="connsiteY1-4"/>
                </a:cxn>
                <a:cxn ang="0">
                  <a:pos x="connsiteX2-5" y="connsiteY2-6"/>
                </a:cxn>
              </a:cxnLst>
              <a:rect l="l" t="t" r="r" b="b"/>
              <a:pathLst>
                <a:path w="7847420" h="284234">
                  <a:moveTo>
                    <a:pt x="0" y="36968"/>
                  </a:moveTo>
                  <a:cubicBezTo>
                    <a:pt x="245726" y="330597"/>
                    <a:pt x="1444528" y="284066"/>
                    <a:pt x="2752431" y="277905"/>
                  </a:cubicBezTo>
                  <a:cubicBezTo>
                    <a:pt x="4060334" y="271744"/>
                    <a:pt x="6588860" y="131718"/>
                    <a:pt x="7847420" y="0"/>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5" name="图片 14"/>
            <p:cNvPicPr>
              <a:picLocks noChangeAspect="1"/>
            </p:cNvPicPr>
            <p:nvPr/>
          </p:nvPicPr>
          <p:blipFill>
            <a:blip r:embed="rId4" cstate="print"/>
            <a:stretch>
              <a:fillRect/>
            </a:stretch>
          </p:blipFill>
          <p:spPr>
            <a:xfrm>
              <a:off x="230895" y="130347"/>
              <a:ext cx="1335140" cy="963251"/>
            </a:xfrm>
            <a:prstGeom prst="rect">
              <a:avLst/>
            </a:prstGeom>
          </p:spPr>
        </p:pic>
      </p:gr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750" fill="hold"/>
                                        <p:tgtEl>
                                          <p:spTgt spid="8"/>
                                        </p:tgtEl>
                                        <p:attrNameLst>
                                          <p:attrName>ppt_w</p:attrName>
                                        </p:attrNameLst>
                                      </p:cBhvr>
                                      <p:tavLst>
                                        <p:tav tm="0">
                                          <p:val>
                                            <p:fltVal val="0"/>
                                          </p:val>
                                        </p:tav>
                                        <p:tav tm="100000">
                                          <p:val>
                                            <p:strVal val="#ppt_w"/>
                                          </p:val>
                                        </p:tav>
                                      </p:tavLst>
                                    </p:anim>
                                    <p:anim calcmode="lin" valueType="num">
                                      <p:cBhvr>
                                        <p:cTn id="17" dur="750" fill="hold"/>
                                        <p:tgtEl>
                                          <p:spTgt spid="8"/>
                                        </p:tgtEl>
                                        <p:attrNameLst>
                                          <p:attrName>ppt_h</p:attrName>
                                        </p:attrNameLst>
                                      </p:cBhvr>
                                      <p:tavLst>
                                        <p:tav tm="0">
                                          <p:val>
                                            <p:fltVal val="0"/>
                                          </p:val>
                                        </p:tav>
                                        <p:tav tm="100000">
                                          <p:val>
                                            <p:strVal val="#ppt_h"/>
                                          </p:val>
                                        </p:tav>
                                      </p:tavLst>
                                    </p:anim>
                                    <p:animEffect transition="in" filter="fade">
                                      <p:cBhvr>
                                        <p:cTn id="18" dur="750"/>
                                        <p:tgtEl>
                                          <p:spTgt spid="8"/>
                                        </p:tgtEl>
                                      </p:cBhvr>
                                    </p:animEffect>
                                  </p:childTnLst>
                                </p:cTn>
                              </p:par>
                            </p:childTnLst>
                          </p:cTn>
                        </p:par>
                        <p:par>
                          <p:cTn id="19" fill="hold">
                            <p:stCondLst>
                              <p:cond delay="1500"/>
                            </p:stCondLst>
                            <p:childTnLst>
                              <p:par>
                                <p:cTn id="20" presetID="42" presetClass="entr" presetSubtype="0"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3908</Words>
  <Application>Microsoft Office PowerPoint</Application>
  <PresentationFormat>自定义</PresentationFormat>
  <Paragraphs>593</Paragraphs>
  <Slides>81</Slides>
  <Notes>81</Notes>
  <HiddenSlides>0</HiddenSlides>
  <MMClips>0</MMClips>
  <ScaleCrop>false</ScaleCrop>
  <HeadingPairs>
    <vt:vector size="4" baseType="variant">
      <vt:variant>
        <vt:lpstr>主题</vt:lpstr>
      </vt:variant>
      <vt:variant>
        <vt:i4>1</vt:i4>
      </vt:variant>
      <vt:variant>
        <vt:lpstr>幻灯片标题</vt:lpstr>
      </vt:variant>
      <vt:variant>
        <vt:i4>81</vt:i4>
      </vt:variant>
    </vt:vector>
  </HeadingPairs>
  <TitlesOfParts>
    <vt:vector size="82"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lastModifiedBy>DELL</cp:lastModifiedBy>
  <cp:revision>306</cp:revision>
  <dcterms:created xsi:type="dcterms:W3CDTF">2017-07-27T08:46:00Z</dcterms:created>
  <dcterms:modified xsi:type="dcterms:W3CDTF">2018-08-28T14:28:27Z</dcterms:modified>
  <cp:category>http://www.ypppt.com/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