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3"/>
    <p:sldId id="361" r:id="rId4"/>
    <p:sldId id="475" r:id="rId5"/>
    <p:sldId id="360" r:id="rId6"/>
    <p:sldId id="362" r:id="rId7"/>
    <p:sldId id="476" r:id="rId8"/>
    <p:sldId id="363" r:id="rId9"/>
    <p:sldId id="478" r:id="rId10"/>
    <p:sldId id="364" r:id="rId11"/>
    <p:sldId id="365" r:id="rId12"/>
    <p:sldId id="366" r:id="rId13"/>
    <p:sldId id="480" r:id="rId14"/>
    <p:sldId id="367" r:id="rId15"/>
    <p:sldId id="471" r:id="rId16"/>
    <p:sldId id="481" r:id="rId17"/>
    <p:sldId id="482" r:id="rId18"/>
    <p:sldId id="398" r:id="rId19"/>
    <p:sldId id="401" r:id="rId20"/>
    <p:sldId id="402" r:id="rId21"/>
    <p:sldId id="403" r:id="rId22"/>
    <p:sldId id="404" r:id="rId23"/>
    <p:sldId id="405" r:id="rId24"/>
    <p:sldId id="406" r:id="rId25"/>
    <p:sldId id="483" r:id="rId26"/>
    <p:sldId id="305" r:id="rId27"/>
    <p:sldId id="307" r:id="rId28"/>
    <p:sldId id="469" r:id="rId29"/>
    <p:sldId id="370" r:id="rId30"/>
    <p:sldId id="468" r:id="rId31"/>
    <p:sldId id="458" r:id="rId32"/>
    <p:sldId id="459" r:id="rId33"/>
    <p:sldId id="474" r:id="rId34"/>
    <p:sldId id="473" r:id="rId35"/>
    <p:sldId id="479" r:id="rId36"/>
    <p:sldId id="484" r:id="rId37"/>
    <p:sldId id="485" r:id="rId38"/>
    <p:sldId id="486" r:id="rId39"/>
    <p:sldId id="477" r:id="rId40"/>
    <p:sldId id="487" r:id="rId41"/>
    <p:sldId id="550" r:id="rId42"/>
  </p:sldIdLst>
  <p:sldSz cx="12192000" cy="685800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gs" Target="tags/tag1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notesMaster" Target="notesMasters/notesMaster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1BF23-78B8-4EFE-806D-31F5FEBCF4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10B5F-8FB2-4F99-B3F9-63ABD046F9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4572-96BC-4C54-9458-01994D01567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BE11-343C-49F7-968C-653D0FF918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65A55-AAA4-4B4B-BE0A-66F5167CFA3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BE11-343C-49F7-968C-653D0FF918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1739-AC36-4CCA-BD01-AEE16058841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BE11-343C-49F7-968C-653D0FF918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2"/>
            <a:ext cx="5181600" cy="21002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6" name="日期占位符 2908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12957-8DE9-49C3-810C-1EFA981C080A}" type="datetime1">
              <a:rPr lang="zh-CN" altLang="en-US" smtClean="0"/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" name="页脚占位符 2908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杭州电子科技大学 李晓</a:t>
            </a:r>
            <a:endParaRPr lang="zh-CN" altLang="en-US"/>
          </a:p>
        </p:txBody>
      </p:sp>
      <p:sp>
        <p:nvSpPr>
          <p:cNvPr id="8" name="灯片编号占位符 2908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227B8-2582-4E78-BEF9-B4C43B7AC76B}" type="slidenum">
              <a:rPr lang="zh-CN" altLang="en-US"/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2908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1D4F-5F0E-4492-89C8-7F3754363BAD}" type="datetime1">
              <a:rPr lang="zh-CN" altLang="en-US" smtClean="0"/>
            </a:fld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6" name="页脚占位符 2908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杭州电子科技大学 李晓</a:t>
            </a:r>
            <a:endParaRPr lang="zh-CN" altLang="en-US"/>
          </a:p>
        </p:txBody>
      </p:sp>
      <p:sp>
        <p:nvSpPr>
          <p:cNvPr id="7" name="灯片编号占位符 2908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6DE9F-4AFF-4ADB-A887-FC04DA551C6C}" type="slidenum">
              <a:rPr lang="zh-CN" altLang="en-US"/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055E-D80F-4642-91FD-23573291B74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BE11-343C-49F7-968C-653D0FF918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33F7-AC3D-42B7-B914-48928D60350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BE11-343C-49F7-968C-653D0FF918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4F45-CF82-40FD-A106-5E8D0D2AA32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李晓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BE11-343C-49F7-968C-653D0FF918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236D-72F1-4F9D-ADED-874504071EB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李晓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BE11-343C-49F7-968C-653D0FF918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E394-7ED0-45B7-8C47-0D8CDDBD2748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李晓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BE11-343C-49F7-968C-653D0FF918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1446A-3D70-49EB-974D-2CBFB233E55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李晓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BE11-343C-49F7-968C-653D0FF918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562D-0EB3-49DC-B971-F70CD323BA9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李晓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BE11-343C-49F7-968C-653D0FF918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511A-4CDE-4469-8A41-F3BBE61FFEF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杭州电子科技大学 李晓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BE11-343C-49F7-968C-653D0FF918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2E101-1A5F-495B-ACD6-7193FC539E5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杭州电子科技大学 李晓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5BE11-343C-49F7-968C-653D0FF9185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5.wmf"/><Relationship Id="rId1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28.wmf"/><Relationship Id="rId1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2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31.wmf"/><Relationship Id="rId1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5.2 </a:t>
            </a:r>
            <a:r>
              <a:rPr lang="zh-CN" altLang="en-US" dirty="0"/>
              <a:t>物料需求计划</a:t>
            </a:r>
            <a:r>
              <a:rPr lang="en-US" altLang="zh-CN" dirty="0"/>
              <a:t>MRP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69985"/>
          <p:cNvSpPr>
            <a:spLocks noGrp="1" noChangeArrowheads="1"/>
          </p:cNvSpPr>
          <p:nvPr>
            <p:ph type="title"/>
          </p:nvPr>
        </p:nvSpPr>
        <p:spPr>
          <a:xfrm>
            <a:off x="1631950" y="88901"/>
            <a:ext cx="6305550" cy="531813"/>
          </a:xfrm>
        </p:spPr>
        <p:txBody>
          <a:bodyPr/>
          <a:lstStyle/>
          <a:p>
            <a:pPr algn="l" eaLnBrk="1" hangingPunct="1"/>
            <a:r>
              <a:rPr lang="zh-CN" altLang="en-US" sz="3200" b="1"/>
              <a:t>二、</a:t>
            </a:r>
            <a:r>
              <a:rPr lang="en-US" altLang="zh-CN" sz="3200" b="1"/>
              <a:t>MRP</a:t>
            </a:r>
            <a:r>
              <a:rPr lang="zh-CN" altLang="en-US" sz="3200" b="1"/>
              <a:t>处理逻辑的</a:t>
            </a:r>
            <a:r>
              <a:rPr lang="en-US" altLang="zh-CN" sz="3200" b="1"/>
              <a:t>7</a:t>
            </a:r>
            <a:r>
              <a:rPr lang="zh-CN" altLang="en-US" sz="3200" b="1"/>
              <a:t>个关键变量</a:t>
            </a:r>
            <a:r>
              <a:rPr lang="zh-CN" altLang="en-US" sz="3200"/>
              <a:t> </a:t>
            </a:r>
            <a:endParaRPr lang="zh-CN" altLang="en-US" sz="3200"/>
          </a:p>
        </p:txBody>
      </p:sp>
      <p:sp>
        <p:nvSpPr>
          <p:cNvPr id="169987" name="文本占位符 169986"/>
          <p:cNvSpPr>
            <a:spLocks noGrp="1" noChangeArrowheads="1"/>
          </p:cNvSpPr>
          <p:nvPr>
            <p:ph type="body" idx="1"/>
          </p:nvPr>
        </p:nvSpPr>
        <p:spPr>
          <a:xfrm>
            <a:off x="1631950" y="620714"/>
            <a:ext cx="8351838" cy="5616575"/>
          </a:xfrm>
        </p:spPr>
        <p:txBody>
          <a:bodyPr vert="horz" lIns="0" tIns="45720" rIns="0" bIns="45720" rtlCol="0"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/>
              <a:t>1.</a:t>
            </a:r>
            <a:r>
              <a:rPr lang="zh-CN" altLang="en-US" sz="2400" b="1"/>
              <a:t>毛需求</a:t>
            </a:r>
            <a:r>
              <a:rPr lang="en-US" altLang="zh-CN" sz="2400" b="1"/>
              <a:t>/</a:t>
            </a:r>
            <a:r>
              <a:rPr lang="zh-CN" altLang="en-US" sz="2400" b="1"/>
              <a:t>总需求</a:t>
            </a:r>
            <a:r>
              <a:rPr lang="en-US" altLang="zh-CN" sz="2400"/>
              <a:t>(Gross Requirement, GR)</a:t>
            </a:r>
            <a:r>
              <a:rPr lang="zh-CN" altLang="en-US" sz="2400"/>
              <a:t> </a:t>
            </a:r>
            <a:endParaRPr lang="zh-CN" altLang="en-US" sz="240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/>
              <a:t>2.</a:t>
            </a:r>
            <a:r>
              <a:rPr lang="zh-CN" altLang="en-US" sz="2400" b="1"/>
              <a:t>在途量</a:t>
            </a:r>
            <a:r>
              <a:rPr lang="en-US" altLang="zh-CN" sz="2400"/>
              <a:t>SR</a:t>
            </a:r>
            <a:r>
              <a:rPr lang="en-US" altLang="zh-CN" sz="2400" b="1"/>
              <a:t> </a:t>
            </a:r>
            <a:r>
              <a:rPr lang="en-US" altLang="zh-CN" sz="2400"/>
              <a:t>(</a:t>
            </a:r>
            <a:r>
              <a:rPr lang="zh-CN" altLang="en-US" sz="2400"/>
              <a:t>即图中“计划收货量”</a:t>
            </a:r>
            <a:r>
              <a:rPr lang="en-US" altLang="zh-CN" sz="2400"/>
              <a:t>) </a:t>
            </a:r>
            <a:endParaRPr lang="en-US" altLang="zh-CN" sz="240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/>
              <a:t>3.</a:t>
            </a:r>
            <a:r>
              <a:rPr lang="zh-CN" altLang="en-US" sz="2400" b="1"/>
              <a:t>预计在库量</a:t>
            </a:r>
            <a:r>
              <a:rPr lang="en-US" altLang="zh-CN" sz="2400"/>
              <a:t>(Projected On-Hand</a:t>
            </a:r>
            <a:r>
              <a:rPr lang="zh-CN" altLang="en-US" sz="2400"/>
              <a:t>，</a:t>
            </a:r>
            <a:r>
              <a:rPr lang="en-US" altLang="zh-CN" sz="2400"/>
              <a:t>POH)</a:t>
            </a:r>
            <a:r>
              <a:rPr lang="zh-CN" altLang="en-US" sz="2400"/>
              <a:t> </a:t>
            </a:r>
            <a:endParaRPr lang="zh-CN" altLang="en-US" sz="2400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/>
              <a:t>POH</a:t>
            </a:r>
            <a:r>
              <a:rPr lang="zh-CN" altLang="en-US" sz="2400" b="1"/>
              <a:t>只是决定某期是否有净需求的中间变量</a:t>
            </a:r>
            <a:endParaRPr lang="zh-CN" altLang="en-US" sz="2400" b="1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/>
              <a:t>4.</a:t>
            </a:r>
            <a:r>
              <a:rPr lang="zh-CN" altLang="en-US" sz="2400" b="1"/>
              <a:t>净需求</a:t>
            </a:r>
            <a:r>
              <a:rPr lang="en-US" altLang="zh-CN" sz="2400"/>
              <a:t>(Net Requirement, NR)</a:t>
            </a:r>
            <a:endParaRPr lang="en-US" altLang="zh-CN" sz="240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/>
              <a:t>5.</a:t>
            </a:r>
            <a:r>
              <a:rPr lang="zh-CN" altLang="en-US" sz="2400" b="1"/>
              <a:t>计划定单收料</a:t>
            </a:r>
            <a:r>
              <a:rPr lang="en-US" altLang="zh-CN" sz="2400"/>
              <a:t>(Planned Order Receipts, PORC)</a:t>
            </a:r>
            <a:endParaRPr lang="en-US" altLang="zh-CN" sz="240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/>
              <a:t>6.</a:t>
            </a:r>
            <a:r>
              <a:rPr lang="zh-CN" altLang="en-US" sz="2400" b="1"/>
              <a:t>预计可用量</a:t>
            </a:r>
            <a:r>
              <a:rPr lang="en-US" altLang="zh-CN" sz="2400"/>
              <a:t>(Projected Available Balance, PAB)</a:t>
            </a:r>
            <a:endParaRPr lang="en-US" altLang="zh-CN" sz="2400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/>
              <a:t>PAB</a:t>
            </a:r>
            <a:r>
              <a:rPr lang="zh-CN" altLang="en-US" sz="2400" b="1"/>
              <a:t>才是某物料某期预计的真正期末库存</a:t>
            </a:r>
            <a:endParaRPr lang="en-US" altLang="zh-CN" sz="240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 sz="2400"/>
              <a:t>7.</a:t>
            </a:r>
            <a:r>
              <a:rPr lang="zh-CN" altLang="en-US" sz="2400" b="1"/>
              <a:t>计划定单发出</a:t>
            </a:r>
            <a:r>
              <a:rPr lang="en-US" altLang="zh-CN" sz="2400"/>
              <a:t>(Planned Order Releases, POR)</a:t>
            </a:r>
            <a:endParaRPr lang="en-US" altLang="zh-CN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文本占位符 171010"/>
          <p:cNvSpPr>
            <a:spLocks noGrp="1" noChangeArrowheads="1"/>
          </p:cNvSpPr>
          <p:nvPr>
            <p:ph type="body" idx="1"/>
          </p:nvPr>
        </p:nvSpPr>
        <p:spPr>
          <a:xfrm>
            <a:off x="1774825" y="49213"/>
            <a:ext cx="7678738" cy="57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请问下图中这七个关键变量或其值找到了吗？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765175"/>
            <a:ext cx="8713788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文本占位符 171010"/>
          <p:cNvSpPr>
            <a:spLocks noGrp="1" noChangeArrowheads="1"/>
          </p:cNvSpPr>
          <p:nvPr>
            <p:ph type="body" idx="1"/>
          </p:nvPr>
        </p:nvSpPr>
        <p:spPr>
          <a:xfrm>
            <a:off x="1524000" y="50801"/>
            <a:ext cx="9144000" cy="143351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zh-CN" altLang="en-US">
                <a:latin typeface="宋体" panose="02010600030101010101" pitchFamily="2" charset="-122"/>
              </a:rPr>
              <a:t>    父件生产计划下达之时就是子件需准备好时刻；父件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POR(t)</a:t>
            </a:r>
            <a:r>
              <a:rPr lang="zh-CN" altLang="en-US">
                <a:latin typeface="宋体" panose="02010600030101010101" pitchFamily="2" charset="-122"/>
              </a:rPr>
              <a:t>通过</a:t>
            </a:r>
            <a:r>
              <a:rPr lang="en-US" altLang="zh-CN">
                <a:latin typeface="宋体" panose="02010600030101010101" pitchFamily="2" charset="-122"/>
              </a:rPr>
              <a:t>BOM</a:t>
            </a:r>
            <a:r>
              <a:rPr lang="zh-CN" altLang="en-US">
                <a:latin typeface="宋体" panose="02010600030101010101" pitchFamily="2" charset="-122"/>
              </a:rPr>
              <a:t>展开为其子件的毛需求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GR(t)</a:t>
            </a:r>
            <a:r>
              <a:rPr lang="zh-CN" altLang="en-US"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zh-CN" altLang="en-US" b="1"/>
              <a:t>注意父件</a:t>
            </a:r>
            <a:r>
              <a:rPr lang="en-US" altLang="zh-CN" b="1"/>
              <a:t>POR</a:t>
            </a:r>
            <a:r>
              <a:rPr lang="zh-CN" altLang="en-US" b="1"/>
              <a:t>和子件</a:t>
            </a:r>
            <a:r>
              <a:rPr lang="en-US" altLang="zh-CN" b="1"/>
              <a:t>GR</a:t>
            </a:r>
            <a:r>
              <a:rPr lang="zh-CN" altLang="en-US" b="1"/>
              <a:t>中期别</a:t>
            </a:r>
            <a:r>
              <a:rPr lang="en-US" altLang="zh-CN" b="1"/>
              <a:t>t</a:t>
            </a:r>
            <a:r>
              <a:rPr lang="zh-CN" altLang="en-US" b="1"/>
              <a:t>的对应</a:t>
            </a:r>
            <a:endParaRPr lang="en-US" altLang="zh-CN" b="1"/>
          </a:p>
        </p:txBody>
      </p:sp>
      <p:pic>
        <p:nvPicPr>
          <p:cNvPr id="92162" name="图片 8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44625"/>
            <a:ext cx="50006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492376"/>
            <a:ext cx="4284662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标题 172033"/>
          <p:cNvSpPr>
            <a:spLocks noGrp="1" noChangeArrowheads="1"/>
          </p:cNvSpPr>
          <p:nvPr>
            <p:ph type="title"/>
          </p:nvPr>
        </p:nvSpPr>
        <p:spPr>
          <a:xfrm>
            <a:off x="1652588" y="85725"/>
            <a:ext cx="5307012" cy="4635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zh-CN" altLang="en-US" sz="3200" b="1"/>
              <a:t>三、逾期量</a:t>
            </a:r>
            <a:r>
              <a:rPr lang="en-US" altLang="zh-CN" sz="3200" b="1"/>
              <a:t>(Past Due)</a:t>
            </a:r>
            <a:r>
              <a:rPr lang="en-US" altLang="zh-CN" sz="3600"/>
              <a:t> </a:t>
            </a:r>
            <a:endParaRPr lang="en-US" altLang="zh-CN" sz="3600"/>
          </a:p>
        </p:txBody>
      </p:sp>
      <p:sp>
        <p:nvSpPr>
          <p:cNvPr id="172035" name="文本占位符 172034"/>
          <p:cNvSpPr>
            <a:spLocks noGrp="1" noChangeArrowheads="1"/>
          </p:cNvSpPr>
          <p:nvPr>
            <p:ph type="body" idx="1"/>
          </p:nvPr>
        </p:nvSpPr>
        <p:spPr>
          <a:xfrm>
            <a:off x="1595438" y="649289"/>
            <a:ext cx="8748712" cy="3571875"/>
          </a:xfrm>
        </p:spPr>
        <p:txBody>
          <a:bodyPr vert="horz" lIns="0" tIns="45720" rIns="0" bIns="45720" rtlCol="0"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/>
              <a:t>       MRP</a:t>
            </a:r>
            <a:r>
              <a:rPr lang="zh-CN" altLang="en-US"/>
              <a:t>定期被执行时上期未被冲销的数量会被滚入逾期时段里，称为逾期量。 </a:t>
            </a:r>
            <a:endParaRPr lang="zh-CN" altLang="en-US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b="1"/>
              <a:t>有三个关键变量</a:t>
            </a:r>
            <a:r>
              <a:rPr lang="en-US" altLang="zh-CN" b="1"/>
              <a:t>GR</a:t>
            </a:r>
            <a:r>
              <a:rPr lang="zh-CN" altLang="en-US" b="1"/>
              <a:t>、</a:t>
            </a:r>
            <a:r>
              <a:rPr lang="en-US" altLang="zh-CN" b="1"/>
              <a:t>SR</a:t>
            </a:r>
            <a:r>
              <a:rPr lang="zh-CN" altLang="en-US" b="1"/>
              <a:t>和</a:t>
            </a:r>
            <a:r>
              <a:rPr lang="en-US" altLang="zh-CN" b="1"/>
              <a:t>POR</a:t>
            </a:r>
            <a:r>
              <a:rPr lang="zh-CN" altLang="en-US" b="1"/>
              <a:t>涉及逾期量</a:t>
            </a:r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文本占位符 172034"/>
          <p:cNvSpPr>
            <a:spLocks noGrp="1" noChangeArrowheads="1"/>
          </p:cNvSpPr>
          <p:nvPr>
            <p:ph type="body" idx="1"/>
          </p:nvPr>
        </p:nvSpPr>
        <p:spPr>
          <a:xfrm>
            <a:off x="1631951" y="333376"/>
            <a:ext cx="8964613" cy="5040313"/>
          </a:xfrm>
        </p:spPr>
        <p:txBody>
          <a:bodyPr vert="horz" lIns="0" tIns="45720" rIns="0" bIns="45720" rtlCol="0"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/>
              <a:t>1.</a:t>
            </a:r>
            <a:r>
              <a:rPr lang="zh-CN" altLang="en-US"/>
              <a:t>毛需求</a:t>
            </a:r>
            <a:r>
              <a:rPr lang="en-US" altLang="zh-CN"/>
              <a:t>GR</a:t>
            </a:r>
            <a:r>
              <a:rPr lang="zh-CN" altLang="en-US"/>
              <a:t>的逾期量</a:t>
            </a:r>
            <a:r>
              <a:rPr lang="en-US" altLang="zh-CN"/>
              <a:t>(</a:t>
            </a:r>
            <a:r>
              <a:rPr lang="zh-CN" altLang="en-US"/>
              <a:t>有两种来源</a:t>
            </a:r>
            <a:r>
              <a:rPr lang="en-US" altLang="zh-CN"/>
              <a:t>) </a:t>
            </a:r>
            <a:endParaRPr lang="en-US" altLang="zh-CN"/>
          </a:p>
          <a:p>
            <a:pPr eaLnBrk="1" hangingPunct="1">
              <a:lnSpc>
                <a:spcPct val="150000"/>
              </a:lnSpc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）若来源于独立需求，属直接输入的反馈信息。</a:t>
            </a:r>
            <a:endParaRPr lang="zh-CN" altLang="en-US"/>
          </a:p>
          <a:p>
            <a:pPr eaLnBrk="1" hangingPunct="1">
              <a:lnSpc>
                <a:spcPct val="150000"/>
              </a:lnSpc>
            </a:pP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）若来源于相关需求，属</a:t>
            </a:r>
            <a:r>
              <a:rPr lang="en-US" altLang="zh-CN"/>
              <a:t>MRP</a:t>
            </a:r>
            <a:r>
              <a:rPr lang="zh-CN" altLang="en-US"/>
              <a:t>逻辑运算第一步。</a:t>
            </a:r>
            <a:endParaRPr lang="zh-CN" altLang="en-US"/>
          </a:p>
          <a:p>
            <a:pPr algn="ctr" eaLnBrk="1" hangingPunct="1">
              <a:lnSpc>
                <a:spcPct val="150000"/>
              </a:lnSpc>
            </a:pPr>
            <a:r>
              <a:rPr lang="zh-CN" altLang="en-US"/>
              <a:t>由某父件</a:t>
            </a:r>
            <a:r>
              <a:rPr lang="en-US" altLang="zh-CN"/>
              <a:t>POR(</a:t>
            </a:r>
            <a:r>
              <a:rPr lang="zh-CN" altLang="en-US"/>
              <a:t>逾期</a:t>
            </a:r>
            <a:r>
              <a:rPr lang="en-US" altLang="zh-CN"/>
              <a:t>)</a:t>
            </a:r>
            <a:r>
              <a:rPr lang="zh-CN" altLang="en-US"/>
              <a:t>通过第一步逻辑运算得出子件落入逾期的</a:t>
            </a:r>
            <a:r>
              <a:rPr lang="en-US" altLang="zh-CN"/>
              <a:t>GR(</a:t>
            </a:r>
            <a:r>
              <a:rPr lang="zh-CN" altLang="en-US"/>
              <a:t>逾期</a:t>
            </a:r>
            <a:r>
              <a:rPr lang="en-US" altLang="zh-CN"/>
              <a:t>)</a:t>
            </a:r>
            <a:r>
              <a:rPr lang="zh-CN" altLang="en-US"/>
              <a:t>。</a:t>
            </a:r>
            <a:endParaRPr lang="zh-CN" altLang="en-US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/>
              <a:t>2.</a:t>
            </a:r>
            <a:r>
              <a:rPr lang="zh-CN" altLang="en-US"/>
              <a:t>在途量</a:t>
            </a:r>
            <a:r>
              <a:rPr lang="en-US" altLang="zh-CN"/>
              <a:t>SR</a:t>
            </a:r>
            <a:r>
              <a:rPr lang="zh-CN" altLang="en-US"/>
              <a:t>的逾期量</a:t>
            </a:r>
            <a:r>
              <a:rPr lang="en-US" altLang="zh-CN"/>
              <a:t>(</a:t>
            </a:r>
            <a:r>
              <a:rPr lang="zh-CN" altLang="en-US"/>
              <a:t>属于输入信息</a:t>
            </a:r>
            <a:r>
              <a:rPr lang="en-US" altLang="zh-CN"/>
              <a:t>)</a:t>
            </a:r>
            <a:endParaRPr lang="zh-CN" altLang="en-US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/>
              <a:t>3.</a:t>
            </a:r>
            <a:r>
              <a:rPr lang="zh-CN" altLang="en-US"/>
              <a:t>计划定单发出</a:t>
            </a:r>
            <a:r>
              <a:rPr lang="en-US" altLang="zh-CN"/>
              <a:t>POR</a:t>
            </a:r>
            <a:r>
              <a:rPr lang="zh-CN" altLang="en-US"/>
              <a:t>的逾期量</a:t>
            </a:r>
            <a:r>
              <a:rPr lang="en-US" altLang="zh-CN"/>
              <a:t>(</a:t>
            </a:r>
            <a:r>
              <a:rPr lang="zh-CN" altLang="en-US"/>
              <a:t>属于逻辑运算</a:t>
            </a:r>
            <a:r>
              <a:rPr lang="en-US" altLang="zh-CN"/>
              <a:t>)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74081"/>
          <p:cNvSpPr>
            <a:spLocks noGrp="1" noChangeArrowheads="1"/>
          </p:cNvSpPr>
          <p:nvPr>
            <p:ph type="title" idx="4294967295"/>
          </p:nvPr>
        </p:nvSpPr>
        <p:spPr>
          <a:xfrm>
            <a:off x="1631951" y="88901"/>
            <a:ext cx="7745413" cy="676275"/>
          </a:xfrm>
        </p:spPr>
        <p:txBody>
          <a:bodyPr/>
          <a:lstStyle/>
          <a:p>
            <a:pPr algn="l" eaLnBrk="1" hangingPunct="1"/>
            <a:r>
              <a:rPr lang="zh-CN" altLang="en-US" sz="3200" b="1"/>
              <a:t>四、最低阶码</a:t>
            </a:r>
            <a:r>
              <a:rPr lang="en-US" altLang="zh-CN" sz="3200" b="1"/>
              <a:t>(Low-Level Code, LLC)</a:t>
            </a:r>
            <a:r>
              <a:rPr lang="en-US" altLang="zh-CN" sz="4000"/>
              <a:t> </a:t>
            </a:r>
            <a:endParaRPr lang="en-US" altLang="zh-CN" sz="4000"/>
          </a:p>
        </p:txBody>
      </p:sp>
      <p:sp>
        <p:nvSpPr>
          <p:cNvPr id="29700" name="矩形 174084"/>
          <p:cNvSpPr>
            <a:spLocks noChangeArrowheads="1"/>
          </p:cNvSpPr>
          <p:nvPr/>
        </p:nvSpPr>
        <p:spPr bwMode="auto">
          <a:xfrm>
            <a:off x="1524000" y="2638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endParaRPr lang="zh-CN" altLang="en-US"/>
          </a:p>
        </p:txBody>
      </p:sp>
      <p:grpSp>
        <p:nvGrpSpPr>
          <p:cNvPr id="2" name="组合 174085"/>
          <p:cNvGrpSpPr/>
          <p:nvPr/>
        </p:nvGrpSpPr>
        <p:grpSpPr bwMode="auto">
          <a:xfrm>
            <a:off x="1919288" y="1341438"/>
            <a:ext cx="3657600" cy="3751262"/>
            <a:chOff x="3264" y="1008"/>
            <a:chExt cx="2304" cy="1489"/>
          </a:xfrm>
        </p:grpSpPr>
        <p:grpSp>
          <p:nvGrpSpPr>
            <p:cNvPr id="29732" name="组合 174086"/>
            <p:cNvGrpSpPr/>
            <p:nvPr/>
          </p:nvGrpSpPr>
          <p:grpSpPr bwMode="auto">
            <a:xfrm>
              <a:off x="3696" y="1296"/>
              <a:ext cx="528" cy="1056"/>
              <a:chOff x="3696" y="1440"/>
              <a:chExt cx="528" cy="1056"/>
            </a:xfrm>
          </p:grpSpPr>
          <p:sp>
            <p:nvSpPr>
              <p:cNvPr id="29767" name="直接连接符 174087"/>
              <p:cNvSpPr>
                <a:spLocks noChangeShapeType="1"/>
              </p:cNvSpPr>
              <p:nvPr/>
            </p:nvSpPr>
            <p:spPr bwMode="auto">
              <a:xfrm>
                <a:off x="3696" y="1440"/>
                <a:ext cx="0" cy="144"/>
              </a:xfrm>
              <a:prstGeom prst="line">
                <a:avLst/>
              </a:prstGeom>
              <a:noFill/>
              <a:ln w="12700" cap="sq">
                <a:solidFill>
                  <a:schemeClr val="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68" name="直接连接符 174088"/>
              <p:cNvSpPr>
                <a:spLocks noChangeShapeType="1"/>
              </p:cNvSpPr>
              <p:nvPr/>
            </p:nvSpPr>
            <p:spPr bwMode="auto">
              <a:xfrm>
                <a:off x="4224" y="2256"/>
                <a:ext cx="0" cy="240"/>
              </a:xfrm>
              <a:prstGeom prst="line">
                <a:avLst/>
              </a:prstGeom>
              <a:noFill/>
              <a:ln w="12700" cap="sq">
                <a:solidFill>
                  <a:schemeClr val="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733" name="组合 174089"/>
            <p:cNvGrpSpPr/>
            <p:nvPr/>
          </p:nvGrpSpPr>
          <p:grpSpPr bwMode="auto">
            <a:xfrm>
              <a:off x="3264" y="1008"/>
              <a:ext cx="2304" cy="1489"/>
              <a:chOff x="3264" y="1152"/>
              <a:chExt cx="2304" cy="1489"/>
            </a:xfrm>
          </p:grpSpPr>
          <p:sp>
            <p:nvSpPr>
              <p:cNvPr id="29734" name="直接连接符 174090"/>
              <p:cNvSpPr>
                <a:spLocks noChangeShapeType="1"/>
              </p:cNvSpPr>
              <p:nvPr/>
            </p:nvSpPr>
            <p:spPr bwMode="auto">
              <a:xfrm>
                <a:off x="5184" y="1440"/>
                <a:ext cx="0" cy="144"/>
              </a:xfrm>
              <a:prstGeom prst="line">
                <a:avLst/>
              </a:prstGeom>
              <a:noFill/>
              <a:ln w="12700" cap="sq">
                <a:solidFill>
                  <a:schemeClr val="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9735" name="组合 174091"/>
              <p:cNvGrpSpPr/>
              <p:nvPr/>
            </p:nvGrpSpPr>
            <p:grpSpPr bwMode="auto">
              <a:xfrm>
                <a:off x="3264" y="1152"/>
                <a:ext cx="2304" cy="1489"/>
                <a:chOff x="3264" y="1152"/>
                <a:chExt cx="2304" cy="1489"/>
              </a:xfrm>
            </p:grpSpPr>
            <p:sp>
              <p:nvSpPr>
                <p:cNvPr id="29736" name="文本框 174092"/>
                <p:cNvSpPr txBox="1">
                  <a:spLocks noChangeArrowheads="1"/>
                </p:cNvSpPr>
                <p:nvPr/>
              </p:nvSpPr>
              <p:spPr bwMode="auto">
                <a:xfrm>
                  <a:off x="4368" y="1152"/>
                  <a:ext cx="192" cy="126"/>
                </a:xfrm>
                <a:prstGeom prst="rect">
                  <a:avLst/>
                </a:prstGeom>
                <a:noFill/>
                <a:ln w="12700" cap="sq">
                  <a:solidFill>
                    <a:srgbClr val="00FF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0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A</a:t>
                  </a:r>
                  <a:endParaRPr lang="en-US" altLang="zh-CN" sz="20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37" name="文本框 174093"/>
                <p:cNvSpPr txBox="1">
                  <a:spLocks noChangeArrowheads="1"/>
                </p:cNvSpPr>
                <p:nvPr/>
              </p:nvSpPr>
              <p:spPr bwMode="auto">
                <a:xfrm>
                  <a:off x="3600" y="1584"/>
                  <a:ext cx="192" cy="126"/>
                </a:xfrm>
                <a:prstGeom prst="rect">
                  <a:avLst/>
                </a:prstGeom>
                <a:noFill/>
                <a:ln w="12700" cap="sq">
                  <a:solidFill>
                    <a:srgbClr val="00FF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0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B</a:t>
                  </a:r>
                  <a:endParaRPr lang="en-US" altLang="zh-CN" sz="20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38" name="文本框 174094"/>
                <p:cNvSpPr txBox="1">
                  <a:spLocks noChangeArrowheads="1"/>
                </p:cNvSpPr>
                <p:nvPr/>
              </p:nvSpPr>
              <p:spPr bwMode="auto">
                <a:xfrm>
                  <a:off x="3888" y="2064"/>
                  <a:ext cx="192" cy="126"/>
                </a:xfrm>
                <a:prstGeom prst="rect">
                  <a:avLst/>
                </a:prstGeom>
                <a:noFill/>
                <a:ln w="12700" cap="sq">
                  <a:solidFill>
                    <a:srgbClr val="00FF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0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F</a:t>
                  </a:r>
                  <a:endParaRPr lang="en-US" altLang="zh-CN" sz="20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39" name="文本框 174095"/>
                <p:cNvSpPr txBox="1">
                  <a:spLocks noChangeArrowheads="1"/>
                </p:cNvSpPr>
                <p:nvPr/>
              </p:nvSpPr>
              <p:spPr bwMode="auto">
                <a:xfrm>
                  <a:off x="4368" y="1584"/>
                  <a:ext cx="192" cy="126"/>
                </a:xfrm>
                <a:prstGeom prst="rect">
                  <a:avLst/>
                </a:prstGeom>
                <a:noFill/>
                <a:ln w="12700" cap="sq">
                  <a:solidFill>
                    <a:srgbClr val="00FF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0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C</a:t>
                  </a:r>
                  <a:endParaRPr lang="en-US" altLang="zh-CN" sz="20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40" name="文本框 174096"/>
                <p:cNvSpPr txBox="1">
                  <a:spLocks noChangeArrowheads="1"/>
                </p:cNvSpPr>
                <p:nvPr/>
              </p:nvSpPr>
              <p:spPr bwMode="auto">
                <a:xfrm>
                  <a:off x="5088" y="1584"/>
                  <a:ext cx="192" cy="126"/>
                </a:xfrm>
                <a:prstGeom prst="rect">
                  <a:avLst/>
                </a:prstGeom>
                <a:noFill/>
                <a:ln w="12700" cap="sq">
                  <a:solidFill>
                    <a:srgbClr val="00FF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0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D</a:t>
                  </a:r>
                  <a:endParaRPr lang="en-US" altLang="zh-CN" sz="20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41" name="文本框 174097"/>
                <p:cNvSpPr txBox="1">
                  <a:spLocks noChangeArrowheads="1"/>
                </p:cNvSpPr>
                <p:nvPr/>
              </p:nvSpPr>
              <p:spPr bwMode="auto">
                <a:xfrm>
                  <a:off x="3312" y="2064"/>
                  <a:ext cx="192" cy="126"/>
                </a:xfrm>
                <a:prstGeom prst="rect">
                  <a:avLst/>
                </a:prstGeom>
                <a:noFill/>
                <a:ln w="12700" cap="sq">
                  <a:solidFill>
                    <a:srgbClr val="00FF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0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E</a:t>
                  </a:r>
                  <a:endParaRPr lang="en-US" altLang="zh-CN" sz="20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42" name="文本框 174098"/>
                <p:cNvSpPr txBox="1">
                  <a:spLocks noChangeArrowheads="1"/>
                </p:cNvSpPr>
                <p:nvPr/>
              </p:nvSpPr>
              <p:spPr bwMode="auto">
                <a:xfrm>
                  <a:off x="4128" y="2064"/>
                  <a:ext cx="192" cy="126"/>
                </a:xfrm>
                <a:prstGeom prst="rect">
                  <a:avLst/>
                </a:prstGeom>
                <a:noFill/>
                <a:ln w="12700" cap="sq">
                  <a:solidFill>
                    <a:srgbClr val="00FF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0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D</a:t>
                  </a:r>
                  <a:endParaRPr lang="en-US" altLang="zh-CN" sz="20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43" name="文本框 174099"/>
                <p:cNvSpPr txBox="1">
                  <a:spLocks noChangeArrowheads="1"/>
                </p:cNvSpPr>
                <p:nvPr/>
              </p:nvSpPr>
              <p:spPr bwMode="auto">
                <a:xfrm>
                  <a:off x="4608" y="2064"/>
                  <a:ext cx="192" cy="126"/>
                </a:xfrm>
                <a:prstGeom prst="rect">
                  <a:avLst/>
                </a:prstGeom>
                <a:noFill/>
                <a:ln w="12700" cap="sq">
                  <a:solidFill>
                    <a:srgbClr val="00FF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0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H</a:t>
                  </a:r>
                  <a:endParaRPr lang="en-US" altLang="zh-CN" sz="20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44" name="文本框 174100"/>
                <p:cNvSpPr txBox="1">
                  <a:spLocks noChangeArrowheads="1"/>
                </p:cNvSpPr>
                <p:nvPr/>
              </p:nvSpPr>
              <p:spPr bwMode="auto">
                <a:xfrm>
                  <a:off x="5088" y="2064"/>
                  <a:ext cx="192" cy="126"/>
                </a:xfrm>
                <a:prstGeom prst="rect">
                  <a:avLst/>
                </a:prstGeom>
                <a:noFill/>
                <a:ln w="12700" cap="sq">
                  <a:solidFill>
                    <a:srgbClr val="00FF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0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E</a:t>
                  </a:r>
                  <a:endParaRPr lang="en-US" altLang="zh-CN" sz="20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45" name="文本框 174101"/>
                <p:cNvSpPr txBox="1">
                  <a:spLocks noChangeArrowheads="1"/>
                </p:cNvSpPr>
                <p:nvPr/>
              </p:nvSpPr>
              <p:spPr bwMode="auto">
                <a:xfrm>
                  <a:off x="4608" y="1200"/>
                  <a:ext cx="288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16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(n=0)</a:t>
                  </a:r>
                  <a:endParaRPr lang="en-US" altLang="zh-CN" sz="16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46" name="文本框 174102"/>
                <p:cNvSpPr txBox="1">
                  <a:spLocks noChangeArrowheads="1"/>
                </p:cNvSpPr>
                <p:nvPr/>
              </p:nvSpPr>
              <p:spPr bwMode="auto">
                <a:xfrm>
                  <a:off x="4128" y="2496"/>
                  <a:ext cx="192" cy="126"/>
                </a:xfrm>
                <a:prstGeom prst="rect">
                  <a:avLst/>
                </a:prstGeom>
                <a:noFill/>
                <a:ln w="12700" cap="sq">
                  <a:solidFill>
                    <a:srgbClr val="00FF00"/>
                  </a:solidFill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0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E</a:t>
                  </a:r>
                  <a:endParaRPr lang="en-US" altLang="zh-CN" sz="20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47" name="直接连接符 174103"/>
                <p:cNvSpPr>
                  <a:spLocks noChangeShapeType="1"/>
                </p:cNvSpPr>
                <p:nvPr/>
              </p:nvSpPr>
              <p:spPr bwMode="auto">
                <a:xfrm>
                  <a:off x="4464" y="1344"/>
                  <a:ext cx="0" cy="240"/>
                </a:xfrm>
                <a:prstGeom prst="line">
                  <a:avLst/>
                </a:prstGeom>
                <a:noFill/>
                <a:ln w="12700" cap="sq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48" name="直接连接符 174104"/>
                <p:cNvSpPr>
                  <a:spLocks noChangeShapeType="1"/>
                </p:cNvSpPr>
                <p:nvPr/>
              </p:nvSpPr>
              <p:spPr bwMode="auto">
                <a:xfrm>
                  <a:off x="3696" y="1440"/>
                  <a:ext cx="1488" cy="0"/>
                </a:xfrm>
                <a:prstGeom prst="line">
                  <a:avLst/>
                </a:prstGeom>
                <a:noFill/>
                <a:ln w="12700" cap="sq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49" name="直接连接符 174105"/>
                <p:cNvSpPr>
                  <a:spLocks noChangeShapeType="1"/>
                </p:cNvSpPr>
                <p:nvPr/>
              </p:nvSpPr>
              <p:spPr bwMode="auto">
                <a:xfrm>
                  <a:off x="3696" y="1776"/>
                  <a:ext cx="0" cy="144"/>
                </a:xfrm>
                <a:prstGeom prst="line">
                  <a:avLst/>
                </a:prstGeom>
                <a:noFill/>
                <a:ln w="12700" cap="sq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0" name="直接连接符 174106"/>
                <p:cNvSpPr>
                  <a:spLocks noChangeShapeType="1"/>
                </p:cNvSpPr>
                <p:nvPr/>
              </p:nvSpPr>
              <p:spPr bwMode="auto">
                <a:xfrm>
                  <a:off x="3408" y="1920"/>
                  <a:ext cx="576" cy="0"/>
                </a:xfrm>
                <a:prstGeom prst="line">
                  <a:avLst/>
                </a:prstGeom>
                <a:noFill/>
                <a:ln w="12700" cap="sq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1" name="直接连接符 174107"/>
                <p:cNvSpPr>
                  <a:spLocks noChangeShapeType="1"/>
                </p:cNvSpPr>
                <p:nvPr/>
              </p:nvSpPr>
              <p:spPr bwMode="auto">
                <a:xfrm>
                  <a:off x="3408" y="1920"/>
                  <a:ext cx="0" cy="144"/>
                </a:xfrm>
                <a:prstGeom prst="line">
                  <a:avLst/>
                </a:prstGeom>
                <a:noFill/>
                <a:ln w="12700" cap="sq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2" name="直接连接符 174108"/>
                <p:cNvSpPr>
                  <a:spLocks noChangeShapeType="1"/>
                </p:cNvSpPr>
                <p:nvPr/>
              </p:nvSpPr>
              <p:spPr bwMode="auto">
                <a:xfrm>
                  <a:off x="3984" y="1920"/>
                  <a:ext cx="0" cy="144"/>
                </a:xfrm>
                <a:prstGeom prst="line">
                  <a:avLst/>
                </a:prstGeom>
                <a:noFill/>
                <a:ln w="12700" cap="sq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3" name="直接连接符 174109"/>
                <p:cNvSpPr>
                  <a:spLocks noChangeShapeType="1"/>
                </p:cNvSpPr>
                <p:nvPr/>
              </p:nvSpPr>
              <p:spPr bwMode="auto">
                <a:xfrm>
                  <a:off x="4464" y="1776"/>
                  <a:ext cx="0" cy="144"/>
                </a:xfrm>
                <a:prstGeom prst="line">
                  <a:avLst/>
                </a:prstGeom>
                <a:noFill/>
                <a:ln w="12700" cap="sq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4" name="直接连接符 174110"/>
                <p:cNvSpPr>
                  <a:spLocks noChangeShapeType="1"/>
                </p:cNvSpPr>
                <p:nvPr/>
              </p:nvSpPr>
              <p:spPr bwMode="auto">
                <a:xfrm>
                  <a:off x="4224" y="1920"/>
                  <a:ext cx="480" cy="0"/>
                </a:xfrm>
                <a:prstGeom prst="line">
                  <a:avLst/>
                </a:prstGeom>
                <a:noFill/>
                <a:ln w="12700" cap="sq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5" name="直接连接符 174111"/>
                <p:cNvSpPr>
                  <a:spLocks noChangeShapeType="1"/>
                </p:cNvSpPr>
                <p:nvPr/>
              </p:nvSpPr>
              <p:spPr bwMode="auto">
                <a:xfrm>
                  <a:off x="4224" y="1920"/>
                  <a:ext cx="0" cy="144"/>
                </a:xfrm>
                <a:prstGeom prst="line">
                  <a:avLst/>
                </a:prstGeom>
                <a:noFill/>
                <a:ln w="12700" cap="sq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6" name="直接连接符 174112"/>
                <p:cNvSpPr>
                  <a:spLocks noChangeShapeType="1"/>
                </p:cNvSpPr>
                <p:nvPr/>
              </p:nvSpPr>
              <p:spPr bwMode="auto">
                <a:xfrm>
                  <a:off x="4704" y="1920"/>
                  <a:ext cx="0" cy="144"/>
                </a:xfrm>
                <a:prstGeom prst="line">
                  <a:avLst/>
                </a:prstGeom>
                <a:noFill/>
                <a:ln w="12700" cap="sq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7" name="直接连接符 174113"/>
                <p:cNvSpPr>
                  <a:spLocks noChangeShapeType="1"/>
                </p:cNvSpPr>
                <p:nvPr/>
              </p:nvSpPr>
              <p:spPr bwMode="auto">
                <a:xfrm>
                  <a:off x="5184" y="1776"/>
                  <a:ext cx="0" cy="288"/>
                </a:xfrm>
                <a:prstGeom prst="line">
                  <a:avLst/>
                </a:prstGeom>
                <a:noFill/>
                <a:ln w="12700" cap="sq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758" name="文本框 174114"/>
                <p:cNvSpPr txBox="1">
                  <a:spLocks noChangeArrowheads="1"/>
                </p:cNvSpPr>
                <p:nvPr/>
              </p:nvSpPr>
              <p:spPr bwMode="auto">
                <a:xfrm>
                  <a:off x="3840" y="1584"/>
                  <a:ext cx="288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16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(n=1)</a:t>
                  </a:r>
                  <a:endParaRPr lang="en-US" altLang="zh-CN" sz="16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59" name="文本框 174115"/>
                <p:cNvSpPr txBox="1">
                  <a:spLocks noChangeArrowheads="1"/>
                </p:cNvSpPr>
                <p:nvPr/>
              </p:nvSpPr>
              <p:spPr bwMode="auto">
                <a:xfrm>
                  <a:off x="3264" y="2304"/>
                  <a:ext cx="288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16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(n=2)</a:t>
                  </a:r>
                  <a:endParaRPr lang="en-US" altLang="zh-CN" sz="16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60" name="文本框 174116"/>
                <p:cNvSpPr txBox="1">
                  <a:spLocks noChangeArrowheads="1"/>
                </p:cNvSpPr>
                <p:nvPr/>
              </p:nvSpPr>
              <p:spPr bwMode="auto">
                <a:xfrm>
                  <a:off x="3840" y="2304"/>
                  <a:ext cx="288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16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(n=2)</a:t>
                  </a:r>
                  <a:endParaRPr lang="en-US" altLang="zh-CN" sz="16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61" name="文本框 174117"/>
                <p:cNvSpPr txBox="1">
                  <a:spLocks noChangeArrowheads="1"/>
                </p:cNvSpPr>
                <p:nvPr/>
              </p:nvSpPr>
              <p:spPr bwMode="auto">
                <a:xfrm>
                  <a:off x="5088" y="2304"/>
                  <a:ext cx="288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16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(n=2)</a:t>
                  </a:r>
                  <a:endParaRPr lang="en-US" altLang="zh-CN" sz="16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62" name="文本框 174118"/>
                <p:cNvSpPr txBox="1">
                  <a:spLocks noChangeArrowheads="1"/>
                </p:cNvSpPr>
                <p:nvPr/>
              </p:nvSpPr>
              <p:spPr bwMode="auto">
                <a:xfrm>
                  <a:off x="4368" y="2544"/>
                  <a:ext cx="336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16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(n=3)</a:t>
                  </a:r>
                  <a:endParaRPr lang="en-US" altLang="zh-CN" sz="16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63" name="文本框 174119"/>
                <p:cNvSpPr txBox="1">
                  <a:spLocks noChangeArrowheads="1"/>
                </p:cNvSpPr>
                <p:nvPr/>
              </p:nvSpPr>
              <p:spPr bwMode="auto">
                <a:xfrm>
                  <a:off x="4224" y="2304"/>
                  <a:ext cx="288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16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(n=2)</a:t>
                  </a:r>
                  <a:endParaRPr lang="en-US" altLang="zh-CN" sz="16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64" name="文本框 174120"/>
                <p:cNvSpPr txBox="1">
                  <a:spLocks noChangeArrowheads="1"/>
                </p:cNvSpPr>
                <p:nvPr/>
              </p:nvSpPr>
              <p:spPr bwMode="auto">
                <a:xfrm>
                  <a:off x="5280" y="1584"/>
                  <a:ext cx="288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16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(n=1)</a:t>
                  </a:r>
                  <a:endParaRPr lang="en-US" altLang="zh-CN" sz="16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65" name="文本框 174121"/>
                <p:cNvSpPr txBox="1">
                  <a:spLocks noChangeArrowheads="1"/>
                </p:cNvSpPr>
                <p:nvPr/>
              </p:nvSpPr>
              <p:spPr bwMode="auto">
                <a:xfrm>
                  <a:off x="4608" y="1584"/>
                  <a:ext cx="288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16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(n=1)</a:t>
                  </a:r>
                  <a:endParaRPr lang="en-US" altLang="zh-CN" sz="16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  <p:sp>
              <p:nvSpPr>
                <p:cNvPr id="29766" name="文本框 174122"/>
                <p:cNvSpPr txBox="1">
                  <a:spLocks noChangeArrowheads="1"/>
                </p:cNvSpPr>
                <p:nvPr/>
              </p:nvSpPr>
              <p:spPr bwMode="auto">
                <a:xfrm>
                  <a:off x="4608" y="2304"/>
                  <a:ext cx="288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1600">
                      <a:solidFill>
                        <a:schemeClr val="tx2"/>
                      </a:solidFill>
                      <a:latin typeface="宋体" panose="02010600030101010101" pitchFamily="2" charset="-122"/>
                    </a:rPr>
                    <a:t>(n=2)</a:t>
                  </a:r>
                  <a:endParaRPr lang="en-US" altLang="zh-CN" sz="1600">
                    <a:solidFill>
                      <a:schemeClr val="tx2"/>
                    </a:solidFill>
                    <a:latin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6" name="组合 174123"/>
          <p:cNvGrpSpPr/>
          <p:nvPr/>
        </p:nvGrpSpPr>
        <p:grpSpPr bwMode="auto">
          <a:xfrm>
            <a:off x="6167438" y="1341438"/>
            <a:ext cx="4184650" cy="2857500"/>
            <a:chOff x="3120" y="2880"/>
            <a:chExt cx="2532" cy="1017"/>
          </a:xfrm>
        </p:grpSpPr>
        <p:sp>
          <p:nvSpPr>
            <p:cNvPr id="29705" name="文本框 174124"/>
            <p:cNvSpPr txBox="1">
              <a:spLocks noChangeArrowheads="1"/>
            </p:cNvSpPr>
            <p:nvPr/>
          </p:nvSpPr>
          <p:spPr bwMode="auto">
            <a:xfrm>
              <a:off x="3888" y="2880"/>
              <a:ext cx="192" cy="113"/>
            </a:xfrm>
            <a:prstGeom prst="rect">
              <a:avLst/>
            </a:prstGeom>
            <a:noFill/>
            <a:ln w="12700" cap="sq">
              <a:solidFill>
                <a:srgbClr val="00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>
                  <a:solidFill>
                    <a:schemeClr val="tx2"/>
                  </a:solidFill>
                  <a:latin typeface="宋体" panose="02010600030101010101" pitchFamily="2" charset="-122"/>
                </a:rPr>
                <a:t>A</a:t>
              </a:r>
              <a:endParaRPr lang="en-US" altLang="zh-CN" sz="2000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9706" name="文本框 174125"/>
            <p:cNvSpPr txBox="1">
              <a:spLocks noChangeArrowheads="1"/>
            </p:cNvSpPr>
            <p:nvPr/>
          </p:nvSpPr>
          <p:spPr bwMode="auto">
            <a:xfrm>
              <a:off x="3408" y="3360"/>
              <a:ext cx="192" cy="113"/>
            </a:xfrm>
            <a:prstGeom prst="rect">
              <a:avLst/>
            </a:prstGeom>
            <a:noFill/>
            <a:ln w="12700" cap="sq">
              <a:solidFill>
                <a:srgbClr val="00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>
                  <a:solidFill>
                    <a:schemeClr val="tx2"/>
                  </a:solidFill>
                  <a:latin typeface="宋体" panose="02010600030101010101" pitchFamily="2" charset="-122"/>
                </a:rPr>
                <a:t>B</a:t>
              </a:r>
              <a:endParaRPr lang="en-US" altLang="zh-CN" sz="2000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9707" name="文本框 174126"/>
            <p:cNvSpPr txBox="1">
              <a:spLocks noChangeArrowheads="1"/>
            </p:cNvSpPr>
            <p:nvPr/>
          </p:nvSpPr>
          <p:spPr bwMode="auto">
            <a:xfrm>
              <a:off x="3888" y="3360"/>
              <a:ext cx="192" cy="113"/>
            </a:xfrm>
            <a:prstGeom prst="rect">
              <a:avLst/>
            </a:prstGeom>
            <a:noFill/>
            <a:ln w="12700" cap="sq">
              <a:solidFill>
                <a:srgbClr val="00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>
                  <a:solidFill>
                    <a:schemeClr val="tx2"/>
                  </a:solidFill>
                  <a:latin typeface="宋体" panose="02010600030101010101" pitchFamily="2" charset="-122"/>
                </a:rPr>
                <a:t>C</a:t>
              </a:r>
              <a:endParaRPr lang="en-US" altLang="zh-CN" sz="2000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9708" name="文本框 174127"/>
            <p:cNvSpPr txBox="1">
              <a:spLocks noChangeArrowheads="1"/>
            </p:cNvSpPr>
            <p:nvPr/>
          </p:nvSpPr>
          <p:spPr bwMode="auto">
            <a:xfrm>
              <a:off x="4320" y="3360"/>
              <a:ext cx="192" cy="113"/>
            </a:xfrm>
            <a:prstGeom prst="rect">
              <a:avLst/>
            </a:prstGeom>
            <a:noFill/>
            <a:ln w="12700" cap="sq">
              <a:solidFill>
                <a:srgbClr val="00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>
                  <a:solidFill>
                    <a:schemeClr val="tx2"/>
                  </a:solidFill>
                  <a:latin typeface="宋体" panose="02010600030101010101" pitchFamily="2" charset="-122"/>
                </a:rPr>
                <a:t>D</a:t>
              </a:r>
              <a:endParaRPr lang="en-US" altLang="zh-CN" sz="2000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9709" name="文本框 174128"/>
            <p:cNvSpPr txBox="1">
              <a:spLocks noChangeArrowheads="1"/>
            </p:cNvSpPr>
            <p:nvPr/>
          </p:nvSpPr>
          <p:spPr bwMode="auto">
            <a:xfrm>
              <a:off x="5040" y="2880"/>
              <a:ext cx="192" cy="113"/>
            </a:xfrm>
            <a:prstGeom prst="rect">
              <a:avLst/>
            </a:prstGeom>
            <a:noFill/>
            <a:ln w="12700" cap="sq">
              <a:solidFill>
                <a:srgbClr val="00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>
                  <a:solidFill>
                    <a:schemeClr val="tx2"/>
                  </a:solidFill>
                  <a:latin typeface="宋体" panose="02010600030101010101" pitchFamily="2" charset="-122"/>
                </a:rPr>
                <a:t>K</a:t>
              </a:r>
              <a:endParaRPr lang="en-US" altLang="zh-CN" sz="2000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9710" name="文本框 174129"/>
            <p:cNvSpPr txBox="1">
              <a:spLocks noChangeArrowheads="1"/>
            </p:cNvSpPr>
            <p:nvPr/>
          </p:nvSpPr>
          <p:spPr bwMode="auto">
            <a:xfrm>
              <a:off x="4656" y="3360"/>
              <a:ext cx="192" cy="113"/>
            </a:xfrm>
            <a:prstGeom prst="rect">
              <a:avLst/>
            </a:prstGeom>
            <a:noFill/>
            <a:ln w="12700" cap="sq">
              <a:solidFill>
                <a:srgbClr val="00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>
                  <a:solidFill>
                    <a:schemeClr val="tx2"/>
                  </a:solidFill>
                  <a:latin typeface="宋体" panose="02010600030101010101" pitchFamily="2" charset="-122"/>
                </a:rPr>
                <a:t>E</a:t>
              </a:r>
              <a:endParaRPr lang="en-US" altLang="zh-CN" sz="2000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9711" name="文本框 174130"/>
            <p:cNvSpPr txBox="1">
              <a:spLocks noChangeArrowheads="1"/>
            </p:cNvSpPr>
            <p:nvPr/>
          </p:nvSpPr>
          <p:spPr bwMode="auto">
            <a:xfrm>
              <a:off x="5040" y="3360"/>
              <a:ext cx="192" cy="113"/>
            </a:xfrm>
            <a:prstGeom prst="rect">
              <a:avLst/>
            </a:prstGeom>
            <a:noFill/>
            <a:ln w="12700" cap="sq">
              <a:solidFill>
                <a:srgbClr val="00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>
                  <a:solidFill>
                    <a:schemeClr val="tx2"/>
                  </a:solidFill>
                  <a:latin typeface="宋体" panose="02010600030101010101" pitchFamily="2" charset="-122"/>
                </a:rPr>
                <a:t>C</a:t>
              </a:r>
              <a:endParaRPr lang="en-US" altLang="zh-CN" sz="2000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9712" name="文本框 174131"/>
            <p:cNvSpPr txBox="1">
              <a:spLocks noChangeArrowheads="1"/>
            </p:cNvSpPr>
            <p:nvPr/>
          </p:nvSpPr>
          <p:spPr bwMode="auto">
            <a:xfrm>
              <a:off x="5424" y="3360"/>
              <a:ext cx="192" cy="113"/>
            </a:xfrm>
            <a:prstGeom prst="rect">
              <a:avLst/>
            </a:prstGeom>
            <a:noFill/>
            <a:ln w="12700" cap="sq">
              <a:solidFill>
                <a:srgbClr val="00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>
                  <a:solidFill>
                    <a:schemeClr val="tx2"/>
                  </a:solidFill>
                  <a:latin typeface="宋体" panose="02010600030101010101" pitchFamily="2" charset="-122"/>
                </a:rPr>
                <a:t>D</a:t>
              </a:r>
              <a:endParaRPr lang="en-US" altLang="zh-CN" sz="2000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9713" name="直接连接符 174132"/>
            <p:cNvSpPr>
              <a:spLocks noChangeShapeType="1"/>
            </p:cNvSpPr>
            <p:nvPr/>
          </p:nvSpPr>
          <p:spPr bwMode="auto">
            <a:xfrm>
              <a:off x="3984" y="3072"/>
              <a:ext cx="0" cy="288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4" name="直接连接符 174133"/>
            <p:cNvSpPr>
              <a:spLocks noChangeShapeType="1"/>
            </p:cNvSpPr>
            <p:nvPr/>
          </p:nvSpPr>
          <p:spPr bwMode="auto">
            <a:xfrm>
              <a:off x="5136" y="3072"/>
              <a:ext cx="0" cy="288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5" name="直接连接符 174134"/>
            <p:cNvSpPr>
              <a:spLocks noChangeShapeType="1"/>
            </p:cNvSpPr>
            <p:nvPr/>
          </p:nvSpPr>
          <p:spPr bwMode="auto">
            <a:xfrm>
              <a:off x="3504" y="3216"/>
              <a:ext cx="912" cy="0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6" name="直接连接符 174135"/>
            <p:cNvSpPr>
              <a:spLocks noChangeShapeType="1"/>
            </p:cNvSpPr>
            <p:nvPr/>
          </p:nvSpPr>
          <p:spPr bwMode="auto">
            <a:xfrm>
              <a:off x="3504" y="3216"/>
              <a:ext cx="0" cy="144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7" name="直接连接符 174136"/>
            <p:cNvSpPr>
              <a:spLocks noChangeShapeType="1"/>
            </p:cNvSpPr>
            <p:nvPr/>
          </p:nvSpPr>
          <p:spPr bwMode="auto">
            <a:xfrm>
              <a:off x="4416" y="3216"/>
              <a:ext cx="0" cy="144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8" name="直接连接符 174137"/>
            <p:cNvSpPr>
              <a:spLocks noChangeShapeType="1"/>
            </p:cNvSpPr>
            <p:nvPr/>
          </p:nvSpPr>
          <p:spPr bwMode="auto">
            <a:xfrm>
              <a:off x="4752" y="3216"/>
              <a:ext cx="768" cy="0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19" name="直接连接符 174138"/>
            <p:cNvSpPr>
              <a:spLocks noChangeShapeType="1"/>
            </p:cNvSpPr>
            <p:nvPr/>
          </p:nvSpPr>
          <p:spPr bwMode="auto">
            <a:xfrm>
              <a:off x="4752" y="3216"/>
              <a:ext cx="0" cy="144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0" name="直接连接符 174139"/>
            <p:cNvSpPr>
              <a:spLocks noChangeShapeType="1"/>
            </p:cNvSpPr>
            <p:nvPr/>
          </p:nvSpPr>
          <p:spPr bwMode="auto">
            <a:xfrm>
              <a:off x="5520" y="3216"/>
              <a:ext cx="0" cy="144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1" name="文本框 174140"/>
            <p:cNvSpPr txBox="1">
              <a:spLocks noChangeArrowheads="1"/>
            </p:cNvSpPr>
            <p:nvPr/>
          </p:nvSpPr>
          <p:spPr bwMode="auto">
            <a:xfrm>
              <a:off x="3696" y="3784"/>
              <a:ext cx="192" cy="113"/>
            </a:xfrm>
            <a:prstGeom prst="rect">
              <a:avLst/>
            </a:prstGeom>
            <a:noFill/>
            <a:ln w="12700" cap="sq">
              <a:solidFill>
                <a:srgbClr val="00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>
                  <a:solidFill>
                    <a:schemeClr val="tx2"/>
                  </a:solidFill>
                  <a:latin typeface="宋体" panose="02010600030101010101" pitchFamily="2" charset="-122"/>
                </a:rPr>
                <a:t>F</a:t>
              </a:r>
              <a:endParaRPr lang="en-US" altLang="zh-CN" sz="2000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9722" name="文本框 174141"/>
            <p:cNvSpPr txBox="1">
              <a:spLocks noChangeArrowheads="1"/>
            </p:cNvSpPr>
            <p:nvPr/>
          </p:nvSpPr>
          <p:spPr bwMode="auto">
            <a:xfrm>
              <a:off x="3120" y="3784"/>
              <a:ext cx="192" cy="113"/>
            </a:xfrm>
            <a:prstGeom prst="rect">
              <a:avLst/>
            </a:prstGeom>
            <a:noFill/>
            <a:ln w="12700" cap="sq">
              <a:solidFill>
                <a:srgbClr val="00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>
                  <a:solidFill>
                    <a:schemeClr val="tx2"/>
                  </a:solidFill>
                  <a:latin typeface="宋体" panose="02010600030101010101" pitchFamily="2" charset="-122"/>
                </a:rPr>
                <a:t>E</a:t>
              </a:r>
              <a:endParaRPr lang="en-US" altLang="zh-CN" sz="2000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9723" name="直接连接符 174142"/>
            <p:cNvSpPr>
              <a:spLocks noChangeShapeType="1"/>
            </p:cNvSpPr>
            <p:nvPr/>
          </p:nvSpPr>
          <p:spPr bwMode="auto">
            <a:xfrm>
              <a:off x="3504" y="3552"/>
              <a:ext cx="0" cy="144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4" name="直接连接符 174143"/>
            <p:cNvSpPr>
              <a:spLocks noChangeShapeType="1"/>
            </p:cNvSpPr>
            <p:nvPr/>
          </p:nvSpPr>
          <p:spPr bwMode="auto">
            <a:xfrm>
              <a:off x="3216" y="3696"/>
              <a:ext cx="576" cy="0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5" name="直接连接符 174144"/>
            <p:cNvSpPr>
              <a:spLocks noChangeShapeType="1"/>
            </p:cNvSpPr>
            <p:nvPr/>
          </p:nvSpPr>
          <p:spPr bwMode="auto">
            <a:xfrm>
              <a:off x="3216" y="3696"/>
              <a:ext cx="0" cy="96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6" name="直接连接符 174145"/>
            <p:cNvSpPr>
              <a:spLocks noChangeShapeType="1"/>
            </p:cNvSpPr>
            <p:nvPr/>
          </p:nvSpPr>
          <p:spPr bwMode="auto">
            <a:xfrm>
              <a:off x="3792" y="3696"/>
              <a:ext cx="0" cy="96"/>
            </a:xfrm>
            <a:prstGeom prst="line">
              <a:avLst/>
            </a:prstGeom>
            <a:noFill/>
            <a:ln w="12700" cap="sq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7" name="矩形 174146"/>
            <p:cNvSpPr>
              <a:spLocks noChangeArrowheads="1"/>
            </p:cNvSpPr>
            <p:nvPr/>
          </p:nvSpPr>
          <p:spPr bwMode="auto">
            <a:xfrm>
              <a:off x="3504" y="3552"/>
              <a:ext cx="33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CN" sz="1600">
                  <a:solidFill>
                    <a:schemeClr val="tx2"/>
                  </a:solidFill>
                  <a:latin typeface="宋体" panose="02010600030101010101" pitchFamily="2" charset="-122"/>
                </a:rPr>
                <a:t>(n=1)</a:t>
              </a:r>
              <a:endParaRPr lang="en-US" altLang="zh-CN" sz="1600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9728" name="矩形 174147"/>
            <p:cNvSpPr>
              <a:spLocks noChangeArrowheads="1"/>
            </p:cNvSpPr>
            <p:nvPr/>
          </p:nvSpPr>
          <p:spPr bwMode="auto">
            <a:xfrm>
              <a:off x="3216" y="3772"/>
              <a:ext cx="51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zh-CN" sz="1600">
                  <a:solidFill>
                    <a:schemeClr val="tx2"/>
                  </a:solidFill>
                  <a:latin typeface="宋体" panose="02010600030101010101" pitchFamily="2" charset="-122"/>
                </a:rPr>
                <a:t>(n=2)</a:t>
              </a:r>
              <a:endParaRPr lang="en-US" altLang="zh-CN" sz="1600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9729" name="矩形 174148"/>
            <p:cNvSpPr>
              <a:spLocks noChangeArrowheads="1"/>
            </p:cNvSpPr>
            <p:nvPr/>
          </p:nvSpPr>
          <p:spPr bwMode="auto">
            <a:xfrm>
              <a:off x="5136" y="2880"/>
              <a:ext cx="51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zh-CN" altLang="en-US" sz="1600">
                  <a:solidFill>
                    <a:schemeClr val="tx2"/>
                  </a:solidFill>
                  <a:latin typeface="宋体" panose="02010600030101010101" pitchFamily="2" charset="-122"/>
                </a:rPr>
                <a:t>（</a:t>
              </a:r>
              <a:r>
                <a:rPr lang="en-US" altLang="zh-CN" sz="1600">
                  <a:solidFill>
                    <a:schemeClr val="tx2"/>
                  </a:solidFill>
                  <a:latin typeface="宋体" panose="02010600030101010101" pitchFamily="2" charset="-122"/>
                </a:rPr>
                <a:t>n=0</a:t>
              </a:r>
              <a:r>
                <a:rPr lang="zh-CN" altLang="en-US" sz="1600">
                  <a:solidFill>
                    <a:schemeClr val="tx2"/>
                  </a:solidFill>
                  <a:latin typeface="宋体" panose="02010600030101010101" pitchFamily="2" charset="-122"/>
                </a:rPr>
                <a:t>）</a:t>
              </a:r>
              <a:endParaRPr lang="zh-CN" altLang="en-US" sz="1600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9730" name="矩形 174149"/>
            <p:cNvSpPr>
              <a:spLocks noChangeArrowheads="1"/>
            </p:cNvSpPr>
            <p:nvPr/>
          </p:nvSpPr>
          <p:spPr bwMode="auto">
            <a:xfrm>
              <a:off x="3984" y="2880"/>
              <a:ext cx="51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rIns="0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zh-CN" altLang="en-US" sz="1600">
                  <a:solidFill>
                    <a:schemeClr val="tx2"/>
                  </a:solidFill>
                  <a:latin typeface="宋体" panose="02010600030101010101" pitchFamily="2" charset="-122"/>
                </a:rPr>
                <a:t>（</a:t>
              </a:r>
              <a:r>
                <a:rPr lang="en-US" altLang="zh-CN" sz="1600">
                  <a:solidFill>
                    <a:schemeClr val="tx2"/>
                  </a:solidFill>
                  <a:latin typeface="宋体" panose="02010600030101010101" pitchFamily="2" charset="-122"/>
                </a:rPr>
                <a:t>n=0</a:t>
              </a:r>
              <a:r>
                <a:rPr lang="zh-CN" altLang="en-US" sz="1600">
                  <a:solidFill>
                    <a:schemeClr val="tx2"/>
                  </a:solidFill>
                  <a:latin typeface="宋体" panose="02010600030101010101" pitchFamily="2" charset="-122"/>
                </a:rPr>
                <a:t>）</a:t>
              </a:r>
              <a:endParaRPr lang="zh-CN" altLang="en-US" sz="1600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9731" name="矩形 174150"/>
            <p:cNvSpPr>
              <a:spLocks noChangeArrowheads="1"/>
            </p:cNvSpPr>
            <p:nvPr/>
          </p:nvSpPr>
          <p:spPr bwMode="auto">
            <a:xfrm>
              <a:off x="4464" y="3532"/>
              <a:ext cx="51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zh-CN" altLang="en-US" sz="1600">
                  <a:solidFill>
                    <a:schemeClr val="tx2"/>
                  </a:solidFill>
                  <a:latin typeface="宋体" panose="02010600030101010101" pitchFamily="2" charset="-122"/>
                </a:rPr>
                <a:t>（</a:t>
              </a:r>
              <a:r>
                <a:rPr lang="en-US" altLang="zh-CN" sz="1600">
                  <a:solidFill>
                    <a:schemeClr val="tx2"/>
                  </a:solidFill>
                  <a:latin typeface="宋体" panose="02010600030101010101" pitchFamily="2" charset="-122"/>
                </a:rPr>
                <a:t>n=1</a:t>
              </a:r>
              <a:r>
                <a:rPr lang="zh-CN" altLang="en-US" sz="1600">
                  <a:solidFill>
                    <a:schemeClr val="tx2"/>
                  </a:solidFill>
                  <a:latin typeface="宋体" panose="02010600030101010101" pitchFamily="2" charset="-122"/>
                </a:rPr>
                <a:t>）</a:t>
              </a:r>
              <a:endParaRPr lang="zh-CN" altLang="en-US" sz="1600">
                <a:solidFill>
                  <a:schemeClr val="tx2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174152" name="文本框 174151"/>
          <p:cNvSpPr txBox="1">
            <a:spLocks noChangeArrowheads="1"/>
          </p:cNvSpPr>
          <p:nvPr/>
        </p:nvSpPr>
        <p:spPr bwMode="auto">
          <a:xfrm>
            <a:off x="2265363" y="5287964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latin typeface="宋体" panose="02010600030101010101" pitchFamily="2" charset="-122"/>
              </a:rPr>
              <a:t>图</a:t>
            </a:r>
            <a:r>
              <a:rPr lang="en-US" altLang="zh-CN">
                <a:latin typeface="宋体" panose="02010600030101010101" pitchFamily="2" charset="-122"/>
              </a:rPr>
              <a:t>  </a:t>
            </a:r>
            <a:r>
              <a:rPr lang="zh-CN" altLang="en-US">
                <a:latin typeface="宋体" panose="02010600030101010101" pitchFamily="2" charset="-122"/>
              </a:rPr>
              <a:t>单一产品</a:t>
            </a:r>
            <a:r>
              <a:rPr lang="en-US" altLang="zh-CN">
                <a:latin typeface="宋体" panose="02010600030101010101" pitchFamily="2" charset="-122"/>
              </a:rPr>
              <a:t>LLC</a:t>
            </a:r>
            <a:r>
              <a:rPr lang="zh-CN" altLang="en-US">
                <a:latin typeface="宋体" panose="02010600030101010101" pitchFamily="2" charset="-122"/>
              </a:rPr>
              <a:t>案例</a:t>
            </a: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174153" name="文本框 174152"/>
          <p:cNvSpPr txBox="1">
            <a:spLocks noChangeArrowheads="1"/>
          </p:cNvSpPr>
          <p:nvPr/>
        </p:nvSpPr>
        <p:spPr bwMode="auto">
          <a:xfrm>
            <a:off x="6888163" y="4595814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latin typeface="宋体" panose="02010600030101010101" pitchFamily="2" charset="-122"/>
              </a:rPr>
              <a:t>图</a:t>
            </a:r>
            <a:r>
              <a:rPr lang="en-US" altLang="zh-CN">
                <a:latin typeface="宋体" panose="02010600030101010101" pitchFamily="2" charset="-122"/>
              </a:rPr>
              <a:t>  </a:t>
            </a:r>
            <a:r>
              <a:rPr lang="zh-CN" altLang="en-US">
                <a:latin typeface="宋体" panose="02010600030101010101" pitchFamily="2" charset="-122"/>
              </a:rPr>
              <a:t>多个产品</a:t>
            </a:r>
            <a:r>
              <a:rPr lang="en-US" altLang="zh-CN">
                <a:latin typeface="宋体" panose="02010600030101010101" pitchFamily="2" charset="-122"/>
              </a:rPr>
              <a:t>LLC</a:t>
            </a:r>
            <a:r>
              <a:rPr lang="zh-CN" altLang="en-US">
                <a:latin typeface="宋体" panose="02010600030101010101" pitchFamily="2" charset="-122"/>
              </a:rPr>
              <a:t>案例</a:t>
            </a:r>
            <a:endParaRPr lang="zh-CN" altLang="en-US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2" grpId="0"/>
      <p:bldP spid="1741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5.2.2 MRP</a:t>
            </a:r>
            <a:r>
              <a:rPr lang="zh-CN" altLang="en-US" dirty="0"/>
              <a:t>逻辑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文本占位符 223234"/>
          <p:cNvSpPr>
            <a:spLocks noGrp="1" noChangeArrowheads="1"/>
          </p:cNvSpPr>
          <p:nvPr>
            <p:ph type="body" idx="1"/>
          </p:nvPr>
        </p:nvSpPr>
        <p:spPr>
          <a:xfrm>
            <a:off x="1102784" y="67734"/>
            <a:ext cx="10327216" cy="67521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b="1"/>
              <a:t>MRP</a:t>
            </a:r>
            <a:r>
              <a:rPr lang="zh-CN" altLang="en-US" b="1"/>
              <a:t>基本工作逻辑流程图</a:t>
            </a:r>
            <a:endParaRPr lang="en-US" altLang="zh-CN" b="1"/>
          </a:p>
        </p:txBody>
      </p:sp>
      <p:sp>
        <p:nvSpPr>
          <p:cNvPr id="1030" name="矩形 223236"/>
          <p:cNvSpPr>
            <a:spLocks noChangeArrowheads="1"/>
          </p:cNvSpPr>
          <p:nvPr/>
        </p:nvSpPr>
        <p:spPr bwMode="auto">
          <a:xfrm>
            <a:off x="0" y="-353484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grpSp>
        <p:nvGrpSpPr>
          <p:cNvPr id="1037" name="Group 13"/>
          <p:cNvGrpSpPr/>
          <p:nvPr/>
        </p:nvGrpSpPr>
        <p:grpSpPr bwMode="auto">
          <a:xfrm>
            <a:off x="912284" y="0"/>
            <a:ext cx="10361083" cy="6858000"/>
            <a:chOff x="431" y="0"/>
            <a:chExt cx="4895" cy="324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0"/>
              <a:ext cx="4895" cy="1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302"/>
              <a:ext cx="4895" cy="1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9"/>
              <a:ext cx="4895" cy="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文本框 1"/>
          <p:cNvSpPr txBox="1"/>
          <p:nvPr/>
        </p:nvSpPr>
        <p:spPr>
          <a:xfrm>
            <a:off x="161925" y="67734"/>
            <a:ext cx="220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+mj-lt"/>
              </a:rPr>
              <a:t>一、</a:t>
            </a:r>
            <a:r>
              <a:rPr lang="en-US" altLang="zh-CN" sz="2000" b="1" dirty="0">
                <a:solidFill>
                  <a:srgbClr val="FF0000"/>
                </a:solidFill>
                <a:latin typeface="+mj-lt"/>
              </a:rPr>
              <a:t>MRP</a:t>
            </a:r>
            <a:r>
              <a:rPr lang="zh-CN" altLang="en-US" sz="2000" b="1" dirty="0">
                <a:solidFill>
                  <a:srgbClr val="FF0000"/>
                </a:solidFill>
                <a:latin typeface="+mj-lt"/>
              </a:rPr>
              <a:t>工作逻辑</a:t>
            </a:r>
            <a:endParaRPr lang="zh-CN" altLang="en-US" sz="2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  <p:bldP spid="223235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ChangeArrowheads="1"/>
          </p:cNvSpPr>
          <p:nvPr/>
        </p:nvSpPr>
        <p:spPr bwMode="auto">
          <a:xfrm>
            <a:off x="2929467" y="67734"/>
            <a:ext cx="6013451" cy="1729317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2085" y="260351"/>
            <a:ext cx="5666316" cy="1437216"/>
          </a:xfrm>
          <a:noFill/>
        </p:spPr>
        <p:txBody>
          <a:bodyPr vert="horz" lIns="0" tIns="0" rIns="0" bIns="0" rtlCol="0"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>
                <a:latin typeface="Times New Roman" panose="02020603050405020304" pitchFamily="18" charset="0"/>
              </a:rPr>
              <a:t>开始，</a:t>
            </a:r>
            <a:r>
              <a:rPr lang="zh-CN" altLang="en-US" sz="3200">
                <a:solidFill>
                  <a:srgbClr val="3333FF"/>
                </a:solidFill>
                <a:latin typeface="Times New Roman" panose="02020603050405020304" pitchFamily="18" charset="0"/>
              </a:rPr>
              <a:t>置</a:t>
            </a:r>
            <a:r>
              <a:rPr lang="en-US" altLang="zh-CN" sz="3200" i="1">
                <a:solidFill>
                  <a:srgbClr val="3333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3200">
                <a:solidFill>
                  <a:srgbClr val="3333FF"/>
                </a:solidFill>
                <a:latin typeface="Times New Roman" panose="02020603050405020304" pitchFamily="18" charset="0"/>
              </a:rPr>
              <a:t>=min(LLC</a:t>
            </a:r>
            <a:r>
              <a:rPr lang="en-US" altLang="zh-CN" sz="3200" i="1" baseline="-25000">
                <a:solidFill>
                  <a:srgbClr val="3333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3200">
                <a:solidFill>
                  <a:srgbClr val="3333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3200">
                <a:solidFill>
                  <a:srgbClr val="3333FF"/>
                </a:solidFill>
                <a:latin typeface="Times New Roman" panose="02020603050405020304" pitchFamily="18" charset="0"/>
              </a:rPr>
              <a:t>，</a:t>
            </a:r>
            <a:endParaRPr lang="zh-CN" altLang="en-US" sz="320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altLang="zh-CN" sz="3200" i="1">
                <a:latin typeface="Times New Roman" panose="02020603050405020304" pitchFamily="18" charset="0"/>
              </a:rPr>
              <a:t>i</a:t>
            </a:r>
            <a:r>
              <a:rPr lang="zh-CN" altLang="en-US" sz="3200">
                <a:latin typeface="Times New Roman" panose="02020603050405020304" pitchFamily="18" charset="0"/>
              </a:rPr>
              <a:t>代表运用</a:t>
            </a:r>
            <a:r>
              <a:rPr lang="en-US" altLang="zh-CN" sz="3200">
                <a:latin typeface="Times New Roman" panose="02020603050405020304" pitchFamily="18" charset="0"/>
              </a:rPr>
              <a:t>MRP</a:t>
            </a:r>
            <a:r>
              <a:rPr lang="zh-CN" altLang="en-US" sz="3200">
                <a:latin typeface="Times New Roman" panose="02020603050405020304" pitchFamily="18" charset="0"/>
              </a:rPr>
              <a:t>进行需求计划的所有物料</a:t>
            </a:r>
            <a:endParaRPr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143933" y="2660651"/>
            <a:ext cx="11906251" cy="3263900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41301" y="2660651"/>
            <a:ext cx="11521017" cy="316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</a:rPr>
              <a:t>将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-1)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阶各物料</a:t>
            </a: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各时段（即</a:t>
            </a: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从逾期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至计划期间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）</a:t>
            </a:r>
            <a:r>
              <a:rPr lang="zh-CN" altLang="en-US">
                <a:latin typeface="Times New Roman" panose="02020603050405020304" pitchFamily="18" charset="0"/>
              </a:rPr>
              <a:t>的计划</a:t>
            </a:r>
            <a:endParaRPr lang="zh-CN" altLang="en-US">
              <a:latin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zh-CN" altLang="en-US">
                <a:solidFill>
                  <a:srgbClr val="3333FF"/>
                </a:solidFill>
                <a:latin typeface="Times New Roman" panose="02020603050405020304" pitchFamily="18" charset="0"/>
              </a:rPr>
              <a:t>定单发出</a:t>
            </a: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zh-CN" i="1" baseline="-25000">
                <a:solidFill>
                  <a:srgbClr val="3333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</a:rPr>
              <a:t>(t)</a:t>
            </a:r>
            <a:r>
              <a:rPr lang="zh-CN" altLang="en-US">
                <a:solidFill>
                  <a:srgbClr val="3333FF"/>
                </a:solidFill>
                <a:latin typeface="Times New Roman" panose="02020603050405020304" pitchFamily="18" charset="0"/>
              </a:rPr>
              <a:t>经单阶</a:t>
            </a: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</a:rPr>
              <a:t>BOM</a:t>
            </a:r>
            <a:r>
              <a:rPr lang="zh-CN" altLang="en-US">
                <a:solidFill>
                  <a:srgbClr val="3333FF"/>
                </a:solidFill>
                <a:latin typeface="Times New Roman" panose="02020603050405020304" pitchFamily="18" charset="0"/>
              </a:rPr>
              <a:t>展开</a:t>
            </a: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>
                <a:solidFill>
                  <a:srgbClr val="3333FF"/>
                </a:solidFill>
                <a:latin typeface="Times New Roman" panose="02020603050405020304" pitchFamily="18" charset="0"/>
              </a:rPr>
              <a:t>即乘以相应单位用量</a:t>
            </a: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</a:rPr>
              <a:t>QP</a:t>
            </a:r>
            <a:r>
              <a:rPr lang="en-US" altLang="zh-CN" i="1" baseline="-25000">
                <a:solidFill>
                  <a:srgbClr val="3333FF"/>
                </a:solidFill>
                <a:latin typeface="Times New Roman" panose="02020603050405020304" pitchFamily="18" charset="0"/>
              </a:rPr>
              <a:t>ij</a:t>
            </a: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>
                <a:latin typeface="Times New Roman" panose="02020603050405020304" pitchFamily="18" charset="0"/>
              </a:rPr>
              <a:t>，</a:t>
            </a:r>
            <a:endParaRPr lang="zh-CN" altLang="en-US">
              <a:latin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</a:rPr>
              <a:t>得出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所有</a:t>
            </a: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阶各物料</a:t>
            </a: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</a:rPr>
              <a:t>j</a:t>
            </a:r>
            <a:r>
              <a:rPr lang="zh-CN" altLang="en-US">
                <a:solidFill>
                  <a:srgbClr val="FF3300"/>
                </a:solidFill>
                <a:latin typeface="Times New Roman" panose="02020603050405020304" pitchFamily="18" charset="0"/>
              </a:rPr>
              <a:t>各时段的毛需求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GR</a:t>
            </a:r>
            <a:r>
              <a:rPr lang="en-US" altLang="zh-CN" i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j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i="1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>
                <a:latin typeface="Times New Roman" panose="02020603050405020304" pitchFamily="18" charset="0"/>
              </a:rPr>
              <a:t>。</a:t>
            </a:r>
            <a:endParaRPr lang="zh-CN" altLang="en-US">
              <a:latin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zh-CN" altLang="en-US">
                <a:latin typeface="Times New Roman" panose="02020603050405020304" pitchFamily="18" charset="0"/>
              </a:rPr>
              <a:t>注意：此时可考虑各物料</a:t>
            </a:r>
            <a:r>
              <a:rPr lang="en-US" altLang="zh-CN" i="1">
                <a:latin typeface="Times New Roman" panose="02020603050405020304" pitchFamily="18" charset="0"/>
              </a:rPr>
              <a:t>j</a:t>
            </a:r>
            <a:r>
              <a:rPr lang="zh-CN" altLang="en-US">
                <a:latin typeface="Times New Roman" panose="02020603050405020304" pitchFamily="18" charset="0"/>
              </a:rPr>
              <a:t>各期的独立需求</a:t>
            </a:r>
            <a:r>
              <a:rPr lang="en-US" altLang="zh-CN">
                <a:latin typeface="Times New Roman" panose="02020603050405020304" pitchFamily="18" charset="0"/>
              </a:rPr>
              <a:t>In.dmd</a:t>
            </a:r>
            <a:r>
              <a:rPr lang="en-US" altLang="zh-CN" i="1" baseline="-25000">
                <a:latin typeface="Times New Roman" panose="02020603050405020304" pitchFamily="18" charset="0"/>
              </a:rPr>
              <a:t>j</a:t>
            </a:r>
            <a:r>
              <a:rPr lang="en-US" altLang="zh-CN">
                <a:latin typeface="Times New Roman" panose="02020603050405020304" pitchFamily="18" charset="0"/>
              </a:rPr>
              <a:t>(</a:t>
            </a:r>
            <a:r>
              <a:rPr lang="en-US" altLang="zh-CN" i="1">
                <a:latin typeface="Times New Roman" panose="02020603050405020304" pitchFamily="18" charset="0"/>
              </a:rPr>
              <a:t>t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r>
              <a:rPr lang="zh-CN" altLang="en-US">
                <a:latin typeface="Times New Roman" panose="02020603050405020304" pitchFamily="18" charset="0"/>
              </a:rPr>
              <a:t>和</a:t>
            </a:r>
            <a:endParaRPr lang="zh-CN" altLang="en-US">
              <a:latin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zh-CN" altLang="en-US">
                <a:solidFill>
                  <a:srgbClr val="3333FF"/>
                </a:solidFill>
                <a:latin typeface="Times New Roman" panose="02020603050405020304" pitchFamily="18" charset="0"/>
              </a:rPr>
              <a:t>相应</a:t>
            </a: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</a:rPr>
              <a:t>BOM</a:t>
            </a:r>
            <a:r>
              <a:rPr lang="zh-CN" altLang="en-US">
                <a:solidFill>
                  <a:srgbClr val="3333FF"/>
                </a:solidFill>
                <a:latin typeface="Times New Roman" panose="02020603050405020304" pitchFamily="18" charset="0"/>
              </a:rPr>
              <a:t>中的损耗率（</a:t>
            </a: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</a:rPr>
              <a:t>Scraprate</a:t>
            </a:r>
            <a:r>
              <a:rPr lang="en-US" altLang="zh-CN" i="1" baseline="-25000">
                <a:solidFill>
                  <a:srgbClr val="3333FF"/>
                </a:solidFill>
                <a:latin typeface="Times New Roman" panose="02020603050405020304" pitchFamily="18" charset="0"/>
              </a:rPr>
              <a:t>ij</a:t>
            </a:r>
            <a:r>
              <a:rPr lang="zh-CN" altLang="en-US">
                <a:solidFill>
                  <a:srgbClr val="3333FF"/>
                </a:solidFill>
                <a:latin typeface="Times New Roman" panose="02020603050405020304" pitchFamily="18" charset="0"/>
              </a:rPr>
              <a:t>）</a:t>
            </a:r>
            <a:r>
              <a:rPr lang="zh-CN" altLang="en-US">
                <a:latin typeface="Times New Roman" panose="02020603050405020304" pitchFamily="18" charset="0"/>
              </a:rPr>
              <a:t>。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6002867" y="1794933"/>
            <a:ext cx="0" cy="8636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/>
      <p:bldP spid="7270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1007534" y="452967"/>
            <a:ext cx="10176933" cy="2495551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007534" y="645584"/>
            <a:ext cx="10081684" cy="230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zh-CN" altLang="en-US" sz="2665">
                <a:latin typeface="Times New Roman" panose="02020603050405020304" pitchFamily="18" charset="0"/>
              </a:rPr>
              <a:t>将</a:t>
            </a:r>
            <a:r>
              <a:rPr lang="en-US" altLang="zh-CN" sz="2665">
                <a:latin typeface="Times New Roman" panose="02020603050405020304" pitchFamily="18" charset="0"/>
              </a:rPr>
              <a:t>(</a:t>
            </a:r>
            <a:r>
              <a:rPr lang="en-US" altLang="zh-CN" sz="2665" i="1">
                <a:latin typeface="Times New Roman" panose="02020603050405020304" pitchFamily="18" charset="0"/>
              </a:rPr>
              <a:t>n</a:t>
            </a:r>
            <a:r>
              <a:rPr lang="en-US" altLang="zh-CN" sz="2665">
                <a:latin typeface="Times New Roman" panose="02020603050405020304" pitchFamily="18" charset="0"/>
              </a:rPr>
              <a:t>-1)</a:t>
            </a:r>
            <a:r>
              <a:rPr lang="zh-CN" altLang="en-US" sz="2665">
                <a:latin typeface="Times New Roman" panose="02020603050405020304" pitchFamily="18" charset="0"/>
              </a:rPr>
              <a:t>阶各物料</a:t>
            </a:r>
            <a:r>
              <a:rPr lang="en-US" altLang="zh-CN" sz="2665" i="1">
                <a:latin typeface="Times New Roman" panose="02020603050405020304" pitchFamily="18" charset="0"/>
              </a:rPr>
              <a:t>i</a:t>
            </a:r>
            <a:r>
              <a:rPr lang="zh-CN" altLang="en-US" sz="2665">
                <a:latin typeface="Times New Roman" panose="02020603050405020304" pitchFamily="18" charset="0"/>
              </a:rPr>
              <a:t>各时段（即</a:t>
            </a:r>
            <a:r>
              <a:rPr lang="en-US" altLang="zh-CN" sz="2665" i="1">
                <a:latin typeface="Times New Roman" panose="02020603050405020304" pitchFamily="18" charset="0"/>
              </a:rPr>
              <a:t>t</a:t>
            </a:r>
            <a:r>
              <a:rPr lang="zh-CN" altLang="en-US" sz="2665">
                <a:latin typeface="Times New Roman" panose="02020603050405020304" pitchFamily="18" charset="0"/>
              </a:rPr>
              <a:t>从逾期</a:t>
            </a:r>
            <a:r>
              <a:rPr lang="en-US" altLang="zh-CN" sz="2665">
                <a:latin typeface="Times New Roman" panose="02020603050405020304" pitchFamily="18" charset="0"/>
              </a:rPr>
              <a:t>0</a:t>
            </a:r>
            <a:r>
              <a:rPr lang="zh-CN" altLang="en-US" sz="2665">
                <a:latin typeface="Times New Roman" panose="02020603050405020304" pitchFamily="18" charset="0"/>
              </a:rPr>
              <a:t>至计划期间</a:t>
            </a:r>
            <a:r>
              <a:rPr lang="en-US" altLang="zh-CN" sz="2665">
                <a:latin typeface="Times New Roman" panose="02020603050405020304" pitchFamily="18" charset="0"/>
              </a:rPr>
              <a:t>T</a:t>
            </a:r>
            <a:r>
              <a:rPr lang="zh-CN" altLang="en-US" sz="2665">
                <a:latin typeface="Times New Roman" panose="02020603050405020304" pitchFamily="18" charset="0"/>
              </a:rPr>
              <a:t>）的计划定单发出</a:t>
            </a:r>
            <a:r>
              <a:rPr lang="en-US" altLang="zh-CN" sz="2665">
                <a:latin typeface="Times New Roman" panose="02020603050405020304" pitchFamily="18" charset="0"/>
              </a:rPr>
              <a:t>POR</a:t>
            </a:r>
            <a:r>
              <a:rPr lang="en-US" altLang="zh-CN" sz="2665" i="1" baseline="-25000">
                <a:latin typeface="Times New Roman" panose="02020603050405020304" pitchFamily="18" charset="0"/>
              </a:rPr>
              <a:t>i</a:t>
            </a:r>
            <a:r>
              <a:rPr lang="en-US" altLang="zh-CN" sz="2665">
                <a:latin typeface="Times New Roman" panose="02020603050405020304" pitchFamily="18" charset="0"/>
              </a:rPr>
              <a:t>(t)</a:t>
            </a:r>
            <a:r>
              <a:rPr lang="zh-CN" altLang="en-US" sz="2665">
                <a:latin typeface="Times New Roman" panose="02020603050405020304" pitchFamily="18" charset="0"/>
              </a:rPr>
              <a:t>经单阶</a:t>
            </a:r>
            <a:r>
              <a:rPr lang="en-US" altLang="zh-CN" sz="2665">
                <a:latin typeface="Times New Roman" panose="02020603050405020304" pitchFamily="18" charset="0"/>
              </a:rPr>
              <a:t>BOM</a:t>
            </a:r>
            <a:r>
              <a:rPr lang="zh-CN" altLang="en-US" sz="2665">
                <a:latin typeface="Times New Roman" panose="02020603050405020304" pitchFamily="18" charset="0"/>
              </a:rPr>
              <a:t>展开</a:t>
            </a:r>
            <a:r>
              <a:rPr lang="en-US" altLang="zh-CN" sz="2665">
                <a:latin typeface="Times New Roman" panose="02020603050405020304" pitchFamily="18" charset="0"/>
              </a:rPr>
              <a:t>(</a:t>
            </a:r>
            <a:r>
              <a:rPr lang="zh-CN" altLang="en-US" sz="2665">
                <a:latin typeface="Times New Roman" panose="02020603050405020304" pitchFamily="18" charset="0"/>
              </a:rPr>
              <a:t>即乘以相应单位用量</a:t>
            </a:r>
            <a:r>
              <a:rPr lang="en-US" altLang="zh-CN" sz="2665">
                <a:latin typeface="Times New Roman" panose="02020603050405020304" pitchFamily="18" charset="0"/>
              </a:rPr>
              <a:t>QP</a:t>
            </a:r>
            <a:r>
              <a:rPr lang="en-US" altLang="zh-CN" sz="2665" i="1" baseline="-25000">
                <a:latin typeface="Times New Roman" panose="02020603050405020304" pitchFamily="18" charset="0"/>
              </a:rPr>
              <a:t>ij</a:t>
            </a:r>
            <a:r>
              <a:rPr lang="en-US" altLang="zh-CN" sz="2665">
                <a:latin typeface="Times New Roman" panose="02020603050405020304" pitchFamily="18" charset="0"/>
              </a:rPr>
              <a:t>)</a:t>
            </a:r>
            <a:r>
              <a:rPr lang="zh-CN" altLang="en-US" sz="2665">
                <a:latin typeface="Times New Roman" panose="02020603050405020304" pitchFamily="18" charset="0"/>
              </a:rPr>
              <a:t>，得出所有</a:t>
            </a:r>
            <a:r>
              <a:rPr lang="en-US" altLang="zh-CN" sz="2665" i="1">
                <a:latin typeface="Times New Roman" panose="02020603050405020304" pitchFamily="18" charset="0"/>
              </a:rPr>
              <a:t>n</a:t>
            </a:r>
            <a:r>
              <a:rPr lang="zh-CN" altLang="en-US" sz="2665">
                <a:latin typeface="Times New Roman" panose="02020603050405020304" pitchFamily="18" charset="0"/>
              </a:rPr>
              <a:t>阶各物料</a:t>
            </a:r>
            <a:r>
              <a:rPr lang="en-US" altLang="zh-CN" sz="2665" i="1">
                <a:latin typeface="Times New Roman" panose="02020603050405020304" pitchFamily="18" charset="0"/>
              </a:rPr>
              <a:t>j</a:t>
            </a:r>
            <a:r>
              <a:rPr lang="zh-CN" altLang="en-US" sz="2665">
                <a:latin typeface="Times New Roman" panose="02020603050405020304" pitchFamily="18" charset="0"/>
              </a:rPr>
              <a:t>各时段的毛需求</a:t>
            </a:r>
            <a:r>
              <a:rPr lang="en-US" altLang="zh-CN" sz="2665">
                <a:latin typeface="Times New Roman" panose="02020603050405020304" pitchFamily="18" charset="0"/>
              </a:rPr>
              <a:t>GR</a:t>
            </a:r>
            <a:r>
              <a:rPr lang="en-US" altLang="zh-CN" sz="2665" i="1" baseline="-25000">
                <a:latin typeface="Times New Roman" panose="02020603050405020304" pitchFamily="18" charset="0"/>
              </a:rPr>
              <a:t>j</a:t>
            </a:r>
            <a:r>
              <a:rPr lang="en-US" altLang="zh-CN" sz="2665">
                <a:latin typeface="Times New Roman" panose="02020603050405020304" pitchFamily="18" charset="0"/>
              </a:rPr>
              <a:t>(</a:t>
            </a:r>
            <a:r>
              <a:rPr lang="en-US" altLang="zh-CN" sz="2665" i="1">
                <a:latin typeface="Times New Roman" panose="02020603050405020304" pitchFamily="18" charset="0"/>
              </a:rPr>
              <a:t>t</a:t>
            </a:r>
            <a:r>
              <a:rPr lang="en-US" altLang="zh-CN" sz="2665">
                <a:latin typeface="Times New Roman" panose="02020603050405020304" pitchFamily="18" charset="0"/>
              </a:rPr>
              <a:t>)</a:t>
            </a:r>
            <a:r>
              <a:rPr lang="zh-CN" altLang="en-US" sz="2665">
                <a:latin typeface="Times New Roman" panose="02020603050405020304" pitchFamily="18" charset="0"/>
              </a:rPr>
              <a:t>。注意：此时可考虑各物料</a:t>
            </a:r>
            <a:r>
              <a:rPr lang="en-US" altLang="zh-CN" sz="2665" i="1">
                <a:latin typeface="Times New Roman" panose="02020603050405020304" pitchFamily="18" charset="0"/>
              </a:rPr>
              <a:t>j</a:t>
            </a:r>
            <a:r>
              <a:rPr lang="zh-CN" altLang="en-US" sz="2665">
                <a:latin typeface="Times New Roman" panose="02020603050405020304" pitchFamily="18" charset="0"/>
              </a:rPr>
              <a:t>各期的独立需求</a:t>
            </a:r>
            <a:r>
              <a:rPr lang="en-US" altLang="zh-CN" sz="2665">
                <a:latin typeface="Times New Roman" panose="02020603050405020304" pitchFamily="18" charset="0"/>
              </a:rPr>
              <a:t>In.dmd</a:t>
            </a:r>
            <a:r>
              <a:rPr lang="en-US" altLang="zh-CN" sz="2665" i="1" baseline="-25000">
                <a:latin typeface="Times New Roman" panose="02020603050405020304" pitchFamily="18" charset="0"/>
              </a:rPr>
              <a:t>j</a:t>
            </a:r>
            <a:r>
              <a:rPr lang="en-US" altLang="zh-CN" sz="2665">
                <a:latin typeface="Times New Roman" panose="02020603050405020304" pitchFamily="18" charset="0"/>
              </a:rPr>
              <a:t>(</a:t>
            </a:r>
            <a:r>
              <a:rPr lang="en-US" altLang="zh-CN" sz="2665" i="1">
                <a:latin typeface="Times New Roman" panose="02020603050405020304" pitchFamily="18" charset="0"/>
              </a:rPr>
              <a:t>t</a:t>
            </a:r>
            <a:r>
              <a:rPr lang="en-US" altLang="zh-CN" sz="2665">
                <a:latin typeface="Times New Roman" panose="02020603050405020304" pitchFamily="18" charset="0"/>
              </a:rPr>
              <a:t>)</a:t>
            </a:r>
            <a:r>
              <a:rPr lang="zh-CN" altLang="en-US" sz="2665">
                <a:latin typeface="Times New Roman" panose="02020603050405020304" pitchFamily="18" charset="0"/>
              </a:rPr>
              <a:t>和相应</a:t>
            </a:r>
            <a:r>
              <a:rPr lang="en-US" altLang="zh-CN" sz="2665">
                <a:latin typeface="Times New Roman" panose="02020603050405020304" pitchFamily="18" charset="0"/>
              </a:rPr>
              <a:t>BOM</a:t>
            </a:r>
            <a:r>
              <a:rPr lang="zh-CN" altLang="en-US" sz="2665">
                <a:latin typeface="Times New Roman" panose="02020603050405020304" pitchFamily="18" charset="0"/>
              </a:rPr>
              <a:t>中的损耗率</a:t>
            </a:r>
            <a:r>
              <a:rPr lang="en-US" altLang="zh-CN" sz="2665">
                <a:latin typeface="Times New Roman" panose="02020603050405020304" pitchFamily="18" charset="0"/>
              </a:rPr>
              <a:t>(Scraprate</a:t>
            </a:r>
            <a:r>
              <a:rPr lang="en-US" altLang="zh-CN" sz="2665" i="1" baseline="-25000">
                <a:latin typeface="Times New Roman" panose="02020603050405020304" pitchFamily="18" charset="0"/>
              </a:rPr>
              <a:t>ij</a:t>
            </a:r>
            <a:r>
              <a:rPr lang="en-US" altLang="zh-CN" sz="2665">
                <a:latin typeface="Times New Roman" panose="02020603050405020304" pitchFamily="18" charset="0"/>
              </a:rPr>
              <a:t>)</a:t>
            </a:r>
            <a:r>
              <a:rPr lang="zh-CN" altLang="en-US" sz="2665">
                <a:latin typeface="Times New Roman" panose="02020603050405020304" pitchFamily="18" charset="0"/>
              </a:rPr>
              <a:t>。</a:t>
            </a:r>
            <a:endParaRPr lang="zh-CN" altLang="en-US" sz="2665">
              <a:latin typeface="Times New Roman" panose="02020603050405020304" pitchFamily="18" charset="0"/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6000751" y="2948518"/>
            <a:ext cx="0" cy="47836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039785" y="3426884"/>
            <a:ext cx="1824567" cy="5757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3200">
                <a:solidFill>
                  <a:srgbClr val="3333FF"/>
                </a:solidFill>
                <a:latin typeface="Times New Roman" panose="02020603050405020304" pitchFamily="18" charset="0"/>
              </a:rPr>
              <a:t>置</a:t>
            </a:r>
            <a:r>
              <a:rPr lang="en-US" altLang="zh-CN" sz="3200" i="1">
                <a:solidFill>
                  <a:srgbClr val="3333FF"/>
                </a:solidFill>
                <a:latin typeface="Times New Roman" panose="02020603050405020304" pitchFamily="18" charset="0"/>
              </a:rPr>
              <a:t>j</a:t>
            </a:r>
            <a:r>
              <a:rPr lang="en-US" altLang="zh-CN" sz="3200">
                <a:solidFill>
                  <a:srgbClr val="3333FF"/>
                </a:solidFill>
                <a:latin typeface="Times New Roman" panose="02020603050405020304" pitchFamily="18" charset="0"/>
              </a:rPr>
              <a:t>=1</a:t>
            </a:r>
            <a:endParaRPr lang="en-US" altLang="zh-CN" sz="32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6000751" y="4004734"/>
            <a:ext cx="0" cy="47836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751918" y="4483100"/>
            <a:ext cx="2493433" cy="552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algn="ctr"/>
            <a:r>
              <a:rPr lang="zh-CN" altLang="en-US" sz="3200">
                <a:solidFill>
                  <a:srgbClr val="FF3300"/>
                </a:solidFill>
                <a:latin typeface="Times New Roman" panose="02020603050405020304" pitchFamily="18" charset="0"/>
              </a:rPr>
              <a:t>取第</a:t>
            </a:r>
            <a:r>
              <a:rPr lang="en-US" altLang="zh-CN" sz="3200" i="1">
                <a:solidFill>
                  <a:srgbClr val="FF3300"/>
                </a:solidFill>
                <a:latin typeface="Times New Roman" panose="02020603050405020304" pitchFamily="18" charset="0"/>
              </a:rPr>
              <a:t>j</a:t>
            </a:r>
            <a:r>
              <a:rPr lang="zh-CN" altLang="en-US" sz="3200">
                <a:solidFill>
                  <a:srgbClr val="FF3300"/>
                </a:solidFill>
                <a:latin typeface="Times New Roman" panose="02020603050405020304" pitchFamily="18" charset="0"/>
              </a:rPr>
              <a:t>个物料</a:t>
            </a:r>
            <a:endParaRPr lang="zh-CN" altLang="en-US" sz="32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6000751" y="5031318"/>
            <a:ext cx="0" cy="47836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5135034" y="5522384"/>
            <a:ext cx="1824567" cy="5757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3200">
                <a:solidFill>
                  <a:srgbClr val="3333FF"/>
                </a:solidFill>
                <a:latin typeface="Times New Roman" panose="02020603050405020304" pitchFamily="18" charset="0"/>
              </a:rPr>
              <a:t>置</a:t>
            </a:r>
            <a:r>
              <a:rPr lang="en-US" altLang="zh-CN" sz="3200" i="1">
                <a:solidFill>
                  <a:srgbClr val="3333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3200">
                <a:solidFill>
                  <a:srgbClr val="3333FF"/>
                </a:solidFill>
                <a:latin typeface="Times New Roman" panose="02020603050405020304" pitchFamily="18" charset="0"/>
              </a:rPr>
              <a:t>=1</a:t>
            </a:r>
            <a:endParaRPr lang="en-US" altLang="zh-CN" sz="32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 animBg="1"/>
      <p:bldP spid="73738" grpId="0" animBg="1"/>
      <p:bldP spid="737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65889"/>
          <p:cNvSpPr>
            <a:spLocks noGrp="1" noChangeArrowheads="1"/>
          </p:cNvSpPr>
          <p:nvPr>
            <p:ph type="title"/>
          </p:nvPr>
        </p:nvSpPr>
        <p:spPr>
          <a:xfrm>
            <a:off x="2238375" y="0"/>
            <a:ext cx="8134350" cy="642938"/>
          </a:xfrm>
        </p:spPr>
        <p:txBody>
          <a:bodyPr/>
          <a:lstStyle/>
          <a:p>
            <a:pPr eaLnBrk="1" hangingPunct="1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5.2.1 MRP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的基础信息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5891" name="文本占位符 165890"/>
          <p:cNvSpPr>
            <a:spLocks noGrp="1" noChangeArrowheads="1"/>
          </p:cNvSpPr>
          <p:nvPr>
            <p:ph type="body" idx="1"/>
          </p:nvPr>
        </p:nvSpPr>
        <p:spPr>
          <a:xfrm>
            <a:off x="1631951" y="642938"/>
            <a:ext cx="8964613" cy="1346200"/>
          </a:xfrm>
        </p:spPr>
        <p:txBody>
          <a:bodyPr vert="horz" lIns="91440" tIns="45720" rIns="90000" bIns="45720" rtlCol="0"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</a:pPr>
            <a:r>
              <a:rPr lang="zh-CN" altLang="en-US" b="1" dirty="0"/>
              <a:t>一、</a:t>
            </a:r>
            <a:r>
              <a:rPr lang="en-US" altLang="zh-CN" b="1" dirty="0"/>
              <a:t>MRP</a:t>
            </a:r>
            <a:r>
              <a:rPr lang="zh-CN" altLang="en-US" b="1" dirty="0"/>
              <a:t>的主要输入信息</a:t>
            </a:r>
            <a:endParaRPr lang="zh-CN" altLang="en-US" b="1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b="1" dirty="0"/>
              <a:t>1.</a:t>
            </a:r>
            <a:r>
              <a:rPr lang="zh-CN" altLang="en-US" b="1" dirty="0"/>
              <a:t>主生产计划</a:t>
            </a:r>
            <a:r>
              <a:rPr lang="en-US" altLang="zh-CN" dirty="0"/>
              <a:t>(Master Production Scheduling, MPS)</a:t>
            </a:r>
            <a:endParaRPr lang="en-US" altLang="zh-CN" dirty="0"/>
          </a:p>
        </p:txBody>
      </p:sp>
      <p:pic>
        <p:nvPicPr>
          <p:cNvPr id="27653" name="图片 13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060575"/>
            <a:ext cx="8501062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039785" y="67734"/>
            <a:ext cx="1824567" cy="3852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2665">
                <a:solidFill>
                  <a:srgbClr val="3333FF"/>
                </a:solidFill>
                <a:latin typeface="Times New Roman" panose="02020603050405020304" pitchFamily="18" charset="0"/>
              </a:rPr>
              <a:t>置</a:t>
            </a:r>
            <a:r>
              <a:rPr lang="en-US" altLang="zh-CN" sz="2665" i="1">
                <a:solidFill>
                  <a:srgbClr val="3333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665">
                <a:solidFill>
                  <a:srgbClr val="3333FF"/>
                </a:solidFill>
                <a:latin typeface="Times New Roman" panose="02020603050405020304" pitchFamily="18" charset="0"/>
              </a:rPr>
              <a:t>=1</a:t>
            </a:r>
            <a:endParaRPr lang="en-US" altLang="zh-CN" sz="2665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6000751" y="452967"/>
            <a:ext cx="0" cy="28786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6000751" y="1316567"/>
            <a:ext cx="0" cy="28786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6000751" y="4038600"/>
            <a:ext cx="0" cy="28786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1102784" y="740834"/>
            <a:ext cx="9889067" cy="5757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5000"/>
              </a:lnSpc>
            </a:pPr>
            <a:r>
              <a:rPr lang="zh-CN" altLang="en-US" sz="2665">
                <a:solidFill>
                  <a:srgbClr val="FF3300"/>
                </a:solidFill>
                <a:latin typeface="Times New Roman" panose="02020603050405020304" pitchFamily="18" charset="0"/>
              </a:rPr>
              <a:t>计算</a:t>
            </a:r>
            <a:r>
              <a:rPr lang="en-US" altLang="zh-CN" sz="2665" i="1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665">
                <a:solidFill>
                  <a:srgbClr val="FF3300"/>
                </a:solidFill>
                <a:latin typeface="Times New Roman" panose="02020603050405020304" pitchFamily="18" charset="0"/>
              </a:rPr>
              <a:t>阶某物料</a:t>
            </a:r>
            <a:r>
              <a:rPr lang="en-US" altLang="zh-CN" sz="2665" i="1">
                <a:solidFill>
                  <a:srgbClr val="FF3300"/>
                </a:solidFill>
                <a:latin typeface="Times New Roman" panose="02020603050405020304" pitchFamily="18" charset="0"/>
              </a:rPr>
              <a:t>j</a:t>
            </a:r>
            <a:r>
              <a:rPr lang="zh-CN" altLang="en-US" sz="2665">
                <a:solidFill>
                  <a:srgbClr val="FF3300"/>
                </a:solidFill>
                <a:latin typeface="Times New Roman" panose="02020603050405020304" pitchFamily="18" charset="0"/>
              </a:rPr>
              <a:t>在</a:t>
            </a:r>
            <a:r>
              <a:rPr lang="en-US" altLang="zh-CN" sz="2665" i="1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  <a:r>
              <a:rPr lang="zh-CN" altLang="en-US" sz="2665">
                <a:solidFill>
                  <a:srgbClr val="FF3300"/>
                </a:solidFill>
                <a:latin typeface="Times New Roman" panose="02020603050405020304" pitchFamily="18" charset="0"/>
              </a:rPr>
              <a:t>时段的预计在库量</a:t>
            </a:r>
            <a:r>
              <a: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rPr>
              <a:t>POH</a:t>
            </a:r>
            <a:r>
              <a:rPr lang="en-US" altLang="zh-CN" sz="2665" i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j</a:t>
            </a:r>
            <a:r>
              <a: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665" i="1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  <a:endParaRPr lang="zh-CN" altLang="en-US" sz="2665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1102784" y="1604434"/>
            <a:ext cx="9889067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5000"/>
              </a:lnSpc>
            </a:pPr>
            <a:r>
              <a:rPr lang="zh-CN" altLang="en-US" sz="2665">
                <a:solidFill>
                  <a:srgbClr val="3333FF"/>
                </a:solidFill>
                <a:latin typeface="Times New Roman" panose="02020603050405020304" pitchFamily="18" charset="0"/>
              </a:rPr>
              <a:t>计算该物料</a:t>
            </a:r>
            <a:r>
              <a:rPr lang="en-US" altLang="zh-CN" sz="2665" i="1">
                <a:solidFill>
                  <a:srgbClr val="3333FF"/>
                </a:solidFill>
                <a:latin typeface="Times New Roman" panose="02020603050405020304" pitchFamily="18" charset="0"/>
              </a:rPr>
              <a:t>j</a:t>
            </a:r>
            <a:r>
              <a:rPr lang="zh-CN" altLang="en-US" sz="2665">
                <a:solidFill>
                  <a:srgbClr val="3333FF"/>
                </a:solidFill>
                <a:latin typeface="Times New Roman" panose="02020603050405020304" pitchFamily="18" charset="0"/>
              </a:rPr>
              <a:t>在</a:t>
            </a:r>
            <a:r>
              <a:rPr lang="en-US" altLang="zh-CN" sz="2665" i="1">
                <a:solidFill>
                  <a:srgbClr val="3333FF"/>
                </a:solidFill>
                <a:latin typeface="Times New Roman" panose="02020603050405020304" pitchFamily="18" charset="0"/>
              </a:rPr>
              <a:t>t</a:t>
            </a:r>
            <a:r>
              <a:rPr lang="zh-CN" altLang="en-US" sz="2665">
                <a:solidFill>
                  <a:srgbClr val="3333FF"/>
                </a:solidFill>
                <a:latin typeface="Times New Roman" panose="02020603050405020304" pitchFamily="18" charset="0"/>
              </a:rPr>
              <a:t>时段的净需求量</a:t>
            </a:r>
            <a:r>
              <a:rPr lang="en-US" altLang="zh-CN" sz="2665">
                <a:solidFill>
                  <a:srgbClr val="3333FF"/>
                </a:solidFill>
                <a:latin typeface="Times New Roman" panose="02020603050405020304" pitchFamily="18" charset="0"/>
              </a:rPr>
              <a:t>NR</a:t>
            </a:r>
            <a:r>
              <a:rPr lang="en-US" altLang="zh-CN" sz="2665" i="1" baseline="-25000">
                <a:solidFill>
                  <a:srgbClr val="3333FF"/>
                </a:solidFill>
                <a:latin typeface="Times New Roman" panose="02020603050405020304" pitchFamily="18" charset="0"/>
              </a:rPr>
              <a:t>j</a:t>
            </a:r>
            <a:r>
              <a:rPr lang="en-US" altLang="zh-CN" sz="2665">
                <a:solidFill>
                  <a:srgbClr val="3333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665" i="1">
                <a:solidFill>
                  <a:srgbClr val="3333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665">
                <a:solidFill>
                  <a:srgbClr val="3333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665">
                <a:solidFill>
                  <a:srgbClr val="3333FF"/>
                </a:solidFill>
                <a:latin typeface="Times New Roman" panose="02020603050405020304" pitchFamily="18" charset="0"/>
              </a:rPr>
              <a:t>，此时</a:t>
            </a:r>
            <a:endParaRPr lang="zh-CN" altLang="en-US" sz="2665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665">
                <a:solidFill>
                  <a:srgbClr val="3333FF"/>
                </a:solidFill>
                <a:latin typeface="Times New Roman" panose="02020603050405020304" pitchFamily="18" charset="0"/>
              </a:rPr>
              <a:t>可以考虑材料主文件</a:t>
            </a:r>
            <a:r>
              <a:rPr lang="en-US" altLang="zh-CN" sz="2665">
                <a:solidFill>
                  <a:srgbClr val="3333FF"/>
                </a:solidFill>
                <a:latin typeface="Times New Roman" panose="02020603050405020304" pitchFamily="18" charset="0"/>
              </a:rPr>
              <a:t>IM</a:t>
            </a:r>
            <a:r>
              <a:rPr lang="zh-CN" altLang="en-US" sz="2665">
                <a:solidFill>
                  <a:srgbClr val="3333FF"/>
                </a:solidFill>
                <a:latin typeface="Times New Roman" panose="02020603050405020304" pitchFamily="18" charset="0"/>
              </a:rPr>
              <a:t>中</a:t>
            </a:r>
            <a:r>
              <a:rPr lang="en-US" altLang="zh-CN" sz="2665" i="1">
                <a:solidFill>
                  <a:srgbClr val="3333FF"/>
                </a:solidFill>
                <a:latin typeface="Times New Roman" panose="02020603050405020304" pitchFamily="18" charset="0"/>
              </a:rPr>
              <a:t>j</a:t>
            </a:r>
            <a:r>
              <a:rPr lang="zh-CN" altLang="en-US" sz="2665">
                <a:solidFill>
                  <a:srgbClr val="3333FF"/>
                </a:solidFill>
                <a:latin typeface="Times New Roman" panose="02020603050405020304" pitchFamily="18" charset="0"/>
              </a:rPr>
              <a:t>的良品率（</a:t>
            </a:r>
            <a:r>
              <a:rPr lang="en-US" altLang="zh-CN" sz="2665">
                <a:solidFill>
                  <a:srgbClr val="3333FF"/>
                </a:solidFill>
                <a:latin typeface="Times New Roman" panose="02020603050405020304" pitchFamily="18" charset="0"/>
              </a:rPr>
              <a:t>Yield</a:t>
            </a:r>
            <a:r>
              <a:rPr lang="en-US" altLang="zh-CN" sz="2665" i="1" baseline="-25000">
                <a:solidFill>
                  <a:srgbClr val="3333FF"/>
                </a:solidFill>
                <a:latin typeface="Times New Roman" panose="02020603050405020304" pitchFamily="18" charset="0"/>
              </a:rPr>
              <a:t>j</a:t>
            </a:r>
            <a:r>
              <a:rPr lang="zh-CN" altLang="en-US" sz="2665">
                <a:solidFill>
                  <a:srgbClr val="3333FF"/>
                </a:solidFill>
                <a:latin typeface="Times New Roman" panose="02020603050405020304" pitchFamily="18" charset="0"/>
              </a:rPr>
              <a:t>）</a:t>
            </a:r>
            <a:endParaRPr lang="zh-CN" altLang="en-US" sz="2665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6000751" y="2690284"/>
            <a:ext cx="0" cy="28786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1102784" y="2965451"/>
            <a:ext cx="9889067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5000"/>
              </a:lnSpc>
            </a:pPr>
            <a:r>
              <a:rPr lang="zh-CN" altLang="en-US" sz="2665">
                <a:solidFill>
                  <a:srgbClr val="FF3300"/>
                </a:solidFill>
                <a:latin typeface="Times New Roman" panose="02020603050405020304" pitchFamily="18" charset="0"/>
              </a:rPr>
              <a:t>将</a:t>
            </a:r>
            <a:r>
              <a: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rPr>
              <a:t>NR</a:t>
            </a:r>
            <a:r>
              <a:rPr lang="en-US" altLang="zh-CN" sz="2665" i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j</a:t>
            </a:r>
            <a:r>
              <a: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665" i="1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665">
                <a:solidFill>
                  <a:srgbClr val="FF3300"/>
                </a:solidFill>
                <a:latin typeface="Times New Roman" panose="02020603050405020304" pitchFamily="18" charset="0"/>
              </a:rPr>
              <a:t>依据批量法则进行调整，</a:t>
            </a:r>
            <a:endParaRPr lang="zh-CN" altLang="en-US" sz="2665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zh-CN" altLang="en-US" sz="2665">
                <a:solidFill>
                  <a:srgbClr val="FF3300"/>
                </a:solidFill>
                <a:latin typeface="Times New Roman" panose="02020603050405020304" pitchFamily="18" charset="0"/>
              </a:rPr>
              <a:t>得出物料</a:t>
            </a:r>
            <a:r>
              <a:rPr lang="en-US" altLang="zh-CN" sz="2665" i="1">
                <a:solidFill>
                  <a:srgbClr val="FF3300"/>
                </a:solidFill>
                <a:latin typeface="Times New Roman" panose="02020603050405020304" pitchFamily="18" charset="0"/>
              </a:rPr>
              <a:t>j</a:t>
            </a:r>
            <a:r>
              <a:rPr lang="zh-CN" altLang="en-US" sz="2665">
                <a:solidFill>
                  <a:srgbClr val="FF3300"/>
                </a:solidFill>
                <a:latin typeface="Times New Roman" panose="02020603050405020304" pitchFamily="18" charset="0"/>
              </a:rPr>
              <a:t>在</a:t>
            </a:r>
            <a:r>
              <a:rPr lang="en-US" altLang="zh-CN" sz="2665" i="1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  <a:r>
              <a:rPr lang="zh-CN" altLang="en-US" sz="2665">
                <a:solidFill>
                  <a:srgbClr val="FF3300"/>
                </a:solidFill>
                <a:latin typeface="Times New Roman" panose="02020603050405020304" pitchFamily="18" charset="0"/>
              </a:rPr>
              <a:t>时段的计划订单收料</a:t>
            </a:r>
            <a:r>
              <a: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rPr>
              <a:t>PORC</a:t>
            </a:r>
            <a:r>
              <a:rPr lang="en-US" altLang="zh-CN" sz="2665" i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j</a:t>
            </a:r>
            <a:r>
              <a: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665" i="1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  <a:endParaRPr lang="en-US" altLang="zh-CN" sz="2665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1102784" y="4326467"/>
            <a:ext cx="9889067" cy="5757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5000"/>
              </a:lnSpc>
            </a:pPr>
            <a:r>
              <a:rPr lang="zh-CN" altLang="en-US" sz="2665">
                <a:solidFill>
                  <a:srgbClr val="3333FF"/>
                </a:solidFill>
                <a:latin typeface="Times New Roman" panose="02020603050405020304" pitchFamily="18" charset="0"/>
              </a:rPr>
              <a:t>计算该物料</a:t>
            </a:r>
            <a:r>
              <a:rPr lang="en-US" altLang="zh-CN" sz="2665" i="1">
                <a:solidFill>
                  <a:srgbClr val="3333FF"/>
                </a:solidFill>
                <a:latin typeface="Times New Roman" panose="02020603050405020304" pitchFamily="18" charset="0"/>
              </a:rPr>
              <a:t>j</a:t>
            </a:r>
            <a:r>
              <a:rPr lang="zh-CN" altLang="en-US" sz="2665">
                <a:solidFill>
                  <a:srgbClr val="3333FF"/>
                </a:solidFill>
                <a:latin typeface="Times New Roman" panose="02020603050405020304" pitchFamily="18" charset="0"/>
              </a:rPr>
              <a:t>在</a:t>
            </a:r>
            <a:r>
              <a:rPr lang="en-US" altLang="zh-CN" sz="2665" i="1">
                <a:solidFill>
                  <a:srgbClr val="3333FF"/>
                </a:solidFill>
                <a:latin typeface="Times New Roman" panose="02020603050405020304" pitchFamily="18" charset="0"/>
              </a:rPr>
              <a:t>t</a:t>
            </a:r>
            <a:r>
              <a:rPr lang="zh-CN" altLang="en-US" sz="2665">
                <a:solidFill>
                  <a:srgbClr val="3333FF"/>
                </a:solidFill>
                <a:latin typeface="Times New Roman" panose="02020603050405020304" pitchFamily="18" charset="0"/>
              </a:rPr>
              <a:t>时段的预计可用量</a:t>
            </a:r>
            <a:r>
              <a:rPr lang="en-US" altLang="zh-CN" sz="2665">
                <a:solidFill>
                  <a:srgbClr val="3333FF"/>
                </a:solidFill>
                <a:latin typeface="Times New Roman" panose="02020603050405020304" pitchFamily="18" charset="0"/>
              </a:rPr>
              <a:t>PAB</a:t>
            </a:r>
            <a:r>
              <a:rPr lang="en-US" altLang="zh-CN" sz="2665" baseline="-2500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65" i="1" baseline="-25000">
                <a:solidFill>
                  <a:srgbClr val="3333FF"/>
                </a:solidFill>
                <a:latin typeface="Times New Roman" panose="02020603050405020304" pitchFamily="18" charset="0"/>
              </a:rPr>
              <a:t>j</a:t>
            </a:r>
            <a:r>
              <a:rPr lang="en-US" altLang="zh-CN" sz="2665">
                <a:solidFill>
                  <a:srgbClr val="3333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665" i="1">
                <a:solidFill>
                  <a:srgbClr val="3333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665">
                <a:solidFill>
                  <a:srgbClr val="3333FF"/>
                </a:solidFill>
                <a:latin typeface="Times New Roman" panose="02020603050405020304" pitchFamily="18" charset="0"/>
              </a:rPr>
              <a:t>)</a:t>
            </a:r>
            <a:endParaRPr lang="en-US" altLang="zh-CN" sz="2665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1" name="Line 19"/>
          <p:cNvSpPr>
            <a:spLocks noChangeShapeType="1"/>
          </p:cNvSpPr>
          <p:nvPr/>
        </p:nvSpPr>
        <p:spPr bwMode="auto">
          <a:xfrm>
            <a:off x="6000751" y="4902200"/>
            <a:ext cx="0" cy="28786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4772" name="AutoShape 20"/>
          <p:cNvSpPr>
            <a:spLocks noChangeArrowheads="1"/>
          </p:cNvSpPr>
          <p:nvPr/>
        </p:nvSpPr>
        <p:spPr bwMode="auto">
          <a:xfrm>
            <a:off x="2832101" y="5156201"/>
            <a:ext cx="6337300" cy="768351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3790951" y="5348818"/>
            <a:ext cx="4512733" cy="38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2665">
                <a:solidFill>
                  <a:srgbClr val="FF3300"/>
                </a:solidFill>
                <a:latin typeface="Times New Roman" panose="02020603050405020304" pitchFamily="18" charset="0"/>
              </a:rPr>
              <a:t>所有时段算完吗？即</a:t>
            </a:r>
            <a:r>
              <a:rPr lang="en-US" altLang="zh-CN" sz="2665" i="1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rPr>
              <a:t>=T</a:t>
            </a:r>
            <a:r>
              <a:rPr lang="zh-CN" altLang="en-US" sz="2665">
                <a:solidFill>
                  <a:srgbClr val="FF3300"/>
                </a:solidFill>
                <a:latin typeface="Times New Roman" panose="02020603050405020304" pitchFamily="18" charset="0"/>
              </a:rPr>
              <a:t>吗？</a:t>
            </a:r>
            <a:endParaRPr lang="zh-CN" altLang="en-US" sz="2665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9072034" y="5060952"/>
            <a:ext cx="478367" cy="35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just"/>
            <a:r>
              <a:rPr lang="zh-CN" altLang="en-US" sz="2665">
                <a:solidFill>
                  <a:srgbClr val="FF3300"/>
                </a:solidFill>
                <a:latin typeface="Calibri" panose="020F0502020204030204" pitchFamily="34" charset="0"/>
              </a:rPr>
              <a:t>否</a:t>
            </a:r>
            <a:endParaRPr lang="zh-CN" altLang="en-US" sz="2665">
              <a:solidFill>
                <a:srgbClr val="FF3300"/>
              </a:solidFill>
            </a:endParaRP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10128252" y="5348818"/>
            <a:ext cx="1248833" cy="3852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2665" i="1">
                <a:solidFill>
                  <a:srgbClr val="3333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665">
                <a:solidFill>
                  <a:srgbClr val="3333FF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665" i="1">
                <a:solidFill>
                  <a:srgbClr val="3333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665">
                <a:solidFill>
                  <a:srgbClr val="3333FF"/>
                </a:solidFill>
                <a:latin typeface="Times New Roman" panose="02020603050405020304" pitchFamily="18" charset="0"/>
              </a:rPr>
              <a:t>+1</a:t>
            </a:r>
            <a:endParaRPr lang="en-US" altLang="zh-CN" sz="2665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4781" name="Picture 2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967" y="5437718"/>
            <a:ext cx="10287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2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084" y="836084"/>
            <a:ext cx="508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4" name="Picture 3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784" y="899585"/>
            <a:ext cx="768349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85" name="Line 33"/>
          <p:cNvSpPr>
            <a:spLocks noChangeShapeType="1"/>
          </p:cNvSpPr>
          <p:nvPr/>
        </p:nvSpPr>
        <p:spPr bwMode="auto">
          <a:xfrm>
            <a:off x="6000751" y="5924552"/>
            <a:ext cx="0" cy="385233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4786" name="Text Box 34"/>
          <p:cNvSpPr txBox="1">
            <a:spLocks noChangeArrowheads="1"/>
          </p:cNvSpPr>
          <p:nvPr/>
        </p:nvSpPr>
        <p:spPr bwMode="auto">
          <a:xfrm>
            <a:off x="143934" y="6309784"/>
            <a:ext cx="11857567" cy="4804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2665">
                <a:solidFill>
                  <a:srgbClr val="FF3300"/>
                </a:solidFill>
                <a:latin typeface="Times New Roman" panose="02020603050405020304" pitchFamily="18" charset="0"/>
              </a:rPr>
              <a:t>根据物料</a:t>
            </a:r>
            <a:r>
              <a:rPr lang="en-US" altLang="zh-CN" sz="2665" i="1">
                <a:solidFill>
                  <a:srgbClr val="FF3300"/>
                </a:solidFill>
                <a:latin typeface="Times New Roman" panose="02020603050405020304" pitchFamily="18" charset="0"/>
              </a:rPr>
              <a:t>j</a:t>
            </a:r>
            <a:r>
              <a:rPr lang="zh-CN" altLang="en-US" sz="2665">
                <a:solidFill>
                  <a:srgbClr val="FF3300"/>
                </a:solidFill>
                <a:latin typeface="Times New Roman" panose="02020603050405020304" pitchFamily="18" charset="0"/>
              </a:rPr>
              <a:t>所有时段的</a:t>
            </a:r>
            <a:r>
              <a: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rPr>
              <a:t>PORC</a:t>
            </a:r>
            <a:r>
              <a:rPr lang="en-US" altLang="zh-CN" sz="2665" i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j</a:t>
            </a:r>
            <a:r>
              <a: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665" i="1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665">
                <a:solidFill>
                  <a:srgbClr val="FF3300"/>
                </a:solidFill>
                <a:latin typeface="Times New Roman" panose="02020603050405020304" pitchFamily="18" charset="0"/>
              </a:rPr>
              <a:t>及其</a:t>
            </a:r>
            <a:r>
              <a: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rPr>
              <a:t>LT</a:t>
            </a:r>
            <a:r>
              <a:rPr lang="zh-CN" altLang="en-US" sz="2665">
                <a:solidFill>
                  <a:srgbClr val="FF3300"/>
                </a:solidFill>
                <a:latin typeface="Times New Roman" panose="02020603050405020304" pitchFamily="18" charset="0"/>
              </a:rPr>
              <a:t>值，计算其所有时段（含逾期）的</a:t>
            </a:r>
            <a:r>
              <a: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rPr>
              <a:t>POR</a:t>
            </a:r>
            <a:r>
              <a:rPr lang="en-US" altLang="zh-CN" sz="2665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65" i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j</a:t>
            </a:r>
            <a:r>
              <a: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665" i="1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  <a:endParaRPr lang="en-US" altLang="zh-CN" sz="2665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87" name="Text Box 35"/>
          <p:cNvSpPr txBox="1">
            <a:spLocks noChangeArrowheads="1"/>
          </p:cNvSpPr>
          <p:nvPr/>
        </p:nvSpPr>
        <p:spPr bwMode="auto">
          <a:xfrm>
            <a:off x="6191251" y="5880100"/>
            <a:ext cx="304800" cy="26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just"/>
            <a:r>
              <a:rPr lang="zh-CN" altLang="en-US" sz="2665">
                <a:solidFill>
                  <a:srgbClr val="3333FF"/>
                </a:solidFill>
                <a:latin typeface="Calibri" panose="020F0502020204030204" pitchFamily="34" charset="0"/>
              </a:rPr>
              <a:t>是</a:t>
            </a:r>
            <a:endParaRPr lang="zh-CN" altLang="en-US" sz="2665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7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7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7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74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76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76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74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4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47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47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4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74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4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4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7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7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7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74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74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74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4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4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4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47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47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2000" fill="hold"/>
                                        <p:tgtEl>
                                          <p:spTgt spid="74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  <p:bldP spid="74765" grpId="0" animBg="1" build="allAtOnce"/>
      <p:bldP spid="74766" grpId="0" animBg="1" build="allAtOnce"/>
      <p:bldP spid="74769" grpId="0" animBg="1" build="allAtOnce"/>
      <p:bldP spid="74770" grpId="0" animBg="1" build="allAtOnce"/>
      <p:bldP spid="74773" grpId="0" build="allAtOnce"/>
      <p:bldP spid="74778" grpId="0"/>
      <p:bldP spid="74779" grpId="0" animBg="1"/>
      <p:bldP spid="74786" grpId="0" animBg="1" build="allAtOnce"/>
      <p:bldP spid="747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11" name="Group 35"/>
          <p:cNvGrpSpPr/>
          <p:nvPr/>
        </p:nvGrpSpPr>
        <p:grpSpPr bwMode="auto">
          <a:xfrm>
            <a:off x="431800" y="740834"/>
            <a:ext cx="10955867" cy="5325533"/>
            <a:chOff x="204" y="350"/>
            <a:chExt cx="5176" cy="2516"/>
          </a:xfrm>
        </p:grpSpPr>
        <p:sp>
          <p:nvSpPr>
            <p:cNvPr id="75778" name="Text Box 2"/>
            <p:cNvSpPr txBox="1">
              <a:spLocks noChangeArrowheads="1"/>
            </p:cNvSpPr>
            <p:nvPr/>
          </p:nvSpPr>
          <p:spPr bwMode="auto">
            <a:xfrm>
              <a:off x="2381" y="350"/>
              <a:ext cx="862" cy="1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zh-CN" altLang="en-US" sz="2665">
                  <a:latin typeface="Times New Roman" panose="02020603050405020304" pitchFamily="18" charset="0"/>
                </a:rPr>
                <a:t>置</a:t>
              </a:r>
              <a:r>
                <a:rPr lang="en-US" altLang="zh-CN" sz="2665" i="1">
                  <a:latin typeface="Times New Roman" panose="02020603050405020304" pitchFamily="18" charset="0"/>
                </a:rPr>
                <a:t>t</a:t>
              </a:r>
              <a:r>
                <a:rPr lang="en-US" altLang="zh-CN" sz="2665">
                  <a:latin typeface="Times New Roman" panose="02020603050405020304" pitchFamily="18" charset="0"/>
                </a:rPr>
                <a:t>=1</a:t>
              </a:r>
              <a:endParaRPr lang="en-US" altLang="zh-CN" sz="2665">
                <a:latin typeface="Times New Roman" panose="02020603050405020304" pitchFamily="18" charset="0"/>
              </a:endParaRPr>
            </a:p>
          </p:txBody>
        </p:sp>
        <p:sp>
          <p:nvSpPr>
            <p:cNvPr id="75779" name="Line 3"/>
            <p:cNvSpPr>
              <a:spLocks noChangeShapeType="1"/>
            </p:cNvSpPr>
            <p:nvPr/>
          </p:nvSpPr>
          <p:spPr bwMode="auto">
            <a:xfrm>
              <a:off x="2835" y="530"/>
              <a:ext cx="0" cy="113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5780" name="Line 4"/>
            <p:cNvSpPr>
              <a:spLocks noChangeShapeType="1"/>
            </p:cNvSpPr>
            <p:nvPr/>
          </p:nvSpPr>
          <p:spPr bwMode="auto">
            <a:xfrm>
              <a:off x="2835" y="893"/>
              <a:ext cx="0" cy="113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5781" name="Line 5"/>
            <p:cNvSpPr>
              <a:spLocks noChangeShapeType="1"/>
            </p:cNvSpPr>
            <p:nvPr/>
          </p:nvSpPr>
          <p:spPr bwMode="auto">
            <a:xfrm>
              <a:off x="2835" y="1671"/>
              <a:ext cx="0" cy="136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1247" y="622"/>
              <a:ext cx="3175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lnSpc>
                  <a:spcPct val="125000"/>
                </a:lnSpc>
              </a:pPr>
              <a:r>
                <a:rPr lang="zh-CN" altLang="en-US" sz="2665">
                  <a:latin typeface="Times New Roman" panose="02020603050405020304" pitchFamily="18" charset="0"/>
                </a:rPr>
                <a:t>计算</a:t>
              </a:r>
              <a:r>
                <a:rPr lang="en-US" altLang="zh-CN" sz="2665" i="1">
                  <a:latin typeface="Times New Roman" panose="02020603050405020304" pitchFamily="18" charset="0"/>
                </a:rPr>
                <a:t>n</a:t>
              </a:r>
              <a:r>
                <a:rPr lang="zh-CN" altLang="en-US" sz="2665">
                  <a:latin typeface="Times New Roman" panose="02020603050405020304" pitchFamily="18" charset="0"/>
                </a:rPr>
                <a:t>阶某物料</a:t>
              </a:r>
              <a:r>
                <a:rPr lang="en-US" altLang="zh-CN" sz="2665" i="1">
                  <a:latin typeface="Times New Roman" panose="02020603050405020304" pitchFamily="18" charset="0"/>
                </a:rPr>
                <a:t>j</a:t>
              </a:r>
              <a:r>
                <a:rPr lang="zh-CN" altLang="en-US" sz="2665">
                  <a:latin typeface="Times New Roman" panose="02020603050405020304" pitchFamily="18" charset="0"/>
                </a:rPr>
                <a:t>在</a:t>
              </a:r>
              <a:r>
                <a:rPr lang="en-US" altLang="zh-CN" sz="2665" i="1">
                  <a:latin typeface="Times New Roman" panose="02020603050405020304" pitchFamily="18" charset="0"/>
                </a:rPr>
                <a:t>t</a:t>
              </a:r>
              <a:r>
                <a:rPr lang="zh-CN" altLang="en-US" sz="2665">
                  <a:latin typeface="Times New Roman" panose="02020603050405020304" pitchFamily="18" charset="0"/>
                </a:rPr>
                <a:t>时段的预计在库量</a:t>
              </a:r>
              <a:r>
                <a:rPr lang="en-US" altLang="zh-CN" sz="2665">
                  <a:latin typeface="Times New Roman" panose="02020603050405020304" pitchFamily="18" charset="0"/>
                </a:rPr>
                <a:t>POH</a:t>
              </a:r>
              <a:r>
                <a:rPr lang="en-US" altLang="zh-CN" sz="2665" i="1" baseline="-25000">
                  <a:latin typeface="Times New Roman" panose="02020603050405020304" pitchFamily="18" charset="0"/>
                </a:rPr>
                <a:t>j</a:t>
              </a:r>
              <a:r>
                <a:rPr lang="en-US" altLang="zh-CN" sz="2665">
                  <a:latin typeface="Times New Roman" panose="02020603050405020304" pitchFamily="18" charset="0"/>
                </a:rPr>
                <a:t>(</a:t>
              </a:r>
              <a:r>
                <a:rPr lang="en-US" altLang="zh-CN" sz="2665" i="1">
                  <a:latin typeface="Times New Roman" panose="02020603050405020304" pitchFamily="18" charset="0"/>
                </a:rPr>
                <a:t>t</a:t>
              </a:r>
              <a:r>
                <a:rPr lang="en-US" altLang="zh-CN" sz="2665">
                  <a:latin typeface="Times New Roman" panose="02020603050405020304" pitchFamily="18" charset="0"/>
                </a:rPr>
                <a:t>)</a:t>
              </a:r>
              <a:endParaRPr lang="zh-CN" altLang="en-US" sz="2665">
                <a:latin typeface="Times New Roman" panose="02020603050405020304" pitchFamily="18" charset="0"/>
              </a:endParaRPr>
            </a:p>
          </p:txBody>
        </p:sp>
        <p:sp>
          <p:nvSpPr>
            <p:cNvPr id="75783" name="Text Box 7"/>
            <p:cNvSpPr txBox="1">
              <a:spLocks noChangeArrowheads="1"/>
            </p:cNvSpPr>
            <p:nvPr/>
          </p:nvSpPr>
          <p:spPr bwMode="auto">
            <a:xfrm>
              <a:off x="339" y="1006"/>
              <a:ext cx="4809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lnSpc>
                  <a:spcPct val="125000"/>
                </a:lnSpc>
              </a:pPr>
              <a:r>
                <a:rPr lang="zh-CN" altLang="en-US" sz="2665">
                  <a:latin typeface="Times New Roman" panose="02020603050405020304" pitchFamily="18" charset="0"/>
                </a:rPr>
                <a:t>计算该物料</a:t>
              </a:r>
              <a:r>
                <a:rPr lang="en-US" altLang="zh-CN" sz="2665" i="1">
                  <a:latin typeface="Times New Roman" panose="02020603050405020304" pitchFamily="18" charset="0"/>
                </a:rPr>
                <a:t>j</a:t>
              </a:r>
              <a:r>
                <a:rPr lang="zh-CN" altLang="en-US" sz="2665">
                  <a:latin typeface="Times New Roman" panose="02020603050405020304" pitchFamily="18" charset="0"/>
                </a:rPr>
                <a:t>在</a:t>
              </a:r>
              <a:r>
                <a:rPr lang="en-US" altLang="zh-CN" sz="2665" i="1">
                  <a:latin typeface="Times New Roman" panose="02020603050405020304" pitchFamily="18" charset="0"/>
                </a:rPr>
                <a:t>t</a:t>
              </a:r>
              <a:r>
                <a:rPr lang="zh-CN" altLang="en-US" sz="2665">
                  <a:latin typeface="Times New Roman" panose="02020603050405020304" pitchFamily="18" charset="0"/>
                </a:rPr>
                <a:t>时段的净需求量</a:t>
              </a:r>
              <a:r>
                <a:rPr lang="en-US" altLang="zh-CN" sz="2665">
                  <a:latin typeface="Times New Roman" panose="02020603050405020304" pitchFamily="18" charset="0"/>
                </a:rPr>
                <a:t>NR</a:t>
              </a:r>
              <a:r>
                <a:rPr lang="en-US" altLang="zh-CN" sz="2665" i="1" baseline="-25000">
                  <a:latin typeface="Times New Roman" panose="02020603050405020304" pitchFamily="18" charset="0"/>
                </a:rPr>
                <a:t>j</a:t>
              </a:r>
              <a:r>
                <a:rPr lang="en-US" altLang="zh-CN" sz="2665">
                  <a:latin typeface="Times New Roman" panose="02020603050405020304" pitchFamily="18" charset="0"/>
                </a:rPr>
                <a:t>(</a:t>
              </a:r>
              <a:r>
                <a:rPr lang="en-US" altLang="zh-CN" sz="2665" i="1">
                  <a:latin typeface="Times New Roman" panose="02020603050405020304" pitchFamily="18" charset="0"/>
                </a:rPr>
                <a:t>t</a:t>
              </a:r>
              <a:r>
                <a:rPr lang="en-US" altLang="zh-CN" sz="2665">
                  <a:latin typeface="Times New Roman" panose="02020603050405020304" pitchFamily="18" charset="0"/>
                </a:rPr>
                <a:t>)</a:t>
              </a:r>
              <a:r>
                <a:rPr lang="zh-CN" altLang="en-US" sz="2665">
                  <a:latin typeface="Times New Roman" panose="02020603050405020304" pitchFamily="18" charset="0"/>
                </a:rPr>
                <a:t>，可考虑</a:t>
              </a:r>
              <a:r>
                <a:rPr lang="en-US" altLang="zh-CN" sz="2665">
                  <a:latin typeface="Times New Roman" panose="02020603050405020304" pitchFamily="18" charset="0"/>
                </a:rPr>
                <a:t>IM</a:t>
              </a:r>
              <a:r>
                <a:rPr lang="zh-CN" altLang="en-US" sz="2665">
                  <a:latin typeface="Times New Roman" panose="02020603050405020304" pitchFamily="18" charset="0"/>
                </a:rPr>
                <a:t>中</a:t>
              </a:r>
              <a:r>
                <a:rPr lang="en-US" altLang="zh-CN" sz="2665" i="1">
                  <a:latin typeface="Times New Roman" panose="02020603050405020304" pitchFamily="18" charset="0"/>
                </a:rPr>
                <a:t>j</a:t>
              </a:r>
              <a:r>
                <a:rPr lang="zh-CN" altLang="en-US" sz="2665">
                  <a:latin typeface="Times New Roman" panose="02020603050405020304" pitchFamily="18" charset="0"/>
                </a:rPr>
                <a:t>的良品率</a:t>
              </a:r>
              <a:r>
                <a:rPr lang="en-US" altLang="zh-CN" sz="2665">
                  <a:latin typeface="Times New Roman" panose="02020603050405020304" pitchFamily="18" charset="0"/>
                </a:rPr>
                <a:t>(Yield</a:t>
              </a:r>
              <a:r>
                <a:rPr lang="en-US" altLang="zh-CN" sz="2665" i="1" baseline="-25000">
                  <a:latin typeface="Times New Roman" panose="02020603050405020304" pitchFamily="18" charset="0"/>
                </a:rPr>
                <a:t>j</a:t>
              </a:r>
              <a:r>
                <a:rPr lang="en-US" altLang="zh-CN" sz="2665">
                  <a:latin typeface="Times New Roman" panose="02020603050405020304" pitchFamily="18" charset="0"/>
                </a:rPr>
                <a:t>)</a:t>
              </a:r>
              <a:endParaRPr lang="zh-CN" altLang="en-US" sz="2665">
                <a:latin typeface="Times New Roman" panose="02020603050405020304" pitchFamily="18" charset="0"/>
              </a:endParaRPr>
            </a:p>
          </p:txBody>
        </p:sp>
        <p:sp>
          <p:nvSpPr>
            <p:cNvPr id="75784" name="Line 8"/>
            <p:cNvSpPr>
              <a:spLocks noChangeShapeType="1"/>
            </p:cNvSpPr>
            <p:nvPr/>
          </p:nvSpPr>
          <p:spPr bwMode="auto">
            <a:xfrm>
              <a:off x="2835" y="1278"/>
              <a:ext cx="0" cy="136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5785" name="Text Box 9"/>
            <p:cNvSpPr txBox="1">
              <a:spLocks noChangeArrowheads="1"/>
            </p:cNvSpPr>
            <p:nvPr/>
          </p:nvSpPr>
          <p:spPr bwMode="auto">
            <a:xfrm>
              <a:off x="340" y="1414"/>
              <a:ext cx="4808" cy="2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lnSpc>
                  <a:spcPct val="125000"/>
                </a:lnSpc>
              </a:pPr>
              <a:r>
                <a:rPr lang="zh-CN" altLang="en-US" sz="2665">
                  <a:latin typeface="Times New Roman" panose="02020603050405020304" pitchFamily="18" charset="0"/>
                </a:rPr>
                <a:t>将</a:t>
              </a:r>
              <a:r>
                <a:rPr lang="en-US" altLang="zh-CN" sz="2665">
                  <a:latin typeface="Times New Roman" panose="02020603050405020304" pitchFamily="18" charset="0"/>
                </a:rPr>
                <a:t>NR</a:t>
              </a:r>
              <a:r>
                <a:rPr lang="en-US" altLang="zh-CN" sz="2665" i="1" baseline="-25000">
                  <a:latin typeface="Times New Roman" panose="02020603050405020304" pitchFamily="18" charset="0"/>
                </a:rPr>
                <a:t>j</a:t>
              </a:r>
              <a:r>
                <a:rPr lang="en-US" altLang="zh-CN" sz="2665">
                  <a:latin typeface="Times New Roman" panose="02020603050405020304" pitchFamily="18" charset="0"/>
                </a:rPr>
                <a:t>(</a:t>
              </a:r>
              <a:r>
                <a:rPr lang="en-US" altLang="zh-CN" sz="2665" i="1">
                  <a:latin typeface="Times New Roman" panose="02020603050405020304" pitchFamily="18" charset="0"/>
                </a:rPr>
                <a:t>t</a:t>
              </a:r>
              <a:r>
                <a:rPr lang="en-US" altLang="zh-CN" sz="2665">
                  <a:latin typeface="Times New Roman" panose="02020603050405020304" pitchFamily="18" charset="0"/>
                </a:rPr>
                <a:t>)</a:t>
              </a:r>
              <a:r>
                <a:rPr lang="zh-CN" altLang="en-US" sz="2665">
                  <a:latin typeface="Times New Roman" panose="02020603050405020304" pitchFamily="18" charset="0"/>
                </a:rPr>
                <a:t>依批量法则调整得出物料</a:t>
              </a:r>
              <a:r>
                <a:rPr lang="en-US" altLang="zh-CN" sz="2665" i="1">
                  <a:latin typeface="Times New Roman" panose="02020603050405020304" pitchFamily="18" charset="0"/>
                </a:rPr>
                <a:t>j</a:t>
              </a:r>
              <a:r>
                <a:rPr lang="zh-CN" altLang="en-US" sz="2665">
                  <a:latin typeface="Times New Roman" panose="02020603050405020304" pitchFamily="18" charset="0"/>
                </a:rPr>
                <a:t>在</a:t>
              </a:r>
              <a:r>
                <a:rPr lang="en-US" altLang="zh-CN" sz="2665" i="1">
                  <a:latin typeface="Times New Roman" panose="02020603050405020304" pitchFamily="18" charset="0"/>
                </a:rPr>
                <a:t>t</a:t>
              </a:r>
              <a:r>
                <a:rPr lang="zh-CN" altLang="en-US" sz="2665">
                  <a:latin typeface="Times New Roman" panose="02020603050405020304" pitchFamily="18" charset="0"/>
                </a:rPr>
                <a:t>时段的计划订单收料</a:t>
              </a:r>
              <a:r>
                <a:rPr lang="en-US" altLang="zh-CN" sz="2665">
                  <a:latin typeface="Times New Roman" panose="02020603050405020304" pitchFamily="18" charset="0"/>
                </a:rPr>
                <a:t>PORC</a:t>
              </a:r>
              <a:r>
                <a:rPr lang="en-US" altLang="zh-CN" sz="2665" i="1" baseline="-25000">
                  <a:latin typeface="Times New Roman" panose="02020603050405020304" pitchFamily="18" charset="0"/>
                </a:rPr>
                <a:t>j</a:t>
              </a:r>
              <a:r>
                <a:rPr lang="en-US" altLang="zh-CN" sz="2665">
                  <a:latin typeface="Times New Roman" panose="02020603050405020304" pitchFamily="18" charset="0"/>
                </a:rPr>
                <a:t>(</a:t>
              </a:r>
              <a:r>
                <a:rPr lang="en-US" altLang="zh-CN" sz="2665" i="1">
                  <a:latin typeface="Times New Roman" panose="02020603050405020304" pitchFamily="18" charset="0"/>
                </a:rPr>
                <a:t>t</a:t>
              </a:r>
              <a:r>
                <a:rPr lang="en-US" altLang="zh-CN" sz="2665">
                  <a:latin typeface="Times New Roman" panose="02020603050405020304" pitchFamily="18" charset="0"/>
                </a:rPr>
                <a:t>)</a:t>
              </a:r>
              <a:endParaRPr lang="en-US" altLang="zh-CN" sz="2665">
                <a:latin typeface="Times New Roman" panose="02020603050405020304" pitchFamily="18" charset="0"/>
              </a:endParaRPr>
            </a:p>
          </p:txBody>
        </p:sp>
        <p:sp>
          <p:nvSpPr>
            <p:cNvPr id="75786" name="Text Box 10"/>
            <p:cNvSpPr txBox="1">
              <a:spLocks noChangeArrowheads="1"/>
            </p:cNvSpPr>
            <p:nvPr/>
          </p:nvSpPr>
          <p:spPr bwMode="auto">
            <a:xfrm>
              <a:off x="1383" y="1794"/>
              <a:ext cx="2949" cy="2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lnSpc>
                  <a:spcPct val="125000"/>
                </a:lnSpc>
              </a:pPr>
              <a:r>
                <a:rPr lang="zh-CN" altLang="en-US" sz="2665">
                  <a:latin typeface="Times New Roman" panose="02020603050405020304" pitchFamily="18" charset="0"/>
                </a:rPr>
                <a:t>计算该物料</a:t>
              </a:r>
              <a:r>
                <a:rPr lang="en-US" altLang="zh-CN" sz="2665" i="1">
                  <a:latin typeface="Times New Roman" panose="02020603050405020304" pitchFamily="18" charset="0"/>
                </a:rPr>
                <a:t>j</a:t>
              </a:r>
              <a:r>
                <a:rPr lang="zh-CN" altLang="en-US" sz="2665">
                  <a:latin typeface="Times New Roman" panose="02020603050405020304" pitchFamily="18" charset="0"/>
                </a:rPr>
                <a:t>在</a:t>
              </a:r>
              <a:r>
                <a:rPr lang="en-US" altLang="zh-CN" sz="2665" i="1">
                  <a:latin typeface="Times New Roman" panose="02020603050405020304" pitchFamily="18" charset="0"/>
                </a:rPr>
                <a:t>t</a:t>
              </a:r>
              <a:r>
                <a:rPr lang="zh-CN" altLang="en-US" sz="2665">
                  <a:latin typeface="Times New Roman" panose="02020603050405020304" pitchFamily="18" charset="0"/>
                </a:rPr>
                <a:t>时段的预计可用量</a:t>
              </a:r>
              <a:r>
                <a:rPr lang="en-US" altLang="zh-CN" sz="2665">
                  <a:latin typeface="Times New Roman" panose="02020603050405020304" pitchFamily="18" charset="0"/>
                </a:rPr>
                <a:t>PAB</a:t>
              </a:r>
              <a:r>
                <a:rPr lang="en-US" altLang="zh-CN" sz="2665" baseline="-25000">
                  <a:latin typeface="Times New Roman" panose="02020603050405020304" pitchFamily="18" charset="0"/>
                </a:rPr>
                <a:t> </a:t>
              </a:r>
              <a:r>
                <a:rPr lang="en-US" altLang="zh-CN" sz="2665" i="1" baseline="-25000">
                  <a:latin typeface="Times New Roman" panose="02020603050405020304" pitchFamily="18" charset="0"/>
                </a:rPr>
                <a:t>j</a:t>
              </a:r>
              <a:r>
                <a:rPr lang="en-US" altLang="zh-CN" sz="2665">
                  <a:latin typeface="Times New Roman" panose="02020603050405020304" pitchFamily="18" charset="0"/>
                </a:rPr>
                <a:t>(</a:t>
              </a:r>
              <a:r>
                <a:rPr lang="en-US" altLang="zh-CN" sz="2665" i="1">
                  <a:latin typeface="Times New Roman" panose="02020603050405020304" pitchFamily="18" charset="0"/>
                </a:rPr>
                <a:t>t</a:t>
              </a:r>
              <a:r>
                <a:rPr lang="en-US" altLang="zh-CN" sz="2665">
                  <a:latin typeface="Times New Roman" panose="02020603050405020304" pitchFamily="18" charset="0"/>
                </a:rPr>
                <a:t>)</a:t>
              </a:r>
              <a:endParaRPr lang="en-US" altLang="zh-CN" sz="2665">
                <a:latin typeface="Times New Roman" panose="02020603050405020304" pitchFamily="18" charset="0"/>
              </a:endParaRPr>
            </a:p>
          </p:txBody>
        </p:sp>
        <p:sp>
          <p:nvSpPr>
            <p:cNvPr id="75787" name="Line 11"/>
            <p:cNvSpPr>
              <a:spLocks noChangeShapeType="1"/>
            </p:cNvSpPr>
            <p:nvPr/>
          </p:nvSpPr>
          <p:spPr bwMode="auto">
            <a:xfrm>
              <a:off x="2835" y="2072"/>
              <a:ext cx="0" cy="113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5788" name="AutoShape 12"/>
            <p:cNvSpPr>
              <a:spLocks noChangeArrowheads="1"/>
            </p:cNvSpPr>
            <p:nvPr/>
          </p:nvSpPr>
          <p:spPr bwMode="auto">
            <a:xfrm>
              <a:off x="1338" y="2185"/>
              <a:ext cx="2994" cy="273"/>
            </a:xfrm>
            <a:prstGeom prst="flowChartDecis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5789" name="Text Box 13"/>
            <p:cNvSpPr txBox="1">
              <a:spLocks noChangeArrowheads="1"/>
            </p:cNvSpPr>
            <p:nvPr/>
          </p:nvSpPr>
          <p:spPr bwMode="auto">
            <a:xfrm>
              <a:off x="1791" y="2231"/>
              <a:ext cx="213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zh-CN" altLang="en-US" sz="2665">
                  <a:latin typeface="Times New Roman" panose="02020603050405020304" pitchFamily="18" charset="0"/>
                </a:rPr>
                <a:t>所有时段算完吗？即</a:t>
              </a:r>
              <a:r>
                <a:rPr lang="en-US" altLang="zh-CN" sz="2665" i="1">
                  <a:latin typeface="Times New Roman" panose="02020603050405020304" pitchFamily="18" charset="0"/>
                </a:rPr>
                <a:t>t</a:t>
              </a:r>
              <a:r>
                <a:rPr lang="en-US" altLang="zh-CN" sz="2665">
                  <a:latin typeface="Times New Roman" panose="02020603050405020304" pitchFamily="18" charset="0"/>
                </a:rPr>
                <a:t>=T</a:t>
              </a:r>
              <a:r>
                <a:rPr lang="zh-CN" altLang="en-US" sz="2665">
                  <a:latin typeface="Times New Roman" panose="02020603050405020304" pitchFamily="18" charset="0"/>
                </a:rPr>
                <a:t>吗？</a:t>
              </a:r>
              <a:endParaRPr lang="zh-CN" altLang="en-US" sz="2665">
                <a:latin typeface="Times New Roman" panose="02020603050405020304" pitchFamily="18" charset="0"/>
              </a:endParaRPr>
            </a:p>
          </p:txBody>
        </p:sp>
        <p:sp>
          <p:nvSpPr>
            <p:cNvPr id="75790" name="Text Box 14"/>
            <p:cNvSpPr txBox="1">
              <a:spLocks noChangeArrowheads="1"/>
            </p:cNvSpPr>
            <p:nvPr/>
          </p:nvSpPr>
          <p:spPr bwMode="auto">
            <a:xfrm>
              <a:off x="4286" y="2095"/>
              <a:ext cx="22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just"/>
              <a:r>
                <a:rPr lang="zh-CN" altLang="en-US" sz="2665">
                  <a:latin typeface="Calibri" panose="020F0502020204030204" pitchFamily="34" charset="0"/>
                </a:rPr>
                <a:t>否</a:t>
              </a:r>
              <a:endParaRPr lang="zh-CN" altLang="en-US" sz="2665"/>
            </a:p>
          </p:txBody>
        </p:sp>
        <p:sp>
          <p:nvSpPr>
            <p:cNvPr id="75791" name="Text Box 15"/>
            <p:cNvSpPr txBox="1">
              <a:spLocks noChangeArrowheads="1"/>
            </p:cNvSpPr>
            <p:nvPr/>
          </p:nvSpPr>
          <p:spPr bwMode="auto">
            <a:xfrm>
              <a:off x="4649" y="2239"/>
              <a:ext cx="590" cy="1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altLang="zh-CN" sz="2665" i="1">
                  <a:latin typeface="Times New Roman" panose="02020603050405020304" pitchFamily="18" charset="0"/>
                </a:rPr>
                <a:t>t</a:t>
              </a:r>
              <a:r>
                <a:rPr lang="en-US" altLang="zh-CN" sz="2665">
                  <a:latin typeface="Times New Roman" panose="02020603050405020304" pitchFamily="18" charset="0"/>
                </a:rPr>
                <a:t>=</a:t>
              </a:r>
              <a:r>
                <a:rPr lang="en-US" altLang="zh-CN" sz="2665" i="1">
                  <a:latin typeface="Times New Roman" panose="02020603050405020304" pitchFamily="18" charset="0"/>
                </a:rPr>
                <a:t>t</a:t>
              </a:r>
              <a:r>
                <a:rPr lang="en-US" altLang="zh-CN" sz="2665">
                  <a:latin typeface="Times New Roman" panose="02020603050405020304" pitchFamily="18" charset="0"/>
                </a:rPr>
                <a:t>+1</a:t>
              </a:r>
              <a:endParaRPr lang="en-US" altLang="zh-CN" sz="2665">
                <a:latin typeface="Times New Roman" panose="02020603050405020304" pitchFamily="18" charset="0"/>
              </a:endParaRPr>
            </a:p>
          </p:txBody>
        </p:sp>
        <p:pic>
          <p:nvPicPr>
            <p:cNvPr id="75792" name="Picture 16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293"/>
              <a:ext cx="355" cy="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793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" y="688"/>
              <a:ext cx="133" cy="1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794" name="Picture 1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705"/>
              <a:ext cx="907" cy="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795" name="Line 19"/>
            <p:cNvSpPr>
              <a:spLocks noChangeShapeType="1"/>
            </p:cNvSpPr>
            <p:nvPr/>
          </p:nvSpPr>
          <p:spPr bwMode="auto">
            <a:xfrm>
              <a:off x="2835" y="2465"/>
              <a:ext cx="0" cy="182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5796" name="Text Box 20"/>
            <p:cNvSpPr txBox="1">
              <a:spLocks noChangeArrowheads="1"/>
            </p:cNvSpPr>
            <p:nvPr/>
          </p:nvSpPr>
          <p:spPr bwMode="auto">
            <a:xfrm>
              <a:off x="204" y="2639"/>
              <a:ext cx="5035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/>
              <a:r>
                <a:rPr lang="zh-CN" altLang="en-US" sz="2665">
                  <a:solidFill>
                    <a:srgbClr val="FF3300"/>
                  </a:solidFill>
                  <a:latin typeface="Times New Roman" panose="02020603050405020304" pitchFamily="18" charset="0"/>
                </a:rPr>
                <a:t>根据物料</a:t>
              </a:r>
              <a:r>
                <a:rPr lang="en-US" altLang="zh-CN" sz="2665" i="1">
                  <a:solidFill>
                    <a:srgbClr val="FF3300"/>
                  </a:solidFill>
                  <a:latin typeface="Times New Roman" panose="02020603050405020304" pitchFamily="18" charset="0"/>
                </a:rPr>
                <a:t>j</a:t>
              </a:r>
              <a:r>
                <a:rPr lang="zh-CN" altLang="en-US" sz="2665">
                  <a:solidFill>
                    <a:srgbClr val="FF3300"/>
                  </a:solidFill>
                  <a:latin typeface="Times New Roman" panose="02020603050405020304" pitchFamily="18" charset="0"/>
                </a:rPr>
                <a:t>所有时段的</a:t>
              </a:r>
              <a:r>
                <a:rPr lang="en-US" altLang="zh-CN" sz="2665">
                  <a:solidFill>
                    <a:srgbClr val="FF3300"/>
                  </a:solidFill>
                  <a:latin typeface="Times New Roman" panose="02020603050405020304" pitchFamily="18" charset="0"/>
                </a:rPr>
                <a:t>PORC</a:t>
              </a:r>
              <a:r>
                <a:rPr lang="en-US" altLang="zh-CN" sz="2665" i="1" baseline="-25000">
                  <a:solidFill>
                    <a:srgbClr val="FF3300"/>
                  </a:solidFill>
                  <a:latin typeface="Times New Roman" panose="02020603050405020304" pitchFamily="18" charset="0"/>
                </a:rPr>
                <a:t>j</a:t>
              </a:r>
              <a:r>
                <a:rPr lang="en-US" altLang="zh-CN" sz="2665">
                  <a:solidFill>
                    <a:srgbClr val="FF33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zh-CN" sz="2665" i="1">
                  <a:solidFill>
                    <a:srgbClr val="FF3300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zh-CN" sz="2665">
                  <a:solidFill>
                    <a:srgbClr val="FF3300"/>
                  </a:solidFill>
                  <a:latin typeface="Times New Roman" panose="02020603050405020304" pitchFamily="18" charset="0"/>
                </a:rPr>
                <a:t>)</a:t>
              </a:r>
              <a:r>
                <a:rPr lang="zh-CN" altLang="en-US" sz="2665">
                  <a:solidFill>
                    <a:srgbClr val="FF3300"/>
                  </a:solidFill>
                  <a:latin typeface="Times New Roman" panose="02020603050405020304" pitchFamily="18" charset="0"/>
                </a:rPr>
                <a:t>及其</a:t>
              </a:r>
              <a:r>
                <a:rPr lang="en-US" altLang="zh-CN" sz="2665">
                  <a:solidFill>
                    <a:srgbClr val="FF3300"/>
                  </a:solidFill>
                  <a:latin typeface="Times New Roman" panose="02020603050405020304" pitchFamily="18" charset="0"/>
                </a:rPr>
                <a:t>LT</a:t>
              </a:r>
              <a:r>
                <a:rPr lang="zh-CN" altLang="en-US" sz="2665">
                  <a:solidFill>
                    <a:srgbClr val="FF3300"/>
                  </a:solidFill>
                  <a:latin typeface="Times New Roman" panose="02020603050405020304" pitchFamily="18" charset="0"/>
                </a:rPr>
                <a:t>值计算其所有时段</a:t>
              </a:r>
              <a:r>
                <a:rPr lang="en-US" altLang="zh-CN" sz="2665">
                  <a:solidFill>
                    <a:srgbClr val="FF3300"/>
                  </a:solidFill>
                  <a:latin typeface="Times New Roman" panose="02020603050405020304" pitchFamily="18" charset="0"/>
                </a:rPr>
                <a:t>(</a:t>
              </a:r>
              <a:r>
                <a:rPr lang="zh-CN" altLang="en-US" sz="2665">
                  <a:solidFill>
                    <a:srgbClr val="FF3300"/>
                  </a:solidFill>
                  <a:latin typeface="Times New Roman" panose="02020603050405020304" pitchFamily="18" charset="0"/>
                </a:rPr>
                <a:t>含逾期</a:t>
              </a:r>
              <a:r>
                <a:rPr lang="en-US" altLang="zh-CN" sz="2665">
                  <a:solidFill>
                    <a:srgbClr val="FF3300"/>
                  </a:solidFill>
                  <a:latin typeface="Times New Roman" panose="02020603050405020304" pitchFamily="18" charset="0"/>
                </a:rPr>
                <a:t>)POR</a:t>
              </a:r>
              <a:r>
                <a:rPr lang="en-US" altLang="zh-CN" sz="2665" baseline="-2500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665" i="1" baseline="-25000">
                  <a:solidFill>
                    <a:srgbClr val="FF3300"/>
                  </a:solidFill>
                  <a:latin typeface="Times New Roman" panose="02020603050405020304" pitchFamily="18" charset="0"/>
                </a:rPr>
                <a:t>j</a:t>
              </a:r>
              <a:r>
                <a:rPr lang="en-US" altLang="zh-CN" sz="2665">
                  <a:solidFill>
                    <a:srgbClr val="FF33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zh-CN" sz="2665" i="1">
                  <a:solidFill>
                    <a:srgbClr val="FF3300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zh-CN" sz="2665">
                  <a:solidFill>
                    <a:srgbClr val="FF3300"/>
                  </a:solidFill>
                  <a:latin typeface="Times New Roman" panose="02020603050405020304" pitchFamily="18" charset="0"/>
                </a:rPr>
                <a:t>)</a:t>
              </a:r>
              <a:endParaRPr lang="en-US" altLang="zh-CN" sz="2665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797" name="Text Box 21"/>
            <p:cNvSpPr txBox="1">
              <a:spLocks noChangeArrowheads="1"/>
            </p:cNvSpPr>
            <p:nvPr/>
          </p:nvSpPr>
          <p:spPr bwMode="auto">
            <a:xfrm>
              <a:off x="2925" y="2428"/>
              <a:ext cx="14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just"/>
              <a:r>
                <a:rPr lang="zh-CN" altLang="en-US" sz="2665">
                  <a:latin typeface="Calibri" panose="020F0502020204030204" pitchFamily="34" charset="0"/>
                </a:rPr>
                <a:t>是</a:t>
              </a:r>
              <a:endParaRPr lang="zh-CN" altLang="en-US" sz="2665"/>
            </a:p>
          </p:txBody>
        </p:sp>
      </p:grpSp>
      <p:sp>
        <p:nvSpPr>
          <p:cNvPr id="75798" name="Line 22"/>
          <p:cNvSpPr>
            <a:spLocks noChangeShapeType="1"/>
          </p:cNvSpPr>
          <p:nvPr/>
        </p:nvSpPr>
        <p:spPr bwMode="auto">
          <a:xfrm>
            <a:off x="6000751" y="6055784"/>
            <a:ext cx="0" cy="28786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5799" name="AutoShape 23"/>
          <p:cNvSpPr>
            <a:spLocks noChangeArrowheads="1"/>
          </p:cNvSpPr>
          <p:nvPr/>
        </p:nvSpPr>
        <p:spPr bwMode="auto">
          <a:xfrm>
            <a:off x="2832101" y="6309785"/>
            <a:ext cx="6337300" cy="527049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4559300" y="6309784"/>
            <a:ext cx="3168651" cy="4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2665">
                <a:solidFill>
                  <a:srgbClr val="3333FF"/>
                </a:solidFill>
                <a:latin typeface="Calibri" panose="020F0502020204030204" pitchFamily="34" charset="0"/>
              </a:rPr>
              <a:t>该阶所有物料算完？</a:t>
            </a:r>
            <a:endParaRPr lang="zh-CN" altLang="en-US" sz="2665">
              <a:solidFill>
                <a:srgbClr val="3333FF"/>
              </a:solidFill>
            </a:endParaRPr>
          </a:p>
        </p:txBody>
      </p:sp>
      <p:sp>
        <p:nvSpPr>
          <p:cNvPr id="75801" name="Text Box 25"/>
          <p:cNvSpPr txBox="1">
            <a:spLocks noChangeArrowheads="1"/>
          </p:cNvSpPr>
          <p:nvPr/>
        </p:nvSpPr>
        <p:spPr bwMode="auto">
          <a:xfrm>
            <a:off x="9169401" y="6117168"/>
            <a:ext cx="478367" cy="35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just"/>
            <a:r>
              <a:rPr lang="zh-CN" altLang="en-US" sz="2665">
                <a:solidFill>
                  <a:srgbClr val="FF3300"/>
                </a:solidFill>
                <a:latin typeface="Calibri" panose="020F0502020204030204" pitchFamily="34" charset="0"/>
              </a:rPr>
              <a:t>否</a:t>
            </a:r>
            <a:endParaRPr lang="zh-CN" altLang="en-US" sz="2665">
              <a:solidFill>
                <a:srgbClr val="FF3300"/>
              </a:solidFill>
            </a:endParaRPr>
          </a:p>
        </p:txBody>
      </p:sp>
      <p:pic>
        <p:nvPicPr>
          <p:cNvPr id="75802" name="Picture 2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485467"/>
            <a:ext cx="958851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03" name="Text Box 27"/>
          <p:cNvSpPr txBox="1">
            <a:spLocks noChangeArrowheads="1"/>
          </p:cNvSpPr>
          <p:nvPr/>
        </p:nvSpPr>
        <p:spPr bwMode="auto">
          <a:xfrm>
            <a:off x="10160001" y="6343651"/>
            <a:ext cx="1200151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2665" i="1">
                <a:solidFill>
                  <a:srgbClr val="3333FF"/>
                </a:solidFill>
                <a:latin typeface="Times New Roman" panose="02020603050405020304" pitchFamily="18" charset="0"/>
              </a:rPr>
              <a:t>j</a:t>
            </a:r>
            <a:r>
              <a:rPr lang="en-US" altLang="zh-CN" sz="2665">
                <a:solidFill>
                  <a:srgbClr val="3333FF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665" i="1">
                <a:solidFill>
                  <a:srgbClr val="3333FF"/>
                </a:solidFill>
                <a:latin typeface="Times New Roman" panose="02020603050405020304" pitchFamily="18" charset="0"/>
              </a:rPr>
              <a:t>j</a:t>
            </a:r>
            <a:r>
              <a:rPr lang="en-US" altLang="zh-CN" sz="2665">
                <a:solidFill>
                  <a:srgbClr val="3333FF"/>
                </a:solidFill>
                <a:latin typeface="Times New Roman" panose="02020603050405020304" pitchFamily="18" charset="0"/>
              </a:rPr>
              <a:t>+1</a:t>
            </a:r>
            <a:endParaRPr lang="en-US" altLang="zh-CN" sz="2665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5804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085" y="1"/>
            <a:ext cx="476249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805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1" y="67733"/>
            <a:ext cx="4737100" cy="3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08" name="Line 32"/>
          <p:cNvSpPr>
            <a:spLocks noChangeShapeType="1"/>
          </p:cNvSpPr>
          <p:nvPr/>
        </p:nvSpPr>
        <p:spPr bwMode="auto">
          <a:xfrm>
            <a:off x="6000751" y="467785"/>
            <a:ext cx="0" cy="239183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5809" name="Text Box 33"/>
          <p:cNvSpPr txBox="1">
            <a:spLocks noChangeArrowheads="1"/>
          </p:cNvSpPr>
          <p:nvPr/>
        </p:nvSpPr>
        <p:spPr bwMode="auto">
          <a:xfrm>
            <a:off x="4751918" y="16934"/>
            <a:ext cx="2305049" cy="4529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algn="ctr"/>
            <a:r>
              <a:rPr lang="zh-CN" altLang="en-US" sz="2665">
                <a:solidFill>
                  <a:srgbClr val="FF3300"/>
                </a:solidFill>
                <a:latin typeface="Times New Roman" panose="02020603050405020304" pitchFamily="18" charset="0"/>
              </a:rPr>
              <a:t>取第</a:t>
            </a:r>
            <a:r>
              <a:rPr lang="en-US" altLang="zh-CN" sz="2665" i="1">
                <a:solidFill>
                  <a:srgbClr val="FF3300"/>
                </a:solidFill>
                <a:latin typeface="Times New Roman" panose="02020603050405020304" pitchFamily="18" charset="0"/>
              </a:rPr>
              <a:t>j</a:t>
            </a:r>
            <a:r>
              <a:rPr lang="zh-CN" altLang="en-US" sz="2665">
                <a:solidFill>
                  <a:srgbClr val="FF3300"/>
                </a:solidFill>
                <a:latin typeface="Times New Roman" panose="02020603050405020304" pitchFamily="18" charset="0"/>
              </a:rPr>
              <a:t>个物料</a:t>
            </a:r>
            <a:endParaRPr lang="zh-CN" altLang="en-US" sz="2665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758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5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58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5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0" grpId="0" build="allAtOnce"/>
      <p:bldP spid="75801" grpId="0"/>
      <p:bldP spid="75803" grpId="0" animBg="1"/>
      <p:bldP spid="75809" grpId="0" animBg="1"/>
      <p:bldP spid="7580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6959600" y="5156201"/>
            <a:ext cx="0" cy="385233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7135284" y="5181601"/>
            <a:ext cx="304800" cy="35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just"/>
            <a:r>
              <a:rPr lang="zh-CN" altLang="en-US" sz="2400">
                <a:solidFill>
                  <a:srgbClr val="3333FF"/>
                </a:solidFill>
                <a:latin typeface="Calibri" panose="020F0502020204030204" pitchFamily="34" charset="0"/>
              </a:rPr>
              <a:t>是</a:t>
            </a:r>
            <a:endParaRPr lang="zh-CN" altLang="en-US" sz="2400">
              <a:solidFill>
                <a:srgbClr val="3333FF"/>
              </a:solidFill>
            </a:endParaRPr>
          </a:p>
        </p:txBody>
      </p:sp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68" y="1411818"/>
            <a:ext cx="8803217" cy="384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3" name="AutoShape 9"/>
          <p:cNvSpPr>
            <a:spLocks noChangeArrowheads="1"/>
          </p:cNvSpPr>
          <p:nvPr/>
        </p:nvSpPr>
        <p:spPr bwMode="auto">
          <a:xfrm>
            <a:off x="4271433" y="5541434"/>
            <a:ext cx="5471584" cy="575733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135033" y="5636685"/>
            <a:ext cx="3744384" cy="38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2400">
                <a:latin typeface="Calibri" panose="020F0502020204030204" pitchFamily="34" charset="0"/>
              </a:rPr>
              <a:t>所有产品结构分解完？</a:t>
            </a:r>
            <a:endParaRPr lang="zh-CN" altLang="en-US" sz="2400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7023100" y="6117167"/>
            <a:ext cx="0" cy="336551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7152217" y="6072718"/>
            <a:ext cx="287867" cy="38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just"/>
            <a:r>
              <a:rPr lang="zh-CN" altLang="en-US" sz="2400">
                <a:solidFill>
                  <a:srgbClr val="3333FF"/>
                </a:solidFill>
                <a:latin typeface="Calibri" panose="020F0502020204030204" pitchFamily="34" charset="0"/>
              </a:rPr>
              <a:t>是</a:t>
            </a:r>
            <a:endParaRPr lang="zh-CN" altLang="en-US" sz="2400">
              <a:solidFill>
                <a:srgbClr val="3333FF"/>
              </a:solidFill>
            </a:endParaRP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6557434" y="6449485"/>
            <a:ext cx="960967" cy="3831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2400">
                <a:latin typeface="Calibri" panose="020F0502020204030204" pitchFamily="34" charset="0"/>
              </a:rPr>
              <a:t>结束</a:t>
            </a:r>
            <a:endParaRPr lang="zh-CN" altLang="en-US" sz="2400"/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3407834" y="5253568"/>
            <a:ext cx="478367" cy="35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just"/>
            <a:r>
              <a:rPr lang="zh-CN" altLang="en-US" sz="2400">
                <a:solidFill>
                  <a:srgbClr val="FF3300"/>
                </a:solidFill>
                <a:latin typeface="Calibri" panose="020F0502020204030204" pitchFamily="34" charset="0"/>
              </a:rPr>
              <a:t>否</a:t>
            </a:r>
            <a:endParaRPr lang="zh-CN" altLang="en-US" sz="2400">
              <a:solidFill>
                <a:srgbClr val="FF3300"/>
              </a:solidFill>
            </a:endParaRPr>
          </a:p>
        </p:txBody>
      </p:sp>
      <p:pic>
        <p:nvPicPr>
          <p:cNvPr id="778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67" y="5619751"/>
            <a:ext cx="2019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1007534" y="5636685"/>
            <a:ext cx="1248833" cy="3852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altLang="zh-CN" sz="2665" i="1">
                <a:solidFill>
                  <a:srgbClr val="3333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665">
                <a:solidFill>
                  <a:srgbClr val="3333FF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665" i="1">
                <a:solidFill>
                  <a:srgbClr val="3333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665">
                <a:solidFill>
                  <a:srgbClr val="3333FF"/>
                </a:solidFill>
                <a:latin typeface="Times New Roman" panose="02020603050405020304" pitchFamily="18" charset="0"/>
              </a:rPr>
              <a:t>+1</a:t>
            </a:r>
            <a:endParaRPr lang="en-US" altLang="zh-CN" sz="2665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7848" name="Group 24"/>
          <p:cNvGrpSpPr/>
          <p:nvPr/>
        </p:nvGrpSpPr>
        <p:grpSpPr bwMode="auto">
          <a:xfrm>
            <a:off x="46567" y="165101"/>
            <a:ext cx="922867" cy="5778500"/>
            <a:chOff x="448" y="78"/>
            <a:chExt cx="436" cy="2730"/>
          </a:xfrm>
        </p:grpSpPr>
        <p:pic>
          <p:nvPicPr>
            <p:cNvPr id="77845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2573"/>
              <a:ext cx="436" cy="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46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" y="78"/>
              <a:ext cx="192" cy="2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527051" y="74084"/>
            <a:ext cx="11425767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3300"/>
                </a:solidFill>
              </a:rPr>
              <a:t>将</a:t>
            </a:r>
            <a:r>
              <a:rPr lang="en-US" altLang="zh-CN" sz="2400">
                <a:solidFill>
                  <a:srgbClr val="FF3300"/>
                </a:solidFill>
              </a:rPr>
              <a:t>(</a:t>
            </a: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400">
                <a:solidFill>
                  <a:srgbClr val="FF3300"/>
                </a:solidFill>
              </a:rPr>
              <a:t>-1)</a:t>
            </a:r>
            <a:r>
              <a:rPr lang="zh-CN" altLang="en-US" sz="2400">
                <a:solidFill>
                  <a:srgbClr val="FF3300"/>
                </a:solidFill>
              </a:rPr>
              <a:t>阶各物料</a:t>
            </a: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en-US" sz="2400">
                <a:solidFill>
                  <a:srgbClr val="FF3300"/>
                </a:solidFill>
              </a:rPr>
              <a:t>各时段</a:t>
            </a:r>
            <a:r>
              <a:rPr lang="en-US" altLang="zh-CN" sz="2400">
                <a:solidFill>
                  <a:srgbClr val="FF3300"/>
                </a:solidFill>
              </a:rPr>
              <a:t>POR</a:t>
            </a:r>
            <a:r>
              <a:rPr lang="en-US" altLang="zh-CN" sz="2135" i="1">
                <a:solidFill>
                  <a:srgbClr val="FF33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400">
                <a:solidFill>
                  <a:srgbClr val="FF3300"/>
                </a:solidFill>
              </a:rPr>
              <a:t>(</a:t>
            </a: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400">
                <a:solidFill>
                  <a:srgbClr val="FF3300"/>
                </a:solidFill>
              </a:rPr>
              <a:t>)</a:t>
            </a:r>
            <a:r>
              <a:rPr lang="zh-CN" altLang="en-US" sz="2400">
                <a:solidFill>
                  <a:srgbClr val="FF3300"/>
                </a:solidFill>
              </a:rPr>
              <a:t>经</a:t>
            </a:r>
            <a:r>
              <a:rPr lang="en-US" altLang="zh-CN" sz="2400">
                <a:solidFill>
                  <a:srgbClr val="FF3300"/>
                </a:solidFill>
              </a:rPr>
              <a:t>BOM</a:t>
            </a:r>
            <a:r>
              <a:rPr lang="zh-CN" altLang="en-US" sz="2400">
                <a:solidFill>
                  <a:srgbClr val="FF3300"/>
                </a:solidFill>
              </a:rPr>
              <a:t>展开得出所有</a:t>
            </a: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400">
                <a:solidFill>
                  <a:srgbClr val="FF3300"/>
                </a:solidFill>
              </a:rPr>
              <a:t>阶各物料</a:t>
            </a: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j</a:t>
            </a:r>
            <a:r>
              <a:rPr lang="zh-CN" altLang="en-US" sz="2400">
                <a:solidFill>
                  <a:srgbClr val="FF3300"/>
                </a:solidFill>
              </a:rPr>
              <a:t>各时段毛需求</a:t>
            </a:r>
            <a:r>
              <a:rPr lang="en-US" altLang="zh-CN" sz="2400">
                <a:solidFill>
                  <a:srgbClr val="FF3300"/>
                </a:solidFill>
              </a:rPr>
              <a:t>GR</a:t>
            </a: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j</a:t>
            </a:r>
            <a:r>
              <a:rPr lang="en-US" altLang="zh-CN" sz="2400">
                <a:solidFill>
                  <a:srgbClr val="FF3300"/>
                </a:solidFill>
              </a:rPr>
              <a:t>(</a:t>
            </a: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400">
                <a:solidFill>
                  <a:srgbClr val="FF3300"/>
                </a:solidFill>
              </a:rPr>
              <a:t>).</a:t>
            </a:r>
            <a:endParaRPr lang="en-US" altLang="zh-CN" sz="2400">
              <a:solidFill>
                <a:srgbClr val="FF3300"/>
              </a:solidFill>
            </a:endParaRPr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>
            <a:off x="6864351" y="452967"/>
            <a:ext cx="0" cy="28786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7850" name="Text Box 26"/>
          <p:cNvSpPr txBox="1">
            <a:spLocks noChangeArrowheads="1"/>
          </p:cNvSpPr>
          <p:nvPr/>
        </p:nvSpPr>
        <p:spPr bwMode="auto">
          <a:xfrm>
            <a:off x="6191251" y="740834"/>
            <a:ext cx="1344083" cy="3831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CN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置</a:t>
            </a:r>
            <a:r>
              <a:rPr lang="en-US" altLang="zh-CN" sz="2400" i="1">
                <a:solidFill>
                  <a:srgbClr val="3333FF"/>
                </a:solidFill>
                <a:latin typeface="Times New Roman" panose="02020603050405020304" pitchFamily="18" charset="0"/>
              </a:rPr>
              <a:t>j</a:t>
            </a:r>
            <a:r>
              <a:rPr lang="en-US" altLang="zh-CN" sz="2400">
                <a:solidFill>
                  <a:srgbClr val="3333FF"/>
                </a:solidFill>
                <a:latin typeface="Times New Roman" panose="02020603050405020304" pitchFamily="18" charset="0"/>
              </a:rPr>
              <a:t>=1</a:t>
            </a:r>
            <a:endParaRPr lang="en-US" altLang="zh-CN" sz="24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>
            <a:off x="6864351" y="1123951"/>
            <a:ext cx="0" cy="28786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77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4" grpId="0"/>
      <p:bldP spid="77834" grpId="1"/>
      <p:bldP spid="77834" grpId="2"/>
      <p:bldP spid="77841" grpId="0" animBg="1"/>
      <p:bldP spid="77842" grpId="0"/>
      <p:bldP spid="77842" grpId="1"/>
      <p:bldP spid="77844" grpId="0" animBg="1"/>
      <p:bldP spid="77844" grpId="1" animBg="1"/>
      <p:bldP spid="77847" grpId="0" animBg="1"/>
      <p:bldP spid="77847" grpId="1" animBg="1"/>
      <p:bldP spid="778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标题 223233"/>
          <p:cNvSpPr>
            <a:spLocks noGrp="1" noChangeArrowheads="1"/>
          </p:cNvSpPr>
          <p:nvPr>
            <p:ph type="title"/>
          </p:nvPr>
        </p:nvSpPr>
        <p:spPr>
          <a:xfrm>
            <a:off x="1005418" y="230718"/>
            <a:ext cx="10274300" cy="7027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MRP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基本运算逻辑</a:t>
            </a:r>
            <a:endParaRPr lang="zh-CN" altLang="en-US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3235" name="文本占位符 223234"/>
          <p:cNvSpPr>
            <a:spLocks noGrp="1" noChangeArrowheads="1"/>
          </p:cNvSpPr>
          <p:nvPr>
            <p:ph type="body" idx="1"/>
          </p:nvPr>
        </p:nvSpPr>
        <p:spPr>
          <a:xfrm>
            <a:off x="863600" y="1191685"/>
            <a:ext cx="10703984" cy="4542367"/>
          </a:xfrm>
        </p:spPr>
        <p:txBody>
          <a:bodyPr vert="horz" lIns="0" tIns="0" rIns="0" bIns="0" rtlCol="0">
            <a:normAutofit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735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请回想一下在上节</a:t>
            </a:r>
            <a:r>
              <a:rPr lang="en-US" altLang="zh-CN" sz="3735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MRP</a:t>
            </a:r>
            <a:r>
              <a:rPr lang="zh-CN" altLang="en-US" sz="3735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基本工作逻辑流程图中，有几个涉及</a:t>
            </a:r>
            <a:r>
              <a:rPr lang="en-US" altLang="zh-CN" sz="3735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MRP</a:t>
            </a:r>
            <a:r>
              <a:rPr lang="zh-CN" altLang="en-US" sz="3735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处理逻辑关键变量的主要步骤呢？</a:t>
            </a:r>
            <a:endParaRPr lang="zh-CN" altLang="en-US" sz="3735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735" b="1" dirty="0">
                <a:latin typeface="黑体" panose="02010609060101010101" pitchFamily="49" charset="-122"/>
                <a:ea typeface="黑体" panose="02010609060101010101" pitchFamily="49" charset="-122"/>
              </a:rPr>
              <a:t>涉及</a:t>
            </a:r>
            <a:r>
              <a:rPr lang="en-US" altLang="zh-CN" sz="3735" b="1" dirty="0">
                <a:latin typeface="黑体" panose="02010609060101010101" pitchFamily="49" charset="-122"/>
                <a:ea typeface="黑体" panose="02010609060101010101" pitchFamily="49" charset="-122"/>
              </a:rPr>
              <a:t>MRP</a:t>
            </a:r>
            <a:r>
              <a:rPr lang="zh-CN" altLang="en-US" sz="3735" b="1" dirty="0">
                <a:latin typeface="黑体" panose="02010609060101010101" pitchFamily="49" charset="-122"/>
                <a:ea typeface="黑体" panose="02010609060101010101" pitchFamily="49" charset="-122"/>
              </a:rPr>
              <a:t>处理逻辑关键变量的</a:t>
            </a:r>
            <a:r>
              <a:rPr lang="zh-CN" altLang="en-US" sz="3735" b="1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主要有六个步骤。</a:t>
            </a:r>
            <a:endParaRPr lang="zh-CN" altLang="en-US" sz="3735" b="1" dirty="0">
              <a:solidFill>
                <a:srgbClr val="33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735" b="1" dirty="0">
                <a:latin typeface="黑体" panose="02010609060101010101" pitchFamily="49" charset="-122"/>
                <a:ea typeface="黑体" panose="02010609060101010101" pitchFamily="49" charset="-122"/>
              </a:rPr>
              <a:t>    在</a:t>
            </a:r>
            <a:r>
              <a:rPr lang="en-US" altLang="zh-CN" sz="3735" b="1" dirty="0">
                <a:latin typeface="黑体" panose="02010609060101010101" pitchFamily="49" charset="-122"/>
                <a:ea typeface="黑体" panose="02010609060101010101" pitchFamily="49" charset="-122"/>
              </a:rPr>
              <a:t>MRP</a:t>
            </a:r>
            <a:r>
              <a:rPr lang="zh-CN" altLang="en-US" sz="3735" b="1" dirty="0">
                <a:latin typeface="黑体" panose="02010609060101010101" pitchFamily="49" charset="-122"/>
                <a:ea typeface="黑体" panose="02010609060101010101" pitchFamily="49" charset="-122"/>
              </a:rPr>
              <a:t>基本工作逻辑流程图中，每个主要步骤中的计算公式相应组成</a:t>
            </a:r>
            <a:r>
              <a:rPr lang="en-US" altLang="zh-CN" sz="3735" b="1" dirty="0">
                <a:latin typeface="黑体" panose="02010609060101010101" pitchFamily="49" charset="-122"/>
                <a:ea typeface="黑体" panose="02010609060101010101" pitchFamily="49" charset="-122"/>
              </a:rPr>
              <a:t>MRP</a:t>
            </a:r>
            <a:r>
              <a:rPr lang="zh-CN" altLang="en-US" sz="3735" b="1" dirty="0">
                <a:latin typeface="黑体" panose="02010609060101010101" pitchFamily="49" charset="-122"/>
                <a:ea typeface="黑体" panose="02010609060101010101" pitchFamily="49" charset="-122"/>
              </a:rPr>
              <a:t>基本运算逻辑。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26629" name="矩形 223236"/>
          <p:cNvSpPr>
            <a:spLocks noChangeArrowheads="1"/>
          </p:cNvSpPr>
          <p:nvPr/>
        </p:nvSpPr>
        <p:spPr bwMode="auto">
          <a:xfrm>
            <a:off x="0" y="-353484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2232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912284" y="0"/>
            <a:ext cx="10361083" cy="6858000"/>
            <a:chOff x="431" y="0"/>
            <a:chExt cx="4895" cy="3240"/>
          </a:xfrm>
        </p:grpSpPr>
        <p:pic>
          <p:nvPicPr>
            <p:cNvPr id="27657" name="Picture 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0"/>
              <a:ext cx="4895" cy="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302"/>
              <a:ext cx="4895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9"/>
              <a:ext cx="4895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775885" y="452967"/>
            <a:ext cx="8832849" cy="7163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zh-CN" altLang="en-US" sz="2400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052234" y="2421467"/>
            <a:ext cx="6144684" cy="295466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zh-CN" altLang="en-US" sz="2400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075517" y="2836333"/>
            <a:ext cx="6144683" cy="43011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zh-CN" altLang="en-US" sz="2400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109384" y="3958167"/>
            <a:ext cx="6144683" cy="295466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zh-CN" altLang="en-US" sz="2400"/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086101" y="3390900"/>
            <a:ext cx="6144684" cy="43011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zh-CN" altLang="en-US" sz="2400"/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3136901" y="4982633"/>
            <a:ext cx="6144684" cy="43011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animBg="1"/>
      <p:bldP spid="70665" grpId="0" animBg="1"/>
      <p:bldP spid="70666" grpId="0" animBg="1"/>
      <p:bldP spid="70667" grpId="0" animBg="1"/>
      <p:bldP spid="70668" grpId="0" animBg="1"/>
      <p:bldP spid="706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标题 98305"/>
          <p:cNvSpPr>
            <a:spLocks noGrp="1" noChangeArrowheads="1"/>
          </p:cNvSpPr>
          <p:nvPr>
            <p:ph type="title"/>
          </p:nvPr>
        </p:nvSpPr>
        <p:spPr>
          <a:xfrm>
            <a:off x="1583267" y="0"/>
            <a:ext cx="9654117" cy="577851"/>
          </a:xfrm>
        </p:spPr>
        <p:txBody>
          <a:bodyPr vert="horz" lIns="91440" tIns="0" rIns="91440" bIns="0" rtlCol="0" anchor="ctr">
            <a:normAutofit fontScale="90000"/>
          </a:bodyPr>
          <a:lstStyle/>
          <a:p>
            <a:pPr eaLnBrk="1" hangingPunct="1"/>
            <a:r>
              <a:rPr lang="en-US" altLang="zh-CN" sz="4265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265">
                <a:latin typeface="黑体" panose="02010609060101010101" pitchFamily="49" charset="-122"/>
                <a:ea typeface="黑体" panose="02010609060101010101" pitchFamily="49" charset="-122"/>
              </a:rPr>
              <a:t>、毛需求</a:t>
            </a:r>
            <a:r>
              <a:rPr lang="en-US" altLang="zh-CN" sz="4265">
                <a:latin typeface="黑体" panose="02010609060101010101" pitchFamily="49" charset="-122"/>
                <a:ea typeface="黑体" panose="02010609060101010101" pitchFamily="49" charset="-122"/>
              </a:rPr>
              <a:t>GR</a:t>
            </a:r>
            <a:r>
              <a:rPr lang="zh-CN" altLang="en-US" sz="4265">
                <a:latin typeface="黑体" panose="02010609060101010101" pitchFamily="49" charset="-122"/>
                <a:ea typeface="黑体" panose="02010609060101010101" pitchFamily="49" charset="-122"/>
              </a:rPr>
              <a:t>的运算逻辑</a:t>
            </a:r>
            <a:r>
              <a:rPr lang="zh-CN" altLang="en-US" sz="5335"/>
              <a:t> </a:t>
            </a:r>
            <a:endParaRPr lang="zh-CN" altLang="en-US" sz="5335"/>
          </a:p>
        </p:txBody>
      </p:sp>
      <p:sp>
        <p:nvSpPr>
          <p:cNvPr id="1031" name="矩形 98314"/>
          <p:cNvSpPr>
            <a:spLocks noChangeArrowheads="1"/>
          </p:cNvSpPr>
          <p:nvPr/>
        </p:nvSpPr>
        <p:spPr bwMode="auto">
          <a:xfrm>
            <a:off x="3892551" y="3215217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graphicFrame>
        <p:nvGraphicFramePr>
          <p:cNvPr id="98314" name="对象 98313"/>
          <p:cNvGraphicFramePr/>
          <p:nvPr/>
        </p:nvGraphicFramePr>
        <p:xfrm>
          <a:off x="2446867" y="1411817"/>
          <a:ext cx="6216651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公式" r:id="rId1" imgW="2717800" imgH="431800" progId="Equation.3">
                  <p:embed/>
                </p:oleObj>
              </mc:Choice>
              <mc:Fallback>
                <p:oleObj name="公式" r:id="rId1" imgW="2717800" imgH="431800" progId="Equation.3">
                  <p:embed/>
                  <p:pic>
                    <p:nvPicPr>
                      <p:cNvPr id="0" name="对象 98313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867" y="1411817"/>
                        <a:ext cx="6216651" cy="9652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6" name="文本框 98315"/>
          <p:cNvSpPr txBox="1">
            <a:spLocks noChangeArrowheads="1"/>
          </p:cNvSpPr>
          <p:nvPr/>
        </p:nvSpPr>
        <p:spPr bwMode="auto">
          <a:xfrm>
            <a:off x="624417" y="3098114"/>
            <a:ext cx="1422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</a:rPr>
              <a:t>GR</a:t>
            </a:r>
            <a:r>
              <a:rPr lang="en-US" altLang="zh-CN" sz="3200" i="1" baseline="-30000">
                <a:solidFill>
                  <a:schemeClr val="tx2"/>
                </a:solidFill>
                <a:latin typeface="Times New Roman" panose="02020603050405020304" pitchFamily="18" charset="0"/>
              </a:rPr>
              <a:t>j</a:t>
            </a: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32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</a:rPr>
              <a:t>)=</a:t>
            </a:r>
            <a:r>
              <a:rPr lang="en-US" altLang="zh-CN" sz="2665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  <a:endParaRPr lang="en-US" altLang="zh-CN" sz="2665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98317" name="左大括号 98316"/>
          <p:cNvSpPr/>
          <p:nvPr/>
        </p:nvSpPr>
        <p:spPr bwMode="auto">
          <a:xfrm>
            <a:off x="2118785" y="1979085"/>
            <a:ext cx="196849" cy="2772833"/>
          </a:xfrm>
          <a:prstGeom prst="leftBrace">
            <a:avLst>
              <a:gd name="adj1" fmla="val 156447"/>
              <a:gd name="adj2" fmla="val 50000"/>
            </a:avLst>
          </a:prstGeom>
          <a:noFill/>
          <a:ln w="12700" cap="sq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1034" name="矩形 98318"/>
          <p:cNvSpPr>
            <a:spLocks noChangeArrowheads="1"/>
          </p:cNvSpPr>
          <p:nvPr/>
        </p:nvSpPr>
        <p:spPr bwMode="auto">
          <a:xfrm>
            <a:off x="3937000" y="3215217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graphicFrame>
        <p:nvGraphicFramePr>
          <p:cNvPr id="98318" name="对象 98317"/>
          <p:cNvGraphicFramePr/>
          <p:nvPr/>
        </p:nvGraphicFramePr>
        <p:xfrm>
          <a:off x="2480734" y="2851151"/>
          <a:ext cx="7454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" r:id="rId3" imgW="3238500" imgH="431800" progId="Equation.3">
                  <p:embed/>
                </p:oleObj>
              </mc:Choice>
              <mc:Fallback>
                <p:oleObj name="" r:id="rId3" imgW="3238500" imgH="431800" progId="Equation.3">
                  <p:embed/>
                  <p:pic>
                    <p:nvPicPr>
                      <p:cNvPr id="0" name="对象 9831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734" y="2851151"/>
                        <a:ext cx="7454900" cy="9652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0" name="对象 98319"/>
          <p:cNvGraphicFramePr/>
          <p:nvPr/>
        </p:nvGraphicFramePr>
        <p:xfrm>
          <a:off x="2510367" y="4292600"/>
          <a:ext cx="6178551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5" imgW="2667000" imgH="431800" progId="Equation.3">
                  <p:embed/>
                </p:oleObj>
              </mc:Choice>
              <mc:Fallback>
                <p:oleObj name="" r:id="rId5" imgW="2667000" imgH="431800" progId="Equation.3">
                  <p:embed/>
                  <p:pic>
                    <p:nvPicPr>
                      <p:cNvPr id="0" name="对象 9831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0367" y="4292600"/>
                        <a:ext cx="6178551" cy="9652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2" name="文本框 98321"/>
          <p:cNvSpPr txBox="1">
            <a:spLocks noChangeArrowheads="1"/>
          </p:cNvSpPr>
          <p:nvPr/>
        </p:nvSpPr>
        <p:spPr bwMode="auto">
          <a:xfrm>
            <a:off x="10320867" y="1604433"/>
            <a:ext cx="86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200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200">
                <a:latin typeface="宋体" panose="02010600030101010101" pitchFamily="2" charset="-122"/>
              </a:rPr>
              <a:t>=0</a:t>
            </a:r>
            <a:endParaRPr lang="en-US" altLang="zh-CN" sz="3200">
              <a:latin typeface="宋体" panose="02010600030101010101" pitchFamily="2" charset="-122"/>
            </a:endParaRPr>
          </a:p>
        </p:txBody>
      </p:sp>
      <p:sp>
        <p:nvSpPr>
          <p:cNvPr id="98323" name="文本框 98322"/>
          <p:cNvSpPr txBox="1">
            <a:spLocks noChangeArrowheads="1"/>
          </p:cNvSpPr>
          <p:nvPr/>
        </p:nvSpPr>
        <p:spPr bwMode="auto">
          <a:xfrm>
            <a:off x="10416117" y="3043767"/>
            <a:ext cx="9122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200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200">
                <a:latin typeface="宋体" panose="02010600030101010101" pitchFamily="2" charset="-122"/>
              </a:rPr>
              <a:t>=1</a:t>
            </a:r>
            <a:endParaRPr lang="en-US" altLang="zh-CN" sz="3200">
              <a:latin typeface="宋体" panose="02010600030101010101" pitchFamily="2" charset="-122"/>
            </a:endParaRPr>
          </a:p>
        </p:txBody>
      </p:sp>
      <p:sp>
        <p:nvSpPr>
          <p:cNvPr id="98324" name="文本框 98323"/>
          <p:cNvSpPr txBox="1">
            <a:spLocks noChangeArrowheads="1"/>
          </p:cNvSpPr>
          <p:nvPr/>
        </p:nvSpPr>
        <p:spPr bwMode="auto">
          <a:xfrm>
            <a:off x="10039351" y="4500033"/>
            <a:ext cx="162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200">
                <a:latin typeface="宋体" panose="02010600030101010101" pitchFamily="2" charset="-122"/>
              </a:rPr>
              <a:t>2≤</a:t>
            </a:r>
            <a:r>
              <a:rPr lang="en-US" altLang="zh-CN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200">
                <a:latin typeface="宋体" panose="02010600030101010101" pitchFamily="2" charset="-122"/>
              </a:rPr>
              <a:t>≤T</a:t>
            </a:r>
            <a:r>
              <a:rPr lang="en-US" altLang="zh-CN" sz="3200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  <a:endParaRPr lang="en-US" altLang="zh-CN" sz="3200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351617" y="1411817"/>
            <a:ext cx="497416" cy="802656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30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2351618" y="2853267"/>
            <a:ext cx="575733" cy="802656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30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2351618" y="4292600"/>
            <a:ext cx="575733" cy="802656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30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2927351" y="1411817"/>
            <a:ext cx="2017183" cy="359586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927351" y="1989667"/>
            <a:ext cx="2017183" cy="3595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2990851" y="2853267"/>
            <a:ext cx="2044700" cy="3595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961218" y="3429000"/>
            <a:ext cx="2078567" cy="3595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3007785" y="4292600"/>
            <a:ext cx="2044700" cy="3595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3007785" y="4868333"/>
            <a:ext cx="2078567" cy="3595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5232400" y="1619251"/>
            <a:ext cx="3456517" cy="384208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5232400" y="3058584"/>
            <a:ext cx="3456517" cy="384208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5232400" y="4500034"/>
            <a:ext cx="3456517" cy="384208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8925985" y="3058584"/>
            <a:ext cx="1009649" cy="38420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16" grpId="0"/>
      <p:bldP spid="98322" grpId="0"/>
      <p:bldP spid="98323" grpId="0"/>
      <p:bldP spid="98324" grpId="0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4" grpId="0" animBg="1"/>
      <p:bldP spid="2075" grpId="0" animBg="1"/>
      <p:bldP spid="2078" grpId="0" animBg="1"/>
      <p:bldP spid="2079" grpId="0" animBg="1"/>
      <p:bldP spid="2080" grpId="0" animBg="1"/>
      <p:bldP spid="208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标题 101377"/>
          <p:cNvSpPr>
            <a:spLocks noGrp="1" noChangeArrowheads="1"/>
          </p:cNvSpPr>
          <p:nvPr>
            <p:ph type="title"/>
          </p:nvPr>
        </p:nvSpPr>
        <p:spPr>
          <a:xfrm>
            <a:off x="431801" y="836084"/>
            <a:ext cx="5814484" cy="533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sz="3735">
                <a:latin typeface="宋体" panose="02010600030101010101" pitchFamily="2" charset="-122"/>
              </a:rPr>
              <a:t>2</a:t>
            </a:r>
            <a:r>
              <a:rPr lang="zh-CN" altLang="en-US" sz="3735">
                <a:latin typeface="宋体" panose="02010600030101010101" pitchFamily="2" charset="-122"/>
              </a:rPr>
              <a:t>、</a:t>
            </a:r>
            <a:r>
              <a:rPr lang="en-US" altLang="zh-CN" sz="3735">
                <a:latin typeface="宋体" panose="02010600030101010101" pitchFamily="2" charset="-122"/>
              </a:rPr>
              <a:t>SR</a:t>
            </a:r>
            <a:r>
              <a:rPr lang="zh-CN" altLang="en-US" sz="3735">
                <a:latin typeface="宋体" panose="02010600030101010101" pitchFamily="2" charset="-122"/>
              </a:rPr>
              <a:t>（</a:t>
            </a:r>
            <a:r>
              <a:rPr lang="zh-CN" altLang="zh-CN" sz="3735"/>
              <a:t>无公式</a:t>
            </a:r>
            <a:r>
              <a:rPr lang="zh-CN" altLang="en-US" sz="3735">
                <a:latin typeface="宋体" panose="02010600030101010101" pitchFamily="2" charset="-122"/>
              </a:rPr>
              <a:t>）</a:t>
            </a:r>
            <a:endParaRPr lang="zh-CN" altLang="en-US" sz="3735">
              <a:latin typeface="宋体" panose="02010600030101010101" pitchFamily="2" charset="-122"/>
            </a:endParaRPr>
          </a:p>
        </p:txBody>
      </p:sp>
      <p:graphicFrame>
        <p:nvGraphicFramePr>
          <p:cNvPr id="101393" name="内容占位符 101392"/>
          <p:cNvGraphicFramePr>
            <a:graphicFrameLocks noGrp="1"/>
          </p:cNvGraphicFramePr>
          <p:nvPr>
            <p:ph sz="half" idx="1"/>
          </p:nvPr>
        </p:nvGraphicFramePr>
        <p:xfrm>
          <a:off x="1102784" y="4965701"/>
          <a:ext cx="7298267" cy="969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" r:id="rId1" imgW="2755900" imgH="431800" progId="Equation.3">
                  <p:embed/>
                </p:oleObj>
              </mc:Choice>
              <mc:Fallback>
                <p:oleObj name="" r:id="rId1" imgW="2755900" imgH="431800" progId="Equation.3">
                  <p:embed/>
                  <p:pic>
                    <p:nvPicPr>
                      <p:cNvPr id="0" name="内容占位符 101392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784" y="4965701"/>
                        <a:ext cx="7298267" cy="96943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2" name="矩形 101381"/>
          <p:cNvSpPr>
            <a:spLocks noChangeArrowheads="1"/>
          </p:cNvSpPr>
          <p:nvPr/>
        </p:nvSpPr>
        <p:spPr bwMode="auto">
          <a:xfrm>
            <a:off x="431801" y="1703917"/>
            <a:ext cx="5568951" cy="58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735">
                <a:latin typeface="宋体" panose="02010600030101010101" pitchFamily="2" charset="-122"/>
              </a:rPr>
              <a:t>3</a:t>
            </a:r>
            <a:r>
              <a:rPr lang="zh-CN" altLang="en-US" sz="3735">
                <a:latin typeface="宋体" panose="02010600030101010101" pitchFamily="2" charset="-122"/>
              </a:rPr>
              <a:t>、</a:t>
            </a:r>
            <a:r>
              <a:rPr lang="en-US" altLang="zh-CN" sz="3735">
                <a:latin typeface="宋体" panose="02010600030101010101" pitchFamily="2" charset="-122"/>
              </a:rPr>
              <a:t>POH</a:t>
            </a:r>
            <a:r>
              <a:rPr lang="zh-CN" altLang="en-US" sz="3735">
                <a:latin typeface="宋体" panose="02010600030101010101" pitchFamily="2" charset="-122"/>
              </a:rPr>
              <a:t>的运算逻辑</a:t>
            </a:r>
            <a:r>
              <a:rPr lang="zh-CN" altLang="en-US" sz="3735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  <a:endParaRPr lang="zh-CN" altLang="en-US" sz="3735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01383" name="文本框 101382"/>
          <p:cNvSpPr txBox="1">
            <a:spLocks noChangeArrowheads="1"/>
          </p:cNvSpPr>
          <p:nvPr/>
        </p:nvSpPr>
        <p:spPr bwMode="auto">
          <a:xfrm>
            <a:off x="886885" y="2895601"/>
            <a:ext cx="15621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665">
                <a:latin typeface="Times New Roman" panose="02020603050405020304" pitchFamily="18" charset="0"/>
              </a:rPr>
              <a:t>POH</a:t>
            </a:r>
            <a:r>
              <a:rPr lang="en-US" altLang="zh-CN" sz="2665" i="1" baseline="-30000">
                <a:latin typeface="Times New Roman" panose="02020603050405020304" pitchFamily="18" charset="0"/>
              </a:rPr>
              <a:t>j</a:t>
            </a:r>
            <a:r>
              <a:rPr lang="en-US" altLang="zh-CN" sz="2665">
                <a:latin typeface="Times New Roman" panose="02020603050405020304" pitchFamily="18" charset="0"/>
              </a:rPr>
              <a:t>(</a:t>
            </a:r>
            <a:r>
              <a:rPr lang="en-US" altLang="zh-CN" sz="2665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65">
                <a:latin typeface="Times New Roman" panose="02020603050405020304" pitchFamily="18" charset="0"/>
              </a:rPr>
              <a:t>)=</a:t>
            </a:r>
            <a:r>
              <a:rPr lang="en-US" altLang="zh-CN" sz="2665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  <a:endParaRPr lang="en-US" altLang="zh-CN" sz="2665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01384" name="对象 101383"/>
          <p:cNvGraphicFramePr/>
          <p:nvPr/>
        </p:nvGraphicFramePr>
        <p:xfrm>
          <a:off x="2734734" y="2468034"/>
          <a:ext cx="5075767" cy="484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" r:id="rId3" imgW="2209800" imgH="215900" progId="Equation.3">
                  <p:embed/>
                </p:oleObj>
              </mc:Choice>
              <mc:Fallback>
                <p:oleObj name="" r:id="rId3" imgW="2209800" imgH="215900" progId="Equation.3">
                  <p:embed/>
                  <p:pic>
                    <p:nvPicPr>
                      <p:cNvPr id="0" name="对象 10138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734" y="2468034"/>
                        <a:ext cx="5075767" cy="484717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6" name="对象 101385"/>
          <p:cNvGraphicFramePr/>
          <p:nvPr/>
        </p:nvGraphicFramePr>
        <p:xfrm>
          <a:off x="2734734" y="3429000"/>
          <a:ext cx="3833284" cy="484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公式" r:id="rId5" imgW="1675765" imgH="215900" progId="Equation.3">
                  <p:embed/>
                </p:oleObj>
              </mc:Choice>
              <mc:Fallback>
                <p:oleObj name="公式" r:id="rId5" imgW="1675765" imgH="215900" progId="Equation.3">
                  <p:embed/>
                  <p:pic>
                    <p:nvPicPr>
                      <p:cNvPr id="0" name="对象 10138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734" y="3429000"/>
                        <a:ext cx="3833284" cy="484717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8" name="左大括号 101387"/>
          <p:cNvSpPr/>
          <p:nvPr/>
        </p:nvSpPr>
        <p:spPr bwMode="auto">
          <a:xfrm>
            <a:off x="2544233" y="2645834"/>
            <a:ext cx="95251" cy="1166284"/>
          </a:xfrm>
          <a:prstGeom prst="leftBrace">
            <a:avLst>
              <a:gd name="adj1" fmla="val 83670"/>
              <a:gd name="adj2" fmla="val 50000"/>
            </a:avLst>
          </a:prstGeom>
          <a:noFill/>
          <a:ln w="12700" cap="sq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101389" name="文本框 101388"/>
          <p:cNvSpPr txBox="1">
            <a:spLocks noChangeArrowheads="1"/>
          </p:cNvSpPr>
          <p:nvPr/>
        </p:nvSpPr>
        <p:spPr bwMode="auto">
          <a:xfrm>
            <a:off x="8299451" y="2372785"/>
            <a:ext cx="101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65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65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endParaRPr lang="en-US" altLang="zh-CN" sz="266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0" name="文本框 101389"/>
          <p:cNvSpPr txBox="1">
            <a:spLocks noChangeArrowheads="1"/>
          </p:cNvSpPr>
          <p:nvPr/>
        </p:nvSpPr>
        <p:spPr bwMode="auto">
          <a:xfrm>
            <a:off x="8113184" y="3414185"/>
            <a:ext cx="16256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665">
                <a:latin typeface="宋体" panose="02010600030101010101" pitchFamily="2" charset="-122"/>
              </a:rPr>
              <a:t>2≤</a:t>
            </a:r>
            <a:r>
              <a:rPr lang="en-US" altLang="zh-CN" sz="2665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65">
                <a:latin typeface="宋体" panose="02010600030101010101" pitchFamily="2" charset="-122"/>
              </a:rPr>
              <a:t>≤T </a:t>
            </a:r>
            <a:endParaRPr lang="en-US" altLang="zh-CN" sz="2665">
              <a:latin typeface="宋体" panose="02010600030101010101" pitchFamily="2" charset="-122"/>
            </a:endParaRPr>
          </a:p>
        </p:txBody>
      </p:sp>
      <p:sp>
        <p:nvSpPr>
          <p:cNvPr id="101395" name="文本框 101394"/>
          <p:cNvSpPr txBox="1">
            <a:spLocks noChangeArrowheads="1"/>
          </p:cNvSpPr>
          <p:nvPr/>
        </p:nvSpPr>
        <p:spPr bwMode="auto">
          <a:xfrm>
            <a:off x="9552517" y="5060951"/>
            <a:ext cx="16256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665">
                <a:latin typeface="宋体" panose="02010600030101010101" pitchFamily="2" charset="-122"/>
              </a:rPr>
              <a:t>1≤</a:t>
            </a:r>
            <a:r>
              <a:rPr lang="en-US" altLang="zh-CN" sz="2665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65">
                <a:latin typeface="宋体" panose="02010600030101010101" pitchFamily="2" charset="-122"/>
              </a:rPr>
              <a:t>≤T</a:t>
            </a:r>
            <a:r>
              <a:rPr lang="en-US" altLang="zh-CN" sz="2665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  <a:endParaRPr lang="en-US" altLang="zh-CN" sz="2665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31801" y="4191001"/>
            <a:ext cx="3949700" cy="58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735">
                <a:latin typeface="宋体" panose="02010600030101010101" pitchFamily="2" charset="-122"/>
              </a:rPr>
              <a:t>4</a:t>
            </a:r>
            <a:r>
              <a:rPr lang="zh-CN" altLang="en-US" sz="3735">
                <a:latin typeface="宋体" panose="02010600030101010101" pitchFamily="2" charset="-122"/>
              </a:rPr>
              <a:t>、</a:t>
            </a:r>
            <a:r>
              <a:rPr lang="en-US" altLang="zh-CN" sz="3735">
                <a:latin typeface="宋体" panose="02010600030101010101" pitchFamily="2" charset="-122"/>
              </a:rPr>
              <a:t>NR</a:t>
            </a:r>
            <a:r>
              <a:rPr lang="zh-CN" altLang="en-US" sz="3735">
                <a:latin typeface="宋体" panose="02010600030101010101" pitchFamily="2" charset="-122"/>
              </a:rPr>
              <a:t>的运算逻辑</a:t>
            </a:r>
            <a:endParaRPr lang="zh-CN" altLang="en-US" sz="3735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2734734" y="2468034"/>
            <a:ext cx="673100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452284" y="2468034"/>
            <a:ext cx="1056216" cy="38420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559300" y="2468034"/>
            <a:ext cx="1151467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808134" y="2468034"/>
            <a:ext cx="768351" cy="38420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6671733" y="2468034"/>
            <a:ext cx="1151467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734733" y="3429000"/>
            <a:ext cx="1441451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271434" y="3429000"/>
            <a:ext cx="1056217" cy="38420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5422900" y="3429000"/>
            <a:ext cx="1153584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3215218" y="5156200"/>
            <a:ext cx="2305049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5554133" y="5156200"/>
            <a:ext cx="254000" cy="38420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5903385" y="4965700"/>
            <a:ext cx="2305049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6479117" y="5507567"/>
            <a:ext cx="1056216" cy="38420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9647768" y="5084234"/>
            <a:ext cx="1248833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82" grpId="0"/>
      <p:bldP spid="101383" grpId="0"/>
      <p:bldP spid="101389" grpId="0"/>
      <p:bldP spid="101390" grpId="0"/>
      <p:bldP spid="101395" grpId="0"/>
      <p:bldP spid="14" grpId="0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  <p:bldP spid="30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96" name="文本框 101395"/>
          <p:cNvSpPr txBox="1">
            <a:spLocks noChangeArrowheads="1"/>
          </p:cNvSpPr>
          <p:nvPr/>
        </p:nvSpPr>
        <p:spPr bwMode="auto">
          <a:xfrm>
            <a:off x="527051" y="357718"/>
            <a:ext cx="495511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3735">
                <a:solidFill>
                  <a:schemeClr val="tx2"/>
                </a:solidFill>
                <a:latin typeface="宋体" panose="02010600030101010101" pitchFamily="2" charset="-122"/>
              </a:rPr>
              <a:t>5</a:t>
            </a:r>
            <a:r>
              <a:rPr lang="zh-CN" altLang="en-US" sz="3735">
                <a:solidFill>
                  <a:schemeClr val="tx2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3735">
                <a:latin typeface="宋体" panose="02010600030101010101" pitchFamily="2" charset="-122"/>
              </a:rPr>
              <a:t>PORC</a:t>
            </a:r>
            <a:r>
              <a:rPr lang="zh-CN" altLang="en-US" sz="3735">
                <a:latin typeface="宋体" panose="02010600030101010101" pitchFamily="2" charset="-122"/>
              </a:rPr>
              <a:t>的运算逻辑</a:t>
            </a:r>
            <a:r>
              <a:rPr lang="zh-CN" altLang="en-US" sz="2665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  <a:endParaRPr lang="zh-CN" altLang="en-US" sz="2665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01397" name="内容占位符 101396"/>
          <p:cNvGraphicFramePr>
            <a:graphicFrameLocks noGrp="1"/>
          </p:cNvGraphicFramePr>
          <p:nvPr>
            <p:ph sz="half" idx="2"/>
          </p:nvPr>
        </p:nvGraphicFramePr>
        <p:xfrm>
          <a:off x="4078818" y="1316567"/>
          <a:ext cx="3924300" cy="484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公式" r:id="rId1" imgW="1713865" imgH="215900" progId="Equation.3">
                  <p:embed/>
                </p:oleObj>
              </mc:Choice>
              <mc:Fallback>
                <p:oleObj name="公式" r:id="rId1" imgW="1713865" imgH="215900" progId="Equation.3">
                  <p:embed/>
                  <p:pic>
                    <p:nvPicPr>
                      <p:cNvPr id="0" name="内容占位符 101396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818" y="1316567"/>
                        <a:ext cx="3924300" cy="484717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9" name="文本框 101398"/>
          <p:cNvSpPr txBox="1">
            <a:spLocks noChangeArrowheads="1"/>
          </p:cNvSpPr>
          <p:nvPr/>
        </p:nvSpPr>
        <p:spPr bwMode="auto">
          <a:xfrm>
            <a:off x="8290985" y="1289051"/>
            <a:ext cx="15367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665">
                <a:latin typeface="宋体" panose="02010600030101010101" pitchFamily="2" charset="-122"/>
              </a:rPr>
              <a:t>1≤</a:t>
            </a:r>
            <a:r>
              <a:rPr lang="en-US" altLang="zh-CN" sz="2665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65">
                <a:latin typeface="宋体" panose="02010600030101010101" pitchFamily="2" charset="-122"/>
              </a:rPr>
              <a:t>≤T </a:t>
            </a:r>
            <a:endParaRPr lang="en-US" altLang="zh-CN" sz="2665">
              <a:latin typeface="宋体" panose="02010600030101010101" pitchFamily="2" charset="-122"/>
            </a:endParaRPr>
          </a:p>
        </p:txBody>
      </p:sp>
      <p:sp>
        <p:nvSpPr>
          <p:cNvPr id="20" name="文本占位符 178178"/>
          <p:cNvSpPr txBox="1">
            <a:spLocks noChangeArrowheads="1"/>
          </p:cNvSpPr>
          <p:nvPr/>
        </p:nvSpPr>
        <p:spPr bwMode="auto">
          <a:xfrm>
            <a:off x="1" y="2180167"/>
            <a:ext cx="8496300" cy="7683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>
              <a:buFontTx/>
              <a:buChar char="•"/>
              <a:defRPr/>
            </a:pPr>
            <a:r>
              <a:rPr lang="en-US" altLang="zh-CN" sz="3735" dirty="0"/>
              <a:t>(1)</a:t>
            </a:r>
            <a:r>
              <a:rPr lang="zh-CN" altLang="en-US" sz="3735" dirty="0"/>
              <a:t>对最小订购量法</a:t>
            </a:r>
            <a:r>
              <a:rPr lang="en-US" altLang="zh-CN" sz="3735" dirty="0"/>
              <a:t>(</a:t>
            </a:r>
            <a:r>
              <a:rPr lang="zh-CN" altLang="en-US" sz="3735" dirty="0">
                <a:latin typeface="Arial" panose="020B0604020202020204" pitchFamily="34" charset="0"/>
                <a:ea typeface="宋体" panose="02010600030101010101" pitchFamily="2" charset="-122"/>
              </a:rPr>
              <a:t>最小订购量</a:t>
            </a:r>
            <a:r>
              <a:rPr lang="en-US" altLang="zh-CN" sz="3735" dirty="0"/>
              <a:t>LS)</a:t>
            </a:r>
            <a:r>
              <a:rPr lang="zh-CN" altLang="en-US" sz="3735" dirty="0"/>
              <a:t> ：</a:t>
            </a:r>
            <a:endParaRPr lang="zh-CN" altLang="en-US" sz="3735" dirty="0"/>
          </a:p>
        </p:txBody>
      </p:sp>
      <p:graphicFrame>
        <p:nvGraphicFramePr>
          <p:cNvPr id="21" name="内容占位符 178179"/>
          <p:cNvGraphicFramePr>
            <a:graphicFrameLocks noGrp="1"/>
          </p:cNvGraphicFramePr>
          <p:nvPr>
            <p:ph sz="quarter" idx="2"/>
          </p:nvPr>
        </p:nvGraphicFramePr>
        <p:xfrm>
          <a:off x="2832101" y="3141134"/>
          <a:ext cx="6684433" cy="480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公式" r:id="rId3" imgW="2908300" imgH="215900" progId="Equation.3">
                  <p:embed/>
                </p:oleObj>
              </mc:Choice>
              <mc:Fallback>
                <p:oleObj name="公式" r:id="rId3" imgW="2908300" imgH="215900" progId="Equation.3">
                  <p:embed/>
                  <p:pic>
                    <p:nvPicPr>
                      <p:cNvPr id="0" name="内容占位符 17817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1" y="3141134"/>
                        <a:ext cx="6684433" cy="480484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" y="3909484"/>
            <a:ext cx="9935633" cy="66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sz="3735"/>
              <a:t>(2)</a:t>
            </a:r>
            <a:r>
              <a:rPr lang="zh-CN" altLang="en-US" sz="3735"/>
              <a:t>对定量批量法</a:t>
            </a:r>
            <a:r>
              <a:rPr lang="en-US" altLang="zh-CN" sz="3735"/>
              <a:t>(</a:t>
            </a:r>
            <a:r>
              <a:rPr lang="zh-CN" altLang="en-US" sz="3735"/>
              <a:t>基准量</a:t>
            </a:r>
            <a:r>
              <a:rPr lang="en-US" altLang="zh-CN" sz="3735"/>
              <a:t>LS</a:t>
            </a:r>
            <a:r>
              <a:rPr lang="zh-CN" altLang="en-US" sz="3735"/>
              <a:t>整数倍</a:t>
            </a:r>
            <a:r>
              <a:rPr lang="en-US" altLang="zh-CN" sz="3735"/>
              <a:t>) </a:t>
            </a:r>
            <a:r>
              <a:rPr lang="zh-CN" altLang="en-US" sz="3735"/>
              <a:t>：</a:t>
            </a:r>
            <a:endParaRPr lang="zh-CN" altLang="en-US" sz="3735"/>
          </a:p>
        </p:txBody>
      </p:sp>
      <p:graphicFrame>
        <p:nvGraphicFramePr>
          <p:cNvPr id="23" name="内容占位符 178184"/>
          <p:cNvGraphicFramePr>
            <a:graphicFrameLocks noGrp="1"/>
          </p:cNvGraphicFramePr>
          <p:nvPr>
            <p:ph sz="quarter" idx="4294967295"/>
          </p:nvPr>
        </p:nvGraphicFramePr>
        <p:xfrm>
          <a:off x="1710267" y="4967818"/>
          <a:ext cx="7905751" cy="537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公式" r:id="rId5" imgW="3175000" imgH="215900" progId="Equation.3">
                  <p:embed/>
                </p:oleObj>
              </mc:Choice>
              <mc:Fallback>
                <p:oleObj name="公式" r:id="rId5" imgW="3175000" imgH="215900" progId="Equation.3">
                  <p:embed/>
                  <p:pic>
                    <p:nvPicPr>
                      <p:cNvPr id="0" name="内容占位符 17818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0267" y="4967818"/>
                        <a:ext cx="7905751" cy="53763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101398"/>
          <p:cNvSpPr txBox="1">
            <a:spLocks noChangeArrowheads="1"/>
          </p:cNvSpPr>
          <p:nvPr/>
        </p:nvSpPr>
        <p:spPr bwMode="auto">
          <a:xfrm>
            <a:off x="9840385" y="3088218"/>
            <a:ext cx="15367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665">
                <a:latin typeface="宋体" panose="02010600030101010101" pitchFamily="2" charset="-122"/>
              </a:rPr>
              <a:t>1≤</a:t>
            </a:r>
            <a:r>
              <a:rPr lang="en-US" altLang="zh-CN" sz="2665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65">
                <a:latin typeface="宋体" panose="02010600030101010101" pitchFamily="2" charset="-122"/>
              </a:rPr>
              <a:t>≤T </a:t>
            </a:r>
            <a:endParaRPr lang="en-US" altLang="zh-CN" sz="2665">
              <a:latin typeface="宋体" panose="02010600030101010101" pitchFamily="2" charset="-122"/>
            </a:endParaRPr>
          </a:p>
        </p:txBody>
      </p:sp>
      <p:sp>
        <p:nvSpPr>
          <p:cNvPr id="11" name="文本框 101398"/>
          <p:cNvSpPr txBox="1">
            <a:spLocks noChangeArrowheads="1"/>
          </p:cNvSpPr>
          <p:nvPr/>
        </p:nvSpPr>
        <p:spPr bwMode="auto">
          <a:xfrm>
            <a:off x="9906001" y="4965701"/>
            <a:ext cx="15367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665">
                <a:latin typeface="宋体" panose="02010600030101010101" pitchFamily="2" charset="-122"/>
              </a:rPr>
              <a:t>1≤</a:t>
            </a:r>
            <a:r>
              <a:rPr lang="en-US" altLang="zh-CN" sz="2665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65">
                <a:latin typeface="宋体" panose="02010600030101010101" pitchFamily="2" charset="-122"/>
              </a:rPr>
              <a:t>≤T </a:t>
            </a:r>
            <a:endParaRPr lang="en-US" altLang="zh-CN" sz="2665">
              <a:latin typeface="宋体" panose="02010600030101010101" pitchFamily="2" charset="-122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712885" y="1316567"/>
            <a:ext cx="2305049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401051" y="1350434"/>
            <a:ext cx="1246716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944533" y="3141134"/>
            <a:ext cx="1534584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576484" y="3141134"/>
            <a:ext cx="2495549" cy="38420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9169400" y="3141134"/>
            <a:ext cx="287867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4078817" y="4965700"/>
            <a:ext cx="1634067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5808133" y="4965700"/>
            <a:ext cx="3361267" cy="38420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9264651" y="4965700"/>
            <a:ext cx="285749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4559301" y="3141134"/>
            <a:ext cx="385233" cy="38420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642785" y="4965700"/>
            <a:ext cx="385233" cy="38420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6" grpId="0"/>
      <p:bldP spid="101399" grpId="0"/>
      <p:bldP spid="20" grpId="0" build="p"/>
      <p:bldP spid="22" grpId="0"/>
      <p:bldP spid="10" grpId="0"/>
      <p:bldP spid="11" grpId="0"/>
      <p:bldP spid="4109" grpId="0" animBg="1"/>
      <p:bldP spid="4110" grpId="0" animBg="1"/>
      <p:bldP spid="4111" grpId="0" animBg="1"/>
      <p:bldP spid="4112" grpId="0" animBg="1"/>
      <p:bldP spid="4113" grpId="0" animBg="1"/>
      <p:bldP spid="4119" grpId="0" animBg="1"/>
      <p:bldP spid="4120" grpId="0" animBg="1"/>
      <p:bldP spid="4121" grpId="0" animBg="1"/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6" name="标题 178185"/>
          <p:cNvSpPr>
            <a:spLocks noGrp="1" noChangeArrowheads="1"/>
          </p:cNvSpPr>
          <p:nvPr>
            <p:ph type="title"/>
          </p:nvPr>
        </p:nvSpPr>
        <p:spPr>
          <a:xfrm>
            <a:off x="239184" y="2732618"/>
            <a:ext cx="4459816" cy="50376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sz="3735">
                <a:latin typeface="宋体" panose="02010600030101010101" pitchFamily="2" charset="-122"/>
              </a:rPr>
              <a:t>7</a:t>
            </a:r>
            <a:r>
              <a:rPr lang="zh-CN" altLang="en-US" sz="3735">
                <a:latin typeface="宋体" panose="02010600030101010101" pitchFamily="2" charset="-122"/>
              </a:rPr>
              <a:t>、</a:t>
            </a:r>
            <a:r>
              <a:rPr lang="en-US" altLang="zh-CN" sz="3735">
                <a:latin typeface="宋体" panose="02010600030101010101" pitchFamily="2" charset="-122"/>
              </a:rPr>
              <a:t>POR</a:t>
            </a:r>
            <a:r>
              <a:rPr lang="zh-CN" altLang="en-US" sz="3735">
                <a:latin typeface="宋体" panose="02010600030101010101" pitchFamily="2" charset="-122"/>
              </a:rPr>
              <a:t>的运算逻辑</a:t>
            </a:r>
            <a:endParaRPr lang="zh-CN" altLang="en-US" sz="3735">
              <a:latin typeface="宋体" panose="02010600030101010101" pitchFamily="2" charset="-122"/>
            </a:endParaRPr>
          </a:p>
        </p:txBody>
      </p:sp>
      <p:sp>
        <p:nvSpPr>
          <p:cNvPr id="178189" name="矩形 178188"/>
          <p:cNvSpPr>
            <a:spLocks noChangeArrowheads="1"/>
          </p:cNvSpPr>
          <p:nvPr/>
        </p:nvSpPr>
        <p:spPr bwMode="auto">
          <a:xfrm>
            <a:off x="239184" y="836085"/>
            <a:ext cx="5568949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735">
                <a:latin typeface="宋体" panose="02010600030101010101" pitchFamily="2" charset="-122"/>
              </a:rPr>
              <a:t>6</a:t>
            </a:r>
            <a:r>
              <a:rPr lang="zh-CN" altLang="en-US" sz="3735">
                <a:latin typeface="宋体" panose="02010600030101010101" pitchFamily="2" charset="-122"/>
              </a:rPr>
              <a:t>、</a:t>
            </a:r>
            <a:r>
              <a:rPr lang="en-US" altLang="zh-CN" sz="3735">
                <a:latin typeface="宋体" panose="02010600030101010101" pitchFamily="2" charset="-122"/>
              </a:rPr>
              <a:t>PAB</a:t>
            </a:r>
            <a:r>
              <a:rPr lang="zh-CN" altLang="en-US" sz="3735">
                <a:latin typeface="宋体" panose="02010600030101010101" pitchFamily="2" charset="-122"/>
              </a:rPr>
              <a:t>的运算逻辑</a:t>
            </a:r>
            <a:r>
              <a:rPr lang="zh-CN" altLang="en-US" sz="3735">
                <a:solidFill>
                  <a:schemeClr val="tx2"/>
                </a:solidFill>
                <a:latin typeface="宋体" panose="02010600030101010101" pitchFamily="2" charset="-122"/>
              </a:rPr>
              <a:t> </a:t>
            </a:r>
            <a:endParaRPr lang="zh-CN" altLang="en-US" sz="3735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178190" name="对象 178189"/>
          <p:cNvGraphicFramePr/>
          <p:nvPr/>
        </p:nvGraphicFramePr>
        <p:xfrm>
          <a:off x="3119968" y="1797051"/>
          <a:ext cx="4256617" cy="484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公式" r:id="rId1" imgW="1853565" imgH="215900" progId="Equation.3">
                  <p:embed/>
                </p:oleObj>
              </mc:Choice>
              <mc:Fallback>
                <p:oleObj name="公式" r:id="rId1" imgW="1853565" imgH="215900" progId="Equation.3">
                  <p:embed/>
                  <p:pic>
                    <p:nvPicPr>
                      <p:cNvPr id="0" name="对象 178189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968" y="1797051"/>
                        <a:ext cx="4256617" cy="484716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1" name="对象 178190"/>
          <p:cNvGraphicFramePr/>
          <p:nvPr/>
        </p:nvGraphicFramePr>
        <p:xfrm>
          <a:off x="4292600" y="3333752"/>
          <a:ext cx="1924051" cy="969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公式" r:id="rId3" imgW="837565" imgH="431800" progId="Equation.3">
                  <p:embed/>
                </p:oleObj>
              </mc:Choice>
              <mc:Fallback>
                <p:oleObj name="公式" r:id="rId3" imgW="837565" imgH="431800" progId="Equation.3">
                  <p:embed/>
                  <p:pic>
                    <p:nvPicPr>
                      <p:cNvPr id="0" name="对象 17819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3333752"/>
                        <a:ext cx="1924051" cy="969433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2" name="对象 178191"/>
          <p:cNvGraphicFramePr/>
          <p:nvPr/>
        </p:nvGraphicFramePr>
        <p:xfrm>
          <a:off x="4341284" y="4720167"/>
          <a:ext cx="2235200" cy="484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" r:id="rId5" imgW="977265" imgH="215900" progId="Equation.3">
                  <p:embed/>
                </p:oleObj>
              </mc:Choice>
              <mc:Fallback>
                <p:oleObj name="" r:id="rId5" imgW="977265" imgH="215900" progId="Equation.3">
                  <p:embed/>
                  <p:pic>
                    <p:nvPicPr>
                      <p:cNvPr id="0" name="对象 17819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284" y="4720167"/>
                        <a:ext cx="2235200" cy="484717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93" name="文本框 178192"/>
          <p:cNvSpPr txBox="1">
            <a:spLocks noChangeArrowheads="1"/>
          </p:cNvSpPr>
          <p:nvPr/>
        </p:nvSpPr>
        <p:spPr bwMode="auto">
          <a:xfrm>
            <a:off x="1871134" y="4580467"/>
            <a:ext cx="2197100" cy="666786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zh-CN" sz="3735" i="1" baseline="-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73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endParaRPr lang="en-US" altLang="zh-CN" sz="37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198" name="文本框 178197"/>
          <p:cNvSpPr txBox="1">
            <a:spLocks noChangeArrowheads="1"/>
          </p:cNvSpPr>
          <p:nvPr/>
        </p:nvSpPr>
        <p:spPr bwMode="auto">
          <a:xfrm>
            <a:off x="4271434" y="5626100"/>
            <a:ext cx="3852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665">
                <a:latin typeface="宋体" panose="02010600030101010101" pitchFamily="2" charset="-122"/>
              </a:rPr>
              <a:t>0</a:t>
            </a:r>
            <a:endParaRPr lang="en-US" altLang="zh-CN" sz="2665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78199" name="左大括号 178198"/>
          <p:cNvSpPr/>
          <p:nvPr/>
        </p:nvSpPr>
        <p:spPr bwMode="auto">
          <a:xfrm>
            <a:off x="3888317" y="3812118"/>
            <a:ext cx="287867" cy="2017183"/>
          </a:xfrm>
          <a:prstGeom prst="leftBrace">
            <a:avLst>
              <a:gd name="adj1" fmla="val 66927"/>
              <a:gd name="adj2" fmla="val 50000"/>
            </a:avLst>
          </a:prstGeom>
          <a:noFill/>
          <a:ln w="12700" cap="sq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0" name="文本框 101398"/>
          <p:cNvSpPr txBox="1">
            <a:spLocks noChangeArrowheads="1"/>
          </p:cNvSpPr>
          <p:nvPr/>
        </p:nvSpPr>
        <p:spPr bwMode="auto">
          <a:xfrm>
            <a:off x="7727951" y="3716867"/>
            <a:ext cx="268816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665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65">
                <a:latin typeface="宋体" panose="02010600030101010101" pitchFamily="2" charset="-122"/>
              </a:rPr>
              <a:t>=</a:t>
            </a:r>
            <a:r>
              <a:rPr lang="zh-CN" altLang="en-US" sz="2665">
                <a:latin typeface="宋体" panose="02010600030101010101" pitchFamily="2" charset="-122"/>
              </a:rPr>
              <a:t>逾期</a:t>
            </a:r>
            <a:r>
              <a:rPr lang="en-US" altLang="zh-CN" sz="2665">
                <a:latin typeface="宋体" panose="02010600030101010101" pitchFamily="2" charset="-122"/>
              </a:rPr>
              <a:t>/</a:t>
            </a:r>
            <a:r>
              <a:rPr lang="en-US" altLang="zh-CN" sz="2665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en-US" altLang="zh-CN" sz="2665">
                <a:latin typeface="宋体" panose="02010600030101010101" pitchFamily="2" charset="-122"/>
              </a:rPr>
              <a:t>/0 </a:t>
            </a:r>
            <a:endParaRPr lang="en-US" altLang="zh-CN" sz="2665">
              <a:latin typeface="宋体" panose="02010600030101010101" pitchFamily="2" charset="-122"/>
            </a:endParaRPr>
          </a:p>
        </p:txBody>
      </p:sp>
      <p:sp>
        <p:nvSpPr>
          <p:cNvPr id="21" name="文本框 101398"/>
          <p:cNvSpPr txBox="1">
            <a:spLocks noChangeArrowheads="1"/>
          </p:cNvSpPr>
          <p:nvPr/>
        </p:nvSpPr>
        <p:spPr bwMode="auto">
          <a:xfrm>
            <a:off x="7920567" y="1797051"/>
            <a:ext cx="15367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665">
                <a:latin typeface="宋体" panose="02010600030101010101" pitchFamily="2" charset="-122"/>
              </a:rPr>
              <a:t>1≤</a:t>
            </a:r>
            <a:r>
              <a:rPr lang="en-US" altLang="zh-CN" sz="2665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65">
                <a:latin typeface="宋体" panose="02010600030101010101" pitchFamily="2" charset="-122"/>
              </a:rPr>
              <a:t>≤T </a:t>
            </a:r>
            <a:endParaRPr lang="en-US" altLang="zh-CN" sz="2665">
              <a:latin typeface="宋体" panose="02010600030101010101" pitchFamily="2" charset="-122"/>
            </a:endParaRPr>
          </a:p>
        </p:txBody>
      </p:sp>
      <p:sp>
        <p:nvSpPr>
          <p:cNvPr id="22" name="文本框 101398"/>
          <p:cNvSpPr txBox="1">
            <a:spLocks noChangeArrowheads="1"/>
          </p:cNvSpPr>
          <p:nvPr/>
        </p:nvSpPr>
        <p:spPr bwMode="auto">
          <a:xfrm>
            <a:off x="7727951" y="4720167"/>
            <a:ext cx="249554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665">
                <a:latin typeface="宋体" panose="02010600030101010101" pitchFamily="2" charset="-122"/>
              </a:rPr>
              <a:t>1≤</a:t>
            </a:r>
            <a:r>
              <a:rPr lang="en-US" altLang="zh-CN" sz="2665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65">
                <a:latin typeface="宋体" panose="02010600030101010101" pitchFamily="2" charset="-122"/>
              </a:rPr>
              <a:t>≤T</a:t>
            </a:r>
            <a:r>
              <a:rPr lang="en-US" altLang="zh-CN" sz="2665"/>
              <a:t> - </a:t>
            </a:r>
            <a:r>
              <a:rPr lang="en-US" altLang="zh-CN" sz="2665">
                <a:latin typeface="宋体" panose="02010600030101010101" pitchFamily="2" charset="-122"/>
              </a:rPr>
              <a:t>LT</a:t>
            </a:r>
            <a:r>
              <a:rPr lang="en-US" altLang="zh-CN" sz="2665" i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665">
                <a:latin typeface="宋体" panose="02010600030101010101" pitchFamily="2" charset="-122"/>
              </a:rPr>
              <a:t> </a:t>
            </a:r>
            <a:endParaRPr lang="en-US" altLang="zh-CN" sz="2665">
              <a:latin typeface="宋体" panose="02010600030101010101" pitchFamily="2" charset="-122"/>
            </a:endParaRPr>
          </a:p>
        </p:txBody>
      </p:sp>
      <p:sp>
        <p:nvSpPr>
          <p:cNvPr id="23" name="文本框 101398"/>
          <p:cNvSpPr txBox="1">
            <a:spLocks noChangeArrowheads="1"/>
          </p:cNvSpPr>
          <p:nvPr/>
        </p:nvSpPr>
        <p:spPr bwMode="auto">
          <a:xfrm>
            <a:off x="7727951" y="5541434"/>
            <a:ext cx="249554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665">
                <a:latin typeface="宋体" panose="02010600030101010101" pitchFamily="2" charset="-122"/>
              </a:rPr>
              <a:t>T</a:t>
            </a:r>
            <a:r>
              <a:rPr lang="en-US" altLang="zh-CN" sz="2665"/>
              <a:t> - </a:t>
            </a:r>
            <a:r>
              <a:rPr lang="en-US" altLang="zh-CN" sz="2665">
                <a:latin typeface="宋体" panose="02010600030101010101" pitchFamily="2" charset="-122"/>
              </a:rPr>
              <a:t>LT</a:t>
            </a:r>
            <a:r>
              <a:rPr lang="en-US" altLang="zh-CN" sz="2665" i="1" baseline="-30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665"/>
              <a:t> &lt; </a:t>
            </a:r>
            <a:r>
              <a:rPr lang="en-US" altLang="zh-CN" sz="2665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65">
                <a:latin typeface="宋体" panose="02010600030101010101" pitchFamily="2" charset="-122"/>
              </a:rPr>
              <a:t>≤T</a:t>
            </a:r>
            <a:endParaRPr lang="en-US" altLang="zh-CN" sz="2665">
              <a:latin typeface="宋体" panose="02010600030101010101" pitchFamily="2" charset="-122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559300" y="1797051"/>
            <a:ext cx="1246717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000751" y="1797051"/>
            <a:ext cx="1344083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8015818" y="1820334"/>
            <a:ext cx="1246716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271434" y="3333751"/>
            <a:ext cx="480484" cy="802656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30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7727951" y="3716867"/>
            <a:ext cx="2207683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7727951" y="4773084"/>
            <a:ext cx="2207683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968501" y="4677834"/>
            <a:ext cx="1919817" cy="55649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368801" y="4699000"/>
            <a:ext cx="2207684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7727951" y="5636684"/>
            <a:ext cx="2207683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368800" y="5659967"/>
            <a:ext cx="287867" cy="3842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6" grpId="0"/>
      <p:bldP spid="178189" grpId="0"/>
      <p:bldP spid="178193" grpId="0"/>
      <p:bldP spid="178198" grpId="0"/>
      <p:bldP spid="20" grpId="0"/>
      <p:bldP spid="21" grpId="0"/>
      <p:bldP spid="22" grpId="0"/>
      <p:bldP spid="23" grpId="0"/>
      <p:bldP spid="5135" grpId="0" animBg="1"/>
      <p:bldP spid="5138" grpId="0" animBg="1"/>
      <p:bldP spid="513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图片 99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740834"/>
            <a:ext cx="11135783" cy="592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0" y="1"/>
            <a:ext cx="1204806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735"/>
              <a:t>请问下图中七个</a:t>
            </a:r>
            <a:r>
              <a:rPr lang="en-US" altLang="zh-CN" sz="3735"/>
              <a:t>MRP</a:t>
            </a:r>
            <a:r>
              <a:rPr lang="zh-CN" altLang="en-US" sz="3735"/>
              <a:t>关键变量或其数值你找到几个呢？</a:t>
            </a:r>
            <a:endParaRPr lang="zh-CN" altLang="en-US" sz="3735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905001" y="3744384"/>
            <a:ext cx="1056217" cy="7163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zh-CN" sz="2400">
                <a:solidFill>
                  <a:srgbClr val="FF3300"/>
                </a:solidFill>
              </a:rPr>
              <a:t>GR</a:t>
            </a:r>
            <a:endParaRPr lang="en-US" altLang="zh-CN" sz="2400">
              <a:solidFill>
                <a:srgbClr val="FF3300"/>
              </a:solidFill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024717" y="3812117"/>
            <a:ext cx="1151467" cy="57785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FF3300"/>
                </a:solidFill>
              </a:rPr>
              <a:t>SR</a:t>
            </a:r>
            <a:endParaRPr lang="en-US" altLang="zh-CN" sz="2400">
              <a:solidFill>
                <a:srgbClr val="FF3300"/>
              </a:solidFill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215217" y="5348817"/>
            <a:ext cx="2497667" cy="369332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POH(11.10)</a:t>
            </a:r>
            <a:endParaRPr lang="en-US" altLang="zh-CN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215217" y="5829300"/>
            <a:ext cx="2497667" cy="36933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 PAB(11.10)</a:t>
            </a:r>
            <a:endParaRPr lang="en-US" altLang="zh-CN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000752" y="4984751"/>
            <a:ext cx="958849" cy="122629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PORC (11.10)</a:t>
            </a:r>
            <a:endParaRPr lang="en-US" altLang="zh-CN" sz="240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zh-CN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000752" y="5734051"/>
            <a:ext cx="4246033" cy="487634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rPr>
              <a:t>POR(11.7)</a:t>
            </a:r>
            <a:endParaRPr lang="en-US" altLang="zh-CN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0223500" y="1989667"/>
            <a:ext cx="1153584" cy="3693896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665">
                <a:latin typeface="黑体" panose="02010609060101010101" pitchFamily="49" charset="-122"/>
                <a:ea typeface="黑体" panose="02010609060101010101" pitchFamily="49" charset="-122"/>
              </a:rPr>
              <a:t>该查询结果中未直接看到净需求</a:t>
            </a:r>
            <a:r>
              <a:rPr lang="en-US" altLang="zh-CN" sz="2665">
                <a:latin typeface="黑体" panose="02010609060101010101" pitchFamily="49" charset="-122"/>
                <a:ea typeface="黑体" panose="02010609060101010101" pitchFamily="49" charset="-122"/>
              </a:rPr>
              <a:t>NR</a:t>
            </a:r>
            <a:r>
              <a:rPr lang="zh-CN" altLang="en-US" sz="2665">
                <a:latin typeface="黑体" panose="02010609060101010101" pitchFamily="49" charset="-122"/>
                <a:ea typeface="黑体" panose="02010609060101010101" pitchFamily="49" charset="-122"/>
              </a:rPr>
              <a:t>数据；</a:t>
            </a:r>
            <a:r>
              <a:rPr lang="zh-CN" altLang="en-US" sz="2665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共找到</a:t>
            </a:r>
            <a:r>
              <a:rPr lang="en-US" altLang="zh-CN" sz="2665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665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个变量或值</a:t>
            </a:r>
            <a:endParaRPr lang="zh-CN" altLang="en-US" sz="2665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8" grpId="1"/>
      <p:bldP spid="36870" grpId="0" animBg="1"/>
      <p:bldP spid="36871" grpId="0" animBg="1"/>
      <p:bldP spid="36872" grpId="0" animBg="1"/>
      <p:bldP spid="36873" grpId="0" animBg="1"/>
      <p:bldP spid="36874" grpId="0" animBg="1"/>
      <p:bldP spid="36877" grpId="0" animBg="1"/>
      <p:bldP spid="36878" grpId="0" animBg="1"/>
      <p:bldP spid="3687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595438" y="49213"/>
            <a:ext cx="8858250" cy="1147762"/>
          </a:xfrm>
        </p:spPr>
        <p:txBody>
          <a:bodyPr/>
          <a:lstStyle/>
          <a:p>
            <a:r>
              <a:rPr lang="en-US" altLang="zh-CN" b="1"/>
              <a:t>2.</a:t>
            </a:r>
            <a:r>
              <a:rPr lang="zh-CN" altLang="en-US" b="1"/>
              <a:t>独立需求</a:t>
            </a:r>
            <a:r>
              <a:rPr lang="en-US" altLang="zh-CN"/>
              <a:t>(Independent Demand) </a:t>
            </a:r>
            <a:endParaRPr lang="en-US" altLang="zh-CN" b="1"/>
          </a:p>
          <a:p>
            <a:r>
              <a:rPr lang="en-US" altLang="zh-CN" b="1"/>
              <a:t>3.</a:t>
            </a:r>
            <a:r>
              <a:rPr lang="zh-CN" altLang="en-US" b="1"/>
              <a:t>材料主文件</a:t>
            </a:r>
            <a:r>
              <a:rPr lang="en-US" altLang="zh-CN"/>
              <a:t>(Item Master</a:t>
            </a:r>
            <a:r>
              <a:rPr lang="zh-CN" altLang="en-US"/>
              <a:t>，</a:t>
            </a:r>
            <a:r>
              <a:rPr lang="en-US" altLang="zh-CN"/>
              <a:t>IM)</a:t>
            </a:r>
            <a:endParaRPr lang="zh-CN" altLang="en-US"/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268413"/>
            <a:ext cx="80803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图片 1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500314"/>
            <a:ext cx="7215188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1102785" y="2286001"/>
            <a:ext cx="102743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665" b="1" noProof="1"/>
              <a:t>表</a:t>
            </a:r>
            <a:r>
              <a:rPr lang="en-US" altLang="zh-CN" sz="2665" b="1">
                <a:latin typeface="Times New Roman" panose="02020603050405020304" pitchFamily="18" charset="0"/>
              </a:rPr>
              <a:t> </a:t>
            </a:r>
            <a:r>
              <a:rPr lang="en-US" altLang="zh-CN" sz="2665" b="1" noProof="1">
                <a:latin typeface="Times New Roman" panose="02020603050405020304" pitchFamily="18" charset="0"/>
              </a:rPr>
              <a:t> </a:t>
            </a:r>
            <a:r>
              <a:rPr lang="zh-CN" altLang="zh-CN" sz="2665" b="1" noProof="1"/>
              <a:t>主生产计划</a:t>
            </a:r>
            <a:r>
              <a:rPr lang="en-US" altLang="zh-CN" sz="2665" b="1" noProof="1">
                <a:latin typeface="Times New Roman" panose="02020603050405020304" pitchFamily="18" charset="0"/>
              </a:rPr>
              <a:t>MPS</a:t>
            </a:r>
            <a:r>
              <a:rPr lang="zh-CN" altLang="zh-CN" sz="2665" b="1" noProof="1"/>
              <a:t>物料</a:t>
            </a:r>
            <a:r>
              <a:rPr lang="en-US" altLang="zh-CN" sz="2665" b="1" noProof="1">
                <a:latin typeface="Times New Roman" panose="02020603050405020304" pitchFamily="18" charset="0"/>
              </a:rPr>
              <a:t>X</a:t>
            </a:r>
            <a:r>
              <a:rPr lang="zh-CN" altLang="zh-CN" sz="2665" b="1" noProof="1"/>
              <a:t>和</a:t>
            </a:r>
            <a:r>
              <a:rPr lang="en-US" altLang="zh-CN" sz="2665" b="1" noProof="1">
                <a:latin typeface="Times New Roman" panose="02020603050405020304" pitchFamily="18" charset="0"/>
              </a:rPr>
              <a:t>Y</a:t>
            </a:r>
            <a:r>
              <a:rPr lang="zh-CN" altLang="zh-CN" sz="2665" b="1" noProof="1"/>
              <a:t>的</a:t>
            </a:r>
            <a:r>
              <a:rPr lang="en-US" altLang="zh-CN" sz="2665" b="1" noProof="1">
                <a:latin typeface="Times New Roman" panose="02020603050405020304" pitchFamily="18" charset="0"/>
              </a:rPr>
              <a:t>POR</a:t>
            </a:r>
            <a:r>
              <a:rPr lang="zh-CN" altLang="zh-CN" sz="2665" b="1" noProof="1"/>
              <a:t>数据</a:t>
            </a:r>
            <a:r>
              <a:rPr lang="zh-CN" altLang="zh-CN" sz="2665" noProof="1"/>
              <a:t>（节选自</a:t>
            </a:r>
            <a:r>
              <a:rPr lang="en-US" altLang="zh-CN" sz="2665" noProof="1"/>
              <a:t>MPS</a:t>
            </a:r>
            <a:r>
              <a:rPr lang="zh-CN" altLang="zh-CN" sz="2665" noProof="1"/>
              <a:t>报表）</a:t>
            </a:r>
            <a:endParaRPr lang="zh-CN" altLang="en-US" sz="2665" noProof="1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4" y="2861734"/>
            <a:ext cx="1007956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544234" y="4398434"/>
            <a:ext cx="67733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sz="2665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表</a:t>
            </a:r>
            <a:r>
              <a:rPr lang="en-US" altLang="zh-CN" sz="2665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65" b="1" noProof="1"/>
              <a:t> MRP</a:t>
            </a:r>
            <a:r>
              <a:rPr lang="zh-CN" altLang="zh-CN" sz="2665" b="1" noProof="1"/>
              <a:t>物料自有的独立需求</a:t>
            </a:r>
            <a:r>
              <a:rPr lang="zh-CN" altLang="zh-CN" sz="2665" noProof="1"/>
              <a:t>（含逾期）</a:t>
            </a:r>
            <a:endParaRPr lang="zh-CN" altLang="en-US" sz="2665" noProof="1"/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4974167"/>
            <a:ext cx="10079567" cy="133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2"/>
          <p:cNvSpPr>
            <a:spLocks noGrp="1" noChangeArrowheads="1"/>
          </p:cNvSpPr>
          <p:nvPr>
            <p:ph idx="1"/>
          </p:nvPr>
        </p:nvSpPr>
        <p:spPr>
          <a:xfrm>
            <a:off x="76200" y="1"/>
            <a:ext cx="10972800" cy="20955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b="1" dirty="0"/>
              <a:t>5.2.3 </a:t>
            </a:r>
            <a:r>
              <a:rPr lang="en-US" altLang="zh-CN" b="1" dirty="0">
                <a:latin typeface="宋体" panose="02010600030101010101" pitchFamily="2" charset="-122"/>
              </a:rPr>
              <a:t>MRP</a:t>
            </a:r>
            <a:r>
              <a:rPr lang="zh-CN" altLang="zh-CN" b="1" dirty="0"/>
              <a:t>基本逻辑</a:t>
            </a:r>
            <a:r>
              <a:rPr lang="zh-CN" altLang="en-US" b="1" dirty="0"/>
              <a:t>模型的</a:t>
            </a:r>
            <a:r>
              <a:rPr lang="en-US" altLang="zh-CN" b="1" dirty="0"/>
              <a:t>EXCEL</a:t>
            </a:r>
            <a:r>
              <a:rPr lang="zh-CN" altLang="en-US" b="1" dirty="0"/>
              <a:t>仿真</a:t>
            </a:r>
            <a:endParaRPr lang="zh-CN" altLang="en-US" sz="3735" dirty="0">
              <a:latin typeface="宋体" panose="02010600030101010101" pitchFamily="2" charset="-122"/>
            </a:endParaRPr>
          </a:p>
          <a:p>
            <a:r>
              <a:rPr lang="en-US" altLang="zh-CN" sz="3735" dirty="0">
                <a:latin typeface="宋体" panose="02010600030101010101" pitchFamily="2" charset="-122"/>
              </a:rPr>
              <a:t>1. </a:t>
            </a:r>
            <a:r>
              <a:rPr lang="zh-CN" altLang="zh-CN" sz="3735" dirty="0"/>
              <a:t>假设条件</a:t>
            </a:r>
            <a:endParaRPr lang="zh-CN" altLang="zh-CN" sz="3735" dirty="0"/>
          </a:p>
          <a:p>
            <a:r>
              <a:rPr lang="en-US" altLang="zh-CN" sz="3735" dirty="0">
                <a:latin typeface="宋体" panose="02010600030101010101" pitchFamily="2" charset="-122"/>
              </a:rPr>
              <a:t>2. </a:t>
            </a:r>
            <a:r>
              <a:rPr lang="zh-CN" altLang="zh-CN" sz="3735" dirty="0"/>
              <a:t>已知条件</a:t>
            </a:r>
            <a:endParaRPr lang="zh-CN" altLang="en-US" sz="373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619252" y="260351"/>
            <a:ext cx="9620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b="1" noProof="1"/>
              <a:t>表</a:t>
            </a:r>
            <a:r>
              <a:rPr lang="en-US" altLang="zh-CN" b="1">
                <a:latin typeface="Times New Roman" panose="02020603050405020304" pitchFamily="18" charset="0"/>
              </a:rPr>
              <a:t> </a:t>
            </a:r>
            <a:r>
              <a:rPr lang="en-US" altLang="zh-CN" b="1" noProof="1">
                <a:latin typeface="Times New Roman" panose="02020603050405020304" pitchFamily="18" charset="0"/>
              </a:rPr>
              <a:t> </a:t>
            </a:r>
            <a:r>
              <a:rPr lang="zh-CN" altLang="zh-CN" b="1" noProof="1"/>
              <a:t>材料主文件中各</a:t>
            </a:r>
            <a:r>
              <a:rPr lang="en-US" altLang="zh-CN" b="1" noProof="1">
                <a:latin typeface="Times New Roman" panose="02020603050405020304" pitchFamily="18" charset="0"/>
              </a:rPr>
              <a:t>MRP</a:t>
            </a:r>
            <a:r>
              <a:rPr lang="zh-CN" altLang="zh-CN" b="1" noProof="1"/>
              <a:t>物料的基本属性</a:t>
            </a:r>
            <a:endParaRPr lang="zh-CN" altLang="en-US" noProof="1"/>
          </a:p>
        </p:txBody>
      </p:sp>
      <p:pic>
        <p:nvPicPr>
          <p:cNvPr id="33050" name="Picture 28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952500"/>
            <a:ext cx="10945284" cy="428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4"/>
          <p:cNvSpPr txBox="1">
            <a:spLocks noGrp="1" noChangeArrowheads="1"/>
          </p:cNvSpPr>
          <p:nvPr/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2C61A1C-7BB7-40C5-B74E-1F9CF8204F01}" type="slidenum">
              <a:rPr lang="zh-CN" altLang="en-US" sz="1865"/>
            </a:fld>
            <a:endParaRPr lang="en-US" altLang="zh-CN" sz="1865"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544234" y="260351"/>
            <a:ext cx="78380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表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材料表</a:t>
            </a:r>
            <a:r>
              <a:rPr lang="en-US" altLang="zh-CN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zh-CN" altLang="zh-CN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中的基本属性</a:t>
            </a:r>
            <a:endParaRPr lang="zh-CN" altLang="en-US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8" y="1028701"/>
            <a:ext cx="10991849" cy="440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/>
          <p:cNvSpPr txBox="1">
            <a:spLocks noChangeArrowheads="1"/>
          </p:cNvSpPr>
          <p:nvPr/>
        </p:nvSpPr>
        <p:spPr bwMode="auto">
          <a:xfrm>
            <a:off x="285751" y="260351"/>
            <a:ext cx="114300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665" b="1"/>
              <a:t>     表</a:t>
            </a:r>
            <a:r>
              <a:rPr lang="en-US" altLang="zh-CN" sz="2665" b="1"/>
              <a:t>  </a:t>
            </a:r>
            <a:r>
              <a:rPr lang="zh-CN" altLang="en-US" sz="2665" b="1"/>
              <a:t>在途量</a:t>
            </a:r>
            <a:r>
              <a:rPr lang="en-US" altLang="zh-CN" sz="2665" b="1"/>
              <a:t>SR</a:t>
            </a:r>
            <a:r>
              <a:rPr lang="zh-CN" altLang="en-US" sz="2665" b="1"/>
              <a:t>信息（含逾期）</a:t>
            </a:r>
            <a:r>
              <a:rPr lang="en-US" altLang="zh-CN" sz="2665" b="1"/>
              <a:t>              </a:t>
            </a:r>
            <a:r>
              <a:rPr lang="zh-CN" altLang="en-US" sz="2665" b="1"/>
              <a:t>表</a:t>
            </a:r>
            <a:r>
              <a:rPr lang="en-US" altLang="zh-CN" sz="2665" b="1"/>
              <a:t>  </a:t>
            </a:r>
            <a:r>
              <a:rPr lang="zh-CN" altLang="en-US" sz="2665" b="1"/>
              <a:t>在库量</a:t>
            </a:r>
            <a:r>
              <a:rPr lang="en-US" altLang="zh-CN" sz="2665" b="1"/>
              <a:t>OH</a:t>
            </a:r>
            <a:r>
              <a:rPr lang="zh-CN" altLang="en-US" sz="2665" b="1"/>
              <a:t>和保留量</a:t>
            </a:r>
            <a:r>
              <a:rPr lang="en-US" altLang="zh-CN" sz="2665" b="1"/>
              <a:t>AL</a:t>
            </a:r>
            <a:r>
              <a:rPr lang="zh-CN" altLang="en-US" sz="2665" b="1"/>
              <a:t>信息</a:t>
            </a:r>
            <a:endParaRPr lang="zh-CN" altLang="en-US" sz="2665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1047751"/>
            <a:ext cx="111125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pPr algn="l"/>
            <a:r>
              <a:rPr lang="en-US" altLang="zh-CN" b="1">
                <a:latin typeface="宋体" panose="02010600030101010101" pitchFamily="2" charset="-122"/>
              </a:rPr>
              <a:t>3. </a:t>
            </a:r>
            <a:r>
              <a:rPr lang="zh-CN" altLang="zh-CN" b="1"/>
              <a:t>计算</a:t>
            </a:r>
            <a:endParaRPr lang="zh-CN" altLang="en-US"/>
          </a:p>
        </p:txBody>
      </p:sp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>
          <a:xfrm>
            <a:off x="76200" y="933451"/>
            <a:ext cx="10972800" cy="2400300"/>
          </a:xfrm>
        </p:spPr>
        <p:txBody>
          <a:bodyPr/>
          <a:lstStyle/>
          <a:p>
            <a:r>
              <a:rPr lang="en-US" altLang="zh-CN"/>
              <a:t>(1)</a:t>
            </a:r>
            <a:r>
              <a:rPr lang="en-US" altLang="zh-CN">
                <a:latin typeface="Times New Roman" panose="02020603050405020304" pitchFamily="18" charset="0"/>
              </a:rPr>
              <a:t> LLC</a:t>
            </a:r>
            <a:r>
              <a:rPr lang="zh-CN" altLang="zh-CN"/>
              <a:t>的计算</a:t>
            </a:r>
            <a:endParaRPr lang="zh-CN" altLang="en-US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18" y="1797051"/>
            <a:ext cx="844973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2"/>
          <p:cNvSpPr txBox="1"/>
          <p:nvPr/>
        </p:nvSpPr>
        <p:spPr bwMode="auto">
          <a:xfrm>
            <a:off x="0" y="5734052"/>
            <a:ext cx="10972800" cy="857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altLang="zh-CN" sz="4265" dirty="0"/>
              <a:t>(2)</a:t>
            </a:r>
            <a:r>
              <a:rPr lang="en-US" altLang="zh-CN" sz="4265" dirty="0">
                <a:latin typeface="Times New Roman" panose="02020603050405020304" pitchFamily="18" charset="0"/>
              </a:rPr>
              <a:t> </a:t>
            </a:r>
            <a:r>
              <a:rPr lang="zh-CN" altLang="en-US" sz="4265" dirty="0">
                <a:latin typeface="Times New Roman" panose="02020603050405020304" pitchFamily="18" charset="0"/>
              </a:rPr>
              <a:t>案例</a:t>
            </a:r>
            <a:r>
              <a:rPr lang="en-US" altLang="zh-CN" sz="4265" dirty="0">
                <a:latin typeface="Times New Roman" panose="02020603050405020304" pitchFamily="18" charset="0"/>
              </a:rPr>
              <a:t>MRP</a:t>
            </a:r>
            <a:r>
              <a:rPr lang="zh-CN" altLang="en-US" sz="4265" dirty="0">
                <a:latin typeface="Times New Roman" panose="02020603050405020304" pitchFamily="18" charset="0"/>
              </a:rPr>
              <a:t>基本工作逻辑流程图的解析</a:t>
            </a:r>
            <a:endParaRPr lang="en-US" altLang="zh-CN" sz="4265" dirty="0"/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endParaRPr lang="zh-CN" altLang="en-US" sz="4265" dirty="0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656667" y="836084"/>
            <a:ext cx="6910917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LLC</a:t>
            </a:r>
            <a:r>
              <a:rPr lang="en-US" altLang="zh-CN" sz="3200" b="1" baseline="-25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=LLC</a:t>
            </a:r>
            <a:r>
              <a:rPr lang="en-US" altLang="zh-CN" sz="3200" b="1" baseline="-25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=1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LLC</a:t>
            </a:r>
            <a:r>
              <a:rPr lang="en-US" altLang="zh-CN" sz="3200" b="1" baseline="-25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=LLC</a:t>
            </a:r>
            <a:r>
              <a:rPr lang="en-US" altLang="zh-CN" sz="3200" b="1" baseline="-25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=2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LLC</a:t>
            </a:r>
            <a:r>
              <a:rPr lang="en-US" altLang="zh-CN" sz="3200" b="1" baseline="-250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=3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  <p:bldP spid="317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/>
          <p:nvPr/>
        </p:nvGrpSpPr>
        <p:grpSpPr bwMode="auto">
          <a:xfrm>
            <a:off x="912284" y="0"/>
            <a:ext cx="10361083" cy="6858000"/>
            <a:chOff x="431" y="0"/>
            <a:chExt cx="4895" cy="3240"/>
          </a:xfrm>
        </p:grpSpPr>
        <p:pic>
          <p:nvPicPr>
            <p:cNvPr id="20486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0"/>
              <a:ext cx="4895" cy="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302"/>
              <a:ext cx="4895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9"/>
              <a:ext cx="4895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775885" y="452967"/>
            <a:ext cx="8832849" cy="7163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endParaRPr lang="zh-CN" altLang="en-US" sz="2400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2927351" y="2372785"/>
            <a:ext cx="6335183" cy="15242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525000"/>
              </a:lnSpc>
            </a:pPr>
            <a:endParaRPr lang="zh-CN" altLang="en-US" sz="2400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136901" y="4982633"/>
            <a:ext cx="6144684" cy="43011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animBg="1"/>
      <p:bldP spid="71689" grpId="0" animBg="1"/>
      <p:bldP spid="7169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1"/>
          <p:cNvSpPr txBox="1">
            <a:spLocks noGrp="1" noChangeArrowheads="1"/>
          </p:cNvSpPr>
          <p:nvPr/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D0151A9-4629-4FAD-91CB-D6A9269185F5}" type="slidenum">
              <a:rPr lang="zh-CN" altLang="en-US" sz="1865"/>
            </a:fld>
            <a:endParaRPr lang="en-US" altLang="zh-CN" sz="1865">
              <a:latin typeface="Times New Roman" panose="02020603050405020304" pitchFamily="18" charset="0"/>
            </a:endParaRPr>
          </a:p>
        </p:txBody>
      </p:sp>
      <p:sp>
        <p:nvSpPr>
          <p:cNvPr id="183298" name="标题 183297"/>
          <p:cNvSpPr>
            <a:spLocks noChangeArrowheads="1"/>
          </p:cNvSpPr>
          <p:nvPr/>
        </p:nvSpPr>
        <p:spPr bwMode="auto">
          <a:xfrm>
            <a:off x="95251" y="88901"/>
            <a:ext cx="12096749" cy="55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2"/>
                </a:solidFill>
              </a:rPr>
              <a:t>①</a:t>
            </a:r>
            <a:r>
              <a:rPr lang="zh-CN" altLang="en-US"/>
              <a:t>计算第</a:t>
            </a:r>
            <a:r>
              <a:rPr lang="en-US" altLang="zh-CN"/>
              <a:t>1</a:t>
            </a:r>
            <a:r>
              <a:rPr lang="zh-CN" altLang="en-US"/>
              <a:t>阶</a:t>
            </a:r>
            <a:r>
              <a:rPr lang="en-US" altLang="zh-CN"/>
              <a:t>MRP</a:t>
            </a:r>
            <a:r>
              <a:rPr lang="zh-CN" altLang="en-US"/>
              <a:t>物料</a:t>
            </a:r>
            <a:r>
              <a:rPr lang="en-US" altLang="zh-CN"/>
              <a:t>A</a:t>
            </a:r>
            <a:r>
              <a:rPr lang="zh-CN" altLang="en-US"/>
              <a:t>和</a:t>
            </a:r>
            <a:r>
              <a:rPr lang="en-US" altLang="zh-CN"/>
              <a:t>B</a:t>
            </a:r>
            <a:r>
              <a:rPr lang="zh-CN" altLang="en-US"/>
              <a:t>全部期别毛需求（括号内计算顺序）</a:t>
            </a:r>
            <a:r>
              <a:rPr lang="zh-CN" altLang="en-US">
                <a:latin typeface="宋体" panose="02010600030101010101" pitchFamily="2" charset="-122"/>
              </a:rPr>
              <a:t>；</a:t>
            </a:r>
            <a:endParaRPr lang="zh-CN" altLang="en-US">
              <a:latin typeface="宋体" panose="02010600030101010101" pitchFamily="2" charset="-122"/>
            </a:endParaRPr>
          </a:p>
        </p:txBody>
      </p:sp>
      <p:graphicFrame>
        <p:nvGraphicFramePr>
          <p:cNvPr id="33016" name="Group 248"/>
          <p:cNvGraphicFramePr>
            <a:graphicFrameLocks noGrp="1"/>
          </p:cNvGraphicFramePr>
          <p:nvPr/>
        </p:nvGraphicFramePr>
        <p:xfrm>
          <a:off x="431801" y="740834"/>
          <a:ext cx="11233153" cy="5939374"/>
        </p:xfrm>
        <a:graphic>
          <a:graphicData uri="http://schemas.openxmlformats.org/drawingml/2006/table">
            <a:tbl>
              <a:tblPr/>
              <a:tblGrid>
                <a:gridCol w="550333"/>
                <a:gridCol w="1562100"/>
                <a:gridCol w="768351"/>
                <a:gridCol w="861483"/>
                <a:gridCol w="882651"/>
                <a:gridCol w="846667"/>
                <a:gridCol w="916516"/>
                <a:gridCol w="872067"/>
                <a:gridCol w="1316567"/>
                <a:gridCol w="861484"/>
                <a:gridCol w="35983"/>
                <a:gridCol w="876300"/>
                <a:gridCol w="882651"/>
              </a:tblGrid>
              <a:tr h="325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(LT=2)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OH=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SS=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Yield=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100%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LS=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Periods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In.Dmd.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03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GR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(1)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627.2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(2)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315.8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(3)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313.6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(4)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210.5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(5)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416.7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(6)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210.5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(7)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313.6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(8)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210.5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(9)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416.7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(10)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25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SR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4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POH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PAB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2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NR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PORC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POR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(LT=1)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OH=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250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SS=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Yield=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95%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LS=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Periods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In.Dmd.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03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24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GR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(11)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461.1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(12)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(13)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220.5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(14)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(15)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421.1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(16)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(17)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220.5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(18)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(19)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431.1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(20)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3014" name="Text Box 246"/>
          <p:cNvSpPr txBox="1">
            <a:spLocks noChangeArrowheads="1"/>
          </p:cNvSpPr>
          <p:nvPr/>
        </p:nvSpPr>
        <p:spPr bwMode="auto">
          <a:xfrm>
            <a:off x="2544234" y="2372785"/>
            <a:ext cx="9120717" cy="328231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017" name="Text Box 249"/>
          <p:cNvSpPr txBox="1">
            <a:spLocks noChangeArrowheads="1"/>
          </p:cNvSpPr>
          <p:nvPr/>
        </p:nvSpPr>
        <p:spPr bwMode="auto">
          <a:xfrm>
            <a:off x="2544234" y="6324601"/>
            <a:ext cx="9120717" cy="328231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33014" grpId="0" animBg="1"/>
      <p:bldP spid="330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1"/>
          <p:cNvSpPr txBox="1">
            <a:spLocks noGrp="1" noChangeArrowheads="1"/>
          </p:cNvSpPr>
          <p:nvPr/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9A1BD1-77C8-450D-9BD8-CCA7DF7A5766}" type="slidenum">
              <a:rPr lang="zh-CN" altLang="en-US" sz="1865"/>
            </a:fld>
            <a:endParaRPr lang="en-US" altLang="zh-CN" sz="1865">
              <a:latin typeface="Times New Roman" panose="02020603050405020304" pitchFamily="18" charset="0"/>
            </a:endParaRPr>
          </a:p>
        </p:txBody>
      </p:sp>
      <p:sp>
        <p:nvSpPr>
          <p:cNvPr id="192514" name="标题 192513"/>
          <p:cNvSpPr>
            <a:spLocks noGrp="1" noChangeArrowheads="1"/>
          </p:cNvSpPr>
          <p:nvPr>
            <p:ph type="title" idx="4294967295"/>
          </p:nvPr>
        </p:nvSpPr>
        <p:spPr>
          <a:xfrm>
            <a:off x="143934" y="67733"/>
            <a:ext cx="11952817" cy="577851"/>
          </a:xfrm>
        </p:spPr>
        <p:txBody>
          <a:bodyPr/>
          <a:lstStyle/>
          <a:p>
            <a:pPr algn="l" eaLnBrk="1" hangingPunct="1"/>
            <a:r>
              <a:rPr lang="en-US" altLang="zh-CN" sz="3200"/>
              <a:t>②</a:t>
            </a:r>
            <a:r>
              <a:rPr lang="zh-CN" altLang="en-US" sz="3200"/>
              <a:t>选</a:t>
            </a:r>
            <a:r>
              <a:rPr lang="en-US" altLang="zh-CN" sz="3200"/>
              <a:t>A</a:t>
            </a:r>
            <a:r>
              <a:rPr lang="zh-CN" altLang="en-US" sz="3200"/>
              <a:t>按</a:t>
            </a:r>
            <a:r>
              <a:rPr lang="en-US" altLang="zh-CN" sz="3200"/>
              <a:t>{POH(t)→NR(t)→PORC(t)→PAB(t)}</a:t>
            </a:r>
            <a:r>
              <a:rPr lang="zh-CN" altLang="en-US" sz="3200"/>
              <a:t>顺序计算各期数据</a:t>
            </a:r>
            <a:r>
              <a:rPr lang="zh-CN" altLang="en-US" sz="3200">
                <a:latin typeface="宋体" panose="02010600030101010101" pitchFamily="2" charset="-122"/>
              </a:rPr>
              <a:t>；</a:t>
            </a:r>
            <a:endParaRPr lang="zh-CN" altLang="en-US" sz="3200">
              <a:latin typeface="宋体" panose="02010600030101010101" pitchFamily="2" charset="-122"/>
            </a:endParaRPr>
          </a:p>
        </p:txBody>
      </p:sp>
      <p:graphicFrame>
        <p:nvGraphicFramePr>
          <p:cNvPr id="33981" name="Group 189"/>
          <p:cNvGraphicFramePr>
            <a:graphicFrameLocks noGrp="1"/>
          </p:cNvGraphicFramePr>
          <p:nvPr>
            <p:ph sz="half" idx="4294967295"/>
          </p:nvPr>
        </p:nvGraphicFramePr>
        <p:xfrm>
          <a:off x="239185" y="740834"/>
          <a:ext cx="11618383" cy="6036737"/>
        </p:xfrm>
        <a:graphic>
          <a:graphicData uri="http://schemas.openxmlformats.org/drawingml/2006/table">
            <a:tbl>
              <a:tblPr/>
              <a:tblGrid>
                <a:gridCol w="613833"/>
                <a:gridCol w="1515533"/>
                <a:gridCol w="599016"/>
                <a:gridCol w="948267"/>
                <a:gridCol w="950384"/>
                <a:gridCol w="975783"/>
                <a:gridCol w="897467"/>
                <a:gridCol w="988484"/>
                <a:gridCol w="1056216"/>
                <a:gridCol w="1056217"/>
                <a:gridCol w="1056216"/>
                <a:gridCol w="960967"/>
              </a:tblGrid>
              <a:tr h="404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40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(LT=2)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OH=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SS=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Yield=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100%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LS=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5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Periods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5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In.Dmd.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GR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627.2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315.8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313.6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210.5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416.7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210.5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313.6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210.5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416.7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SR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3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POH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-27.2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(21)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157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(25)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-157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(29)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132.8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(33)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-284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(37)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5.589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(41)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192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(45)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-18.6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(49)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64.73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(53)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810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PAB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472.8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(24)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157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(28)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343.4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(32)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132.8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(36)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216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(40)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505.6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(44)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192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(48)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481.4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(52)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64.73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(56)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831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NR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37.2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(22)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(26)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166.6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(30)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(34)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294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(38)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4.411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(42)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(46)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28.56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(50)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(54)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17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PORC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(23)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(27)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(31)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(35)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(39)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(43)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(47)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(51)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(55)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POR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980" name="Text Box 188"/>
          <p:cNvSpPr txBox="1">
            <a:spLocks noChangeArrowheads="1"/>
          </p:cNvSpPr>
          <p:nvPr/>
        </p:nvSpPr>
        <p:spPr bwMode="auto">
          <a:xfrm>
            <a:off x="3024717" y="3236385"/>
            <a:ext cx="863600" cy="2402837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982" name="Text Box 190"/>
          <p:cNvSpPr txBox="1">
            <a:spLocks noChangeArrowheads="1"/>
          </p:cNvSpPr>
          <p:nvPr/>
        </p:nvSpPr>
        <p:spPr bwMode="auto">
          <a:xfrm>
            <a:off x="3966633" y="3236385"/>
            <a:ext cx="863600" cy="24028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983" name="Text Box 191"/>
          <p:cNvSpPr txBox="1">
            <a:spLocks noChangeArrowheads="1"/>
          </p:cNvSpPr>
          <p:nvPr/>
        </p:nvSpPr>
        <p:spPr bwMode="auto">
          <a:xfrm>
            <a:off x="4944533" y="3236385"/>
            <a:ext cx="863600" cy="2402837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984" name="Text Box 192"/>
          <p:cNvSpPr txBox="1">
            <a:spLocks noChangeArrowheads="1"/>
          </p:cNvSpPr>
          <p:nvPr/>
        </p:nvSpPr>
        <p:spPr bwMode="auto">
          <a:xfrm>
            <a:off x="5858933" y="3236385"/>
            <a:ext cx="863600" cy="24028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985" name="Text Box 193"/>
          <p:cNvSpPr txBox="1">
            <a:spLocks noChangeArrowheads="1"/>
          </p:cNvSpPr>
          <p:nvPr/>
        </p:nvSpPr>
        <p:spPr bwMode="auto">
          <a:xfrm>
            <a:off x="6796617" y="3236385"/>
            <a:ext cx="863600" cy="2402837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986" name="Text Box 194"/>
          <p:cNvSpPr txBox="1">
            <a:spLocks noChangeArrowheads="1"/>
          </p:cNvSpPr>
          <p:nvPr/>
        </p:nvSpPr>
        <p:spPr bwMode="auto">
          <a:xfrm>
            <a:off x="7823200" y="3236385"/>
            <a:ext cx="863600" cy="24028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987" name="Text Box 195"/>
          <p:cNvSpPr txBox="1">
            <a:spLocks noChangeArrowheads="1"/>
          </p:cNvSpPr>
          <p:nvPr/>
        </p:nvSpPr>
        <p:spPr bwMode="auto">
          <a:xfrm>
            <a:off x="8881533" y="3236385"/>
            <a:ext cx="863600" cy="2402837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988" name="Text Box 196"/>
          <p:cNvSpPr txBox="1">
            <a:spLocks noChangeArrowheads="1"/>
          </p:cNvSpPr>
          <p:nvPr/>
        </p:nvSpPr>
        <p:spPr bwMode="auto">
          <a:xfrm>
            <a:off x="9937751" y="3236385"/>
            <a:ext cx="863600" cy="2402837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989" name="Text Box 197"/>
          <p:cNvSpPr txBox="1">
            <a:spLocks noChangeArrowheads="1"/>
          </p:cNvSpPr>
          <p:nvPr/>
        </p:nvSpPr>
        <p:spPr bwMode="auto">
          <a:xfrm>
            <a:off x="10943167" y="3236385"/>
            <a:ext cx="863600" cy="2402837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0"/>
              </a:lnSpc>
            </a:pPr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  <p:bldP spid="33980" grpId="0" animBg="1"/>
      <p:bldP spid="33982" grpId="0" animBg="1"/>
      <p:bldP spid="33983" grpId="0" animBg="1"/>
      <p:bldP spid="33984" grpId="0" animBg="1"/>
      <p:bldP spid="33985" grpId="0" animBg="1"/>
      <p:bldP spid="33986" grpId="0" animBg="1"/>
      <p:bldP spid="33987" grpId="0" animBg="1"/>
      <p:bldP spid="33988" grpId="0" animBg="1"/>
      <p:bldP spid="3398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1"/>
          <p:cNvSpPr txBox="1">
            <a:spLocks noGrp="1" noChangeArrowheads="1"/>
          </p:cNvSpPr>
          <p:nvPr/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EAD0590-F56D-4A57-9481-1CFE85BA4D25}" type="slidenum">
              <a:rPr lang="zh-CN" altLang="en-US" sz="1865"/>
            </a:fld>
            <a:endParaRPr lang="en-US" altLang="zh-CN" sz="1865">
              <a:latin typeface="Times New Roman" panose="02020603050405020304" pitchFamily="18" charset="0"/>
            </a:endParaRPr>
          </a:p>
        </p:txBody>
      </p:sp>
      <p:sp>
        <p:nvSpPr>
          <p:cNvPr id="182274" name="标题 182273"/>
          <p:cNvSpPr>
            <a:spLocks noGrp="1" noChangeArrowheads="1"/>
          </p:cNvSpPr>
          <p:nvPr>
            <p:ph type="title" idx="4294967295"/>
          </p:nvPr>
        </p:nvSpPr>
        <p:spPr>
          <a:xfrm>
            <a:off x="110067" y="86785"/>
            <a:ext cx="10306051" cy="654049"/>
          </a:xfrm>
        </p:spPr>
        <p:txBody>
          <a:bodyPr/>
          <a:lstStyle/>
          <a:p>
            <a:pPr algn="l" eaLnBrk="1" hangingPunct="1"/>
            <a:r>
              <a:rPr lang="en-US" altLang="zh-CN" sz="3200"/>
              <a:t>③</a:t>
            </a:r>
            <a:r>
              <a:rPr lang="zh-CN" altLang="en-US" sz="3200"/>
              <a:t>一次性计算</a:t>
            </a:r>
            <a:r>
              <a:rPr lang="en-US" altLang="zh-CN" sz="3200"/>
              <a:t>A</a:t>
            </a:r>
            <a:r>
              <a:rPr lang="zh-CN" altLang="en-US" sz="3200"/>
              <a:t>所有期别的</a:t>
            </a:r>
            <a:r>
              <a:rPr lang="en-US" altLang="zh-CN" sz="3200"/>
              <a:t>POR</a:t>
            </a:r>
            <a:r>
              <a:rPr lang="zh-CN" altLang="en-US" sz="3200"/>
              <a:t>数据，至此</a:t>
            </a:r>
            <a:r>
              <a:rPr lang="en-US" altLang="zh-CN" sz="3200"/>
              <a:t>A</a:t>
            </a:r>
            <a:r>
              <a:rPr lang="zh-CN" altLang="en-US" sz="3200"/>
              <a:t>计算完毕；</a:t>
            </a:r>
            <a:r>
              <a:rPr lang="zh-CN" altLang="en-US" sz="3735"/>
              <a:t> </a:t>
            </a:r>
            <a:endParaRPr lang="zh-CN" altLang="en-US" sz="3735"/>
          </a:p>
        </p:txBody>
      </p:sp>
      <p:graphicFrame>
        <p:nvGraphicFramePr>
          <p:cNvPr id="34988" name="Group 172"/>
          <p:cNvGraphicFramePr>
            <a:graphicFrameLocks noGrp="1"/>
          </p:cNvGraphicFramePr>
          <p:nvPr>
            <p:ph sz="half" idx="4294967295"/>
          </p:nvPr>
        </p:nvGraphicFramePr>
        <p:xfrm>
          <a:off x="527051" y="933451"/>
          <a:ext cx="11040534" cy="5676906"/>
        </p:xfrm>
        <a:graphic>
          <a:graphicData uri="http://schemas.openxmlformats.org/drawingml/2006/table">
            <a:tbl>
              <a:tblPr/>
              <a:tblGrid>
                <a:gridCol w="543983"/>
                <a:gridCol w="1280584"/>
                <a:gridCol w="768349"/>
                <a:gridCol w="1011767"/>
                <a:gridCol w="867833"/>
                <a:gridCol w="941917"/>
                <a:gridCol w="865716"/>
                <a:gridCol w="57151"/>
                <a:gridCol w="797983"/>
                <a:gridCol w="1121833"/>
                <a:gridCol w="960967"/>
                <a:gridCol w="958851"/>
                <a:gridCol w="863600"/>
              </a:tblGrid>
              <a:tr h="4783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77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(LT=2)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OH=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AL=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SS=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Yield=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100%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LS=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5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Periods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77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In.Dmd.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1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GR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627.2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315.8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313.6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210.5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416.7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210.5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313.6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210.5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416.7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5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SR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77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POH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-27.2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157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-157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132.8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-284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5.589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192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-18.6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64.73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5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PAB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472.8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157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343.4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132.8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216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505.6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192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481.4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64.73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77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NR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37.2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166.6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294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4.411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28.56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5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PORC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34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19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POR</a:t>
                      </a:r>
                      <a:endParaRPr kumimoji="0" lang="zh-CN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(57)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(58)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(59)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(60)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(61)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(62)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(63)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(64)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(65)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  <a:endParaRPr kumimoji="0" lang="en-US" altLang="zh-C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(66)</a:t>
                      </a:r>
                      <a:endParaRPr kumimoji="0" lang="zh-CN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4989" name="Text Box 173"/>
          <p:cNvSpPr txBox="1">
            <a:spLocks noChangeArrowheads="1"/>
          </p:cNvSpPr>
          <p:nvPr/>
        </p:nvSpPr>
        <p:spPr bwMode="auto">
          <a:xfrm>
            <a:off x="2351618" y="6117168"/>
            <a:ext cx="9215967" cy="328231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135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  <p:bldP spid="3498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357718"/>
            <a:ext cx="11952817" cy="621453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zh-CN" sz="3735"/>
              <a:t>④选</a:t>
            </a:r>
            <a:r>
              <a:rPr lang="en-US" altLang="zh-CN" sz="3735"/>
              <a:t>B</a:t>
            </a:r>
            <a:r>
              <a:rPr lang="zh-CN" altLang="zh-CN" sz="3735"/>
              <a:t>同样按</a:t>
            </a:r>
            <a:r>
              <a:rPr lang="en-US" altLang="zh-CN" sz="3735"/>
              <a:t>{POH(</a:t>
            </a:r>
            <a:r>
              <a:rPr lang="en-US" altLang="zh-CN" sz="3735" i="1"/>
              <a:t>t</a:t>
            </a:r>
            <a:r>
              <a:rPr lang="en-US" altLang="zh-CN" sz="3735"/>
              <a:t>)→NR(</a:t>
            </a:r>
            <a:r>
              <a:rPr lang="en-US" altLang="zh-CN" sz="3735" i="1"/>
              <a:t>t</a:t>
            </a:r>
            <a:r>
              <a:rPr lang="en-US" altLang="zh-CN" sz="3735"/>
              <a:t>)→PORC(</a:t>
            </a:r>
            <a:r>
              <a:rPr lang="en-US" altLang="zh-CN" sz="3735" i="1"/>
              <a:t>t</a:t>
            </a:r>
            <a:r>
              <a:rPr lang="en-US" altLang="zh-CN" sz="3735"/>
              <a:t>)→PAB(</a:t>
            </a:r>
            <a:r>
              <a:rPr lang="en-US" altLang="zh-CN" sz="3735" i="1"/>
              <a:t>t</a:t>
            </a:r>
            <a:r>
              <a:rPr lang="en-US" altLang="zh-CN" sz="3735"/>
              <a:t>)}</a:t>
            </a:r>
            <a:r>
              <a:rPr lang="zh-CN" altLang="zh-CN" sz="3735"/>
              <a:t>顺序依次计算第</a:t>
            </a:r>
            <a:r>
              <a:rPr lang="en-US" altLang="zh-CN" sz="3735"/>
              <a:t>1</a:t>
            </a:r>
            <a:r>
              <a:rPr lang="zh-CN" altLang="zh-CN" sz="3735"/>
              <a:t>至第</a:t>
            </a:r>
            <a:r>
              <a:rPr lang="en-US" altLang="zh-CN" sz="3735"/>
              <a:t>9</a:t>
            </a:r>
            <a:r>
              <a:rPr lang="zh-CN" altLang="zh-CN" sz="3735"/>
              <a:t>期</a:t>
            </a:r>
            <a:r>
              <a:rPr lang="zh-CN" altLang="en-US" sz="3735"/>
              <a:t>所有数据 ；</a:t>
            </a:r>
            <a:endParaRPr lang="zh-CN" altLang="en-US" sz="3735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zh-CN" sz="3735"/>
              <a:t>⑤一次性计算</a:t>
            </a:r>
            <a:r>
              <a:rPr lang="en-US" altLang="zh-CN" sz="3735"/>
              <a:t>B</a:t>
            </a:r>
            <a:r>
              <a:rPr lang="zh-CN" altLang="zh-CN" sz="3735"/>
              <a:t>所有期别的</a:t>
            </a:r>
            <a:r>
              <a:rPr lang="en-US" altLang="zh-CN" sz="3735"/>
              <a:t>POR</a:t>
            </a:r>
            <a:r>
              <a:rPr lang="zh-CN" altLang="zh-CN" sz="3735"/>
              <a:t>数据</a:t>
            </a:r>
            <a:r>
              <a:rPr lang="zh-CN" altLang="en-US" sz="3735"/>
              <a:t>；</a:t>
            </a:r>
            <a:endParaRPr lang="zh-CN" altLang="en-US" sz="3735"/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3735"/>
              <a:t>    </a:t>
            </a:r>
            <a:r>
              <a:rPr lang="zh-CN" altLang="zh-CN" sz="3735" b="1">
                <a:solidFill>
                  <a:srgbClr val="FF3300"/>
                </a:solidFill>
              </a:rPr>
              <a:t>至此第一阶</a:t>
            </a:r>
            <a:r>
              <a:rPr lang="en-US" altLang="zh-CN" sz="3735" b="1">
                <a:solidFill>
                  <a:srgbClr val="FF3300"/>
                </a:solidFill>
              </a:rPr>
              <a:t>MRP</a:t>
            </a:r>
            <a:r>
              <a:rPr lang="zh-CN" altLang="zh-CN" sz="3735" b="1">
                <a:solidFill>
                  <a:srgbClr val="FF3300"/>
                </a:solidFill>
              </a:rPr>
              <a:t>物料的计算全部结束</a:t>
            </a:r>
            <a:r>
              <a:rPr lang="zh-CN" altLang="en-US" sz="3735" b="1">
                <a:solidFill>
                  <a:srgbClr val="FF3300"/>
                </a:solidFill>
              </a:rPr>
              <a:t>；</a:t>
            </a:r>
            <a:endParaRPr lang="zh-CN" altLang="en-US" sz="3735" b="1">
              <a:solidFill>
                <a:srgbClr val="FF33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zh-CN" sz="3735"/>
              <a:t>⑥</a:t>
            </a:r>
            <a:r>
              <a:rPr lang="zh-CN" altLang="zh-CN" sz="3735">
                <a:solidFill>
                  <a:srgbClr val="0000FF"/>
                </a:solidFill>
              </a:rPr>
              <a:t>开始下阶（此时第</a:t>
            </a:r>
            <a:r>
              <a:rPr lang="zh-CN" altLang="en-US" sz="3735">
                <a:solidFill>
                  <a:srgbClr val="0000FF"/>
                </a:solidFill>
              </a:rPr>
              <a:t>2</a:t>
            </a:r>
            <a:r>
              <a:rPr lang="zh-CN" altLang="zh-CN" sz="3735">
                <a:solidFill>
                  <a:srgbClr val="0000FF"/>
                </a:solidFill>
              </a:rPr>
              <a:t>阶）</a:t>
            </a:r>
            <a:r>
              <a:rPr lang="en-US" altLang="zh-CN" sz="3735">
                <a:solidFill>
                  <a:srgbClr val="0000FF"/>
                </a:solidFill>
              </a:rPr>
              <a:t>MRP</a:t>
            </a:r>
            <a:r>
              <a:rPr lang="zh-CN" altLang="zh-CN" sz="3735">
                <a:solidFill>
                  <a:srgbClr val="0000FF"/>
                </a:solidFill>
              </a:rPr>
              <a:t>物料的</a:t>
            </a:r>
            <a:r>
              <a:rPr lang="en-US" altLang="zh-CN" sz="3735">
                <a:solidFill>
                  <a:srgbClr val="0000FF"/>
                </a:solidFill>
              </a:rPr>
              <a:t>MRP</a:t>
            </a:r>
            <a:r>
              <a:rPr lang="zh-CN" altLang="zh-CN" sz="3735">
                <a:solidFill>
                  <a:srgbClr val="0000FF"/>
                </a:solidFill>
              </a:rPr>
              <a:t>计算</a:t>
            </a:r>
            <a:r>
              <a:rPr lang="zh-CN" altLang="en-US" sz="3735"/>
              <a:t>；</a:t>
            </a:r>
            <a:endParaRPr lang="zh-CN" altLang="en-US" sz="3735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735"/>
              <a:t>⑦</a:t>
            </a:r>
            <a:r>
              <a:rPr lang="en-US" altLang="zh-CN" sz="3735"/>
              <a:t>......</a:t>
            </a:r>
            <a:r>
              <a:rPr lang="zh-CN" altLang="zh-CN" sz="3735"/>
              <a:t>依此类推直至所有</a:t>
            </a:r>
            <a:r>
              <a:rPr lang="en-US" altLang="zh-CN" sz="3735"/>
              <a:t>MRP</a:t>
            </a:r>
            <a:r>
              <a:rPr lang="zh-CN" altLang="zh-CN" sz="3735"/>
              <a:t>物料计算完毕。</a:t>
            </a:r>
            <a:endParaRPr lang="en-US" altLang="zh-CN" sz="3735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64865"/>
          <p:cNvSpPr>
            <a:spLocks noGrp="1" noChangeArrowheads="1"/>
          </p:cNvSpPr>
          <p:nvPr>
            <p:ph type="title"/>
          </p:nvPr>
        </p:nvSpPr>
        <p:spPr>
          <a:xfrm>
            <a:off x="1631951" y="115889"/>
            <a:ext cx="6881813" cy="5048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sz="3200" b="1"/>
              <a:t>3.</a:t>
            </a:r>
            <a:r>
              <a:rPr lang="zh-CN" altLang="en-US" sz="3200" b="1"/>
              <a:t>材料主文件</a:t>
            </a:r>
            <a:r>
              <a:rPr lang="en-US" altLang="zh-CN" sz="3200"/>
              <a:t>(Item Master</a:t>
            </a:r>
            <a:r>
              <a:rPr lang="zh-CN" altLang="en-US" sz="3200"/>
              <a:t>，</a:t>
            </a:r>
            <a:r>
              <a:rPr lang="en-US" altLang="zh-CN" sz="3200"/>
              <a:t>IM)</a:t>
            </a:r>
            <a:endParaRPr lang="zh-CN" altLang="en-US" sz="3200"/>
          </a:p>
        </p:txBody>
      </p:sp>
      <p:sp>
        <p:nvSpPr>
          <p:cNvPr id="164867" name="文本占位符 164866"/>
          <p:cNvSpPr>
            <a:spLocks noGrp="1" noChangeArrowheads="1"/>
          </p:cNvSpPr>
          <p:nvPr>
            <p:ph type="body" idx="1"/>
          </p:nvPr>
        </p:nvSpPr>
        <p:spPr>
          <a:xfrm>
            <a:off x="1631951" y="741363"/>
            <a:ext cx="8964613" cy="57832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/>
              <a:t>(1) </a:t>
            </a:r>
            <a:r>
              <a:rPr lang="zh-CN" altLang="en-US" b="1"/>
              <a:t>件号</a:t>
            </a:r>
            <a:r>
              <a:rPr lang="en-US" altLang="zh-CN"/>
              <a:t>(Item Number)</a:t>
            </a:r>
            <a:endParaRPr lang="en-US" altLang="zh-CN"/>
          </a:p>
          <a:p>
            <a:pPr eaLnBrk="1" hangingPunct="1">
              <a:lnSpc>
                <a:spcPct val="150000"/>
              </a:lnSpc>
            </a:pPr>
            <a:r>
              <a:rPr lang="en-US" altLang="zh-CN"/>
              <a:t>(2) </a:t>
            </a:r>
            <a:r>
              <a:rPr lang="zh-CN" altLang="en-US" b="1"/>
              <a:t>批量法则</a:t>
            </a:r>
            <a:r>
              <a:rPr lang="en-US" altLang="zh-CN"/>
              <a:t>(Lot Sizing Rule, LSR)</a:t>
            </a:r>
            <a:endParaRPr lang="zh-CN" altLang="en-US"/>
          </a:p>
          <a:p>
            <a:pPr eaLnBrk="1" hangingPunct="1">
              <a:lnSpc>
                <a:spcPct val="150000"/>
              </a:lnSpc>
            </a:pPr>
            <a:r>
              <a:rPr lang="en-US" altLang="zh-CN"/>
              <a:t>(3) </a:t>
            </a:r>
            <a:r>
              <a:rPr lang="zh-CN" altLang="en-US" b="1"/>
              <a:t>批量大小</a:t>
            </a:r>
            <a:r>
              <a:rPr lang="en-US" altLang="zh-CN"/>
              <a:t>(Lot Size, LS)</a:t>
            </a:r>
            <a:endParaRPr lang="en-US" altLang="zh-CN"/>
          </a:p>
          <a:p>
            <a:pPr eaLnBrk="1" hangingPunct="1">
              <a:lnSpc>
                <a:spcPct val="150000"/>
              </a:lnSpc>
            </a:pPr>
            <a:r>
              <a:rPr lang="en-US" altLang="zh-CN"/>
              <a:t>(4) </a:t>
            </a:r>
            <a:r>
              <a:rPr lang="zh-CN" altLang="en-US" b="1"/>
              <a:t>前置时间或提前期</a:t>
            </a:r>
            <a:r>
              <a:rPr lang="en-US" altLang="zh-CN"/>
              <a:t>(Lead Time, LT)</a:t>
            </a:r>
            <a:r>
              <a:rPr lang="zh-CN" altLang="en-US"/>
              <a:t> </a:t>
            </a:r>
            <a:endParaRPr lang="zh-CN" altLang="en-US"/>
          </a:p>
          <a:p>
            <a:pPr eaLnBrk="1" hangingPunct="1">
              <a:lnSpc>
                <a:spcPct val="150000"/>
              </a:lnSpc>
            </a:pPr>
            <a:r>
              <a:rPr lang="en-US" altLang="zh-CN"/>
              <a:t>(5) </a:t>
            </a:r>
            <a:r>
              <a:rPr lang="zh-CN" altLang="en-US" b="1"/>
              <a:t>安全库存</a:t>
            </a:r>
            <a:r>
              <a:rPr lang="en-US" altLang="zh-CN"/>
              <a:t>(Safety Stock, SS)</a:t>
            </a:r>
            <a:endParaRPr lang="zh-CN" altLang="en-US"/>
          </a:p>
          <a:p>
            <a:pPr eaLnBrk="1" hangingPunct="1">
              <a:lnSpc>
                <a:spcPct val="150000"/>
              </a:lnSpc>
            </a:pPr>
            <a:r>
              <a:rPr lang="en-US" altLang="zh-CN"/>
              <a:t>(6) </a:t>
            </a:r>
            <a:r>
              <a:rPr lang="zh-CN" altLang="en-US" b="1"/>
              <a:t>良品率</a:t>
            </a:r>
            <a:r>
              <a:rPr lang="en-US" altLang="zh-CN"/>
              <a:t>(Yield)</a:t>
            </a:r>
            <a:endParaRPr lang="en-US" altLang="zh-CN"/>
          </a:p>
          <a:p>
            <a:pPr algn="ctr" eaLnBrk="1" hangingPunct="1">
              <a:lnSpc>
                <a:spcPct val="150000"/>
              </a:lnSpc>
            </a:pPr>
            <a:r>
              <a:rPr lang="zh-CN" altLang="en-US" b="1"/>
              <a:t>你还能列举当代良品率的例子吗？</a:t>
            </a:r>
            <a:endParaRPr lang="en-US" altLang="zh-CN" b="1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/>
              <a:t>       </a:t>
            </a:r>
            <a:r>
              <a:rPr lang="zh-CN" altLang="en-US"/>
              <a:t>纳米级芯片的良品率。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76475" y="1740137"/>
            <a:ext cx="6838950" cy="31908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66913"/>
          <p:cNvSpPr>
            <a:spLocks noGrp="1" noChangeArrowheads="1"/>
          </p:cNvSpPr>
          <p:nvPr>
            <p:ph type="title"/>
          </p:nvPr>
        </p:nvSpPr>
        <p:spPr>
          <a:xfrm>
            <a:off x="1558925" y="-33338"/>
            <a:ext cx="6019800" cy="676276"/>
          </a:xfrm>
        </p:spPr>
        <p:txBody>
          <a:bodyPr/>
          <a:lstStyle/>
          <a:p>
            <a:pPr algn="l" eaLnBrk="1" hangingPunct="1"/>
            <a:r>
              <a:rPr lang="en-US" altLang="zh-CN" sz="3200" b="1"/>
              <a:t>4.</a:t>
            </a:r>
            <a:r>
              <a:rPr lang="zh-CN" altLang="en-US" sz="3200" b="1"/>
              <a:t>材料表</a:t>
            </a:r>
            <a:r>
              <a:rPr lang="en-US" altLang="zh-CN" sz="3200" b="1"/>
              <a:t>(Bill of Material, BOM)</a:t>
            </a:r>
            <a:r>
              <a:rPr lang="en-US" altLang="zh-CN" sz="3200"/>
              <a:t> </a:t>
            </a:r>
            <a:endParaRPr lang="en-US" altLang="zh-CN" sz="3200"/>
          </a:p>
        </p:txBody>
      </p:sp>
      <p:sp>
        <p:nvSpPr>
          <p:cNvPr id="166915" name="文本占位符 166914"/>
          <p:cNvSpPr>
            <a:spLocks noGrp="1" noChangeArrowheads="1"/>
          </p:cNvSpPr>
          <p:nvPr>
            <p:ph type="body" idx="1"/>
          </p:nvPr>
        </p:nvSpPr>
        <p:spPr>
          <a:xfrm>
            <a:off x="1524001" y="642939"/>
            <a:ext cx="6659563" cy="554037"/>
          </a:xfrm>
        </p:spPr>
        <p:txBody>
          <a:bodyPr vert="horz" lIns="0" tIns="45720" rIns="0" bIns="45720" rtlCol="0"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材料表</a:t>
            </a:r>
            <a:r>
              <a:rPr lang="en-US" altLang="zh-CN"/>
              <a:t>BOM</a:t>
            </a:r>
            <a:r>
              <a:rPr lang="zh-CN" altLang="en-US"/>
              <a:t>也称物料清单</a:t>
            </a:r>
            <a:r>
              <a:rPr lang="zh-CN" altLang="zh-CN"/>
              <a:t>或产品结构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628775"/>
            <a:ext cx="648017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66913"/>
          <p:cNvSpPr>
            <a:spLocks noGrp="1" noChangeArrowheads="1"/>
          </p:cNvSpPr>
          <p:nvPr>
            <p:ph type="title"/>
          </p:nvPr>
        </p:nvSpPr>
        <p:spPr>
          <a:xfrm>
            <a:off x="1558925" y="15876"/>
            <a:ext cx="6019800" cy="676275"/>
          </a:xfrm>
        </p:spPr>
        <p:txBody>
          <a:bodyPr/>
          <a:lstStyle/>
          <a:p>
            <a:pPr algn="l" eaLnBrk="1" hangingPunct="1"/>
            <a:r>
              <a:rPr lang="en-US" altLang="zh-CN" sz="3200" b="1"/>
              <a:t>4.</a:t>
            </a:r>
            <a:r>
              <a:rPr lang="zh-CN" altLang="en-US" sz="3200" b="1"/>
              <a:t>材料表</a:t>
            </a:r>
            <a:r>
              <a:rPr lang="en-US" altLang="zh-CN" sz="3200" b="1"/>
              <a:t>(Bill of Material, BOM)</a:t>
            </a:r>
            <a:r>
              <a:rPr lang="en-US" altLang="zh-CN" sz="3200"/>
              <a:t> </a:t>
            </a:r>
            <a:endParaRPr lang="en-US" altLang="zh-CN" sz="3200"/>
          </a:p>
        </p:txBody>
      </p:sp>
      <p:sp>
        <p:nvSpPr>
          <p:cNvPr id="166915" name="文本占位符 166914"/>
          <p:cNvSpPr>
            <a:spLocks noGrp="1" noChangeArrowheads="1"/>
          </p:cNvSpPr>
          <p:nvPr>
            <p:ph type="body" idx="1"/>
          </p:nvPr>
        </p:nvSpPr>
        <p:spPr>
          <a:xfrm>
            <a:off x="1524001" y="620714"/>
            <a:ext cx="8964613" cy="3671887"/>
          </a:xfrm>
        </p:spPr>
        <p:txBody>
          <a:bodyPr vert="horz" lIns="0" tIns="45720" rIns="0" bIns="45720" rtlCol="0"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/>
              <a:t>(1) </a:t>
            </a:r>
            <a:r>
              <a:rPr lang="zh-CN" altLang="en-US" b="1"/>
              <a:t>单位用量</a:t>
            </a:r>
            <a:r>
              <a:rPr lang="en-US" altLang="zh-CN"/>
              <a:t>(Quantity-Per, QP)</a:t>
            </a:r>
            <a:endParaRPr lang="zh-CN" altLang="en-US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/>
              <a:t>(2) </a:t>
            </a:r>
            <a:r>
              <a:rPr lang="zh-CN" altLang="en-US" b="1"/>
              <a:t>损耗率</a:t>
            </a:r>
            <a:r>
              <a:rPr lang="en-US" altLang="zh-CN"/>
              <a:t>(Scrap Rate)</a:t>
            </a:r>
            <a:endParaRPr lang="en-US" altLang="zh-CN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5400" b="1"/>
              <a:t>？</a:t>
            </a:r>
            <a:endParaRPr lang="en-US" altLang="zh-CN" sz="5400" b="1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b="1"/>
              <a:t>请问你能区分出</a:t>
            </a:r>
            <a:r>
              <a:rPr lang="zh-CN" altLang="zh-CN" b="1"/>
              <a:t>何时使用</a:t>
            </a:r>
            <a:r>
              <a:rPr lang="zh-CN" altLang="en-US" b="1"/>
              <a:t>良品率</a:t>
            </a:r>
            <a:r>
              <a:rPr lang="zh-CN" altLang="zh-CN" b="1"/>
              <a:t>与何时使用</a:t>
            </a:r>
            <a:r>
              <a:rPr lang="zh-CN" altLang="en-US" b="1"/>
              <a:t>损耗率吗？</a:t>
            </a: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67937"/>
          <p:cNvSpPr>
            <a:spLocks noGrp="1" noChangeArrowheads="1"/>
          </p:cNvSpPr>
          <p:nvPr>
            <p:ph type="title"/>
          </p:nvPr>
        </p:nvSpPr>
        <p:spPr>
          <a:xfrm>
            <a:off x="1587501" y="115888"/>
            <a:ext cx="5732463" cy="49371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sz="3200" b="1"/>
              <a:t>5.</a:t>
            </a:r>
            <a:r>
              <a:rPr lang="zh-CN" altLang="en-US" sz="3200" b="1"/>
              <a:t>库存状态</a:t>
            </a:r>
            <a:r>
              <a:rPr lang="en-US" altLang="zh-CN" sz="3200" b="1"/>
              <a:t>(Inventory Status)</a:t>
            </a:r>
            <a:endParaRPr lang="en-US" altLang="zh-CN" sz="3200" b="1"/>
          </a:p>
        </p:txBody>
      </p:sp>
      <p:sp>
        <p:nvSpPr>
          <p:cNvPr id="167939" name="文本占位符 167938"/>
          <p:cNvSpPr>
            <a:spLocks noGrp="1" noChangeArrowheads="1"/>
          </p:cNvSpPr>
          <p:nvPr>
            <p:ph type="body" idx="1"/>
          </p:nvPr>
        </p:nvSpPr>
        <p:spPr>
          <a:xfrm>
            <a:off x="1524001" y="644526"/>
            <a:ext cx="6588125" cy="2136775"/>
          </a:xfrm>
        </p:spPr>
        <p:txBody>
          <a:bodyPr/>
          <a:lstStyle/>
          <a:p>
            <a:pPr eaLnBrk="1" hangingPunct="1"/>
            <a:r>
              <a:rPr lang="en-US" altLang="zh-CN"/>
              <a:t>(1) </a:t>
            </a:r>
            <a:r>
              <a:rPr lang="zh-CN" altLang="en-US" b="1"/>
              <a:t>在库量</a:t>
            </a:r>
            <a:r>
              <a:rPr lang="en-US" altLang="zh-CN"/>
              <a:t>(On-Hand Inventory, OH)</a:t>
            </a:r>
            <a:endParaRPr lang="zh-CN" altLang="en-US"/>
          </a:p>
          <a:p>
            <a:pPr eaLnBrk="1" hangingPunct="1"/>
            <a:r>
              <a:rPr lang="en-US" altLang="zh-CN"/>
              <a:t>(2) </a:t>
            </a:r>
            <a:r>
              <a:rPr lang="zh-CN" altLang="en-US" b="1"/>
              <a:t>在途量</a:t>
            </a:r>
            <a:r>
              <a:rPr lang="en-US" altLang="zh-CN"/>
              <a:t>(Scheduled Receipts, SR)</a:t>
            </a:r>
            <a:r>
              <a:rPr lang="zh-CN" altLang="en-US"/>
              <a:t> </a:t>
            </a:r>
            <a:endParaRPr lang="zh-CN" altLang="en-US"/>
          </a:p>
          <a:p>
            <a:pPr eaLnBrk="1" hangingPunct="1"/>
            <a:r>
              <a:rPr lang="zh-CN" altLang="en-US"/>
              <a:t>请问下图中哪个属性对应“在途量”？</a:t>
            </a:r>
            <a:endParaRPr lang="en-US" altLang="zh-CN"/>
          </a:p>
          <a:p>
            <a:pPr algn="ctr" eaLnBrk="1" hangingPunct="1"/>
            <a:r>
              <a:rPr lang="zh-CN" altLang="zh-CN"/>
              <a:t>计划收货量</a:t>
            </a:r>
            <a:endParaRPr lang="en-US" altLang="zh-CN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781301"/>
            <a:ext cx="88106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67937"/>
          <p:cNvSpPr>
            <a:spLocks noGrp="1" noChangeArrowheads="1"/>
          </p:cNvSpPr>
          <p:nvPr>
            <p:ph type="title"/>
          </p:nvPr>
        </p:nvSpPr>
        <p:spPr>
          <a:xfrm>
            <a:off x="1587501" y="44451"/>
            <a:ext cx="5661025" cy="4937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sz="3200" b="1"/>
              <a:t>5.</a:t>
            </a:r>
            <a:r>
              <a:rPr lang="zh-CN" altLang="en-US" sz="3200" b="1"/>
              <a:t>库存状态</a:t>
            </a:r>
            <a:r>
              <a:rPr lang="en-US" altLang="zh-CN" sz="3200" b="1"/>
              <a:t>(Inventory Status)</a:t>
            </a:r>
            <a:endParaRPr lang="en-US" altLang="zh-CN" sz="3200" b="1"/>
          </a:p>
        </p:txBody>
      </p:sp>
      <p:sp>
        <p:nvSpPr>
          <p:cNvPr id="167939" name="文本占位符 167938"/>
          <p:cNvSpPr>
            <a:spLocks noGrp="1" noChangeArrowheads="1"/>
          </p:cNvSpPr>
          <p:nvPr>
            <p:ph type="body" idx="1"/>
          </p:nvPr>
        </p:nvSpPr>
        <p:spPr>
          <a:xfrm>
            <a:off x="1524001" y="692150"/>
            <a:ext cx="7019925" cy="1728788"/>
          </a:xfrm>
        </p:spPr>
        <p:txBody>
          <a:bodyPr/>
          <a:lstStyle/>
          <a:p>
            <a:pPr eaLnBrk="1" hangingPunct="1"/>
            <a:r>
              <a:rPr lang="en-US" altLang="zh-CN"/>
              <a:t>(3) </a:t>
            </a:r>
            <a:r>
              <a:rPr lang="zh-CN" altLang="en-US" b="1"/>
              <a:t>保留量</a:t>
            </a:r>
            <a:r>
              <a:rPr lang="en-US" altLang="zh-CN"/>
              <a:t>(Allocated Inventory, AL)</a:t>
            </a:r>
            <a:r>
              <a:rPr lang="zh-CN" altLang="en-US"/>
              <a:t> </a:t>
            </a:r>
            <a:r>
              <a:rPr lang="en-US" altLang="zh-CN"/>
              <a:t> </a:t>
            </a:r>
            <a:endParaRPr lang="en-US" altLang="zh-CN"/>
          </a:p>
          <a:p>
            <a:pPr eaLnBrk="1" hangingPunct="1"/>
            <a:r>
              <a:rPr lang="zh-CN" altLang="en-US"/>
              <a:t>请问下图哪个属性对应“保留量”？</a:t>
            </a:r>
            <a:endParaRPr lang="zh-CN" altLang="en-US"/>
          </a:p>
          <a:p>
            <a:pPr algn="ctr" eaLnBrk="1" hangingPunct="1"/>
            <a:r>
              <a:rPr lang="zh-CN" altLang="en-US"/>
              <a:t>备料量 </a:t>
            </a:r>
            <a:endParaRPr lang="zh-CN" altLang="en-US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636838"/>
            <a:ext cx="8424862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68961"/>
          <p:cNvSpPr>
            <a:spLocks noGrp="1" noChangeArrowheads="1"/>
          </p:cNvSpPr>
          <p:nvPr>
            <p:ph type="title"/>
          </p:nvPr>
        </p:nvSpPr>
        <p:spPr>
          <a:xfrm>
            <a:off x="1585913" y="111125"/>
            <a:ext cx="5446712" cy="50958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sz="3200" b="1"/>
              <a:t>6.</a:t>
            </a:r>
            <a:r>
              <a:rPr lang="zh-CN" altLang="en-US" sz="3200" b="1"/>
              <a:t>工厂日历</a:t>
            </a:r>
            <a:r>
              <a:rPr lang="en-US" altLang="zh-CN" sz="3200" b="1"/>
              <a:t>(Shop Calendar)</a:t>
            </a:r>
            <a:r>
              <a:rPr lang="en-US" altLang="zh-CN" sz="3200"/>
              <a:t> </a:t>
            </a:r>
            <a:endParaRPr lang="en-US" altLang="zh-CN" sz="3200"/>
          </a:p>
        </p:txBody>
      </p:sp>
      <p:sp>
        <p:nvSpPr>
          <p:cNvPr id="168963" name="文本占位符 168962"/>
          <p:cNvSpPr>
            <a:spLocks noGrp="1" noChangeArrowheads="1"/>
          </p:cNvSpPr>
          <p:nvPr>
            <p:ph type="body" idx="1"/>
          </p:nvPr>
        </p:nvSpPr>
        <p:spPr>
          <a:xfrm>
            <a:off x="1524001" y="549275"/>
            <a:ext cx="5724525" cy="1943100"/>
          </a:xfrm>
        </p:spPr>
        <p:txBody>
          <a:bodyPr vert="horz" lIns="91440" tIns="45720" rIns="0" bIns="45720" rtlCol="0"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/>
              <a:t>(1) </a:t>
            </a:r>
            <a:r>
              <a:rPr lang="zh-CN" altLang="en-US"/>
              <a:t>工厂日历   </a:t>
            </a:r>
            <a:endParaRPr lang="zh-CN" altLang="en-US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/>
              <a:t>(2) </a:t>
            </a:r>
            <a:r>
              <a:rPr lang="zh-CN" altLang="en-US"/>
              <a:t>时段</a:t>
            </a:r>
            <a:r>
              <a:rPr lang="en-US" altLang="zh-CN"/>
              <a:t>(Time Bucket)</a:t>
            </a:r>
            <a:endParaRPr lang="en-US" altLang="zh-CN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CN"/>
              <a:t>(3) </a:t>
            </a:r>
            <a:r>
              <a:rPr lang="zh-CN" altLang="en-US"/>
              <a:t>计划期间</a:t>
            </a:r>
            <a:r>
              <a:rPr lang="en-US" altLang="zh-CN"/>
              <a:t>(Planning Horizon)</a:t>
            </a:r>
            <a:endParaRPr lang="en-US" altLang="zh-CN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565401"/>
            <a:ext cx="6121400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uiExpand="1" build="p"/>
    </p:bldLst>
  </p:timing>
</p:sld>
</file>

<file path=ppt/tags/tag1.xml><?xml version="1.0" encoding="utf-8"?>
<p:tagLst xmlns:p="http://schemas.openxmlformats.org/presentationml/2006/main">
  <p:tag name="commondata" val="eyJoZGlkIjoiYThiOWZlYjhhNjFjYWNiYjA3NDViODY4NjgzYjgwM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4545</Words>
  <Application>WPS 演示</Application>
  <PresentationFormat>宽屏</PresentationFormat>
  <Paragraphs>1222</Paragraphs>
  <Slides>40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40</vt:i4>
      </vt:variant>
    </vt:vector>
  </HeadingPairs>
  <TitlesOfParts>
    <vt:vector size="64" baseType="lpstr">
      <vt:lpstr>Arial</vt:lpstr>
      <vt:lpstr>宋体</vt:lpstr>
      <vt:lpstr>Wingdings</vt:lpstr>
      <vt:lpstr>Times New Roman</vt:lpstr>
      <vt:lpstr>华文楷体</vt:lpstr>
      <vt:lpstr>等线 Light</vt:lpstr>
      <vt:lpstr>等线</vt:lpstr>
      <vt:lpstr>微软雅黑</vt:lpstr>
      <vt:lpstr>Arial Unicode MS</vt:lpstr>
      <vt:lpstr>Calibri</vt:lpstr>
      <vt:lpstr>黑体</vt:lpstr>
      <vt:lpstr>Office 主题​​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5.2 物料需求计划MRP</vt:lpstr>
      <vt:lpstr>5.2.1 MRP的基础信息</vt:lpstr>
      <vt:lpstr>PowerPoint 演示文稿</vt:lpstr>
      <vt:lpstr>3.材料主文件(Item Master，IM)</vt:lpstr>
      <vt:lpstr>4.材料表(Bill of Material, BOM) </vt:lpstr>
      <vt:lpstr>4.材料表(Bill of Material, BOM) </vt:lpstr>
      <vt:lpstr>5.库存状态(Inventory Status)</vt:lpstr>
      <vt:lpstr>5.库存状态(Inventory Status)</vt:lpstr>
      <vt:lpstr>6.工厂日历(Shop Calendar) </vt:lpstr>
      <vt:lpstr>二、MRP处理逻辑的7个关键变量 </vt:lpstr>
      <vt:lpstr>PowerPoint 演示文稿</vt:lpstr>
      <vt:lpstr>PowerPoint 演示文稿</vt:lpstr>
      <vt:lpstr>三、逾期量(Past Due) </vt:lpstr>
      <vt:lpstr>PowerPoint 演示文稿</vt:lpstr>
      <vt:lpstr>四、最低阶码(Low-Level Code, LLC) </vt:lpstr>
      <vt:lpstr>5.2.2 MRP逻辑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二、MRP基本运算逻辑</vt:lpstr>
      <vt:lpstr>PowerPoint 演示文稿</vt:lpstr>
      <vt:lpstr>1、毛需求GR的运算逻辑 </vt:lpstr>
      <vt:lpstr>2、SR（无公式）</vt:lpstr>
      <vt:lpstr>PowerPoint 演示文稿</vt:lpstr>
      <vt:lpstr>7、POR的运算逻辑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 计算</vt:lpstr>
      <vt:lpstr>PowerPoint 演示文稿</vt:lpstr>
      <vt:lpstr>PowerPoint 演示文稿</vt:lpstr>
      <vt:lpstr>②选A按{POH(t)→NR(t)→PORC(t)→PAB(t)}顺序计算各期数据；</vt:lpstr>
      <vt:lpstr>③一次性计算A所有期别的POR数据，至此A计算完毕；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5.2 物料需求计划MRP</dc:title>
  <dc:creator>xiao li</dc:creator>
  <cp:lastModifiedBy>刘俊玲</cp:lastModifiedBy>
  <cp:revision>8</cp:revision>
  <dcterms:created xsi:type="dcterms:W3CDTF">2020-08-12T06:45:00Z</dcterms:created>
  <dcterms:modified xsi:type="dcterms:W3CDTF">2024-01-19T07:22:49Z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0625B4C88E014394A0E8EF471E32A640_12</vt:lpwstr>
  </property>
  <property fmtid="{D5CDD505-2E9C-101B-9397-08002B2CF9AE}" pid="3" name="KSOProductBuildVer">
    <vt:lpwstr>2052-12.1.0.16120</vt:lpwstr>
  </property>
</Properties>
</file>