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7" r:id="rId3"/>
    <p:sldId id="298" r:id="rId4"/>
    <p:sldId id="553" r:id="rId5"/>
    <p:sldId id="315" r:id="rId6"/>
    <p:sldId id="296" r:id="rId7"/>
    <p:sldId id="259" r:id="rId8"/>
    <p:sldId id="554" r:id="rId9"/>
    <p:sldId id="260" r:id="rId10"/>
    <p:sldId id="261" r:id="rId11"/>
    <p:sldId id="262" r:id="rId12"/>
    <p:sldId id="264" r:id="rId13"/>
    <p:sldId id="555" r:id="rId14"/>
    <p:sldId id="556" r:id="rId15"/>
    <p:sldId id="557" r:id="rId16"/>
    <p:sldId id="558" r:id="rId17"/>
    <p:sldId id="281" r:id="rId18"/>
    <p:sldId id="550" r:id="rId19"/>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6" autoAdjust="0"/>
    <p:restoredTop sz="94660"/>
  </p:normalViewPr>
  <p:slideViewPr>
    <p:cSldViewPr snapToGrid="0">
      <p:cViewPr varScale="1">
        <p:scale>
          <a:sx n="67" d="100"/>
          <a:sy n="67" d="100"/>
        </p:scale>
        <p:origin x="60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gs" Target="tags/tag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2234DC-75F6-40DD-8FB1-5CAC960A4CE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779-1D04-4577-B0CE-AA5E8C2B5C2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675AB36-705F-4935-9FA8-FE70AFFCA19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FFFDF5-9A69-4743-9E80-F219D28C31EC}" type="slidenum">
              <a:rPr lang="zh-CN" altLang="en-US" smtClean="0"/>
            </a:fld>
            <a:endParaRPr lang="zh-CN" alt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675AB36-705F-4935-9FA8-FE70AFFCA19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FFFDF5-9A69-4743-9E80-F219D28C31EC}" type="slidenum">
              <a:rPr lang="zh-CN" altLang="en-US" smtClean="0"/>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675AB36-705F-4935-9FA8-FE70AFFCA19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FFFDF5-9A69-4743-9E80-F219D28C31EC}" type="slidenum">
              <a:rPr lang="zh-CN" altLang="en-US" smtClean="0"/>
            </a:fld>
            <a:endParaRPr lang="zh-CN"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95" b="1" i="0">
                <a:solidFill>
                  <a:srgbClr val="BD382C"/>
                </a:solidFill>
                <a:latin typeface="微软雅黑" panose="020B0503020204020204" charset="-122"/>
                <a:cs typeface="微软雅黑" panose="020B0503020204020204" charset="-122"/>
              </a:defRPr>
            </a:lvl1pPr>
          </a:lstStyle>
          <a:p/>
        </p:txBody>
      </p:sp>
      <p:sp>
        <p:nvSpPr>
          <p:cNvPr id="3" name="Holder 3"/>
          <p:cNvSpPr>
            <a:spLocks noGrp="1"/>
          </p:cNvSpPr>
          <p:nvPr>
            <p:ph sz="half" idx="2"/>
          </p:nvPr>
        </p:nvSpPr>
        <p:spPr>
          <a:xfrm>
            <a:off x="609601" y="1577340"/>
            <a:ext cx="5303520" cy="387798"/>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1" y="1577340"/>
            <a:ext cx="5303520" cy="387798"/>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675AB36-705F-4935-9FA8-FE70AFFCA19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FFFDF5-9A69-4743-9E80-F219D28C31EC}" type="slidenum">
              <a:rPr lang="zh-CN" altLang="en-US" smtClean="0"/>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675AB36-705F-4935-9FA8-FE70AFFCA19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FFFDF5-9A69-4743-9E80-F219D28C31EC}" type="slidenum">
              <a:rPr lang="zh-CN" altLang="en-US" smtClean="0"/>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2675AB36-705F-4935-9FA8-FE70AFFCA19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FFFDF5-9A69-4743-9E80-F219D28C31EC}" type="slidenum">
              <a:rPr lang="zh-CN" altLang="en-US" smtClean="0"/>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2675AB36-705F-4935-9FA8-FE70AFFCA19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FFFDF5-9A69-4743-9E80-F219D28C31EC}" type="slidenum">
              <a:rPr lang="zh-CN" altLang="en-US" smtClean="0"/>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675AB36-705F-4935-9FA8-FE70AFFCA19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FFFDF5-9A69-4743-9E80-F219D28C31EC}" type="slidenum">
              <a:rPr lang="zh-CN" altLang="en-US" smtClean="0"/>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675AB36-705F-4935-9FA8-FE70AFFCA19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FFFDF5-9A69-4743-9E80-F219D28C31EC}" type="slidenum">
              <a:rPr lang="zh-CN" altLang="en-US" smtClean="0"/>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675AB36-705F-4935-9FA8-FE70AFFCA19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FFFDF5-9A69-4743-9E80-F219D28C31EC}" type="slidenum">
              <a:rPr lang="zh-CN" altLang="en-US" smtClean="0"/>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675AB36-705F-4935-9FA8-FE70AFFCA19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FFFDF5-9A69-4743-9E80-F219D28C31EC}" type="slidenum">
              <a:rPr lang="zh-CN" altLang="en-US" smtClean="0"/>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5AB36-705F-4935-9FA8-FE70AFFCA19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FFDF5-9A69-4743-9E80-F219D28C31E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2.png"/><Relationship Id="rId1" Type="http://schemas.openxmlformats.org/officeDocument/2006/relationships/image" Target="../media/image61.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image" Target="../media/image6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3.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9.png"/><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image" Target="../media/image6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15.png"/><Relationship Id="rId7" Type="http://schemas.openxmlformats.org/officeDocument/2006/relationships/image" Target="../media/image14.png"/><Relationship Id="rId6" Type="http://schemas.openxmlformats.org/officeDocument/2006/relationships/image" Target="../media/image13.png"/><Relationship Id="rId54" Type="http://schemas.openxmlformats.org/officeDocument/2006/relationships/slideLayout" Target="../slideLayouts/slideLayout12.xml"/><Relationship Id="rId53" Type="http://schemas.openxmlformats.org/officeDocument/2006/relationships/image" Target="../media/image60.png"/><Relationship Id="rId52" Type="http://schemas.openxmlformats.org/officeDocument/2006/relationships/image" Target="../media/image59.png"/><Relationship Id="rId51" Type="http://schemas.openxmlformats.org/officeDocument/2006/relationships/image" Target="../media/image58.png"/><Relationship Id="rId50" Type="http://schemas.openxmlformats.org/officeDocument/2006/relationships/image" Target="../media/image57.png"/><Relationship Id="rId5" Type="http://schemas.openxmlformats.org/officeDocument/2006/relationships/image" Target="../media/image12.png"/><Relationship Id="rId49" Type="http://schemas.openxmlformats.org/officeDocument/2006/relationships/image" Target="../media/image56.png"/><Relationship Id="rId48" Type="http://schemas.openxmlformats.org/officeDocument/2006/relationships/image" Target="../media/image55.png"/><Relationship Id="rId47" Type="http://schemas.openxmlformats.org/officeDocument/2006/relationships/image" Target="../media/image54.png"/><Relationship Id="rId46" Type="http://schemas.openxmlformats.org/officeDocument/2006/relationships/image" Target="../media/image53.png"/><Relationship Id="rId45" Type="http://schemas.openxmlformats.org/officeDocument/2006/relationships/image" Target="../media/image52.png"/><Relationship Id="rId44" Type="http://schemas.openxmlformats.org/officeDocument/2006/relationships/image" Target="../media/image51.png"/><Relationship Id="rId43" Type="http://schemas.openxmlformats.org/officeDocument/2006/relationships/image" Target="../media/image50.png"/><Relationship Id="rId42" Type="http://schemas.openxmlformats.org/officeDocument/2006/relationships/image" Target="../media/image49.png"/><Relationship Id="rId41" Type="http://schemas.openxmlformats.org/officeDocument/2006/relationships/image" Target="../media/image48.png"/><Relationship Id="rId40" Type="http://schemas.openxmlformats.org/officeDocument/2006/relationships/image" Target="../media/image47.png"/><Relationship Id="rId4" Type="http://schemas.openxmlformats.org/officeDocument/2006/relationships/image" Target="../media/image11.png"/><Relationship Id="rId39" Type="http://schemas.openxmlformats.org/officeDocument/2006/relationships/image" Target="../media/image46.png"/><Relationship Id="rId38" Type="http://schemas.openxmlformats.org/officeDocument/2006/relationships/image" Target="../media/image45.png"/><Relationship Id="rId37" Type="http://schemas.openxmlformats.org/officeDocument/2006/relationships/image" Target="../media/image44.png"/><Relationship Id="rId36" Type="http://schemas.openxmlformats.org/officeDocument/2006/relationships/image" Target="../media/image43.png"/><Relationship Id="rId35" Type="http://schemas.openxmlformats.org/officeDocument/2006/relationships/image" Target="../media/image42.png"/><Relationship Id="rId34" Type="http://schemas.openxmlformats.org/officeDocument/2006/relationships/image" Target="../media/image41.png"/><Relationship Id="rId33" Type="http://schemas.openxmlformats.org/officeDocument/2006/relationships/image" Target="../media/image40.png"/><Relationship Id="rId32" Type="http://schemas.openxmlformats.org/officeDocument/2006/relationships/image" Target="../media/image39.png"/><Relationship Id="rId31" Type="http://schemas.openxmlformats.org/officeDocument/2006/relationships/image" Target="../media/image38.png"/><Relationship Id="rId30" Type="http://schemas.openxmlformats.org/officeDocument/2006/relationships/image" Target="../media/image37.png"/><Relationship Id="rId3" Type="http://schemas.openxmlformats.org/officeDocument/2006/relationships/image" Target="../media/image10.png"/><Relationship Id="rId29" Type="http://schemas.openxmlformats.org/officeDocument/2006/relationships/image" Target="../media/image36.png"/><Relationship Id="rId28" Type="http://schemas.openxmlformats.org/officeDocument/2006/relationships/image" Target="../media/image35.png"/><Relationship Id="rId27" Type="http://schemas.openxmlformats.org/officeDocument/2006/relationships/image" Target="../media/image34.png"/><Relationship Id="rId26" Type="http://schemas.openxmlformats.org/officeDocument/2006/relationships/image" Target="../media/image33.png"/><Relationship Id="rId25" Type="http://schemas.openxmlformats.org/officeDocument/2006/relationships/image" Target="../media/image32.png"/><Relationship Id="rId24" Type="http://schemas.openxmlformats.org/officeDocument/2006/relationships/image" Target="../media/image31.png"/><Relationship Id="rId23" Type="http://schemas.openxmlformats.org/officeDocument/2006/relationships/image" Target="../media/image30.png"/><Relationship Id="rId22" Type="http://schemas.openxmlformats.org/officeDocument/2006/relationships/image" Target="../media/image29.png"/><Relationship Id="rId21" Type="http://schemas.openxmlformats.org/officeDocument/2006/relationships/image" Target="../media/image28.png"/><Relationship Id="rId20" Type="http://schemas.openxmlformats.org/officeDocument/2006/relationships/image" Target="../media/image27.png"/><Relationship Id="rId2" Type="http://schemas.openxmlformats.org/officeDocument/2006/relationships/image" Target="../media/image9.png"/><Relationship Id="rId19" Type="http://schemas.openxmlformats.org/officeDocument/2006/relationships/image" Target="../media/image26.png"/><Relationship Id="rId18" Type="http://schemas.openxmlformats.org/officeDocument/2006/relationships/image" Target="../media/image25.png"/><Relationship Id="rId17" Type="http://schemas.openxmlformats.org/officeDocument/2006/relationships/image" Target="../media/image24.png"/><Relationship Id="rId16" Type="http://schemas.openxmlformats.org/officeDocument/2006/relationships/image" Target="../media/image23.png"/><Relationship Id="rId15" Type="http://schemas.openxmlformats.org/officeDocument/2006/relationships/image" Target="../media/image22.png"/><Relationship Id="rId14" Type="http://schemas.openxmlformats.org/officeDocument/2006/relationships/image" Target="../media/image21.png"/><Relationship Id="rId13" Type="http://schemas.openxmlformats.org/officeDocument/2006/relationships/image" Target="../media/image20.png"/><Relationship Id="rId12" Type="http://schemas.openxmlformats.org/officeDocument/2006/relationships/image" Target="../media/image19.png"/><Relationship Id="rId11" Type="http://schemas.openxmlformats.org/officeDocument/2006/relationships/image" Target="../media/image18.png"/><Relationship Id="rId10" Type="http://schemas.openxmlformats.org/officeDocument/2006/relationships/image" Target="../media/image17.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a:t>
            </a:r>
            <a:r>
              <a:rPr lang="en-US" altLang="zh-CN" dirty="0"/>
              <a:t>4</a:t>
            </a:r>
            <a:r>
              <a:rPr lang="zh-CN" altLang="en-US" dirty="0"/>
              <a:t>章 数字孪生与数字化工厂</a:t>
            </a:r>
            <a:endParaRPr lang="zh-CN" altLang="en-US" dirty="0"/>
          </a:p>
        </p:txBody>
      </p:sp>
      <p:sp>
        <p:nvSpPr>
          <p:cNvPr id="3" name="内容占位符 2"/>
          <p:cNvSpPr>
            <a:spLocks noGrp="1"/>
          </p:cNvSpPr>
          <p:nvPr>
            <p:ph idx="1"/>
          </p:nvPr>
        </p:nvSpPr>
        <p:spPr/>
        <p:txBody>
          <a:bodyPr/>
          <a:lstStyle/>
          <a:p>
            <a:r>
              <a:rPr lang="en-US" altLang="zh-CN" dirty="0"/>
              <a:t>4.1 </a:t>
            </a:r>
            <a:r>
              <a:rPr lang="zh-CN" altLang="en-US" dirty="0"/>
              <a:t>数字孪生的产生与发展</a:t>
            </a:r>
            <a:endParaRPr lang="en-US" altLang="zh-CN" dirty="0"/>
          </a:p>
          <a:p>
            <a:r>
              <a:rPr lang="en-US" altLang="zh-CN" dirty="0"/>
              <a:t>4.2 </a:t>
            </a:r>
            <a:r>
              <a:rPr lang="zh-CN" altLang="en-US" dirty="0"/>
              <a:t>数字孪生概念与内涵</a:t>
            </a:r>
            <a:endParaRPr lang="en-US" altLang="zh-CN" dirty="0"/>
          </a:p>
          <a:p>
            <a:r>
              <a:rPr lang="en-US" altLang="zh-CN" dirty="0"/>
              <a:t>4.3 </a:t>
            </a:r>
            <a:r>
              <a:rPr lang="zh-CN" altLang="en-US" dirty="0"/>
              <a:t>数字孪生的内容与特征</a:t>
            </a:r>
            <a:endParaRPr lang="en-US" altLang="zh-CN" dirty="0"/>
          </a:p>
          <a:p>
            <a:r>
              <a:rPr lang="en-US" altLang="zh-CN" dirty="0"/>
              <a:t>4.4 </a:t>
            </a:r>
            <a:r>
              <a:rPr lang="zh-CN" altLang="en-US" dirty="0"/>
              <a:t>数字化工厂</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6005" y="555880"/>
            <a:ext cx="6503153" cy="380674"/>
          </a:xfrm>
          <a:prstGeom prst="rect">
            <a:avLst/>
          </a:prstGeom>
        </p:spPr>
        <p:txBody>
          <a:bodyPr vert="horz" wrap="square" lIns="0" tIns="15804" rIns="0" bIns="0" rtlCol="0" anchor="ctr">
            <a:spAutoFit/>
          </a:bodyPr>
          <a:lstStyle/>
          <a:p>
            <a:pPr marL="15240">
              <a:lnSpc>
                <a:spcPct val="100000"/>
              </a:lnSpc>
              <a:spcBef>
                <a:spcPts val="125"/>
              </a:spcBef>
            </a:pPr>
            <a:r>
              <a:rPr sz="2370" dirty="0" err="1">
                <a:solidFill>
                  <a:srgbClr val="C00000"/>
                </a:solidFill>
              </a:rPr>
              <a:t>数字孪生正成为主要国家数字化转型的新抓</a:t>
            </a:r>
            <a:r>
              <a:rPr sz="2370" spc="6" dirty="0" err="1">
                <a:solidFill>
                  <a:srgbClr val="C00000"/>
                </a:solidFill>
              </a:rPr>
              <a:t>手</a:t>
            </a:r>
            <a:endParaRPr sz="2370" dirty="0">
              <a:latin typeface="Times New Roman" panose="02020603050405020304"/>
              <a:cs typeface="Times New Roman" panose="02020603050405020304"/>
            </a:endParaRPr>
          </a:p>
        </p:txBody>
      </p:sp>
      <p:sp>
        <p:nvSpPr>
          <p:cNvPr id="3" name="object 3"/>
          <p:cNvSpPr/>
          <p:nvPr/>
        </p:nvSpPr>
        <p:spPr>
          <a:xfrm>
            <a:off x="444331" y="1659805"/>
            <a:ext cx="3007360" cy="1963362"/>
          </a:xfrm>
          <a:prstGeom prst="rect">
            <a:avLst/>
          </a:prstGeom>
          <a:blipFill>
            <a:blip r:embed="rId1" cstate="print"/>
            <a:stretch>
              <a:fillRect/>
            </a:stretch>
          </a:blipFill>
        </p:spPr>
        <p:txBody>
          <a:bodyPr wrap="square" lIns="0" tIns="0" rIns="0" bIns="0" rtlCol="0"/>
          <a:lstStyle/>
          <a:p>
            <a:endParaRPr sz="2135"/>
          </a:p>
        </p:txBody>
      </p:sp>
      <p:sp>
        <p:nvSpPr>
          <p:cNvPr id="4" name="object 4"/>
          <p:cNvSpPr/>
          <p:nvPr/>
        </p:nvSpPr>
        <p:spPr>
          <a:xfrm>
            <a:off x="9874616" y="3767741"/>
            <a:ext cx="2317383" cy="2446861"/>
          </a:xfrm>
          <a:prstGeom prst="rect">
            <a:avLst/>
          </a:prstGeom>
          <a:blipFill>
            <a:blip r:embed="rId2" cstate="print"/>
            <a:stretch>
              <a:fillRect/>
            </a:stretch>
          </a:blipFill>
        </p:spPr>
        <p:txBody>
          <a:bodyPr wrap="square" lIns="0" tIns="0" rIns="0" bIns="0" rtlCol="0"/>
          <a:lstStyle/>
          <a:p>
            <a:endParaRPr sz="2135"/>
          </a:p>
        </p:txBody>
      </p:sp>
      <p:sp>
        <p:nvSpPr>
          <p:cNvPr id="5" name="object 5"/>
          <p:cNvSpPr/>
          <p:nvPr/>
        </p:nvSpPr>
        <p:spPr>
          <a:xfrm>
            <a:off x="7120129" y="3442545"/>
            <a:ext cx="4266447" cy="413926"/>
          </a:xfrm>
          <a:custGeom>
            <a:avLst/>
            <a:gdLst/>
            <a:ahLst/>
            <a:cxnLst/>
            <a:rect l="l" t="t" r="r" b="b"/>
            <a:pathLst>
              <a:path w="3599815" h="349250">
                <a:moveTo>
                  <a:pt x="0" y="0"/>
                </a:moveTo>
                <a:lnTo>
                  <a:pt x="3599688" y="0"/>
                </a:lnTo>
                <a:lnTo>
                  <a:pt x="3599688" y="348995"/>
                </a:lnTo>
                <a:lnTo>
                  <a:pt x="0" y="348995"/>
                </a:lnTo>
                <a:lnTo>
                  <a:pt x="0" y="0"/>
                </a:lnTo>
                <a:close/>
              </a:path>
            </a:pathLst>
          </a:custGeom>
          <a:solidFill>
            <a:srgbClr val="FFFFFF"/>
          </a:solidFill>
        </p:spPr>
        <p:txBody>
          <a:bodyPr wrap="square" lIns="0" tIns="0" rIns="0" bIns="0" rtlCol="0"/>
          <a:lstStyle/>
          <a:p>
            <a:endParaRPr sz="2135"/>
          </a:p>
        </p:txBody>
      </p:sp>
      <p:sp>
        <p:nvSpPr>
          <p:cNvPr id="6" name="object 6"/>
          <p:cNvSpPr/>
          <p:nvPr/>
        </p:nvSpPr>
        <p:spPr>
          <a:xfrm>
            <a:off x="4815389" y="1786241"/>
            <a:ext cx="2305191" cy="413926"/>
          </a:xfrm>
          <a:custGeom>
            <a:avLst/>
            <a:gdLst/>
            <a:ahLst/>
            <a:cxnLst/>
            <a:rect l="l" t="t" r="r" b="b"/>
            <a:pathLst>
              <a:path w="1945004" h="349250">
                <a:moveTo>
                  <a:pt x="0" y="0"/>
                </a:moveTo>
                <a:lnTo>
                  <a:pt x="1944624" y="0"/>
                </a:lnTo>
                <a:lnTo>
                  <a:pt x="1944624" y="348995"/>
                </a:lnTo>
                <a:lnTo>
                  <a:pt x="0" y="348995"/>
                </a:lnTo>
                <a:lnTo>
                  <a:pt x="0" y="0"/>
                </a:lnTo>
                <a:close/>
              </a:path>
            </a:pathLst>
          </a:custGeom>
          <a:solidFill>
            <a:srgbClr val="F6F6F6"/>
          </a:solidFill>
        </p:spPr>
        <p:txBody>
          <a:bodyPr wrap="square" lIns="0" tIns="0" rIns="0" bIns="0" rtlCol="0"/>
          <a:lstStyle/>
          <a:p>
            <a:endParaRPr sz="2135"/>
          </a:p>
        </p:txBody>
      </p:sp>
      <p:sp>
        <p:nvSpPr>
          <p:cNvPr id="7" name="object 7"/>
          <p:cNvSpPr/>
          <p:nvPr/>
        </p:nvSpPr>
        <p:spPr>
          <a:xfrm>
            <a:off x="4815389" y="2613491"/>
            <a:ext cx="2305191" cy="413926"/>
          </a:xfrm>
          <a:custGeom>
            <a:avLst/>
            <a:gdLst/>
            <a:ahLst/>
            <a:cxnLst/>
            <a:rect l="l" t="t" r="r" b="b"/>
            <a:pathLst>
              <a:path w="1945004" h="349250">
                <a:moveTo>
                  <a:pt x="0" y="0"/>
                </a:moveTo>
                <a:lnTo>
                  <a:pt x="1944624" y="0"/>
                </a:lnTo>
                <a:lnTo>
                  <a:pt x="1944624" y="348995"/>
                </a:lnTo>
                <a:lnTo>
                  <a:pt x="0" y="348995"/>
                </a:lnTo>
                <a:lnTo>
                  <a:pt x="0" y="0"/>
                </a:lnTo>
                <a:close/>
              </a:path>
            </a:pathLst>
          </a:custGeom>
          <a:solidFill>
            <a:srgbClr val="F6F6F6"/>
          </a:solidFill>
        </p:spPr>
        <p:txBody>
          <a:bodyPr wrap="square" lIns="0" tIns="0" rIns="0" bIns="0" rtlCol="0"/>
          <a:lstStyle/>
          <a:p>
            <a:endParaRPr sz="2135"/>
          </a:p>
        </p:txBody>
      </p:sp>
      <p:sp>
        <p:nvSpPr>
          <p:cNvPr id="8" name="object 8"/>
          <p:cNvSpPr/>
          <p:nvPr/>
        </p:nvSpPr>
        <p:spPr>
          <a:xfrm>
            <a:off x="4815389" y="3027116"/>
            <a:ext cx="2305191" cy="415431"/>
          </a:xfrm>
          <a:custGeom>
            <a:avLst/>
            <a:gdLst/>
            <a:ahLst/>
            <a:cxnLst/>
            <a:rect l="l" t="t" r="r" b="b"/>
            <a:pathLst>
              <a:path w="1945004" h="350519">
                <a:moveTo>
                  <a:pt x="0" y="0"/>
                </a:moveTo>
                <a:lnTo>
                  <a:pt x="1944624" y="0"/>
                </a:lnTo>
                <a:lnTo>
                  <a:pt x="1944624" y="350519"/>
                </a:lnTo>
                <a:lnTo>
                  <a:pt x="0" y="350519"/>
                </a:lnTo>
                <a:lnTo>
                  <a:pt x="0" y="0"/>
                </a:lnTo>
                <a:close/>
              </a:path>
            </a:pathLst>
          </a:custGeom>
          <a:solidFill>
            <a:srgbClr val="E1E1E1"/>
          </a:solidFill>
        </p:spPr>
        <p:txBody>
          <a:bodyPr wrap="square" lIns="0" tIns="0" rIns="0" bIns="0" rtlCol="0"/>
          <a:lstStyle/>
          <a:p>
            <a:endParaRPr sz="2135"/>
          </a:p>
        </p:txBody>
      </p:sp>
      <p:sp>
        <p:nvSpPr>
          <p:cNvPr id="9" name="object 9"/>
          <p:cNvSpPr/>
          <p:nvPr/>
        </p:nvSpPr>
        <p:spPr>
          <a:xfrm>
            <a:off x="7120129" y="2199865"/>
            <a:ext cx="4266447" cy="413926"/>
          </a:xfrm>
          <a:custGeom>
            <a:avLst/>
            <a:gdLst/>
            <a:ahLst/>
            <a:cxnLst/>
            <a:rect l="l" t="t" r="r" b="b"/>
            <a:pathLst>
              <a:path w="3599815" h="349250">
                <a:moveTo>
                  <a:pt x="0" y="0"/>
                </a:moveTo>
                <a:lnTo>
                  <a:pt x="3599688" y="0"/>
                </a:lnTo>
                <a:lnTo>
                  <a:pt x="3599688" y="348995"/>
                </a:lnTo>
                <a:lnTo>
                  <a:pt x="0" y="348995"/>
                </a:lnTo>
                <a:lnTo>
                  <a:pt x="0" y="0"/>
                </a:lnTo>
                <a:close/>
              </a:path>
            </a:pathLst>
          </a:custGeom>
          <a:solidFill>
            <a:srgbClr val="EBEBEB"/>
          </a:solidFill>
        </p:spPr>
        <p:txBody>
          <a:bodyPr wrap="square" lIns="0" tIns="0" rIns="0" bIns="0" rtlCol="0"/>
          <a:lstStyle/>
          <a:p>
            <a:endParaRPr sz="2135"/>
          </a:p>
        </p:txBody>
      </p:sp>
      <p:sp>
        <p:nvSpPr>
          <p:cNvPr id="10" name="object 10"/>
          <p:cNvSpPr/>
          <p:nvPr/>
        </p:nvSpPr>
        <p:spPr>
          <a:xfrm>
            <a:off x="7120129" y="3027116"/>
            <a:ext cx="4266447" cy="415431"/>
          </a:xfrm>
          <a:custGeom>
            <a:avLst/>
            <a:gdLst/>
            <a:ahLst/>
            <a:cxnLst/>
            <a:rect l="l" t="t" r="r" b="b"/>
            <a:pathLst>
              <a:path w="3599815" h="350519">
                <a:moveTo>
                  <a:pt x="0" y="0"/>
                </a:moveTo>
                <a:lnTo>
                  <a:pt x="3599688" y="0"/>
                </a:lnTo>
                <a:lnTo>
                  <a:pt x="3599688" y="350519"/>
                </a:lnTo>
                <a:lnTo>
                  <a:pt x="0" y="350519"/>
                </a:lnTo>
                <a:lnTo>
                  <a:pt x="0" y="0"/>
                </a:lnTo>
                <a:close/>
              </a:path>
            </a:pathLst>
          </a:custGeom>
          <a:solidFill>
            <a:srgbClr val="EBEBEB"/>
          </a:solidFill>
        </p:spPr>
        <p:txBody>
          <a:bodyPr wrap="square" lIns="0" tIns="0" rIns="0" bIns="0" rtlCol="0"/>
          <a:lstStyle/>
          <a:p>
            <a:endParaRPr sz="2135"/>
          </a:p>
        </p:txBody>
      </p:sp>
      <p:sp>
        <p:nvSpPr>
          <p:cNvPr id="11" name="object 11"/>
          <p:cNvSpPr/>
          <p:nvPr/>
        </p:nvSpPr>
        <p:spPr>
          <a:xfrm>
            <a:off x="4815389" y="3442545"/>
            <a:ext cx="2305191" cy="413926"/>
          </a:xfrm>
          <a:custGeom>
            <a:avLst/>
            <a:gdLst/>
            <a:ahLst/>
            <a:cxnLst/>
            <a:rect l="l" t="t" r="r" b="b"/>
            <a:pathLst>
              <a:path w="1945004" h="349250">
                <a:moveTo>
                  <a:pt x="0" y="0"/>
                </a:moveTo>
                <a:lnTo>
                  <a:pt x="1944624" y="0"/>
                </a:lnTo>
                <a:lnTo>
                  <a:pt x="1944624" y="348995"/>
                </a:lnTo>
                <a:lnTo>
                  <a:pt x="0" y="348995"/>
                </a:lnTo>
                <a:lnTo>
                  <a:pt x="0" y="0"/>
                </a:lnTo>
                <a:close/>
              </a:path>
            </a:pathLst>
          </a:custGeom>
          <a:solidFill>
            <a:srgbClr val="F1F1F1"/>
          </a:solidFill>
        </p:spPr>
        <p:txBody>
          <a:bodyPr wrap="square" lIns="0" tIns="0" rIns="0" bIns="0" rtlCol="0"/>
          <a:lstStyle/>
          <a:p>
            <a:endParaRPr sz="2135"/>
          </a:p>
        </p:txBody>
      </p:sp>
      <p:sp>
        <p:nvSpPr>
          <p:cNvPr id="12" name="object 12"/>
          <p:cNvSpPr txBox="1"/>
          <p:nvPr/>
        </p:nvSpPr>
        <p:spPr>
          <a:xfrm>
            <a:off x="4237923" y="1838802"/>
            <a:ext cx="262636" cy="1675923"/>
          </a:xfrm>
          <a:prstGeom prst="rect">
            <a:avLst/>
          </a:prstGeom>
        </p:spPr>
        <p:txBody>
          <a:bodyPr vert="eaVert" wrap="square" lIns="0" tIns="0" rIns="0" bIns="0" rtlCol="0">
            <a:spAutoFit/>
          </a:bodyPr>
          <a:lstStyle/>
          <a:p>
            <a:pPr marL="15240">
              <a:lnSpc>
                <a:spcPct val="60000"/>
              </a:lnSpc>
            </a:pPr>
            <a:r>
              <a:rPr sz="2845" b="1" dirty="0">
                <a:latin typeface="宋体" panose="02010600030101010101" pitchFamily="2" charset="-122"/>
                <a:ea typeface="宋体" panose="02010600030101010101" pitchFamily="2" charset="-122"/>
                <a:cs typeface="微软雅黑" panose="020B0503020204020204" charset="-122"/>
              </a:rPr>
              <a:t>智慧城市</a:t>
            </a:r>
            <a:endParaRPr sz="2845" dirty="0">
              <a:latin typeface="宋体" panose="02010600030101010101" pitchFamily="2" charset="-122"/>
              <a:ea typeface="宋体" panose="02010600030101010101" pitchFamily="2" charset="-122"/>
              <a:cs typeface="微软雅黑" panose="020B0503020204020204" charset="-122"/>
            </a:endParaRPr>
          </a:p>
        </p:txBody>
      </p:sp>
      <p:sp>
        <p:nvSpPr>
          <p:cNvPr id="13" name="object 13"/>
          <p:cNvSpPr txBox="1"/>
          <p:nvPr/>
        </p:nvSpPr>
        <p:spPr>
          <a:xfrm>
            <a:off x="4815389" y="1294949"/>
            <a:ext cx="2305191" cy="388259"/>
          </a:xfrm>
          <a:prstGeom prst="rect">
            <a:avLst/>
          </a:prstGeom>
          <a:solidFill>
            <a:srgbClr val="2079B6"/>
          </a:solidFill>
        </p:spPr>
        <p:txBody>
          <a:bodyPr vert="horz" wrap="square" lIns="0" tIns="95579" rIns="0" bIns="0" rtlCol="0">
            <a:spAutoFit/>
          </a:bodyPr>
          <a:lstStyle/>
          <a:p>
            <a:pPr algn="ctr">
              <a:spcBef>
                <a:spcPts val="755"/>
              </a:spcBef>
            </a:pPr>
            <a:r>
              <a:rPr sz="1895" b="1" dirty="0">
                <a:solidFill>
                  <a:srgbClr val="FFFFFF"/>
                </a:solidFill>
                <a:latin typeface="微软雅黑" panose="020B0503020204020204" charset="-122"/>
                <a:cs typeface="微软雅黑" panose="020B0503020204020204" charset="-122"/>
              </a:rPr>
              <a:t>国</a:t>
            </a:r>
            <a:r>
              <a:rPr sz="1895" b="1" spc="-6" dirty="0">
                <a:solidFill>
                  <a:srgbClr val="FFFFFF"/>
                </a:solidFill>
                <a:latin typeface="微软雅黑" panose="020B0503020204020204" charset="-122"/>
                <a:cs typeface="微软雅黑" panose="020B0503020204020204" charset="-122"/>
              </a:rPr>
              <a:t>家</a:t>
            </a:r>
            <a:endParaRPr sz="1895">
              <a:latin typeface="微软雅黑" panose="020B0503020204020204" charset="-122"/>
              <a:cs typeface="微软雅黑" panose="020B0503020204020204" charset="-122"/>
            </a:endParaRPr>
          </a:p>
        </p:txBody>
      </p:sp>
      <p:sp>
        <p:nvSpPr>
          <p:cNvPr id="14" name="object 14"/>
          <p:cNvSpPr txBox="1"/>
          <p:nvPr/>
        </p:nvSpPr>
        <p:spPr>
          <a:xfrm>
            <a:off x="7120129" y="1294949"/>
            <a:ext cx="4266447" cy="388259"/>
          </a:xfrm>
          <a:prstGeom prst="rect">
            <a:avLst/>
          </a:prstGeom>
          <a:solidFill>
            <a:srgbClr val="9BBA57"/>
          </a:solidFill>
        </p:spPr>
        <p:txBody>
          <a:bodyPr vert="horz" wrap="square" lIns="0" tIns="95579" rIns="0" bIns="0" rtlCol="0">
            <a:spAutoFit/>
          </a:bodyPr>
          <a:lstStyle/>
          <a:p>
            <a:pPr algn="ctr">
              <a:spcBef>
                <a:spcPts val="755"/>
              </a:spcBef>
            </a:pPr>
            <a:r>
              <a:rPr sz="1895" b="1" dirty="0">
                <a:solidFill>
                  <a:srgbClr val="FFFFFF"/>
                </a:solidFill>
                <a:latin typeface="微软雅黑" panose="020B0503020204020204" charset="-122"/>
                <a:cs typeface="微软雅黑" panose="020B0503020204020204" charset="-122"/>
              </a:rPr>
              <a:t>建设目</a:t>
            </a:r>
            <a:r>
              <a:rPr sz="1895" b="1" spc="-6" dirty="0">
                <a:solidFill>
                  <a:srgbClr val="FFFFFF"/>
                </a:solidFill>
                <a:latin typeface="微软雅黑" panose="020B0503020204020204" charset="-122"/>
                <a:cs typeface="微软雅黑" panose="020B0503020204020204" charset="-122"/>
              </a:rPr>
              <a:t>标</a:t>
            </a:r>
            <a:endParaRPr sz="1895">
              <a:latin typeface="微软雅黑" panose="020B0503020204020204" charset="-122"/>
              <a:cs typeface="微软雅黑" panose="020B0503020204020204" charset="-122"/>
            </a:endParaRPr>
          </a:p>
        </p:txBody>
      </p:sp>
      <p:sp>
        <p:nvSpPr>
          <p:cNvPr id="15" name="object 15"/>
          <p:cNvSpPr txBox="1"/>
          <p:nvPr/>
        </p:nvSpPr>
        <p:spPr>
          <a:xfrm>
            <a:off x="5636648" y="1846327"/>
            <a:ext cx="663034" cy="271285"/>
          </a:xfrm>
          <a:prstGeom prst="rect">
            <a:avLst/>
          </a:prstGeom>
        </p:spPr>
        <p:txBody>
          <a:bodyPr vert="horz" wrap="square" lIns="0" tIns="15804" rIns="0" bIns="0" rtlCol="0">
            <a:spAutoFit/>
          </a:bodyPr>
          <a:lstStyle/>
          <a:p>
            <a:pPr marL="15240">
              <a:spcBef>
                <a:spcPts val="125"/>
              </a:spcBef>
            </a:pPr>
            <a:r>
              <a:rPr sz="1660" b="1" dirty="0">
                <a:latin typeface="微软雅黑" panose="020B0503020204020204" charset="-122"/>
                <a:cs typeface="微软雅黑" panose="020B0503020204020204" charset="-122"/>
              </a:rPr>
              <a:t>新加</a:t>
            </a:r>
            <a:r>
              <a:rPr sz="1660" b="1" spc="6" dirty="0">
                <a:latin typeface="微软雅黑" panose="020B0503020204020204" charset="-122"/>
                <a:cs typeface="微软雅黑" panose="020B0503020204020204" charset="-122"/>
              </a:rPr>
              <a:t>坡</a:t>
            </a:r>
            <a:endParaRPr sz="1660">
              <a:latin typeface="微软雅黑" panose="020B0503020204020204" charset="-122"/>
              <a:cs typeface="微软雅黑" panose="020B0503020204020204" charset="-122"/>
            </a:endParaRPr>
          </a:p>
        </p:txBody>
      </p:sp>
      <p:sp>
        <p:nvSpPr>
          <p:cNvPr id="16" name="object 16"/>
          <p:cNvSpPr txBox="1"/>
          <p:nvPr/>
        </p:nvSpPr>
        <p:spPr>
          <a:xfrm>
            <a:off x="8711711" y="1846327"/>
            <a:ext cx="1084486" cy="271285"/>
          </a:xfrm>
          <a:prstGeom prst="rect">
            <a:avLst/>
          </a:prstGeom>
        </p:spPr>
        <p:txBody>
          <a:bodyPr vert="horz" wrap="square" lIns="0" tIns="15804" rIns="0" bIns="0" rtlCol="0">
            <a:spAutoFit/>
          </a:bodyPr>
          <a:lstStyle/>
          <a:p>
            <a:pPr marL="15240">
              <a:spcBef>
                <a:spcPts val="125"/>
              </a:spcBef>
            </a:pPr>
            <a:r>
              <a:rPr sz="1660" dirty="0">
                <a:latin typeface="微软雅黑" panose="020B0503020204020204" charset="-122"/>
                <a:cs typeface="微软雅黑" panose="020B0503020204020204" charset="-122"/>
              </a:rPr>
              <a:t>虚拟新加</a:t>
            </a:r>
            <a:r>
              <a:rPr sz="1660" spc="6" dirty="0">
                <a:latin typeface="微软雅黑" panose="020B0503020204020204" charset="-122"/>
                <a:cs typeface="微软雅黑" panose="020B0503020204020204" charset="-122"/>
              </a:rPr>
              <a:t>坡</a:t>
            </a:r>
            <a:endParaRPr sz="1660">
              <a:latin typeface="微软雅黑" panose="020B0503020204020204" charset="-122"/>
              <a:cs typeface="微软雅黑" panose="020B0503020204020204" charset="-122"/>
            </a:endParaRPr>
          </a:p>
        </p:txBody>
      </p:sp>
      <p:sp>
        <p:nvSpPr>
          <p:cNvPr id="17" name="object 17"/>
          <p:cNvSpPr txBox="1"/>
          <p:nvPr/>
        </p:nvSpPr>
        <p:spPr>
          <a:xfrm>
            <a:off x="4815389" y="2199864"/>
            <a:ext cx="2305191" cy="332081"/>
          </a:xfrm>
          <a:prstGeom prst="rect">
            <a:avLst/>
          </a:prstGeom>
          <a:solidFill>
            <a:srgbClr val="E1E1E1"/>
          </a:solidFill>
        </p:spPr>
        <p:txBody>
          <a:bodyPr vert="horz" wrap="square" lIns="0" tIns="76012" rIns="0" bIns="0" rtlCol="0">
            <a:spAutoFit/>
          </a:bodyPr>
          <a:lstStyle/>
          <a:p>
            <a:pPr marL="635" algn="ctr">
              <a:spcBef>
                <a:spcPts val="600"/>
              </a:spcBef>
            </a:pPr>
            <a:r>
              <a:rPr sz="1660" b="1" dirty="0">
                <a:latin typeface="微软雅黑" panose="020B0503020204020204" charset="-122"/>
                <a:cs typeface="微软雅黑" panose="020B0503020204020204" charset="-122"/>
              </a:rPr>
              <a:t>法</a:t>
            </a:r>
            <a:r>
              <a:rPr sz="1660" b="1" spc="6" dirty="0">
                <a:latin typeface="微软雅黑" panose="020B0503020204020204" charset="-122"/>
                <a:cs typeface="微软雅黑" panose="020B0503020204020204" charset="-122"/>
              </a:rPr>
              <a:t>国</a:t>
            </a:r>
            <a:endParaRPr sz="1660">
              <a:latin typeface="微软雅黑" panose="020B0503020204020204" charset="-122"/>
              <a:cs typeface="微软雅黑" panose="020B0503020204020204" charset="-122"/>
            </a:endParaRPr>
          </a:p>
        </p:txBody>
      </p:sp>
      <p:sp>
        <p:nvSpPr>
          <p:cNvPr id="18" name="object 18"/>
          <p:cNvSpPr txBox="1"/>
          <p:nvPr/>
        </p:nvSpPr>
        <p:spPr>
          <a:xfrm>
            <a:off x="8606348" y="2260253"/>
            <a:ext cx="1295212" cy="271285"/>
          </a:xfrm>
          <a:prstGeom prst="rect">
            <a:avLst/>
          </a:prstGeom>
        </p:spPr>
        <p:txBody>
          <a:bodyPr vert="horz" wrap="square" lIns="0" tIns="15804" rIns="0" bIns="0" rtlCol="0">
            <a:spAutoFit/>
          </a:bodyPr>
          <a:lstStyle/>
          <a:p>
            <a:pPr marL="15240">
              <a:spcBef>
                <a:spcPts val="125"/>
              </a:spcBef>
            </a:pPr>
            <a:r>
              <a:rPr sz="1660" dirty="0">
                <a:latin typeface="微软雅黑" panose="020B0503020204020204" charset="-122"/>
                <a:cs typeface="微软雅黑" panose="020B0503020204020204" charset="-122"/>
              </a:rPr>
              <a:t>数字孪生巴</a:t>
            </a:r>
            <a:r>
              <a:rPr sz="1660" spc="6" dirty="0">
                <a:latin typeface="微软雅黑" panose="020B0503020204020204" charset="-122"/>
                <a:cs typeface="微软雅黑" panose="020B0503020204020204" charset="-122"/>
              </a:rPr>
              <a:t>黎</a:t>
            </a:r>
            <a:endParaRPr sz="1660">
              <a:latin typeface="微软雅黑" panose="020B0503020204020204" charset="-122"/>
              <a:cs typeface="微软雅黑" panose="020B0503020204020204" charset="-122"/>
            </a:endParaRPr>
          </a:p>
        </p:txBody>
      </p:sp>
      <p:sp>
        <p:nvSpPr>
          <p:cNvPr id="19" name="object 19"/>
          <p:cNvSpPr txBox="1"/>
          <p:nvPr/>
        </p:nvSpPr>
        <p:spPr>
          <a:xfrm>
            <a:off x="5636648" y="2674179"/>
            <a:ext cx="663034" cy="271285"/>
          </a:xfrm>
          <a:prstGeom prst="rect">
            <a:avLst/>
          </a:prstGeom>
        </p:spPr>
        <p:txBody>
          <a:bodyPr vert="horz" wrap="square" lIns="0" tIns="15804" rIns="0" bIns="0" rtlCol="0">
            <a:spAutoFit/>
          </a:bodyPr>
          <a:lstStyle/>
          <a:p>
            <a:pPr marL="15240">
              <a:spcBef>
                <a:spcPts val="125"/>
              </a:spcBef>
            </a:pPr>
            <a:r>
              <a:rPr sz="1660" b="1" dirty="0">
                <a:latin typeface="微软雅黑" panose="020B0503020204020204" charset="-122"/>
                <a:cs typeface="微软雅黑" panose="020B0503020204020204" charset="-122"/>
              </a:rPr>
              <a:t>加拿</a:t>
            </a:r>
            <a:r>
              <a:rPr sz="1660" b="1" spc="6" dirty="0">
                <a:latin typeface="微软雅黑" panose="020B0503020204020204" charset="-122"/>
                <a:cs typeface="微软雅黑" panose="020B0503020204020204" charset="-122"/>
              </a:rPr>
              <a:t>大</a:t>
            </a:r>
            <a:endParaRPr sz="1660">
              <a:latin typeface="微软雅黑" panose="020B0503020204020204" charset="-122"/>
              <a:cs typeface="微软雅黑" panose="020B0503020204020204" charset="-122"/>
            </a:endParaRPr>
          </a:p>
        </p:txBody>
      </p:sp>
      <p:sp>
        <p:nvSpPr>
          <p:cNvPr id="20" name="object 20"/>
          <p:cNvSpPr txBox="1"/>
          <p:nvPr/>
        </p:nvSpPr>
        <p:spPr>
          <a:xfrm>
            <a:off x="5742011" y="3088105"/>
            <a:ext cx="452308" cy="271285"/>
          </a:xfrm>
          <a:prstGeom prst="rect">
            <a:avLst/>
          </a:prstGeom>
        </p:spPr>
        <p:txBody>
          <a:bodyPr vert="horz" wrap="square" lIns="0" tIns="15804" rIns="0" bIns="0" rtlCol="0">
            <a:spAutoFit/>
          </a:bodyPr>
          <a:lstStyle/>
          <a:p>
            <a:pPr marL="15240">
              <a:spcBef>
                <a:spcPts val="125"/>
              </a:spcBef>
            </a:pPr>
            <a:r>
              <a:rPr sz="1660" b="1" dirty="0">
                <a:latin typeface="微软雅黑" panose="020B0503020204020204" charset="-122"/>
                <a:cs typeface="微软雅黑" panose="020B0503020204020204" charset="-122"/>
              </a:rPr>
              <a:t>中</a:t>
            </a:r>
            <a:r>
              <a:rPr sz="1660" b="1" spc="6" dirty="0">
                <a:latin typeface="微软雅黑" panose="020B0503020204020204" charset="-122"/>
                <a:cs typeface="微软雅黑" panose="020B0503020204020204" charset="-122"/>
              </a:rPr>
              <a:t>国</a:t>
            </a:r>
            <a:endParaRPr sz="1660">
              <a:latin typeface="微软雅黑" panose="020B0503020204020204" charset="-122"/>
              <a:cs typeface="微软雅黑" panose="020B0503020204020204" charset="-122"/>
            </a:endParaRPr>
          </a:p>
        </p:txBody>
      </p:sp>
      <p:sp>
        <p:nvSpPr>
          <p:cNvPr id="21" name="object 21"/>
          <p:cNvSpPr txBox="1"/>
          <p:nvPr/>
        </p:nvSpPr>
        <p:spPr>
          <a:xfrm>
            <a:off x="8395622" y="2674180"/>
            <a:ext cx="1716664" cy="693323"/>
          </a:xfrm>
          <a:prstGeom prst="rect">
            <a:avLst/>
          </a:prstGeom>
        </p:spPr>
        <p:txBody>
          <a:bodyPr vert="horz" wrap="square" lIns="0" tIns="15804" rIns="0" bIns="0" rtlCol="0">
            <a:spAutoFit/>
          </a:bodyPr>
          <a:lstStyle/>
          <a:p>
            <a:pPr marL="15240">
              <a:spcBef>
                <a:spcPts val="125"/>
              </a:spcBef>
            </a:pPr>
            <a:r>
              <a:rPr sz="1660" dirty="0">
                <a:latin typeface="微软雅黑" panose="020B0503020204020204" charset="-122"/>
                <a:cs typeface="微软雅黑" panose="020B0503020204020204" charset="-122"/>
              </a:rPr>
              <a:t>多伦多高科技社</a:t>
            </a:r>
            <a:r>
              <a:rPr sz="1660" spc="6" dirty="0">
                <a:latin typeface="微软雅黑" panose="020B0503020204020204" charset="-122"/>
                <a:cs typeface="微软雅黑" panose="020B0503020204020204" charset="-122"/>
              </a:rPr>
              <a:t>区</a:t>
            </a:r>
            <a:endParaRPr sz="1660">
              <a:latin typeface="微软雅黑" panose="020B0503020204020204" charset="-122"/>
              <a:cs typeface="微软雅黑" panose="020B0503020204020204" charset="-122"/>
            </a:endParaRPr>
          </a:p>
          <a:p>
            <a:pPr marL="15240">
              <a:spcBef>
                <a:spcPts val="1270"/>
              </a:spcBef>
            </a:pPr>
            <a:r>
              <a:rPr sz="1660" dirty="0">
                <a:latin typeface="微软雅黑" panose="020B0503020204020204" charset="-122"/>
                <a:cs typeface="微软雅黑" panose="020B0503020204020204" charset="-122"/>
              </a:rPr>
              <a:t>雄安新区数字城</a:t>
            </a:r>
            <a:r>
              <a:rPr sz="1660" spc="6" dirty="0">
                <a:latin typeface="微软雅黑" panose="020B0503020204020204" charset="-122"/>
                <a:cs typeface="微软雅黑" panose="020B0503020204020204" charset="-122"/>
              </a:rPr>
              <a:t>市</a:t>
            </a:r>
            <a:endParaRPr sz="1660">
              <a:latin typeface="微软雅黑" panose="020B0503020204020204" charset="-122"/>
              <a:cs typeface="微软雅黑" panose="020B0503020204020204" charset="-122"/>
            </a:endParaRPr>
          </a:p>
        </p:txBody>
      </p:sp>
      <p:sp>
        <p:nvSpPr>
          <p:cNvPr id="22" name="object 22"/>
          <p:cNvSpPr txBox="1"/>
          <p:nvPr/>
        </p:nvSpPr>
        <p:spPr>
          <a:xfrm>
            <a:off x="5742011" y="3502031"/>
            <a:ext cx="452308" cy="271285"/>
          </a:xfrm>
          <a:prstGeom prst="rect">
            <a:avLst/>
          </a:prstGeom>
        </p:spPr>
        <p:txBody>
          <a:bodyPr vert="horz" wrap="square" lIns="0" tIns="15804" rIns="0" bIns="0" rtlCol="0">
            <a:spAutoFit/>
          </a:bodyPr>
          <a:lstStyle/>
          <a:p>
            <a:pPr marL="15240">
              <a:spcBef>
                <a:spcPts val="125"/>
              </a:spcBef>
            </a:pPr>
            <a:r>
              <a:rPr sz="1660" b="1" dirty="0">
                <a:latin typeface="微软雅黑" panose="020B0503020204020204" charset="-122"/>
                <a:cs typeface="微软雅黑" panose="020B0503020204020204" charset="-122"/>
              </a:rPr>
              <a:t>中</a:t>
            </a:r>
            <a:r>
              <a:rPr sz="1660" b="1" spc="6" dirty="0">
                <a:latin typeface="微软雅黑" panose="020B0503020204020204" charset="-122"/>
                <a:cs typeface="微软雅黑" panose="020B0503020204020204" charset="-122"/>
              </a:rPr>
              <a:t>国</a:t>
            </a:r>
            <a:endParaRPr sz="1660">
              <a:latin typeface="微软雅黑" panose="020B0503020204020204" charset="-122"/>
              <a:cs typeface="微软雅黑" panose="020B0503020204020204" charset="-122"/>
            </a:endParaRPr>
          </a:p>
        </p:txBody>
      </p:sp>
      <p:sp>
        <p:nvSpPr>
          <p:cNvPr id="23" name="object 23"/>
          <p:cNvSpPr txBox="1"/>
          <p:nvPr/>
        </p:nvSpPr>
        <p:spPr>
          <a:xfrm>
            <a:off x="8606348" y="3502031"/>
            <a:ext cx="1295212" cy="271285"/>
          </a:xfrm>
          <a:prstGeom prst="rect">
            <a:avLst/>
          </a:prstGeom>
        </p:spPr>
        <p:txBody>
          <a:bodyPr vert="horz" wrap="square" lIns="0" tIns="15804" rIns="0" bIns="0" rtlCol="0">
            <a:spAutoFit/>
          </a:bodyPr>
          <a:lstStyle/>
          <a:p>
            <a:pPr marL="15240">
              <a:spcBef>
                <a:spcPts val="125"/>
              </a:spcBef>
            </a:pPr>
            <a:r>
              <a:rPr sz="1660" dirty="0">
                <a:latin typeface="微软雅黑" panose="020B0503020204020204" charset="-122"/>
                <a:cs typeface="微软雅黑" panose="020B0503020204020204" charset="-122"/>
              </a:rPr>
              <a:t>杭州城市大</a:t>
            </a:r>
            <a:r>
              <a:rPr sz="1660" spc="6" dirty="0">
                <a:latin typeface="微软雅黑" panose="020B0503020204020204" charset="-122"/>
                <a:cs typeface="微软雅黑" panose="020B0503020204020204" charset="-122"/>
              </a:rPr>
              <a:t>脑</a:t>
            </a:r>
            <a:endParaRPr sz="1660">
              <a:latin typeface="微软雅黑" panose="020B0503020204020204" charset="-122"/>
              <a:cs typeface="微软雅黑" panose="020B0503020204020204" charset="-122"/>
            </a:endParaRPr>
          </a:p>
        </p:txBody>
      </p:sp>
      <p:graphicFrame>
        <p:nvGraphicFramePr>
          <p:cNvPr id="24" name="object 24"/>
          <p:cNvGraphicFramePr>
            <a:graphicFrameLocks noGrp="1"/>
          </p:cNvGraphicFramePr>
          <p:nvPr/>
        </p:nvGraphicFramePr>
        <p:xfrm>
          <a:off x="444331" y="4181290"/>
          <a:ext cx="7956409" cy="2091601"/>
        </p:xfrm>
        <a:graphic>
          <a:graphicData uri="http://schemas.openxmlformats.org/drawingml/2006/table">
            <a:tbl>
              <a:tblPr firstRow="1" bandRow="1">
                <a:tableStyleId>{2D5ABB26-0587-4C30-8999-92F81FD0307C}</a:tableStyleId>
              </a:tblPr>
              <a:tblGrid>
                <a:gridCol w="1981576"/>
                <a:gridCol w="5974833"/>
              </a:tblGrid>
              <a:tr h="478648">
                <a:tc>
                  <a:txBody>
                    <a:bodyPr/>
                    <a:lstStyle/>
                    <a:p>
                      <a:pPr algn="ctr">
                        <a:lnSpc>
                          <a:spcPct val="100000"/>
                        </a:lnSpc>
                        <a:spcBef>
                          <a:spcPts val="590"/>
                        </a:spcBef>
                      </a:pPr>
                      <a:r>
                        <a:rPr sz="1900" b="1" dirty="0">
                          <a:solidFill>
                            <a:srgbClr val="FFFFFF"/>
                          </a:solidFill>
                          <a:latin typeface="微软雅黑" panose="020B0503020204020204" charset="-122"/>
                          <a:cs typeface="微软雅黑" panose="020B0503020204020204" charset="-122"/>
                        </a:rPr>
                        <a:t>国</a:t>
                      </a:r>
                      <a:r>
                        <a:rPr sz="1900" b="1" spc="-5" dirty="0">
                          <a:solidFill>
                            <a:srgbClr val="FFFFFF"/>
                          </a:solidFill>
                          <a:latin typeface="微软雅黑" panose="020B0503020204020204" charset="-122"/>
                          <a:cs typeface="微软雅黑" panose="020B0503020204020204" charset="-122"/>
                        </a:rPr>
                        <a:t>家</a:t>
                      </a:r>
                      <a:endParaRPr sz="1900">
                        <a:latin typeface="微软雅黑" panose="020B0503020204020204" charset="-122"/>
                        <a:cs typeface="微软雅黑" panose="020B0503020204020204" charset="-122"/>
                      </a:endParaRPr>
                    </a:p>
                  </a:txBody>
                  <a:tcPr marL="0" marR="0" marT="88806" marB="0">
                    <a:solidFill>
                      <a:srgbClr val="BD382C"/>
                    </a:solidFill>
                  </a:tcPr>
                </a:tc>
                <a:tc>
                  <a:txBody>
                    <a:bodyPr/>
                    <a:lstStyle/>
                    <a:p>
                      <a:pPr algn="ctr">
                        <a:lnSpc>
                          <a:spcPct val="100000"/>
                        </a:lnSpc>
                        <a:spcBef>
                          <a:spcPts val="590"/>
                        </a:spcBef>
                      </a:pPr>
                      <a:r>
                        <a:rPr sz="1900" b="1" dirty="0">
                          <a:solidFill>
                            <a:srgbClr val="FFFFFF"/>
                          </a:solidFill>
                          <a:latin typeface="微软雅黑" panose="020B0503020204020204" charset="-122"/>
                          <a:cs typeface="微软雅黑" panose="020B0503020204020204" charset="-122"/>
                        </a:rPr>
                        <a:t>相关知名公</a:t>
                      </a:r>
                      <a:r>
                        <a:rPr sz="1900" b="1" spc="-5" dirty="0">
                          <a:solidFill>
                            <a:srgbClr val="FFFFFF"/>
                          </a:solidFill>
                          <a:latin typeface="微软雅黑" panose="020B0503020204020204" charset="-122"/>
                          <a:cs typeface="微软雅黑" panose="020B0503020204020204" charset="-122"/>
                        </a:rPr>
                        <a:t>司</a:t>
                      </a:r>
                      <a:endParaRPr sz="1900">
                        <a:latin typeface="微软雅黑" panose="020B0503020204020204" charset="-122"/>
                        <a:cs typeface="微软雅黑" panose="020B0503020204020204" charset="-122"/>
                      </a:endParaRPr>
                    </a:p>
                  </a:txBody>
                  <a:tcPr marL="0" marR="0" marT="88806" marB="0">
                    <a:solidFill>
                      <a:srgbClr val="F19C13"/>
                    </a:solidFill>
                  </a:tcPr>
                </a:tc>
              </a:tr>
              <a:tr h="402788">
                <a:tc>
                  <a:txBody>
                    <a:bodyPr/>
                    <a:lstStyle/>
                    <a:p>
                      <a:pPr algn="ctr">
                        <a:lnSpc>
                          <a:spcPct val="100000"/>
                        </a:lnSpc>
                        <a:spcBef>
                          <a:spcPts val="465"/>
                        </a:spcBef>
                      </a:pPr>
                      <a:r>
                        <a:rPr sz="1700" b="1" dirty="0">
                          <a:latin typeface="微软雅黑" panose="020B0503020204020204" charset="-122"/>
                          <a:cs typeface="微软雅黑" panose="020B0503020204020204" charset="-122"/>
                        </a:rPr>
                        <a:t>中</a:t>
                      </a:r>
                      <a:r>
                        <a:rPr sz="1700" b="1" spc="5" dirty="0">
                          <a:latin typeface="微软雅黑" panose="020B0503020204020204" charset="-122"/>
                          <a:cs typeface="微软雅黑" panose="020B0503020204020204" charset="-122"/>
                        </a:rPr>
                        <a:t>国</a:t>
                      </a:r>
                      <a:endParaRPr sz="1700">
                        <a:latin typeface="微软雅黑" panose="020B0503020204020204" charset="-122"/>
                        <a:cs typeface="微软雅黑" panose="020B0503020204020204" charset="-122"/>
                      </a:endParaRPr>
                    </a:p>
                  </a:txBody>
                  <a:tcPr marL="0" marR="0" marT="69991" marB="0">
                    <a:solidFill>
                      <a:srgbClr val="F6F6F6"/>
                    </a:solidFill>
                  </a:tcPr>
                </a:tc>
                <a:tc>
                  <a:txBody>
                    <a:bodyPr/>
                    <a:lstStyle/>
                    <a:p>
                      <a:pPr algn="ctr">
                        <a:lnSpc>
                          <a:spcPct val="100000"/>
                        </a:lnSpc>
                        <a:spcBef>
                          <a:spcPts val="465"/>
                        </a:spcBef>
                      </a:pPr>
                      <a:r>
                        <a:rPr sz="1700" dirty="0">
                          <a:latin typeface="微软雅黑" panose="020B0503020204020204" charset="-122"/>
                          <a:cs typeface="微软雅黑" panose="020B0503020204020204" charset="-122"/>
                        </a:rPr>
                        <a:t>百度、华为、腾讯、阿里</a:t>
                      </a:r>
                      <a:r>
                        <a:rPr sz="1700" spc="5" dirty="0">
                          <a:latin typeface="微软雅黑" panose="020B0503020204020204" charset="-122"/>
                          <a:cs typeface="微软雅黑" panose="020B0503020204020204" charset="-122"/>
                        </a:rPr>
                        <a:t>等</a:t>
                      </a:r>
                      <a:endParaRPr sz="1700">
                        <a:latin typeface="微软雅黑" panose="020B0503020204020204" charset="-122"/>
                        <a:cs typeface="微软雅黑" panose="020B0503020204020204" charset="-122"/>
                      </a:endParaRPr>
                    </a:p>
                  </a:txBody>
                  <a:tcPr marL="0" marR="0" marT="69991" marB="0"/>
                </a:tc>
              </a:tr>
              <a:tr h="402786">
                <a:tc>
                  <a:txBody>
                    <a:bodyPr/>
                    <a:lstStyle/>
                    <a:p>
                      <a:pPr algn="ctr">
                        <a:lnSpc>
                          <a:spcPct val="100000"/>
                        </a:lnSpc>
                        <a:spcBef>
                          <a:spcPts val="465"/>
                        </a:spcBef>
                      </a:pPr>
                      <a:r>
                        <a:rPr sz="1700" b="1" dirty="0">
                          <a:latin typeface="微软雅黑" panose="020B0503020204020204" charset="-122"/>
                          <a:cs typeface="微软雅黑" panose="020B0503020204020204" charset="-122"/>
                        </a:rPr>
                        <a:t>美</a:t>
                      </a:r>
                      <a:r>
                        <a:rPr sz="1700" b="1" spc="5" dirty="0">
                          <a:latin typeface="微软雅黑" panose="020B0503020204020204" charset="-122"/>
                          <a:cs typeface="微软雅黑" panose="020B0503020204020204" charset="-122"/>
                        </a:rPr>
                        <a:t>国</a:t>
                      </a:r>
                      <a:endParaRPr sz="1700">
                        <a:latin typeface="微软雅黑" panose="020B0503020204020204" charset="-122"/>
                        <a:cs typeface="微软雅黑" panose="020B0503020204020204" charset="-122"/>
                      </a:endParaRPr>
                    </a:p>
                  </a:txBody>
                  <a:tcPr marL="0" marR="0" marT="69991" marB="0">
                    <a:solidFill>
                      <a:srgbClr val="E1E1E1"/>
                    </a:solidFill>
                  </a:tcPr>
                </a:tc>
                <a:tc>
                  <a:txBody>
                    <a:bodyPr/>
                    <a:lstStyle/>
                    <a:p>
                      <a:pPr algn="ctr">
                        <a:lnSpc>
                          <a:spcPct val="100000"/>
                        </a:lnSpc>
                        <a:spcBef>
                          <a:spcPts val="465"/>
                        </a:spcBef>
                      </a:pPr>
                      <a:r>
                        <a:rPr sz="1700" dirty="0">
                          <a:latin typeface="微软雅黑" panose="020B0503020204020204" charset="-122"/>
                          <a:cs typeface="微软雅黑" panose="020B0503020204020204" charset="-122"/>
                        </a:rPr>
                        <a:t>特斯拉、福特</a:t>
                      </a:r>
                      <a:r>
                        <a:rPr sz="1700" spc="5" dirty="0">
                          <a:latin typeface="微软雅黑" panose="020B0503020204020204" charset="-122"/>
                          <a:cs typeface="微软雅黑" panose="020B0503020204020204" charset="-122"/>
                        </a:rPr>
                        <a:t>等</a:t>
                      </a:r>
                      <a:endParaRPr sz="1700">
                        <a:latin typeface="微软雅黑" panose="020B0503020204020204" charset="-122"/>
                        <a:cs typeface="微软雅黑" panose="020B0503020204020204" charset="-122"/>
                      </a:endParaRPr>
                    </a:p>
                  </a:txBody>
                  <a:tcPr marL="0" marR="0" marT="69991" marB="0">
                    <a:solidFill>
                      <a:srgbClr val="EBEBEB"/>
                    </a:solidFill>
                  </a:tcPr>
                </a:tc>
              </a:tr>
              <a:tr h="402786">
                <a:tc>
                  <a:txBody>
                    <a:bodyPr/>
                    <a:lstStyle/>
                    <a:p>
                      <a:pPr algn="ctr">
                        <a:lnSpc>
                          <a:spcPct val="100000"/>
                        </a:lnSpc>
                        <a:spcBef>
                          <a:spcPts val="470"/>
                        </a:spcBef>
                      </a:pPr>
                      <a:r>
                        <a:rPr sz="1700" b="1" dirty="0">
                          <a:latin typeface="微软雅黑" panose="020B0503020204020204" charset="-122"/>
                          <a:cs typeface="微软雅黑" panose="020B0503020204020204" charset="-122"/>
                        </a:rPr>
                        <a:t>日</a:t>
                      </a:r>
                      <a:r>
                        <a:rPr sz="1700" b="1" spc="5" dirty="0">
                          <a:latin typeface="微软雅黑" panose="020B0503020204020204" charset="-122"/>
                          <a:cs typeface="微软雅黑" panose="020B0503020204020204" charset="-122"/>
                        </a:rPr>
                        <a:t>本</a:t>
                      </a:r>
                      <a:endParaRPr sz="1700">
                        <a:latin typeface="微软雅黑" panose="020B0503020204020204" charset="-122"/>
                        <a:cs typeface="微软雅黑" panose="020B0503020204020204" charset="-122"/>
                      </a:endParaRPr>
                    </a:p>
                  </a:txBody>
                  <a:tcPr marL="0" marR="0" marT="70744" marB="0">
                    <a:solidFill>
                      <a:srgbClr val="F6F6F6"/>
                    </a:solidFill>
                  </a:tcPr>
                </a:tc>
                <a:tc>
                  <a:txBody>
                    <a:bodyPr/>
                    <a:lstStyle/>
                    <a:p>
                      <a:pPr algn="ctr">
                        <a:lnSpc>
                          <a:spcPct val="100000"/>
                        </a:lnSpc>
                        <a:spcBef>
                          <a:spcPts val="470"/>
                        </a:spcBef>
                      </a:pPr>
                      <a:r>
                        <a:rPr sz="1700" dirty="0">
                          <a:latin typeface="微软雅黑" panose="020B0503020204020204" charset="-122"/>
                          <a:cs typeface="微软雅黑" panose="020B0503020204020204" charset="-122"/>
                        </a:rPr>
                        <a:t>丰田、本田</a:t>
                      </a:r>
                      <a:r>
                        <a:rPr sz="1700" spc="5" dirty="0">
                          <a:latin typeface="微软雅黑" panose="020B0503020204020204" charset="-122"/>
                          <a:cs typeface="微软雅黑" panose="020B0503020204020204" charset="-122"/>
                        </a:rPr>
                        <a:t>等</a:t>
                      </a:r>
                      <a:endParaRPr sz="1700">
                        <a:latin typeface="微软雅黑" panose="020B0503020204020204" charset="-122"/>
                        <a:cs typeface="微软雅黑" panose="020B0503020204020204" charset="-122"/>
                      </a:endParaRPr>
                    </a:p>
                  </a:txBody>
                  <a:tcPr marL="0" marR="0" marT="70744" marB="0"/>
                </a:tc>
              </a:tr>
              <a:tr h="404593">
                <a:tc>
                  <a:txBody>
                    <a:bodyPr/>
                    <a:lstStyle/>
                    <a:p>
                      <a:pPr algn="ctr">
                        <a:lnSpc>
                          <a:spcPct val="100000"/>
                        </a:lnSpc>
                        <a:spcBef>
                          <a:spcPts val="470"/>
                        </a:spcBef>
                      </a:pPr>
                      <a:r>
                        <a:rPr sz="1700" b="1" dirty="0">
                          <a:latin typeface="微软雅黑" panose="020B0503020204020204" charset="-122"/>
                          <a:cs typeface="微软雅黑" panose="020B0503020204020204" charset="-122"/>
                        </a:rPr>
                        <a:t>德</a:t>
                      </a:r>
                      <a:r>
                        <a:rPr sz="1700" b="1" spc="5" dirty="0">
                          <a:latin typeface="微软雅黑" panose="020B0503020204020204" charset="-122"/>
                          <a:cs typeface="微软雅黑" panose="020B0503020204020204" charset="-122"/>
                        </a:rPr>
                        <a:t>国</a:t>
                      </a:r>
                      <a:endParaRPr sz="1700">
                        <a:latin typeface="微软雅黑" panose="020B0503020204020204" charset="-122"/>
                        <a:cs typeface="微软雅黑" panose="020B0503020204020204" charset="-122"/>
                      </a:endParaRPr>
                    </a:p>
                  </a:txBody>
                  <a:tcPr marL="0" marR="0" marT="70744" marB="0">
                    <a:solidFill>
                      <a:srgbClr val="E1E1E1"/>
                    </a:solidFill>
                  </a:tcPr>
                </a:tc>
                <a:tc>
                  <a:txBody>
                    <a:bodyPr/>
                    <a:lstStyle/>
                    <a:p>
                      <a:pPr algn="ctr">
                        <a:lnSpc>
                          <a:spcPct val="100000"/>
                        </a:lnSpc>
                        <a:spcBef>
                          <a:spcPts val="470"/>
                        </a:spcBef>
                      </a:pPr>
                      <a:r>
                        <a:rPr sz="1700" dirty="0">
                          <a:latin typeface="微软雅黑" panose="020B0503020204020204" charset="-122"/>
                          <a:cs typeface="微软雅黑" panose="020B0503020204020204" charset="-122"/>
                        </a:rPr>
                        <a:t>西门子</a:t>
                      </a:r>
                      <a:r>
                        <a:rPr sz="1700" spc="5" dirty="0">
                          <a:latin typeface="微软雅黑" panose="020B0503020204020204" charset="-122"/>
                          <a:cs typeface="微软雅黑" panose="020B0503020204020204" charset="-122"/>
                        </a:rPr>
                        <a:t>等</a:t>
                      </a:r>
                      <a:endParaRPr sz="1700">
                        <a:latin typeface="微软雅黑" panose="020B0503020204020204" charset="-122"/>
                        <a:cs typeface="微软雅黑" panose="020B0503020204020204" charset="-122"/>
                      </a:endParaRPr>
                    </a:p>
                  </a:txBody>
                  <a:tcPr marL="0" marR="0" marT="70744" marB="0">
                    <a:solidFill>
                      <a:srgbClr val="EBEBEB"/>
                    </a:solidFill>
                  </a:tcPr>
                </a:tc>
              </a:tr>
            </a:tbl>
          </a:graphicData>
        </a:graphic>
      </p:graphicFrame>
      <p:sp>
        <p:nvSpPr>
          <p:cNvPr id="25" name="object 25"/>
          <p:cNvSpPr txBox="1"/>
          <p:nvPr/>
        </p:nvSpPr>
        <p:spPr>
          <a:xfrm>
            <a:off x="8982131" y="4670778"/>
            <a:ext cx="306366" cy="1113837"/>
          </a:xfrm>
          <a:prstGeom prst="rect">
            <a:avLst/>
          </a:prstGeom>
        </p:spPr>
        <p:txBody>
          <a:bodyPr vert="eaVert" wrap="square" lIns="0" tIns="0" rIns="0" bIns="0" rtlCol="0">
            <a:spAutoFit/>
          </a:bodyPr>
          <a:lstStyle/>
          <a:p>
            <a:pPr marL="15240">
              <a:lnSpc>
                <a:spcPct val="60000"/>
              </a:lnSpc>
            </a:pPr>
            <a:r>
              <a:rPr sz="2845" b="1" dirty="0">
                <a:latin typeface="微软雅黑" panose="020B0503020204020204" charset="-122"/>
                <a:cs typeface="微软雅黑" panose="020B0503020204020204" charset="-122"/>
              </a:rPr>
              <a:t>车联网</a:t>
            </a:r>
            <a:endParaRPr sz="2845">
              <a:latin typeface="微软雅黑" panose="020B0503020204020204" charset="-122"/>
              <a:cs typeface="微软雅黑" panose="020B0503020204020204" charset="-122"/>
            </a:endParaRPr>
          </a:p>
        </p:txBody>
      </p:sp>
      <p:sp>
        <p:nvSpPr>
          <p:cNvPr id="27" name="object 2"/>
          <p:cNvSpPr txBox="1"/>
          <p:nvPr/>
        </p:nvSpPr>
        <p:spPr>
          <a:xfrm>
            <a:off x="8811053" y="6422775"/>
            <a:ext cx="2602465" cy="234041"/>
          </a:xfrm>
          <a:prstGeom prst="rect">
            <a:avLst/>
          </a:prstGeom>
        </p:spPr>
        <p:txBody>
          <a:bodyPr vert="horz" wrap="square" lIns="0" tIns="15052" rIns="0" bIns="0" rtlCol="0">
            <a:spAutoFit/>
          </a:bodyPr>
          <a:lstStyle/>
          <a:p>
            <a:pPr marL="15240">
              <a:spcBef>
                <a:spcPts val="120"/>
              </a:spcBef>
            </a:pPr>
            <a:r>
              <a:rPr sz="1420" dirty="0" err="1">
                <a:latin typeface="微软雅黑" panose="020B0503020204020204" charset="-122"/>
                <a:cs typeface="微软雅黑" panose="020B0503020204020204" charset="-122"/>
              </a:rPr>
              <a:t>资料来源</a:t>
            </a:r>
            <a:r>
              <a:rPr sz="1420" dirty="0">
                <a:latin typeface="微软雅黑" panose="020B0503020204020204" charset="-122"/>
                <a:cs typeface="微软雅黑" panose="020B0503020204020204" charset="-122"/>
              </a:rPr>
              <a:t>:</a:t>
            </a:r>
            <a:r>
              <a:rPr lang="zh-CN" altLang="en-US" sz="1420" dirty="0">
                <a:latin typeface="微软雅黑" panose="020B0503020204020204" charset="-122"/>
                <a:cs typeface="微软雅黑" panose="020B0503020204020204" charset="-122"/>
              </a:rPr>
              <a:t>赛迪</a:t>
            </a:r>
            <a:r>
              <a:rPr sz="1420" dirty="0">
                <a:latin typeface="微软雅黑" panose="020B0503020204020204" charset="-122"/>
                <a:cs typeface="微软雅黑" panose="020B0503020204020204" charset="-122"/>
              </a:rPr>
              <a:t>，</a:t>
            </a:r>
            <a:r>
              <a:rPr lang="zh-CN" altLang="en-US" sz="1420" dirty="0">
                <a:latin typeface="微软雅黑" panose="020B0503020204020204" charset="-122"/>
                <a:cs typeface="微软雅黑" panose="020B0503020204020204" charset="-122"/>
              </a:rPr>
              <a:t>数字孪生白皮书</a:t>
            </a:r>
            <a:endParaRPr sz="1420" dirty="0">
              <a:latin typeface="微软雅黑" panose="020B0503020204020204" charset="-122"/>
              <a:cs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37009" y="654980"/>
            <a:ext cx="2518325" cy="1435947"/>
          </a:xfrm>
          <a:prstGeom prst="rect">
            <a:avLst/>
          </a:prstGeom>
          <a:blipFill>
            <a:blip r:embed="rId1" cstate="print"/>
            <a:stretch>
              <a:fillRect/>
            </a:stretch>
          </a:blipFill>
        </p:spPr>
        <p:txBody>
          <a:bodyPr wrap="square" lIns="0" tIns="0" rIns="0" bIns="0" rtlCol="0"/>
          <a:lstStyle/>
          <a:p>
            <a:endParaRPr sz="2135"/>
          </a:p>
        </p:txBody>
      </p:sp>
      <p:sp>
        <p:nvSpPr>
          <p:cNvPr id="3" name="object 3"/>
          <p:cNvSpPr/>
          <p:nvPr/>
        </p:nvSpPr>
        <p:spPr>
          <a:xfrm>
            <a:off x="3365038" y="654980"/>
            <a:ext cx="6155559" cy="1435947"/>
          </a:xfrm>
          <a:prstGeom prst="rect">
            <a:avLst/>
          </a:prstGeom>
          <a:blipFill>
            <a:blip r:embed="rId2" cstate="print"/>
            <a:stretch>
              <a:fillRect/>
            </a:stretch>
          </a:blipFill>
        </p:spPr>
        <p:txBody>
          <a:bodyPr wrap="square" lIns="0" tIns="0" rIns="0" bIns="0" rtlCol="0"/>
          <a:lstStyle/>
          <a:p>
            <a:endParaRPr sz="2135"/>
          </a:p>
        </p:txBody>
      </p:sp>
      <p:sp>
        <p:nvSpPr>
          <p:cNvPr id="4" name="object 4"/>
          <p:cNvSpPr/>
          <p:nvPr/>
        </p:nvSpPr>
        <p:spPr>
          <a:xfrm>
            <a:off x="169785" y="653580"/>
            <a:ext cx="3134908" cy="1436653"/>
          </a:xfrm>
          <a:prstGeom prst="rect">
            <a:avLst/>
          </a:prstGeom>
          <a:blipFill>
            <a:blip r:embed="rId3" cstate="print"/>
            <a:stretch>
              <a:fillRect/>
            </a:stretch>
          </a:blipFill>
        </p:spPr>
        <p:txBody>
          <a:bodyPr wrap="square" lIns="0" tIns="0" rIns="0" bIns="0" rtlCol="0"/>
          <a:lstStyle/>
          <a:p>
            <a:endParaRPr sz="2135"/>
          </a:p>
        </p:txBody>
      </p:sp>
      <p:sp>
        <p:nvSpPr>
          <p:cNvPr id="5" name="object 5"/>
          <p:cNvSpPr/>
          <p:nvPr/>
        </p:nvSpPr>
        <p:spPr>
          <a:xfrm>
            <a:off x="0" y="5856534"/>
            <a:ext cx="12192000" cy="1008474"/>
          </a:xfrm>
          <a:custGeom>
            <a:avLst/>
            <a:gdLst/>
            <a:ahLst/>
            <a:cxnLst/>
            <a:rect l="l" t="t" r="r" b="b"/>
            <a:pathLst>
              <a:path w="10287000" h="850900">
                <a:moveTo>
                  <a:pt x="9817608" y="850392"/>
                </a:moveTo>
                <a:lnTo>
                  <a:pt x="9817608" y="620268"/>
                </a:lnTo>
                <a:lnTo>
                  <a:pt x="0" y="620268"/>
                </a:lnTo>
                <a:lnTo>
                  <a:pt x="0" y="230124"/>
                </a:lnTo>
                <a:lnTo>
                  <a:pt x="9817608" y="230124"/>
                </a:lnTo>
                <a:lnTo>
                  <a:pt x="9817608" y="0"/>
                </a:lnTo>
                <a:lnTo>
                  <a:pt x="10287000" y="425196"/>
                </a:lnTo>
                <a:lnTo>
                  <a:pt x="9817608" y="850392"/>
                </a:lnTo>
                <a:close/>
              </a:path>
            </a:pathLst>
          </a:custGeom>
          <a:solidFill>
            <a:srgbClr val="C00000"/>
          </a:solidFill>
        </p:spPr>
        <p:txBody>
          <a:bodyPr wrap="square" lIns="0" tIns="0" rIns="0" bIns="0" rtlCol="0"/>
          <a:lstStyle/>
          <a:p>
            <a:endParaRPr sz="2135"/>
          </a:p>
        </p:txBody>
      </p:sp>
      <p:sp>
        <p:nvSpPr>
          <p:cNvPr id="6" name="object 6"/>
          <p:cNvSpPr/>
          <p:nvPr/>
        </p:nvSpPr>
        <p:spPr>
          <a:xfrm>
            <a:off x="0" y="2090927"/>
            <a:ext cx="12192000" cy="719479"/>
          </a:xfrm>
          <a:custGeom>
            <a:avLst/>
            <a:gdLst/>
            <a:ahLst/>
            <a:cxnLst/>
            <a:rect l="l" t="t" r="r" b="b"/>
            <a:pathLst>
              <a:path w="10287000" h="607060">
                <a:moveTo>
                  <a:pt x="0" y="0"/>
                </a:moveTo>
                <a:lnTo>
                  <a:pt x="10287000" y="0"/>
                </a:lnTo>
                <a:lnTo>
                  <a:pt x="10287000" y="606551"/>
                </a:lnTo>
                <a:lnTo>
                  <a:pt x="0" y="606551"/>
                </a:lnTo>
                <a:lnTo>
                  <a:pt x="0" y="0"/>
                </a:lnTo>
                <a:close/>
              </a:path>
            </a:pathLst>
          </a:custGeom>
          <a:solidFill>
            <a:srgbClr val="D9D9D9"/>
          </a:solidFill>
        </p:spPr>
        <p:txBody>
          <a:bodyPr wrap="square" lIns="0" tIns="0" rIns="0" bIns="0" rtlCol="0"/>
          <a:lstStyle/>
          <a:p>
            <a:endParaRPr sz="2135"/>
          </a:p>
        </p:txBody>
      </p:sp>
      <p:sp>
        <p:nvSpPr>
          <p:cNvPr id="7" name="object 7"/>
          <p:cNvSpPr txBox="1"/>
          <p:nvPr/>
        </p:nvSpPr>
        <p:spPr>
          <a:xfrm>
            <a:off x="218794" y="2068003"/>
            <a:ext cx="3164652" cy="645958"/>
          </a:xfrm>
          <a:prstGeom prst="rect">
            <a:avLst/>
          </a:prstGeom>
        </p:spPr>
        <p:txBody>
          <a:bodyPr vert="horz" wrap="square" lIns="0" tIns="14299" rIns="0" bIns="0" rtlCol="0">
            <a:spAutoFit/>
          </a:bodyPr>
          <a:lstStyle/>
          <a:p>
            <a:pPr marL="1153160" marR="5715" indent="-1153160">
              <a:lnSpc>
                <a:spcPct val="130000"/>
              </a:lnSpc>
              <a:spcBef>
                <a:spcPts val="115"/>
              </a:spcBef>
            </a:pPr>
            <a:r>
              <a:rPr sz="1660" b="1" spc="-6" dirty="0">
                <a:latin typeface="Times New Roman" panose="02020603050405020304"/>
                <a:cs typeface="Times New Roman" panose="02020603050405020304"/>
              </a:rPr>
              <a:t>CAx</a:t>
            </a:r>
            <a:r>
              <a:rPr sz="1660" b="1" dirty="0">
                <a:latin typeface="微软雅黑" panose="020B0503020204020204" charset="-122"/>
                <a:cs typeface="微软雅黑" panose="020B0503020204020204" charset="-122"/>
              </a:rPr>
              <a:t>软件为数字孪生的出现奠定了 技术基</a:t>
            </a:r>
            <a:r>
              <a:rPr sz="1660" b="1" spc="6" dirty="0">
                <a:latin typeface="微软雅黑" panose="020B0503020204020204" charset="-122"/>
                <a:cs typeface="微软雅黑" panose="020B0503020204020204" charset="-122"/>
              </a:rPr>
              <a:t>础</a:t>
            </a:r>
            <a:endParaRPr sz="1660" dirty="0">
              <a:latin typeface="微软雅黑" panose="020B0503020204020204" charset="-122"/>
              <a:cs typeface="微软雅黑" panose="020B0503020204020204" charset="-122"/>
            </a:endParaRPr>
          </a:p>
        </p:txBody>
      </p:sp>
      <p:sp>
        <p:nvSpPr>
          <p:cNvPr id="8" name="object 8"/>
          <p:cNvSpPr txBox="1"/>
          <p:nvPr/>
        </p:nvSpPr>
        <p:spPr>
          <a:xfrm>
            <a:off x="0" y="2719598"/>
            <a:ext cx="3552779" cy="2848453"/>
          </a:xfrm>
          <a:prstGeom prst="rect">
            <a:avLst/>
          </a:prstGeom>
        </p:spPr>
        <p:txBody>
          <a:bodyPr vert="horz" wrap="square" lIns="0" tIns="123425" rIns="0" bIns="0" rtlCol="0">
            <a:spAutoFit/>
          </a:bodyPr>
          <a:lstStyle/>
          <a:p>
            <a:pPr marL="227965" indent="-212725">
              <a:spcBef>
                <a:spcPts val="970"/>
              </a:spcBef>
              <a:buFont typeface="Wingdings" panose="05000000000000000000"/>
              <a:buChar char=""/>
              <a:tabLst>
                <a:tab pos="227965" algn="l"/>
              </a:tabLst>
            </a:pPr>
            <a:r>
              <a:rPr dirty="0">
                <a:latin typeface="Times New Roman" panose="02020603050405020304"/>
                <a:cs typeface="Times New Roman" panose="02020603050405020304"/>
              </a:rPr>
              <a:t>1949</a:t>
            </a:r>
            <a:r>
              <a:rPr dirty="0">
                <a:latin typeface="微软雅黑" panose="020B0503020204020204" charset="-122"/>
                <a:cs typeface="微软雅黑" panose="020B0503020204020204" charset="-122"/>
              </a:rPr>
              <a:t>年第一代</a:t>
            </a:r>
            <a:r>
              <a:rPr spc="-6" dirty="0">
                <a:latin typeface="Times New Roman" panose="02020603050405020304"/>
                <a:cs typeface="Times New Roman" panose="02020603050405020304"/>
              </a:rPr>
              <a:t>CAM</a:t>
            </a:r>
            <a:r>
              <a:rPr dirty="0">
                <a:latin typeface="微软雅黑" panose="020B0503020204020204" charset="-122"/>
                <a:cs typeface="微软雅黑" panose="020B0503020204020204" charset="-122"/>
              </a:rPr>
              <a:t>软件</a:t>
            </a:r>
            <a:r>
              <a:rPr spc="-6" dirty="0">
                <a:latin typeface="Times New Roman" panose="02020603050405020304"/>
                <a:cs typeface="Times New Roman" panose="02020603050405020304"/>
              </a:rPr>
              <a:t>APT</a:t>
            </a:r>
            <a:r>
              <a:rPr dirty="0">
                <a:latin typeface="微软雅黑" panose="020B0503020204020204" charset="-122"/>
                <a:cs typeface="微软雅黑" panose="020B0503020204020204" charset="-122"/>
              </a:rPr>
              <a:t>问世；</a:t>
            </a:r>
            <a:endParaRPr dirty="0">
              <a:latin typeface="微软雅黑" panose="020B0503020204020204" charset="-122"/>
              <a:cs typeface="微软雅黑" panose="020B0503020204020204" charset="-122"/>
            </a:endParaRPr>
          </a:p>
          <a:p>
            <a:pPr marL="15240" marR="346710">
              <a:lnSpc>
                <a:spcPct val="150000"/>
              </a:lnSpc>
              <a:buFont typeface="Wingdings" panose="05000000000000000000"/>
              <a:buChar char=""/>
              <a:tabLst>
                <a:tab pos="227965" algn="l"/>
              </a:tabLst>
            </a:pPr>
            <a:r>
              <a:rPr dirty="0">
                <a:latin typeface="Times New Roman" panose="02020603050405020304"/>
                <a:cs typeface="Times New Roman" panose="02020603050405020304"/>
              </a:rPr>
              <a:t>1969</a:t>
            </a:r>
            <a:r>
              <a:rPr dirty="0">
                <a:latin typeface="微软雅黑" panose="020B0503020204020204" charset="-122"/>
                <a:cs typeface="微软雅黑" panose="020B0503020204020204" charset="-122"/>
              </a:rPr>
              <a:t>年</a:t>
            </a:r>
            <a:r>
              <a:rPr spc="-6" dirty="0">
                <a:latin typeface="Times New Roman" panose="02020603050405020304"/>
                <a:cs typeface="Times New Roman" panose="02020603050405020304"/>
              </a:rPr>
              <a:t>NASA</a:t>
            </a:r>
            <a:r>
              <a:rPr dirty="0">
                <a:latin typeface="微软雅黑" panose="020B0503020204020204" charset="-122"/>
                <a:cs typeface="微软雅黑" panose="020B0503020204020204" charset="-122"/>
              </a:rPr>
              <a:t>推出了第一代</a:t>
            </a:r>
            <a:r>
              <a:rPr spc="-6" dirty="0">
                <a:latin typeface="Times New Roman" panose="02020603050405020304"/>
                <a:cs typeface="Times New Roman" panose="02020603050405020304"/>
              </a:rPr>
              <a:t>CA</a:t>
            </a:r>
            <a:r>
              <a:rPr dirty="0">
                <a:latin typeface="Times New Roman" panose="02020603050405020304"/>
                <a:cs typeface="Times New Roman" panose="02020603050405020304"/>
              </a:rPr>
              <a:t>E</a:t>
            </a:r>
            <a:r>
              <a:rPr dirty="0">
                <a:latin typeface="微软雅黑" panose="020B0503020204020204" charset="-122"/>
                <a:cs typeface="微软雅黑" panose="020B0503020204020204" charset="-122"/>
              </a:rPr>
              <a:t>软件  </a:t>
            </a:r>
            <a:r>
              <a:rPr spc="-6" dirty="0">
                <a:latin typeface="Times New Roman" panose="02020603050405020304"/>
                <a:cs typeface="Times New Roman" panose="02020603050405020304"/>
              </a:rPr>
              <a:t>COSMIC Nastran</a:t>
            </a:r>
            <a:r>
              <a:rPr spc="-6" dirty="0">
                <a:latin typeface="微软雅黑" panose="020B0503020204020204" charset="-122"/>
                <a:cs typeface="微软雅黑" panose="020B0503020204020204" charset="-122"/>
              </a:rPr>
              <a:t>；</a:t>
            </a:r>
            <a:endParaRPr dirty="0">
              <a:latin typeface="微软雅黑" panose="020B0503020204020204" charset="-122"/>
              <a:cs typeface="微软雅黑" panose="020B0503020204020204" charset="-122"/>
            </a:endParaRPr>
          </a:p>
          <a:p>
            <a:pPr marL="227965" indent="-212725">
              <a:spcBef>
                <a:spcPts val="855"/>
              </a:spcBef>
              <a:buFont typeface="Wingdings" panose="05000000000000000000"/>
              <a:buChar char=""/>
              <a:tabLst>
                <a:tab pos="227965" algn="l"/>
              </a:tabLst>
            </a:pPr>
            <a:r>
              <a:rPr dirty="0">
                <a:latin typeface="Times New Roman" panose="02020603050405020304"/>
                <a:cs typeface="Times New Roman" panose="02020603050405020304"/>
              </a:rPr>
              <a:t>1973</a:t>
            </a:r>
            <a:r>
              <a:rPr dirty="0">
                <a:latin typeface="微软雅黑" panose="020B0503020204020204" charset="-122"/>
                <a:cs typeface="微软雅黑" panose="020B0503020204020204" charset="-122"/>
              </a:rPr>
              <a:t>年第一代</a:t>
            </a:r>
            <a:r>
              <a:rPr spc="-6" dirty="0">
                <a:latin typeface="Times New Roman" panose="02020603050405020304"/>
                <a:cs typeface="Times New Roman" panose="02020603050405020304"/>
              </a:rPr>
              <a:t>CAPP</a:t>
            </a:r>
            <a:r>
              <a:rPr dirty="0">
                <a:latin typeface="微软雅黑" panose="020B0503020204020204" charset="-122"/>
                <a:cs typeface="微软雅黑" panose="020B0503020204020204" charset="-122"/>
              </a:rPr>
              <a:t>系统</a:t>
            </a:r>
            <a:r>
              <a:rPr spc="-6" dirty="0">
                <a:latin typeface="Times New Roman" panose="02020603050405020304"/>
                <a:cs typeface="Times New Roman" panose="02020603050405020304"/>
              </a:rPr>
              <a:t>AuToPros</a:t>
            </a:r>
            <a:r>
              <a:rPr dirty="0">
                <a:latin typeface="微软雅黑" panose="020B0503020204020204" charset="-122"/>
                <a:cs typeface="微软雅黑" panose="020B0503020204020204" charset="-122"/>
              </a:rPr>
              <a:t>问世；</a:t>
            </a:r>
            <a:endParaRPr dirty="0">
              <a:latin typeface="微软雅黑" panose="020B0503020204020204" charset="-122"/>
              <a:cs typeface="微软雅黑" panose="020B0503020204020204" charset="-122"/>
            </a:endParaRPr>
          </a:p>
          <a:p>
            <a:pPr marL="227965" indent="-212725">
              <a:spcBef>
                <a:spcPts val="855"/>
              </a:spcBef>
              <a:buFont typeface="Wingdings" panose="05000000000000000000"/>
              <a:buChar char=""/>
              <a:tabLst>
                <a:tab pos="227965" algn="l"/>
              </a:tabLst>
            </a:pPr>
            <a:r>
              <a:rPr dirty="0">
                <a:latin typeface="Times New Roman" panose="02020603050405020304"/>
                <a:cs typeface="Times New Roman" panose="02020603050405020304"/>
              </a:rPr>
              <a:t>1982</a:t>
            </a:r>
            <a:r>
              <a:rPr dirty="0">
                <a:latin typeface="微软雅黑" panose="020B0503020204020204" charset="-122"/>
                <a:cs typeface="微软雅黑" panose="020B0503020204020204" charset="-122"/>
              </a:rPr>
              <a:t>年二维绘图标志性工具</a:t>
            </a:r>
            <a:r>
              <a:rPr spc="-6" dirty="0">
                <a:latin typeface="Times New Roman" panose="02020603050405020304"/>
                <a:cs typeface="Times New Roman" panose="02020603050405020304"/>
              </a:rPr>
              <a:t>AutoCAD</a:t>
            </a:r>
            <a:r>
              <a:rPr dirty="0">
                <a:latin typeface="微软雅黑" panose="020B0503020204020204" charset="-122"/>
                <a:cs typeface="微软雅黑" panose="020B0503020204020204" charset="-122"/>
              </a:rPr>
              <a:t>问世。</a:t>
            </a:r>
            <a:r>
              <a:rPr b="1" dirty="0">
                <a:latin typeface="Times New Roman" panose="02020603050405020304"/>
                <a:cs typeface="Times New Roman" panose="02020603050405020304"/>
              </a:rPr>
              <a:t>……</a:t>
            </a:r>
            <a:endParaRPr dirty="0">
              <a:latin typeface="Times New Roman" panose="02020603050405020304"/>
              <a:cs typeface="Times New Roman" panose="02020603050405020304"/>
            </a:endParaRPr>
          </a:p>
        </p:txBody>
      </p:sp>
      <p:sp>
        <p:nvSpPr>
          <p:cNvPr id="9" name="object 9"/>
          <p:cNvSpPr/>
          <p:nvPr/>
        </p:nvSpPr>
        <p:spPr>
          <a:xfrm>
            <a:off x="177011" y="1590605"/>
            <a:ext cx="3128527" cy="500474"/>
          </a:xfrm>
          <a:custGeom>
            <a:avLst/>
            <a:gdLst/>
            <a:ahLst/>
            <a:cxnLst/>
            <a:rect l="l" t="t" r="r" b="b"/>
            <a:pathLst>
              <a:path w="2639695" h="422275">
                <a:moveTo>
                  <a:pt x="0" y="0"/>
                </a:moveTo>
                <a:lnTo>
                  <a:pt x="2639568" y="0"/>
                </a:lnTo>
                <a:lnTo>
                  <a:pt x="2639568" y="422147"/>
                </a:lnTo>
                <a:lnTo>
                  <a:pt x="0" y="422147"/>
                </a:lnTo>
                <a:lnTo>
                  <a:pt x="0" y="0"/>
                </a:lnTo>
                <a:close/>
              </a:path>
            </a:pathLst>
          </a:custGeom>
          <a:solidFill>
            <a:srgbClr val="006FC0">
              <a:alpha val="59999"/>
            </a:srgbClr>
          </a:solidFill>
        </p:spPr>
        <p:txBody>
          <a:bodyPr wrap="square" lIns="0" tIns="0" rIns="0" bIns="0" rtlCol="0"/>
          <a:lstStyle/>
          <a:p>
            <a:endParaRPr sz="2135"/>
          </a:p>
        </p:txBody>
      </p:sp>
      <p:sp>
        <p:nvSpPr>
          <p:cNvPr id="10" name="object 10"/>
          <p:cNvSpPr txBox="1"/>
          <p:nvPr/>
        </p:nvSpPr>
        <p:spPr>
          <a:xfrm>
            <a:off x="177011" y="1696163"/>
            <a:ext cx="3128527" cy="271285"/>
          </a:xfrm>
          <a:prstGeom prst="rect">
            <a:avLst/>
          </a:prstGeom>
        </p:spPr>
        <p:txBody>
          <a:bodyPr vert="horz" wrap="square" lIns="0" tIns="15804" rIns="0" bIns="0" rtlCol="0">
            <a:spAutoFit/>
          </a:bodyPr>
          <a:lstStyle/>
          <a:p>
            <a:pPr marL="366395">
              <a:spcBef>
                <a:spcPts val="125"/>
              </a:spcBef>
            </a:pPr>
            <a:r>
              <a:rPr sz="1660" b="1" spc="-6" dirty="0">
                <a:solidFill>
                  <a:srgbClr val="FFFFFF"/>
                </a:solidFill>
                <a:latin typeface="Times New Roman" panose="02020603050405020304"/>
                <a:cs typeface="Times New Roman" panose="02020603050405020304"/>
              </a:rPr>
              <a:t>21</a:t>
            </a:r>
            <a:r>
              <a:rPr sz="1660" b="1" dirty="0">
                <a:solidFill>
                  <a:srgbClr val="FFFFFF"/>
                </a:solidFill>
                <a:latin typeface="微软雅黑" panose="020B0503020204020204" charset="-122"/>
                <a:cs typeface="微软雅黑" panose="020B0503020204020204" charset="-122"/>
              </a:rPr>
              <a:t>世纪之</a:t>
            </a:r>
            <a:r>
              <a:rPr sz="1660" b="1" spc="6" dirty="0">
                <a:solidFill>
                  <a:srgbClr val="FFFFFF"/>
                </a:solidFill>
                <a:latin typeface="微软雅黑" panose="020B0503020204020204" charset="-122"/>
                <a:cs typeface="微软雅黑" panose="020B0503020204020204" charset="-122"/>
              </a:rPr>
              <a:t>前</a:t>
            </a:r>
            <a:r>
              <a:rPr sz="1660" b="1" spc="308" dirty="0">
                <a:solidFill>
                  <a:srgbClr val="FFFFFF"/>
                </a:solidFill>
                <a:latin typeface="微软雅黑" panose="020B0503020204020204" charset="-122"/>
                <a:cs typeface="微软雅黑" panose="020B0503020204020204" charset="-122"/>
              </a:rPr>
              <a:t> </a:t>
            </a:r>
            <a:r>
              <a:rPr sz="1660" b="1" dirty="0">
                <a:solidFill>
                  <a:srgbClr val="FFFFFF"/>
                </a:solidFill>
                <a:latin typeface="微软雅黑" panose="020B0503020204020204" charset="-122"/>
                <a:cs typeface="微软雅黑" panose="020B0503020204020204" charset="-122"/>
              </a:rPr>
              <a:t>技术积累</a:t>
            </a:r>
            <a:r>
              <a:rPr sz="1660" b="1" spc="6" dirty="0">
                <a:solidFill>
                  <a:srgbClr val="FFFFFF"/>
                </a:solidFill>
                <a:latin typeface="微软雅黑" panose="020B0503020204020204" charset="-122"/>
                <a:cs typeface="微软雅黑" panose="020B0503020204020204" charset="-122"/>
              </a:rPr>
              <a:t>期</a:t>
            </a:r>
            <a:endParaRPr sz="1660" dirty="0">
              <a:latin typeface="微软雅黑" panose="020B0503020204020204" charset="-122"/>
              <a:cs typeface="微软雅黑" panose="020B0503020204020204" charset="-122"/>
            </a:endParaRPr>
          </a:p>
        </p:txBody>
      </p:sp>
      <p:sp>
        <p:nvSpPr>
          <p:cNvPr id="11" name="object 11"/>
          <p:cNvSpPr txBox="1"/>
          <p:nvPr/>
        </p:nvSpPr>
        <p:spPr>
          <a:xfrm>
            <a:off x="3393891" y="1589249"/>
            <a:ext cx="3132290" cy="388316"/>
          </a:xfrm>
          <a:prstGeom prst="rect">
            <a:avLst/>
          </a:prstGeom>
          <a:solidFill>
            <a:srgbClr val="006FC0">
              <a:alpha val="59999"/>
            </a:srgbClr>
          </a:solidFill>
        </p:spPr>
        <p:txBody>
          <a:bodyPr vert="horz" wrap="square" lIns="0" tIns="131704" rIns="0" bIns="0" rtlCol="0">
            <a:spAutoFit/>
          </a:bodyPr>
          <a:lstStyle/>
          <a:p>
            <a:pPr marL="446405">
              <a:spcBef>
                <a:spcPts val="1035"/>
              </a:spcBef>
            </a:pPr>
            <a:r>
              <a:rPr sz="1660" b="1" spc="-6" dirty="0">
                <a:solidFill>
                  <a:srgbClr val="FFFFFF"/>
                </a:solidFill>
                <a:latin typeface="Times New Roman" panose="02020603050405020304"/>
                <a:cs typeface="Times New Roman" panose="02020603050405020304"/>
              </a:rPr>
              <a:t>2000-2015</a:t>
            </a:r>
            <a:r>
              <a:rPr sz="1660" b="1" spc="6" dirty="0">
                <a:solidFill>
                  <a:srgbClr val="FFFFFF"/>
                </a:solidFill>
                <a:latin typeface="微软雅黑" panose="020B0503020204020204" charset="-122"/>
                <a:cs typeface="微软雅黑" panose="020B0503020204020204" charset="-122"/>
              </a:rPr>
              <a:t>年</a:t>
            </a:r>
            <a:r>
              <a:rPr sz="1660" b="1" spc="308" dirty="0">
                <a:solidFill>
                  <a:srgbClr val="FFFFFF"/>
                </a:solidFill>
                <a:latin typeface="微软雅黑" panose="020B0503020204020204" charset="-122"/>
                <a:cs typeface="微软雅黑" panose="020B0503020204020204" charset="-122"/>
              </a:rPr>
              <a:t> </a:t>
            </a:r>
            <a:r>
              <a:rPr sz="1660" b="1" dirty="0">
                <a:solidFill>
                  <a:srgbClr val="FFFFFF"/>
                </a:solidFill>
                <a:latin typeface="微软雅黑" panose="020B0503020204020204" charset="-122"/>
                <a:cs typeface="微软雅黑" panose="020B0503020204020204" charset="-122"/>
              </a:rPr>
              <a:t>概念提出</a:t>
            </a:r>
            <a:r>
              <a:rPr sz="1660" b="1" spc="6" dirty="0">
                <a:solidFill>
                  <a:srgbClr val="FFFFFF"/>
                </a:solidFill>
                <a:latin typeface="微软雅黑" panose="020B0503020204020204" charset="-122"/>
                <a:cs typeface="微软雅黑" panose="020B0503020204020204" charset="-122"/>
              </a:rPr>
              <a:t>期</a:t>
            </a:r>
            <a:endParaRPr sz="1660" dirty="0">
              <a:latin typeface="微软雅黑" panose="020B0503020204020204" charset="-122"/>
              <a:cs typeface="微软雅黑" panose="020B0503020204020204" charset="-122"/>
            </a:endParaRPr>
          </a:p>
        </p:txBody>
      </p:sp>
      <p:sp>
        <p:nvSpPr>
          <p:cNvPr id="12" name="object 12"/>
          <p:cNvSpPr txBox="1"/>
          <p:nvPr/>
        </p:nvSpPr>
        <p:spPr>
          <a:xfrm>
            <a:off x="3686951" y="2067401"/>
            <a:ext cx="2965967" cy="645958"/>
          </a:xfrm>
          <a:prstGeom prst="rect">
            <a:avLst/>
          </a:prstGeom>
        </p:spPr>
        <p:txBody>
          <a:bodyPr vert="horz" wrap="square" lIns="0" tIns="14299" rIns="0" bIns="0" rtlCol="0">
            <a:spAutoFit/>
          </a:bodyPr>
          <a:lstStyle/>
          <a:p>
            <a:pPr marL="948055" marR="5715" indent="-948055">
              <a:lnSpc>
                <a:spcPct val="130000"/>
              </a:lnSpc>
              <a:spcBef>
                <a:spcPts val="115"/>
              </a:spcBef>
            </a:pPr>
            <a:r>
              <a:rPr sz="1660" b="1" dirty="0">
                <a:latin typeface="微软雅黑" panose="020B0503020204020204" charset="-122"/>
                <a:cs typeface="微软雅黑" panose="020B0503020204020204" charset="-122"/>
              </a:rPr>
              <a:t>美国军方机构开始提出数字孪生 的相关概</a:t>
            </a:r>
            <a:r>
              <a:rPr sz="1660" b="1" spc="6" dirty="0">
                <a:latin typeface="微软雅黑" panose="020B0503020204020204" charset="-122"/>
                <a:cs typeface="微软雅黑" panose="020B0503020204020204" charset="-122"/>
              </a:rPr>
              <a:t>念</a:t>
            </a:r>
            <a:endParaRPr sz="1660" dirty="0">
              <a:latin typeface="微软雅黑" panose="020B0503020204020204" charset="-122"/>
              <a:cs typeface="微软雅黑" panose="020B0503020204020204" charset="-122"/>
            </a:endParaRPr>
          </a:p>
        </p:txBody>
      </p:sp>
      <p:sp>
        <p:nvSpPr>
          <p:cNvPr id="13" name="object 13"/>
          <p:cNvSpPr txBox="1"/>
          <p:nvPr/>
        </p:nvSpPr>
        <p:spPr>
          <a:xfrm>
            <a:off x="3638786" y="2718996"/>
            <a:ext cx="3193250" cy="3606608"/>
          </a:xfrm>
          <a:prstGeom prst="rect">
            <a:avLst/>
          </a:prstGeom>
        </p:spPr>
        <p:txBody>
          <a:bodyPr vert="horz" wrap="square" lIns="0" tIns="123424" rIns="0" bIns="0" rtlCol="0">
            <a:spAutoFit/>
          </a:bodyPr>
          <a:lstStyle/>
          <a:p>
            <a:pPr marL="227965" indent="-212725">
              <a:spcBef>
                <a:spcPts val="970"/>
              </a:spcBef>
              <a:buFont typeface="Wingdings" panose="05000000000000000000"/>
              <a:buChar char=""/>
              <a:tabLst>
                <a:tab pos="227965" algn="l"/>
              </a:tabLst>
            </a:pPr>
            <a:r>
              <a:rPr dirty="0">
                <a:latin typeface="Times New Roman" panose="02020603050405020304"/>
                <a:cs typeface="Times New Roman" panose="02020603050405020304"/>
              </a:rPr>
              <a:t>2003</a:t>
            </a:r>
            <a:r>
              <a:rPr dirty="0">
                <a:latin typeface="微软雅黑" panose="020B0503020204020204" charset="-122"/>
                <a:cs typeface="微软雅黑" panose="020B0503020204020204" charset="-122"/>
              </a:rPr>
              <a:t>年密歇根大学</a:t>
            </a:r>
            <a:r>
              <a:rPr spc="-6" dirty="0">
                <a:latin typeface="Times New Roman" panose="02020603050405020304"/>
                <a:cs typeface="Times New Roman" panose="02020603050405020304"/>
              </a:rPr>
              <a:t>Michael Grie</a:t>
            </a:r>
            <a:r>
              <a:rPr lang="en-US" spc="-6" dirty="0">
                <a:latin typeface="Times New Roman" panose="02020603050405020304"/>
                <a:cs typeface="Times New Roman" panose="02020603050405020304"/>
              </a:rPr>
              <a:t>v</a:t>
            </a:r>
            <a:r>
              <a:rPr spc="-6" dirty="0">
                <a:latin typeface="Times New Roman" panose="02020603050405020304"/>
                <a:cs typeface="Times New Roman" panose="02020603050405020304"/>
              </a:rPr>
              <a:t>es</a:t>
            </a:r>
            <a:endParaRPr dirty="0">
              <a:latin typeface="Times New Roman" panose="02020603050405020304"/>
              <a:cs typeface="Times New Roman" panose="02020603050405020304"/>
            </a:endParaRPr>
          </a:p>
          <a:p>
            <a:pPr marL="15240">
              <a:spcBef>
                <a:spcPts val="855"/>
              </a:spcBef>
            </a:pPr>
            <a:r>
              <a:rPr dirty="0">
                <a:latin typeface="微软雅黑" panose="020B0503020204020204" charset="-122"/>
                <a:cs typeface="微软雅黑" panose="020B0503020204020204" charset="-122"/>
              </a:rPr>
              <a:t>教授首次提出数字孪生概念；</a:t>
            </a:r>
            <a:endParaRPr dirty="0">
              <a:latin typeface="微软雅黑" panose="020B0503020204020204" charset="-122"/>
              <a:cs typeface="微软雅黑" panose="020B0503020204020204" charset="-122"/>
            </a:endParaRPr>
          </a:p>
          <a:p>
            <a:pPr marL="227965" indent="-212725">
              <a:spcBef>
                <a:spcPts val="855"/>
              </a:spcBef>
              <a:buFont typeface="Wingdings" panose="05000000000000000000"/>
              <a:buChar char=""/>
              <a:tabLst>
                <a:tab pos="227965" algn="l"/>
              </a:tabLst>
            </a:pPr>
            <a:r>
              <a:rPr dirty="0">
                <a:latin typeface="Times New Roman" panose="02020603050405020304"/>
                <a:cs typeface="Times New Roman" panose="02020603050405020304"/>
              </a:rPr>
              <a:t>2010</a:t>
            </a:r>
            <a:r>
              <a:rPr dirty="0">
                <a:latin typeface="微软雅黑" panose="020B0503020204020204" charset="-122"/>
                <a:cs typeface="微软雅黑" panose="020B0503020204020204" charset="-122"/>
              </a:rPr>
              <a:t>年美国军方提出数字线程；</a:t>
            </a:r>
            <a:endParaRPr dirty="0">
              <a:latin typeface="微软雅黑" panose="020B0503020204020204" charset="-122"/>
              <a:cs typeface="微软雅黑" panose="020B0503020204020204" charset="-122"/>
            </a:endParaRPr>
          </a:p>
          <a:p>
            <a:pPr marL="227965" indent="-212725">
              <a:spcBef>
                <a:spcPts val="855"/>
              </a:spcBef>
              <a:buFont typeface="Wingdings" panose="05000000000000000000"/>
              <a:buChar char=""/>
              <a:tabLst>
                <a:tab pos="227965" algn="l"/>
              </a:tabLst>
            </a:pPr>
            <a:r>
              <a:rPr dirty="0">
                <a:latin typeface="Times New Roman" panose="02020603050405020304"/>
                <a:cs typeface="Times New Roman" panose="02020603050405020304"/>
              </a:rPr>
              <a:t>2011</a:t>
            </a:r>
            <a:r>
              <a:rPr dirty="0">
                <a:latin typeface="微软雅黑" panose="020B0503020204020204" charset="-122"/>
                <a:cs typeface="微软雅黑" panose="020B0503020204020204" charset="-122"/>
              </a:rPr>
              <a:t>年洛克希德</a:t>
            </a:r>
            <a:r>
              <a:rPr dirty="0">
                <a:latin typeface="Times New Roman" panose="02020603050405020304"/>
                <a:cs typeface="Times New Roman" panose="02020603050405020304"/>
              </a:rPr>
              <a:t>·</a:t>
            </a:r>
            <a:r>
              <a:rPr dirty="0">
                <a:latin typeface="微软雅黑" panose="020B0503020204020204" charset="-122"/>
                <a:cs typeface="微软雅黑" panose="020B0503020204020204" charset="-122"/>
              </a:rPr>
              <a:t>马丁提出数字织锦；</a:t>
            </a:r>
            <a:endParaRPr dirty="0">
              <a:latin typeface="微软雅黑" panose="020B0503020204020204" charset="-122"/>
              <a:cs typeface="微软雅黑" panose="020B0503020204020204" charset="-122"/>
            </a:endParaRPr>
          </a:p>
          <a:p>
            <a:pPr marL="15240" marR="297815">
              <a:lnSpc>
                <a:spcPct val="150000"/>
              </a:lnSpc>
              <a:buFont typeface="Wingdings" panose="05000000000000000000"/>
              <a:buChar char=""/>
              <a:tabLst>
                <a:tab pos="227965" algn="l"/>
              </a:tabLst>
            </a:pPr>
            <a:r>
              <a:rPr dirty="0">
                <a:latin typeface="Times New Roman" panose="02020603050405020304"/>
                <a:cs typeface="Times New Roman" panose="02020603050405020304"/>
              </a:rPr>
              <a:t>2012</a:t>
            </a:r>
            <a:r>
              <a:rPr dirty="0">
                <a:latin typeface="微软雅黑" panose="020B0503020204020204" charset="-122"/>
                <a:cs typeface="微软雅黑" panose="020B0503020204020204" charset="-122"/>
              </a:rPr>
              <a:t>年</a:t>
            </a:r>
            <a:r>
              <a:rPr spc="-6" dirty="0">
                <a:latin typeface="Times New Roman" panose="02020603050405020304"/>
                <a:cs typeface="Times New Roman" panose="02020603050405020304"/>
              </a:rPr>
              <a:t>NASA</a:t>
            </a:r>
            <a:r>
              <a:rPr dirty="0">
                <a:latin typeface="微软雅黑" panose="020B0503020204020204" charset="-122"/>
                <a:cs typeface="微软雅黑" panose="020B0503020204020204" charset="-122"/>
              </a:rPr>
              <a:t>发布了包含数字孪生 </a:t>
            </a:r>
            <a:r>
              <a:rPr dirty="0" err="1">
                <a:latin typeface="微软雅黑" panose="020B0503020204020204" charset="-122"/>
                <a:cs typeface="微软雅黑" panose="020B0503020204020204" charset="-122"/>
              </a:rPr>
              <a:t>的两份技术路线图</a:t>
            </a:r>
            <a:r>
              <a:rPr dirty="0">
                <a:latin typeface="微软雅黑" panose="020B0503020204020204" charset="-122"/>
                <a:cs typeface="微软雅黑" panose="020B0503020204020204" charset="-122"/>
              </a:rPr>
              <a:t>。</a:t>
            </a:r>
            <a:r>
              <a:rPr b="1" dirty="0">
                <a:latin typeface="Times New Roman" panose="02020603050405020304"/>
                <a:cs typeface="Times New Roman" panose="02020603050405020304"/>
              </a:rPr>
              <a:t>……</a:t>
            </a:r>
            <a:endParaRPr dirty="0">
              <a:latin typeface="Times New Roman" panose="02020603050405020304"/>
              <a:cs typeface="Times New Roman" panose="02020603050405020304"/>
            </a:endParaRPr>
          </a:p>
        </p:txBody>
      </p:sp>
      <p:sp>
        <p:nvSpPr>
          <p:cNvPr id="14" name="object 14"/>
          <p:cNvSpPr txBox="1"/>
          <p:nvPr/>
        </p:nvSpPr>
        <p:spPr>
          <a:xfrm>
            <a:off x="9672319" y="1589249"/>
            <a:ext cx="2519680" cy="381476"/>
          </a:xfrm>
          <a:prstGeom prst="rect">
            <a:avLst/>
          </a:prstGeom>
          <a:solidFill>
            <a:srgbClr val="006FC0">
              <a:alpha val="59999"/>
            </a:srgbClr>
          </a:solidFill>
        </p:spPr>
        <p:txBody>
          <a:bodyPr vert="horz" wrap="square" lIns="0" tIns="124930" rIns="0" bIns="0" rtlCol="0">
            <a:spAutoFit/>
          </a:bodyPr>
          <a:lstStyle/>
          <a:p>
            <a:pPr marL="175260">
              <a:spcBef>
                <a:spcPts val="985"/>
              </a:spcBef>
            </a:pPr>
            <a:r>
              <a:rPr sz="1660" b="1" spc="-6" dirty="0">
                <a:solidFill>
                  <a:srgbClr val="FFFFFF"/>
                </a:solidFill>
                <a:latin typeface="Times New Roman" panose="02020603050405020304"/>
                <a:cs typeface="Times New Roman" panose="02020603050405020304"/>
              </a:rPr>
              <a:t>2020-</a:t>
            </a:r>
            <a:r>
              <a:rPr sz="1660" b="1" dirty="0">
                <a:solidFill>
                  <a:srgbClr val="FFFFFF"/>
                </a:solidFill>
                <a:latin typeface="微软雅黑" panose="020B0503020204020204" charset="-122"/>
                <a:cs typeface="微软雅黑" panose="020B0503020204020204" charset="-122"/>
              </a:rPr>
              <a:t>未</a:t>
            </a:r>
            <a:r>
              <a:rPr sz="1660" b="1" spc="6" dirty="0">
                <a:solidFill>
                  <a:srgbClr val="FFFFFF"/>
                </a:solidFill>
                <a:latin typeface="微软雅黑" panose="020B0503020204020204" charset="-122"/>
                <a:cs typeface="微软雅黑" panose="020B0503020204020204" charset="-122"/>
              </a:rPr>
              <a:t>来</a:t>
            </a:r>
            <a:r>
              <a:rPr sz="1660" b="1" spc="296" dirty="0">
                <a:solidFill>
                  <a:srgbClr val="FFFFFF"/>
                </a:solidFill>
                <a:latin typeface="微软雅黑" panose="020B0503020204020204" charset="-122"/>
                <a:cs typeface="微软雅黑" panose="020B0503020204020204" charset="-122"/>
              </a:rPr>
              <a:t> </a:t>
            </a:r>
            <a:r>
              <a:rPr sz="1660" b="1" dirty="0">
                <a:solidFill>
                  <a:srgbClr val="FFFFFF"/>
                </a:solidFill>
                <a:latin typeface="微软雅黑" panose="020B0503020204020204" charset="-122"/>
                <a:cs typeface="微软雅黑" panose="020B0503020204020204" charset="-122"/>
              </a:rPr>
              <a:t>快速发展</a:t>
            </a:r>
            <a:r>
              <a:rPr sz="1660" b="1" spc="6" dirty="0">
                <a:solidFill>
                  <a:srgbClr val="FFFFFF"/>
                </a:solidFill>
                <a:latin typeface="微软雅黑" panose="020B0503020204020204" charset="-122"/>
                <a:cs typeface="微软雅黑" panose="020B0503020204020204" charset="-122"/>
              </a:rPr>
              <a:t>期</a:t>
            </a:r>
            <a:endParaRPr sz="1660" dirty="0">
              <a:latin typeface="微软雅黑" panose="020B0503020204020204" charset="-122"/>
              <a:cs typeface="微软雅黑" panose="020B0503020204020204" charset="-122"/>
            </a:endParaRPr>
          </a:p>
        </p:txBody>
      </p:sp>
      <p:sp>
        <p:nvSpPr>
          <p:cNvPr id="15" name="object 15"/>
          <p:cNvSpPr txBox="1"/>
          <p:nvPr/>
        </p:nvSpPr>
        <p:spPr>
          <a:xfrm>
            <a:off x="9820128" y="2066122"/>
            <a:ext cx="2123064" cy="645958"/>
          </a:xfrm>
          <a:prstGeom prst="rect">
            <a:avLst/>
          </a:prstGeom>
        </p:spPr>
        <p:txBody>
          <a:bodyPr vert="horz" wrap="square" lIns="0" tIns="14299" rIns="0" bIns="0" rtlCol="0">
            <a:spAutoFit/>
          </a:bodyPr>
          <a:lstStyle/>
          <a:p>
            <a:pPr marL="105410" marR="5715" indent="-105410">
              <a:lnSpc>
                <a:spcPct val="130000"/>
              </a:lnSpc>
              <a:spcBef>
                <a:spcPts val="115"/>
              </a:spcBef>
            </a:pPr>
            <a:r>
              <a:rPr sz="1660" b="1" dirty="0">
                <a:latin typeface="微软雅黑" panose="020B0503020204020204" charset="-122"/>
                <a:cs typeface="微软雅黑" panose="020B0503020204020204" charset="-122"/>
              </a:rPr>
              <a:t>数字孪生技术和产业生 态都有望迎来爆发</a:t>
            </a:r>
            <a:r>
              <a:rPr sz="1660" b="1" spc="6" dirty="0">
                <a:latin typeface="微软雅黑" panose="020B0503020204020204" charset="-122"/>
                <a:cs typeface="微软雅黑" panose="020B0503020204020204" charset="-122"/>
              </a:rPr>
              <a:t>期</a:t>
            </a:r>
            <a:endParaRPr sz="1660" dirty="0">
              <a:latin typeface="微软雅黑" panose="020B0503020204020204" charset="-122"/>
              <a:cs typeface="微软雅黑" panose="020B0503020204020204" charset="-122"/>
            </a:endParaRPr>
          </a:p>
        </p:txBody>
      </p:sp>
      <p:sp>
        <p:nvSpPr>
          <p:cNvPr id="16" name="object 16"/>
          <p:cNvSpPr txBox="1"/>
          <p:nvPr/>
        </p:nvSpPr>
        <p:spPr>
          <a:xfrm>
            <a:off x="9771210" y="2717717"/>
            <a:ext cx="2197570" cy="2874571"/>
          </a:xfrm>
          <a:prstGeom prst="rect">
            <a:avLst/>
          </a:prstGeom>
        </p:spPr>
        <p:txBody>
          <a:bodyPr vert="horz" wrap="square" lIns="0" tIns="15052" rIns="0" bIns="0" rtlCol="0">
            <a:spAutoFit/>
          </a:bodyPr>
          <a:lstStyle/>
          <a:p>
            <a:pPr marL="15240" marR="5715">
              <a:lnSpc>
                <a:spcPct val="150000"/>
              </a:lnSpc>
              <a:spcBef>
                <a:spcPts val="120"/>
              </a:spcBef>
              <a:buFont typeface="Wingdings" panose="05000000000000000000"/>
              <a:buChar char=""/>
              <a:tabLst>
                <a:tab pos="227965" algn="l"/>
              </a:tabLst>
            </a:pPr>
            <a:r>
              <a:rPr dirty="0">
                <a:latin typeface="微软雅黑" panose="020B0503020204020204" charset="-122"/>
                <a:cs typeface="微软雅黑" panose="020B0503020204020204" charset="-122"/>
              </a:rPr>
              <a:t>数字孪生将加速与</a:t>
            </a:r>
            <a:r>
              <a:rPr spc="-6" dirty="0">
                <a:latin typeface="Times New Roman" panose="02020603050405020304"/>
                <a:cs typeface="Times New Roman" panose="02020603050405020304"/>
              </a:rPr>
              <a:t>AI</a:t>
            </a:r>
            <a:r>
              <a:rPr dirty="0">
                <a:latin typeface="微软雅黑" panose="020B0503020204020204" charset="-122"/>
                <a:cs typeface="微软雅黑" panose="020B0503020204020204" charset="-122"/>
              </a:rPr>
              <a:t>等 新兴技术融合发展进一步应 用。</a:t>
            </a:r>
            <a:endParaRPr dirty="0">
              <a:latin typeface="微软雅黑" panose="020B0503020204020204" charset="-122"/>
              <a:cs typeface="微软雅黑" panose="020B0503020204020204" charset="-122"/>
            </a:endParaRPr>
          </a:p>
          <a:p>
            <a:pPr marL="15240" marR="5715">
              <a:lnSpc>
                <a:spcPct val="150000"/>
              </a:lnSpc>
              <a:buFont typeface="Wingdings" panose="05000000000000000000"/>
              <a:buChar char=""/>
              <a:tabLst>
                <a:tab pos="227965" algn="l"/>
              </a:tabLst>
            </a:pPr>
            <a:r>
              <a:rPr dirty="0">
                <a:latin typeface="微软雅黑" panose="020B0503020204020204" charset="-122"/>
                <a:cs typeface="微软雅黑" panose="020B0503020204020204" charset="-122"/>
              </a:rPr>
              <a:t>数字孪生广泛应用于工 业互联网、车联网、智慧城 </a:t>
            </a:r>
            <a:r>
              <a:rPr dirty="0" err="1">
                <a:latin typeface="微软雅黑" panose="020B0503020204020204" charset="-122"/>
                <a:cs typeface="微软雅黑" panose="020B0503020204020204" charset="-122"/>
              </a:rPr>
              <a:t>市等新型场景</a:t>
            </a:r>
            <a:r>
              <a:rPr dirty="0">
                <a:latin typeface="微软雅黑" panose="020B0503020204020204" charset="-122"/>
                <a:cs typeface="微软雅黑" panose="020B0503020204020204" charset="-122"/>
              </a:rPr>
              <a:t>。</a:t>
            </a:r>
            <a:r>
              <a:rPr b="1" dirty="0">
                <a:latin typeface="Times New Roman" panose="02020603050405020304"/>
                <a:cs typeface="Times New Roman" panose="02020603050405020304"/>
              </a:rPr>
              <a:t>……</a:t>
            </a:r>
            <a:endParaRPr dirty="0">
              <a:latin typeface="Times New Roman" panose="02020603050405020304"/>
              <a:cs typeface="Times New Roman" panose="02020603050405020304"/>
            </a:endParaRPr>
          </a:p>
        </p:txBody>
      </p:sp>
      <p:sp>
        <p:nvSpPr>
          <p:cNvPr id="17" name="object 17"/>
          <p:cNvSpPr txBox="1"/>
          <p:nvPr/>
        </p:nvSpPr>
        <p:spPr>
          <a:xfrm>
            <a:off x="6655929" y="1589249"/>
            <a:ext cx="2862862" cy="389836"/>
          </a:xfrm>
          <a:prstGeom prst="rect">
            <a:avLst/>
          </a:prstGeom>
          <a:solidFill>
            <a:srgbClr val="006FC0">
              <a:alpha val="59999"/>
            </a:srgbClr>
          </a:solidFill>
        </p:spPr>
        <p:txBody>
          <a:bodyPr vert="horz" wrap="square" lIns="0" tIns="133209" rIns="0" bIns="0" rtlCol="0">
            <a:spAutoFit/>
          </a:bodyPr>
          <a:lstStyle/>
          <a:p>
            <a:pPr marL="244475">
              <a:spcBef>
                <a:spcPts val="1050"/>
              </a:spcBef>
            </a:pPr>
            <a:r>
              <a:rPr sz="1660" b="1" spc="-6" dirty="0">
                <a:solidFill>
                  <a:srgbClr val="FFFFFF"/>
                </a:solidFill>
                <a:latin typeface="Times New Roman" panose="02020603050405020304"/>
                <a:cs typeface="Times New Roman" panose="02020603050405020304"/>
              </a:rPr>
              <a:t>2015-2020</a:t>
            </a:r>
            <a:r>
              <a:rPr sz="1660" b="1" spc="6" dirty="0">
                <a:solidFill>
                  <a:srgbClr val="FFFFFF"/>
                </a:solidFill>
                <a:latin typeface="微软雅黑" panose="020B0503020204020204" charset="-122"/>
                <a:cs typeface="微软雅黑" panose="020B0503020204020204" charset="-122"/>
              </a:rPr>
              <a:t>年</a:t>
            </a:r>
            <a:r>
              <a:rPr sz="1660" b="1" spc="301" dirty="0">
                <a:solidFill>
                  <a:srgbClr val="FFFFFF"/>
                </a:solidFill>
                <a:latin typeface="微软雅黑" panose="020B0503020204020204" charset="-122"/>
                <a:cs typeface="微软雅黑" panose="020B0503020204020204" charset="-122"/>
              </a:rPr>
              <a:t> </a:t>
            </a:r>
            <a:r>
              <a:rPr sz="1660" b="1" dirty="0">
                <a:solidFill>
                  <a:srgbClr val="FFFFFF"/>
                </a:solidFill>
                <a:latin typeface="微软雅黑" panose="020B0503020204020204" charset="-122"/>
                <a:cs typeface="微软雅黑" panose="020B0503020204020204" charset="-122"/>
              </a:rPr>
              <a:t>应用萌芽</a:t>
            </a:r>
            <a:r>
              <a:rPr sz="1660" b="1" spc="6" dirty="0">
                <a:solidFill>
                  <a:srgbClr val="FFFFFF"/>
                </a:solidFill>
                <a:latin typeface="微软雅黑" panose="020B0503020204020204" charset="-122"/>
                <a:cs typeface="微软雅黑" panose="020B0503020204020204" charset="-122"/>
              </a:rPr>
              <a:t>期</a:t>
            </a:r>
            <a:endParaRPr sz="1660" dirty="0">
              <a:latin typeface="微软雅黑" panose="020B0503020204020204" charset="-122"/>
              <a:cs typeface="微软雅黑" panose="020B0503020204020204" charset="-122"/>
            </a:endParaRPr>
          </a:p>
        </p:txBody>
      </p:sp>
      <p:sp>
        <p:nvSpPr>
          <p:cNvPr id="18" name="object 18"/>
          <p:cNvSpPr txBox="1"/>
          <p:nvPr/>
        </p:nvSpPr>
        <p:spPr>
          <a:xfrm>
            <a:off x="7046856" y="2066122"/>
            <a:ext cx="2333790" cy="645958"/>
          </a:xfrm>
          <a:prstGeom prst="rect">
            <a:avLst/>
          </a:prstGeom>
        </p:spPr>
        <p:txBody>
          <a:bodyPr vert="horz" wrap="square" lIns="0" tIns="14299" rIns="0" bIns="0" rtlCol="0">
            <a:spAutoFit/>
          </a:bodyPr>
          <a:lstStyle/>
          <a:p>
            <a:pPr marL="631190" marR="5715" indent="-632460">
              <a:lnSpc>
                <a:spcPct val="130000"/>
              </a:lnSpc>
              <a:spcBef>
                <a:spcPts val="115"/>
              </a:spcBef>
            </a:pPr>
            <a:r>
              <a:rPr sz="1660" b="1" dirty="0">
                <a:latin typeface="微软雅黑" panose="020B0503020204020204" charset="-122"/>
                <a:cs typeface="微软雅黑" panose="020B0503020204020204" charset="-122"/>
              </a:rPr>
              <a:t>工业</a:t>
            </a:r>
            <a:r>
              <a:rPr sz="1660" b="1" spc="-6" dirty="0">
                <a:latin typeface="微软雅黑" panose="020B0503020204020204" charset="-122"/>
                <a:cs typeface="微软雅黑" panose="020B0503020204020204" charset="-122"/>
              </a:rPr>
              <a:t>软</a:t>
            </a:r>
            <a:r>
              <a:rPr sz="1660" b="1" dirty="0">
                <a:latin typeface="微软雅黑" panose="020B0503020204020204" charset="-122"/>
                <a:cs typeface="微软雅黑" panose="020B0503020204020204" charset="-122"/>
              </a:rPr>
              <a:t>件巨头纷纷布局数 字孪生业</a:t>
            </a:r>
            <a:r>
              <a:rPr sz="1660" b="1" spc="6" dirty="0">
                <a:latin typeface="微软雅黑" panose="020B0503020204020204" charset="-122"/>
                <a:cs typeface="微软雅黑" panose="020B0503020204020204" charset="-122"/>
              </a:rPr>
              <a:t>务</a:t>
            </a:r>
            <a:endParaRPr sz="1660" dirty="0">
              <a:latin typeface="微软雅黑" panose="020B0503020204020204" charset="-122"/>
              <a:cs typeface="微软雅黑" panose="020B0503020204020204" charset="-122"/>
            </a:endParaRPr>
          </a:p>
        </p:txBody>
      </p:sp>
      <p:sp>
        <p:nvSpPr>
          <p:cNvPr id="19" name="object 19"/>
          <p:cNvSpPr txBox="1"/>
          <p:nvPr/>
        </p:nvSpPr>
        <p:spPr>
          <a:xfrm>
            <a:off x="6880202" y="2717717"/>
            <a:ext cx="2676220" cy="3290070"/>
          </a:xfrm>
          <a:prstGeom prst="rect">
            <a:avLst/>
          </a:prstGeom>
        </p:spPr>
        <p:txBody>
          <a:bodyPr vert="horz" wrap="square" lIns="0" tIns="15052" rIns="0" bIns="0" rtlCol="0">
            <a:spAutoFit/>
          </a:bodyPr>
          <a:lstStyle/>
          <a:p>
            <a:pPr marL="140970" marR="5715" indent="-125730">
              <a:lnSpc>
                <a:spcPct val="150000"/>
              </a:lnSpc>
              <a:spcBef>
                <a:spcPts val="120"/>
              </a:spcBef>
              <a:buFont typeface="Wingdings" panose="05000000000000000000"/>
              <a:buChar char=""/>
              <a:tabLst>
                <a:tab pos="227965" algn="l"/>
              </a:tabLst>
            </a:pPr>
            <a:r>
              <a:rPr dirty="0">
                <a:latin typeface="微软雅黑" panose="020B0503020204020204" charset="-122"/>
                <a:cs typeface="微软雅黑" panose="020B0503020204020204" charset="-122"/>
              </a:rPr>
              <a:t>西</a:t>
            </a:r>
            <a:r>
              <a:rPr spc="-6" dirty="0">
                <a:latin typeface="微软雅黑" panose="020B0503020204020204" charset="-122"/>
                <a:cs typeface="微软雅黑" panose="020B0503020204020204" charset="-122"/>
              </a:rPr>
              <a:t>门</a:t>
            </a:r>
            <a:r>
              <a:rPr dirty="0">
                <a:latin typeface="微软雅黑" panose="020B0503020204020204" charset="-122"/>
                <a:cs typeface="微软雅黑" panose="020B0503020204020204" charset="-122"/>
              </a:rPr>
              <a:t>子</a:t>
            </a:r>
            <a:r>
              <a:rPr dirty="0">
                <a:latin typeface="Times New Roman" panose="02020603050405020304"/>
                <a:cs typeface="Times New Roman" panose="02020603050405020304"/>
              </a:rPr>
              <a:t>2017</a:t>
            </a:r>
            <a:r>
              <a:rPr dirty="0">
                <a:latin typeface="微软雅黑" panose="020B0503020204020204" charset="-122"/>
                <a:cs typeface="微软雅黑" panose="020B0503020204020204" charset="-122"/>
              </a:rPr>
              <a:t>年正式发布了数 </a:t>
            </a:r>
            <a:r>
              <a:rPr dirty="0" err="1">
                <a:latin typeface="微软雅黑" panose="020B0503020204020204" charset="-122"/>
                <a:cs typeface="微软雅黑" panose="020B0503020204020204" charset="-122"/>
              </a:rPr>
              <a:t>字孪</a:t>
            </a:r>
            <a:r>
              <a:rPr spc="-6" dirty="0" err="1">
                <a:latin typeface="微软雅黑" panose="020B0503020204020204" charset="-122"/>
                <a:cs typeface="微软雅黑" panose="020B0503020204020204" charset="-122"/>
              </a:rPr>
              <a:t>生</a:t>
            </a:r>
            <a:r>
              <a:rPr dirty="0" err="1">
                <a:latin typeface="微软雅黑" panose="020B0503020204020204" charset="-122"/>
                <a:cs typeface="微软雅黑" panose="020B0503020204020204" charset="-122"/>
              </a:rPr>
              <a:t>体应用模型</a:t>
            </a:r>
            <a:endParaRPr dirty="0">
              <a:latin typeface="微软雅黑" panose="020B0503020204020204" charset="-122"/>
              <a:cs typeface="微软雅黑" panose="020B0503020204020204" charset="-122"/>
            </a:endParaRPr>
          </a:p>
          <a:p>
            <a:pPr marL="140970" marR="36195" indent="-125730">
              <a:lnSpc>
                <a:spcPct val="150000"/>
              </a:lnSpc>
              <a:buFont typeface="Wingdings" panose="05000000000000000000"/>
              <a:buChar char=""/>
              <a:tabLst>
                <a:tab pos="227965" algn="l"/>
              </a:tabLst>
            </a:pPr>
            <a:r>
              <a:rPr spc="-6" dirty="0">
                <a:latin typeface="Times New Roman" panose="02020603050405020304"/>
                <a:cs typeface="Times New Roman" panose="02020603050405020304"/>
              </a:rPr>
              <a:t>P</a:t>
            </a:r>
            <a:r>
              <a:rPr dirty="0">
                <a:latin typeface="Times New Roman" panose="02020603050405020304"/>
                <a:cs typeface="Times New Roman" panose="02020603050405020304"/>
              </a:rPr>
              <a:t>T</a:t>
            </a:r>
            <a:r>
              <a:rPr spc="-6" dirty="0">
                <a:latin typeface="Times New Roman" panose="02020603050405020304"/>
                <a:cs typeface="Times New Roman" panose="02020603050405020304"/>
              </a:rPr>
              <a:t>C</a:t>
            </a:r>
            <a:r>
              <a:rPr dirty="0">
                <a:latin typeface="Times New Roman" panose="02020603050405020304"/>
                <a:cs typeface="Times New Roman" panose="02020603050405020304"/>
              </a:rPr>
              <a:t>2017</a:t>
            </a:r>
            <a:r>
              <a:rPr dirty="0">
                <a:latin typeface="微软雅黑" panose="020B0503020204020204" charset="-122"/>
                <a:cs typeface="微软雅黑" panose="020B0503020204020204" charset="-122"/>
              </a:rPr>
              <a:t>年推出基于数字孪 生技</a:t>
            </a:r>
            <a:r>
              <a:rPr spc="-6" dirty="0">
                <a:latin typeface="微软雅黑" panose="020B0503020204020204" charset="-122"/>
                <a:cs typeface="微软雅黑" panose="020B0503020204020204" charset="-122"/>
              </a:rPr>
              <a:t>术</a:t>
            </a:r>
            <a:r>
              <a:rPr dirty="0">
                <a:latin typeface="微软雅黑" panose="020B0503020204020204" charset="-122"/>
                <a:cs typeface="微软雅黑" panose="020B0503020204020204" charset="-122"/>
              </a:rPr>
              <a:t>的物联网解决方案；</a:t>
            </a:r>
            <a:endParaRPr dirty="0">
              <a:latin typeface="微软雅黑" panose="020B0503020204020204" charset="-122"/>
              <a:cs typeface="微软雅黑" panose="020B0503020204020204" charset="-122"/>
            </a:endParaRPr>
          </a:p>
          <a:p>
            <a:pPr marL="140970" marR="36195" indent="-125730">
              <a:lnSpc>
                <a:spcPct val="150000"/>
              </a:lnSpc>
              <a:buFont typeface="Wingdings" panose="05000000000000000000"/>
              <a:buChar char=""/>
              <a:tabLst>
                <a:tab pos="227965" algn="l"/>
              </a:tabLst>
            </a:pPr>
            <a:r>
              <a:rPr dirty="0">
                <a:latin typeface="微软雅黑" panose="020B0503020204020204" charset="-122"/>
                <a:cs typeface="微软雅黑" panose="020B0503020204020204" charset="-122"/>
              </a:rPr>
              <a:t>达</a:t>
            </a:r>
            <a:r>
              <a:rPr spc="-6" dirty="0">
                <a:latin typeface="微软雅黑" panose="020B0503020204020204" charset="-122"/>
                <a:cs typeface="微软雅黑" panose="020B0503020204020204" charset="-122"/>
              </a:rPr>
              <a:t>索</a:t>
            </a:r>
            <a:r>
              <a:rPr dirty="0">
                <a:latin typeface="微软雅黑" panose="020B0503020204020204" charset="-122"/>
                <a:cs typeface="微软雅黑" panose="020B0503020204020204" charset="-122"/>
              </a:rPr>
              <a:t>、</a:t>
            </a:r>
            <a:r>
              <a:rPr spc="-6" dirty="0">
                <a:latin typeface="Times New Roman" panose="02020603050405020304"/>
                <a:cs typeface="Times New Roman" panose="02020603050405020304"/>
              </a:rPr>
              <a:t>G</a:t>
            </a:r>
            <a:r>
              <a:rPr dirty="0">
                <a:latin typeface="Times New Roman" panose="02020603050405020304"/>
                <a:cs typeface="Times New Roman" panose="02020603050405020304"/>
              </a:rPr>
              <a:t>E</a:t>
            </a:r>
            <a:r>
              <a:rPr dirty="0">
                <a:latin typeface="微软雅黑" panose="020B0503020204020204" charset="-122"/>
                <a:cs typeface="微软雅黑" panose="020B0503020204020204" charset="-122"/>
              </a:rPr>
              <a:t>、</a:t>
            </a:r>
            <a:r>
              <a:rPr dirty="0">
                <a:latin typeface="Times New Roman" panose="02020603050405020304"/>
                <a:cs typeface="Times New Roman" panose="02020603050405020304"/>
              </a:rPr>
              <a:t>E</a:t>
            </a:r>
            <a:r>
              <a:rPr spc="-6" dirty="0">
                <a:latin typeface="Times New Roman" panose="02020603050405020304"/>
                <a:cs typeface="Times New Roman" panose="02020603050405020304"/>
              </a:rPr>
              <a:t>S</a:t>
            </a:r>
            <a:r>
              <a:rPr dirty="0">
                <a:latin typeface="Times New Roman" panose="02020603050405020304"/>
                <a:cs typeface="Times New Roman" panose="02020603050405020304"/>
              </a:rPr>
              <a:t>I</a:t>
            </a:r>
            <a:r>
              <a:rPr dirty="0">
                <a:latin typeface="微软雅黑" panose="020B0503020204020204" charset="-122"/>
                <a:cs typeface="微软雅黑" panose="020B0503020204020204" charset="-122"/>
              </a:rPr>
              <a:t>等企业开始 </a:t>
            </a:r>
            <a:r>
              <a:rPr dirty="0" err="1">
                <a:latin typeface="微软雅黑" panose="020B0503020204020204" charset="-122"/>
                <a:cs typeface="微软雅黑" panose="020B0503020204020204" charset="-122"/>
              </a:rPr>
              <a:t>宣传</a:t>
            </a:r>
            <a:r>
              <a:rPr spc="-6" dirty="0" err="1">
                <a:latin typeface="微软雅黑" panose="020B0503020204020204" charset="-122"/>
                <a:cs typeface="微软雅黑" panose="020B0503020204020204" charset="-122"/>
              </a:rPr>
              <a:t>和</a:t>
            </a:r>
            <a:r>
              <a:rPr dirty="0" err="1">
                <a:latin typeface="微软雅黑" panose="020B0503020204020204" charset="-122"/>
                <a:cs typeface="微软雅黑" panose="020B0503020204020204" charset="-122"/>
              </a:rPr>
              <a:t>使用数字孪生技术</a:t>
            </a:r>
            <a:r>
              <a:rPr dirty="0">
                <a:latin typeface="微软雅黑" panose="020B0503020204020204" charset="-122"/>
                <a:cs typeface="微软雅黑" panose="020B0503020204020204" charset="-122"/>
              </a:rPr>
              <a:t>。</a:t>
            </a:r>
            <a:r>
              <a:rPr b="1" dirty="0">
                <a:latin typeface="Times New Roman" panose="02020603050405020304"/>
                <a:cs typeface="Times New Roman" panose="02020603050405020304"/>
              </a:rPr>
              <a:t>……</a:t>
            </a:r>
            <a:endParaRPr dirty="0">
              <a:latin typeface="Times New Roman" panose="02020603050405020304"/>
              <a:cs typeface="Times New Roman" panose="02020603050405020304"/>
            </a:endParaRPr>
          </a:p>
        </p:txBody>
      </p:sp>
      <p:sp>
        <p:nvSpPr>
          <p:cNvPr id="20" name="object 20"/>
          <p:cNvSpPr txBox="1"/>
          <p:nvPr/>
        </p:nvSpPr>
        <p:spPr>
          <a:xfrm>
            <a:off x="914400" y="6182249"/>
            <a:ext cx="10145701" cy="526611"/>
          </a:xfrm>
          <a:prstGeom prst="rect">
            <a:avLst/>
          </a:prstGeom>
        </p:spPr>
        <p:txBody>
          <a:bodyPr vert="horz" wrap="square" lIns="0" tIns="15804" rIns="0" bIns="0" rtlCol="0">
            <a:spAutoFit/>
          </a:bodyPr>
          <a:lstStyle/>
          <a:p>
            <a:pPr marL="15240">
              <a:spcBef>
                <a:spcPts val="125"/>
              </a:spcBef>
            </a:pPr>
            <a:r>
              <a:rPr sz="1660" b="1" dirty="0">
                <a:solidFill>
                  <a:srgbClr val="FFFFFF"/>
                </a:solidFill>
                <a:latin typeface="微软雅黑" panose="020B0503020204020204" charset="-122"/>
                <a:cs typeface="微软雅黑" panose="020B0503020204020204" charset="-122"/>
              </a:rPr>
              <a:t>数字孪生因建模仿真技术而起、因传感技术而兴，并将随着新一代信息技术群体突破和融合发展而发展壮大</a:t>
            </a:r>
            <a:r>
              <a:rPr sz="1660" b="1" spc="6" dirty="0">
                <a:solidFill>
                  <a:srgbClr val="FFFFFF"/>
                </a:solidFill>
                <a:latin typeface="微软雅黑" panose="020B0503020204020204" charset="-122"/>
                <a:cs typeface="微软雅黑" panose="020B0503020204020204" charset="-122"/>
              </a:rPr>
              <a:t>。</a:t>
            </a:r>
            <a:endParaRPr sz="1660" dirty="0">
              <a:latin typeface="微软雅黑" panose="020B0503020204020204" charset="-122"/>
              <a:cs typeface="微软雅黑" panose="020B0503020204020204" charset="-122"/>
            </a:endParaRPr>
          </a:p>
        </p:txBody>
      </p:sp>
      <p:sp>
        <p:nvSpPr>
          <p:cNvPr id="21" name="object 21"/>
          <p:cNvSpPr txBox="1">
            <a:spLocks noGrp="1"/>
          </p:cNvSpPr>
          <p:nvPr>
            <p:ph type="title"/>
          </p:nvPr>
        </p:nvSpPr>
        <p:spPr>
          <a:xfrm>
            <a:off x="215332" y="22480"/>
            <a:ext cx="10115597" cy="380674"/>
          </a:xfrm>
          <a:prstGeom prst="rect">
            <a:avLst/>
          </a:prstGeom>
        </p:spPr>
        <p:txBody>
          <a:bodyPr vert="horz" wrap="square" lIns="0" tIns="15804" rIns="0" bIns="0" rtlCol="0" anchor="ctr">
            <a:spAutoFit/>
          </a:bodyPr>
          <a:lstStyle/>
          <a:p>
            <a:pPr marL="15240">
              <a:lnSpc>
                <a:spcPct val="100000"/>
              </a:lnSpc>
              <a:spcBef>
                <a:spcPts val="125"/>
              </a:spcBef>
            </a:pPr>
            <a:r>
              <a:rPr sz="2370" dirty="0" err="1">
                <a:solidFill>
                  <a:srgbClr val="C00000"/>
                </a:solidFill>
              </a:rPr>
              <a:t>数字孪生历程：历经技术积累、概念提出、应用萌</a:t>
            </a:r>
            <a:r>
              <a:rPr sz="2370" spc="-6" dirty="0" err="1">
                <a:solidFill>
                  <a:srgbClr val="C00000"/>
                </a:solidFill>
              </a:rPr>
              <a:t>芽</a:t>
            </a:r>
            <a:r>
              <a:rPr sz="2370" dirty="0" err="1">
                <a:solidFill>
                  <a:srgbClr val="C00000"/>
                </a:solidFill>
              </a:rPr>
              <a:t>、快速发展四个阶</a:t>
            </a:r>
            <a:r>
              <a:rPr sz="2370" spc="6" dirty="0" err="1">
                <a:solidFill>
                  <a:srgbClr val="C00000"/>
                </a:solidFill>
              </a:rPr>
              <a:t>段</a:t>
            </a:r>
            <a:endParaRPr sz="2370" dirty="0">
              <a:latin typeface="Times New Roman" panose="02020603050405020304"/>
              <a:cs typeface="Times New Roman" panose="02020603050405020304"/>
            </a:endParaRPr>
          </a:p>
        </p:txBody>
      </p:sp>
      <p:sp>
        <p:nvSpPr>
          <p:cNvPr id="23" name="object 2"/>
          <p:cNvSpPr txBox="1"/>
          <p:nvPr/>
        </p:nvSpPr>
        <p:spPr>
          <a:xfrm>
            <a:off x="8962146" y="6570069"/>
            <a:ext cx="2945793" cy="234041"/>
          </a:xfrm>
          <a:prstGeom prst="rect">
            <a:avLst/>
          </a:prstGeom>
        </p:spPr>
        <p:txBody>
          <a:bodyPr vert="horz" wrap="square" lIns="0" tIns="15052" rIns="0" bIns="0" rtlCol="0">
            <a:spAutoFit/>
          </a:bodyPr>
          <a:lstStyle/>
          <a:p>
            <a:pPr marL="15240">
              <a:spcBef>
                <a:spcPts val="120"/>
              </a:spcBef>
            </a:pPr>
            <a:r>
              <a:rPr sz="1420" dirty="0" err="1">
                <a:latin typeface="微软雅黑" panose="020B0503020204020204" charset="-122"/>
                <a:cs typeface="微软雅黑" panose="020B0503020204020204" charset="-122"/>
              </a:rPr>
              <a:t>资料来源</a:t>
            </a:r>
            <a:r>
              <a:rPr lang="zh-CN" altLang="en-US" sz="1420" dirty="0">
                <a:latin typeface="微软雅黑" panose="020B0503020204020204" charset="-122"/>
                <a:cs typeface="微软雅黑" panose="020B0503020204020204" charset="-122"/>
              </a:rPr>
              <a:t>：赛迪</a:t>
            </a:r>
            <a:r>
              <a:rPr sz="1420" dirty="0">
                <a:latin typeface="微软雅黑" panose="020B0503020204020204" charset="-122"/>
                <a:cs typeface="微软雅黑" panose="020B0503020204020204" charset="-122"/>
              </a:rPr>
              <a:t>，</a:t>
            </a:r>
            <a:r>
              <a:rPr lang="zh-CN" altLang="en-US" sz="1420" dirty="0">
                <a:latin typeface="微软雅黑" panose="020B0503020204020204" charset="-122"/>
                <a:cs typeface="微软雅黑" panose="020B0503020204020204" charset="-122"/>
              </a:rPr>
              <a:t>数字孪生白皮书</a:t>
            </a:r>
            <a:endParaRPr sz="1420" dirty="0">
              <a:latin typeface="微软雅黑" panose="020B0503020204020204" charset="-122"/>
              <a:cs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p:cNvSpPr/>
          <p:nvPr/>
        </p:nvSpPr>
        <p:spPr>
          <a:xfrm>
            <a:off x="2798685" y="1563446"/>
            <a:ext cx="4202190" cy="1703394"/>
          </a:xfrm>
          <a:prstGeom prst="rect">
            <a:avLst/>
          </a:prstGeom>
          <a:blipFill>
            <a:blip r:embed="rId1" cstate="print"/>
            <a:stretch>
              <a:fillRect/>
            </a:stretch>
          </a:blipFill>
        </p:spPr>
        <p:txBody>
          <a:bodyPr wrap="square" lIns="0" tIns="0" rIns="0" bIns="0" rtlCol="0"/>
          <a:lstStyle/>
          <a:p>
            <a:endParaRPr sz="2135"/>
          </a:p>
        </p:txBody>
      </p:sp>
      <p:sp>
        <p:nvSpPr>
          <p:cNvPr id="3" name="object 7"/>
          <p:cNvSpPr txBox="1"/>
          <p:nvPr/>
        </p:nvSpPr>
        <p:spPr>
          <a:xfrm>
            <a:off x="542643" y="836097"/>
            <a:ext cx="7534557" cy="454559"/>
          </a:xfrm>
          <a:prstGeom prst="rect">
            <a:avLst/>
          </a:prstGeom>
        </p:spPr>
        <p:txBody>
          <a:bodyPr vert="horz" wrap="square" lIns="0" tIns="14299" rIns="0" bIns="0" rtlCol="0">
            <a:spAutoFit/>
          </a:bodyPr>
          <a:lstStyle/>
          <a:p>
            <a:pPr marL="1153160" marR="5715" indent="-1153160">
              <a:lnSpc>
                <a:spcPct val="130000"/>
              </a:lnSpc>
              <a:spcBef>
                <a:spcPts val="115"/>
              </a:spcBef>
            </a:pPr>
            <a:r>
              <a:rPr lang="zh-CN" altLang="en-US" sz="2400" b="1" spc="-6" dirty="0">
                <a:latin typeface="Times New Roman" panose="02020603050405020304"/>
                <a:cs typeface="Times New Roman" panose="02020603050405020304"/>
              </a:rPr>
              <a:t>（</a:t>
            </a:r>
            <a:r>
              <a:rPr lang="en-US" altLang="zh-CN" sz="2400" b="1" spc="-6" dirty="0">
                <a:latin typeface="Times New Roman" panose="02020603050405020304"/>
                <a:cs typeface="Times New Roman" panose="02020603050405020304"/>
              </a:rPr>
              <a:t>1</a:t>
            </a:r>
            <a:r>
              <a:rPr lang="zh-CN" altLang="en-US" sz="2400" b="1" spc="-6" dirty="0">
                <a:latin typeface="Times New Roman" panose="02020603050405020304"/>
                <a:cs typeface="Times New Roman" panose="02020603050405020304"/>
              </a:rPr>
              <a:t>）</a:t>
            </a:r>
            <a:r>
              <a:rPr sz="2400" b="1" spc="-6" dirty="0" err="1">
                <a:latin typeface="Times New Roman" panose="02020603050405020304"/>
                <a:cs typeface="Times New Roman" panose="02020603050405020304"/>
              </a:rPr>
              <a:t>CAx</a:t>
            </a:r>
            <a:r>
              <a:rPr sz="2400" b="1" dirty="0" err="1">
                <a:latin typeface="微软雅黑" panose="020B0503020204020204" charset="-122"/>
                <a:cs typeface="微软雅黑" panose="020B0503020204020204" charset="-122"/>
              </a:rPr>
              <a:t>软件为数字孪生的出现奠定了技术基</a:t>
            </a:r>
            <a:r>
              <a:rPr sz="2400" b="1" spc="6" dirty="0" err="1">
                <a:latin typeface="微软雅黑" panose="020B0503020204020204" charset="-122"/>
                <a:cs typeface="微软雅黑" panose="020B0503020204020204" charset="-122"/>
              </a:rPr>
              <a:t>础</a:t>
            </a:r>
            <a:endParaRPr sz="2400" dirty="0">
              <a:latin typeface="微软雅黑" panose="020B0503020204020204" charset="-122"/>
              <a:cs typeface="微软雅黑" panose="020B0503020204020204" charset="-122"/>
            </a:endParaRPr>
          </a:p>
        </p:txBody>
      </p:sp>
      <p:sp>
        <p:nvSpPr>
          <p:cNvPr id="4" name="object 8"/>
          <p:cNvSpPr txBox="1"/>
          <p:nvPr/>
        </p:nvSpPr>
        <p:spPr>
          <a:xfrm>
            <a:off x="1457325" y="3591160"/>
            <a:ext cx="9277350" cy="2017456"/>
          </a:xfrm>
          <a:prstGeom prst="rect">
            <a:avLst/>
          </a:prstGeom>
        </p:spPr>
        <p:txBody>
          <a:bodyPr vert="horz" wrap="square" lIns="0" tIns="123425" rIns="0" bIns="0" rtlCol="0">
            <a:spAutoFit/>
          </a:bodyPr>
          <a:lstStyle/>
          <a:p>
            <a:pPr marL="227965" indent="-212725">
              <a:spcBef>
                <a:spcPts val="970"/>
              </a:spcBef>
              <a:buFont typeface="Wingdings" panose="05000000000000000000"/>
              <a:buChar char=""/>
              <a:tabLst>
                <a:tab pos="227965" algn="l"/>
              </a:tabLst>
            </a:pPr>
            <a:r>
              <a:rPr sz="2400" dirty="0">
                <a:latin typeface="Times New Roman" panose="02020603050405020304"/>
                <a:cs typeface="Times New Roman" panose="02020603050405020304"/>
              </a:rPr>
              <a:t>1949</a:t>
            </a:r>
            <a:r>
              <a:rPr sz="2400" dirty="0">
                <a:latin typeface="微软雅黑" panose="020B0503020204020204" charset="-122"/>
                <a:cs typeface="微软雅黑" panose="020B0503020204020204" charset="-122"/>
              </a:rPr>
              <a:t>年第一代</a:t>
            </a:r>
            <a:r>
              <a:rPr sz="2400" spc="-6" dirty="0">
                <a:latin typeface="Times New Roman" panose="02020603050405020304"/>
                <a:cs typeface="Times New Roman" panose="02020603050405020304"/>
              </a:rPr>
              <a:t>CAM</a:t>
            </a:r>
            <a:r>
              <a:rPr sz="2400" dirty="0">
                <a:latin typeface="微软雅黑" panose="020B0503020204020204" charset="-122"/>
                <a:cs typeface="微软雅黑" panose="020B0503020204020204" charset="-122"/>
              </a:rPr>
              <a:t>软件</a:t>
            </a:r>
            <a:r>
              <a:rPr sz="2400" spc="-6" dirty="0">
                <a:latin typeface="Times New Roman" panose="02020603050405020304"/>
                <a:cs typeface="Times New Roman" panose="02020603050405020304"/>
              </a:rPr>
              <a:t>APT</a:t>
            </a:r>
            <a:r>
              <a:rPr sz="2400" dirty="0">
                <a:latin typeface="微软雅黑" panose="020B0503020204020204" charset="-122"/>
                <a:cs typeface="微软雅黑" panose="020B0503020204020204" charset="-122"/>
              </a:rPr>
              <a:t>问世；</a:t>
            </a:r>
            <a:endParaRPr sz="2400" dirty="0">
              <a:latin typeface="微软雅黑" panose="020B0503020204020204" charset="-122"/>
              <a:cs typeface="微软雅黑" panose="020B0503020204020204" charset="-122"/>
            </a:endParaRPr>
          </a:p>
          <a:p>
            <a:pPr marL="15240" marR="346710">
              <a:lnSpc>
                <a:spcPct val="150000"/>
              </a:lnSpc>
              <a:buFont typeface="Wingdings" panose="05000000000000000000"/>
              <a:buChar char=""/>
              <a:tabLst>
                <a:tab pos="227965" algn="l"/>
              </a:tabLst>
            </a:pPr>
            <a:r>
              <a:rPr sz="2400" dirty="0">
                <a:latin typeface="Times New Roman" panose="02020603050405020304"/>
                <a:cs typeface="Times New Roman" panose="02020603050405020304"/>
              </a:rPr>
              <a:t>1969</a:t>
            </a:r>
            <a:r>
              <a:rPr sz="2400" dirty="0">
                <a:latin typeface="微软雅黑" panose="020B0503020204020204" charset="-122"/>
                <a:cs typeface="微软雅黑" panose="020B0503020204020204" charset="-122"/>
              </a:rPr>
              <a:t>年</a:t>
            </a:r>
            <a:r>
              <a:rPr sz="2400" spc="-6" dirty="0">
                <a:latin typeface="Times New Roman" panose="02020603050405020304"/>
                <a:cs typeface="Times New Roman" panose="02020603050405020304"/>
              </a:rPr>
              <a:t>NASA</a:t>
            </a:r>
            <a:r>
              <a:rPr sz="2400" dirty="0">
                <a:latin typeface="微软雅黑" panose="020B0503020204020204" charset="-122"/>
                <a:cs typeface="微软雅黑" panose="020B0503020204020204" charset="-122"/>
              </a:rPr>
              <a:t>推出了第一代</a:t>
            </a:r>
            <a:r>
              <a:rPr sz="2400" spc="-6" dirty="0">
                <a:latin typeface="Times New Roman" panose="02020603050405020304"/>
                <a:cs typeface="Times New Roman" panose="02020603050405020304"/>
              </a:rPr>
              <a:t>CA</a:t>
            </a:r>
            <a:r>
              <a:rPr sz="2400" dirty="0">
                <a:latin typeface="Times New Roman" panose="02020603050405020304"/>
                <a:cs typeface="Times New Roman" panose="02020603050405020304"/>
              </a:rPr>
              <a:t>E</a:t>
            </a:r>
            <a:r>
              <a:rPr sz="2400" dirty="0">
                <a:latin typeface="微软雅黑" panose="020B0503020204020204" charset="-122"/>
                <a:cs typeface="微软雅黑" panose="020B0503020204020204" charset="-122"/>
              </a:rPr>
              <a:t>软件  </a:t>
            </a:r>
            <a:r>
              <a:rPr sz="2400" spc="-6" dirty="0">
                <a:latin typeface="Times New Roman" panose="02020603050405020304"/>
                <a:cs typeface="Times New Roman" panose="02020603050405020304"/>
              </a:rPr>
              <a:t>COSMIC Nastran</a:t>
            </a:r>
            <a:r>
              <a:rPr sz="2400" spc="-6" dirty="0">
                <a:latin typeface="微软雅黑" panose="020B0503020204020204" charset="-122"/>
                <a:cs typeface="微软雅黑" panose="020B0503020204020204" charset="-122"/>
              </a:rPr>
              <a:t>；</a:t>
            </a:r>
            <a:endParaRPr sz="2400" dirty="0">
              <a:latin typeface="微软雅黑" panose="020B0503020204020204" charset="-122"/>
              <a:cs typeface="微软雅黑" panose="020B0503020204020204" charset="-122"/>
            </a:endParaRPr>
          </a:p>
          <a:p>
            <a:pPr marL="227965" indent="-212725">
              <a:spcBef>
                <a:spcPts val="855"/>
              </a:spcBef>
              <a:buFont typeface="Wingdings" panose="05000000000000000000"/>
              <a:buChar char=""/>
              <a:tabLst>
                <a:tab pos="227965" algn="l"/>
              </a:tabLst>
            </a:pPr>
            <a:r>
              <a:rPr sz="2400" dirty="0">
                <a:latin typeface="Times New Roman" panose="02020603050405020304"/>
                <a:cs typeface="Times New Roman" panose="02020603050405020304"/>
              </a:rPr>
              <a:t>1973</a:t>
            </a:r>
            <a:r>
              <a:rPr sz="2400" dirty="0">
                <a:latin typeface="微软雅黑" panose="020B0503020204020204" charset="-122"/>
                <a:cs typeface="微软雅黑" panose="020B0503020204020204" charset="-122"/>
              </a:rPr>
              <a:t>年第一代</a:t>
            </a:r>
            <a:r>
              <a:rPr sz="2400" spc="-6" dirty="0">
                <a:latin typeface="Times New Roman" panose="02020603050405020304"/>
                <a:cs typeface="Times New Roman" panose="02020603050405020304"/>
              </a:rPr>
              <a:t>CAPP</a:t>
            </a:r>
            <a:r>
              <a:rPr sz="2400" dirty="0">
                <a:latin typeface="微软雅黑" panose="020B0503020204020204" charset="-122"/>
                <a:cs typeface="微软雅黑" panose="020B0503020204020204" charset="-122"/>
              </a:rPr>
              <a:t>系统</a:t>
            </a:r>
            <a:r>
              <a:rPr sz="2400" spc="-6" dirty="0">
                <a:latin typeface="Times New Roman" panose="02020603050405020304"/>
                <a:cs typeface="Times New Roman" panose="02020603050405020304"/>
              </a:rPr>
              <a:t>AuToPros</a:t>
            </a:r>
            <a:r>
              <a:rPr sz="2400" dirty="0">
                <a:latin typeface="微软雅黑" panose="020B0503020204020204" charset="-122"/>
                <a:cs typeface="微软雅黑" panose="020B0503020204020204" charset="-122"/>
              </a:rPr>
              <a:t>问世；</a:t>
            </a:r>
            <a:endParaRPr sz="2400" dirty="0">
              <a:latin typeface="微软雅黑" panose="020B0503020204020204" charset="-122"/>
              <a:cs typeface="微软雅黑" panose="020B0503020204020204" charset="-122"/>
            </a:endParaRPr>
          </a:p>
          <a:p>
            <a:pPr marL="227965" indent="-212725">
              <a:spcBef>
                <a:spcPts val="855"/>
              </a:spcBef>
              <a:buFont typeface="Wingdings" panose="05000000000000000000"/>
              <a:buChar char=""/>
              <a:tabLst>
                <a:tab pos="227965" algn="l"/>
              </a:tabLst>
            </a:pPr>
            <a:r>
              <a:rPr sz="2400" dirty="0">
                <a:latin typeface="Times New Roman" panose="02020603050405020304"/>
                <a:cs typeface="Times New Roman" panose="02020603050405020304"/>
              </a:rPr>
              <a:t>1982</a:t>
            </a:r>
            <a:r>
              <a:rPr sz="2400" dirty="0">
                <a:latin typeface="微软雅黑" panose="020B0503020204020204" charset="-122"/>
                <a:cs typeface="微软雅黑" panose="020B0503020204020204" charset="-122"/>
              </a:rPr>
              <a:t>年二维绘图标志性工具</a:t>
            </a:r>
            <a:r>
              <a:rPr sz="2400" spc="-6" dirty="0">
                <a:latin typeface="Times New Roman" panose="02020603050405020304"/>
                <a:cs typeface="Times New Roman" panose="02020603050405020304"/>
              </a:rPr>
              <a:t>AutoCAD</a:t>
            </a:r>
            <a:r>
              <a:rPr sz="2400" dirty="0">
                <a:latin typeface="微软雅黑" panose="020B0503020204020204" charset="-122"/>
                <a:cs typeface="微软雅黑" panose="020B0503020204020204" charset="-122"/>
              </a:rPr>
              <a:t>问世。</a:t>
            </a:r>
            <a:r>
              <a:rPr sz="2400" b="1" dirty="0">
                <a:latin typeface="Times New Roman" panose="02020603050405020304"/>
                <a:cs typeface="Times New Roman" panose="02020603050405020304"/>
              </a:rPr>
              <a:t>……</a:t>
            </a:r>
            <a:endParaRPr sz="2400" dirty="0">
              <a:latin typeface="Times New Roman" panose="02020603050405020304"/>
              <a:cs typeface="Times New Roman" panose="02020603050405020304"/>
            </a:endParaRPr>
          </a:p>
        </p:txBody>
      </p:sp>
      <p:sp>
        <p:nvSpPr>
          <p:cNvPr id="5" name="object 10"/>
          <p:cNvSpPr txBox="1"/>
          <p:nvPr/>
        </p:nvSpPr>
        <p:spPr>
          <a:xfrm>
            <a:off x="2434436" y="314412"/>
            <a:ext cx="5728489" cy="385290"/>
          </a:xfrm>
          <a:prstGeom prst="rect">
            <a:avLst/>
          </a:prstGeom>
        </p:spPr>
        <p:txBody>
          <a:bodyPr vert="horz" wrap="square" lIns="0" tIns="15804" rIns="0" bIns="0" rtlCol="0">
            <a:spAutoFit/>
          </a:bodyPr>
          <a:lstStyle/>
          <a:p>
            <a:pPr marL="366395">
              <a:spcBef>
                <a:spcPts val="125"/>
              </a:spcBef>
            </a:pPr>
            <a:r>
              <a:rPr sz="2400" b="1" spc="-6" dirty="0">
                <a:solidFill>
                  <a:srgbClr val="FF0000"/>
                </a:solidFill>
                <a:latin typeface="Times New Roman" panose="02020603050405020304"/>
                <a:cs typeface="Times New Roman" panose="02020603050405020304"/>
              </a:rPr>
              <a:t>21</a:t>
            </a:r>
            <a:r>
              <a:rPr sz="2400" b="1" dirty="0">
                <a:solidFill>
                  <a:srgbClr val="FF0000"/>
                </a:solidFill>
                <a:latin typeface="微软雅黑" panose="020B0503020204020204" charset="-122"/>
                <a:cs typeface="微软雅黑" panose="020B0503020204020204" charset="-122"/>
              </a:rPr>
              <a:t>世纪之</a:t>
            </a:r>
            <a:r>
              <a:rPr sz="2400" b="1" spc="6" dirty="0">
                <a:solidFill>
                  <a:srgbClr val="FF0000"/>
                </a:solidFill>
                <a:latin typeface="微软雅黑" panose="020B0503020204020204" charset="-122"/>
                <a:cs typeface="微软雅黑" panose="020B0503020204020204" charset="-122"/>
              </a:rPr>
              <a:t>前</a:t>
            </a:r>
            <a:r>
              <a:rPr sz="2400" b="1" spc="308" dirty="0">
                <a:solidFill>
                  <a:srgbClr val="FF0000"/>
                </a:solidFill>
                <a:latin typeface="微软雅黑" panose="020B0503020204020204" charset="-122"/>
                <a:cs typeface="微软雅黑" panose="020B0503020204020204" charset="-122"/>
              </a:rPr>
              <a:t> </a:t>
            </a:r>
            <a:r>
              <a:rPr sz="2400" b="1" dirty="0">
                <a:solidFill>
                  <a:srgbClr val="FF0000"/>
                </a:solidFill>
                <a:latin typeface="微软雅黑" panose="020B0503020204020204" charset="-122"/>
                <a:cs typeface="微软雅黑" panose="020B0503020204020204" charset="-122"/>
              </a:rPr>
              <a:t>技术积累</a:t>
            </a:r>
            <a:r>
              <a:rPr sz="2400" b="1" spc="6" dirty="0">
                <a:solidFill>
                  <a:srgbClr val="FF0000"/>
                </a:solidFill>
                <a:latin typeface="微软雅黑" panose="020B0503020204020204" charset="-122"/>
                <a:cs typeface="微软雅黑" panose="020B0503020204020204" charset="-122"/>
              </a:rPr>
              <a:t>期</a:t>
            </a:r>
            <a:endParaRPr sz="2400" dirty="0">
              <a:solidFill>
                <a:srgbClr val="FF0000"/>
              </a:solidFill>
              <a:latin typeface="微软雅黑" panose="020B0503020204020204" charset="-122"/>
              <a:cs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p:nvPr/>
        </p:nvSpPr>
        <p:spPr>
          <a:xfrm>
            <a:off x="2800585" y="1326653"/>
            <a:ext cx="6155559" cy="1435947"/>
          </a:xfrm>
          <a:prstGeom prst="rect">
            <a:avLst/>
          </a:prstGeom>
          <a:blipFill>
            <a:blip r:embed="rId1" cstate="print"/>
            <a:stretch>
              <a:fillRect/>
            </a:stretch>
          </a:blipFill>
        </p:spPr>
        <p:txBody>
          <a:bodyPr wrap="square" lIns="0" tIns="0" rIns="0" bIns="0" rtlCol="0"/>
          <a:lstStyle/>
          <a:p>
            <a:endParaRPr sz="2135" dirty="0"/>
          </a:p>
        </p:txBody>
      </p:sp>
      <p:sp>
        <p:nvSpPr>
          <p:cNvPr id="3" name="object 12"/>
          <p:cNvSpPr txBox="1"/>
          <p:nvPr/>
        </p:nvSpPr>
        <p:spPr>
          <a:xfrm>
            <a:off x="399071" y="468697"/>
            <a:ext cx="7001854" cy="381462"/>
          </a:xfrm>
          <a:prstGeom prst="rect">
            <a:avLst/>
          </a:prstGeom>
        </p:spPr>
        <p:txBody>
          <a:bodyPr vert="horz" wrap="square" lIns="0" tIns="14299" rIns="0" bIns="0" rtlCol="0">
            <a:spAutoFit/>
          </a:bodyPr>
          <a:lstStyle/>
          <a:p>
            <a:pPr marL="948055" marR="5715" indent="-948055">
              <a:lnSpc>
                <a:spcPct val="130000"/>
              </a:lnSpc>
              <a:spcBef>
                <a:spcPts val="115"/>
              </a:spcBef>
            </a:pPr>
            <a:r>
              <a:rPr lang="zh-CN" altLang="en-US" sz="2000" b="1" dirty="0">
                <a:latin typeface="微软雅黑" panose="020B0503020204020204" charset="-122"/>
                <a:cs typeface="微软雅黑" panose="020B0503020204020204" charset="-122"/>
              </a:rPr>
              <a:t>（</a:t>
            </a:r>
            <a:r>
              <a:rPr lang="en-US" altLang="zh-CN" sz="2000" b="1" dirty="0">
                <a:latin typeface="微软雅黑" panose="020B0503020204020204" charset="-122"/>
                <a:cs typeface="微软雅黑" panose="020B0503020204020204" charset="-122"/>
              </a:rPr>
              <a:t>2</a:t>
            </a:r>
            <a:r>
              <a:rPr lang="zh-CN" altLang="en-US" sz="2000" b="1" dirty="0">
                <a:latin typeface="微软雅黑" panose="020B0503020204020204" charset="-122"/>
                <a:cs typeface="微软雅黑" panose="020B0503020204020204" charset="-122"/>
              </a:rPr>
              <a:t>）</a:t>
            </a:r>
            <a:r>
              <a:rPr sz="2000" b="1" dirty="0" err="1">
                <a:latin typeface="微软雅黑" panose="020B0503020204020204" charset="-122"/>
                <a:cs typeface="微软雅黑" panose="020B0503020204020204" charset="-122"/>
              </a:rPr>
              <a:t>美国军方机构开始提出数字孪生的相关概</a:t>
            </a:r>
            <a:r>
              <a:rPr sz="2000" b="1" spc="6" dirty="0" err="1">
                <a:latin typeface="微软雅黑" panose="020B0503020204020204" charset="-122"/>
                <a:cs typeface="微软雅黑" panose="020B0503020204020204" charset="-122"/>
              </a:rPr>
              <a:t>念</a:t>
            </a:r>
            <a:endParaRPr sz="2000" dirty="0">
              <a:latin typeface="微软雅黑" panose="020B0503020204020204" charset="-122"/>
              <a:cs typeface="微软雅黑" panose="020B0503020204020204" charset="-122"/>
            </a:endParaRPr>
          </a:p>
        </p:txBody>
      </p:sp>
      <p:sp>
        <p:nvSpPr>
          <p:cNvPr id="4" name="object 13"/>
          <p:cNvSpPr txBox="1"/>
          <p:nvPr/>
        </p:nvSpPr>
        <p:spPr>
          <a:xfrm>
            <a:off x="2772010" y="3239095"/>
            <a:ext cx="6819665" cy="2875319"/>
          </a:xfrm>
          <a:prstGeom prst="rect">
            <a:avLst/>
          </a:prstGeom>
        </p:spPr>
        <p:txBody>
          <a:bodyPr vert="horz" wrap="square" lIns="0" tIns="123424" rIns="0" bIns="0" rtlCol="0">
            <a:spAutoFit/>
          </a:bodyPr>
          <a:lstStyle/>
          <a:p>
            <a:pPr marL="227965" indent="-212725">
              <a:spcBef>
                <a:spcPts val="970"/>
              </a:spcBef>
              <a:buFont typeface="Wingdings" panose="05000000000000000000"/>
              <a:buChar char=""/>
              <a:tabLst>
                <a:tab pos="227965" algn="l"/>
              </a:tabLst>
            </a:pPr>
            <a:r>
              <a:rPr sz="2400" dirty="0">
                <a:latin typeface="Times New Roman" panose="02020603050405020304"/>
                <a:cs typeface="Times New Roman" panose="02020603050405020304"/>
              </a:rPr>
              <a:t>2003</a:t>
            </a:r>
            <a:r>
              <a:rPr sz="2400" dirty="0">
                <a:latin typeface="微软雅黑" panose="020B0503020204020204" charset="-122"/>
                <a:cs typeface="微软雅黑" panose="020B0503020204020204" charset="-122"/>
              </a:rPr>
              <a:t>年密歇根大学</a:t>
            </a:r>
            <a:r>
              <a:rPr sz="2400" spc="-6" dirty="0">
                <a:latin typeface="Times New Roman" panose="02020603050405020304"/>
                <a:cs typeface="Times New Roman" panose="02020603050405020304"/>
              </a:rPr>
              <a:t>Michael Gri</a:t>
            </a:r>
            <a:r>
              <a:rPr lang="en-US" altLang="zh-CN" sz="2400" spc="-6" dirty="0">
                <a:latin typeface="Times New Roman" panose="02020603050405020304"/>
                <a:cs typeface="Times New Roman" panose="02020603050405020304"/>
              </a:rPr>
              <a:t>ev</a:t>
            </a:r>
            <a:r>
              <a:rPr sz="2400" spc="-6" dirty="0">
                <a:latin typeface="Times New Roman" panose="02020603050405020304"/>
                <a:cs typeface="Times New Roman" panose="02020603050405020304"/>
              </a:rPr>
              <a:t>es</a:t>
            </a:r>
            <a:r>
              <a:rPr lang="en-US" altLang="zh-CN" sz="2400" spc="-6" dirty="0">
                <a:latin typeface="Times New Roman" panose="02020603050405020304"/>
                <a:cs typeface="Times New Roman" panose="02020603050405020304"/>
              </a:rPr>
              <a:t> </a:t>
            </a:r>
            <a:r>
              <a:rPr sz="2400" dirty="0" err="1">
                <a:latin typeface="微软雅黑" panose="020B0503020204020204" charset="-122"/>
                <a:cs typeface="微软雅黑" panose="020B0503020204020204" charset="-122"/>
              </a:rPr>
              <a:t>教授首次提出数字孪生概念</a:t>
            </a:r>
            <a:r>
              <a:rPr sz="2400" dirty="0">
                <a:latin typeface="微软雅黑" panose="020B0503020204020204" charset="-122"/>
                <a:cs typeface="微软雅黑" panose="020B0503020204020204" charset="-122"/>
              </a:rPr>
              <a:t>；</a:t>
            </a:r>
            <a:endParaRPr sz="2400" dirty="0">
              <a:latin typeface="微软雅黑" panose="020B0503020204020204" charset="-122"/>
              <a:cs typeface="微软雅黑" panose="020B0503020204020204" charset="-122"/>
            </a:endParaRPr>
          </a:p>
          <a:p>
            <a:pPr marL="227965" indent="-212725">
              <a:spcBef>
                <a:spcPts val="855"/>
              </a:spcBef>
              <a:buFont typeface="Wingdings" panose="05000000000000000000"/>
              <a:buChar char=""/>
              <a:tabLst>
                <a:tab pos="227965" algn="l"/>
              </a:tabLst>
            </a:pPr>
            <a:r>
              <a:rPr sz="2400" dirty="0">
                <a:latin typeface="Times New Roman" panose="02020603050405020304"/>
                <a:cs typeface="Times New Roman" panose="02020603050405020304"/>
              </a:rPr>
              <a:t>2010</a:t>
            </a:r>
            <a:r>
              <a:rPr sz="2400" dirty="0">
                <a:latin typeface="微软雅黑" panose="020B0503020204020204" charset="-122"/>
                <a:cs typeface="微软雅黑" panose="020B0503020204020204" charset="-122"/>
              </a:rPr>
              <a:t>年美国军方提出数字线程；</a:t>
            </a:r>
            <a:endParaRPr sz="2400" dirty="0">
              <a:latin typeface="微软雅黑" panose="020B0503020204020204" charset="-122"/>
              <a:cs typeface="微软雅黑" panose="020B0503020204020204" charset="-122"/>
            </a:endParaRPr>
          </a:p>
          <a:p>
            <a:pPr marL="227965" indent="-212725">
              <a:spcBef>
                <a:spcPts val="855"/>
              </a:spcBef>
              <a:buFont typeface="Wingdings" panose="05000000000000000000"/>
              <a:buChar char=""/>
              <a:tabLst>
                <a:tab pos="227965" algn="l"/>
              </a:tabLst>
            </a:pPr>
            <a:r>
              <a:rPr sz="2400" dirty="0">
                <a:latin typeface="Times New Roman" panose="02020603050405020304"/>
                <a:cs typeface="Times New Roman" panose="02020603050405020304"/>
              </a:rPr>
              <a:t>2011</a:t>
            </a:r>
            <a:r>
              <a:rPr sz="2400" dirty="0">
                <a:latin typeface="微软雅黑" panose="020B0503020204020204" charset="-122"/>
                <a:cs typeface="微软雅黑" panose="020B0503020204020204" charset="-122"/>
              </a:rPr>
              <a:t>年洛克希德</a:t>
            </a:r>
            <a:r>
              <a:rPr sz="2400" dirty="0">
                <a:latin typeface="Times New Roman" panose="02020603050405020304"/>
                <a:cs typeface="Times New Roman" panose="02020603050405020304"/>
              </a:rPr>
              <a:t>·</a:t>
            </a:r>
            <a:r>
              <a:rPr sz="2400" dirty="0">
                <a:latin typeface="微软雅黑" panose="020B0503020204020204" charset="-122"/>
                <a:cs typeface="微软雅黑" panose="020B0503020204020204" charset="-122"/>
              </a:rPr>
              <a:t>马丁提出数字织锦；</a:t>
            </a:r>
            <a:endParaRPr sz="2400" dirty="0">
              <a:latin typeface="微软雅黑" panose="020B0503020204020204" charset="-122"/>
              <a:cs typeface="微软雅黑" panose="020B0503020204020204" charset="-122"/>
            </a:endParaRPr>
          </a:p>
          <a:p>
            <a:pPr marL="15240" marR="297815">
              <a:lnSpc>
                <a:spcPct val="150000"/>
              </a:lnSpc>
              <a:buFont typeface="Wingdings" panose="05000000000000000000"/>
              <a:buChar char=""/>
              <a:tabLst>
                <a:tab pos="227965" algn="l"/>
              </a:tabLst>
            </a:pPr>
            <a:r>
              <a:rPr sz="2400" dirty="0">
                <a:latin typeface="Times New Roman" panose="02020603050405020304"/>
                <a:cs typeface="Times New Roman" panose="02020603050405020304"/>
              </a:rPr>
              <a:t>2012</a:t>
            </a:r>
            <a:r>
              <a:rPr sz="2400" dirty="0">
                <a:latin typeface="微软雅黑" panose="020B0503020204020204" charset="-122"/>
                <a:cs typeface="微软雅黑" panose="020B0503020204020204" charset="-122"/>
              </a:rPr>
              <a:t>年</a:t>
            </a:r>
            <a:r>
              <a:rPr sz="2400" spc="-6" dirty="0">
                <a:latin typeface="Times New Roman" panose="02020603050405020304"/>
                <a:cs typeface="Times New Roman" panose="02020603050405020304"/>
              </a:rPr>
              <a:t>NASA</a:t>
            </a:r>
            <a:r>
              <a:rPr sz="2400" dirty="0">
                <a:latin typeface="微软雅黑" panose="020B0503020204020204" charset="-122"/>
                <a:cs typeface="微软雅黑" panose="020B0503020204020204" charset="-122"/>
              </a:rPr>
              <a:t>发布了包含数字孪生的两份技术路线图。</a:t>
            </a:r>
            <a:r>
              <a:rPr sz="2400" b="1" dirty="0">
                <a:latin typeface="Times New Roman" panose="02020603050405020304"/>
                <a:cs typeface="Times New Roman" panose="02020603050405020304"/>
              </a:rPr>
              <a:t>……</a:t>
            </a:r>
            <a:endParaRPr sz="2400" dirty="0">
              <a:latin typeface="Times New Roman" panose="02020603050405020304"/>
              <a:cs typeface="Times New Roman" panose="02020603050405020304"/>
            </a:endParaRPr>
          </a:p>
        </p:txBody>
      </p:sp>
      <p:sp>
        <p:nvSpPr>
          <p:cNvPr id="5" name="object 11"/>
          <p:cNvSpPr txBox="1"/>
          <p:nvPr/>
        </p:nvSpPr>
        <p:spPr>
          <a:xfrm>
            <a:off x="6632390" y="355269"/>
            <a:ext cx="4397560" cy="502322"/>
          </a:xfrm>
          <a:prstGeom prst="rect">
            <a:avLst/>
          </a:prstGeom>
          <a:solidFill>
            <a:srgbClr val="006FC0">
              <a:alpha val="59999"/>
            </a:srgbClr>
          </a:solidFill>
        </p:spPr>
        <p:txBody>
          <a:bodyPr vert="horz" wrap="square" lIns="0" tIns="131704" rIns="0" bIns="0" rtlCol="0">
            <a:spAutoFit/>
          </a:bodyPr>
          <a:lstStyle/>
          <a:p>
            <a:pPr marL="446405">
              <a:spcBef>
                <a:spcPts val="1035"/>
              </a:spcBef>
            </a:pPr>
            <a:r>
              <a:rPr sz="2400" b="1" spc="-6" dirty="0">
                <a:solidFill>
                  <a:srgbClr val="FFFFFF"/>
                </a:solidFill>
                <a:latin typeface="Times New Roman" panose="02020603050405020304"/>
                <a:cs typeface="Times New Roman" panose="02020603050405020304"/>
              </a:rPr>
              <a:t>2000-2015</a:t>
            </a:r>
            <a:r>
              <a:rPr sz="2400" b="1" spc="6" dirty="0">
                <a:solidFill>
                  <a:srgbClr val="FFFFFF"/>
                </a:solidFill>
                <a:latin typeface="微软雅黑" panose="020B0503020204020204" charset="-122"/>
                <a:cs typeface="微软雅黑" panose="020B0503020204020204" charset="-122"/>
              </a:rPr>
              <a:t>年</a:t>
            </a:r>
            <a:r>
              <a:rPr sz="2400" b="1" spc="308" dirty="0">
                <a:solidFill>
                  <a:srgbClr val="FFFFFF"/>
                </a:solidFill>
                <a:latin typeface="微软雅黑" panose="020B0503020204020204" charset="-122"/>
                <a:cs typeface="微软雅黑" panose="020B0503020204020204" charset="-122"/>
              </a:rPr>
              <a:t> </a:t>
            </a:r>
            <a:r>
              <a:rPr sz="2400" b="1" dirty="0">
                <a:solidFill>
                  <a:srgbClr val="FFFFFF"/>
                </a:solidFill>
                <a:latin typeface="微软雅黑" panose="020B0503020204020204" charset="-122"/>
                <a:cs typeface="微软雅黑" panose="020B0503020204020204" charset="-122"/>
              </a:rPr>
              <a:t>概念提出</a:t>
            </a:r>
            <a:r>
              <a:rPr sz="2400" b="1" spc="6" dirty="0">
                <a:solidFill>
                  <a:srgbClr val="FFFFFF"/>
                </a:solidFill>
                <a:latin typeface="微软雅黑" panose="020B0503020204020204" charset="-122"/>
                <a:cs typeface="微软雅黑" panose="020B0503020204020204" charset="-122"/>
              </a:rPr>
              <a:t>期</a:t>
            </a:r>
            <a:endParaRPr sz="2400" dirty="0">
              <a:latin typeface="微软雅黑" panose="020B0503020204020204" charset="-122"/>
              <a:cs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8"/>
          <p:cNvSpPr txBox="1"/>
          <p:nvPr/>
        </p:nvSpPr>
        <p:spPr>
          <a:xfrm>
            <a:off x="1446156" y="2504272"/>
            <a:ext cx="6021444" cy="454816"/>
          </a:xfrm>
          <a:prstGeom prst="rect">
            <a:avLst/>
          </a:prstGeom>
        </p:spPr>
        <p:txBody>
          <a:bodyPr vert="horz" wrap="square" lIns="0" tIns="14299" rIns="0" bIns="0" rtlCol="0">
            <a:spAutoFit/>
          </a:bodyPr>
          <a:lstStyle/>
          <a:p>
            <a:pPr marL="631190" marR="5715" indent="-632460">
              <a:lnSpc>
                <a:spcPct val="130000"/>
              </a:lnSpc>
              <a:spcBef>
                <a:spcPts val="115"/>
              </a:spcBef>
            </a:pPr>
            <a:r>
              <a:rPr lang="zh-CN" altLang="en-US" sz="2400" b="1" dirty="0">
                <a:latin typeface="微软雅黑" panose="020B0503020204020204" charset="-122"/>
                <a:cs typeface="微软雅黑" panose="020B0503020204020204" charset="-122"/>
              </a:rPr>
              <a:t>（</a:t>
            </a:r>
            <a:r>
              <a:rPr lang="en-US" altLang="zh-CN" sz="2400" b="1" dirty="0">
                <a:latin typeface="微软雅黑" panose="020B0503020204020204" charset="-122"/>
                <a:cs typeface="微软雅黑" panose="020B0503020204020204" charset="-122"/>
              </a:rPr>
              <a:t>3</a:t>
            </a:r>
            <a:r>
              <a:rPr lang="zh-CN" altLang="en-US" sz="2400" b="1" dirty="0">
                <a:latin typeface="微软雅黑" panose="020B0503020204020204" charset="-122"/>
                <a:cs typeface="微软雅黑" panose="020B0503020204020204" charset="-122"/>
              </a:rPr>
              <a:t>）</a:t>
            </a:r>
            <a:r>
              <a:rPr sz="2400" b="1" dirty="0" err="1">
                <a:latin typeface="微软雅黑" panose="020B0503020204020204" charset="-122"/>
                <a:cs typeface="微软雅黑" panose="020B0503020204020204" charset="-122"/>
              </a:rPr>
              <a:t>工业</a:t>
            </a:r>
            <a:r>
              <a:rPr sz="2400" b="1" spc="-6" dirty="0" err="1">
                <a:latin typeface="微软雅黑" panose="020B0503020204020204" charset="-122"/>
                <a:cs typeface="微软雅黑" panose="020B0503020204020204" charset="-122"/>
              </a:rPr>
              <a:t>软</a:t>
            </a:r>
            <a:r>
              <a:rPr sz="2400" b="1" dirty="0" err="1">
                <a:latin typeface="微软雅黑" panose="020B0503020204020204" charset="-122"/>
                <a:cs typeface="微软雅黑" panose="020B0503020204020204" charset="-122"/>
              </a:rPr>
              <a:t>件巨头纷纷布局数字孪生业</a:t>
            </a:r>
            <a:r>
              <a:rPr sz="2400" b="1" spc="6" dirty="0" err="1">
                <a:latin typeface="微软雅黑" panose="020B0503020204020204" charset="-122"/>
                <a:cs typeface="微软雅黑" panose="020B0503020204020204" charset="-122"/>
              </a:rPr>
              <a:t>务</a:t>
            </a:r>
            <a:endParaRPr sz="2400" dirty="0">
              <a:latin typeface="微软雅黑" panose="020B0503020204020204" charset="-122"/>
              <a:cs typeface="微软雅黑" panose="020B0503020204020204" charset="-122"/>
            </a:endParaRPr>
          </a:p>
        </p:txBody>
      </p:sp>
      <p:sp>
        <p:nvSpPr>
          <p:cNvPr id="3" name="object 19"/>
          <p:cNvSpPr txBox="1"/>
          <p:nvPr/>
        </p:nvSpPr>
        <p:spPr>
          <a:xfrm>
            <a:off x="1308076" y="3429000"/>
            <a:ext cx="8912249" cy="1611726"/>
          </a:xfrm>
          <a:prstGeom prst="rect">
            <a:avLst/>
          </a:prstGeom>
        </p:spPr>
        <p:txBody>
          <a:bodyPr vert="horz" wrap="square" lIns="0" tIns="15052" rIns="0" bIns="0" rtlCol="0">
            <a:spAutoFit/>
          </a:bodyPr>
          <a:lstStyle/>
          <a:p>
            <a:pPr marL="140970" marR="5715" indent="-125730">
              <a:lnSpc>
                <a:spcPct val="150000"/>
              </a:lnSpc>
              <a:spcBef>
                <a:spcPts val="120"/>
              </a:spcBef>
              <a:buFont typeface="Wingdings" panose="05000000000000000000"/>
              <a:buChar char=""/>
              <a:tabLst>
                <a:tab pos="227965" algn="l"/>
              </a:tabLst>
            </a:pPr>
            <a:r>
              <a:rPr sz="2400" dirty="0">
                <a:latin typeface="微软雅黑" panose="020B0503020204020204" charset="-122"/>
                <a:cs typeface="微软雅黑" panose="020B0503020204020204" charset="-122"/>
              </a:rPr>
              <a:t>西</a:t>
            </a:r>
            <a:r>
              <a:rPr sz="2400" spc="-6" dirty="0">
                <a:latin typeface="微软雅黑" panose="020B0503020204020204" charset="-122"/>
                <a:cs typeface="微软雅黑" panose="020B0503020204020204" charset="-122"/>
              </a:rPr>
              <a:t>门</a:t>
            </a:r>
            <a:r>
              <a:rPr sz="2400" dirty="0">
                <a:latin typeface="微软雅黑" panose="020B0503020204020204" charset="-122"/>
                <a:cs typeface="微软雅黑" panose="020B0503020204020204" charset="-122"/>
              </a:rPr>
              <a:t>子</a:t>
            </a:r>
            <a:r>
              <a:rPr sz="2400" dirty="0">
                <a:latin typeface="Times New Roman" panose="02020603050405020304"/>
                <a:cs typeface="Times New Roman" panose="02020603050405020304"/>
              </a:rPr>
              <a:t>2017</a:t>
            </a:r>
            <a:r>
              <a:rPr sz="2400" dirty="0">
                <a:latin typeface="微软雅黑" panose="020B0503020204020204" charset="-122"/>
                <a:cs typeface="微软雅黑" panose="020B0503020204020204" charset="-122"/>
              </a:rPr>
              <a:t>年正式发布了数字孪</a:t>
            </a:r>
            <a:r>
              <a:rPr sz="2400" spc="-6" dirty="0">
                <a:latin typeface="微软雅黑" panose="020B0503020204020204" charset="-122"/>
                <a:cs typeface="微软雅黑" panose="020B0503020204020204" charset="-122"/>
              </a:rPr>
              <a:t>生</a:t>
            </a:r>
            <a:r>
              <a:rPr sz="2400" dirty="0">
                <a:latin typeface="微软雅黑" panose="020B0503020204020204" charset="-122"/>
                <a:cs typeface="微软雅黑" panose="020B0503020204020204" charset="-122"/>
              </a:rPr>
              <a:t>体应用模型</a:t>
            </a:r>
            <a:endParaRPr sz="2400" dirty="0">
              <a:latin typeface="微软雅黑" panose="020B0503020204020204" charset="-122"/>
              <a:cs typeface="微软雅黑" panose="020B0503020204020204" charset="-122"/>
            </a:endParaRPr>
          </a:p>
          <a:p>
            <a:pPr marL="140970" marR="36195" indent="-125730">
              <a:lnSpc>
                <a:spcPct val="150000"/>
              </a:lnSpc>
              <a:buFont typeface="Wingdings" panose="05000000000000000000"/>
              <a:buChar char=""/>
              <a:tabLst>
                <a:tab pos="227965" algn="l"/>
              </a:tabLst>
            </a:pPr>
            <a:r>
              <a:rPr sz="2400" spc="-6" dirty="0">
                <a:latin typeface="Times New Roman" panose="02020603050405020304"/>
                <a:cs typeface="Times New Roman" panose="02020603050405020304"/>
              </a:rPr>
              <a:t>P</a:t>
            </a:r>
            <a:r>
              <a:rPr sz="2400" dirty="0">
                <a:latin typeface="Times New Roman" panose="02020603050405020304"/>
                <a:cs typeface="Times New Roman" panose="02020603050405020304"/>
              </a:rPr>
              <a:t>T</a:t>
            </a:r>
            <a:r>
              <a:rPr sz="2400" spc="-6" dirty="0">
                <a:latin typeface="Times New Roman" panose="02020603050405020304"/>
                <a:cs typeface="Times New Roman" panose="02020603050405020304"/>
              </a:rPr>
              <a:t>C</a:t>
            </a:r>
            <a:r>
              <a:rPr lang="en-US" altLang="zh-CN" sz="2400" spc="-6" dirty="0">
                <a:latin typeface="Times New Roman" panose="02020603050405020304"/>
                <a:cs typeface="Times New Roman" panose="02020603050405020304"/>
              </a:rPr>
              <a:t> </a:t>
            </a:r>
            <a:r>
              <a:rPr sz="2400" dirty="0">
                <a:latin typeface="Times New Roman" panose="02020603050405020304"/>
                <a:cs typeface="Times New Roman" panose="02020603050405020304"/>
              </a:rPr>
              <a:t>2017</a:t>
            </a:r>
            <a:r>
              <a:rPr lang="en-US" altLang="zh-CN" sz="2400" dirty="0">
                <a:latin typeface="Times New Roman" panose="02020603050405020304"/>
                <a:cs typeface="Times New Roman" panose="02020603050405020304"/>
              </a:rPr>
              <a:t> </a:t>
            </a:r>
            <a:r>
              <a:rPr sz="2400" dirty="0" err="1">
                <a:latin typeface="微软雅黑" panose="020B0503020204020204" charset="-122"/>
                <a:cs typeface="微软雅黑" panose="020B0503020204020204" charset="-122"/>
              </a:rPr>
              <a:t>年推出基于数字孪生技</a:t>
            </a:r>
            <a:r>
              <a:rPr sz="2400" spc="-6" dirty="0" err="1">
                <a:latin typeface="微软雅黑" panose="020B0503020204020204" charset="-122"/>
                <a:cs typeface="微软雅黑" panose="020B0503020204020204" charset="-122"/>
              </a:rPr>
              <a:t>术</a:t>
            </a:r>
            <a:r>
              <a:rPr sz="2400" dirty="0" err="1">
                <a:latin typeface="微软雅黑" panose="020B0503020204020204" charset="-122"/>
                <a:cs typeface="微软雅黑" panose="020B0503020204020204" charset="-122"/>
              </a:rPr>
              <a:t>的物联网解决方案</a:t>
            </a:r>
            <a:r>
              <a:rPr sz="2400" dirty="0">
                <a:latin typeface="微软雅黑" panose="020B0503020204020204" charset="-122"/>
                <a:cs typeface="微软雅黑" panose="020B0503020204020204" charset="-122"/>
              </a:rPr>
              <a:t>；</a:t>
            </a:r>
            <a:endParaRPr sz="2400" dirty="0">
              <a:latin typeface="微软雅黑" panose="020B0503020204020204" charset="-122"/>
              <a:cs typeface="微软雅黑" panose="020B0503020204020204" charset="-122"/>
            </a:endParaRPr>
          </a:p>
          <a:p>
            <a:pPr marL="140970" marR="36195" indent="-125730">
              <a:lnSpc>
                <a:spcPct val="150000"/>
              </a:lnSpc>
              <a:buFont typeface="Wingdings" panose="05000000000000000000"/>
              <a:buChar char=""/>
              <a:tabLst>
                <a:tab pos="227965" algn="l"/>
              </a:tabLst>
            </a:pPr>
            <a:r>
              <a:rPr sz="2400" dirty="0" err="1">
                <a:latin typeface="微软雅黑" panose="020B0503020204020204" charset="-122"/>
                <a:cs typeface="微软雅黑" panose="020B0503020204020204" charset="-122"/>
              </a:rPr>
              <a:t>达</a:t>
            </a:r>
            <a:r>
              <a:rPr sz="2400" spc="-6" dirty="0" err="1">
                <a:latin typeface="微软雅黑" panose="020B0503020204020204" charset="-122"/>
                <a:cs typeface="微软雅黑" panose="020B0503020204020204" charset="-122"/>
              </a:rPr>
              <a:t>索</a:t>
            </a:r>
            <a:r>
              <a:rPr sz="2400" dirty="0" err="1">
                <a:latin typeface="微软雅黑" panose="020B0503020204020204" charset="-122"/>
                <a:cs typeface="微软雅黑" panose="020B0503020204020204" charset="-122"/>
              </a:rPr>
              <a:t>、</a:t>
            </a:r>
            <a:r>
              <a:rPr sz="2400" spc="-6" dirty="0" err="1">
                <a:latin typeface="Times New Roman" panose="02020603050405020304"/>
                <a:cs typeface="Times New Roman" panose="02020603050405020304"/>
              </a:rPr>
              <a:t>G</a:t>
            </a:r>
            <a:r>
              <a:rPr sz="2400" dirty="0" err="1">
                <a:latin typeface="Times New Roman" panose="02020603050405020304"/>
                <a:cs typeface="Times New Roman" panose="02020603050405020304"/>
              </a:rPr>
              <a:t>E</a:t>
            </a:r>
            <a:r>
              <a:rPr sz="2400" dirty="0" err="1">
                <a:latin typeface="微软雅黑" panose="020B0503020204020204" charset="-122"/>
                <a:cs typeface="微软雅黑" panose="020B0503020204020204" charset="-122"/>
              </a:rPr>
              <a:t>、</a:t>
            </a:r>
            <a:r>
              <a:rPr sz="2400" dirty="0" err="1">
                <a:latin typeface="Times New Roman" panose="02020603050405020304"/>
                <a:cs typeface="Times New Roman" panose="02020603050405020304"/>
              </a:rPr>
              <a:t>E</a:t>
            </a:r>
            <a:r>
              <a:rPr sz="2400" spc="-6" dirty="0" err="1">
                <a:latin typeface="Times New Roman" panose="02020603050405020304"/>
                <a:cs typeface="Times New Roman" panose="02020603050405020304"/>
              </a:rPr>
              <a:t>S</a:t>
            </a:r>
            <a:r>
              <a:rPr sz="2400" dirty="0" err="1">
                <a:latin typeface="Times New Roman" panose="02020603050405020304"/>
                <a:cs typeface="Times New Roman" panose="02020603050405020304"/>
              </a:rPr>
              <a:t>I</a:t>
            </a:r>
            <a:r>
              <a:rPr sz="2400" dirty="0" err="1">
                <a:latin typeface="微软雅黑" panose="020B0503020204020204" charset="-122"/>
                <a:cs typeface="微软雅黑" panose="020B0503020204020204" charset="-122"/>
              </a:rPr>
              <a:t>等企业开始宣传</a:t>
            </a:r>
            <a:r>
              <a:rPr sz="2400" spc="-6" dirty="0" err="1">
                <a:latin typeface="微软雅黑" panose="020B0503020204020204" charset="-122"/>
                <a:cs typeface="微软雅黑" panose="020B0503020204020204" charset="-122"/>
              </a:rPr>
              <a:t>和</a:t>
            </a:r>
            <a:r>
              <a:rPr sz="2400" dirty="0" err="1">
                <a:latin typeface="微软雅黑" panose="020B0503020204020204" charset="-122"/>
                <a:cs typeface="微软雅黑" panose="020B0503020204020204" charset="-122"/>
              </a:rPr>
              <a:t>使用数字孪生技术</a:t>
            </a:r>
            <a:r>
              <a:rPr sz="2400" dirty="0">
                <a:latin typeface="微软雅黑" panose="020B0503020204020204" charset="-122"/>
                <a:cs typeface="微软雅黑" panose="020B0503020204020204" charset="-122"/>
              </a:rPr>
              <a:t>。</a:t>
            </a:r>
            <a:r>
              <a:rPr sz="2400" b="1" dirty="0">
                <a:latin typeface="Times New Roman" panose="02020603050405020304"/>
                <a:cs typeface="Times New Roman" panose="02020603050405020304"/>
              </a:rPr>
              <a:t>……</a:t>
            </a:r>
            <a:endParaRPr sz="2400" dirty="0">
              <a:latin typeface="Times New Roman" panose="02020603050405020304"/>
              <a:cs typeface="Times New Roman" panose="02020603050405020304"/>
            </a:endParaRPr>
          </a:p>
        </p:txBody>
      </p:sp>
      <p:sp>
        <p:nvSpPr>
          <p:cNvPr id="4" name="object 17"/>
          <p:cNvSpPr txBox="1"/>
          <p:nvPr/>
        </p:nvSpPr>
        <p:spPr>
          <a:xfrm>
            <a:off x="3629025" y="1135170"/>
            <a:ext cx="4451491" cy="503842"/>
          </a:xfrm>
          <a:prstGeom prst="rect">
            <a:avLst/>
          </a:prstGeom>
          <a:solidFill>
            <a:srgbClr val="006FC0">
              <a:alpha val="59999"/>
            </a:srgbClr>
          </a:solidFill>
        </p:spPr>
        <p:txBody>
          <a:bodyPr vert="horz" wrap="square" lIns="0" tIns="133209" rIns="0" bIns="0" rtlCol="0">
            <a:spAutoFit/>
          </a:bodyPr>
          <a:lstStyle/>
          <a:p>
            <a:pPr marL="244475">
              <a:spcBef>
                <a:spcPts val="1050"/>
              </a:spcBef>
            </a:pPr>
            <a:r>
              <a:rPr sz="2400" b="1" spc="-6" dirty="0">
                <a:solidFill>
                  <a:srgbClr val="FFFFFF"/>
                </a:solidFill>
                <a:latin typeface="Times New Roman" panose="02020603050405020304"/>
                <a:cs typeface="Times New Roman" panose="02020603050405020304"/>
              </a:rPr>
              <a:t>2015-2020</a:t>
            </a:r>
            <a:r>
              <a:rPr sz="2400" b="1" spc="6" dirty="0">
                <a:solidFill>
                  <a:srgbClr val="FFFFFF"/>
                </a:solidFill>
                <a:latin typeface="微软雅黑" panose="020B0503020204020204" charset="-122"/>
                <a:cs typeface="微软雅黑" panose="020B0503020204020204" charset="-122"/>
              </a:rPr>
              <a:t>年</a:t>
            </a:r>
            <a:r>
              <a:rPr sz="2400" b="1" spc="301" dirty="0">
                <a:solidFill>
                  <a:srgbClr val="FFFFFF"/>
                </a:solidFill>
                <a:latin typeface="微软雅黑" panose="020B0503020204020204" charset="-122"/>
                <a:cs typeface="微软雅黑" panose="020B0503020204020204" charset="-122"/>
              </a:rPr>
              <a:t> </a:t>
            </a:r>
            <a:r>
              <a:rPr sz="2400" b="1" dirty="0">
                <a:solidFill>
                  <a:srgbClr val="FFFFFF"/>
                </a:solidFill>
                <a:latin typeface="微软雅黑" panose="020B0503020204020204" charset="-122"/>
                <a:cs typeface="微软雅黑" panose="020B0503020204020204" charset="-122"/>
              </a:rPr>
              <a:t>应用萌芽</a:t>
            </a:r>
            <a:r>
              <a:rPr sz="2400" b="1" spc="6" dirty="0">
                <a:solidFill>
                  <a:srgbClr val="FFFFFF"/>
                </a:solidFill>
                <a:latin typeface="微软雅黑" panose="020B0503020204020204" charset="-122"/>
                <a:cs typeface="微软雅黑" panose="020B0503020204020204" charset="-122"/>
              </a:rPr>
              <a:t>期</a:t>
            </a:r>
            <a:endParaRPr sz="2400" dirty="0">
              <a:latin typeface="微软雅黑" panose="020B0503020204020204" charset="-122"/>
              <a:cs typeface="微软雅黑"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46035" y="1155615"/>
            <a:ext cx="3745616" cy="1716745"/>
          </a:xfrm>
          <a:prstGeom prst="rect">
            <a:avLst/>
          </a:prstGeom>
          <a:blipFill>
            <a:blip r:embed="rId1" cstate="print"/>
            <a:stretch>
              <a:fillRect/>
            </a:stretch>
          </a:blipFill>
        </p:spPr>
        <p:txBody>
          <a:bodyPr wrap="square" lIns="0" tIns="0" rIns="0" bIns="0" rtlCol="0"/>
          <a:lstStyle/>
          <a:p>
            <a:endParaRPr sz="2135"/>
          </a:p>
        </p:txBody>
      </p:sp>
      <p:sp>
        <p:nvSpPr>
          <p:cNvPr id="3" name="object 14"/>
          <p:cNvSpPr txBox="1"/>
          <p:nvPr/>
        </p:nvSpPr>
        <p:spPr>
          <a:xfrm>
            <a:off x="7545300" y="1768336"/>
            <a:ext cx="3338831" cy="433927"/>
          </a:xfrm>
          <a:prstGeom prst="rect">
            <a:avLst/>
          </a:prstGeom>
          <a:solidFill>
            <a:srgbClr val="006FC0">
              <a:alpha val="59999"/>
            </a:srgbClr>
          </a:solidFill>
        </p:spPr>
        <p:txBody>
          <a:bodyPr vert="horz" wrap="square" lIns="0" tIns="124930" rIns="0" bIns="0" rtlCol="0">
            <a:spAutoFit/>
          </a:bodyPr>
          <a:lstStyle/>
          <a:p>
            <a:pPr marL="175260">
              <a:spcBef>
                <a:spcPts val="985"/>
              </a:spcBef>
            </a:pPr>
            <a:r>
              <a:rPr sz="2000" b="1" spc="-6" dirty="0">
                <a:solidFill>
                  <a:srgbClr val="FFFFFF"/>
                </a:solidFill>
                <a:latin typeface="Times New Roman" panose="02020603050405020304"/>
                <a:cs typeface="Times New Roman" panose="02020603050405020304"/>
              </a:rPr>
              <a:t>2020-</a:t>
            </a:r>
            <a:r>
              <a:rPr sz="2000" b="1" dirty="0">
                <a:solidFill>
                  <a:srgbClr val="FFFFFF"/>
                </a:solidFill>
                <a:latin typeface="微软雅黑" panose="020B0503020204020204" charset="-122"/>
                <a:cs typeface="微软雅黑" panose="020B0503020204020204" charset="-122"/>
              </a:rPr>
              <a:t>未</a:t>
            </a:r>
            <a:r>
              <a:rPr sz="2000" b="1" spc="6" dirty="0">
                <a:solidFill>
                  <a:srgbClr val="FFFFFF"/>
                </a:solidFill>
                <a:latin typeface="微软雅黑" panose="020B0503020204020204" charset="-122"/>
                <a:cs typeface="微软雅黑" panose="020B0503020204020204" charset="-122"/>
              </a:rPr>
              <a:t>来</a:t>
            </a:r>
            <a:r>
              <a:rPr sz="2000" b="1" spc="296" dirty="0">
                <a:solidFill>
                  <a:srgbClr val="FFFFFF"/>
                </a:solidFill>
                <a:latin typeface="微软雅黑" panose="020B0503020204020204" charset="-122"/>
                <a:cs typeface="微软雅黑" panose="020B0503020204020204" charset="-122"/>
              </a:rPr>
              <a:t> </a:t>
            </a:r>
            <a:r>
              <a:rPr sz="2000" b="1" dirty="0">
                <a:solidFill>
                  <a:srgbClr val="FFFFFF"/>
                </a:solidFill>
                <a:latin typeface="微软雅黑" panose="020B0503020204020204" charset="-122"/>
                <a:cs typeface="微软雅黑" panose="020B0503020204020204" charset="-122"/>
              </a:rPr>
              <a:t>快速发展</a:t>
            </a:r>
            <a:r>
              <a:rPr sz="2000" b="1" spc="6" dirty="0">
                <a:solidFill>
                  <a:srgbClr val="FFFFFF"/>
                </a:solidFill>
                <a:latin typeface="微软雅黑" panose="020B0503020204020204" charset="-122"/>
                <a:cs typeface="微软雅黑" panose="020B0503020204020204" charset="-122"/>
              </a:rPr>
              <a:t>期</a:t>
            </a:r>
            <a:endParaRPr sz="2000" dirty="0">
              <a:latin typeface="微软雅黑" panose="020B0503020204020204" charset="-122"/>
              <a:cs typeface="微软雅黑" panose="020B0503020204020204" charset="-122"/>
            </a:endParaRPr>
          </a:p>
        </p:txBody>
      </p:sp>
      <p:sp>
        <p:nvSpPr>
          <p:cNvPr id="4" name="object 16"/>
          <p:cNvSpPr txBox="1"/>
          <p:nvPr/>
        </p:nvSpPr>
        <p:spPr>
          <a:xfrm>
            <a:off x="2284560" y="3289217"/>
            <a:ext cx="6126015" cy="2165724"/>
          </a:xfrm>
          <a:prstGeom prst="rect">
            <a:avLst/>
          </a:prstGeom>
        </p:spPr>
        <p:txBody>
          <a:bodyPr vert="horz" wrap="square" lIns="0" tIns="15052" rIns="0" bIns="0" rtlCol="0">
            <a:spAutoFit/>
          </a:bodyPr>
          <a:lstStyle/>
          <a:p>
            <a:pPr marL="15240" marR="5715">
              <a:lnSpc>
                <a:spcPct val="150000"/>
              </a:lnSpc>
              <a:spcBef>
                <a:spcPts val="120"/>
              </a:spcBef>
              <a:buFont typeface="Wingdings" panose="05000000000000000000"/>
              <a:buChar char=""/>
              <a:tabLst>
                <a:tab pos="227965" algn="l"/>
              </a:tabLst>
            </a:pPr>
            <a:r>
              <a:rPr sz="2400" dirty="0">
                <a:latin typeface="微软雅黑" panose="020B0503020204020204" charset="-122"/>
                <a:cs typeface="微软雅黑" panose="020B0503020204020204" charset="-122"/>
              </a:rPr>
              <a:t>数字孪生将加速与</a:t>
            </a:r>
            <a:r>
              <a:rPr sz="2400" spc="-6" dirty="0">
                <a:latin typeface="Times New Roman" panose="02020603050405020304"/>
                <a:cs typeface="Times New Roman" panose="02020603050405020304"/>
              </a:rPr>
              <a:t>AI</a:t>
            </a:r>
            <a:r>
              <a:rPr sz="2400" dirty="0">
                <a:latin typeface="微软雅黑" panose="020B0503020204020204" charset="-122"/>
                <a:cs typeface="微软雅黑" panose="020B0503020204020204" charset="-122"/>
              </a:rPr>
              <a:t>等 新兴技术融合发展进一步应 用。</a:t>
            </a:r>
            <a:endParaRPr sz="2400" dirty="0">
              <a:latin typeface="微软雅黑" panose="020B0503020204020204" charset="-122"/>
              <a:cs typeface="微软雅黑" panose="020B0503020204020204" charset="-122"/>
            </a:endParaRPr>
          </a:p>
          <a:p>
            <a:pPr marL="15240" marR="5715">
              <a:lnSpc>
                <a:spcPct val="150000"/>
              </a:lnSpc>
              <a:buFont typeface="Wingdings" panose="05000000000000000000"/>
              <a:buChar char=""/>
              <a:tabLst>
                <a:tab pos="227965" algn="l"/>
              </a:tabLst>
            </a:pPr>
            <a:r>
              <a:rPr sz="2400" dirty="0">
                <a:latin typeface="微软雅黑" panose="020B0503020204020204" charset="-122"/>
                <a:cs typeface="微软雅黑" panose="020B0503020204020204" charset="-122"/>
              </a:rPr>
              <a:t>数字孪生广泛应用于工 业互联网、车联网、智慧城 </a:t>
            </a:r>
            <a:r>
              <a:rPr sz="2400" dirty="0" err="1">
                <a:latin typeface="微软雅黑" panose="020B0503020204020204" charset="-122"/>
                <a:cs typeface="微软雅黑" panose="020B0503020204020204" charset="-122"/>
              </a:rPr>
              <a:t>市等新型场景</a:t>
            </a:r>
            <a:r>
              <a:rPr sz="2400" dirty="0">
                <a:latin typeface="微软雅黑" panose="020B0503020204020204" charset="-122"/>
                <a:cs typeface="微软雅黑" panose="020B0503020204020204" charset="-122"/>
              </a:rPr>
              <a:t>。</a:t>
            </a:r>
            <a:r>
              <a:rPr sz="2400" b="1" dirty="0">
                <a:latin typeface="Times New Roman" panose="02020603050405020304"/>
                <a:cs typeface="Times New Roman" panose="02020603050405020304"/>
              </a:rPr>
              <a:t>……</a:t>
            </a:r>
            <a:endParaRPr sz="2400" dirty="0">
              <a:latin typeface="Times New Roman" panose="02020603050405020304"/>
              <a:cs typeface="Times New Roman" panose="02020603050405020304"/>
            </a:endParaRPr>
          </a:p>
        </p:txBody>
      </p:sp>
      <p:sp>
        <p:nvSpPr>
          <p:cNvPr id="5" name="object 15"/>
          <p:cNvSpPr txBox="1"/>
          <p:nvPr/>
        </p:nvSpPr>
        <p:spPr>
          <a:xfrm>
            <a:off x="222970" y="621341"/>
            <a:ext cx="5124597" cy="927894"/>
          </a:xfrm>
          <a:prstGeom prst="rect">
            <a:avLst/>
          </a:prstGeom>
        </p:spPr>
        <p:txBody>
          <a:bodyPr vert="horz" wrap="square" lIns="0" tIns="14299" rIns="0" bIns="0" rtlCol="0">
            <a:spAutoFit/>
          </a:bodyPr>
          <a:lstStyle/>
          <a:p>
            <a:pPr marL="105410" marR="5715" indent="-105410">
              <a:lnSpc>
                <a:spcPct val="130000"/>
              </a:lnSpc>
              <a:spcBef>
                <a:spcPts val="115"/>
              </a:spcBef>
            </a:pPr>
            <a:r>
              <a:rPr lang="zh-CN" altLang="en-US" sz="2400" b="1" dirty="0">
                <a:latin typeface="微软雅黑" panose="020B0503020204020204" charset="-122"/>
                <a:cs typeface="微软雅黑" panose="020B0503020204020204" charset="-122"/>
              </a:rPr>
              <a:t>（</a:t>
            </a:r>
            <a:r>
              <a:rPr lang="en-US" altLang="zh-CN" sz="2400" b="1" dirty="0">
                <a:latin typeface="微软雅黑" panose="020B0503020204020204" charset="-122"/>
                <a:cs typeface="微软雅黑" panose="020B0503020204020204" charset="-122"/>
              </a:rPr>
              <a:t>4</a:t>
            </a:r>
            <a:r>
              <a:rPr lang="zh-CN" altLang="en-US" sz="2400" b="1" dirty="0">
                <a:latin typeface="微软雅黑" panose="020B0503020204020204" charset="-122"/>
                <a:cs typeface="微软雅黑" panose="020B0503020204020204" charset="-122"/>
              </a:rPr>
              <a:t>）</a:t>
            </a:r>
            <a:r>
              <a:rPr sz="2400" b="1" dirty="0" err="1">
                <a:latin typeface="微软雅黑" panose="020B0503020204020204" charset="-122"/>
                <a:cs typeface="微软雅黑" panose="020B0503020204020204" charset="-122"/>
              </a:rPr>
              <a:t>数字孪生技术和产业生态都有望迎来爆发</a:t>
            </a:r>
            <a:r>
              <a:rPr sz="2400" b="1" spc="6" dirty="0" err="1">
                <a:latin typeface="微软雅黑" panose="020B0503020204020204" charset="-122"/>
                <a:cs typeface="微软雅黑" panose="020B0503020204020204" charset="-122"/>
              </a:rPr>
              <a:t>期</a:t>
            </a:r>
            <a:endParaRPr sz="2400" dirty="0">
              <a:latin typeface="微软雅黑" panose="020B0503020204020204" charset="-122"/>
              <a:cs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6085" y="1638868"/>
            <a:ext cx="2686003" cy="0"/>
          </a:xfrm>
          <a:custGeom>
            <a:avLst/>
            <a:gdLst/>
            <a:ahLst/>
            <a:cxnLst/>
            <a:rect l="l" t="t" r="r" b="b"/>
            <a:pathLst>
              <a:path w="2266315">
                <a:moveTo>
                  <a:pt x="0" y="0"/>
                </a:moveTo>
                <a:lnTo>
                  <a:pt x="2266175" y="0"/>
                </a:lnTo>
              </a:path>
            </a:pathLst>
          </a:custGeom>
          <a:ln w="9525">
            <a:solidFill>
              <a:srgbClr val="000000"/>
            </a:solidFill>
          </a:ln>
        </p:spPr>
        <p:txBody>
          <a:bodyPr wrap="square" lIns="0" tIns="0" rIns="0" bIns="0" rtlCol="0"/>
          <a:lstStyle/>
          <a:p>
            <a:endParaRPr sz="2135"/>
          </a:p>
        </p:txBody>
      </p:sp>
      <p:sp>
        <p:nvSpPr>
          <p:cNvPr id="3" name="object 3"/>
          <p:cNvSpPr txBox="1"/>
          <p:nvPr/>
        </p:nvSpPr>
        <p:spPr>
          <a:xfrm>
            <a:off x="1262097" y="1223963"/>
            <a:ext cx="1113837" cy="343430"/>
          </a:xfrm>
          <a:prstGeom prst="rect">
            <a:avLst/>
          </a:prstGeom>
        </p:spPr>
        <p:txBody>
          <a:bodyPr vert="horz" wrap="square" lIns="0" tIns="15052" rIns="0" bIns="0" rtlCol="0">
            <a:spAutoFit/>
          </a:bodyPr>
          <a:lstStyle/>
          <a:p>
            <a:pPr marL="15240">
              <a:spcBef>
                <a:spcPts val="120"/>
              </a:spcBef>
            </a:pPr>
            <a:r>
              <a:rPr sz="2135" b="1" dirty="0">
                <a:latin typeface="微软雅黑" panose="020B0503020204020204" charset="-122"/>
                <a:cs typeface="微软雅黑" panose="020B0503020204020204" charset="-122"/>
              </a:rPr>
              <a:t>从宏观看</a:t>
            </a:r>
            <a:endParaRPr sz="2135">
              <a:latin typeface="微软雅黑" panose="020B0503020204020204" charset="-122"/>
              <a:cs typeface="微软雅黑" panose="020B0503020204020204" charset="-122"/>
            </a:endParaRPr>
          </a:p>
        </p:txBody>
      </p:sp>
      <p:sp>
        <p:nvSpPr>
          <p:cNvPr id="4" name="object 4"/>
          <p:cNvSpPr txBox="1"/>
          <p:nvPr/>
        </p:nvSpPr>
        <p:spPr>
          <a:xfrm>
            <a:off x="556693" y="1724513"/>
            <a:ext cx="2678477" cy="1385895"/>
          </a:xfrm>
          <a:prstGeom prst="rect">
            <a:avLst/>
          </a:prstGeom>
        </p:spPr>
        <p:txBody>
          <a:bodyPr vert="horz" wrap="square" lIns="0" tIns="15052" rIns="0" bIns="0" rtlCol="0">
            <a:spAutoFit/>
          </a:bodyPr>
          <a:lstStyle/>
          <a:p>
            <a:pPr marL="15240" marR="5715" algn="just">
              <a:lnSpc>
                <a:spcPct val="120000"/>
              </a:lnSpc>
              <a:spcBef>
                <a:spcPts val="120"/>
              </a:spcBef>
            </a:pPr>
            <a:r>
              <a:rPr sz="1895" dirty="0">
                <a:latin typeface="微软雅黑" panose="020B0503020204020204" charset="-122"/>
                <a:cs typeface="微软雅黑" panose="020B0503020204020204" charset="-122"/>
              </a:rPr>
              <a:t>数字孪生不仅仅是一项</a:t>
            </a:r>
            <a:r>
              <a:rPr sz="1895" spc="-6" dirty="0">
                <a:latin typeface="微软雅黑" panose="020B0503020204020204" charset="-122"/>
                <a:cs typeface="微软雅黑" panose="020B0503020204020204" charset="-122"/>
              </a:rPr>
              <a:t>通 </a:t>
            </a:r>
            <a:r>
              <a:rPr sz="1895" dirty="0">
                <a:latin typeface="微软雅黑" panose="020B0503020204020204" charset="-122"/>
                <a:cs typeface="微软雅黑" panose="020B0503020204020204" charset="-122"/>
              </a:rPr>
              <a:t>用使能技术，也将会是</a:t>
            </a:r>
            <a:r>
              <a:rPr sz="1895" spc="-6" dirty="0">
                <a:latin typeface="微软雅黑" panose="020B0503020204020204" charset="-122"/>
                <a:cs typeface="微软雅黑" panose="020B0503020204020204" charset="-122"/>
              </a:rPr>
              <a:t>数 </a:t>
            </a:r>
            <a:r>
              <a:rPr sz="1895" dirty="0">
                <a:latin typeface="微软雅黑" panose="020B0503020204020204" charset="-122"/>
                <a:cs typeface="微软雅黑" panose="020B0503020204020204" charset="-122"/>
              </a:rPr>
              <a:t>字社会人类认识和改造</a:t>
            </a:r>
            <a:r>
              <a:rPr sz="1895" spc="-6" dirty="0">
                <a:latin typeface="微软雅黑" panose="020B0503020204020204" charset="-122"/>
                <a:cs typeface="微软雅黑" panose="020B0503020204020204" charset="-122"/>
              </a:rPr>
              <a:t>世 </a:t>
            </a:r>
            <a:r>
              <a:rPr sz="1895" dirty="0">
                <a:latin typeface="微软雅黑" panose="020B0503020204020204" charset="-122"/>
                <a:cs typeface="微软雅黑" panose="020B0503020204020204" charset="-122"/>
              </a:rPr>
              <a:t>界的方法论</a:t>
            </a:r>
            <a:r>
              <a:rPr sz="1895" spc="-6" dirty="0">
                <a:latin typeface="微软雅黑" panose="020B0503020204020204" charset="-122"/>
                <a:cs typeface="微软雅黑" panose="020B0503020204020204" charset="-122"/>
              </a:rPr>
              <a:t>。</a:t>
            </a:r>
            <a:endParaRPr sz="1895" dirty="0">
              <a:latin typeface="微软雅黑" panose="020B0503020204020204" charset="-122"/>
              <a:cs typeface="微软雅黑" panose="020B0503020204020204" charset="-122"/>
            </a:endParaRPr>
          </a:p>
        </p:txBody>
      </p:sp>
      <p:sp>
        <p:nvSpPr>
          <p:cNvPr id="5" name="object 5"/>
          <p:cNvSpPr/>
          <p:nvPr/>
        </p:nvSpPr>
        <p:spPr>
          <a:xfrm>
            <a:off x="3706398" y="1653017"/>
            <a:ext cx="4608877" cy="0"/>
          </a:xfrm>
          <a:custGeom>
            <a:avLst/>
            <a:gdLst/>
            <a:ahLst/>
            <a:cxnLst/>
            <a:rect l="l" t="t" r="r" b="b"/>
            <a:pathLst>
              <a:path w="3888740">
                <a:moveTo>
                  <a:pt x="0" y="0"/>
                </a:moveTo>
                <a:lnTo>
                  <a:pt x="3888435" y="0"/>
                </a:lnTo>
              </a:path>
            </a:pathLst>
          </a:custGeom>
          <a:ln w="9525">
            <a:solidFill>
              <a:srgbClr val="000000"/>
            </a:solidFill>
          </a:ln>
        </p:spPr>
        <p:txBody>
          <a:bodyPr wrap="square" lIns="0" tIns="0" rIns="0" bIns="0" rtlCol="0"/>
          <a:lstStyle/>
          <a:p>
            <a:endParaRPr sz="2135"/>
          </a:p>
        </p:txBody>
      </p:sp>
      <p:sp>
        <p:nvSpPr>
          <p:cNvPr id="6" name="object 6"/>
          <p:cNvSpPr txBox="1"/>
          <p:nvPr/>
        </p:nvSpPr>
        <p:spPr>
          <a:xfrm>
            <a:off x="5381984" y="1223963"/>
            <a:ext cx="1113837" cy="343430"/>
          </a:xfrm>
          <a:prstGeom prst="rect">
            <a:avLst/>
          </a:prstGeom>
        </p:spPr>
        <p:txBody>
          <a:bodyPr vert="horz" wrap="square" lIns="0" tIns="15052" rIns="0" bIns="0" rtlCol="0">
            <a:spAutoFit/>
          </a:bodyPr>
          <a:lstStyle/>
          <a:p>
            <a:pPr marL="15240">
              <a:spcBef>
                <a:spcPts val="120"/>
              </a:spcBef>
            </a:pPr>
            <a:r>
              <a:rPr sz="2135" b="1" dirty="0">
                <a:latin typeface="微软雅黑" panose="020B0503020204020204" charset="-122"/>
                <a:cs typeface="微软雅黑" panose="020B0503020204020204" charset="-122"/>
              </a:rPr>
              <a:t>从中观看</a:t>
            </a:r>
            <a:endParaRPr sz="2135">
              <a:latin typeface="微软雅黑" panose="020B0503020204020204" charset="-122"/>
              <a:cs typeface="微软雅黑" panose="020B0503020204020204" charset="-122"/>
            </a:endParaRPr>
          </a:p>
        </p:txBody>
      </p:sp>
      <p:sp>
        <p:nvSpPr>
          <p:cNvPr id="7" name="object 7"/>
          <p:cNvSpPr txBox="1"/>
          <p:nvPr/>
        </p:nvSpPr>
        <p:spPr>
          <a:xfrm>
            <a:off x="3656802" y="1693116"/>
            <a:ext cx="4364284" cy="685704"/>
          </a:xfrm>
          <a:prstGeom prst="rect">
            <a:avLst/>
          </a:prstGeom>
        </p:spPr>
        <p:txBody>
          <a:bodyPr vert="horz" wrap="square" lIns="0" tIns="15052" rIns="0" bIns="0" rtlCol="0">
            <a:spAutoFit/>
          </a:bodyPr>
          <a:lstStyle/>
          <a:p>
            <a:pPr marL="15240" marR="5715">
              <a:lnSpc>
                <a:spcPct val="120000"/>
              </a:lnSpc>
              <a:spcBef>
                <a:spcPts val="120"/>
              </a:spcBef>
            </a:pPr>
            <a:r>
              <a:rPr sz="1895" dirty="0">
                <a:latin typeface="微软雅黑" panose="020B0503020204020204" charset="-122"/>
                <a:cs typeface="微软雅黑" panose="020B0503020204020204" charset="-122"/>
              </a:rPr>
              <a:t>数字孪生将成为支撑社会治理和产业</a:t>
            </a:r>
            <a:r>
              <a:rPr sz="1895" spc="-6" dirty="0">
                <a:latin typeface="微软雅黑" panose="020B0503020204020204" charset="-122"/>
                <a:cs typeface="微软雅黑" panose="020B0503020204020204" charset="-122"/>
              </a:rPr>
              <a:t>数字 </a:t>
            </a:r>
            <a:r>
              <a:rPr sz="1895" dirty="0">
                <a:latin typeface="微软雅黑" panose="020B0503020204020204" charset="-122"/>
                <a:cs typeface="微软雅黑" panose="020B0503020204020204" charset="-122"/>
              </a:rPr>
              <a:t>化转型的发展范式</a:t>
            </a:r>
            <a:r>
              <a:rPr sz="1895" spc="-6" dirty="0">
                <a:latin typeface="微软雅黑" panose="020B0503020204020204" charset="-122"/>
                <a:cs typeface="微软雅黑" panose="020B0503020204020204" charset="-122"/>
              </a:rPr>
              <a:t>。</a:t>
            </a:r>
            <a:endParaRPr sz="1895">
              <a:latin typeface="微软雅黑" panose="020B0503020204020204" charset="-122"/>
              <a:cs typeface="微软雅黑" panose="020B0503020204020204" charset="-122"/>
            </a:endParaRPr>
          </a:p>
        </p:txBody>
      </p:sp>
      <p:sp>
        <p:nvSpPr>
          <p:cNvPr id="8" name="object 8"/>
          <p:cNvSpPr/>
          <p:nvPr/>
        </p:nvSpPr>
        <p:spPr>
          <a:xfrm>
            <a:off x="8488356" y="1653024"/>
            <a:ext cx="3328717" cy="0"/>
          </a:xfrm>
          <a:custGeom>
            <a:avLst/>
            <a:gdLst/>
            <a:ahLst/>
            <a:cxnLst/>
            <a:rect l="l" t="t" r="r" b="b"/>
            <a:pathLst>
              <a:path w="2808604">
                <a:moveTo>
                  <a:pt x="0" y="0"/>
                </a:moveTo>
                <a:lnTo>
                  <a:pt x="2808312" y="0"/>
                </a:lnTo>
              </a:path>
            </a:pathLst>
          </a:custGeom>
          <a:ln w="9537">
            <a:solidFill>
              <a:srgbClr val="000000"/>
            </a:solidFill>
          </a:ln>
        </p:spPr>
        <p:txBody>
          <a:bodyPr wrap="square" lIns="0" tIns="0" rIns="0" bIns="0" rtlCol="0"/>
          <a:lstStyle/>
          <a:p>
            <a:endParaRPr sz="2135"/>
          </a:p>
        </p:txBody>
      </p:sp>
      <p:sp>
        <p:nvSpPr>
          <p:cNvPr id="9" name="object 9"/>
          <p:cNvSpPr txBox="1"/>
          <p:nvPr/>
        </p:nvSpPr>
        <p:spPr>
          <a:xfrm>
            <a:off x="9635217" y="1224369"/>
            <a:ext cx="1113837" cy="343430"/>
          </a:xfrm>
          <a:prstGeom prst="rect">
            <a:avLst/>
          </a:prstGeom>
        </p:spPr>
        <p:txBody>
          <a:bodyPr vert="horz" wrap="square" lIns="0" tIns="15052" rIns="0" bIns="0" rtlCol="0">
            <a:spAutoFit/>
          </a:bodyPr>
          <a:lstStyle/>
          <a:p>
            <a:pPr marL="15240">
              <a:spcBef>
                <a:spcPts val="120"/>
              </a:spcBef>
            </a:pPr>
            <a:r>
              <a:rPr sz="2135" b="1" dirty="0">
                <a:latin typeface="微软雅黑" panose="020B0503020204020204" charset="-122"/>
                <a:cs typeface="微软雅黑" panose="020B0503020204020204" charset="-122"/>
              </a:rPr>
              <a:t>从微观看</a:t>
            </a:r>
            <a:endParaRPr sz="2135">
              <a:latin typeface="微软雅黑" panose="020B0503020204020204" charset="-122"/>
              <a:cs typeface="微软雅黑" panose="020B0503020204020204" charset="-122"/>
            </a:endParaRPr>
          </a:p>
        </p:txBody>
      </p:sp>
      <p:sp>
        <p:nvSpPr>
          <p:cNvPr id="10" name="object 10"/>
          <p:cNvSpPr txBox="1"/>
          <p:nvPr/>
        </p:nvSpPr>
        <p:spPr>
          <a:xfrm>
            <a:off x="8581664" y="1691505"/>
            <a:ext cx="3339253" cy="1035799"/>
          </a:xfrm>
          <a:prstGeom prst="rect">
            <a:avLst/>
          </a:prstGeom>
        </p:spPr>
        <p:txBody>
          <a:bodyPr vert="horz" wrap="square" lIns="0" tIns="15052" rIns="0" bIns="0" rtlCol="0">
            <a:spAutoFit/>
          </a:bodyPr>
          <a:lstStyle/>
          <a:p>
            <a:pPr marL="15240" marR="5715">
              <a:lnSpc>
                <a:spcPct val="120000"/>
              </a:lnSpc>
              <a:spcBef>
                <a:spcPts val="120"/>
              </a:spcBef>
            </a:pPr>
            <a:r>
              <a:rPr sz="1895" dirty="0">
                <a:latin typeface="微软雅黑" panose="020B0503020204020204" charset="-122"/>
                <a:cs typeface="微软雅黑" panose="020B0503020204020204" charset="-122"/>
              </a:rPr>
              <a:t>数字孪生落地的关键是“数据</a:t>
            </a:r>
            <a:r>
              <a:rPr sz="1895" spc="-6" dirty="0">
                <a:latin typeface="微软雅黑" panose="020B0503020204020204" charset="-122"/>
                <a:cs typeface="微软雅黑" panose="020B0503020204020204" charset="-122"/>
              </a:rPr>
              <a:t>+ </a:t>
            </a:r>
            <a:r>
              <a:rPr sz="1895" dirty="0">
                <a:latin typeface="微软雅黑" panose="020B0503020204020204" charset="-122"/>
                <a:cs typeface="微软雅黑" panose="020B0503020204020204" charset="-122"/>
              </a:rPr>
              <a:t>模型”，亟需分领域、分行</a:t>
            </a:r>
            <a:r>
              <a:rPr sz="1895" spc="-6" dirty="0">
                <a:latin typeface="微软雅黑" panose="020B0503020204020204" charset="-122"/>
                <a:cs typeface="微软雅黑" panose="020B0503020204020204" charset="-122"/>
              </a:rPr>
              <a:t>业 </a:t>
            </a:r>
            <a:r>
              <a:rPr sz="1895" dirty="0">
                <a:latin typeface="微软雅黑" panose="020B0503020204020204" charset="-122"/>
                <a:cs typeface="微软雅黑" panose="020B0503020204020204" charset="-122"/>
              </a:rPr>
              <a:t>编制数字孪生模型全景图谱</a:t>
            </a:r>
            <a:r>
              <a:rPr sz="1895" spc="-6" dirty="0">
                <a:latin typeface="微软雅黑" panose="020B0503020204020204" charset="-122"/>
                <a:cs typeface="微软雅黑" panose="020B0503020204020204" charset="-122"/>
              </a:rPr>
              <a:t>。</a:t>
            </a:r>
            <a:endParaRPr sz="1895">
              <a:latin typeface="微软雅黑" panose="020B0503020204020204" charset="-122"/>
              <a:cs typeface="微软雅黑" panose="020B0503020204020204" charset="-122"/>
            </a:endParaRPr>
          </a:p>
        </p:txBody>
      </p:sp>
      <p:sp>
        <p:nvSpPr>
          <p:cNvPr id="11" name="object 11"/>
          <p:cNvSpPr txBox="1">
            <a:spLocks noGrp="1"/>
          </p:cNvSpPr>
          <p:nvPr>
            <p:ph type="title"/>
          </p:nvPr>
        </p:nvSpPr>
        <p:spPr>
          <a:xfrm>
            <a:off x="386005" y="555880"/>
            <a:ext cx="2439153" cy="380674"/>
          </a:xfrm>
          <a:prstGeom prst="rect">
            <a:avLst/>
          </a:prstGeom>
        </p:spPr>
        <p:txBody>
          <a:bodyPr vert="horz" wrap="square" lIns="0" tIns="15804" rIns="0" bIns="0" rtlCol="0" anchor="ctr">
            <a:spAutoFit/>
          </a:bodyPr>
          <a:lstStyle/>
          <a:p>
            <a:pPr marL="15240">
              <a:lnSpc>
                <a:spcPct val="100000"/>
              </a:lnSpc>
              <a:spcBef>
                <a:spcPts val="125"/>
              </a:spcBef>
            </a:pPr>
            <a:r>
              <a:rPr sz="2370" dirty="0">
                <a:solidFill>
                  <a:srgbClr val="C00000"/>
                </a:solidFill>
              </a:rPr>
              <a:t>数字孪生未来展</a:t>
            </a:r>
            <a:r>
              <a:rPr sz="2370" spc="6" dirty="0">
                <a:solidFill>
                  <a:srgbClr val="C00000"/>
                </a:solidFill>
              </a:rPr>
              <a:t>望</a:t>
            </a:r>
            <a:endParaRPr sz="2370"/>
          </a:p>
        </p:txBody>
      </p:sp>
      <p:sp>
        <p:nvSpPr>
          <p:cNvPr id="12" name="object 12"/>
          <p:cNvSpPr/>
          <p:nvPr/>
        </p:nvSpPr>
        <p:spPr>
          <a:xfrm>
            <a:off x="1513177" y="3820333"/>
            <a:ext cx="800006" cy="1066423"/>
          </a:xfrm>
          <a:custGeom>
            <a:avLst/>
            <a:gdLst/>
            <a:ahLst/>
            <a:cxnLst/>
            <a:rect l="l" t="t" r="r" b="b"/>
            <a:pathLst>
              <a:path w="675005" h="899795">
                <a:moveTo>
                  <a:pt x="519137" y="899591"/>
                </a:moveTo>
                <a:lnTo>
                  <a:pt x="515096" y="851304"/>
                </a:lnTo>
                <a:lnTo>
                  <a:pt x="506764" y="796721"/>
                </a:lnTo>
                <a:lnTo>
                  <a:pt x="491309" y="725798"/>
                </a:lnTo>
                <a:lnTo>
                  <a:pt x="480227" y="685138"/>
                </a:lnTo>
                <a:lnTo>
                  <a:pt x="466544" y="641505"/>
                </a:lnTo>
                <a:lnTo>
                  <a:pt x="449987" y="595271"/>
                </a:lnTo>
                <a:lnTo>
                  <a:pt x="430283" y="546806"/>
                </a:lnTo>
                <a:lnTo>
                  <a:pt x="407158" y="496482"/>
                </a:lnTo>
                <a:lnTo>
                  <a:pt x="380339" y="444669"/>
                </a:lnTo>
                <a:lnTo>
                  <a:pt x="349553" y="391738"/>
                </a:lnTo>
                <a:lnTo>
                  <a:pt x="314526" y="338060"/>
                </a:lnTo>
                <a:lnTo>
                  <a:pt x="274984" y="284006"/>
                </a:lnTo>
                <a:lnTo>
                  <a:pt x="230655" y="229946"/>
                </a:lnTo>
                <a:lnTo>
                  <a:pt x="181266" y="176252"/>
                </a:lnTo>
                <a:lnTo>
                  <a:pt x="126542" y="123294"/>
                </a:lnTo>
                <a:lnTo>
                  <a:pt x="66211" y="71442"/>
                </a:lnTo>
                <a:lnTo>
                  <a:pt x="0" y="21069"/>
                </a:lnTo>
                <a:lnTo>
                  <a:pt x="35846" y="11621"/>
                </a:lnTo>
                <a:lnTo>
                  <a:pt x="72604" y="5062"/>
                </a:lnTo>
                <a:lnTo>
                  <a:pt x="109969" y="1240"/>
                </a:lnTo>
                <a:lnTo>
                  <a:pt x="147637" y="0"/>
                </a:lnTo>
                <a:lnTo>
                  <a:pt x="195749" y="2145"/>
                </a:lnTo>
                <a:lnTo>
                  <a:pt x="242626" y="8460"/>
                </a:lnTo>
                <a:lnTo>
                  <a:pt x="288085" y="18760"/>
                </a:lnTo>
                <a:lnTo>
                  <a:pt x="331941" y="32862"/>
                </a:lnTo>
                <a:lnTo>
                  <a:pt x="374011" y="50582"/>
                </a:lnTo>
                <a:lnTo>
                  <a:pt x="414112" y="71738"/>
                </a:lnTo>
                <a:lnTo>
                  <a:pt x="452059" y="96146"/>
                </a:lnTo>
                <a:lnTo>
                  <a:pt x="487671" y="123621"/>
                </a:lnTo>
                <a:lnTo>
                  <a:pt x="520761" y="153982"/>
                </a:lnTo>
                <a:lnTo>
                  <a:pt x="551148" y="187044"/>
                </a:lnTo>
                <a:lnTo>
                  <a:pt x="578648" y="222625"/>
                </a:lnTo>
                <a:lnTo>
                  <a:pt x="603077" y="260540"/>
                </a:lnTo>
                <a:lnTo>
                  <a:pt x="624251" y="300606"/>
                </a:lnTo>
                <a:lnTo>
                  <a:pt x="641987" y="342639"/>
                </a:lnTo>
                <a:lnTo>
                  <a:pt x="656101" y="386457"/>
                </a:lnTo>
                <a:lnTo>
                  <a:pt x="666410" y="431876"/>
                </a:lnTo>
                <a:lnTo>
                  <a:pt x="672730" y="478712"/>
                </a:lnTo>
                <a:lnTo>
                  <a:pt x="674877" y="526783"/>
                </a:lnTo>
                <a:lnTo>
                  <a:pt x="672184" y="580229"/>
                </a:lnTo>
                <a:lnTo>
                  <a:pt x="664281" y="632173"/>
                </a:lnTo>
                <a:lnTo>
                  <a:pt x="651436" y="682331"/>
                </a:lnTo>
                <a:lnTo>
                  <a:pt x="633914" y="730418"/>
                </a:lnTo>
                <a:lnTo>
                  <a:pt x="611981" y="776148"/>
                </a:lnTo>
                <a:lnTo>
                  <a:pt x="585906" y="819237"/>
                </a:lnTo>
                <a:lnTo>
                  <a:pt x="555953" y="859400"/>
                </a:lnTo>
                <a:lnTo>
                  <a:pt x="522389" y="896353"/>
                </a:lnTo>
                <a:lnTo>
                  <a:pt x="519137" y="899591"/>
                </a:lnTo>
                <a:close/>
              </a:path>
            </a:pathLst>
          </a:custGeom>
          <a:solidFill>
            <a:srgbClr val="BD382C"/>
          </a:solidFill>
        </p:spPr>
        <p:txBody>
          <a:bodyPr wrap="square" lIns="0" tIns="0" rIns="0" bIns="0" rtlCol="0"/>
          <a:lstStyle/>
          <a:p>
            <a:endParaRPr sz="2135"/>
          </a:p>
        </p:txBody>
      </p:sp>
      <p:sp>
        <p:nvSpPr>
          <p:cNvPr id="13" name="object 13"/>
          <p:cNvSpPr/>
          <p:nvPr/>
        </p:nvSpPr>
        <p:spPr>
          <a:xfrm>
            <a:off x="1065490" y="3820333"/>
            <a:ext cx="784954" cy="1067929"/>
          </a:xfrm>
          <a:custGeom>
            <a:avLst/>
            <a:gdLst/>
            <a:ahLst/>
            <a:cxnLst/>
            <a:rect l="l" t="t" r="r" b="b"/>
            <a:pathLst>
              <a:path w="662305" h="901064">
                <a:moveTo>
                  <a:pt x="157365" y="900963"/>
                </a:moveTo>
                <a:lnTo>
                  <a:pt x="122658" y="863411"/>
                </a:lnTo>
                <a:lnTo>
                  <a:pt x="91715" y="822650"/>
                </a:lnTo>
                <a:lnTo>
                  <a:pt x="64801" y="778964"/>
                </a:lnTo>
                <a:lnTo>
                  <a:pt x="42183" y="732639"/>
                </a:lnTo>
                <a:lnTo>
                  <a:pt x="24127" y="683959"/>
                </a:lnTo>
                <a:lnTo>
                  <a:pt x="10900" y="633210"/>
                </a:lnTo>
                <a:lnTo>
                  <a:pt x="2769" y="580676"/>
                </a:lnTo>
                <a:lnTo>
                  <a:pt x="0" y="526643"/>
                </a:lnTo>
                <a:lnTo>
                  <a:pt x="2147" y="478585"/>
                </a:lnTo>
                <a:lnTo>
                  <a:pt x="8465" y="431761"/>
                </a:lnTo>
                <a:lnTo>
                  <a:pt x="18769" y="386354"/>
                </a:lnTo>
                <a:lnTo>
                  <a:pt x="32874" y="342548"/>
                </a:lnTo>
                <a:lnTo>
                  <a:pt x="50594" y="300525"/>
                </a:lnTo>
                <a:lnTo>
                  <a:pt x="71743" y="260470"/>
                </a:lnTo>
                <a:lnTo>
                  <a:pt x="96137" y="222565"/>
                </a:lnTo>
                <a:lnTo>
                  <a:pt x="123591" y="186994"/>
                </a:lnTo>
                <a:lnTo>
                  <a:pt x="153919" y="153941"/>
                </a:lnTo>
                <a:lnTo>
                  <a:pt x="186935" y="123588"/>
                </a:lnTo>
                <a:lnTo>
                  <a:pt x="222455" y="96120"/>
                </a:lnTo>
                <a:lnTo>
                  <a:pt x="260293" y="71719"/>
                </a:lnTo>
                <a:lnTo>
                  <a:pt x="300264" y="50569"/>
                </a:lnTo>
                <a:lnTo>
                  <a:pt x="342183" y="32853"/>
                </a:lnTo>
                <a:lnTo>
                  <a:pt x="385863" y="18755"/>
                </a:lnTo>
                <a:lnTo>
                  <a:pt x="431121" y="8457"/>
                </a:lnTo>
                <a:lnTo>
                  <a:pt x="477771" y="2145"/>
                </a:lnTo>
                <a:lnTo>
                  <a:pt x="525627" y="0"/>
                </a:lnTo>
                <a:lnTo>
                  <a:pt x="561519" y="1189"/>
                </a:lnTo>
                <a:lnTo>
                  <a:pt x="596196" y="4656"/>
                </a:lnTo>
                <a:lnTo>
                  <a:pt x="629656" y="10249"/>
                </a:lnTo>
                <a:lnTo>
                  <a:pt x="661898" y="17818"/>
                </a:lnTo>
                <a:lnTo>
                  <a:pt x="656217" y="21582"/>
                </a:lnTo>
                <a:lnTo>
                  <a:pt x="646089" y="28489"/>
                </a:lnTo>
                <a:lnTo>
                  <a:pt x="614176" y="51922"/>
                </a:lnTo>
                <a:lnTo>
                  <a:pt x="569523" y="88504"/>
                </a:lnTo>
                <a:lnTo>
                  <a:pt x="515495" y="138622"/>
                </a:lnTo>
                <a:lnTo>
                  <a:pt x="486017" y="168878"/>
                </a:lnTo>
                <a:lnTo>
                  <a:pt x="455456" y="202662"/>
                </a:lnTo>
                <a:lnTo>
                  <a:pt x="424233" y="240025"/>
                </a:lnTo>
                <a:lnTo>
                  <a:pt x="392769" y="281013"/>
                </a:lnTo>
                <a:lnTo>
                  <a:pt x="361485" y="325675"/>
                </a:lnTo>
                <a:lnTo>
                  <a:pt x="330799" y="374061"/>
                </a:lnTo>
                <a:lnTo>
                  <a:pt x="301134" y="426217"/>
                </a:lnTo>
                <a:lnTo>
                  <a:pt x="272910" y="482192"/>
                </a:lnTo>
                <a:lnTo>
                  <a:pt x="246547" y="542036"/>
                </a:lnTo>
                <a:lnTo>
                  <a:pt x="222465" y="605795"/>
                </a:lnTo>
                <a:lnTo>
                  <a:pt x="201085" y="673519"/>
                </a:lnTo>
                <a:lnTo>
                  <a:pt x="182829" y="745256"/>
                </a:lnTo>
                <a:lnTo>
                  <a:pt x="168115" y="821055"/>
                </a:lnTo>
                <a:lnTo>
                  <a:pt x="157365" y="900963"/>
                </a:lnTo>
                <a:close/>
              </a:path>
            </a:pathLst>
          </a:custGeom>
          <a:solidFill>
            <a:srgbClr val="2079B6"/>
          </a:solidFill>
        </p:spPr>
        <p:txBody>
          <a:bodyPr wrap="square" lIns="0" tIns="0" rIns="0" bIns="0" rtlCol="0"/>
          <a:lstStyle/>
          <a:p>
            <a:endParaRPr sz="2135"/>
          </a:p>
        </p:txBody>
      </p:sp>
      <p:sp>
        <p:nvSpPr>
          <p:cNvPr id="14" name="object 14"/>
          <p:cNvSpPr/>
          <p:nvPr/>
        </p:nvSpPr>
        <p:spPr>
          <a:xfrm>
            <a:off x="1111428" y="4595865"/>
            <a:ext cx="1209415" cy="471876"/>
          </a:xfrm>
          <a:custGeom>
            <a:avLst/>
            <a:gdLst/>
            <a:ahLst/>
            <a:cxnLst/>
            <a:rect l="l" t="t" r="r" b="b"/>
            <a:pathLst>
              <a:path w="1020444" h="398145">
                <a:moveTo>
                  <a:pt x="509104" y="397548"/>
                </a:moveTo>
                <a:lnTo>
                  <a:pt x="460671" y="395330"/>
                </a:lnTo>
                <a:lnTo>
                  <a:pt x="413434" y="388805"/>
                </a:lnTo>
                <a:lnTo>
                  <a:pt x="367595" y="378166"/>
                </a:lnTo>
                <a:lnTo>
                  <a:pt x="323355" y="363608"/>
                </a:lnTo>
                <a:lnTo>
                  <a:pt x="280916" y="345322"/>
                </a:lnTo>
                <a:lnTo>
                  <a:pt x="240480" y="323502"/>
                </a:lnTo>
                <a:lnTo>
                  <a:pt x="202250" y="298342"/>
                </a:lnTo>
                <a:lnTo>
                  <a:pt x="166426" y="270035"/>
                </a:lnTo>
                <a:lnTo>
                  <a:pt x="133210" y="238774"/>
                </a:lnTo>
                <a:lnTo>
                  <a:pt x="102805" y="204752"/>
                </a:lnTo>
                <a:lnTo>
                  <a:pt x="75412" y="168163"/>
                </a:lnTo>
                <a:lnTo>
                  <a:pt x="51233" y="129200"/>
                </a:lnTo>
                <a:lnTo>
                  <a:pt x="30470" y="88056"/>
                </a:lnTo>
                <a:lnTo>
                  <a:pt x="13325" y="44925"/>
                </a:lnTo>
                <a:lnTo>
                  <a:pt x="0" y="0"/>
                </a:lnTo>
                <a:lnTo>
                  <a:pt x="2743" y="1699"/>
                </a:lnTo>
                <a:lnTo>
                  <a:pt x="10852" y="6071"/>
                </a:lnTo>
                <a:lnTo>
                  <a:pt x="65555" y="30972"/>
                </a:lnTo>
                <a:lnTo>
                  <a:pt x="125519" y="53141"/>
                </a:lnTo>
                <a:lnTo>
                  <a:pt x="162004" y="64620"/>
                </a:lnTo>
                <a:lnTo>
                  <a:pt x="202582" y="75795"/>
                </a:lnTo>
                <a:lnTo>
                  <a:pt x="247071" y="86242"/>
                </a:lnTo>
                <a:lnTo>
                  <a:pt x="295289" y="95535"/>
                </a:lnTo>
                <a:lnTo>
                  <a:pt x="347070" y="103251"/>
                </a:lnTo>
                <a:lnTo>
                  <a:pt x="402186" y="108959"/>
                </a:lnTo>
                <a:lnTo>
                  <a:pt x="460501" y="112239"/>
                </a:lnTo>
                <a:lnTo>
                  <a:pt x="976925" y="112664"/>
                </a:lnTo>
                <a:lnTo>
                  <a:pt x="968577" y="129200"/>
                </a:lnTo>
                <a:lnTo>
                  <a:pt x="944381" y="168163"/>
                </a:lnTo>
                <a:lnTo>
                  <a:pt x="916960" y="204752"/>
                </a:lnTo>
                <a:lnTo>
                  <a:pt x="886512" y="238774"/>
                </a:lnTo>
                <a:lnTo>
                  <a:pt x="853237" y="270035"/>
                </a:lnTo>
                <a:lnTo>
                  <a:pt x="817333" y="298342"/>
                </a:lnTo>
                <a:lnTo>
                  <a:pt x="778999" y="323502"/>
                </a:lnTo>
                <a:lnTo>
                  <a:pt x="738433" y="345322"/>
                </a:lnTo>
                <a:lnTo>
                  <a:pt x="695836" y="363608"/>
                </a:lnTo>
                <a:lnTo>
                  <a:pt x="651406" y="378166"/>
                </a:lnTo>
                <a:lnTo>
                  <a:pt x="605341" y="388805"/>
                </a:lnTo>
                <a:lnTo>
                  <a:pt x="557841" y="395330"/>
                </a:lnTo>
                <a:lnTo>
                  <a:pt x="509104" y="397548"/>
                </a:lnTo>
                <a:close/>
              </a:path>
              <a:path w="1020444" h="398145">
                <a:moveTo>
                  <a:pt x="976925" y="112664"/>
                </a:moveTo>
                <a:lnTo>
                  <a:pt x="521818" y="112664"/>
                </a:lnTo>
                <a:lnTo>
                  <a:pt x="585956" y="109810"/>
                </a:lnTo>
                <a:lnTo>
                  <a:pt x="652742" y="103249"/>
                </a:lnTo>
                <a:lnTo>
                  <a:pt x="721964" y="92561"/>
                </a:lnTo>
                <a:lnTo>
                  <a:pt x="793471" y="77317"/>
                </a:lnTo>
                <a:lnTo>
                  <a:pt x="867071" y="57092"/>
                </a:lnTo>
                <a:lnTo>
                  <a:pt x="942582" y="31461"/>
                </a:lnTo>
                <a:lnTo>
                  <a:pt x="1019822" y="0"/>
                </a:lnTo>
                <a:lnTo>
                  <a:pt x="1006496" y="44925"/>
                </a:lnTo>
                <a:lnTo>
                  <a:pt x="989348" y="88056"/>
                </a:lnTo>
                <a:lnTo>
                  <a:pt x="976925" y="112664"/>
                </a:lnTo>
                <a:close/>
              </a:path>
            </a:pathLst>
          </a:custGeom>
          <a:solidFill>
            <a:srgbClr val="F19C13"/>
          </a:solidFill>
        </p:spPr>
        <p:txBody>
          <a:bodyPr wrap="square" lIns="0" tIns="0" rIns="0" bIns="0" rtlCol="0"/>
          <a:lstStyle/>
          <a:p>
            <a:endParaRPr sz="2135"/>
          </a:p>
        </p:txBody>
      </p:sp>
      <p:sp>
        <p:nvSpPr>
          <p:cNvPr id="15" name="object 15"/>
          <p:cNvSpPr/>
          <p:nvPr/>
        </p:nvSpPr>
        <p:spPr>
          <a:xfrm>
            <a:off x="2061260" y="4490651"/>
            <a:ext cx="249861" cy="395864"/>
          </a:xfrm>
          <a:custGeom>
            <a:avLst/>
            <a:gdLst/>
            <a:ahLst/>
            <a:cxnLst/>
            <a:rect l="l" t="t" r="r" b="b"/>
            <a:pathLst>
              <a:path w="210819" h="334010">
                <a:moveTo>
                  <a:pt x="56642" y="334010"/>
                </a:moveTo>
                <a:lnTo>
                  <a:pt x="52084" y="283399"/>
                </a:lnTo>
                <a:lnTo>
                  <a:pt x="43008" y="226376"/>
                </a:lnTo>
                <a:lnTo>
                  <a:pt x="26397" y="152465"/>
                </a:lnTo>
                <a:lnTo>
                  <a:pt x="0" y="64858"/>
                </a:lnTo>
                <a:lnTo>
                  <a:pt x="210388" y="0"/>
                </a:lnTo>
                <a:lnTo>
                  <a:pt x="203493" y="54144"/>
                </a:lnTo>
                <a:lnTo>
                  <a:pt x="191305" y="106559"/>
                </a:lnTo>
                <a:lnTo>
                  <a:pt x="174079" y="156903"/>
                </a:lnTo>
                <a:lnTo>
                  <a:pt x="152069" y="204836"/>
                </a:lnTo>
                <a:lnTo>
                  <a:pt x="125530" y="250019"/>
                </a:lnTo>
                <a:lnTo>
                  <a:pt x="94715" y="292110"/>
                </a:lnTo>
                <a:lnTo>
                  <a:pt x="59880" y="330771"/>
                </a:lnTo>
                <a:lnTo>
                  <a:pt x="56642" y="334010"/>
                </a:lnTo>
                <a:close/>
              </a:path>
            </a:pathLst>
          </a:custGeom>
          <a:solidFill>
            <a:srgbClr val="BD382C"/>
          </a:solidFill>
        </p:spPr>
        <p:txBody>
          <a:bodyPr wrap="square" lIns="0" tIns="0" rIns="0" bIns="0" rtlCol="0"/>
          <a:lstStyle/>
          <a:p>
            <a:endParaRPr sz="2135"/>
          </a:p>
        </p:txBody>
      </p:sp>
      <p:sp>
        <p:nvSpPr>
          <p:cNvPr id="16" name="object 16"/>
          <p:cNvSpPr/>
          <p:nvPr/>
        </p:nvSpPr>
        <p:spPr>
          <a:xfrm>
            <a:off x="2394930" y="4186363"/>
            <a:ext cx="42145" cy="42145"/>
          </a:xfrm>
          <a:custGeom>
            <a:avLst/>
            <a:gdLst/>
            <a:ahLst/>
            <a:cxnLst/>
            <a:rect l="l" t="t" r="r" b="b"/>
            <a:pathLst>
              <a:path w="35560" h="35560">
                <a:moveTo>
                  <a:pt x="27317" y="35191"/>
                </a:moveTo>
                <a:lnTo>
                  <a:pt x="7874" y="35191"/>
                </a:lnTo>
                <a:lnTo>
                  <a:pt x="0" y="27317"/>
                </a:lnTo>
                <a:lnTo>
                  <a:pt x="0" y="7874"/>
                </a:lnTo>
                <a:lnTo>
                  <a:pt x="7874" y="0"/>
                </a:lnTo>
                <a:lnTo>
                  <a:pt x="27317" y="0"/>
                </a:lnTo>
                <a:lnTo>
                  <a:pt x="35191" y="7874"/>
                </a:lnTo>
                <a:lnTo>
                  <a:pt x="35191" y="27317"/>
                </a:lnTo>
                <a:lnTo>
                  <a:pt x="27317" y="35191"/>
                </a:lnTo>
                <a:close/>
              </a:path>
            </a:pathLst>
          </a:custGeom>
          <a:solidFill>
            <a:srgbClr val="BD382C"/>
          </a:solidFill>
        </p:spPr>
        <p:txBody>
          <a:bodyPr wrap="square" lIns="0" tIns="0" rIns="0" bIns="0" rtlCol="0"/>
          <a:lstStyle/>
          <a:p>
            <a:endParaRPr sz="2135"/>
          </a:p>
        </p:txBody>
      </p:sp>
      <p:sp>
        <p:nvSpPr>
          <p:cNvPr id="17" name="object 17"/>
          <p:cNvSpPr/>
          <p:nvPr/>
        </p:nvSpPr>
        <p:spPr>
          <a:xfrm>
            <a:off x="998359" y="4190067"/>
            <a:ext cx="42145" cy="42145"/>
          </a:xfrm>
          <a:custGeom>
            <a:avLst/>
            <a:gdLst/>
            <a:ahLst/>
            <a:cxnLst/>
            <a:rect l="l" t="t" r="r" b="b"/>
            <a:pathLst>
              <a:path w="35559" h="35560">
                <a:moveTo>
                  <a:pt x="27330" y="35204"/>
                </a:moveTo>
                <a:lnTo>
                  <a:pt x="17602" y="35204"/>
                </a:lnTo>
                <a:lnTo>
                  <a:pt x="10759" y="33810"/>
                </a:lnTo>
                <a:lnTo>
                  <a:pt x="5208" y="29968"/>
                </a:lnTo>
                <a:lnTo>
                  <a:pt x="1555" y="24188"/>
                </a:lnTo>
                <a:lnTo>
                  <a:pt x="406" y="16979"/>
                </a:lnTo>
                <a:lnTo>
                  <a:pt x="0" y="7874"/>
                </a:lnTo>
                <a:lnTo>
                  <a:pt x="7886" y="0"/>
                </a:lnTo>
                <a:lnTo>
                  <a:pt x="27330" y="0"/>
                </a:lnTo>
                <a:lnTo>
                  <a:pt x="35204" y="7874"/>
                </a:lnTo>
                <a:lnTo>
                  <a:pt x="35204" y="27317"/>
                </a:lnTo>
                <a:lnTo>
                  <a:pt x="27330" y="35204"/>
                </a:lnTo>
                <a:close/>
              </a:path>
            </a:pathLst>
          </a:custGeom>
          <a:solidFill>
            <a:srgbClr val="2079B6"/>
          </a:solidFill>
        </p:spPr>
        <p:txBody>
          <a:bodyPr wrap="square" lIns="0" tIns="0" rIns="0" bIns="0" rtlCol="0"/>
          <a:lstStyle/>
          <a:p>
            <a:endParaRPr sz="2135"/>
          </a:p>
        </p:txBody>
      </p:sp>
      <p:sp>
        <p:nvSpPr>
          <p:cNvPr id="18" name="object 18"/>
          <p:cNvSpPr/>
          <p:nvPr/>
        </p:nvSpPr>
        <p:spPr>
          <a:xfrm>
            <a:off x="1656306" y="5133396"/>
            <a:ext cx="42145" cy="42145"/>
          </a:xfrm>
          <a:custGeom>
            <a:avLst/>
            <a:gdLst/>
            <a:ahLst/>
            <a:cxnLst/>
            <a:rect l="l" t="t" r="r" b="b"/>
            <a:pathLst>
              <a:path w="35559" h="35560">
                <a:moveTo>
                  <a:pt x="27470" y="35204"/>
                </a:moveTo>
                <a:lnTo>
                  <a:pt x="8026" y="35204"/>
                </a:lnTo>
                <a:lnTo>
                  <a:pt x="152" y="27330"/>
                </a:lnTo>
                <a:lnTo>
                  <a:pt x="0" y="18097"/>
                </a:lnTo>
                <a:lnTo>
                  <a:pt x="152" y="7886"/>
                </a:lnTo>
                <a:lnTo>
                  <a:pt x="8026" y="0"/>
                </a:lnTo>
                <a:lnTo>
                  <a:pt x="27470" y="0"/>
                </a:lnTo>
                <a:lnTo>
                  <a:pt x="35356" y="7886"/>
                </a:lnTo>
                <a:lnTo>
                  <a:pt x="35356" y="27330"/>
                </a:lnTo>
                <a:lnTo>
                  <a:pt x="27470" y="35204"/>
                </a:lnTo>
                <a:close/>
              </a:path>
            </a:pathLst>
          </a:custGeom>
          <a:solidFill>
            <a:srgbClr val="F19C13"/>
          </a:solidFill>
        </p:spPr>
        <p:txBody>
          <a:bodyPr wrap="square" lIns="0" tIns="0" rIns="0" bIns="0" rtlCol="0"/>
          <a:lstStyle/>
          <a:p>
            <a:endParaRPr sz="2135"/>
          </a:p>
        </p:txBody>
      </p:sp>
      <p:sp>
        <p:nvSpPr>
          <p:cNvPr id="19" name="object 19"/>
          <p:cNvSpPr/>
          <p:nvPr/>
        </p:nvSpPr>
        <p:spPr>
          <a:xfrm>
            <a:off x="1995876" y="4524458"/>
            <a:ext cx="385327" cy="383822"/>
          </a:xfrm>
          <a:custGeom>
            <a:avLst/>
            <a:gdLst/>
            <a:ahLst/>
            <a:cxnLst/>
            <a:rect l="l" t="t" r="r" b="b"/>
            <a:pathLst>
              <a:path w="325119" h="323850">
                <a:moveTo>
                  <a:pt x="162610" y="323850"/>
                </a:moveTo>
                <a:lnTo>
                  <a:pt x="119559" y="318063"/>
                </a:lnTo>
                <a:lnTo>
                  <a:pt x="80856" y="301727"/>
                </a:lnTo>
                <a:lnTo>
                  <a:pt x="48025" y="276374"/>
                </a:lnTo>
                <a:lnTo>
                  <a:pt x="22589" y="243538"/>
                </a:lnTo>
                <a:lnTo>
                  <a:pt x="6072" y="204755"/>
                </a:lnTo>
                <a:lnTo>
                  <a:pt x="0" y="161556"/>
                </a:lnTo>
                <a:lnTo>
                  <a:pt x="6072" y="118664"/>
                </a:lnTo>
                <a:lnTo>
                  <a:pt x="22589" y="80087"/>
                </a:lnTo>
                <a:lnTo>
                  <a:pt x="48025" y="47378"/>
                </a:lnTo>
                <a:lnTo>
                  <a:pt x="80856" y="22092"/>
                </a:lnTo>
                <a:lnTo>
                  <a:pt x="119559" y="5782"/>
                </a:lnTo>
                <a:lnTo>
                  <a:pt x="162610" y="0"/>
                </a:lnTo>
                <a:lnTo>
                  <a:pt x="205654" y="5783"/>
                </a:lnTo>
                <a:lnTo>
                  <a:pt x="244333" y="22106"/>
                </a:lnTo>
                <a:lnTo>
                  <a:pt x="277106" y="47424"/>
                </a:lnTo>
                <a:lnTo>
                  <a:pt x="302426" y="80196"/>
                </a:lnTo>
                <a:lnTo>
                  <a:pt x="318751" y="118877"/>
                </a:lnTo>
                <a:lnTo>
                  <a:pt x="324535" y="161925"/>
                </a:lnTo>
                <a:lnTo>
                  <a:pt x="318751" y="204968"/>
                </a:lnTo>
                <a:lnTo>
                  <a:pt x="302426" y="243648"/>
                </a:lnTo>
                <a:lnTo>
                  <a:pt x="277106" y="276420"/>
                </a:lnTo>
                <a:lnTo>
                  <a:pt x="244333" y="301740"/>
                </a:lnTo>
                <a:lnTo>
                  <a:pt x="205654" y="318065"/>
                </a:lnTo>
                <a:lnTo>
                  <a:pt x="162610" y="323850"/>
                </a:lnTo>
                <a:close/>
              </a:path>
            </a:pathLst>
          </a:custGeom>
          <a:solidFill>
            <a:srgbClr val="E0E0E0"/>
          </a:solidFill>
        </p:spPr>
        <p:txBody>
          <a:bodyPr wrap="square" lIns="0" tIns="0" rIns="0" bIns="0" rtlCol="0"/>
          <a:lstStyle/>
          <a:p>
            <a:endParaRPr sz="2135"/>
          </a:p>
        </p:txBody>
      </p:sp>
      <p:sp>
        <p:nvSpPr>
          <p:cNvPr id="20" name="object 20"/>
          <p:cNvSpPr/>
          <p:nvPr/>
        </p:nvSpPr>
        <p:spPr>
          <a:xfrm>
            <a:off x="978973" y="4558069"/>
            <a:ext cx="383822" cy="383822"/>
          </a:xfrm>
          <a:custGeom>
            <a:avLst/>
            <a:gdLst/>
            <a:ahLst/>
            <a:cxnLst/>
            <a:rect l="l" t="t" r="r" b="b"/>
            <a:pathLst>
              <a:path w="323850" h="323850">
                <a:moveTo>
                  <a:pt x="161569" y="323850"/>
                </a:moveTo>
                <a:lnTo>
                  <a:pt x="118520" y="318066"/>
                </a:lnTo>
                <a:lnTo>
                  <a:pt x="79842" y="301743"/>
                </a:lnTo>
                <a:lnTo>
                  <a:pt x="47091" y="276425"/>
                </a:lnTo>
                <a:lnTo>
                  <a:pt x="21856" y="243721"/>
                </a:lnTo>
                <a:lnTo>
                  <a:pt x="5633" y="205104"/>
                </a:lnTo>
                <a:lnTo>
                  <a:pt x="0" y="162153"/>
                </a:lnTo>
                <a:lnTo>
                  <a:pt x="5633" y="119013"/>
                </a:lnTo>
                <a:lnTo>
                  <a:pt x="21856" y="80269"/>
                </a:lnTo>
                <a:lnTo>
                  <a:pt x="47150" y="47429"/>
                </a:lnTo>
                <a:lnTo>
                  <a:pt x="79873" y="22109"/>
                </a:lnTo>
                <a:lnTo>
                  <a:pt x="118531" y="5784"/>
                </a:lnTo>
                <a:lnTo>
                  <a:pt x="161569" y="0"/>
                </a:lnTo>
                <a:lnTo>
                  <a:pt x="204619" y="5785"/>
                </a:lnTo>
                <a:lnTo>
                  <a:pt x="243309" y="22117"/>
                </a:lnTo>
                <a:lnTo>
                  <a:pt x="276091" y="47458"/>
                </a:lnTo>
                <a:lnTo>
                  <a:pt x="301387" y="80201"/>
                </a:lnTo>
                <a:lnTo>
                  <a:pt x="317710" y="118881"/>
                </a:lnTo>
                <a:lnTo>
                  <a:pt x="323494" y="161925"/>
                </a:lnTo>
                <a:lnTo>
                  <a:pt x="317710" y="204972"/>
                </a:lnTo>
                <a:lnTo>
                  <a:pt x="301387" y="243653"/>
                </a:lnTo>
                <a:lnTo>
                  <a:pt x="276032" y="276453"/>
                </a:lnTo>
                <a:lnTo>
                  <a:pt x="243278" y="301751"/>
                </a:lnTo>
                <a:lnTo>
                  <a:pt x="204609" y="318067"/>
                </a:lnTo>
                <a:lnTo>
                  <a:pt x="161569" y="323850"/>
                </a:lnTo>
                <a:close/>
              </a:path>
            </a:pathLst>
          </a:custGeom>
          <a:solidFill>
            <a:srgbClr val="E0E0E0"/>
          </a:solidFill>
        </p:spPr>
        <p:txBody>
          <a:bodyPr wrap="square" lIns="0" tIns="0" rIns="0" bIns="0" rtlCol="0"/>
          <a:lstStyle/>
          <a:p>
            <a:endParaRPr sz="2135"/>
          </a:p>
        </p:txBody>
      </p:sp>
      <p:sp>
        <p:nvSpPr>
          <p:cNvPr id="21" name="object 21"/>
          <p:cNvSpPr/>
          <p:nvPr/>
        </p:nvSpPr>
        <p:spPr>
          <a:xfrm>
            <a:off x="2342670" y="4820905"/>
            <a:ext cx="233755" cy="233634"/>
          </a:xfrm>
          <a:prstGeom prst="rect">
            <a:avLst/>
          </a:prstGeom>
          <a:blipFill>
            <a:blip r:embed="rId1" cstate="print"/>
            <a:stretch>
              <a:fillRect/>
            </a:stretch>
          </a:blipFill>
        </p:spPr>
        <p:txBody>
          <a:bodyPr wrap="square" lIns="0" tIns="0" rIns="0" bIns="0" rtlCol="0"/>
          <a:lstStyle/>
          <a:p>
            <a:endParaRPr sz="2135"/>
          </a:p>
        </p:txBody>
      </p:sp>
      <p:sp>
        <p:nvSpPr>
          <p:cNvPr id="22" name="object 22"/>
          <p:cNvSpPr/>
          <p:nvPr/>
        </p:nvSpPr>
        <p:spPr>
          <a:xfrm>
            <a:off x="753195" y="4820905"/>
            <a:ext cx="233695" cy="233634"/>
          </a:xfrm>
          <a:prstGeom prst="rect">
            <a:avLst/>
          </a:prstGeom>
          <a:blipFill>
            <a:blip r:embed="rId2" cstate="print"/>
            <a:stretch>
              <a:fillRect/>
            </a:stretch>
          </a:blipFill>
        </p:spPr>
        <p:txBody>
          <a:bodyPr wrap="square" lIns="0" tIns="0" rIns="0" bIns="0" rtlCol="0"/>
          <a:lstStyle/>
          <a:p>
            <a:endParaRPr sz="2135"/>
          </a:p>
        </p:txBody>
      </p:sp>
      <p:sp>
        <p:nvSpPr>
          <p:cNvPr id="23" name="object 23"/>
          <p:cNvSpPr txBox="1"/>
          <p:nvPr/>
        </p:nvSpPr>
        <p:spPr>
          <a:xfrm>
            <a:off x="1360432" y="4316366"/>
            <a:ext cx="663034" cy="271285"/>
          </a:xfrm>
          <a:prstGeom prst="rect">
            <a:avLst/>
          </a:prstGeom>
        </p:spPr>
        <p:txBody>
          <a:bodyPr vert="horz" wrap="square" lIns="0" tIns="15804" rIns="0" bIns="0" rtlCol="0">
            <a:spAutoFit/>
          </a:bodyPr>
          <a:lstStyle/>
          <a:p>
            <a:pPr marL="15240">
              <a:spcBef>
                <a:spcPts val="125"/>
              </a:spcBef>
            </a:pPr>
            <a:r>
              <a:rPr sz="1660" b="1" dirty="0">
                <a:latin typeface="微软雅黑" panose="020B0503020204020204" charset="-122"/>
                <a:cs typeface="微软雅黑" panose="020B0503020204020204" charset="-122"/>
              </a:rPr>
              <a:t>方法</a:t>
            </a:r>
            <a:r>
              <a:rPr sz="1660" b="1" spc="6" dirty="0">
                <a:latin typeface="微软雅黑" panose="020B0503020204020204" charset="-122"/>
                <a:cs typeface="微软雅黑" panose="020B0503020204020204" charset="-122"/>
              </a:rPr>
              <a:t>论</a:t>
            </a:r>
            <a:endParaRPr sz="1660">
              <a:latin typeface="微软雅黑" panose="020B0503020204020204" charset="-122"/>
              <a:cs typeface="微软雅黑" panose="020B0503020204020204" charset="-122"/>
            </a:endParaRPr>
          </a:p>
        </p:txBody>
      </p:sp>
      <p:sp>
        <p:nvSpPr>
          <p:cNvPr id="24" name="object 24"/>
          <p:cNvSpPr txBox="1"/>
          <p:nvPr/>
        </p:nvSpPr>
        <p:spPr>
          <a:xfrm>
            <a:off x="2075650" y="5159180"/>
            <a:ext cx="873760" cy="271285"/>
          </a:xfrm>
          <a:prstGeom prst="rect">
            <a:avLst/>
          </a:prstGeom>
        </p:spPr>
        <p:txBody>
          <a:bodyPr vert="horz" wrap="square" lIns="0" tIns="15804" rIns="0" bIns="0" rtlCol="0">
            <a:spAutoFit/>
          </a:bodyPr>
          <a:lstStyle/>
          <a:p>
            <a:pPr marL="15240">
              <a:spcBef>
                <a:spcPts val="125"/>
              </a:spcBef>
            </a:pPr>
            <a:r>
              <a:rPr sz="1660" b="1" dirty="0">
                <a:latin typeface="微软雅黑" panose="020B0503020204020204" charset="-122"/>
                <a:cs typeface="微软雅黑" panose="020B0503020204020204" charset="-122"/>
              </a:rPr>
              <a:t>理论推</a:t>
            </a:r>
            <a:r>
              <a:rPr sz="1660" b="1" spc="6" dirty="0">
                <a:latin typeface="微软雅黑" panose="020B0503020204020204" charset="-122"/>
                <a:cs typeface="微软雅黑" panose="020B0503020204020204" charset="-122"/>
              </a:rPr>
              <a:t>理</a:t>
            </a:r>
            <a:endParaRPr sz="1660">
              <a:latin typeface="微软雅黑" panose="020B0503020204020204" charset="-122"/>
              <a:cs typeface="微软雅黑" panose="020B0503020204020204" charset="-122"/>
            </a:endParaRPr>
          </a:p>
        </p:txBody>
      </p:sp>
      <p:sp>
        <p:nvSpPr>
          <p:cNvPr id="25" name="object 25"/>
          <p:cNvSpPr txBox="1"/>
          <p:nvPr/>
        </p:nvSpPr>
        <p:spPr>
          <a:xfrm>
            <a:off x="394012" y="5153280"/>
            <a:ext cx="873760" cy="271285"/>
          </a:xfrm>
          <a:prstGeom prst="rect">
            <a:avLst/>
          </a:prstGeom>
        </p:spPr>
        <p:txBody>
          <a:bodyPr vert="horz" wrap="square" lIns="0" tIns="15804" rIns="0" bIns="0" rtlCol="0">
            <a:spAutoFit/>
          </a:bodyPr>
          <a:lstStyle/>
          <a:p>
            <a:pPr marL="15240">
              <a:spcBef>
                <a:spcPts val="125"/>
              </a:spcBef>
            </a:pPr>
            <a:r>
              <a:rPr sz="1660" b="1" dirty="0">
                <a:latin typeface="微软雅黑" panose="020B0503020204020204" charset="-122"/>
                <a:cs typeface="微软雅黑" panose="020B0503020204020204" charset="-122"/>
              </a:rPr>
              <a:t>试验验</a:t>
            </a:r>
            <a:r>
              <a:rPr sz="1660" b="1" spc="6" dirty="0">
                <a:latin typeface="微软雅黑" panose="020B0503020204020204" charset="-122"/>
                <a:cs typeface="微软雅黑" panose="020B0503020204020204" charset="-122"/>
              </a:rPr>
              <a:t>证</a:t>
            </a:r>
            <a:endParaRPr sz="1660">
              <a:latin typeface="微软雅黑" panose="020B0503020204020204" charset="-122"/>
              <a:cs typeface="微软雅黑" panose="020B0503020204020204" charset="-122"/>
            </a:endParaRPr>
          </a:p>
        </p:txBody>
      </p:sp>
      <p:sp>
        <p:nvSpPr>
          <p:cNvPr id="26" name="object 26"/>
          <p:cNvSpPr txBox="1"/>
          <p:nvPr/>
        </p:nvSpPr>
        <p:spPr>
          <a:xfrm>
            <a:off x="1194560" y="3415167"/>
            <a:ext cx="992670" cy="306185"/>
          </a:xfrm>
          <a:prstGeom prst="rect">
            <a:avLst/>
          </a:prstGeom>
        </p:spPr>
        <p:txBody>
          <a:bodyPr vert="horz" wrap="square" lIns="0" tIns="14299" rIns="0" bIns="0" rtlCol="0">
            <a:spAutoFit/>
          </a:bodyPr>
          <a:lstStyle/>
          <a:p>
            <a:pPr marL="15240">
              <a:spcBef>
                <a:spcPts val="115"/>
              </a:spcBef>
            </a:pPr>
            <a:r>
              <a:rPr sz="1895" b="1" dirty="0">
                <a:solidFill>
                  <a:srgbClr val="BD382C"/>
                </a:solidFill>
                <a:latin typeface="微软雅黑" panose="020B0503020204020204" charset="-122"/>
                <a:cs typeface="微软雅黑" panose="020B0503020204020204" charset="-122"/>
              </a:rPr>
              <a:t>数字孪</a:t>
            </a:r>
            <a:r>
              <a:rPr sz="1895" b="1" spc="-6" dirty="0">
                <a:solidFill>
                  <a:srgbClr val="BD382C"/>
                </a:solidFill>
                <a:latin typeface="微软雅黑" panose="020B0503020204020204" charset="-122"/>
                <a:cs typeface="微软雅黑" panose="020B0503020204020204" charset="-122"/>
              </a:rPr>
              <a:t>生</a:t>
            </a:r>
            <a:endParaRPr sz="1895">
              <a:latin typeface="微软雅黑" panose="020B0503020204020204" charset="-122"/>
              <a:cs typeface="微软雅黑" panose="020B0503020204020204" charset="-122"/>
            </a:endParaRPr>
          </a:p>
        </p:txBody>
      </p:sp>
      <p:sp>
        <p:nvSpPr>
          <p:cNvPr id="27" name="object 27"/>
          <p:cNvSpPr/>
          <p:nvPr/>
        </p:nvSpPr>
        <p:spPr>
          <a:xfrm>
            <a:off x="9239729" y="3587450"/>
            <a:ext cx="1822191" cy="1821800"/>
          </a:xfrm>
          <a:prstGeom prst="rect">
            <a:avLst/>
          </a:prstGeom>
          <a:blipFill>
            <a:blip r:embed="rId3" cstate="print"/>
            <a:stretch>
              <a:fillRect/>
            </a:stretch>
          </a:blipFill>
        </p:spPr>
        <p:txBody>
          <a:bodyPr wrap="square" lIns="0" tIns="0" rIns="0" bIns="0" rtlCol="0"/>
          <a:lstStyle/>
          <a:p>
            <a:endParaRPr sz="2135"/>
          </a:p>
        </p:txBody>
      </p:sp>
      <p:sp>
        <p:nvSpPr>
          <p:cNvPr id="28" name="object 28"/>
          <p:cNvSpPr txBox="1"/>
          <p:nvPr/>
        </p:nvSpPr>
        <p:spPr>
          <a:xfrm>
            <a:off x="9831945" y="4217159"/>
            <a:ext cx="663034" cy="526611"/>
          </a:xfrm>
          <a:prstGeom prst="rect">
            <a:avLst/>
          </a:prstGeom>
        </p:spPr>
        <p:txBody>
          <a:bodyPr vert="horz" wrap="square" lIns="0" tIns="15804" rIns="0" bIns="0" rtlCol="0">
            <a:spAutoFit/>
          </a:bodyPr>
          <a:lstStyle/>
          <a:p>
            <a:pPr marL="15240" marR="5715">
              <a:spcBef>
                <a:spcPts val="125"/>
              </a:spcBef>
            </a:pPr>
            <a:r>
              <a:rPr sz="1660" b="1" dirty="0">
                <a:latin typeface="微软雅黑" panose="020B0503020204020204" charset="-122"/>
                <a:cs typeface="微软雅黑" panose="020B0503020204020204" charset="-122"/>
              </a:rPr>
              <a:t>模型全 景图</a:t>
            </a:r>
            <a:r>
              <a:rPr sz="1660" b="1" spc="6" dirty="0">
                <a:latin typeface="微软雅黑" panose="020B0503020204020204" charset="-122"/>
                <a:cs typeface="微软雅黑" panose="020B0503020204020204" charset="-122"/>
              </a:rPr>
              <a:t>谱</a:t>
            </a:r>
            <a:endParaRPr sz="1660">
              <a:latin typeface="微软雅黑" panose="020B0503020204020204" charset="-122"/>
              <a:cs typeface="微软雅黑" panose="020B0503020204020204" charset="-122"/>
            </a:endParaRPr>
          </a:p>
        </p:txBody>
      </p:sp>
      <p:sp>
        <p:nvSpPr>
          <p:cNvPr id="29" name="object 29"/>
          <p:cNvSpPr txBox="1"/>
          <p:nvPr/>
        </p:nvSpPr>
        <p:spPr>
          <a:xfrm>
            <a:off x="10566626" y="5039081"/>
            <a:ext cx="873760" cy="271285"/>
          </a:xfrm>
          <a:prstGeom prst="rect">
            <a:avLst/>
          </a:prstGeom>
        </p:spPr>
        <p:txBody>
          <a:bodyPr vert="horz" wrap="square" lIns="0" tIns="15804" rIns="0" bIns="0" rtlCol="0">
            <a:spAutoFit/>
          </a:bodyPr>
          <a:lstStyle/>
          <a:p>
            <a:pPr marL="15240">
              <a:spcBef>
                <a:spcPts val="125"/>
              </a:spcBef>
            </a:pPr>
            <a:r>
              <a:rPr sz="1660" b="1" dirty="0">
                <a:latin typeface="微软雅黑" panose="020B0503020204020204" charset="-122"/>
                <a:cs typeface="微软雅黑" panose="020B0503020204020204" charset="-122"/>
              </a:rPr>
              <a:t>逻辑对</a:t>
            </a:r>
            <a:r>
              <a:rPr sz="1660" b="1" spc="6" dirty="0">
                <a:latin typeface="微软雅黑" panose="020B0503020204020204" charset="-122"/>
                <a:cs typeface="微软雅黑" panose="020B0503020204020204" charset="-122"/>
              </a:rPr>
              <a:t>象</a:t>
            </a:r>
            <a:endParaRPr sz="1660">
              <a:latin typeface="微软雅黑" panose="020B0503020204020204" charset="-122"/>
              <a:cs typeface="微软雅黑" panose="020B0503020204020204" charset="-122"/>
            </a:endParaRPr>
          </a:p>
        </p:txBody>
      </p:sp>
      <p:sp>
        <p:nvSpPr>
          <p:cNvPr id="30" name="object 30"/>
          <p:cNvSpPr txBox="1"/>
          <p:nvPr/>
        </p:nvSpPr>
        <p:spPr>
          <a:xfrm>
            <a:off x="8914836" y="5039081"/>
            <a:ext cx="873760" cy="271285"/>
          </a:xfrm>
          <a:prstGeom prst="rect">
            <a:avLst/>
          </a:prstGeom>
        </p:spPr>
        <p:txBody>
          <a:bodyPr vert="horz" wrap="square" lIns="0" tIns="15804" rIns="0" bIns="0" rtlCol="0">
            <a:spAutoFit/>
          </a:bodyPr>
          <a:lstStyle/>
          <a:p>
            <a:pPr marL="15240">
              <a:spcBef>
                <a:spcPts val="125"/>
              </a:spcBef>
            </a:pPr>
            <a:r>
              <a:rPr sz="1660" b="1" dirty="0">
                <a:latin typeface="微软雅黑" panose="020B0503020204020204" charset="-122"/>
                <a:cs typeface="微软雅黑" panose="020B0503020204020204" charset="-122"/>
              </a:rPr>
              <a:t>物理实</a:t>
            </a:r>
            <a:r>
              <a:rPr sz="1660" b="1" spc="6" dirty="0">
                <a:latin typeface="微软雅黑" panose="020B0503020204020204" charset="-122"/>
                <a:cs typeface="微软雅黑" panose="020B0503020204020204" charset="-122"/>
              </a:rPr>
              <a:t>体</a:t>
            </a:r>
            <a:endParaRPr sz="1660">
              <a:latin typeface="微软雅黑" panose="020B0503020204020204" charset="-122"/>
              <a:cs typeface="微软雅黑" panose="020B0503020204020204" charset="-122"/>
            </a:endParaRPr>
          </a:p>
        </p:txBody>
      </p:sp>
      <p:sp>
        <p:nvSpPr>
          <p:cNvPr id="31" name="object 31"/>
          <p:cNvSpPr txBox="1"/>
          <p:nvPr/>
        </p:nvSpPr>
        <p:spPr>
          <a:xfrm>
            <a:off x="8879614" y="3722224"/>
            <a:ext cx="873760" cy="271285"/>
          </a:xfrm>
          <a:prstGeom prst="rect">
            <a:avLst/>
          </a:prstGeom>
        </p:spPr>
        <p:txBody>
          <a:bodyPr vert="horz" wrap="square" lIns="0" tIns="15804" rIns="0" bIns="0" rtlCol="0">
            <a:spAutoFit/>
          </a:bodyPr>
          <a:lstStyle/>
          <a:p>
            <a:pPr marL="15240">
              <a:spcBef>
                <a:spcPts val="125"/>
              </a:spcBef>
            </a:pPr>
            <a:r>
              <a:rPr sz="1660" b="1" dirty="0">
                <a:latin typeface="微软雅黑" panose="020B0503020204020204" charset="-122"/>
                <a:cs typeface="微软雅黑" panose="020B0503020204020204" charset="-122"/>
              </a:rPr>
              <a:t>机理模</a:t>
            </a:r>
            <a:r>
              <a:rPr sz="1660" b="1" spc="6" dirty="0">
                <a:latin typeface="微软雅黑" panose="020B0503020204020204" charset="-122"/>
                <a:cs typeface="微软雅黑" panose="020B0503020204020204" charset="-122"/>
              </a:rPr>
              <a:t>型</a:t>
            </a:r>
            <a:endParaRPr sz="1660">
              <a:latin typeface="微软雅黑" panose="020B0503020204020204" charset="-122"/>
              <a:cs typeface="微软雅黑" panose="020B0503020204020204" charset="-122"/>
            </a:endParaRPr>
          </a:p>
        </p:txBody>
      </p:sp>
      <p:sp>
        <p:nvSpPr>
          <p:cNvPr id="32" name="object 32"/>
          <p:cNvSpPr txBox="1"/>
          <p:nvPr/>
        </p:nvSpPr>
        <p:spPr>
          <a:xfrm>
            <a:off x="10506344" y="3691669"/>
            <a:ext cx="1295212" cy="271285"/>
          </a:xfrm>
          <a:prstGeom prst="rect">
            <a:avLst/>
          </a:prstGeom>
        </p:spPr>
        <p:txBody>
          <a:bodyPr vert="horz" wrap="square" lIns="0" tIns="15804" rIns="0" bIns="0" rtlCol="0">
            <a:spAutoFit/>
          </a:bodyPr>
          <a:lstStyle/>
          <a:p>
            <a:pPr marL="15240">
              <a:spcBef>
                <a:spcPts val="125"/>
              </a:spcBef>
            </a:pPr>
            <a:r>
              <a:rPr sz="1660" b="1" dirty="0">
                <a:latin typeface="微软雅黑" panose="020B0503020204020204" charset="-122"/>
                <a:cs typeface="微软雅黑" panose="020B0503020204020204" charset="-122"/>
              </a:rPr>
              <a:t>数据驱动模</a:t>
            </a:r>
            <a:r>
              <a:rPr sz="1660" b="1" spc="6" dirty="0">
                <a:latin typeface="微软雅黑" panose="020B0503020204020204" charset="-122"/>
                <a:cs typeface="微软雅黑" panose="020B0503020204020204" charset="-122"/>
              </a:rPr>
              <a:t>型</a:t>
            </a:r>
            <a:endParaRPr sz="1660">
              <a:latin typeface="微软雅黑" panose="020B0503020204020204" charset="-122"/>
              <a:cs typeface="微软雅黑" panose="020B0503020204020204" charset="-122"/>
            </a:endParaRPr>
          </a:p>
        </p:txBody>
      </p:sp>
      <p:sp>
        <p:nvSpPr>
          <p:cNvPr id="33" name="object 33"/>
          <p:cNvSpPr/>
          <p:nvPr/>
        </p:nvSpPr>
        <p:spPr>
          <a:xfrm>
            <a:off x="3691361" y="2857421"/>
            <a:ext cx="2249498" cy="711953"/>
          </a:xfrm>
          <a:custGeom>
            <a:avLst/>
            <a:gdLst/>
            <a:ahLst/>
            <a:cxnLst/>
            <a:rect l="l" t="t" r="r" b="b"/>
            <a:pathLst>
              <a:path w="1898014" h="600710">
                <a:moveTo>
                  <a:pt x="1830920" y="7619"/>
                </a:moveTo>
                <a:lnTo>
                  <a:pt x="66675" y="7619"/>
                </a:lnTo>
                <a:lnTo>
                  <a:pt x="71615" y="6350"/>
                </a:lnTo>
                <a:lnTo>
                  <a:pt x="76682" y="3810"/>
                </a:lnTo>
                <a:lnTo>
                  <a:pt x="81241" y="2539"/>
                </a:lnTo>
                <a:lnTo>
                  <a:pt x="87122" y="1269"/>
                </a:lnTo>
                <a:lnTo>
                  <a:pt x="92481" y="0"/>
                </a:lnTo>
                <a:lnTo>
                  <a:pt x="1805101" y="0"/>
                </a:lnTo>
                <a:lnTo>
                  <a:pt x="1810461" y="1269"/>
                </a:lnTo>
                <a:lnTo>
                  <a:pt x="1816353" y="2539"/>
                </a:lnTo>
                <a:lnTo>
                  <a:pt x="1820900" y="3810"/>
                </a:lnTo>
                <a:lnTo>
                  <a:pt x="1821510" y="3810"/>
                </a:lnTo>
                <a:lnTo>
                  <a:pt x="1825967" y="6350"/>
                </a:lnTo>
                <a:lnTo>
                  <a:pt x="1830920" y="7619"/>
                </a:lnTo>
                <a:close/>
              </a:path>
              <a:path w="1898014" h="600710">
                <a:moveTo>
                  <a:pt x="27927" y="87630"/>
                </a:moveTo>
                <a:lnTo>
                  <a:pt x="28092" y="86360"/>
                </a:lnTo>
                <a:lnTo>
                  <a:pt x="2260" y="86360"/>
                </a:lnTo>
                <a:lnTo>
                  <a:pt x="3492" y="80010"/>
                </a:lnTo>
                <a:lnTo>
                  <a:pt x="6489" y="71119"/>
                </a:lnTo>
                <a:lnTo>
                  <a:pt x="8420" y="66039"/>
                </a:lnTo>
                <a:lnTo>
                  <a:pt x="8661" y="66039"/>
                </a:lnTo>
                <a:lnTo>
                  <a:pt x="10579" y="60960"/>
                </a:lnTo>
                <a:lnTo>
                  <a:pt x="13271" y="55880"/>
                </a:lnTo>
                <a:lnTo>
                  <a:pt x="15900" y="50800"/>
                </a:lnTo>
                <a:lnTo>
                  <a:pt x="18389" y="46989"/>
                </a:lnTo>
                <a:lnTo>
                  <a:pt x="18732" y="46989"/>
                </a:lnTo>
                <a:lnTo>
                  <a:pt x="21780" y="43180"/>
                </a:lnTo>
                <a:lnTo>
                  <a:pt x="24625" y="39369"/>
                </a:lnTo>
                <a:lnTo>
                  <a:pt x="28028" y="35560"/>
                </a:lnTo>
                <a:lnTo>
                  <a:pt x="32042" y="30480"/>
                </a:lnTo>
                <a:lnTo>
                  <a:pt x="35826" y="27939"/>
                </a:lnTo>
                <a:lnTo>
                  <a:pt x="39776" y="24130"/>
                </a:lnTo>
                <a:lnTo>
                  <a:pt x="66103" y="7619"/>
                </a:lnTo>
                <a:lnTo>
                  <a:pt x="1831492" y="7619"/>
                </a:lnTo>
                <a:lnTo>
                  <a:pt x="1836305" y="10160"/>
                </a:lnTo>
                <a:lnTo>
                  <a:pt x="1840445" y="12700"/>
                </a:lnTo>
                <a:lnTo>
                  <a:pt x="1845005" y="15239"/>
                </a:lnTo>
                <a:lnTo>
                  <a:pt x="1849932" y="17780"/>
                </a:lnTo>
                <a:lnTo>
                  <a:pt x="1853691" y="20319"/>
                </a:lnTo>
                <a:lnTo>
                  <a:pt x="1857806" y="24130"/>
                </a:lnTo>
                <a:lnTo>
                  <a:pt x="1859123" y="25400"/>
                </a:lnTo>
                <a:lnTo>
                  <a:pt x="96316" y="25400"/>
                </a:lnTo>
                <a:lnTo>
                  <a:pt x="91579" y="26669"/>
                </a:lnTo>
                <a:lnTo>
                  <a:pt x="88176" y="26669"/>
                </a:lnTo>
                <a:lnTo>
                  <a:pt x="85896" y="27939"/>
                </a:lnTo>
                <a:lnTo>
                  <a:pt x="84226" y="27939"/>
                </a:lnTo>
                <a:lnTo>
                  <a:pt x="81991" y="29210"/>
                </a:lnTo>
                <a:lnTo>
                  <a:pt x="80352" y="29210"/>
                </a:lnTo>
                <a:lnTo>
                  <a:pt x="75984" y="31750"/>
                </a:lnTo>
                <a:lnTo>
                  <a:pt x="76555" y="31750"/>
                </a:lnTo>
                <a:lnTo>
                  <a:pt x="72313" y="33019"/>
                </a:lnTo>
                <a:lnTo>
                  <a:pt x="72859" y="33019"/>
                </a:lnTo>
                <a:lnTo>
                  <a:pt x="70796" y="34289"/>
                </a:lnTo>
                <a:lnTo>
                  <a:pt x="69265" y="34289"/>
                </a:lnTo>
                <a:lnTo>
                  <a:pt x="65252" y="36830"/>
                </a:lnTo>
                <a:lnTo>
                  <a:pt x="65773" y="36830"/>
                </a:lnTo>
                <a:lnTo>
                  <a:pt x="61874" y="39369"/>
                </a:lnTo>
                <a:lnTo>
                  <a:pt x="62382" y="39369"/>
                </a:lnTo>
                <a:lnTo>
                  <a:pt x="60496" y="40639"/>
                </a:lnTo>
                <a:lnTo>
                  <a:pt x="59105" y="40639"/>
                </a:lnTo>
                <a:lnTo>
                  <a:pt x="56684" y="43180"/>
                </a:lnTo>
                <a:lnTo>
                  <a:pt x="55943" y="43180"/>
                </a:lnTo>
                <a:lnTo>
                  <a:pt x="53623" y="45719"/>
                </a:lnTo>
                <a:lnTo>
                  <a:pt x="52908" y="45719"/>
                </a:lnTo>
                <a:lnTo>
                  <a:pt x="49580" y="49530"/>
                </a:lnTo>
                <a:lnTo>
                  <a:pt x="49999" y="49530"/>
                </a:lnTo>
                <a:lnTo>
                  <a:pt x="46824" y="52069"/>
                </a:lnTo>
                <a:lnTo>
                  <a:pt x="47231" y="52069"/>
                </a:lnTo>
                <a:lnTo>
                  <a:pt x="45216" y="54610"/>
                </a:lnTo>
                <a:lnTo>
                  <a:pt x="44602" y="54610"/>
                </a:lnTo>
                <a:lnTo>
                  <a:pt x="41744" y="58419"/>
                </a:lnTo>
                <a:lnTo>
                  <a:pt x="42113" y="58419"/>
                </a:lnTo>
                <a:lnTo>
                  <a:pt x="40326" y="60960"/>
                </a:lnTo>
                <a:lnTo>
                  <a:pt x="39776" y="60960"/>
                </a:lnTo>
                <a:lnTo>
                  <a:pt x="37287" y="64769"/>
                </a:lnTo>
                <a:lnTo>
                  <a:pt x="37604" y="64769"/>
                </a:lnTo>
                <a:lnTo>
                  <a:pt x="35293" y="68580"/>
                </a:lnTo>
                <a:lnTo>
                  <a:pt x="35585" y="68580"/>
                </a:lnTo>
                <a:lnTo>
                  <a:pt x="34171" y="71119"/>
                </a:lnTo>
                <a:lnTo>
                  <a:pt x="33731" y="71119"/>
                </a:lnTo>
                <a:lnTo>
                  <a:pt x="32283" y="74930"/>
                </a:lnTo>
                <a:lnTo>
                  <a:pt x="32054" y="74930"/>
                </a:lnTo>
                <a:lnTo>
                  <a:pt x="30759" y="78739"/>
                </a:lnTo>
                <a:lnTo>
                  <a:pt x="30543" y="78739"/>
                </a:lnTo>
                <a:lnTo>
                  <a:pt x="29410" y="82550"/>
                </a:lnTo>
                <a:lnTo>
                  <a:pt x="29222" y="82550"/>
                </a:lnTo>
                <a:lnTo>
                  <a:pt x="27927" y="87630"/>
                </a:lnTo>
                <a:close/>
              </a:path>
              <a:path w="1898014" h="600710">
                <a:moveTo>
                  <a:pt x="1813966" y="29210"/>
                </a:moveTo>
                <a:lnTo>
                  <a:pt x="1809407" y="26669"/>
                </a:lnTo>
                <a:lnTo>
                  <a:pt x="1806003" y="26669"/>
                </a:lnTo>
                <a:lnTo>
                  <a:pt x="1801279" y="25400"/>
                </a:lnTo>
                <a:lnTo>
                  <a:pt x="1859123" y="25400"/>
                </a:lnTo>
                <a:lnTo>
                  <a:pt x="1861756" y="27939"/>
                </a:lnTo>
                <a:lnTo>
                  <a:pt x="1813369" y="27939"/>
                </a:lnTo>
                <a:lnTo>
                  <a:pt x="1813966" y="29210"/>
                </a:lnTo>
                <a:close/>
              </a:path>
              <a:path w="1898014" h="600710">
                <a:moveTo>
                  <a:pt x="87566" y="27939"/>
                </a:moveTo>
                <a:lnTo>
                  <a:pt x="88176" y="26669"/>
                </a:lnTo>
                <a:lnTo>
                  <a:pt x="92214" y="26669"/>
                </a:lnTo>
                <a:lnTo>
                  <a:pt x="87566" y="27939"/>
                </a:lnTo>
                <a:close/>
              </a:path>
              <a:path w="1898014" h="600710">
                <a:moveTo>
                  <a:pt x="1810029" y="27939"/>
                </a:moveTo>
                <a:lnTo>
                  <a:pt x="1805381" y="26669"/>
                </a:lnTo>
                <a:lnTo>
                  <a:pt x="1809407" y="26669"/>
                </a:lnTo>
                <a:lnTo>
                  <a:pt x="1810029" y="27939"/>
                </a:lnTo>
                <a:close/>
              </a:path>
              <a:path w="1898014" h="600710">
                <a:moveTo>
                  <a:pt x="83616" y="29210"/>
                </a:moveTo>
                <a:lnTo>
                  <a:pt x="84226" y="27939"/>
                </a:lnTo>
                <a:lnTo>
                  <a:pt x="85896" y="27939"/>
                </a:lnTo>
                <a:lnTo>
                  <a:pt x="83616" y="29210"/>
                </a:lnTo>
                <a:close/>
              </a:path>
              <a:path w="1898014" h="600710">
                <a:moveTo>
                  <a:pt x="1817827" y="30480"/>
                </a:moveTo>
                <a:lnTo>
                  <a:pt x="1813369" y="27939"/>
                </a:lnTo>
                <a:lnTo>
                  <a:pt x="1861756" y="27939"/>
                </a:lnTo>
                <a:lnTo>
                  <a:pt x="1863648" y="29210"/>
                </a:lnTo>
                <a:lnTo>
                  <a:pt x="1817243" y="29210"/>
                </a:lnTo>
                <a:lnTo>
                  <a:pt x="1817827" y="30480"/>
                </a:lnTo>
                <a:close/>
              </a:path>
              <a:path w="1898014" h="600710">
                <a:moveTo>
                  <a:pt x="79756" y="30480"/>
                </a:moveTo>
                <a:lnTo>
                  <a:pt x="80352" y="29210"/>
                </a:lnTo>
                <a:lnTo>
                  <a:pt x="81991" y="29210"/>
                </a:lnTo>
                <a:lnTo>
                  <a:pt x="79756" y="30480"/>
                </a:lnTo>
                <a:close/>
              </a:path>
              <a:path w="1898014" h="600710">
                <a:moveTo>
                  <a:pt x="1828863" y="35560"/>
                </a:moveTo>
                <a:lnTo>
                  <a:pt x="1824723" y="33019"/>
                </a:lnTo>
                <a:lnTo>
                  <a:pt x="1825282" y="33019"/>
                </a:lnTo>
                <a:lnTo>
                  <a:pt x="1821027" y="31750"/>
                </a:lnTo>
                <a:lnTo>
                  <a:pt x="1821599" y="31750"/>
                </a:lnTo>
                <a:lnTo>
                  <a:pt x="1817243" y="29210"/>
                </a:lnTo>
                <a:lnTo>
                  <a:pt x="1863648" y="29210"/>
                </a:lnTo>
                <a:lnTo>
                  <a:pt x="1865541" y="30480"/>
                </a:lnTo>
                <a:lnTo>
                  <a:pt x="1869147" y="34289"/>
                </a:lnTo>
                <a:lnTo>
                  <a:pt x="1828317" y="34289"/>
                </a:lnTo>
                <a:lnTo>
                  <a:pt x="1828863" y="35560"/>
                </a:lnTo>
                <a:close/>
              </a:path>
              <a:path w="1898014" h="600710">
                <a:moveTo>
                  <a:pt x="68732" y="35560"/>
                </a:moveTo>
                <a:lnTo>
                  <a:pt x="69265" y="34289"/>
                </a:lnTo>
                <a:lnTo>
                  <a:pt x="70796" y="34289"/>
                </a:lnTo>
                <a:lnTo>
                  <a:pt x="68732" y="35560"/>
                </a:lnTo>
                <a:close/>
              </a:path>
              <a:path w="1898014" h="600710">
                <a:moveTo>
                  <a:pt x="1838972" y="41910"/>
                </a:moveTo>
                <a:lnTo>
                  <a:pt x="1835200" y="39369"/>
                </a:lnTo>
                <a:lnTo>
                  <a:pt x="1835708" y="39369"/>
                </a:lnTo>
                <a:lnTo>
                  <a:pt x="1831822" y="36830"/>
                </a:lnTo>
                <a:lnTo>
                  <a:pt x="1832343" y="36830"/>
                </a:lnTo>
                <a:lnTo>
                  <a:pt x="1828317" y="34289"/>
                </a:lnTo>
                <a:lnTo>
                  <a:pt x="1869147" y="34289"/>
                </a:lnTo>
                <a:lnTo>
                  <a:pt x="1869554" y="35560"/>
                </a:lnTo>
                <a:lnTo>
                  <a:pt x="1872576" y="38100"/>
                </a:lnTo>
                <a:lnTo>
                  <a:pt x="1874189" y="40639"/>
                </a:lnTo>
                <a:lnTo>
                  <a:pt x="1838477" y="40639"/>
                </a:lnTo>
                <a:lnTo>
                  <a:pt x="1838972" y="41910"/>
                </a:lnTo>
                <a:close/>
              </a:path>
              <a:path w="1898014" h="600710">
                <a:moveTo>
                  <a:pt x="58610" y="41910"/>
                </a:moveTo>
                <a:lnTo>
                  <a:pt x="59105" y="40639"/>
                </a:lnTo>
                <a:lnTo>
                  <a:pt x="60496" y="40639"/>
                </a:lnTo>
                <a:lnTo>
                  <a:pt x="58610" y="41910"/>
                </a:lnTo>
                <a:close/>
              </a:path>
              <a:path w="1898014" h="600710">
                <a:moveTo>
                  <a:pt x="1842109" y="44450"/>
                </a:moveTo>
                <a:lnTo>
                  <a:pt x="1838477" y="40639"/>
                </a:lnTo>
                <a:lnTo>
                  <a:pt x="1874189" y="40639"/>
                </a:lnTo>
                <a:lnTo>
                  <a:pt x="1875802" y="43180"/>
                </a:lnTo>
                <a:lnTo>
                  <a:pt x="1841639" y="43180"/>
                </a:lnTo>
                <a:lnTo>
                  <a:pt x="1842109" y="44450"/>
                </a:lnTo>
                <a:close/>
              </a:path>
              <a:path w="1898014" h="600710">
                <a:moveTo>
                  <a:pt x="55473" y="44450"/>
                </a:moveTo>
                <a:lnTo>
                  <a:pt x="55943" y="43180"/>
                </a:lnTo>
                <a:lnTo>
                  <a:pt x="56684" y="43180"/>
                </a:lnTo>
                <a:lnTo>
                  <a:pt x="55473" y="44450"/>
                </a:lnTo>
                <a:close/>
              </a:path>
              <a:path w="1898014" h="600710">
                <a:moveTo>
                  <a:pt x="1845132" y="46989"/>
                </a:moveTo>
                <a:lnTo>
                  <a:pt x="1841639" y="43180"/>
                </a:lnTo>
                <a:lnTo>
                  <a:pt x="1875802" y="43180"/>
                </a:lnTo>
                <a:lnTo>
                  <a:pt x="1877834" y="45719"/>
                </a:lnTo>
                <a:lnTo>
                  <a:pt x="1844675" y="45719"/>
                </a:lnTo>
                <a:lnTo>
                  <a:pt x="1845132" y="46989"/>
                </a:lnTo>
                <a:close/>
              </a:path>
              <a:path w="1898014" h="600710">
                <a:moveTo>
                  <a:pt x="52463" y="46989"/>
                </a:moveTo>
                <a:lnTo>
                  <a:pt x="52908" y="45719"/>
                </a:lnTo>
                <a:lnTo>
                  <a:pt x="53623" y="45719"/>
                </a:lnTo>
                <a:lnTo>
                  <a:pt x="52463" y="46989"/>
                </a:lnTo>
                <a:close/>
              </a:path>
              <a:path w="1898014" h="600710">
                <a:moveTo>
                  <a:pt x="1853374" y="55880"/>
                </a:moveTo>
                <a:lnTo>
                  <a:pt x="1850351" y="52069"/>
                </a:lnTo>
                <a:lnTo>
                  <a:pt x="1850758" y="52069"/>
                </a:lnTo>
                <a:lnTo>
                  <a:pt x="1847583" y="49530"/>
                </a:lnTo>
                <a:lnTo>
                  <a:pt x="1848015" y="49530"/>
                </a:lnTo>
                <a:lnTo>
                  <a:pt x="1844675" y="45719"/>
                </a:lnTo>
                <a:lnTo>
                  <a:pt x="1877834" y="45719"/>
                </a:lnTo>
                <a:lnTo>
                  <a:pt x="1878850" y="46989"/>
                </a:lnTo>
                <a:lnTo>
                  <a:pt x="1881695" y="50800"/>
                </a:lnTo>
                <a:lnTo>
                  <a:pt x="1883667" y="54610"/>
                </a:lnTo>
                <a:lnTo>
                  <a:pt x="1852993" y="54610"/>
                </a:lnTo>
                <a:lnTo>
                  <a:pt x="1853374" y="55880"/>
                </a:lnTo>
                <a:close/>
              </a:path>
              <a:path w="1898014" h="600710">
                <a:moveTo>
                  <a:pt x="44208" y="55880"/>
                </a:moveTo>
                <a:lnTo>
                  <a:pt x="44602" y="54610"/>
                </a:lnTo>
                <a:lnTo>
                  <a:pt x="45216" y="54610"/>
                </a:lnTo>
                <a:lnTo>
                  <a:pt x="44208" y="55880"/>
                </a:lnTo>
                <a:close/>
              </a:path>
              <a:path w="1898014" h="600710">
                <a:moveTo>
                  <a:pt x="1858149" y="62230"/>
                </a:moveTo>
                <a:lnTo>
                  <a:pt x="1855470" y="58419"/>
                </a:lnTo>
                <a:lnTo>
                  <a:pt x="1855838" y="58419"/>
                </a:lnTo>
                <a:lnTo>
                  <a:pt x="1852993" y="54610"/>
                </a:lnTo>
                <a:lnTo>
                  <a:pt x="1883667" y="54610"/>
                </a:lnTo>
                <a:lnTo>
                  <a:pt x="1884324" y="55880"/>
                </a:lnTo>
                <a:lnTo>
                  <a:pt x="1886737" y="60960"/>
                </a:lnTo>
                <a:lnTo>
                  <a:pt x="1857806" y="60960"/>
                </a:lnTo>
                <a:lnTo>
                  <a:pt x="1858149" y="62230"/>
                </a:lnTo>
                <a:close/>
              </a:path>
              <a:path w="1898014" h="600710">
                <a:moveTo>
                  <a:pt x="39433" y="62230"/>
                </a:moveTo>
                <a:lnTo>
                  <a:pt x="39776" y="60960"/>
                </a:lnTo>
                <a:lnTo>
                  <a:pt x="40326" y="60960"/>
                </a:lnTo>
                <a:lnTo>
                  <a:pt x="39433" y="62230"/>
                </a:lnTo>
                <a:close/>
              </a:path>
              <a:path w="1898014" h="600710">
                <a:moveTo>
                  <a:pt x="1864131" y="72389"/>
                </a:moveTo>
                <a:lnTo>
                  <a:pt x="1862010" y="68580"/>
                </a:lnTo>
                <a:lnTo>
                  <a:pt x="1862302" y="68580"/>
                </a:lnTo>
                <a:lnTo>
                  <a:pt x="1859991" y="64769"/>
                </a:lnTo>
                <a:lnTo>
                  <a:pt x="1860308" y="64769"/>
                </a:lnTo>
                <a:lnTo>
                  <a:pt x="1857806" y="60960"/>
                </a:lnTo>
                <a:lnTo>
                  <a:pt x="1886737" y="60960"/>
                </a:lnTo>
                <a:lnTo>
                  <a:pt x="1888921" y="66039"/>
                </a:lnTo>
                <a:lnTo>
                  <a:pt x="1890890" y="69850"/>
                </a:lnTo>
                <a:lnTo>
                  <a:pt x="1891106" y="71119"/>
                </a:lnTo>
                <a:lnTo>
                  <a:pt x="1863852" y="71119"/>
                </a:lnTo>
                <a:lnTo>
                  <a:pt x="1864131" y="72389"/>
                </a:lnTo>
                <a:close/>
              </a:path>
              <a:path w="1898014" h="600710">
                <a:moveTo>
                  <a:pt x="33464" y="72389"/>
                </a:moveTo>
                <a:lnTo>
                  <a:pt x="33731" y="71119"/>
                </a:lnTo>
                <a:lnTo>
                  <a:pt x="34171" y="71119"/>
                </a:lnTo>
                <a:lnTo>
                  <a:pt x="33464" y="72389"/>
                </a:lnTo>
                <a:close/>
              </a:path>
              <a:path w="1898014" h="600710">
                <a:moveTo>
                  <a:pt x="1865782" y="76200"/>
                </a:moveTo>
                <a:lnTo>
                  <a:pt x="1863852" y="71119"/>
                </a:lnTo>
                <a:lnTo>
                  <a:pt x="1891106" y="71119"/>
                </a:lnTo>
                <a:lnTo>
                  <a:pt x="1892373" y="74930"/>
                </a:lnTo>
                <a:lnTo>
                  <a:pt x="1865541" y="74930"/>
                </a:lnTo>
                <a:lnTo>
                  <a:pt x="1865782" y="76200"/>
                </a:lnTo>
                <a:close/>
              </a:path>
              <a:path w="1898014" h="600710">
                <a:moveTo>
                  <a:pt x="31800" y="76200"/>
                </a:moveTo>
                <a:lnTo>
                  <a:pt x="32054" y="74930"/>
                </a:lnTo>
                <a:lnTo>
                  <a:pt x="32283" y="74930"/>
                </a:lnTo>
                <a:lnTo>
                  <a:pt x="31800" y="76200"/>
                </a:lnTo>
                <a:close/>
              </a:path>
              <a:path w="1898014" h="600710">
                <a:moveTo>
                  <a:pt x="1867255" y="80010"/>
                </a:moveTo>
                <a:lnTo>
                  <a:pt x="1865541" y="74930"/>
                </a:lnTo>
                <a:lnTo>
                  <a:pt x="1892373" y="74930"/>
                </a:lnTo>
                <a:lnTo>
                  <a:pt x="1892795" y="76200"/>
                </a:lnTo>
                <a:lnTo>
                  <a:pt x="1893525" y="78739"/>
                </a:lnTo>
                <a:lnTo>
                  <a:pt x="1867039" y="78739"/>
                </a:lnTo>
                <a:lnTo>
                  <a:pt x="1867255" y="80010"/>
                </a:lnTo>
                <a:close/>
              </a:path>
              <a:path w="1898014" h="600710">
                <a:moveTo>
                  <a:pt x="30327" y="80010"/>
                </a:moveTo>
                <a:lnTo>
                  <a:pt x="30543" y="78739"/>
                </a:lnTo>
                <a:lnTo>
                  <a:pt x="30759" y="78739"/>
                </a:lnTo>
                <a:lnTo>
                  <a:pt x="30327" y="80010"/>
                </a:lnTo>
                <a:close/>
              </a:path>
              <a:path w="1898014" h="600710">
                <a:moveTo>
                  <a:pt x="1868551" y="83819"/>
                </a:moveTo>
                <a:lnTo>
                  <a:pt x="1867039" y="78739"/>
                </a:lnTo>
                <a:lnTo>
                  <a:pt x="1893525" y="78739"/>
                </a:lnTo>
                <a:lnTo>
                  <a:pt x="1894255" y="81280"/>
                </a:lnTo>
                <a:lnTo>
                  <a:pt x="1894522" y="82550"/>
                </a:lnTo>
                <a:lnTo>
                  <a:pt x="1868360" y="82550"/>
                </a:lnTo>
                <a:lnTo>
                  <a:pt x="1868551" y="83819"/>
                </a:lnTo>
                <a:close/>
              </a:path>
              <a:path w="1898014" h="600710">
                <a:moveTo>
                  <a:pt x="29032" y="83819"/>
                </a:moveTo>
                <a:lnTo>
                  <a:pt x="29222" y="82550"/>
                </a:lnTo>
                <a:lnTo>
                  <a:pt x="29410" y="82550"/>
                </a:lnTo>
                <a:lnTo>
                  <a:pt x="29032" y="83819"/>
                </a:lnTo>
                <a:close/>
              </a:path>
              <a:path w="1898014" h="600710">
                <a:moveTo>
                  <a:pt x="1869655" y="87630"/>
                </a:moveTo>
                <a:lnTo>
                  <a:pt x="1868360" y="82550"/>
                </a:lnTo>
                <a:lnTo>
                  <a:pt x="1894522" y="82550"/>
                </a:lnTo>
                <a:lnTo>
                  <a:pt x="1895322" y="86360"/>
                </a:lnTo>
                <a:lnTo>
                  <a:pt x="1869503" y="86360"/>
                </a:lnTo>
                <a:lnTo>
                  <a:pt x="1869655" y="87630"/>
                </a:lnTo>
                <a:close/>
              </a:path>
              <a:path w="1898014" h="600710">
                <a:moveTo>
                  <a:pt x="69265" y="565150"/>
                </a:moveTo>
                <a:lnTo>
                  <a:pt x="28028" y="565150"/>
                </a:lnTo>
                <a:lnTo>
                  <a:pt x="24625" y="561339"/>
                </a:lnTo>
                <a:lnTo>
                  <a:pt x="21780" y="557530"/>
                </a:lnTo>
                <a:lnTo>
                  <a:pt x="18732" y="553719"/>
                </a:lnTo>
                <a:lnTo>
                  <a:pt x="18389" y="552450"/>
                </a:lnTo>
                <a:lnTo>
                  <a:pt x="15582" y="548639"/>
                </a:lnTo>
                <a:lnTo>
                  <a:pt x="13271" y="544830"/>
                </a:lnTo>
                <a:lnTo>
                  <a:pt x="10579" y="538480"/>
                </a:lnTo>
                <a:lnTo>
                  <a:pt x="8661" y="534669"/>
                </a:lnTo>
                <a:lnTo>
                  <a:pt x="8420" y="534669"/>
                </a:lnTo>
                <a:lnTo>
                  <a:pt x="6489" y="529589"/>
                </a:lnTo>
                <a:lnTo>
                  <a:pt x="4787" y="524510"/>
                </a:lnTo>
                <a:lnTo>
                  <a:pt x="3492" y="519430"/>
                </a:lnTo>
                <a:lnTo>
                  <a:pt x="2260" y="514350"/>
                </a:lnTo>
                <a:lnTo>
                  <a:pt x="2133" y="513080"/>
                </a:lnTo>
                <a:lnTo>
                  <a:pt x="1193" y="508000"/>
                </a:lnTo>
                <a:lnTo>
                  <a:pt x="584" y="502919"/>
                </a:lnTo>
                <a:lnTo>
                  <a:pt x="114" y="497839"/>
                </a:lnTo>
                <a:lnTo>
                  <a:pt x="0" y="107950"/>
                </a:lnTo>
                <a:lnTo>
                  <a:pt x="114" y="102869"/>
                </a:lnTo>
                <a:lnTo>
                  <a:pt x="520" y="97789"/>
                </a:lnTo>
                <a:lnTo>
                  <a:pt x="584" y="96519"/>
                </a:lnTo>
                <a:lnTo>
                  <a:pt x="1193" y="91439"/>
                </a:lnTo>
                <a:lnTo>
                  <a:pt x="2133" y="86360"/>
                </a:lnTo>
                <a:lnTo>
                  <a:pt x="28092" y="86360"/>
                </a:lnTo>
                <a:lnTo>
                  <a:pt x="27012" y="91439"/>
                </a:lnTo>
                <a:lnTo>
                  <a:pt x="26301" y="95250"/>
                </a:lnTo>
                <a:lnTo>
                  <a:pt x="25933" y="99060"/>
                </a:lnTo>
                <a:lnTo>
                  <a:pt x="25568" y="102869"/>
                </a:lnTo>
                <a:lnTo>
                  <a:pt x="25482" y="104139"/>
                </a:lnTo>
                <a:lnTo>
                  <a:pt x="25476" y="496569"/>
                </a:lnTo>
                <a:lnTo>
                  <a:pt x="25844" y="500380"/>
                </a:lnTo>
                <a:lnTo>
                  <a:pt x="26390" y="505460"/>
                </a:lnTo>
                <a:lnTo>
                  <a:pt x="27139" y="509269"/>
                </a:lnTo>
                <a:lnTo>
                  <a:pt x="27282" y="509269"/>
                </a:lnTo>
                <a:lnTo>
                  <a:pt x="28092" y="513080"/>
                </a:lnTo>
                <a:lnTo>
                  <a:pt x="27927" y="513080"/>
                </a:lnTo>
                <a:lnTo>
                  <a:pt x="29222" y="516889"/>
                </a:lnTo>
                <a:lnTo>
                  <a:pt x="29032" y="516889"/>
                </a:lnTo>
                <a:lnTo>
                  <a:pt x="30543" y="520700"/>
                </a:lnTo>
                <a:lnTo>
                  <a:pt x="30327" y="520700"/>
                </a:lnTo>
                <a:lnTo>
                  <a:pt x="32054" y="524510"/>
                </a:lnTo>
                <a:lnTo>
                  <a:pt x="31800" y="524510"/>
                </a:lnTo>
                <a:lnTo>
                  <a:pt x="33731" y="528319"/>
                </a:lnTo>
                <a:lnTo>
                  <a:pt x="33464" y="528319"/>
                </a:lnTo>
                <a:lnTo>
                  <a:pt x="35585" y="532130"/>
                </a:lnTo>
                <a:lnTo>
                  <a:pt x="35293" y="532130"/>
                </a:lnTo>
                <a:lnTo>
                  <a:pt x="37604" y="535939"/>
                </a:lnTo>
                <a:lnTo>
                  <a:pt x="38116" y="535939"/>
                </a:lnTo>
                <a:lnTo>
                  <a:pt x="39776" y="538480"/>
                </a:lnTo>
                <a:lnTo>
                  <a:pt x="39433" y="538480"/>
                </a:lnTo>
                <a:lnTo>
                  <a:pt x="42113" y="542289"/>
                </a:lnTo>
                <a:lnTo>
                  <a:pt x="41744" y="542289"/>
                </a:lnTo>
                <a:lnTo>
                  <a:pt x="44602" y="544830"/>
                </a:lnTo>
                <a:lnTo>
                  <a:pt x="44208" y="544830"/>
                </a:lnTo>
                <a:lnTo>
                  <a:pt x="47231" y="548639"/>
                </a:lnTo>
                <a:lnTo>
                  <a:pt x="47883" y="548639"/>
                </a:lnTo>
                <a:lnTo>
                  <a:pt x="49999" y="551180"/>
                </a:lnTo>
                <a:lnTo>
                  <a:pt x="49580" y="551180"/>
                </a:lnTo>
                <a:lnTo>
                  <a:pt x="52908" y="553719"/>
                </a:lnTo>
                <a:lnTo>
                  <a:pt x="52463" y="553719"/>
                </a:lnTo>
                <a:lnTo>
                  <a:pt x="55943" y="556260"/>
                </a:lnTo>
                <a:lnTo>
                  <a:pt x="55473" y="556260"/>
                </a:lnTo>
                <a:lnTo>
                  <a:pt x="59105" y="558800"/>
                </a:lnTo>
                <a:lnTo>
                  <a:pt x="58610" y="558800"/>
                </a:lnTo>
                <a:lnTo>
                  <a:pt x="62382" y="561339"/>
                </a:lnTo>
                <a:lnTo>
                  <a:pt x="61874" y="561339"/>
                </a:lnTo>
                <a:lnTo>
                  <a:pt x="65773" y="563880"/>
                </a:lnTo>
                <a:lnTo>
                  <a:pt x="67259" y="563880"/>
                </a:lnTo>
                <a:lnTo>
                  <a:pt x="69265" y="565150"/>
                </a:lnTo>
                <a:close/>
              </a:path>
              <a:path w="1898014" h="600710">
                <a:moveTo>
                  <a:pt x="1896694" y="505460"/>
                </a:moveTo>
                <a:lnTo>
                  <a:pt x="1871192" y="505460"/>
                </a:lnTo>
                <a:lnTo>
                  <a:pt x="1871802" y="500380"/>
                </a:lnTo>
                <a:lnTo>
                  <a:pt x="1872107" y="496569"/>
                </a:lnTo>
                <a:lnTo>
                  <a:pt x="1872081" y="102869"/>
                </a:lnTo>
                <a:lnTo>
                  <a:pt x="1871738" y="99060"/>
                </a:lnTo>
                <a:lnTo>
                  <a:pt x="1871192" y="95250"/>
                </a:lnTo>
                <a:lnTo>
                  <a:pt x="1870443" y="91439"/>
                </a:lnTo>
                <a:lnTo>
                  <a:pt x="1869503" y="86360"/>
                </a:lnTo>
                <a:lnTo>
                  <a:pt x="1895449" y="86360"/>
                </a:lnTo>
                <a:lnTo>
                  <a:pt x="1896389" y="91439"/>
                </a:lnTo>
                <a:lnTo>
                  <a:pt x="1896999" y="96519"/>
                </a:lnTo>
                <a:lnTo>
                  <a:pt x="1897062" y="97789"/>
                </a:lnTo>
                <a:lnTo>
                  <a:pt x="1897468" y="102869"/>
                </a:lnTo>
                <a:lnTo>
                  <a:pt x="1897500" y="104139"/>
                </a:lnTo>
                <a:lnTo>
                  <a:pt x="1897468" y="497839"/>
                </a:lnTo>
                <a:lnTo>
                  <a:pt x="1897062" y="502919"/>
                </a:lnTo>
                <a:lnTo>
                  <a:pt x="1896694" y="505460"/>
                </a:lnTo>
                <a:close/>
              </a:path>
              <a:path w="1898014" h="600710">
                <a:moveTo>
                  <a:pt x="25781" y="100330"/>
                </a:moveTo>
                <a:lnTo>
                  <a:pt x="25844" y="99060"/>
                </a:lnTo>
                <a:lnTo>
                  <a:pt x="25781" y="100330"/>
                </a:lnTo>
                <a:close/>
              </a:path>
              <a:path w="1898014" h="600710">
                <a:moveTo>
                  <a:pt x="1871802" y="100330"/>
                </a:moveTo>
                <a:lnTo>
                  <a:pt x="1871649" y="99060"/>
                </a:lnTo>
                <a:lnTo>
                  <a:pt x="1871802" y="100330"/>
                </a:lnTo>
                <a:close/>
              </a:path>
              <a:path w="1898014" h="600710">
                <a:moveTo>
                  <a:pt x="25485" y="104006"/>
                </a:moveTo>
                <a:lnTo>
                  <a:pt x="25514" y="102869"/>
                </a:lnTo>
                <a:lnTo>
                  <a:pt x="25485" y="104006"/>
                </a:lnTo>
                <a:close/>
              </a:path>
              <a:path w="1898014" h="600710">
                <a:moveTo>
                  <a:pt x="1872107" y="104139"/>
                </a:moveTo>
                <a:lnTo>
                  <a:pt x="1872014" y="102869"/>
                </a:lnTo>
                <a:lnTo>
                  <a:pt x="1872107" y="104139"/>
                </a:lnTo>
                <a:close/>
              </a:path>
              <a:path w="1898014" h="600710">
                <a:moveTo>
                  <a:pt x="25482" y="104139"/>
                </a:moveTo>
                <a:lnTo>
                  <a:pt x="25485" y="104006"/>
                </a:lnTo>
                <a:lnTo>
                  <a:pt x="25482" y="104139"/>
                </a:lnTo>
                <a:close/>
              </a:path>
              <a:path w="1898014" h="600710">
                <a:moveTo>
                  <a:pt x="26511" y="505460"/>
                </a:moveTo>
                <a:lnTo>
                  <a:pt x="26301" y="504189"/>
                </a:lnTo>
                <a:lnTo>
                  <a:pt x="26511" y="505460"/>
                </a:lnTo>
                <a:close/>
              </a:path>
              <a:path w="1898014" h="600710">
                <a:moveTo>
                  <a:pt x="1896154" y="509269"/>
                </a:moveTo>
                <a:lnTo>
                  <a:pt x="1870443" y="509269"/>
                </a:lnTo>
                <a:lnTo>
                  <a:pt x="1871294" y="504189"/>
                </a:lnTo>
                <a:lnTo>
                  <a:pt x="1871192" y="505460"/>
                </a:lnTo>
                <a:lnTo>
                  <a:pt x="1896694" y="505460"/>
                </a:lnTo>
                <a:lnTo>
                  <a:pt x="1896389" y="508000"/>
                </a:lnTo>
                <a:lnTo>
                  <a:pt x="1896154" y="509269"/>
                </a:lnTo>
                <a:close/>
              </a:path>
              <a:path w="1898014" h="600710">
                <a:moveTo>
                  <a:pt x="27282" y="509269"/>
                </a:moveTo>
                <a:lnTo>
                  <a:pt x="27139" y="509269"/>
                </a:lnTo>
                <a:lnTo>
                  <a:pt x="27012" y="508000"/>
                </a:lnTo>
                <a:lnTo>
                  <a:pt x="27282" y="509269"/>
                </a:lnTo>
                <a:close/>
              </a:path>
              <a:path w="1898014" h="600710">
                <a:moveTo>
                  <a:pt x="1888375" y="535939"/>
                </a:moveTo>
                <a:lnTo>
                  <a:pt x="1859991" y="535939"/>
                </a:lnTo>
                <a:lnTo>
                  <a:pt x="1862302" y="532130"/>
                </a:lnTo>
                <a:lnTo>
                  <a:pt x="1862010" y="532130"/>
                </a:lnTo>
                <a:lnTo>
                  <a:pt x="1864131" y="528319"/>
                </a:lnTo>
                <a:lnTo>
                  <a:pt x="1863852" y="528319"/>
                </a:lnTo>
                <a:lnTo>
                  <a:pt x="1865782" y="524510"/>
                </a:lnTo>
                <a:lnTo>
                  <a:pt x="1865541" y="524510"/>
                </a:lnTo>
                <a:lnTo>
                  <a:pt x="1867255" y="520700"/>
                </a:lnTo>
                <a:lnTo>
                  <a:pt x="1867039" y="520700"/>
                </a:lnTo>
                <a:lnTo>
                  <a:pt x="1868551" y="516889"/>
                </a:lnTo>
                <a:lnTo>
                  <a:pt x="1868360" y="516889"/>
                </a:lnTo>
                <a:lnTo>
                  <a:pt x="1869655" y="513080"/>
                </a:lnTo>
                <a:lnTo>
                  <a:pt x="1869503" y="513080"/>
                </a:lnTo>
                <a:lnTo>
                  <a:pt x="1870570" y="508000"/>
                </a:lnTo>
                <a:lnTo>
                  <a:pt x="1870443" y="509269"/>
                </a:lnTo>
                <a:lnTo>
                  <a:pt x="1896154" y="509269"/>
                </a:lnTo>
                <a:lnTo>
                  <a:pt x="1895449" y="513080"/>
                </a:lnTo>
                <a:lnTo>
                  <a:pt x="1895322" y="514350"/>
                </a:lnTo>
                <a:lnTo>
                  <a:pt x="1894255" y="519430"/>
                </a:lnTo>
                <a:lnTo>
                  <a:pt x="1892795" y="524510"/>
                </a:lnTo>
                <a:lnTo>
                  <a:pt x="1891106" y="529589"/>
                </a:lnTo>
                <a:lnTo>
                  <a:pt x="1890890" y="529589"/>
                </a:lnTo>
                <a:lnTo>
                  <a:pt x="1888921" y="534669"/>
                </a:lnTo>
                <a:lnTo>
                  <a:pt x="1888375" y="535939"/>
                </a:lnTo>
                <a:close/>
              </a:path>
              <a:path w="1898014" h="600710">
                <a:moveTo>
                  <a:pt x="38116" y="535939"/>
                </a:moveTo>
                <a:lnTo>
                  <a:pt x="37604" y="535939"/>
                </a:lnTo>
                <a:lnTo>
                  <a:pt x="37287" y="534669"/>
                </a:lnTo>
                <a:lnTo>
                  <a:pt x="38116" y="535939"/>
                </a:lnTo>
                <a:close/>
              </a:path>
              <a:path w="1898014" h="600710">
                <a:moveTo>
                  <a:pt x="1882013" y="548639"/>
                </a:moveTo>
                <a:lnTo>
                  <a:pt x="1850351" y="548639"/>
                </a:lnTo>
                <a:lnTo>
                  <a:pt x="1853374" y="544830"/>
                </a:lnTo>
                <a:lnTo>
                  <a:pt x="1852993" y="544830"/>
                </a:lnTo>
                <a:lnTo>
                  <a:pt x="1855838" y="542289"/>
                </a:lnTo>
                <a:lnTo>
                  <a:pt x="1855470" y="542289"/>
                </a:lnTo>
                <a:lnTo>
                  <a:pt x="1858149" y="538480"/>
                </a:lnTo>
                <a:lnTo>
                  <a:pt x="1857806" y="538480"/>
                </a:lnTo>
                <a:lnTo>
                  <a:pt x="1860308" y="534669"/>
                </a:lnTo>
                <a:lnTo>
                  <a:pt x="1859991" y="535939"/>
                </a:lnTo>
                <a:lnTo>
                  <a:pt x="1888375" y="535939"/>
                </a:lnTo>
                <a:lnTo>
                  <a:pt x="1886737" y="539750"/>
                </a:lnTo>
                <a:lnTo>
                  <a:pt x="1884324" y="544830"/>
                </a:lnTo>
                <a:lnTo>
                  <a:pt x="1882013" y="548639"/>
                </a:lnTo>
                <a:close/>
              </a:path>
              <a:path w="1898014" h="600710">
                <a:moveTo>
                  <a:pt x="47883" y="548639"/>
                </a:moveTo>
                <a:lnTo>
                  <a:pt x="47231" y="548639"/>
                </a:lnTo>
                <a:lnTo>
                  <a:pt x="46824" y="547369"/>
                </a:lnTo>
                <a:lnTo>
                  <a:pt x="47883" y="548639"/>
                </a:lnTo>
                <a:close/>
              </a:path>
              <a:path w="1898014" h="600710">
                <a:moveTo>
                  <a:pt x="1870561" y="563880"/>
                </a:moveTo>
                <a:lnTo>
                  <a:pt x="1831822" y="563880"/>
                </a:lnTo>
                <a:lnTo>
                  <a:pt x="1835708" y="561339"/>
                </a:lnTo>
                <a:lnTo>
                  <a:pt x="1835200" y="561339"/>
                </a:lnTo>
                <a:lnTo>
                  <a:pt x="1838972" y="558800"/>
                </a:lnTo>
                <a:lnTo>
                  <a:pt x="1838477" y="558800"/>
                </a:lnTo>
                <a:lnTo>
                  <a:pt x="1842109" y="556260"/>
                </a:lnTo>
                <a:lnTo>
                  <a:pt x="1841639" y="556260"/>
                </a:lnTo>
                <a:lnTo>
                  <a:pt x="1845132" y="553719"/>
                </a:lnTo>
                <a:lnTo>
                  <a:pt x="1844675" y="553719"/>
                </a:lnTo>
                <a:lnTo>
                  <a:pt x="1848015" y="551180"/>
                </a:lnTo>
                <a:lnTo>
                  <a:pt x="1847583" y="551180"/>
                </a:lnTo>
                <a:lnTo>
                  <a:pt x="1850758" y="547369"/>
                </a:lnTo>
                <a:lnTo>
                  <a:pt x="1850351" y="548639"/>
                </a:lnTo>
                <a:lnTo>
                  <a:pt x="1882013" y="548639"/>
                </a:lnTo>
                <a:lnTo>
                  <a:pt x="1879193" y="552450"/>
                </a:lnTo>
                <a:lnTo>
                  <a:pt x="1878850" y="553719"/>
                </a:lnTo>
                <a:lnTo>
                  <a:pt x="1875802" y="557530"/>
                </a:lnTo>
                <a:lnTo>
                  <a:pt x="1872576" y="561339"/>
                </a:lnTo>
                <a:lnTo>
                  <a:pt x="1870561" y="563880"/>
                </a:lnTo>
                <a:close/>
              </a:path>
              <a:path w="1898014" h="600710">
                <a:moveTo>
                  <a:pt x="67259" y="563880"/>
                </a:moveTo>
                <a:lnTo>
                  <a:pt x="65773" y="563880"/>
                </a:lnTo>
                <a:lnTo>
                  <a:pt x="65252" y="562610"/>
                </a:lnTo>
                <a:lnTo>
                  <a:pt x="67259" y="563880"/>
                </a:lnTo>
                <a:close/>
              </a:path>
              <a:path w="1898014" h="600710">
                <a:moveTo>
                  <a:pt x="1865972" y="568960"/>
                </a:moveTo>
                <a:lnTo>
                  <a:pt x="1821027" y="568960"/>
                </a:lnTo>
                <a:lnTo>
                  <a:pt x="1825282" y="567689"/>
                </a:lnTo>
                <a:lnTo>
                  <a:pt x="1824723" y="567689"/>
                </a:lnTo>
                <a:lnTo>
                  <a:pt x="1828863" y="565150"/>
                </a:lnTo>
                <a:lnTo>
                  <a:pt x="1828317" y="565150"/>
                </a:lnTo>
                <a:lnTo>
                  <a:pt x="1832343" y="562610"/>
                </a:lnTo>
                <a:lnTo>
                  <a:pt x="1831822" y="563880"/>
                </a:lnTo>
                <a:lnTo>
                  <a:pt x="1870561" y="563880"/>
                </a:lnTo>
                <a:lnTo>
                  <a:pt x="1869554" y="565150"/>
                </a:lnTo>
                <a:lnTo>
                  <a:pt x="1865972" y="568960"/>
                </a:lnTo>
                <a:close/>
              </a:path>
              <a:path w="1898014" h="600710">
                <a:moveTo>
                  <a:pt x="1831492" y="591819"/>
                </a:moveTo>
                <a:lnTo>
                  <a:pt x="66103" y="591819"/>
                </a:lnTo>
                <a:lnTo>
                  <a:pt x="61290" y="590550"/>
                </a:lnTo>
                <a:lnTo>
                  <a:pt x="56603" y="588010"/>
                </a:lnTo>
                <a:lnTo>
                  <a:pt x="52057" y="585469"/>
                </a:lnTo>
                <a:lnTo>
                  <a:pt x="47663" y="581660"/>
                </a:lnTo>
                <a:lnTo>
                  <a:pt x="43891" y="579119"/>
                </a:lnTo>
                <a:lnTo>
                  <a:pt x="39776" y="576580"/>
                </a:lnTo>
                <a:lnTo>
                  <a:pt x="35826" y="572769"/>
                </a:lnTo>
                <a:lnTo>
                  <a:pt x="32042" y="568960"/>
                </a:lnTo>
                <a:lnTo>
                  <a:pt x="28435" y="565150"/>
                </a:lnTo>
                <a:lnTo>
                  <a:pt x="68732" y="565150"/>
                </a:lnTo>
                <a:lnTo>
                  <a:pt x="72859" y="567689"/>
                </a:lnTo>
                <a:lnTo>
                  <a:pt x="72313" y="567689"/>
                </a:lnTo>
                <a:lnTo>
                  <a:pt x="76555" y="568960"/>
                </a:lnTo>
                <a:lnTo>
                  <a:pt x="75984" y="568960"/>
                </a:lnTo>
                <a:lnTo>
                  <a:pt x="80352" y="570230"/>
                </a:lnTo>
                <a:lnTo>
                  <a:pt x="79756" y="570230"/>
                </a:lnTo>
                <a:lnTo>
                  <a:pt x="84226" y="571500"/>
                </a:lnTo>
                <a:lnTo>
                  <a:pt x="83616" y="571500"/>
                </a:lnTo>
                <a:lnTo>
                  <a:pt x="88176" y="572769"/>
                </a:lnTo>
                <a:lnTo>
                  <a:pt x="87566" y="572769"/>
                </a:lnTo>
                <a:lnTo>
                  <a:pt x="92214" y="574039"/>
                </a:lnTo>
                <a:lnTo>
                  <a:pt x="95681" y="574039"/>
                </a:lnTo>
                <a:lnTo>
                  <a:pt x="100482" y="575310"/>
                </a:lnTo>
                <a:lnTo>
                  <a:pt x="1859123" y="575310"/>
                </a:lnTo>
                <a:lnTo>
                  <a:pt x="1857806" y="576580"/>
                </a:lnTo>
                <a:lnTo>
                  <a:pt x="1853691" y="579119"/>
                </a:lnTo>
                <a:lnTo>
                  <a:pt x="1849424" y="582930"/>
                </a:lnTo>
                <a:lnTo>
                  <a:pt x="1845005" y="585469"/>
                </a:lnTo>
                <a:lnTo>
                  <a:pt x="1840445" y="588010"/>
                </a:lnTo>
                <a:lnTo>
                  <a:pt x="1836305" y="590550"/>
                </a:lnTo>
                <a:lnTo>
                  <a:pt x="1831492" y="591819"/>
                </a:lnTo>
                <a:close/>
              </a:path>
              <a:path w="1898014" h="600710">
                <a:moveTo>
                  <a:pt x="1859123" y="575310"/>
                </a:moveTo>
                <a:lnTo>
                  <a:pt x="1797100" y="575310"/>
                </a:lnTo>
                <a:lnTo>
                  <a:pt x="1801901" y="574039"/>
                </a:lnTo>
                <a:lnTo>
                  <a:pt x="1805381" y="574039"/>
                </a:lnTo>
                <a:lnTo>
                  <a:pt x="1810029" y="572769"/>
                </a:lnTo>
                <a:lnTo>
                  <a:pt x="1809407" y="572769"/>
                </a:lnTo>
                <a:lnTo>
                  <a:pt x="1813966" y="571500"/>
                </a:lnTo>
                <a:lnTo>
                  <a:pt x="1813369" y="571500"/>
                </a:lnTo>
                <a:lnTo>
                  <a:pt x="1817827" y="570230"/>
                </a:lnTo>
                <a:lnTo>
                  <a:pt x="1817243" y="570230"/>
                </a:lnTo>
                <a:lnTo>
                  <a:pt x="1821599" y="568960"/>
                </a:lnTo>
                <a:lnTo>
                  <a:pt x="1865541" y="568960"/>
                </a:lnTo>
                <a:lnTo>
                  <a:pt x="1861756" y="572769"/>
                </a:lnTo>
                <a:lnTo>
                  <a:pt x="1859123" y="575310"/>
                </a:lnTo>
                <a:close/>
              </a:path>
              <a:path w="1898014" h="600710">
                <a:moveTo>
                  <a:pt x="1800301" y="600710"/>
                </a:moveTo>
                <a:lnTo>
                  <a:pt x="97281" y="600710"/>
                </a:lnTo>
                <a:lnTo>
                  <a:pt x="92481" y="599439"/>
                </a:lnTo>
                <a:lnTo>
                  <a:pt x="87122" y="598169"/>
                </a:lnTo>
                <a:lnTo>
                  <a:pt x="81241" y="596900"/>
                </a:lnTo>
                <a:lnTo>
                  <a:pt x="76682" y="595630"/>
                </a:lnTo>
                <a:lnTo>
                  <a:pt x="71615" y="594360"/>
                </a:lnTo>
                <a:lnTo>
                  <a:pt x="66675" y="591819"/>
                </a:lnTo>
                <a:lnTo>
                  <a:pt x="1830920" y="591819"/>
                </a:lnTo>
                <a:lnTo>
                  <a:pt x="1825967" y="594360"/>
                </a:lnTo>
                <a:lnTo>
                  <a:pt x="1821510" y="595630"/>
                </a:lnTo>
                <a:lnTo>
                  <a:pt x="1820900" y="595630"/>
                </a:lnTo>
                <a:lnTo>
                  <a:pt x="1816353" y="596900"/>
                </a:lnTo>
                <a:lnTo>
                  <a:pt x="1810461" y="598169"/>
                </a:lnTo>
                <a:lnTo>
                  <a:pt x="1805101" y="599439"/>
                </a:lnTo>
                <a:lnTo>
                  <a:pt x="1800301" y="600710"/>
                </a:lnTo>
                <a:close/>
              </a:path>
            </a:pathLst>
          </a:custGeom>
          <a:solidFill>
            <a:srgbClr val="C00000"/>
          </a:solidFill>
        </p:spPr>
        <p:txBody>
          <a:bodyPr wrap="square" lIns="0" tIns="0" rIns="0" bIns="0" rtlCol="0"/>
          <a:lstStyle/>
          <a:p>
            <a:endParaRPr sz="2135"/>
          </a:p>
        </p:txBody>
      </p:sp>
      <p:sp>
        <p:nvSpPr>
          <p:cNvPr id="34" name="object 34"/>
          <p:cNvSpPr/>
          <p:nvPr/>
        </p:nvSpPr>
        <p:spPr>
          <a:xfrm>
            <a:off x="3731911" y="3587465"/>
            <a:ext cx="452308" cy="0"/>
          </a:xfrm>
          <a:custGeom>
            <a:avLst/>
            <a:gdLst/>
            <a:ahLst/>
            <a:cxnLst/>
            <a:rect l="l" t="t" r="r" b="b"/>
            <a:pathLst>
              <a:path w="381635">
                <a:moveTo>
                  <a:pt x="0" y="0"/>
                </a:moveTo>
                <a:lnTo>
                  <a:pt x="381635" y="0"/>
                </a:lnTo>
              </a:path>
            </a:pathLst>
          </a:custGeom>
          <a:ln w="12700">
            <a:solidFill>
              <a:srgbClr val="C00000"/>
            </a:solidFill>
          </a:ln>
        </p:spPr>
        <p:txBody>
          <a:bodyPr wrap="square" lIns="0" tIns="0" rIns="0" bIns="0" rtlCol="0"/>
          <a:lstStyle/>
          <a:p>
            <a:endParaRPr sz="2135"/>
          </a:p>
        </p:txBody>
      </p:sp>
      <p:sp>
        <p:nvSpPr>
          <p:cNvPr id="35" name="object 35"/>
          <p:cNvSpPr/>
          <p:nvPr/>
        </p:nvSpPr>
        <p:spPr>
          <a:xfrm>
            <a:off x="3710793" y="3594991"/>
            <a:ext cx="77517" cy="15052"/>
          </a:xfrm>
          <a:custGeom>
            <a:avLst/>
            <a:gdLst/>
            <a:ahLst/>
            <a:cxnLst/>
            <a:rect l="l" t="t" r="r" b="b"/>
            <a:pathLst>
              <a:path w="65405" h="12700">
                <a:moveTo>
                  <a:pt x="61493" y="12700"/>
                </a:moveTo>
                <a:lnTo>
                  <a:pt x="0" y="12700"/>
                </a:lnTo>
                <a:lnTo>
                  <a:pt x="4635" y="0"/>
                </a:lnTo>
                <a:lnTo>
                  <a:pt x="65189" y="0"/>
                </a:lnTo>
                <a:lnTo>
                  <a:pt x="61493" y="12700"/>
                </a:lnTo>
                <a:close/>
              </a:path>
            </a:pathLst>
          </a:custGeom>
          <a:solidFill>
            <a:srgbClr val="C00000"/>
          </a:solidFill>
        </p:spPr>
        <p:txBody>
          <a:bodyPr wrap="square" lIns="0" tIns="0" rIns="0" bIns="0" rtlCol="0"/>
          <a:lstStyle/>
          <a:p>
            <a:endParaRPr sz="2135"/>
          </a:p>
        </p:txBody>
      </p:sp>
      <p:sp>
        <p:nvSpPr>
          <p:cNvPr id="36" name="object 36"/>
          <p:cNvSpPr/>
          <p:nvPr/>
        </p:nvSpPr>
        <p:spPr>
          <a:xfrm>
            <a:off x="3787678" y="3602517"/>
            <a:ext cx="340924" cy="0"/>
          </a:xfrm>
          <a:custGeom>
            <a:avLst/>
            <a:gdLst/>
            <a:ahLst/>
            <a:cxnLst/>
            <a:rect l="l" t="t" r="r" b="b"/>
            <a:pathLst>
              <a:path w="287654">
                <a:moveTo>
                  <a:pt x="0" y="0"/>
                </a:moveTo>
                <a:lnTo>
                  <a:pt x="287527" y="0"/>
                </a:lnTo>
              </a:path>
            </a:pathLst>
          </a:custGeom>
          <a:ln w="12700">
            <a:solidFill>
              <a:srgbClr val="C00000"/>
            </a:solidFill>
          </a:ln>
        </p:spPr>
        <p:txBody>
          <a:bodyPr wrap="square" lIns="0" tIns="0" rIns="0" bIns="0" rtlCol="0"/>
          <a:lstStyle/>
          <a:p>
            <a:endParaRPr sz="2135"/>
          </a:p>
        </p:txBody>
      </p:sp>
      <p:sp>
        <p:nvSpPr>
          <p:cNvPr id="37" name="object 37"/>
          <p:cNvSpPr/>
          <p:nvPr/>
        </p:nvSpPr>
        <p:spPr>
          <a:xfrm>
            <a:off x="4128075" y="3594991"/>
            <a:ext cx="77517" cy="15052"/>
          </a:xfrm>
          <a:custGeom>
            <a:avLst/>
            <a:gdLst/>
            <a:ahLst/>
            <a:cxnLst/>
            <a:rect l="l" t="t" r="r" b="b"/>
            <a:pathLst>
              <a:path w="65404" h="12700">
                <a:moveTo>
                  <a:pt x="65189" y="12700"/>
                </a:moveTo>
                <a:lnTo>
                  <a:pt x="3695" y="12700"/>
                </a:lnTo>
                <a:lnTo>
                  <a:pt x="0" y="0"/>
                </a:lnTo>
                <a:lnTo>
                  <a:pt x="60553" y="0"/>
                </a:lnTo>
                <a:lnTo>
                  <a:pt x="65189" y="12700"/>
                </a:lnTo>
                <a:close/>
              </a:path>
            </a:pathLst>
          </a:custGeom>
          <a:solidFill>
            <a:srgbClr val="C00000"/>
          </a:solidFill>
        </p:spPr>
        <p:txBody>
          <a:bodyPr wrap="square" lIns="0" tIns="0" rIns="0" bIns="0" rtlCol="0"/>
          <a:lstStyle/>
          <a:p>
            <a:endParaRPr sz="2135"/>
          </a:p>
        </p:txBody>
      </p:sp>
      <p:sp>
        <p:nvSpPr>
          <p:cNvPr id="38" name="object 38"/>
          <p:cNvSpPr/>
          <p:nvPr/>
        </p:nvSpPr>
        <p:spPr>
          <a:xfrm>
            <a:off x="3701762" y="3610043"/>
            <a:ext cx="47413" cy="15052"/>
          </a:xfrm>
          <a:custGeom>
            <a:avLst/>
            <a:gdLst/>
            <a:ahLst/>
            <a:cxnLst/>
            <a:rect l="l" t="t" r="r" b="b"/>
            <a:pathLst>
              <a:path w="40005" h="12700">
                <a:moveTo>
                  <a:pt x="34366" y="12700"/>
                </a:moveTo>
                <a:lnTo>
                  <a:pt x="0" y="12700"/>
                </a:lnTo>
                <a:lnTo>
                  <a:pt x="2184" y="0"/>
                </a:lnTo>
                <a:lnTo>
                  <a:pt x="39903" y="0"/>
                </a:lnTo>
                <a:lnTo>
                  <a:pt x="34366" y="12700"/>
                </a:lnTo>
                <a:close/>
              </a:path>
            </a:pathLst>
          </a:custGeom>
          <a:solidFill>
            <a:srgbClr val="C00000"/>
          </a:solidFill>
        </p:spPr>
        <p:txBody>
          <a:bodyPr wrap="square" lIns="0" tIns="0" rIns="0" bIns="0" rtlCol="0"/>
          <a:lstStyle/>
          <a:p>
            <a:endParaRPr sz="2135"/>
          </a:p>
        </p:txBody>
      </p:sp>
      <p:sp>
        <p:nvSpPr>
          <p:cNvPr id="39" name="object 39"/>
          <p:cNvSpPr/>
          <p:nvPr/>
        </p:nvSpPr>
        <p:spPr>
          <a:xfrm>
            <a:off x="4167075" y="3610043"/>
            <a:ext cx="47413" cy="15052"/>
          </a:xfrm>
          <a:custGeom>
            <a:avLst/>
            <a:gdLst/>
            <a:ahLst/>
            <a:cxnLst/>
            <a:rect l="l" t="t" r="r" b="b"/>
            <a:pathLst>
              <a:path w="40004" h="12700">
                <a:moveTo>
                  <a:pt x="39903" y="12700"/>
                </a:moveTo>
                <a:lnTo>
                  <a:pt x="5537" y="12700"/>
                </a:lnTo>
                <a:lnTo>
                  <a:pt x="0" y="0"/>
                </a:lnTo>
                <a:lnTo>
                  <a:pt x="37718" y="0"/>
                </a:lnTo>
                <a:lnTo>
                  <a:pt x="39903" y="12700"/>
                </a:lnTo>
                <a:close/>
              </a:path>
            </a:pathLst>
          </a:custGeom>
          <a:solidFill>
            <a:srgbClr val="C00000"/>
          </a:solidFill>
        </p:spPr>
        <p:txBody>
          <a:bodyPr wrap="square" lIns="0" tIns="0" rIns="0" bIns="0" rtlCol="0"/>
          <a:lstStyle/>
          <a:p>
            <a:endParaRPr sz="2135"/>
          </a:p>
        </p:txBody>
      </p:sp>
      <p:sp>
        <p:nvSpPr>
          <p:cNvPr id="40" name="object 40"/>
          <p:cNvSpPr/>
          <p:nvPr/>
        </p:nvSpPr>
        <p:spPr>
          <a:xfrm>
            <a:off x="3695169" y="3625095"/>
            <a:ext cx="39135" cy="15052"/>
          </a:xfrm>
          <a:custGeom>
            <a:avLst/>
            <a:gdLst/>
            <a:ahLst/>
            <a:cxnLst/>
            <a:rect l="l" t="t" r="r" b="b"/>
            <a:pathLst>
              <a:path w="33019" h="12700">
                <a:moveTo>
                  <a:pt x="28613" y="12700"/>
                </a:moveTo>
                <a:lnTo>
                  <a:pt x="0" y="12700"/>
                </a:lnTo>
                <a:lnTo>
                  <a:pt x="1676" y="0"/>
                </a:lnTo>
                <a:lnTo>
                  <a:pt x="32753" y="0"/>
                </a:lnTo>
                <a:lnTo>
                  <a:pt x="28613" y="12700"/>
                </a:lnTo>
                <a:close/>
              </a:path>
            </a:pathLst>
          </a:custGeom>
          <a:solidFill>
            <a:srgbClr val="C00000"/>
          </a:solidFill>
        </p:spPr>
        <p:txBody>
          <a:bodyPr wrap="square" lIns="0" tIns="0" rIns="0" bIns="0" rtlCol="0"/>
          <a:lstStyle/>
          <a:p>
            <a:endParaRPr sz="2135"/>
          </a:p>
        </p:txBody>
      </p:sp>
      <p:sp>
        <p:nvSpPr>
          <p:cNvPr id="41" name="object 41"/>
          <p:cNvSpPr/>
          <p:nvPr/>
        </p:nvSpPr>
        <p:spPr>
          <a:xfrm>
            <a:off x="4182142" y="3625095"/>
            <a:ext cx="39135" cy="15052"/>
          </a:xfrm>
          <a:custGeom>
            <a:avLst/>
            <a:gdLst/>
            <a:ahLst/>
            <a:cxnLst/>
            <a:rect l="l" t="t" r="r" b="b"/>
            <a:pathLst>
              <a:path w="33020" h="12700">
                <a:moveTo>
                  <a:pt x="32512" y="12700"/>
                </a:moveTo>
                <a:lnTo>
                  <a:pt x="4140" y="12700"/>
                </a:lnTo>
                <a:lnTo>
                  <a:pt x="0" y="0"/>
                </a:lnTo>
                <a:lnTo>
                  <a:pt x="30810" y="0"/>
                </a:lnTo>
                <a:lnTo>
                  <a:pt x="32512" y="12700"/>
                </a:lnTo>
                <a:close/>
              </a:path>
            </a:pathLst>
          </a:custGeom>
          <a:solidFill>
            <a:srgbClr val="C00000"/>
          </a:solidFill>
        </p:spPr>
        <p:txBody>
          <a:bodyPr wrap="square" lIns="0" tIns="0" rIns="0" bIns="0" rtlCol="0"/>
          <a:lstStyle/>
          <a:p>
            <a:endParaRPr sz="2135"/>
          </a:p>
        </p:txBody>
      </p:sp>
      <p:sp>
        <p:nvSpPr>
          <p:cNvPr id="42" name="object 42"/>
          <p:cNvSpPr/>
          <p:nvPr/>
        </p:nvSpPr>
        <p:spPr>
          <a:xfrm>
            <a:off x="3690488" y="3640147"/>
            <a:ext cx="33114" cy="15052"/>
          </a:xfrm>
          <a:custGeom>
            <a:avLst/>
            <a:gdLst/>
            <a:ahLst/>
            <a:cxnLst/>
            <a:rect l="l" t="t" r="r" b="b"/>
            <a:pathLst>
              <a:path w="27939" h="12700">
                <a:moveTo>
                  <a:pt x="26288" y="12700"/>
                </a:moveTo>
                <a:lnTo>
                  <a:pt x="0" y="12700"/>
                </a:lnTo>
                <a:lnTo>
                  <a:pt x="1130" y="0"/>
                </a:lnTo>
                <a:lnTo>
                  <a:pt x="27584" y="0"/>
                </a:lnTo>
                <a:lnTo>
                  <a:pt x="26288" y="12700"/>
                </a:lnTo>
                <a:close/>
              </a:path>
            </a:pathLst>
          </a:custGeom>
          <a:solidFill>
            <a:srgbClr val="C00000"/>
          </a:solidFill>
        </p:spPr>
        <p:txBody>
          <a:bodyPr wrap="square" lIns="0" tIns="0" rIns="0" bIns="0" rtlCol="0"/>
          <a:lstStyle/>
          <a:p>
            <a:endParaRPr sz="2135"/>
          </a:p>
        </p:txBody>
      </p:sp>
      <p:sp>
        <p:nvSpPr>
          <p:cNvPr id="43" name="object 43"/>
          <p:cNvSpPr/>
          <p:nvPr/>
        </p:nvSpPr>
        <p:spPr>
          <a:xfrm>
            <a:off x="4192964" y="3640147"/>
            <a:ext cx="33867" cy="15052"/>
          </a:xfrm>
          <a:custGeom>
            <a:avLst/>
            <a:gdLst/>
            <a:ahLst/>
            <a:cxnLst/>
            <a:rect l="l" t="t" r="r" b="b"/>
            <a:pathLst>
              <a:path w="28575" h="12700">
                <a:moveTo>
                  <a:pt x="28371" y="12700"/>
                </a:moveTo>
                <a:lnTo>
                  <a:pt x="1282" y="12700"/>
                </a:lnTo>
                <a:lnTo>
                  <a:pt x="0" y="0"/>
                </a:lnTo>
                <a:lnTo>
                  <a:pt x="27419" y="0"/>
                </a:lnTo>
                <a:lnTo>
                  <a:pt x="28371" y="12700"/>
                </a:lnTo>
                <a:close/>
              </a:path>
            </a:pathLst>
          </a:custGeom>
          <a:solidFill>
            <a:srgbClr val="C00000"/>
          </a:solidFill>
        </p:spPr>
        <p:txBody>
          <a:bodyPr wrap="square" lIns="0" tIns="0" rIns="0" bIns="0" rtlCol="0"/>
          <a:lstStyle/>
          <a:p>
            <a:endParaRPr sz="2135"/>
          </a:p>
        </p:txBody>
      </p:sp>
      <p:sp>
        <p:nvSpPr>
          <p:cNvPr id="44" name="object 44"/>
          <p:cNvSpPr/>
          <p:nvPr/>
        </p:nvSpPr>
        <p:spPr>
          <a:xfrm>
            <a:off x="3702905" y="3655199"/>
            <a:ext cx="0" cy="2001896"/>
          </a:xfrm>
          <a:custGeom>
            <a:avLst/>
            <a:gdLst/>
            <a:ahLst/>
            <a:cxnLst/>
            <a:rect l="l" t="t" r="r" b="b"/>
            <a:pathLst>
              <a:path h="1689100">
                <a:moveTo>
                  <a:pt x="0" y="0"/>
                </a:moveTo>
                <a:lnTo>
                  <a:pt x="0" y="1689100"/>
                </a:lnTo>
              </a:path>
            </a:pathLst>
          </a:custGeom>
          <a:ln w="26136">
            <a:solidFill>
              <a:srgbClr val="C00000"/>
            </a:solidFill>
          </a:ln>
        </p:spPr>
        <p:txBody>
          <a:bodyPr wrap="square" lIns="0" tIns="0" rIns="0" bIns="0" rtlCol="0"/>
          <a:lstStyle/>
          <a:p>
            <a:endParaRPr sz="2135"/>
          </a:p>
        </p:txBody>
      </p:sp>
      <p:sp>
        <p:nvSpPr>
          <p:cNvPr id="45" name="object 45"/>
          <p:cNvSpPr/>
          <p:nvPr/>
        </p:nvSpPr>
        <p:spPr>
          <a:xfrm>
            <a:off x="4213223" y="3655199"/>
            <a:ext cx="0" cy="2001896"/>
          </a:xfrm>
          <a:custGeom>
            <a:avLst/>
            <a:gdLst/>
            <a:ahLst/>
            <a:cxnLst/>
            <a:rect l="l" t="t" r="r" b="b"/>
            <a:pathLst>
              <a:path h="1689100">
                <a:moveTo>
                  <a:pt x="0" y="0"/>
                </a:moveTo>
                <a:lnTo>
                  <a:pt x="0" y="1689100"/>
                </a:lnTo>
              </a:path>
            </a:pathLst>
          </a:custGeom>
          <a:ln w="26136">
            <a:solidFill>
              <a:srgbClr val="C00000"/>
            </a:solidFill>
          </a:ln>
        </p:spPr>
        <p:txBody>
          <a:bodyPr wrap="square" lIns="0" tIns="0" rIns="0" bIns="0" rtlCol="0"/>
          <a:lstStyle/>
          <a:p>
            <a:endParaRPr sz="2135"/>
          </a:p>
        </p:txBody>
      </p:sp>
      <p:sp>
        <p:nvSpPr>
          <p:cNvPr id="46" name="object 46"/>
          <p:cNvSpPr/>
          <p:nvPr/>
        </p:nvSpPr>
        <p:spPr>
          <a:xfrm>
            <a:off x="3718274" y="5642043"/>
            <a:ext cx="753" cy="15052"/>
          </a:xfrm>
          <a:custGeom>
            <a:avLst/>
            <a:gdLst/>
            <a:ahLst/>
            <a:cxnLst/>
            <a:rect l="l" t="t" r="r" b="b"/>
            <a:pathLst>
              <a:path w="635" h="12700">
                <a:moveTo>
                  <a:pt x="634" y="12700"/>
                </a:moveTo>
                <a:lnTo>
                  <a:pt x="101" y="12700"/>
                </a:lnTo>
                <a:lnTo>
                  <a:pt x="0" y="0"/>
                </a:lnTo>
                <a:lnTo>
                  <a:pt x="634" y="12700"/>
                </a:lnTo>
                <a:close/>
              </a:path>
            </a:pathLst>
          </a:custGeom>
          <a:solidFill>
            <a:srgbClr val="C00000"/>
          </a:solidFill>
        </p:spPr>
        <p:txBody>
          <a:bodyPr wrap="square" lIns="0" tIns="0" rIns="0" bIns="0" rtlCol="0"/>
          <a:lstStyle/>
          <a:p>
            <a:endParaRPr sz="2135"/>
          </a:p>
        </p:txBody>
      </p:sp>
      <p:sp>
        <p:nvSpPr>
          <p:cNvPr id="47" name="object 47"/>
          <p:cNvSpPr/>
          <p:nvPr/>
        </p:nvSpPr>
        <p:spPr>
          <a:xfrm>
            <a:off x="4197103" y="5642043"/>
            <a:ext cx="753" cy="15052"/>
          </a:xfrm>
          <a:custGeom>
            <a:avLst/>
            <a:gdLst/>
            <a:ahLst/>
            <a:cxnLst/>
            <a:rect l="l" t="t" r="r" b="b"/>
            <a:pathLst>
              <a:path w="635" h="12700">
                <a:moveTo>
                  <a:pt x="533" y="12700"/>
                </a:moveTo>
                <a:lnTo>
                  <a:pt x="0" y="12700"/>
                </a:lnTo>
                <a:lnTo>
                  <a:pt x="634" y="0"/>
                </a:lnTo>
                <a:lnTo>
                  <a:pt x="533" y="12700"/>
                </a:lnTo>
                <a:close/>
              </a:path>
            </a:pathLst>
          </a:custGeom>
          <a:solidFill>
            <a:srgbClr val="C00000"/>
          </a:solidFill>
        </p:spPr>
        <p:txBody>
          <a:bodyPr wrap="square" lIns="0" tIns="0" rIns="0" bIns="0" rtlCol="0"/>
          <a:lstStyle/>
          <a:p>
            <a:endParaRPr sz="2135"/>
          </a:p>
        </p:txBody>
      </p:sp>
      <p:sp>
        <p:nvSpPr>
          <p:cNvPr id="48" name="object 48"/>
          <p:cNvSpPr/>
          <p:nvPr/>
        </p:nvSpPr>
        <p:spPr>
          <a:xfrm>
            <a:off x="3690488" y="5657095"/>
            <a:ext cx="33114" cy="15052"/>
          </a:xfrm>
          <a:custGeom>
            <a:avLst/>
            <a:gdLst/>
            <a:ahLst/>
            <a:cxnLst/>
            <a:rect l="l" t="t" r="r" b="b"/>
            <a:pathLst>
              <a:path w="27939" h="12700">
                <a:moveTo>
                  <a:pt x="27584" y="12700"/>
                </a:moveTo>
                <a:lnTo>
                  <a:pt x="1130" y="12700"/>
                </a:lnTo>
                <a:lnTo>
                  <a:pt x="0" y="0"/>
                </a:lnTo>
                <a:lnTo>
                  <a:pt x="26288" y="0"/>
                </a:lnTo>
                <a:lnTo>
                  <a:pt x="27584" y="12700"/>
                </a:lnTo>
                <a:close/>
              </a:path>
            </a:pathLst>
          </a:custGeom>
          <a:solidFill>
            <a:srgbClr val="C00000"/>
          </a:solidFill>
        </p:spPr>
        <p:txBody>
          <a:bodyPr wrap="square" lIns="0" tIns="0" rIns="0" bIns="0" rtlCol="0"/>
          <a:lstStyle/>
          <a:p>
            <a:endParaRPr sz="2135"/>
          </a:p>
        </p:txBody>
      </p:sp>
      <p:sp>
        <p:nvSpPr>
          <p:cNvPr id="49" name="object 49"/>
          <p:cNvSpPr/>
          <p:nvPr/>
        </p:nvSpPr>
        <p:spPr>
          <a:xfrm>
            <a:off x="4192964" y="5657095"/>
            <a:ext cx="33114" cy="15052"/>
          </a:xfrm>
          <a:custGeom>
            <a:avLst/>
            <a:gdLst/>
            <a:ahLst/>
            <a:cxnLst/>
            <a:rect l="l" t="t" r="r" b="b"/>
            <a:pathLst>
              <a:path w="27939" h="12700">
                <a:moveTo>
                  <a:pt x="26263" y="12700"/>
                </a:moveTo>
                <a:lnTo>
                  <a:pt x="0" y="12700"/>
                </a:lnTo>
                <a:lnTo>
                  <a:pt x="1282" y="0"/>
                </a:lnTo>
                <a:lnTo>
                  <a:pt x="27419" y="0"/>
                </a:lnTo>
                <a:lnTo>
                  <a:pt x="26263" y="12700"/>
                </a:lnTo>
                <a:close/>
              </a:path>
            </a:pathLst>
          </a:custGeom>
          <a:solidFill>
            <a:srgbClr val="C00000"/>
          </a:solidFill>
        </p:spPr>
        <p:txBody>
          <a:bodyPr wrap="square" lIns="0" tIns="0" rIns="0" bIns="0" rtlCol="0"/>
          <a:lstStyle/>
          <a:p>
            <a:endParaRPr sz="2135"/>
          </a:p>
        </p:txBody>
      </p:sp>
      <p:sp>
        <p:nvSpPr>
          <p:cNvPr id="50" name="object 50"/>
          <p:cNvSpPr/>
          <p:nvPr/>
        </p:nvSpPr>
        <p:spPr>
          <a:xfrm>
            <a:off x="3695169" y="5672147"/>
            <a:ext cx="39135" cy="15052"/>
          </a:xfrm>
          <a:custGeom>
            <a:avLst/>
            <a:gdLst/>
            <a:ahLst/>
            <a:cxnLst/>
            <a:rect l="l" t="t" r="r" b="b"/>
            <a:pathLst>
              <a:path w="33019" h="12700">
                <a:moveTo>
                  <a:pt x="32753" y="12700"/>
                </a:moveTo>
                <a:lnTo>
                  <a:pt x="1676" y="12700"/>
                </a:lnTo>
                <a:lnTo>
                  <a:pt x="0" y="0"/>
                </a:lnTo>
                <a:lnTo>
                  <a:pt x="28613" y="0"/>
                </a:lnTo>
                <a:lnTo>
                  <a:pt x="32753" y="12700"/>
                </a:lnTo>
                <a:close/>
              </a:path>
            </a:pathLst>
          </a:custGeom>
          <a:solidFill>
            <a:srgbClr val="C00000"/>
          </a:solidFill>
        </p:spPr>
        <p:txBody>
          <a:bodyPr wrap="square" lIns="0" tIns="0" rIns="0" bIns="0" rtlCol="0"/>
          <a:lstStyle/>
          <a:p>
            <a:endParaRPr sz="2135"/>
          </a:p>
        </p:txBody>
      </p:sp>
      <p:sp>
        <p:nvSpPr>
          <p:cNvPr id="51" name="object 51"/>
          <p:cNvSpPr/>
          <p:nvPr/>
        </p:nvSpPr>
        <p:spPr>
          <a:xfrm>
            <a:off x="4182142" y="5672147"/>
            <a:ext cx="39135" cy="15052"/>
          </a:xfrm>
          <a:custGeom>
            <a:avLst/>
            <a:gdLst/>
            <a:ahLst/>
            <a:cxnLst/>
            <a:rect l="l" t="t" r="r" b="b"/>
            <a:pathLst>
              <a:path w="33020" h="12700">
                <a:moveTo>
                  <a:pt x="31076" y="12700"/>
                </a:moveTo>
                <a:lnTo>
                  <a:pt x="0" y="12700"/>
                </a:lnTo>
                <a:lnTo>
                  <a:pt x="4140" y="0"/>
                </a:lnTo>
                <a:lnTo>
                  <a:pt x="32753" y="0"/>
                </a:lnTo>
                <a:lnTo>
                  <a:pt x="31076" y="12700"/>
                </a:lnTo>
                <a:close/>
              </a:path>
            </a:pathLst>
          </a:custGeom>
          <a:solidFill>
            <a:srgbClr val="C00000"/>
          </a:solidFill>
        </p:spPr>
        <p:txBody>
          <a:bodyPr wrap="square" lIns="0" tIns="0" rIns="0" bIns="0" rtlCol="0"/>
          <a:lstStyle/>
          <a:p>
            <a:endParaRPr sz="2135"/>
          </a:p>
        </p:txBody>
      </p:sp>
      <p:sp>
        <p:nvSpPr>
          <p:cNvPr id="52" name="object 52"/>
          <p:cNvSpPr/>
          <p:nvPr/>
        </p:nvSpPr>
        <p:spPr>
          <a:xfrm>
            <a:off x="3701762" y="5687198"/>
            <a:ext cx="47413" cy="15052"/>
          </a:xfrm>
          <a:custGeom>
            <a:avLst/>
            <a:gdLst/>
            <a:ahLst/>
            <a:cxnLst/>
            <a:rect l="l" t="t" r="r" b="b"/>
            <a:pathLst>
              <a:path w="40005" h="12700">
                <a:moveTo>
                  <a:pt x="39903" y="12700"/>
                </a:moveTo>
                <a:lnTo>
                  <a:pt x="2184" y="12700"/>
                </a:lnTo>
                <a:lnTo>
                  <a:pt x="0" y="0"/>
                </a:lnTo>
                <a:lnTo>
                  <a:pt x="34366" y="0"/>
                </a:lnTo>
                <a:lnTo>
                  <a:pt x="39903" y="12700"/>
                </a:lnTo>
                <a:close/>
              </a:path>
            </a:pathLst>
          </a:custGeom>
          <a:solidFill>
            <a:srgbClr val="C00000"/>
          </a:solidFill>
        </p:spPr>
        <p:txBody>
          <a:bodyPr wrap="square" lIns="0" tIns="0" rIns="0" bIns="0" rtlCol="0"/>
          <a:lstStyle/>
          <a:p>
            <a:endParaRPr sz="2135"/>
          </a:p>
        </p:txBody>
      </p:sp>
      <p:sp>
        <p:nvSpPr>
          <p:cNvPr id="53" name="object 53"/>
          <p:cNvSpPr/>
          <p:nvPr/>
        </p:nvSpPr>
        <p:spPr>
          <a:xfrm>
            <a:off x="4167075" y="5687198"/>
            <a:ext cx="47413" cy="15052"/>
          </a:xfrm>
          <a:custGeom>
            <a:avLst/>
            <a:gdLst/>
            <a:ahLst/>
            <a:cxnLst/>
            <a:rect l="l" t="t" r="r" b="b"/>
            <a:pathLst>
              <a:path w="40004" h="12700">
                <a:moveTo>
                  <a:pt x="37718" y="12700"/>
                </a:moveTo>
                <a:lnTo>
                  <a:pt x="0" y="12700"/>
                </a:lnTo>
                <a:lnTo>
                  <a:pt x="5537" y="0"/>
                </a:lnTo>
                <a:lnTo>
                  <a:pt x="39903" y="0"/>
                </a:lnTo>
                <a:lnTo>
                  <a:pt x="37718" y="12700"/>
                </a:lnTo>
                <a:close/>
              </a:path>
            </a:pathLst>
          </a:custGeom>
          <a:solidFill>
            <a:srgbClr val="C00000"/>
          </a:solidFill>
        </p:spPr>
        <p:txBody>
          <a:bodyPr wrap="square" lIns="0" tIns="0" rIns="0" bIns="0" rtlCol="0"/>
          <a:lstStyle/>
          <a:p>
            <a:endParaRPr sz="2135"/>
          </a:p>
        </p:txBody>
      </p:sp>
      <p:sp>
        <p:nvSpPr>
          <p:cNvPr id="54" name="object 54"/>
          <p:cNvSpPr/>
          <p:nvPr/>
        </p:nvSpPr>
        <p:spPr>
          <a:xfrm>
            <a:off x="3716287" y="5709776"/>
            <a:ext cx="483917" cy="0"/>
          </a:xfrm>
          <a:custGeom>
            <a:avLst/>
            <a:gdLst/>
            <a:ahLst/>
            <a:cxnLst/>
            <a:rect l="l" t="t" r="r" b="b"/>
            <a:pathLst>
              <a:path w="408304">
                <a:moveTo>
                  <a:pt x="0" y="0"/>
                </a:moveTo>
                <a:lnTo>
                  <a:pt x="408000" y="0"/>
                </a:lnTo>
              </a:path>
            </a:pathLst>
          </a:custGeom>
          <a:ln w="12700">
            <a:solidFill>
              <a:srgbClr val="C00000"/>
            </a:solidFill>
          </a:ln>
        </p:spPr>
        <p:txBody>
          <a:bodyPr wrap="square" lIns="0" tIns="0" rIns="0" bIns="0" rtlCol="0"/>
          <a:lstStyle/>
          <a:p>
            <a:endParaRPr sz="2135"/>
          </a:p>
        </p:txBody>
      </p:sp>
      <p:sp>
        <p:nvSpPr>
          <p:cNvPr id="55" name="object 55"/>
          <p:cNvSpPr/>
          <p:nvPr/>
        </p:nvSpPr>
        <p:spPr>
          <a:xfrm>
            <a:off x="3731911" y="5724828"/>
            <a:ext cx="452308" cy="0"/>
          </a:xfrm>
          <a:custGeom>
            <a:avLst/>
            <a:gdLst/>
            <a:ahLst/>
            <a:cxnLst/>
            <a:rect l="l" t="t" r="r" b="b"/>
            <a:pathLst>
              <a:path w="381635">
                <a:moveTo>
                  <a:pt x="0" y="0"/>
                </a:moveTo>
                <a:lnTo>
                  <a:pt x="381635" y="0"/>
                </a:lnTo>
              </a:path>
            </a:pathLst>
          </a:custGeom>
          <a:ln w="12700">
            <a:solidFill>
              <a:srgbClr val="C00000"/>
            </a:solidFill>
          </a:ln>
        </p:spPr>
        <p:txBody>
          <a:bodyPr wrap="square" lIns="0" tIns="0" rIns="0" bIns="0" rtlCol="0"/>
          <a:lstStyle/>
          <a:p>
            <a:endParaRPr sz="2135"/>
          </a:p>
        </p:txBody>
      </p:sp>
      <p:sp>
        <p:nvSpPr>
          <p:cNvPr id="56" name="object 56"/>
          <p:cNvSpPr/>
          <p:nvPr/>
        </p:nvSpPr>
        <p:spPr>
          <a:xfrm>
            <a:off x="6081099" y="2857421"/>
            <a:ext cx="2248747" cy="711953"/>
          </a:xfrm>
          <a:custGeom>
            <a:avLst/>
            <a:gdLst/>
            <a:ahLst/>
            <a:cxnLst/>
            <a:rect l="l" t="t" r="r" b="b"/>
            <a:pathLst>
              <a:path w="1897379" h="600710">
                <a:moveTo>
                  <a:pt x="1820786" y="3810"/>
                </a:moveTo>
                <a:lnTo>
                  <a:pt x="76568" y="3810"/>
                </a:lnTo>
                <a:lnTo>
                  <a:pt x="81114" y="2539"/>
                </a:lnTo>
                <a:lnTo>
                  <a:pt x="87007" y="1269"/>
                </a:lnTo>
                <a:lnTo>
                  <a:pt x="92367" y="0"/>
                </a:lnTo>
                <a:lnTo>
                  <a:pt x="1804987" y="0"/>
                </a:lnTo>
                <a:lnTo>
                  <a:pt x="1810346" y="1269"/>
                </a:lnTo>
                <a:lnTo>
                  <a:pt x="1816227" y="2539"/>
                </a:lnTo>
                <a:lnTo>
                  <a:pt x="1820786" y="3810"/>
                </a:lnTo>
                <a:close/>
              </a:path>
              <a:path w="1897379" h="600710">
                <a:moveTo>
                  <a:pt x="27812" y="87630"/>
                </a:moveTo>
                <a:lnTo>
                  <a:pt x="27965" y="86360"/>
                </a:lnTo>
                <a:lnTo>
                  <a:pt x="2146" y="86360"/>
                </a:lnTo>
                <a:lnTo>
                  <a:pt x="3378" y="80010"/>
                </a:lnTo>
                <a:lnTo>
                  <a:pt x="4673" y="76200"/>
                </a:lnTo>
                <a:lnTo>
                  <a:pt x="6578" y="69850"/>
                </a:lnTo>
                <a:lnTo>
                  <a:pt x="8547" y="66039"/>
                </a:lnTo>
                <a:lnTo>
                  <a:pt x="10731" y="60960"/>
                </a:lnTo>
                <a:lnTo>
                  <a:pt x="12852" y="57150"/>
                </a:lnTo>
                <a:lnTo>
                  <a:pt x="15786" y="50800"/>
                </a:lnTo>
                <a:lnTo>
                  <a:pt x="18275" y="46989"/>
                </a:lnTo>
                <a:lnTo>
                  <a:pt x="18618" y="46989"/>
                </a:lnTo>
                <a:lnTo>
                  <a:pt x="21666" y="43180"/>
                </a:lnTo>
                <a:lnTo>
                  <a:pt x="24892" y="38100"/>
                </a:lnTo>
                <a:lnTo>
                  <a:pt x="27914" y="35560"/>
                </a:lnTo>
                <a:lnTo>
                  <a:pt x="31927" y="30480"/>
                </a:lnTo>
                <a:lnTo>
                  <a:pt x="35712" y="27939"/>
                </a:lnTo>
                <a:lnTo>
                  <a:pt x="39662" y="24130"/>
                </a:lnTo>
                <a:lnTo>
                  <a:pt x="43776" y="20319"/>
                </a:lnTo>
                <a:lnTo>
                  <a:pt x="47548" y="17780"/>
                </a:lnTo>
                <a:lnTo>
                  <a:pt x="51943" y="15239"/>
                </a:lnTo>
                <a:lnTo>
                  <a:pt x="52463" y="15239"/>
                </a:lnTo>
                <a:lnTo>
                  <a:pt x="56489" y="12700"/>
                </a:lnTo>
                <a:lnTo>
                  <a:pt x="61175" y="10160"/>
                </a:lnTo>
                <a:lnTo>
                  <a:pt x="65976" y="7619"/>
                </a:lnTo>
                <a:lnTo>
                  <a:pt x="70916" y="6350"/>
                </a:lnTo>
                <a:lnTo>
                  <a:pt x="71500" y="6350"/>
                </a:lnTo>
                <a:lnTo>
                  <a:pt x="75958" y="3810"/>
                </a:lnTo>
                <a:lnTo>
                  <a:pt x="1821395" y="3810"/>
                </a:lnTo>
                <a:lnTo>
                  <a:pt x="1825853" y="6350"/>
                </a:lnTo>
                <a:lnTo>
                  <a:pt x="1831378" y="7619"/>
                </a:lnTo>
                <a:lnTo>
                  <a:pt x="1859009" y="25400"/>
                </a:lnTo>
                <a:lnTo>
                  <a:pt x="96202" y="25400"/>
                </a:lnTo>
                <a:lnTo>
                  <a:pt x="91465" y="26669"/>
                </a:lnTo>
                <a:lnTo>
                  <a:pt x="88061" y="26669"/>
                </a:lnTo>
                <a:lnTo>
                  <a:pt x="85782" y="27939"/>
                </a:lnTo>
                <a:lnTo>
                  <a:pt x="84099" y="27939"/>
                </a:lnTo>
                <a:lnTo>
                  <a:pt x="81870" y="29210"/>
                </a:lnTo>
                <a:lnTo>
                  <a:pt x="80225" y="29210"/>
                </a:lnTo>
                <a:lnTo>
                  <a:pt x="75869" y="31750"/>
                </a:lnTo>
                <a:lnTo>
                  <a:pt x="76441" y="31750"/>
                </a:lnTo>
                <a:lnTo>
                  <a:pt x="72186" y="33019"/>
                </a:lnTo>
                <a:lnTo>
                  <a:pt x="72745" y="33019"/>
                </a:lnTo>
                <a:lnTo>
                  <a:pt x="70675" y="34289"/>
                </a:lnTo>
                <a:lnTo>
                  <a:pt x="69151" y="34289"/>
                </a:lnTo>
                <a:lnTo>
                  <a:pt x="65125" y="36830"/>
                </a:lnTo>
                <a:lnTo>
                  <a:pt x="65659" y="36830"/>
                </a:lnTo>
                <a:lnTo>
                  <a:pt x="61760" y="39369"/>
                </a:lnTo>
                <a:lnTo>
                  <a:pt x="62268" y="39369"/>
                </a:lnTo>
                <a:lnTo>
                  <a:pt x="60382" y="40639"/>
                </a:lnTo>
                <a:lnTo>
                  <a:pt x="58991" y="40639"/>
                </a:lnTo>
                <a:lnTo>
                  <a:pt x="56570" y="43180"/>
                </a:lnTo>
                <a:lnTo>
                  <a:pt x="55829" y="43180"/>
                </a:lnTo>
                <a:lnTo>
                  <a:pt x="53509" y="45719"/>
                </a:lnTo>
                <a:lnTo>
                  <a:pt x="52793" y="45719"/>
                </a:lnTo>
                <a:lnTo>
                  <a:pt x="49453" y="49530"/>
                </a:lnTo>
                <a:lnTo>
                  <a:pt x="49885" y="49530"/>
                </a:lnTo>
                <a:lnTo>
                  <a:pt x="46710" y="52069"/>
                </a:lnTo>
                <a:lnTo>
                  <a:pt x="47117" y="52069"/>
                </a:lnTo>
                <a:lnTo>
                  <a:pt x="45101" y="54610"/>
                </a:lnTo>
                <a:lnTo>
                  <a:pt x="44488" y="54610"/>
                </a:lnTo>
                <a:lnTo>
                  <a:pt x="41630" y="58419"/>
                </a:lnTo>
                <a:lnTo>
                  <a:pt x="41998" y="58419"/>
                </a:lnTo>
                <a:lnTo>
                  <a:pt x="40212" y="60960"/>
                </a:lnTo>
                <a:lnTo>
                  <a:pt x="39662" y="60960"/>
                </a:lnTo>
                <a:lnTo>
                  <a:pt x="37160" y="64769"/>
                </a:lnTo>
                <a:lnTo>
                  <a:pt x="37477" y="64769"/>
                </a:lnTo>
                <a:lnTo>
                  <a:pt x="35166" y="68580"/>
                </a:lnTo>
                <a:lnTo>
                  <a:pt x="35471" y="68580"/>
                </a:lnTo>
                <a:lnTo>
                  <a:pt x="34057" y="71119"/>
                </a:lnTo>
                <a:lnTo>
                  <a:pt x="33616" y="71119"/>
                </a:lnTo>
                <a:lnTo>
                  <a:pt x="32169" y="74930"/>
                </a:lnTo>
                <a:lnTo>
                  <a:pt x="31927" y="74930"/>
                </a:lnTo>
                <a:lnTo>
                  <a:pt x="30641" y="78739"/>
                </a:lnTo>
                <a:lnTo>
                  <a:pt x="30429" y="78739"/>
                </a:lnTo>
                <a:lnTo>
                  <a:pt x="29295" y="82550"/>
                </a:lnTo>
                <a:lnTo>
                  <a:pt x="29108" y="82550"/>
                </a:lnTo>
                <a:lnTo>
                  <a:pt x="27812" y="87630"/>
                </a:lnTo>
                <a:close/>
              </a:path>
              <a:path w="1897379" h="600710">
                <a:moveTo>
                  <a:pt x="1813852" y="29210"/>
                </a:moveTo>
                <a:lnTo>
                  <a:pt x="1809292" y="26669"/>
                </a:lnTo>
                <a:lnTo>
                  <a:pt x="1805889" y="26669"/>
                </a:lnTo>
                <a:lnTo>
                  <a:pt x="1801152" y="25400"/>
                </a:lnTo>
                <a:lnTo>
                  <a:pt x="1859009" y="25400"/>
                </a:lnTo>
                <a:lnTo>
                  <a:pt x="1861642" y="27939"/>
                </a:lnTo>
                <a:lnTo>
                  <a:pt x="1813255" y="27939"/>
                </a:lnTo>
                <a:lnTo>
                  <a:pt x="1813852" y="29210"/>
                </a:lnTo>
                <a:close/>
              </a:path>
              <a:path w="1897379" h="600710">
                <a:moveTo>
                  <a:pt x="87452" y="27939"/>
                </a:moveTo>
                <a:lnTo>
                  <a:pt x="88061" y="26669"/>
                </a:lnTo>
                <a:lnTo>
                  <a:pt x="92087" y="26669"/>
                </a:lnTo>
                <a:lnTo>
                  <a:pt x="87452" y="27939"/>
                </a:lnTo>
                <a:close/>
              </a:path>
              <a:path w="1897379" h="600710">
                <a:moveTo>
                  <a:pt x="1809902" y="27939"/>
                </a:moveTo>
                <a:lnTo>
                  <a:pt x="1805266" y="26669"/>
                </a:lnTo>
                <a:lnTo>
                  <a:pt x="1809292" y="26669"/>
                </a:lnTo>
                <a:lnTo>
                  <a:pt x="1809902" y="27939"/>
                </a:lnTo>
                <a:close/>
              </a:path>
              <a:path w="1897379" h="600710">
                <a:moveTo>
                  <a:pt x="83502" y="29210"/>
                </a:moveTo>
                <a:lnTo>
                  <a:pt x="84099" y="27939"/>
                </a:lnTo>
                <a:lnTo>
                  <a:pt x="85782" y="27939"/>
                </a:lnTo>
                <a:lnTo>
                  <a:pt x="83502" y="29210"/>
                </a:lnTo>
                <a:close/>
              </a:path>
              <a:path w="1897379" h="600710">
                <a:moveTo>
                  <a:pt x="1817712" y="30480"/>
                </a:moveTo>
                <a:lnTo>
                  <a:pt x="1813255" y="27939"/>
                </a:lnTo>
                <a:lnTo>
                  <a:pt x="1861642" y="27939"/>
                </a:lnTo>
                <a:lnTo>
                  <a:pt x="1863534" y="29210"/>
                </a:lnTo>
                <a:lnTo>
                  <a:pt x="1817128" y="29210"/>
                </a:lnTo>
                <a:lnTo>
                  <a:pt x="1817712" y="30480"/>
                </a:lnTo>
                <a:close/>
              </a:path>
              <a:path w="1897379" h="600710">
                <a:moveTo>
                  <a:pt x="79641" y="30480"/>
                </a:moveTo>
                <a:lnTo>
                  <a:pt x="80225" y="29210"/>
                </a:lnTo>
                <a:lnTo>
                  <a:pt x="81870" y="29210"/>
                </a:lnTo>
                <a:lnTo>
                  <a:pt x="79641" y="30480"/>
                </a:lnTo>
                <a:close/>
              </a:path>
              <a:path w="1897379" h="600710">
                <a:moveTo>
                  <a:pt x="1828749" y="35560"/>
                </a:moveTo>
                <a:lnTo>
                  <a:pt x="1824608" y="33019"/>
                </a:lnTo>
                <a:lnTo>
                  <a:pt x="1825167" y="33019"/>
                </a:lnTo>
                <a:lnTo>
                  <a:pt x="1820913" y="31750"/>
                </a:lnTo>
                <a:lnTo>
                  <a:pt x="1821484" y="31750"/>
                </a:lnTo>
                <a:lnTo>
                  <a:pt x="1817128" y="29210"/>
                </a:lnTo>
                <a:lnTo>
                  <a:pt x="1863534" y="29210"/>
                </a:lnTo>
                <a:lnTo>
                  <a:pt x="1865426" y="30480"/>
                </a:lnTo>
                <a:lnTo>
                  <a:pt x="1869033" y="34289"/>
                </a:lnTo>
                <a:lnTo>
                  <a:pt x="1828203" y="34289"/>
                </a:lnTo>
                <a:lnTo>
                  <a:pt x="1828749" y="35560"/>
                </a:lnTo>
                <a:close/>
              </a:path>
              <a:path w="1897379" h="600710">
                <a:moveTo>
                  <a:pt x="68605" y="35560"/>
                </a:moveTo>
                <a:lnTo>
                  <a:pt x="69151" y="34289"/>
                </a:lnTo>
                <a:lnTo>
                  <a:pt x="70675" y="34289"/>
                </a:lnTo>
                <a:lnTo>
                  <a:pt x="68605" y="35560"/>
                </a:lnTo>
                <a:close/>
              </a:path>
              <a:path w="1897379" h="600710">
                <a:moveTo>
                  <a:pt x="1838858" y="41910"/>
                </a:moveTo>
                <a:lnTo>
                  <a:pt x="1835086" y="39369"/>
                </a:lnTo>
                <a:lnTo>
                  <a:pt x="1835594" y="39369"/>
                </a:lnTo>
                <a:lnTo>
                  <a:pt x="1831695" y="36830"/>
                </a:lnTo>
                <a:lnTo>
                  <a:pt x="1832228" y="36830"/>
                </a:lnTo>
                <a:lnTo>
                  <a:pt x="1828203" y="34289"/>
                </a:lnTo>
                <a:lnTo>
                  <a:pt x="1869033" y="34289"/>
                </a:lnTo>
                <a:lnTo>
                  <a:pt x="1869440" y="35560"/>
                </a:lnTo>
                <a:lnTo>
                  <a:pt x="1872843" y="39369"/>
                </a:lnTo>
                <a:lnTo>
                  <a:pt x="1873791" y="40639"/>
                </a:lnTo>
                <a:lnTo>
                  <a:pt x="1838363" y="40639"/>
                </a:lnTo>
                <a:lnTo>
                  <a:pt x="1838858" y="41910"/>
                </a:lnTo>
                <a:close/>
              </a:path>
              <a:path w="1897379" h="600710">
                <a:moveTo>
                  <a:pt x="58496" y="41910"/>
                </a:moveTo>
                <a:lnTo>
                  <a:pt x="58991" y="40639"/>
                </a:lnTo>
                <a:lnTo>
                  <a:pt x="60382" y="40639"/>
                </a:lnTo>
                <a:lnTo>
                  <a:pt x="58496" y="41910"/>
                </a:lnTo>
                <a:close/>
              </a:path>
              <a:path w="1897379" h="600710">
                <a:moveTo>
                  <a:pt x="1841995" y="44450"/>
                </a:moveTo>
                <a:lnTo>
                  <a:pt x="1838363" y="40639"/>
                </a:lnTo>
                <a:lnTo>
                  <a:pt x="1873791" y="40639"/>
                </a:lnTo>
                <a:lnTo>
                  <a:pt x="1875688" y="43180"/>
                </a:lnTo>
                <a:lnTo>
                  <a:pt x="1841525" y="43180"/>
                </a:lnTo>
                <a:lnTo>
                  <a:pt x="1841995" y="44450"/>
                </a:lnTo>
                <a:close/>
              </a:path>
              <a:path w="1897379" h="600710">
                <a:moveTo>
                  <a:pt x="55359" y="44450"/>
                </a:moveTo>
                <a:lnTo>
                  <a:pt x="55829" y="43180"/>
                </a:lnTo>
                <a:lnTo>
                  <a:pt x="56570" y="43180"/>
                </a:lnTo>
                <a:lnTo>
                  <a:pt x="55359" y="44450"/>
                </a:lnTo>
                <a:close/>
              </a:path>
              <a:path w="1897379" h="600710">
                <a:moveTo>
                  <a:pt x="1845005" y="46989"/>
                </a:moveTo>
                <a:lnTo>
                  <a:pt x="1841525" y="43180"/>
                </a:lnTo>
                <a:lnTo>
                  <a:pt x="1875688" y="43180"/>
                </a:lnTo>
                <a:lnTo>
                  <a:pt x="1877720" y="45719"/>
                </a:lnTo>
                <a:lnTo>
                  <a:pt x="1844560" y="45719"/>
                </a:lnTo>
                <a:lnTo>
                  <a:pt x="1845005" y="46989"/>
                </a:lnTo>
                <a:close/>
              </a:path>
              <a:path w="1897379" h="600710">
                <a:moveTo>
                  <a:pt x="52349" y="46989"/>
                </a:moveTo>
                <a:lnTo>
                  <a:pt x="52793" y="45719"/>
                </a:lnTo>
                <a:lnTo>
                  <a:pt x="53509" y="45719"/>
                </a:lnTo>
                <a:lnTo>
                  <a:pt x="52349" y="46989"/>
                </a:lnTo>
                <a:close/>
              </a:path>
              <a:path w="1897379" h="600710">
                <a:moveTo>
                  <a:pt x="1853260" y="55880"/>
                </a:moveTo>
                <a:lnTo>
                  <a:pt x="1850237" y="52069"/>
                </a:lnTo>
                <a:lnTo>
                  <a:pt x="1850644" y="52069"/>
                </a:lnTo>
                <a:lnTo>
                  <a:pt x="1847469" y="49530"/>
                </a:lnTo>
                <a:lnTo>
                  <a:pt x="1847900" y="49530"/>
                </a:lnTo>
                <a:lnTo>
                  <a:pt x="1844560" y="45719"/>
                </a:lnTo>
                <a:lnTo>
                  <a:pt x="1877720" y="45719"/>
                </a:lnTo>
                <a:lnTo>
                  <a:pt x="1878736" y="46989"/>
                </a:lnTo>
                <a:lnTo>
                  <a:pt x="1879079" y="46989"/>
                </a:lnTo>
                <a:lnTo>
                  <a:pt x="1881568" y="50800"/>
                </a:lnTo>
                <a:lnTo>
                  <a:pt x="1883328" y="54610"/>
                </a:lnTo>
                <a:lnTo>
                  <a:pt x="1852866" y="54610"/>
                </a:lnTo>
                <a:lnTo>
                  <a:pt x="1853260" y="55880"/>
                </a:lnTo>
                <a:close/>
              </a:path>
              <a:path w="1897379" h="600710">
                <a:moveTo>
                  <a:pt x="44094" y="55880"/>
                </a:moveTo>
                <a:lnTo>
                  <a:pt x="44488" y="54610"/>
                </a:lnTo>
                <a:lnTo>
                  <a:pt x="45101" y="54610"/>
                </a:lnTo>
                <a:lnTo>
                  <a:pt x="44094" y="55880"/>
                </a:lnTo>
                <a:close/>
              </a:path>
              <a:path w="1897379" h="600710">
                <a:moveTo>
                  <a:pt x="1858035" y="62230"/>
                </a:moveTo>
                <a:lnTo>
                  <a:pt x="1855355" y="58419"/>
                </a:lnTo>
                <a:lnTo>
                  <a:pt x="1855724" y="58419"/>
                </a:lnTo>
                <a:lnTo>
                  <a:pt x="1852866" y="54610"/>
                </a:lnTo>
                <a:lnTo>
                  <a:pt x="1883328" y="54610"/>
                </a:lnTo>
                <a:lnTo>
                  <a:pt x="1884502" y="57150"/>
                </a:lnTo>
                <a:lnTo>
                  <a:pt x="1886623" y="60960"/>
                </a:lnTo>
                <a:lnTo>
                  <a:pt x="1857692" y="60960"/>
                </a:lnTo>
                <a:lnTo>
                  <a:pt x="1858035" y="62230"/>
                </a:lnTo>
                <a:close/>
              </a:path>
              <a:path w="1897379" h="600710">
                <a:moveTo>
                  <a:pt x="39319" y="62230"/>
                </a:moveTo>
                <a:lnTo>
                  <a:pt x="39662" y="60960"/>
                </a:lnTo>
                <a:lnTo>
                  <a:pt x="40212" y="60960"/>
                </a:lnTo>
                <a:lnTo>
                  <a:pt x="39319" y="62230"/>
                </a:lnTo>
                <a:close/>
              </a:path>
              <a:path w="1897379" h="600710">
                <a:moveTo>
                  <a:pt x="1864004" y="72389"/>
                </a:moveTo>
                <a:lnTo>
                  <a:pt x="1861883" y="68580"/>
                </a:lnTo>
                <a:lnTo>
                  <a:pt x="1862188" y="68580"/>
                </a:lnTo>
                <a:lnTo>
                  <a:pt x="1859876" y="64769"/>
                </a:lnTo>
                <a:lnTo>
                  <a:pt x="1860194" y="64769"/>
                </a:lnTo>
                <a:lnTo>
                  <a:pt x="1857692" y="60960"/>
                </a:lnTo>
                <a:lnTo>
                  <a:pt x="1886623" y="60960"/>
                </a:lnTo>
                <a:lnTo>
                  <a:pt x="1888807" y="66039"/>
                </a:lnTo>
                <a:lnTo>
                  <a:pt x="1890776" y="69850"/>
                </a:lnTo>
                <a:lnTo>
                  <a:pt x="1891156" y="71119"/>
                </a:lnTo>
                <a:lnTo>
                  <a:pt x="1863737" y="71119"/>
                </a:lnTo>
                <a:lnTo>
                  <a:pt x="1864004" y="72389"/>
                </a:lnTo>
                <a:close/>
              </a:path>
              <a:path w="1897379" h="600710">
                <a:moveTo>
                  <a:pt x="33350" y="72389"/>
                </a:moveTo>
                <a:lnTo>
                  <a:pt x="33616" y="71119"/>
                </a:lnTo>
                <a:lnTo>
                  <a:pt x="34057" y="71119"/>
                </a:lnTo>
                <a:lnTo>
                  <a:pt x="33350" y="72389"/>
                </a:lnTo>
                <a:close/>
              </a:path>
              <a:path w="1897379" h="600710">
                <a:moveTo>
                  <a:pt x="1865668" y="76200"/>
                </a:moveTo>
                <a:lnTo>
                  <a:pt x="1863737" y="71119"/>
                </a:lnTo>
                <a:lnTo>
                  <a:pt x="1891156" y="71119"/>
                </a:lnTo>
                <a:lnTo>
                  <a:pt x="1892300" y="74930"/>
                </a:lnTo>
                <a:lnTo>
                  <a:pt x="1865426" y="74930"/>
                </a:lnTo>
                <a:lnTo>
                  <a:pt x="1865668" y="76200"/>
                </a:lnTo>
                <a:close/>
              </a:path>
              <a:path w="1897379" h="600710">
                <a:moveTo>
                  <a:pt x="31686" y="76200"/>
                </a:moveTo>
                <a:lnTo>
                  <a:pt x="31927" y="74930"/>
                </a:lnTo>
                <a:lnTo>
                  <a:pt x="32169" y="74930"/>
                </a:lnTo>
                <a:lnTo>
                  <a:pt x="31686" y="76200"/>
                </a:lnTo>
                <a:close/>
              </a:path>
              <a:path w="1897379" h="600710">
                <a:moveTo>
                  <a:pt x="1867141" y="80010"/>
                </a:moveTo>
                <a:lnTo>
                  <a:pt x="1865426" y="74930"/>
                </a:lnTo>
                <a:lnTo>
                  <a:pt x="1892300" y="74930"/>
                </a:lnTo>
                <a:lnTo>
                  <a:pt x="1892680" y="76200"/>
                </a:lnTo>
                <a:lnTo>
                  <a:pt x="1893544" y="78739"/>
                </a:lnTo>
                <a:lnTo>
                  <a:pt x="1866925" y="78739"/>
                </a:lnTo>
                <a:lnTo>
                  <a:pt x="1867141" y="80010"/>
                </a:lnTo>
                <a:close/>
              </a:path>
              <a:path w="1897379" h="600710">
                <a:moveTo>
                  <a:pt x="30213" y="80010"/>
                </a:moveTo>
                <a:lnTo>
                  <a:pt x="30429" y="78739"/>
                </a:lnTo>
                <a:lnTo>
                  <a:pt x="30641" y="78739"/>
                </a:lnTo>
                <a:lnTo>
                  <a:pt x="30213" y="80010"/>
                </a:lnTo>
                <a:close/>
              </a:path>
              <a:path w="1897379" h="600710">
                <a:moveTo>
                  <a:pt x="1868436" y="83819"/>
                </a:moveTo>
                <a:lnTo>
                  <a:pt x="1866925" y="78739"/>
                </a:lnTo>
                <a:lnTo>
                  <a:pt x="1893544" y="78739"/>
                </a:lnTo>
                <a:lnTo>
                  <a:pt x="1893976" y="80010"/>
                </a:lnTo>
                <a:lnTo>
                  <a:pt x="1894469" y="82550"/>
                </a:lnTo>
                <a:lnTo>
                  <a:pt x="1868246" y="82550"/>
                </a:lnTo>
                <a:lnTo>
                  <a:pt x="1868436" y="83819"/>
                </a:lnTo>
                <a:close/>
              </a:path>
              <a:path w="1897379" h="600710">
                <a:moveTo>
                  <a:pt x="28917" y="83819"/>
                </a:moveTo>
                <a:lnTo>
                  <a:pt x="29108" y="82550"/>
                </a:lnTo>
                <a:lnTo>
                  <a:pt x="29295" y="82550"/>
                </a:lnTo>
                <a:lnTo>
                  <a:pt x="28917" y="83819"/>
                </a:lnTo>
                <a:close/>
              </a:path>
              <a:path w="1897379" h="600710">
                <a:moveTo>
                  <a:pt x="1869541" y="87630"/>
                </a:moveTo>
                <a:lnTo>
                  <a:pt x="1868246" y="82550"/>
                </a:lnTo>
                <a:lnTo>
                  <a:pt x="1894469" y="82550"/>
                </a:lnTo>
                <a:lnTo>
                  <a:pt x="1895208" y="86360"/>
                </a:lnTo>
                <a:lnTo>
                  <a:pt x="1869389" y="86360"/>
                </a:lnTo>
                <a:lnTo>
                  <a:pt x="1869541" y="87630"/>
                </a:lnTo>
                <a:close/>
              </a:path>
              <a:path w="1897379" h="600710">
                <a:moveTo>
                  <a:pt x="69151" y="565150"/>
                </a:moveTo>
                <a:lnTo>
                  <a:pt x="27914" y="565150"/>
                </a:lnTo>
                <a:lnTo>
                  <a:pt x="24892" y="561339"/>
                </a:lnTo>
                <a:lnTo>
                  <a:pt x="21666" y="557530"/>
                </a:lnTo>
                <a:lnTo>
                  <a:pt x="18618" y="553719"/>
                </a:lnTo>
                <a:lnTo>
                  <a:pt x="18275" y="552450"/>
                </a:lnTo>
                <a:lnTo>
                  <a:pt x="15468" y="548639"/>
                </a:lnTo>
                <a:lnTo>
                  <a:pt x="12852" y="543560"/>
                </a:lnTo>
                <a:lnTo>
                  <a:pt x="10731" y="539750"/>
                </a:lnTo>
                <a:lnTo>
                  <a:pt x="8547" y="534669"/>
                </a:lnTo>
                <a:lnTo>
                  <a:pt x="2019" y="513080"/>
                </a:lnTo>
                <a:lnTo>
                  <a:pt x="1079" y="508000"/>
                </a:lnTo>
                <a:lnTo>
                  <a:pt x="469" y="502919"/>
                </a:lnTo>
                <a:lnTo>
                  <a:pt x="0" y="497839"/>
                </a:lnTo>
                <a:lnTo>
                  <a:pt x="0" y="102869"/>
                </a:lnTo>
                <a:lnTo>
                  <a:pt x="406" y="97789"/>
                </a:lnTo>
                <a:lnTo>
                  <a:pt x="469" y="96519"/>
                </a:lnTo>
                <a:lnTo>
                  <a:pt x="1079" y="91439"/>
                </a:lnTo>
                <a:lnTo>
                  <a:pt x="2019" y="86360"/>
                </a:lnTo>
                <a:lnTo>
                  <a:pt x="27965" y="86360"/>
                </a:lnTo>
                <a:lnTo>
                  <a:pt x="26898" y="91439"/>
                </a:lnTo>
                <a:lnTo>
                  <a:pt x="26187" y="95250"/>
                </a:lnTo>
                <a:lnTo>
                  <a:pt x="25819" y="99060"/>
                </a:lnTo>
                <a:lnTo>
                  <a:pt x="25453" y="102869"/>
                </a:lnTo>
                <a:lnTo>
                  <a:pt x="25368" y="104139"/>
                </a:lnTo>
                <a:lnTo>
                  <a:pt x="25361" y="496569"/>
                </a:lnTo>
                <a:lnTo>
                  <a:pt x="25730" y="500380"/>
                </a:lnTo>
                <a:lnTo>
                  <a:pt x="26276" y="505460"/>
                </a:lnTo>
                <a:lnTo>
                  <a:pt x="27025" y="509269"/>
                </a:lnTo>
                <a:lnTo>
                  <a:pt x="27165" y="509269"/>
                </a:lnTo>
                <a:lnTo>
                  <a:pt x="27965" y="513080"/>
                </a:lnTo>
                <a:lnTo>
                  <a:pt x="27812" y="513080"/>
                </a:lnTo>
                <a:lnTo>
                  <a:pt x="29108" y="516889"/>
                </a:lnTo>
                <a:lnTo>
                  <a:pt x="28917" y="516889"/>
                </a:lnTo>
                <a:lnTo>
                  <a:pt x="30429" y="520700"/>
                </a:lnTo>
                <a:lnTo>
                  <a:pt x="30213" y="520700"/>
                </a:lnTo>
                <a:lnTo>
                  <a:pt x="31927" y="524510"/>
                </a:lnTo>
                <a:lnTo>
                  <a:pt x="31686" y="524510"/>
                </a:lnTo>
                <a:lnTo>
                  <a:pt x="33616" y="528319"/>
                </a:lnTo>
                <a:lnTo>
                  <a:pt x="33350" y="528319"/>
                </a:lnTo>
                <a:lnTo>
                  <a:pt x="35471" y="532130"/>
                </a:lnTo>
                <a:lnTo>
                  <a:pt x="35166" y="532130"/>
                </a:lnTo>
                <a:lnTo>
                  <a:pt x="37477" y="535939"/>
                </a:lnTo>
                <a:lnTo>
                  <a:pt x="37994" y="535939"/>
                </a:lnTo>
                <a:lnTo>
                  <a:pt x="39662" y="538480"/>
                </a:lnTo>
                <a:lnTo>
                  <a:pt x="39319" y="538480"/>
                </a:lnTo>
                <a:lnTo>
                  <a:pt x="41998" y="542289"/>
                </a:lnTo>
                <a:lnTo>
                  <a:pt x="41630" y="542289"/>
                </a:lnTo>
                <a:lnTo>
                  <a:pt x="44488" y="544830"/>
                </a:lnTo>
                <a:lnTo>
                  <a:pt x="44094" y="544830"/>
                </a:lnTo>
                <a:lnTo>
                  <a:pt x="47117" y="548639"/>
                </a:lnTo>
                <a:lnTo>
                  <a:pt x="47768" y="548639"/>
                </a:lnTo>
                <a:lnTo>
                  <a:pt x="49885" y="551180"/>
                </a:lnTo>
                <a:lnTo>
                  <a:pt x="49453" y="551180"/>
                </a:lnTo>
                <a:lnTo>
                  <a:pt x="52793" y="553719"/>
                </a:lnTo>
                <a:lnTo>
                  <a:pt x="52349" y="553719"/>
                </a:lnTo>
                <a:lnTo>
                  <a:pt x="55829" y="556260"/>
                </a:lnTo>
                <a:lnTo>
                  <a:pt x="55359" y="556260"/>
                </a:lnTo>
                <a:lnTo>
                  <a:pt x="58991" y="558800"/>
                </a:lnTo>
                <a:lnTo>
                  <a:pt x="58496" y="558800"/>
                </a:lnTo>
                <a:lnTo>
                  <a:pt x="62268" y="561339"/>
                </a:lnTo>
                <a:lnTo>
                  <a:pt x="61760" y="561339"/>
                </a:lnTo>
                <a:lnTo>
                  <a:pt x="65659" y="563880"/>
                </a:lnTo>
                <a:lnTo>
                  <a:pt x="67138" y="563880"/>
                </a:lnTo>
                <a:lnTo>
                  <a:pt x="69151" y="565150"/>
                </a:lnTo>
                <a:close/>
              </a:path>
              <a:path w="1897379" h="600710">
                <a:moveTo>
                  <a:pt x="1897386" y="104139"/>
                </a:moveTo>
                <a:lnTo>
                  <a:pt x="1871992" y="104139"/>
                </a:lnTo>
                <a:lnTo>
                  <a:pt x="1871954" y="102869"/>
                </a:lnTo>
                <a:lnTo>
                  <a:pt x="1871624" y="99060"/>
                </a:lnTo>
                <a:lnTo>
                  <a:pt x="1871078" y="95250"/>
                </a:lnTo>
                <a:lnTo>
                  <a:pt x="1870328" y="91439"/>
                </a:lnTo>
                <a:lnTo>
                  <a:pt x="1869389" y="86360"/>
                </a:lnTo>
                <a:lnTo>
                  <a:pt x="1895335" y="86360"/>
                </a:lnTo>
                <a:lnTo>
                  <a:pt x="1896275" y="91439"/>
                </a:lnTo>
                <a:lnTo>
                  <a:pt x="1896884" y="96519"/>
                </a:lnTo>
                <a:lnTo>
                  <a:pt x="1896948" y="97789"/>
                </a:lnTo>
                <a:lnTo>
                  <a:pt x="1897354" y="102869"/>
                </a:lnTo>
                <a:lnTo>
                  <a:pt x="1897386" y="104139"/>
                </a:lnTo>
                <a:close/>
              </a:path>
              <a:path w="1897379" h="600710">
                <a:moveTo>
                  <a:pt x="25666" y="100330"/>
                </a:moveTo>
                <a:lnTo>
                  <a:pt x="25730" y="99060"/>
                </a:lnTo>
                <a:lnTo>
                  <a:pt x="25666" y="100330"/>
                </a:lnTo>
                <a:close/>
              </a:path>
              <a:path w="1897379" h="600710">
                <a:moveTo>
                  <a:pt x="1871687" y="100330"/>
                </a:moveTo>
                <a:lnTo>
                  <a:pt x="1871535" y="99060"/>
                </a:lnTo>
                <a:lnTo>
                  <a:pt x="1871687" y="100330"/>
                </a:lnTo>
                <a:close/>
              </a:path>
              <a:path w="1897379" h="600710">
                <a:moveTo>
                  <a:pt x="25371" y="104006"/>
                </a:moveTo>
                <a:lnTo>
                  <a:pt x="25400" y="102869"/>
                </a:lnTo>
                <a:lnTo>
                  <a:pt x="25371" y="104006"/>
                </a:lnTo>
                <a:close/>
              </a:path>
              <a:path w="1897379" h="600710">
                <a:moveTo>
                  <a:pt x="1871983" y="104006"/>
                </a:moveTo>
                <a:lnTo>
                  <a:pt x="1871900" y="102869"/>
                </a:lnTo>
                <a:lnTo>
                  <a:pt x="1871983" y="104006"/>
                </a:lnTo>
                <a:close/>
              </a:path>
              <a:path w="1897379" h="600710">
                <a:moveTo>
                  <a:pt x="25368" y="104139"/>
                </a:moveTo>
                <a:lnTo>
                  <a:pt x="25371" y="104006"/>
                </a:lnTo>
                <a:lnTo>
                  <a:pt x="25368" y="104139"/>
                </a:lnTo>
                <a:close/>
              </a:path>
              <a:path w="1897379" h="600710">
                <a:moveTo>
                  <a:pt x="1896579" y="505460"/>
                </a:moveTo>
                <a:lnTo>
                  <a:pt x="1871078" y="505460"/>
                </a:lnTo>
                <a:lnTo>
                  <a:pt x="1871687" y="500380"/>
                </a:lnTo>
                <a:lnTo>
                  <a:pt x="1871992" y="496569"/>
                </a:lnTo>
                <a:lnTo>
                  <a:pt x="1871983" y="104006"/>
                </a:lnTo>
                <a:lnTo>
                  <a:pt x="1871992" y="104139"/>
                </a:lnTo>
                <a:lnTo>
                  <a:pt x="1897386" y="104139"/>
                </a:lnTo>
                <a:lnTo>
                  <a:pt x="1897354" y="497839"/>
                </a:lnTo>
                <a:lnTo>
                  <a:pt x="1896948" y="502919"/>
                </a:lnTo>
                <a:lnTo>
                  <a:pt x="1896579" y="505460"/>
                </a:lnTo>
                <a:close/>
              </a:path>
              <a:path w="1897379" h="600710">
                <a:moveTo>
                  <a:pt x="26396" y="505460"/>
                </a:moveTo>
                <a:lnTo>
                  <a:pt x="26187" y="504189"/>
                </a:lnTo>
                <a:lnTo>
                  <a:pt x="26396" y="505460"/>
                </a:lnTo>
                <a:close/>
              </a:path>
              <a:path w="1897379" h="600710">
                <a:moveTo>
                  <a:pt x="1896040" y="509269"/>
                </a:moveTo>
                <a:lnTo>
                  <a:pt x="1870328" y="509269"/>
                </a:lnTo>
                <a:lnTo>
                  <a:pt x="1871167" y="504189"/>
                </a:lnTo>
                <a:lnTo>
                  <a:pt x="1871078" y="505460"/>
                </a:lnTo>
                <a:lnTo>
                  <a:pt x="1896579" y="505460"/>
                </a:lnTo>
                <a:lnTo>
                  <a:pt x="1896275" y="508000"/>
                </a:lnTo>
                <a:lnTo>
                  <a:pt x="1896040" y="509269"/>
                </a:lnTo>
                <a:close/>
              </a:path>
              <a:path w="1897379" h="600710">
                <a:moveTo>
                  <a:pt x="27165" y="509269"/>
                </a:moveTo>
                <a:lnTo>
                  <a:pt x="27025" y="509269"/>
                </a:lnTo>
                <a:lnTo>
                  <a:pt x="26898" y="508000"/>
                </a:lnTo>
                <a:lnTo>
                  <a:pt x="27165" y="509269"/>
                </a:lnTo>
                <a:close/>
              </a:path>
              <a:path w="1897379" h="600710">
                <a:moveTo>
                  <a:pt x="1888261" y="535939"/>
                </a:moveTo>
                <a:lnTo>
                  <a:pt x="1859876" y="535939"/>
                </a:lnTo>
                <a:lnTo>
                  <a:pt x="1862188" y="532130"/>
                </a:lnTo>
                <a:lnTo>
                  <a:pt x="1861883" y="532130"/>
                </a:lnTo>
                <a:lnTo>
                  <a:pt x="1864004" y="528319"/>
                </a:lnTo>
                <a:lnTo>
                  <a:pt x="1863737" y="528319"/>
                </a:lnTo>
                <a:lnTo>
                  <a:pt x="1865668" y="524510"/>
                </a:lnTo>
                <a:lnTo>
                  <a:pt x="1865426" y="524510"/>
                </a:lnTo>
                <a:lnTo>
                  <a:pt x="1867141" y="520700"/>
                </a:lnTo>
                <a:lnTo>
                  <a:pt x="1866925" y="520700"/>
                </a:lnTo>
                <a:lnTo>
                  <a:pt x="1868436" y="516889"/>
                </a:lnTo>
                <a:lnTo>
                  <a:pt x="1868246" y="516889"/>
                </a:lnTo>
                <a:lnTo>
                  <a:pt x="1869541" y="513080"/>
                </a:lnTo>
                <a:lnTo>
                  <a:pt x="1869389" y="513080"/>
                </a:lnTo>
                <a:lnTo>
                  <a:pt x="1870455" y="508000"/>
                </a:lnTo>
                <a:lnTo>
                  <a:pt x="1870328" y="509269"/>
                </a:lnTo>
                <a:lnTo>
                  <a:pt x="1896040" y="509269"/>
                </a:lnTo>
                <a:lnTo>
                  <a:pt x="1895335" y="513080"/>
                </a:lnTo>
                <a:lnTo>
                  <a:pt x="1895208" y="514350"/>
                </a:lnTo>
                <a:lnTo>
                  <a:pt x="1893976" y="519430"/>
                </a:lnTo>
                <a:lnTo>
                  <a:pt x="1892680" y="524510"/>
                </a:lnTo>
                <a:lnTo>
                  <a:pt x="1890776" y="529589"/>
                </a:lnTo>
                <a:lnTo>
                  <a:pt x="1888807" y="534669"/>
                </a:lnTo>
                <a:lnTo>
                  <a:pt x="1888261" y="535939"/>
                </a:lnTo>
                <a:close/>
              </a:path>
              <a:path w="1897379" h="600710">
                <a:moveTo>
                  <a:pt x="37994" y="535939"/>
                </a:moveTo>
                <a:lnTo>
                  <a:pt x="37477" y="535939"/>
                </a:lnTo>
                <a:lnTo>
                  <a:pt x="37160" y="534669"/>
                </a:lnTo>
                <a:lnTo>
                  <a:pt x="37994" y="535939"/>
                </a:lnTo>
                <a:close/>
              </a:path>
              <a:path w="1897379" h="600710">
                <a:moveTo>
                  <a:pt x="1881886" y="548639"/>
                </a:moveTo>
                <a:lnTo>
                  <a:pt x="1850237" y="548639"/>
                </a:lnTo>
                <a:lnTo>
                  <a:pt x="1853260" y="544830"/>
                </a:lnTo>
                <a:lnTo>
                  <a:pt x="1852866" y="544830"/>
                </a:lnTo>
                <a:lnTo>
                  <a:pt x="1855724" y="542289"/>
                </a:lnTo>
                <a:lnTo>
                  <a:pt x="1855355" y="542289"/>
                </a:lnTo>
                <a:lnTo>
                  <a:pt x="1858035" y="538480"/>
                </a:lnTo>
                <a:lnTo>
                  <a:pt x="1857692" y="538480"/>
                </a:lnTo>
                <a:lnTo>
                  <a:pt x="1860194" y="534669"/>
                </a:lnTo>
                <a:lnTo>
                  <a:pt x="1859876" y="535939"/>
                </a:lnTo>
                <a:lnTo>
                  <a:pt x="1888261" y="535939"/>
                </a:lnTo>
                <a:lnTo>
                  <a:pt x="1886623" y="539750"/>
                </a:lnTo>
                <a:lnTo>
                  <a:pt x="1884502" y="543560"/>
                </a:lnTo>
                <a:lnTo>
                  <a:pt x="1881886" y="548639"/>
                </a:lnTo>
                <a:close/>
              </a:path>
              <a:path w="1897379" h="600710">
                <a:moveTo>
                  <a:pt x="47768" y="548639"/>
                </a:moveTo>
                <a:lnTo>
                  <a:pt x="47117" y="548639"/>
                </a:lnTo>
                <a:lnTo>
                  <a:pt x="46710" y="547369"/>
                </a:lnTo>
                <a:lnTo>
                  <a:pt x="47768" y="548639"/>
                </a:lnTo>
                <a:close/>
              </a:path>
              <a:path w="1897379" h="600710">
                <a:moveTo>
                  <a:pt x="1870574" y="563880"/>
                </a:moveTo>
                <a:lnTo>
                  <a:pt x="1831695" y="563880"/>
                </a:lnTo>
                <a:lnTo>
                  <a:pt x="1835594" y="561339"/>
                </a:lnTo>
                <a:lnTo>
                  <a:pt x="1835086" y="561339"/>
                </a:lnTo>
                <a:lnTo>
                  <a:pt x="1838858" y="558800"/>
                </a:lnTo>
                <a:lnTo>
                  <a:pt x="1838363" y="558800"/>
                </a:lnTo>
                <a:lnTo>
                  <a:pt x="1841995" y="556260"/>
                </a:lnTo>
                <a:lnTo>
                  <a:pt x="1841525" y="556260"/>
                </a:lnTo>
                <a:lnTo>
                  <a:pt x="1845005" y="553719"/>
                </a:lnTo>
                <a:lnTo>
                  <a:pt x="1844560" y="553719"/>
                </a:lnTo>
                <a:lnTo>
                  <a:pt x="1847900" y="551180"/>
                </a:lnTo>
                <a:lnTo>
                  <a:pt x="1847469" y="551180"/>
                </a:lnTo>
                <a:lnTo>
                  <a:pt x="1850644" y="547369"/>
                </a:lnTo>
                <a:lnTo>
                  <a:pt x="1850237" y="548639"/>
                </a:lnTo>
                <a:lnTo>
                  <a:pt x="1881886" y="548639"/>
                </a:lnTo>
                <a:lnTo>
                  <a:pt x="1879079" y="552450"/>
                </a:lnTo>
                <a:lnTo>
                  <a:pt x="1878736" y="553719"/>
                </a:lnTo>
                <a:lnTo>
                  <a:pt x="1875688" y="557530"/>
                </a:lnTo>
                <a:lnTo>
                  <a:pt x="1872843" y="561339"/>
                </a:lnTo>
                <a:lnTo>
                  <a:pt x="1870574" y="563880"/>
                </a:lnTo>
                <a:close/>
              </a:path>
              <a:path w="1897379" h="600710">
                <a:moveTo>
                  <a:pt x="67138" y="563880"/>
                </a:moveTo>
                <a:lnTo>
                  <a:pt x="65659" y="563880"/>
                </a:lnTo>
                <a:lnTo>
                  <a:pt x="65125" y="562610"/>
                </a:lnTo>
                <a:lnTo>
                  <a:pt x="67138" y="563880"/>
                </a:lnTo>
                <a:close/>
              </a:path>
              <a:path w="1897379" h="600710">
                <a:moveTo>
                  <a:pt x="1859009" y="575310"/>
                </a:moveTo>
                <a:lnTo>
                  <a:pt x="1796986" y="575310"/>
                </a:lnTo>
                <a:lnTo>
                  <a:pt x="1801787" y="574039"/>
                </a:lnTo>
                <a:lnTo>
                  <a:pt x="1805266" y="574039"/>
                </a:lnTo>
                <a:lnTo>
                  <a:pt x="1809902" y="572769"/>
                </a:lnTo>
                <a:lnTo>
                  <a:pt x="1809292" y="572769"/>
                </a:lnTo>
                <a:lnTo>
                  <a:pt x="1813852" y="571500"/>
                </a:lnTo>
                <a:lnTo>
                  <a:pt x="1813255" y="571500"/>
                </a:lnTo>
                <a:lnTo>
                  <a:pt x="1817712" y="570230"/>
                </a:lnTo>
                <a:lnTo>
                  <a:pt x="1817128" y="570230"/>
                </a:lnTo>
                <a:lnTo>
                  <a:pt x="1821484" y="568960"/>
                </a:lnTo>
                <a:lnTo>
                  <a:pt x="1820913" y="568960"/>
                </a:lnTo>
                <a:lnTo>
                  <a:pt x="1825167" y="567689"/>
                </a:lnTo>
                <a:lnTo>
                  <a:pt x="1824608" y="567689"/>
                </a:lnTo>
                <a:lnTo>
                  <a:pt x="1828749" y="565150"/>
                </a:lnTo>
                <a:lnTo>
                  <a:pt x="1828203" y="565150"/>
                </a:lnTo>
                <a:lnTo>
                  <a:pt x="1832228" y="562610"/>
                </a:lnTo>
                <a:lnTo>
                  <a:pt x="1831695" y="563880"/>
                </a:lnTo>
                <a:lnTo>
                  <a:pt x="1870574" y="563880"/>
                </a:lnTo>
                <a:lnTo>
                  <a:pt x="1869440" y="565150"/>
                </a:lnTo>
                <a:lnTo>
                  <a:pt x="1865426" y="568960"/>
                </a:lnTo>
                <a:lnTo>
                  <a:pt x="1861642" y="572769"/>
                </a:lnTo>
                <a:lnTo>
                  <a:pt x="1859009" y="575310"/>
                </a:lnTo>
                <a:close/>
              </a:path>
              <a:path w="1897379" h="600710">
                <a:moveTo>
                  <a:pt x="1821395" y="595630"/>
                </a:moveTo>
                <a:lnTo>
                  <a:pt x="75958" y="595630"/>
                </a:lnTo>
                <a:lnTo>
                  <a:pt x="71500" y="594360"/>
                </a:lnTo>
                <a:lnTo>
                  <a:pt x="65976" y="591819"/>
                </a:lnTo>
                <a:lnTo>
                  <a:pt x="61175" y="590550"/>
                </a:lnTo>
                <a:lnTo>
                  <a:pt x="56489" y="588010"/>
                </a:lnTo>
                <a:lnTo>
                  <a:pt x="52463" y="585469"/>
                </a:lnTo>
                <a:lnTo>
                  <a:pt x="48044" y="582930"/>
                </a:lnTo>
                <a:lnTo>
                  <a:pt x="43776" y="579119"/>
                </a:lnTo>
                <a:lnTo>
                  <a:pt x="39662" y="576580"/>
                </a:lnTo>
                <a:lnTo>
                  <a:pt x="35712" y="572769"/>
                </a:lnTo>
                <a:lnTo>
                  <a:pt x="31927" y="568960"/>
                </a:lnTo>
                <a:lnTo>
                  <a:pt x="28321" y="565150"/>
                </a:lnTo>
                <a:lnTo>
                  <a:pt x="68605" y="565150"/>
                </a:lnTo>
                <a:lnTo>
                  <a:pt x="72745" y="567689"/>
                </a:lnTo>
                <a:lnTo>
                  <a:pt x="72186" y="567689"/>
                </a:lnTo>
                <a:lnTo>
                  <a:pt x="76441" y="568960"/>
                </a:lnTo>
                <a:lnTo>
                  <a:pt x="75869" y="568960"/>
                </a:lnTo>
                <a:lnTo>
                  <a:pt x="80225" y="570230"/>
                </a:lnTo>
                <a:lnTo>
                  <a:pt x="79641" y="570230"/>
                </a:lnTo>
                <a:lnTo>
                  <a:pt x="84099" y="571500"/>
                </a:lnTo>
                <a:lnTo>
                  <a:pt x="83502" y="571500"/>
                </a:lnTo>
                <a:lnTo>
                  <a:pt x="88061" y="572769"/>
                </a:lnTo>
                <a:lnTo>
                  <a:pt x="87452" y="572769"/>
                </a:lnTo>
                <a:lnTo>
                  <a:pt x="92087" y="574039"/>
                </a:lnTo>
                <a:lnTo>
                  <a:pt x="95567" y="574039"/>
                </a:lnTo>
                <a:lnTo>
                  <a:pt x="100368" y="575310"/>
                </a:lnTo>
                <a:lnTo>
                  <a:pt x="1859009" y="575310"/>
                </a:lnTo>
                <a:lnTo>
                  <a:pt x="1857692" y="576580"/>
                </a:lnTo>
                <a:lnTo>
                  <a:pt x="1853577" y="579119"/>
                </a:lnTo>
                <a:lnTo>
                  <a:pt x="1849310" y="582930"/>
                </a:lnTo>
                <a:lnTo>
                  <a:pt x="1845411" y="585469"/>
                </a:lnTo>
                <a:lnTo>
                  <a:pt x="1840865" y="588010"/>
                </a:lnTo>
                <a:lnTo>
                  <a:pt x="1836178" y="590550"/>
                </a:lnTo>
                <a:lnTo>
                  <a:pt x="1831378" y="591819"/>
                </a:lnTo>
                <a:lnTo>
                  <a:pt x="1826437" y="594360"/>
                </a:lnTo>
                <a:lnTo>
                  <a:pt x="1825853" y="594360"/>
                </a:lnTo>
                <a:lnTo>
                  <a:pt x="1821395" y="595630"/>
                </a:lnTo>
                <a:close/>
              </a:path>
              <a:path w="1897379" h="600710">
                <a:moveTo>
                  <a:pt x="1800186" y="600710"/>
                </a:moveTo>
                <a:lnTo>
                  <a:pt x="97167" y="600710"/>
                </a:lnTo>
                <a:lnTo>
                  <a:pt x="92367" y="599439"/>
                </a:lnTo>
                <a:lnTo>
                  <a:pt x="87007" y="598169"/>
                </a:lnTo>
                <a:lnTo>
                  <a:pt x="81114" y="596900"/>
                </a:lnTo>
                <a:lnTo>
                  <a:pt x="76568" y="595630"/>
                </a:lnTo>
                <a:lnTo>
                  <a:pt x="1820786" y="595630"/>
                </a:lnTo>
                <a:lnTo>
                  <a:pt x="1816227" y="596900"/>
                </a:lnTo>
                <a:lnTo>
                  <a:pt x="1810346" y="598169"/>
                </a:lnTo>
                <a:lnTo>
                  <a:pt x="1804987" y="599439"/>
                </a:lnTo>
                <a:lnTo>
                  <a:pt x="1800186" y="600710"/>
                </a:lnTo>
                <a:close/>
              </a:path>
            </a:pathLst>
          </a:custGeom>
          <a:solidFill>
            <a:srgbClr val="2079B6"/>
          </a:solidFill>
        </p:spPr>
        <p:txBody>
          <a:bodyPr wrap="square" lIns="0" tIns="0" rIns="0" bIns="0" rtlCol="0"/>
          <a:lstStyle/>
          <a:p>
            <a:endParaRPr sz="2135"/>
          </a:p>
        </p:txBody>
      </p:sp>
      <p:sp>
        <p:nvSpPr>
          <p:cNvPr id="57" name="object 57"/>
          <p:cNvSpPr/>
          <p:nvPr/>
        </p:nvSpPr>
        <p:spPr>
          <a:xfrm>
            <a:off x="4307102" y="3587465"/>
            <a:ext cx="452308" cy="0"/>
          </a:xfrm>
          <a:custGeom>
            <a:avLst/>
            <a:gdLst/>
            <a:ahLst/>
            <a:cxnLst/>
            <a:rect l="l" t="t" r="r" b="b"/>
            <a:pathLst>
              <a:path w="381635">
                <a:moveTo>
                  <a:pt x="0" y="0"/>
                </a:moveTo>
                <a:lnTo>
                  <a:pt x="381622" y="0"/>
                </a:lnTo>
              </a:path>
            </a:pathLst>
          </a:custGeom>
          <a:ln w="12700">
            <a:solidFill>
              <a:srgbClr val="C00000"/>
            </a:solidFill>
          </a:ln>
        </p:spPr>
        <p:txBody>
          <a:bodyPr wrap="square" lIns="0" tIns="0" rIns="0" bIns="0" rtlCol="0"/>
          <a:lstStyle/>
          <a:p>
            <a:endParaRPr sz="2135"/>
          </a:p>
        </p:txBody>
      </p:sp>
      <p:sp>
        <p:nvSpPr>
          <p:cNvPr id="58" name="object 58"/>
          <p:cNvSpPr/>
          <p:nvPr/>
        </p:nvSpPr>
        <p:spPr>
          <a:xfrm>
            <a:off x="4285970" y="3594991"/>
            <a:ext cx="77517" cy="15052"/>
          </a:xfrm>
          <a:custGeom>
            <a:avLst/>
            <a:gdLst/>
            <a:ahLst/>
            <a:cxnLst/>
            <a:rect l="l" t="t" r="r" b="b"/>
            <a:pathLst>
              <a:path w="65404" h="12700">
                <a:moveTo>
                  <a:pt x="61493" y="12700"/>
                </a:moveTo>
                <a:lnTo>
                  <a:pt x="0" y="12700"/>
                </a:lnTo>
                <a:lnTo>
                  <a:pt x="4635" y="0"/>
                </a:lnTo>
                <a:lnTo>
                  <a:pt x="65189" y="0"/>
                </a:lnTo>
                <a:lnTo>
                  <a:pt x="61493" y="12700"/>
                </a:lnTo>
                <a:close/>
              </a:path>
            </a:pathLst>
          </a:custGeom>
          <a:solidFill>
            <a:srgbClr val="C00000"/>
          </a:solidFill>
        </p:spPr>
        <p:txBody>
          <a:bodyPr wrap="square" lIns="0" tIns="0" rIns="0" bIns="0" rtlCol="0"/>
          <a:lstStyle/>
          <a:p>
            <a:endParaRPr sz="2135"/>
          </a:p>
        </p:txBody>
      </p:sp>
      <p:sp>
        <p:nvSpPr>
          <p:cNvPr id="59" name="object 59"/>
          <p:cNvSpPr/>
          <p:nvPr/>
        </p:nvSpPr>
        <p:spPr>
          <a:xfrm>
            <a:off x="4362855" y="3602517"/>
            <a:ext cx="340924" cy="0"/>
          </a:xfrm>
          <a:custGeom>
            <a:avLst/>
            <a:gdLst/>
            <a:ahLst/>
            <a:cxnLst/>
            <a:rect l="l" t="t" r="r" b="b"/>
            <a:pathLst>
              <a:path w="287654">
                <a:moveTo>
                  <a:pt x="0" y="0"/>
                </a:moveTo>
                <a:lnTo>
                  <a:pt x="287540" y="0"/>
                </a:lnTo>
              </a:path>
            </a:pathLst>
          </a:custGeom>
          <a:ln w="12700">
            <a:solidFill>
              <a:srgbClr val="C00000"/>
            </a:solidFill>
          </a:ln>
        </p:spPr>
        <p:txBody>
          <a:bodyPr wrap="square" lIns="0" tIns="0" rIns="0" bIns="0" rtlCol="0"/>
          <a:lstStyle/>
          <a:p>
            <a:endParaRPr sz="2135"/>
          </a:p>
        </p:txBody>
      </p:sp>
      <p:sp>
        <p:nvSpPr>
          <p:cNvPr id="60" name="object 60"/>
          <p:cNvSpPr/>
          <p:nvPr/>
        </p:nvSpPr>
        <p:spPr>
          <a:xfrm>
            <a:off x="4703253" y="3594991"/>
            <a:ext cx="77517" cy="15052"/>
          </a:xfrm>
          <a:custGeom>
            <a:avLst/>
            <a:gdLst/>
            <a:ahLst/>
            <a:cxnLst/>
            <a:rect l="l" t="t" r="r" b="b"/>
            <a:pathLst>
              <a:path w="65404" h="12700">
                <a:moveTo>
                  <a:pt x="65189" y="12700"/>
                </a:moveTo>
                <a:lnTo>
                  <a:pt x="3708" y="12700"/>
                </a:lnTo>
                <a:lnTo>
                  <a:pt x="0" y="0"/>
                </a:lnTo>
                <a:lnTo>
                  <a:pt x="60553" y="0"/>
                </a:lnTo>
                <a:lnTo>
                  <a:pt x="65189" y="12700"/>
                </a:lnTo>
                <a:close/>
              </a:path>
            </a:pathLst>
          </a:custGeom>
          <a:solidFill>
            <a:srgbClr val="C00000"/>
          </a:solidFill>
        </p:spPr>
        <p:txBody>
          <a:bodyPr wrap="square" lIns="0" tIns="0" rIns="0" bIns="0" rtlCol="0"/>
          <a:lstStyle/>
          <a:p>
            <a:endParaRPr sz="2135"/>
          </a:p>
        </p:txBody>
      </p:sp>
      <p:sp>
        <p:nvSpPr>
          <p:cNvPr id="61" name="object 61"/>
          <p:cNvSpPr/>
          <p:nvPr/>
        </p:nvSpPr>
        <p:spPr>
          <a:xfrm>
            <a:off x="4276938" y="3610043"/>
            <a:ext cx="47413" cy="15052"/>
          </a:xfrm>
          <a:custGeom>
            <a:avLst/>
            <a:gdLst/>
            <a:ahLst/>
            <a:cxnLst/>
            <a:rect l="l" t="t" r="r" b="b"/>
            <a:pathLst>
              <a:path w="40004" h="12700">
                <a:moveTo>
                  <a:pt x="34366" y="12700"/>
                </a:moveTo>
                <a:lnTo>
                  <a:pt x="0" y="12700"/>
                </a:lnTo>
                <a:lnTo>
                  <a:pt x="2184" y="0"/>
                </a:lnTo>
                <a:lnTo>
                  <a:pt x="39903" y="0"/>
                </a:lnTo>
                <a:lnTo>
                  <a:pt x="34366" y="12700"/>
                </a:lnTo>
                <a:close/>
              </a:path>
            </a:pathLst>
          </a:custGeom>
          <a:solidFill>
            <a:srgbClr val="C00000"/>
          </a:solidFill>
        </p:spPr>
        <p:txBody>
          <a:bodyPr wrap="square" lIns="0" tIns="0" rIns="0" bIns="0" rtlCol="0"/>
          <a:lstStyle/>
          <a:p>
            <a:endParaRPr sz="2135"/>
          </a:p>
        </p:txBody>
      </p:sp>
      <p:sp>
        <p:nvSpPr>
          <p:cNvPr id="62" name="object 62"/>
          <p:cNvSpPr/>
          <p:nvPr/>
        </p:nvSpPr>
        <p:spPr>
          <a:xfrm>
            <a:off x="4742267" y="3610043"/>
            <a:ext cx="47413" cy="15052"/>
          </a:xfrm>
          <a:custGeom>
            <a:avLst/>
            <a:gdLst/>
            <a:ahLst/>
            <a:cxnLst/>
            <a:rect l="l" t="t" r="r" b="b"/>
            <a:pathLst>
              <a:path w="40004" h="12700">
                <a:moveTo>
                  <a:pt x="39890" y="12700"/>
                </a:moveTo>
                <a:lnTo>
                  <a:pt x="5524" y="12700"/>
                </a:lnTo>
                <a:lnTo>
                  <a:pt x="0" y="0"/>
                </a:lnTo>
                <a:lnTo>
                  <a:pt x="37706" y="0"/>
                </a:lnTo>
                <a:lnTo>
                  <a:pt x="39890" y="12700"/>
                </a:lnTo>
                <a:close/>
              </a:path>
            </a:pathLst>
          </a:custGeom>
          <a:solidFill>
            <a:srgbClr val="C00000"/>
          </a:solidFill>
        </p:spPr>
        <p:txBody>
          <a:bodyPr wrap="square" lIns="0" tIns="0" rIns="0" bIns="0" rtlCol="0"/>
          <a:lstStyle/>
          <a:p>
            <a:endParaRPr sz="2135"/>
          </a:p>
        </p:txBody>
      </p:sp>
      <p:sp>
        <p:nvSpPr>
          <p:cNvPr id="63" name="object 63"/>
          <p:cNvSpPr/>
          <p:nvPr/>
        </p:nvSpPr>
        <p:spPr>
          <a:xfrm>
            <a:off x="4270631" y="3625095"/>
            <a:ext cx="39135" cy="15052"/>
          </a:xfrm>
          <a:custGeom>
            <a:avLst/>
            <a:gdLst/>
            <a:ahLst/>
            <a:cxnLst/>
            <a:rect l="l" t="t" r="r" b="b"/>
            <a:pathLst>
              <a:path w="33020" h="12700">
                <a:moveTo>
                  <a:pt x="28371" y="12700"/>
                </a:moveTo>
                <a:lnTo>
                  <a:pt x="0" y="12700"/>
                </a:lnTo>
                <a:lnTo>
                  <a:pt x="1714" y="0"/>
                </a:lnTo>
                <a:lnTo>
                  <a:pt x="32512" y="0"/>
                </a:lnTo>
                <a:lnTo>
                  <a:pt x="28371" y="12700"/>
                </a:lnTo>
                <a:close/>
              </a:path>
            </a:pathLst>
          </a:custGeom>
          <a:solidFill>
            <a:srgbClr val="C00000"/>
          </a:solidFill>
        </p:spPr>
        <p:txBody>
          <a:bodyPr wrap="square" lIns="0" tIns="0" rIns="0" bIns="0" rtlCol="0"/>
          <a:lstStyle/>
          <a:p>
            <a:endParaRPr sz="2135"/>
          </a:p>
        </p:txBody>
      </p:sp>
      <p:sp>
        <p:nvSpPr>
          <p:cNvPr id="64" name="object 64"/>
          <p:cNvSpPr/>
          <p:nvPr/>
        </p:nvSpPr>
        <p:spPr>
          <a:xfrm>
            <a:off x="4757332" y="3625095"/>
            <a:ext cx="39135" cy="15052"/>
          </a:xfrm>
          <a:custGeom>
            <a:avLst/>
            <a:gdLst/>
            <a:ahLst/>
            <a:cxnLst/>
            <a:rect l="l" t="t" r="r" b="b"/>
            <a:pathLst>
              <a:path w="33020" h="12700">
                <a:moveTo>
                  <a:pt x="32499" y="12700"/>
                </a:moveTo>
                <a:lnTo>
                  <a:pt x="4127" y="12700"/>
                </a:lnTo>
                <a:lnTo>
                  <a:pt x="0" y="0"/>
                </a:lnTo>
                <a:lnTo>
                  <a:pt x="30797" y="0"/>
                </a:lnTo>
                <a:lnTo>
                  <a:pt x="32499" y="12700"/>
                </a:lnTo>
                <a:close/>
              </a:path>
            </a:pathLst>
          </a:custGeom>
          <a:solidFill>
            <a:srgbClr val="C00000"/>
          </a:solidFill>
        </p:spPr>
        <p:txBody>
          <a:bodyPr wrap="square" lIns="0" tIns="0" rIns="0" bIns="0" rtlCol="0"/>
          <a:lstStyle/>
          <a:p>
            <a:endParaRPr sz="2135"/>
          </a:p>
        </p:txBody>
      </p:sp>
      <p:sp>
        <p:nvSpPr>
          <p:cNvPr id="65" name="object 65"/>
          <p:cNvSpPr/>
          <p:nvPr/>
        </p:nvSpPr>
        <p:spPr>
          <a:xfrm>
            <a:off x="4265664" y="3640147"/>
            <a:ext cx="33114" cy="15052"/>
          </a:xfrm>
          <a:custGeom>
            <a:avLst/>
            <a:gdLst/>
            <a:ahLst/>
            <a:cxnLst/>
            <a:rect l="l" t="t" r="r" b="b"/>
            <a:pathLst>
              <a:path w="27939" h="12700">
                <a:moveTo>
                  <a:pt x="26288" y="12700"/>
                </a:moveTo>
                <a:lnTo>
                  <a:pt x="0" y="12700"/>
                </a:lnTo>
                <a:lnTo>
                  <a:pt x="1130" y="0"/>
                </a:lnTo>
                <a:lnTo>
                  <a:pt x="27584" y="0"/>
                </a:lnTo>
                <a:lnTo>
                  <a:pt x="26288" y="12700"/>
                </a:lnTo>
                <a:close/>
              </a:path>
            </a:pathLst>
          </a:custGeom>
          <a:solidFill>
            <a:srgbClr val="C00000"/>
          </a:solidFill>
        </p:spPr>
        <p:txBody>
          <a:bodyPr wrap="square" lIns="0" tIns="0" rIns="0" bIns="0" rtlCol="0"/>
          <a:lstStyle/>
          <a:p>
            <a:endParaRPr sz="2135"/>
          </a:p>
        </p:txBody>
      </p:sp>
      <p:sp>
        <p:nvSpPr>
          <p:cNvPr id="66" name="object 66"/>
          <p:cNvSpPr/>
          <p:nvPr/>
        </p:nvSpPr>
        <p:spPr>
          <a:xfrm>
            <a:off x="4768140" y="3640147"/>
            <a:ext cx="33867" cy="15052"/>
          </a:xfrm>
          <a:custGeom>
            <a:avLst/>
            <a:gdLst/>
            <a:ahLst/>
            <a:cxnLst/>
            <a:rect l="l" t="t" r="r" b="b"/>
            <a:pathLst>
              <a:path w="28575" h="12700">
                <a:moveTo>
                  <a:pt x="28371" y="12700"/>
                </a:moveTo>
                <a:lnTo>
                  <a:pt x="1282" y="12700"/>
                </a:lnTo>
                <a:lnTo>
                  <a:pt x="0" y="0"/>
                </a:lnTo>
                <a:lnTo>
                  <a:pt x="27419" y="0"/>
                </a:lnTo>
                <a:lnTo>
                  <a:pt x="28371" y="12700"/>
                </a:lnTo>
                <a:close/>
              </a:path>
            </a:pathLst>
          </a:custGeom>
          <a:solidFill>
            <a:srgbClr val="C00000"/>
          </a:solidFill>
        </p:spPr>
        <p:txBody>
          <a:bodyPr wrap="square" lIns="0" tIns="0" rIns="0" bIns="0" rtlCol="0"/>
          <a:lstStyle/>
          <a:p>
            <a:endParaRPr sz="2135"/>
          </a:p>
        </p:txBody>
      </p:sp>
      <p:sp>
        <p:nvSpPr>
          <p:cNvPr id="67" name="object 67"/>
          <p:cNvSpPr/>
          <p:nvPr/>
        </p:nvSpPr>
        <p:spPr>
          <a:xfrm>
            <a:off x="4278089" y="3655199"/>
            <a:ext cx="0" cy="2001896"/>
          </a:xfrm>
          <a:custGeom>
            <a:avLst/>
            <a:gdLst/>
            <a:ahLst/>
            <a:cxnLst/>
            <a:rect l="l" t="t" r="r" b="b"/>
            <a:pathLst>
              <a:path h="1689100">
                <a:moveTo>
                  <a:pt x="0" y="0"/>
                </a:moveTo>
                <a:lnTo>
                  <a:pt x="0" y="1689100"/>
                </a:lnTo>
              </a:path>
            </a:pathLst>
          </a:custGeom>
          <a:ln w="26123">
            <a:solidFill>
              <a:srgbClr val="C00000"/>
            </a:solidFill>
          </a:ln>
        </p:spPr>
        <p:txBody>
          <a:bodyPr wrap="square" lIns="0" tIns="0" rIns="0" bIns="0" rtlCol="0"/>
          <a:lstStyle/>
          <a:p>
            <a:endParaRPr sz="2135"/>
          </a:p>
        </p:txBody>
      </p:sp>
      <p:sp>
        <p:nvSpPr>
          <p:cNvPr id="68" name="object 68"/>
          <p:cNvSpPr/>
          <p:nvPr/>
        </p:nvSpPr>
        <p:spPr>
          <a:xfrm>
            <a:off x="4788408" y="3655199"/>
            <a:ext cx="0" cy="2001896"/>
          </a:xfrm>
          <a:custGeom>
            <a:avLst/>
            <a:gdLst/>
            <a:ahLst/>
            <a:cxnLst/>
            <a:rect l="l" t="t" r="r" b="b"/>
            <a:pathLst>
              <a:path h="1689100">
                <a:moveTo>
                  <a:pt x="0" y="0"/>
                </a:moveTo>
                <a:lnTo>
                  <a:pt x="0" y="1689100"/>
                </a:lnTo>
              </a:path>
            </a:pathLst>
          </a:custGeom>
          <a:ln w="26123">
            <a:solidFill>
              <a:srgbClr val="C00000"/>
            </a:solidFill>
          </a:ln>
        </p:spPr>
        <p:txBody>
          <a:bodyPr wrap="square" lIns="0" tIns="0" rIns="0" bIns="0" rtlCol="0"/>
          <a:lstStyle/>
          <a:p>
            <a:endParaRPr sz="2135"/>
          </a:p>
        </p:txBody>
      </p:sp>
      <p:sp>
        <p:nvSpPr>
          <p:cNvPr id="69" name="object 69"/>
          <p:cNvSpPr/>
          <p:nvPr/>
        </p:nvSpPr>
        <p:spPr>
          <a:xfrm>
            <a:off x="4293450" y="5642043"/>
            <a:ext cx="753" cy="15052"/>
          </a:xfrm>
          <a:custGeom>
            <a:avLst/>
            <a:gdLst/>
            <a:ahLst/>
            <a:cxnLst/>
            <a:rect l="l" t="t" r="r" b="b"/>
            <a:pathLst>
              <a:path w="635" h="12700">
                <a:moveTo>
                  <a:pt x="634" y="12700"/>
                </a:moveTo>
                <a:lnTo>
                  <a:pt x="101" y="12700"/>
                </a:lnTo>
                <a:lnTo>
                  <a:pt x="0" y="0"/>
                </a:lnTo>
                <a:lnTo>
                  <a:pt x="634" y="12700"/>
                </a:lnTo>
                <a:close/>
              </a:path>
            </a:pathLst>
          </a:custGeom>
          <a:solidFill>
            <a:srgbClr val="C00000"/>
          </a:solidFill>
        </p:spPr>
        <p:txBody>
          <a:bodyPr wrap="square" lIns="0" tIns="0" rIns="0" bIns="0" rtlCol="0"/>
          <a:lstStyle/>
          <a:p>
            <a:endParaRPr sz="2135"/>
          </a:p>
        </p:txBody>
      </p:sp>
      <p:sp>
        <p:nvSpPr>
          <p:cNvPr id="70" name="object 70"/>
          <p:cNvSpPr/>
          <p:nvPr/>
        </p:nvSpPr>
        <p:spPr>
          <a:xfrm>
            <a:off x="4772294" y="5642043"/>
            <a:ext cx="753" cy="15052"/>
          </a:xfrm>
          <a:custGeom>
            <a:avLst/>
            <a:gdLst/>
            <a:ahLst/>
            <a:cxnLst/>
            <a:rect l="l" t="t" r="r" b="b"/>
            <a:pathLst>
              <a:path w="635" h="12700">
                <a:moveTo>
                  <a:pt x="533" y="12700"/>
                </a:moveTo>
                <a:lnTo>
                  <a:pt x="0" y="12700"/>
                </a:lnTo>
                <a:lnTo>
                  <a:pt x="622" y="0"/>
                </a:lnTo>
                <a:lnTo>
                  <a:pt x="533" y="12700"/>
                </a:lnTo>
                <a:close/>
              </a:path>
            </a:pathLst>
          </a:custGeom>
          <a:solidFill>
            <a:srgbClr val="C00000"/>
          </a:solidFill>
        </p:spPr>
        <p:txBody>
          <a:bodyPr wrap="square" lIns="0" tIns="0" rIns="0" bIns="0" rtlCol="0"/>
          <a:lstStyle/>
          <a:p>
            <a:endParaRPr sz="2135"/>
          </a:p>
        </p:txBody>
      </p:sp>
      <p:sp>
        <p:nvSpPr>
          <p:cNvPr id="71" name="object 71"/>
          <p:cNvSpPr/>
          <p:nvPr/>
        </p:nvSpPr>
        <p:spPr>
          <a:xfrm>
            <a:off x="4265664" y="5657095"/>
            <a:ext cx="33114" cy="15052"/>
          </a:xfrm>
          <a:custGeom>
            <a:avLst/>
            <a:gdLst/>
            <a:ahLst/>
            <a:cxnLst/>
            <a:rect l="l" t="t" r="r" b="b"/>
            <a:pathLst>
              <a:path w="27939" h="12700">
                <a:moveTo>
                  <a:pt x="27584" y="12700"/>
                </a:moveTo>
                <a:lnTo>
                  <a:pt x="1130" y="12700"/>
                </a:lnTo>
                <a:lnTo>
                  <a:pt x="0" y="0"/>
                </a:lnTo>
                <a:lnTo>
                  <a:pt x="26288" y="0"/>
                </a:lnTo>
                <a:lnTo>
                  <a:pt x="27584" y="12700"/>
                </a:lnTo>
                <a:close/>
              </a:path>
            </a:pathLst>
          </a:custGeom>
          <a:solidFill>
            <a:srgbClr val="C00000"/>
          </a:solidFill>
        </p:spPr>
        <p:txBody>
          <a:bodyPr wrap="square" lIns="0" tIns="0" rIns="0" bIns="0" rtlCol="0"/>
          <a:lstStyle/>
          <a:p>
            <a:endParaRPr sz="2135"/>
          </a:p>
        </p:txBody>
      </p:sp>
      <p:sp>
        <p:nvSpPr>
          <p:cNvPr id="72" name="object 72"/>
          <p:cNvSpPr/>
          <p:nvPr/>
        </p:nvSpPr>
        <p:spPr>
          <a:xfrm>
            <a:off x="4768140" y="5657095"/>
            <a:ext cx="33114" cy="15052"/>
          </a:xfrm>
          <a:custGeom>
            <a:avLst/>
            <a:gdLst/>
            <a:ahLst/>
            <a:cxnLst/>
            <a:rect l="l" t="t" r="r" b="b"/>
            <a:pathLst>
              <a:path w="27939" h="12700">
                <a:moveTo>
                  <a:pt x="26263" y="12700"/>
                </a:moveTo>
                <a:lnTo>
                  <a:pt x="0" y="12700"/>
                </a:lnTo>
                <a:lnTo>
                  <a:pt x="1282" y="0"/>
                </a:lnTo>
                <a:lnTo>
                  <a:pt x="27419" y="0"/>
                </a:lnTo>
                <a:lnTo>
                  <a:pt x="26263" y="12700"/>
                </a:lnTo>
                <a:close/>
              </a:path>
            </a:pathLst>
          </a:custGeom>
          <a:solidFill>
            <a:srgbClr val="C00000"/>
          </a:solidFill>
        </p:spPr>
        <p:txBody>
          <a:bodyPr wrap="square" lIns="0" tIns="0" rIns="0" bIns="0" rtlCol="0"/>
          <a:lstStyle/>
          <a:p>
            <a:endParaRPr sz="2135"/>
          </a:p>
        </p:txBody>
      </p:sp>
      <p:sp>
        <p:nvSpPr>
          <p:cNvPr id="73" name="object 73"/>
          <p:cNvSpPr/>
          <p:nvPr/>
        </p:nvSpPr>
        <p:spPr>
          <a:xfrm>
            <a:off x="4270631" y="5672147"/>
            <a:ext cx="39135" cy="15052"/>
          </a:xfrm>
          <a:custGeom>
            <a:avLst/>
            <a:gdLst/>
            <a:ahLst/>
            <a:cxnLst/>
            <a:rect l="l" t="t" r="r" b="b"/>
            <a:pathLst>
              <a:path w="33020" h="12700">
                <a:moveTo>
                  <a:pt x="32512" y="12700"/>
                </a:moveTo>
                <a:lnTo>
                  <a:pt x="1714" y="12700"/>
                </a:lnTo>
                <a:lnTo>
                  <a:pt x="0" y="0"/>
                </a:lnTo>
                <a:lnTo>
                  <a:pt x="28371" y="0"/>
                </a:lnTo>
                <a:lnTo>
                  <a:pt x="32512" y="12700"/>
                </a:lnTo>
                <a:close/>
              </a:path>
            </a:pathLst>
          </a:custGeom>
          <a:solidFill>
            <a:srgbClr val="C00000"/>
          </a:solidFill>
        </p:spPr>
        <p:txBody>
          <a:bodyPr wrap="square" lIns="0" tIns="0" rIns="0" bIns="0" rtlCol="0"/>
          <a:lstStyle/>
          <a:p>
            <a:endParaRPr sz="2135"/>
          </a:p>
        </p:txBody>
      </p:sp>
      <p:sp>
        <p:nvSpPr>
          <p:cNvPr id="74" name="object 74"/>
          <p:cNvSpPr/>
          <p:nvPr/>
        </p:nvSpPr>
        <p:spPr>
          <a:xfrm>
            <a:off x="4757332" y="5672147"/>
            <a:ext cx="39135" cy="15052"/>
          </a:xfrm>
          <a:custGeom>
            <a:avLst/>
            <a:gdLst/>
            <a:ahLst/>
            <a:cxnLst/>
            <a:rect l="l" t="t" r="r" b="b"/>
            <a:pathLst>
              <a:path w="33020" h="12700">
                <a:moveTo>
                  <a:pt x="31064" y="12700"/>
                </a:moveTo>
                <a:lnTo>
                  <a:pt x="0" y="12700"/>
                </a:lnTo>
                <a:lnTo>
                  <a:pt x="4127" y="0"/>
                </a:lnTo>
                <a:lnTo>
                  <a:pt x="32740" y="0"/>
                </a:lnTo>
                <a:lnTo>
                  <a:pt x="31064" y="12700"/>
                </a:lnTo>
                <a:close/>
              </a:path>
            </a:pathLst>
          </a:custGeom>
          <a:solidFill>
            <a:srgbClr val="C00000"/>
          </a:solidFill>
        </p:spPr>
        <p:txBody>
          <a:bodyPr wrap="square" lIns="0" tIns="0" rIns="0" bIns="0" rtlCol="0"/>
          <a:lstStyle/>
          <a:p>
            <a:endParaRPr sz="2135"/>
          </a:p>
        </p:txBody>
      </p:sp>
      <p:sp>
        <p:nvSpPr>
          <p:cNvPr id="75" name="object 75"/>
          <p:cNvSpPr/>
          <p:nvPr/>
        </p:nvSpPr>
        <p:spPr>
          <a:xfrm>
            <a:off x="4276938" y="5687198"/>
            <a:ext cx="47413" cy="15052"/>
          </a:xfrm>
          <a:custGeom>
            <a:avLst/>
            <a:gdLst/>
            <a:ahLst/>
            <a:cxnLst/>
            <a:rect l="l" t="t" r="r" b="b"/>
            <a:pathLst>
              <a:path w="40004" h="12700">
                <a:moveTo>
                  <a:pt x="39903" y="12700"/>
                </a:moveTo>
                <a:lnTo>
                  <a:pt x="2184" y="12700"/>
                </a:lnTo>
                <a:lnTo>
                  <a:pt x="0" y="0"/>
                </a:lnTo>
                <a:lnTo>
                  <a:pt x="34366" y="0"/>
                </a:lnTo>
                <a:lnTo>
                  <a:pt x="39903" y="12700"/>
                </a:lnTo>
                <a:close/>
              </a:path>
            </a:pathLst>
          </a:custGeom>
          <a:solidFill>
            <a:srgbClr val="C00000"/>
          </a:solidFill>
        </p:spPr>
        <p:txBody>
          <a:bodyPr wrap="square" lIns="0" tIns="0" rIns="0" bIns="0" rtlCol="0"/>
          <a:lstStyle/>
          <a:p>
            <a:endParaRPr sz="2135"/>
          </a:p>
        </p:txBody>
      </p:sp>
      <p:sp>
        <p:nvSpPr>
          <p:cNvPr id="76" name="object 76"/>
          <p:cNvSpPr/>
          <p:nvPr/>
        </p:nvSpPr>
        <p:spPr>
          <a:xfrm>
            <a:off x="4742267" y="5687198"/>
            <a:ext cx="47413" cy="15052"/>
          </a:xfrm>
          <a:custGeom>
            <a:avLst/>
            <a:gdLst/>
            <a:ahLst/>
            <a:cxnLst/>
            <a:rect l="l" t="t" r="r" b="b"/>
            <a:pathLst>
              <a:path w="40004" h="12700">
                <a:moveTo>
                  <a:pt x="37706" y="12700"/>
                </a:moveTo>
                <a:lnTo>
                  <a:pt x="0" y="12700"/>
                </a:lnTo>
                <a:lnTo>
                  <a:pt x="5524" y="0"/>
                </a:lnTo>
                <a:lnTo>
                  <a:pt x="39573" y="0"/>
                </a:lnTo>
                <a:lnTo>
                  <a:pt x="37706" y="12700"/>
                </a:lnTo>
                <a:close/>
              </a:path>
            </a:pathLst>
          </a:custGeom>
          <a:solidFill>
            <a:srgbClr val="C00000"/>
          </a:solidFill>
        </p:spPr>
        <p:txBody>
          <a:bodyPr wrap="square" lIns="0" tIns="0" rIns="0" bIns="0" rtlCol="0"/>
          <a:lstStyle/>
          <a:p>
            <a:endParaRPr sz="2135"/>
          </a:p>
        </p:txBody>
      </p:sp>
      <p:sp>
        <p:nvSpPr>
          <p:cNvPr id="77" name="object 77"/>
          <p:cNvSpPr/>
          <p:nvPr/>
        </p:nvSpPr>
        <p:spPr>
          <a:xfrm>
            <a:off x="4291464" y="5709776"/>
            <a:ext cx="483917" cy="0"/>
          </a:xfrm>
          <a:custGeom>
            <a:avLst/>
            <a:gdLst/>
            <a:ahLst/>
            <a:cxnLst/>
            <a:rect l="l" t="t" r="r" b="b"/>
            <a:pathLst>
              <a:path w="408304">
                <a:moveTo>
                  <a:pt x="0" y="0"/>
                </a:moveTo>
                <a:lnTo>
                  <a:pt x="408000" y="0"/>
                </a:lnTo>
              </a:path>
            </a:pathLst>
          </a:custGeom>
          <a:ln w="12700">
            <a:solidFill>
              <a:srgbClr val="C00000"/>
            </a:solidFill>
          </a:ln>
        </p:spPr>
        <p:txBody>
          <a:bodyPr wrap="square" lIns="0" tIns="0" rIns="0" bIns="0" rtlCol="0"/>
          <a:lstStyle/>
          <a:p>
            <a:endParaRPr sz="2135"/>
          </a:p>
        </p:txBody>
      </p:sp>
      <p:sp>
        <p:nvSpPr>
          <p:cNvPr id="78" name="object 78"/>
          <p:cNvSpPr/>
          <p:nvPr/>
        </p:nvSpPr>
        <p:spPr>
          <a:xfrm>
            <a:off x="4307102" y="5724828"/>
            <a:ext cx="452308" cy="0"/>
          </a:xfrm>
          <a:custGeom>
            <a:avLst/>
            <a:gdLst/>
            <a:ahLst/>
            <a:cxnLst/>
            <a:rect l="l" t="t" r="r" b="b"/>
            <a:pathLst>
              <a:path w="381635">
                <a:moveTo>
                  <a:pt x="0" y="0"/>
                </a:moveTo>
                <a:lnTo>
                  <a:pt x="381622" y="0"/>
                </a:lnTo>
              </a:path>
            </a:pathLst>
          </a:custGeom>
          <a:ln w="12700">
            <a:solidFill>
              <a:srgbClr val="C00000"/>
            </a:solidFill>
          </a:ln>
        </p:spPr>
        <p:txBody>
          <a:bodyPr wrap="square" lIns="0" tIns="0" rIns="0" bIns="0" rtlCol="0"/>
          <a:lstStyle/>
          <a:p>
            <a:endParaRPr sz="2135"/>
          </a:p>
        </p:txBody>
      </p:sp>
      <p:sp>
        <p:nvSpPr>
          <p:cNvPr id="79" name="object 79"/>
          <p:cNvSpPr/>
          <p:nvPr/>
        </p:nvSpPr>
        <p:spPr>
          <a:xfrm>
            <a:off x="4882279" y="3587465"/>
            <a:ext cx="452308" cy="0"/>
          </a:xfrm>
          <a:custGeom>
            <a:avLst/>
            <a:gdLst/>
            <a:ahLst/>
            <a:cxnLst/>
            <a:rect l="l" t="t" r="r" b="b"/>
            <a:pathLst>
              <a:path w="381635">
                <a:moveTo>
                  <a:pt x="0" y="0"/>
                </a:moveTo>
                <a:lnTo>
                  <a:pt x="381622" y="0"/>
                </a:lnTo>
              </a:path>
            </a:pathLst>
          </a:custGeom>
          <a:ln w="12700">
            <a:solidFill>
              <a:srgbClr val="C00000"/>
            </a:solidFill>
          </a:ln>
        </p:spPr>
        <p:txBody>
          <a:bodyPr wrap="square" lIns="0" tIns="0" rIns="0" bIns="0" rtlCol="0"/>
          <a:lstStyle/>
          <a:p>
            <a:endParaRPr sz="2135"/>
          </a:p>
        </p:txBody>
      </p:sp>
      <p:sp>
        <p:nvSpPr>
          <p:cNvPr id="80" name="object 80"/>
          <p:cNvSpPr/>
          <p:nvPr/>
        </p:nvSpPr>
        <p:spPr>
          <a:xfrm>
            <a:off x="4861146" y="3594991"/>
            <a:ext cx="77517" cy="15052"/>
          </a:xfrm>
          <a:custGeom>
            <a:avLst/>
            <a:gdLst/>
            <a:ahLst/>
            <a:cxnLst/>
            <a:rect l="l" t="t" r="r" b="b"/>
            <a:pathLst>
              <a:path w="65404" h="12700">
                <a:moveTo>
                  <a:pt x="61493" y="12700"/>
                </a:moveTo>
                <a:lnTo>
                  <a:pt x="0" y="12700"/>
                </a:lnTo>
                <a:lnTo>
                  <a:pt x="4648" y="0"/>
                </a:lnTo>
                <a:lnTo>
                  <a:pt x="65189" y="0"/>
                </a:lnTo>
                <a:lnTo>
                  <a:pt x="61493" y="12700"/>
                </a:lnTo>
                <a:close/>
              </a:path>
            </a:pathLst>
          </a:custGeom>
          <a:solidFill>
            <a:srgbClr val="C00000"/>
          </a:solidFill>
        </p:spPr>
        <p:txBody>
          <a:bodyPr wrap="square" lIns="0" tIns="0" rIns="0" bIns="0" rtlCol="0"/>
          <a:lstStyle/>
          <a:p>
            <a:endParaRPr sz="2135"/>
          </a:p>
        </p:txBody>
      </p:sp>
      <p:sp>
        <p:nvSpPr>
          <p:cNvPr id="81" name="object 81"/>
          <p:cNvSpPr/>
          <p:nvPr/>
        </p:nvSpPr>
        <p:spPr>
          <a:xfrm>
            <a:off x="4938031" y="3602517"/>
            <a:ext cx="340924" cy="0"/>
          </a:xfrm>
          <a:custGeom>
            <a:avLst/>
            <a:gdLst/>
            <a:ahLst/>
            <a:cxnLst/>
            <a:rect l="l" t="t" r="r" b="b"/>
            <a:pathLst>
              <a:path w="287654">
                <a:moveTo>
                  <a:pt x="0" y="0"/>
                </a:moveTo>
                <a:lnTo>
                  <a:pt x="287540" y="0"/>
                </a:lnTo>
              </a:path>
            </a:pathLst>
          </a:custGeom>
          <a:ln w="12700">
            <a:solidFill>
              <a:srgbClr val="C00000"/>
            </a:solidFill>
          </a:ln>
        </p:spPr>
        <p:txBody>
          <a:bodyPr wrap="square" lIns="0" tIns="0" rIns="0" bIns="0" rtlCol="0"/>
          <a:lstStyle/>
          <a:p>
            <a:endParaRPr sz="2135"/>
          </a:p>
        </p:txBody>
      </p:sp>
      <p:sp>
        <p:nvSpPr>
          <p:cNvPr id="82" name="object 82"/>
          <p:cNvSpPr/>
          <p:nvPr/>
        </p:nvSpPr>
        <p:spPr>
          <a:xfrm>
            <a:off x="5278443" y="3594991"/>
            <a:ext cx="77517" cy="15052"/>
          </a:xfrm>
          <a:custGeom>
            <a:avLst/>
            <a:gdLst/>
            <a:ahLst/>
            <a:cxnLst/>
            <a:rect l="l" t="t" r="r" b="b"/>
            <a:pathLst>
              <a:path w="65404" h="12700">
                <a:moveTo>
                  <a:pt x="65189" y="12700"/>
                </a:moveTo>
                <a:lnTo>
                  <a:pt x="3695" y="12700"/>
                </a:lnTo>
                <a:lnTo>
                  <a:pt x="0" y="0"/>
                </a:lnTo>
                <a:lnTo>
                  <a:pt x="60540" y="0"/>
                </a:lnTo>
                <a:lnTo>
                  <a:pt x="65189" y="12700"/>
                </a:lnTo>
                <a:close/>
              </a:path>
            </a:pathLst>
          </a:custGeom>
          <a:solidFill>
            <a:srgbClr val="C00000"/>
          </a:solidFill>
        </p:spPr>
        <p:txBody>
          <a:bodyPr wrap="square" lIns="0" tIns="0" rIns="0" bIns="0" rtlCol="0"/>
          <a:lstStyle/>
          <a:p>
            <a:endParaRPr sz="2135"/>
          </a:p>
        </p:txBody>
      </p:sp>
      <p:sp>
        <p:nvSpPr>
          <p:cNvPr id="83" name="object 83"/>
          <p:cNvSpPr/>
          <p:nvPr/>
        </p:nvSpPr>
        <p:spPr>
          <a:xfrm>
            <a:off x="4852491" y="3610043"/>
            <a:ext cx="47413" cy="15052"/>
          </a:xfrm>
          <a:custGeom>
            <a:avLst/>
            <a:gdLst/>
            <a:ahLst/>
            <a:cxnLst/>
            <a:rect l="l" t="t" r="r" b="b"/>
            <a:pathLst>
              <a:path w="40004" h="12700">
                <a:moveTo>
                  <a:pt x="34061" y="12700"/>
                </a:moveTo>
                <a:lnTo>
                  <a:pt x="0" y="12700"/>
                </a:lnTo>
                <a:lnTo>
                  <a:pt x="1879" y="0"/>
                </a:lnTo>
                <a:lnTo>
                  <a:pt x="39585" y="0"/>
                </a:lnTo>
                <a:lnTo>
                  <a:pt x="34061" y="12700"/>
                </a:lnTo>
                <a:close/>
              </a:path>
            </a:pathLst>
          </a:custGeom>
          <a:solidFill>
            <a:srgbClr val="C00000"/>
          </a:solidFill>
        </p:spPr>
        <p:txBody>
          <a:bodyPr wrap="square" lIns="0" tIns="0" rIns="0" bIns="0" rtlCol="0"/>
          <a:lstStyle/>
          <a:p>
            <a:endParaRPr sz="2135"/>
          </a:p>
        </p:txBody>
      </p:sp>
      <p:sp>
        <p:nvSpPr>
          <p:cNvPr id="84" name="object 84"/>
          <p:cNvSpPr/>
          <p:nvPr/>
        </p:nvSpPr>
        <p:spPr>
          <a:xfrm>
            <a:off x="5317443" y="3610043"/>
            <a:ext cx="47413" cy="15052"/>
          </a:xfrm>
          <a:custGeom>
            <a:avLst/>
            <a:gdLst/>
            <a:ahLst/>
            <a:cxnLst/>
            <a:rect l="l" t="t" r="r" b="b"/>
            <a:pathLst>
              <a:path w="40004" h="12700">
                <a:moveTo>
                  <a:pt x="39585" y="12700"/>
                </a:moveTo>
                <a:lnTo>
                  <a:pt x="5537" y="12700"/>
                </a:lnTo>
                <a:lnTo>
                  <a:pt x="0" y="0"/>
                </a:lnTo>
                <a:lnTo>
                  <a:pt x="37706" y="0"/>
                </a:lnTo>
                <a:lnTo>
                  <a:pt x="39585" y="12700"/>
                </a:lnTo>
                <a:close/>
              </a:path>
            </a:pathLst>
          </a:custGeom>
          <a:solidFill>
            <a:srgbClr val="C00000"/>
          </a:solidFill>
        </p:spPr>
        <p:txBody>
          <a:bodyPr wrap="square" lIns="0" tIns="0" rIns="0" bIns="0" rtlCol="0"/>
          <a:lstStyle/>
          <a:p>
            <a:endParaRPr sz="2135"/>
          </a:p>
        </p:txBody>
      </p:sp>
      <p:sp>
        <p:nvSpPr>
          <p:cNvPr id="85" name="object 85"/>
          <p:cNvSpPr/>
          <p:nvPr/>
        </p:nvSpPr>
        <p:spPr>
          <a:xfrm>
            <a:off x="4845807" y="3625095"/>
            <a:ext cx="39135" cy="15052"/>
          </a:xfrm>
          <a:custGeom>
            <a:avLst/>
            <a:gdLst/>
            <a:ahLst/>
            <a:cxnLst/>
            <a:rect l="l" t="t" r="r" b="b"/>
            <a:pathLst>
              <a:path w="33020" h="12700">
                <a:moveTo>
                  <a:pt x="28371" y="12700"/>
                </a:moveTo>
                <a:lnTo>
                  <a:pt x="0" y="12700"/>
                </a:lnTo>
                <a:lnTo>
                  <a:pt x="1714" y="0"/>
                </a:lnTo>
                <a:lnTo>
                  <a:pt x="32512" y="0"/>
                </a:lnTo>
                <a:lnTo>
                  <a:pt x="28371" y="12700"/>
                </a:lnTo>
                <a:close/>
              </a:path>
            </a:pathLst>
          </a:custGeom>
          <a:solidFill>
            <a:srgbClr val="C00000"/>
          </a:solidFill>
        </p:spPr>
        <p:txBody>
          <a:bodyPr wrap="square" lIns="0" tIns="0" rIns="0" bIns="0" rtlCol="0"/>
          <a:lstStyle/>
          <a:p>
            <a:endParaRPr sz="2135"/>
          </a:p>
        </p:txBody>
      </p:sp>
      <p:sp>
        <p:nvSpPr>
          <p:cNvPr id="86" name="object 86"/>
          <p:cNvSpPr/>
          <p:nvPr/>
        </p:nvSpPr>
        <p:spPr>
          <a:xfrm>
            <a:off x="5332510" y="3625095"/>
            <a:ext cx="39135" cy="15052"/>
          </a:xfrm>
          <a:custGeom>
            <a:avLst/>
            <a:gdLst/>
            <a:ahLst/>
            <a:cxnLst/>
            <a:rect l="l" t="t" r="r" b="b"/>
            <a:pathLst>
              <a:path w="33020" h="12700">
                <a:moveTo>
                  <a:pt x="32512" y="12700"/>
                </a:moveTo>
                <a:lnTo>
                  <a:pt x="4140" y="12700"/>
                </a:lnTo>
                <a:lnTo>
                  <a:pt x="0" y="0"/>
                </a:lnTo>
                <a:lnTo>
                  <a:pt x="30797" y="0"/>
                </a:lnTo>
                <a:lnTo>
                  <a:pt x="32512" y="12700"/>
                </a:lnTo>
                <a:close/>
              </a:path>
            </a:pathLst>
          </a:custGeom>
          <a:solidFill>
            <a:srgbClr val="C00000"/>
          </a:solidFill>
        </p:spPr>
        <p:txBody>
          <a:bodyPr wrap="square" lIns="0" tIns="0" rIns="0" bIns="0" rtlCol="0"/>
          <a:lstStyle/>
          <a:p>
            <a:endParaRPr sz="2135"/>
          </a:p>
        </p:txBody>
      </p:sp>
      <p:sp>
        <p:nvSpPr>
          <p:cNvPr id="87" name="object 87"/>
          <p:cNvSpPr/>
          <p:nvPr/>
        </p:nvSpPr>
        <p:spPr>
          <a:xfrm>
            <a:off x="4839893" y="3640147"/>
            <a:ext cx="33867" cy="15052"/>
          </a:xfrm>
          <a:custGeom>
            <a:avLst/>
            <a:gdLst/>
            <a:ahLst/>
            <a:cxnLst/>
            <a:rect l="l" t="t" r="r" b="b"/>
            <a:pathLst>
              <a:path w="28575" h="12700">
                <a:moveTo>
                  <a:pt x="27101" y="12700"/>
                </a:moveTo>
                <a:lnTo>
                  <a:pt x="0" y="12700"/>
                </a:lnTo>
                <a:lnTo>
                  <a:pt x="965" y="0"/>
                </a:lnTo>
                <a:lnTo>
                  <a:pt x="28384" y="0"/>
                </a:lnTo>
                <a:lnTo>
                  <a:pt x="27101" y="12700"/>
                </a:lnTo>
                <a:close/>
              </a:path>
            </a:pathLst>
          </a:custGeom>
          <a:solidFill>
            <a:srgbClr val="C00000"/>
          </a:solidFill>
        </p:spPr>
        <p:txBody>
          <a:bodyPr wrap="square" lIns="0" tIns="0" rIns="0" bIns="0" rtlCol="0"/>
          <a:lstStyle/>
          <a:p>
            <a:endParaRPr sz="2135"/>
          </a:p>
        </p:txBody>
      </p:sp>
      <p:sp>
        <p:nvSpPr>
          <p:cNvPr id="88" name="object 88"/>
          <p:cNvSpPr/>
          <p:nvPr/>
        </p:nvSpPr>
        <p:spPr>
          <a:xfrm>
            <a:off x="5343317" y="3640147"/>
            <a:ext cx="33867" cy="15052"/>
          </a:xfrm>
          <a:custGeom>
            <a:avLst/>
            <a:gdLst/>
            <a:ahLst/>
            <a:cxnLst/>
            <a:rect l="l" t="t" r="r" b="b"/>
            <a:pathLst>
              <a:path w="28575" h="12700">
                <a:moveTo>
                  <a:pt x="28384" y="12700"/>
                </a:moveTo>
                <a:lnTo>
                  <a:pt x="1282" y="12700"/>
                </a:lnTo>
                <a:lnTo>
                  <a:pt x="0" y="0"/>
                </a:lnTo>
                <a:lnTo>
                  <a:pt x="27419" y="0"/>
                </a:lnTo>
                <a:lnTo>
                  <a:pt x="28384" y="12700"/>
                </a:lnTo>
                <a:close/>
              </a:path>
            </a:pathLst>
          </a:custGeom>
          <a:solidFill>
            <a:srgbClr val="C00000"/>
          </a:solidFill>
        </p:spPr>
        <p:txBody>
          <a:bodyPr wrap="square" lIns="0" tIns="0" rIns="0" bIns="0" rtlCol="0"/>
          <a:lstStyle/>
          <a:p>
            <a:endParaRPr sz="2135"/>
          </a:p>
        </p:txBody>
      </p:sp>
      <p:sp>
        <p:nvSpPr>
          <p:cNvPr id="89" name="object 89"/>
          <p:cNvSpPr/>
          <p:nvPr/>
        </p:nvSpPr>
        <p:spPr>
          <a:xfrm>
            <a:off x="4853266" y="3655199"/>
            <a:ext cx="0" cy="2001896"/>
          </a:xfrm>
          <a:custGeom>
            <a:avLst/>
            <a:gdLst/>
            <a:ahLst/>
            <a:cxnLst/>
            <a:rect l="l" t="t" r="r" b="b"/>
            <a:pathLst>
              <a:path h="1689100">
                <a:moveTo>
                  <a:pt x="0" y="0"/>
                </a:moveTo>
                <a:lnTo>
                  <a:pt x="0" y="1689100"/>
                </a:lnTo>
              </a:path>
            </a:pathLst>
          </a:custGeom>
          <a:ln w="26123">
            <a:solidFill>
              <a:srgbClr val="C00000"/>
            </a:solidFill>
          </a:ln>
        </p:spPr>
        <p:txBody>
          <a:bodyPr wrap="square" lIns="0" tIns="0" rIns="0" bIns="0" rtlCol="0"/>
          <a:lstStyle/>
          <a:p>
            <a:endParaRPr sz="2135"/>
          </a:p>
        </p:txBody>
      </p:sp>
      <p:sp>
        <p:nvSpPr>
          <p:cNvPr id="90" name="object 90"/>
          <p:cNvSpPr/>
          <p:nvPr/>
        </p:nvSpPr>
        <p:spPr>
          <a:xfrm>
            <a:off x="5363584" y="3655199"/>
            <a:ext cx="0" cy="2001896"/>
          </a:xfrm>
          <a:custGeom>
            <a:avLst/>
            <a:gdLst/>
            <a:ahLst/>
            <a:cxnLst/>
            <a:rect l="l" t="t" r="r" b="b"/>
            <a:pathLst>
              <a:path h="1689100">
                <a:moveTo>
                  <a:pt x="0" y="0"/>
                </a:moveTo>
                <a:lnTo>
                  <a:pt x="0" y="1689100"/>
                </a:lnTo>
              </a:path>
            </a:pathLst>
          </a:custGeom>
          <a:ln w="26123">
            <a:solidFill>
              <a:srgbClr val="C00000"/>
            </a:solidFill>
          </a:ln>
        </p:spPr>
        <p:txBody>
          <a:bodyPr wrap="square" lIns="0" tIns="0" rIns="0" bIns="0" rtlCol="0"/>
          <a:lstStyle/>
          <a:p>
            <a:endParaRPr sz="2135"/>
          </a:p>
        </p:txBody>
      </p:sp>
      <p:sp>
        <p:nvSpPr>
          <p:cNvPr id="91" name="object 91"/>
          <p:cNvSpPr/>
          <p:nvPr/>
        </p:nvSpPr>
        <p:spPr>
          <a:xfrm>
            <a:off x="4868642" y="5642043"/>
            <a:ext cx="753" cy="15052"/>
          </a:xfrm>
          <a:custGeom>
            <a:avLst/>
            <a:gdLst/>
            <a:ahLst/>
            <a:cxnLst/>
            <a:rect l="l" t="t" r="r" b="b"/>
            <a:pathLst>
              <a:path w="635" h="12700">
                <a:moveTo>
                  <a:pt x="622" y="12700"/>
                </a:moveTo>
                <a:lnTo>
                  <a:pt x="88" y="12700"/>
                </a:lnTo>
                <a:lnTo>
                  <a:pt x="0" y="0"/>
                </a:lnTo>
                <a:lnTo>
                  <a:pt x="622" y="12700"/>
                </a:lnTo>
                <a:close/>
              </a:path>
            </a:pathLst>
          </a:custGeom>
          <a:solidFill>
            <a:srgbClr val="C00000"/>
          </a:solidFill>
        </p:spPr>
        <p:txBody>
          <a:bodyPr wrap="square" lIns="0" tIns="0" rIns="0" bIns="0" rtlCol="0"/>
          <a:lstStyle/>
          <a:p>
            <a:endParaRPr sz="2135"/>
          </a:p>
        </p:txBody>
      </p:sp>
      <p:sp>
        <p:nvSpPr>
          <p:cNvPr id="92" name="object 92"/>
          <p:cNvSpPr/>
          <p:nvPr/>
        </p:nvSpPr>
        <p:spPr>
          <a:xfrm>
            <a:off x="5347471" y="5642043"/>
            <a:ext cx="753" cy="15052"/>
          </a:xfrm>
          <a:custGeom>
            <a:avLst/>
            <a:gdLst/>
            <a:ahLst/>
            <a:cxnLst/>
            <a:rect l="l" t="t" r="r" b="b"/>
            <a:pathLst>
              <a:path w="635" h="12700">
                <a:moveTo>
                  <a:pt x="533" y="12700"/>
                </a:moveTo>
                <a:lnTo>
                  <a:pt x="0" y="12700"/>
                </a:lnTo>
                <a:lnTo>
                  <a:pt x="635" y="0"/>
                </a:lnTo>
                <a:lnTo>
                  <a:pt x="533" y="12700"/>
                </a:lnTo>
                <a:close/>
              </a:path>
            </a:pathLst>
          </a:custGeom>
          <a:solidFill>
            <a:srgbClr val="C00000"/>
          </a:solidFill>
        </p:spPr>
        <p:txBody>
          <a:bodyPr wrap="square" lIns="0" tIns="0" rIns="0" bIns="0" rtlCol="0"/>
          <a:lstStyle/>
          <a:p>
            <a:endParaRPr sz="2135"/>
          </a:p>
        </p:txBody>
      </p:sp>
      <p:sp>
        <p:nvSpPr>
          <p:cNvPr id="93" name="object 93"/>
          <p:cNvSpPr/>
          <p:nvPr/>
        </p:nvSpPr>
        <p:spPr>
          <a:xfrm>
            <a:off x="4841036" y="5657095"/>
            <a:ext cx="33114" cy="15052"/>
          </a:xfrm>
          <a:custGeom>
            <a:avLst/>
            <a:gdLst/>
            <a:ahLst/>
            <a:cxnLst/>
            <a:rect l="l" t="t" r="r" b="b"/>
            <a:pathLst>
              <a:path w="27939" h="12700">
                <a:moveTo>
                  <a:pt x="27419" y="12700"/>
                </a:moveTo>
                <a:lnTo>
                  <a:pt x="965" y="12700"/>
                </a:lnTo>
                <a:lnTo>
                  <a:pt x="0" y="0"/>
                </a:lnTo>
                <a:lnTo>
                  <a:pt x="26136" y="0"/>
                </a:lnTo>
                <a:lnTo>
                  <a:pt x="27419" y="12700"/>
                </a:lnTo>
                <a:close/>
              </a:path>
            </a:pathLst>
          </a:custGeom>
          <a:solidFill>
            <a:srgbClr val="C00000"/>
          </a:solidFill>
        </p:spPr>
        <p:txBody>
          <a:bodyPr wrap="square" lIns="0" tIns="0" rIns="0" bIns="0" rtlCol="0"/>
          <a:lstStyle/>
          <a:p>
            <a:endParaRPr sz="2135"/>
          </a:p>
        </p:txBody>
      </p:sp>
      <p:sp>
        <p:nvSpPr>
          <p:cNvPr id="94" name="object 94"/>
          <p:cNvSpPr/>
          <p:nvPr/>
        </p:nvSpPr>
        <p:spPr>
          <a:xfrm>
            <a:off x="5343316" y="5657095"/>
            <a:ext cx="33114" cy="15052"/>
          </a:xfrm>
          <a:custGeom>
            <a:avLst/>
            <a:gdLst/>
            <a:ahLst/>
            <a:cxnLst/>
            <a:rect l="l" t="t" r="r" b="b"/>
            <a:pathLst>
              <a:path w="27939" h="12700">
                <a:moveTo>
                  <a:pt x="26454" y="12700"/>
                </a:moveTo>
                <a:lnTo>
                  <a:pt x="0" y="12700"/>
                </a:lnTo>
                <a:lnTo>
                  <a:pt x="1282" y="0"/>
                </a:lnTo>
                <a:lnTo>
                  <a:pt x="27419" y="0"/>
                </a:lnTo>
                <a:lnTo>
                  <a:pt x="26454" y="12700"/>
                </a:lnTo>
                <a:close/>
              </a:path>
            </a:pathLst>
          </a:custGeom>
          <a:solidFill>
            <a:srgbClr val="C00000"/>
          </a:solidFill>
        </p:spPr>
        <p:txBody>
          <a:bodyPr wrap="square" lIns="0" tIns="0" rIns="0" bIns="0" rtlCol="0"/>
          <a:lstStyle/>
          <a:p>
            <a:endParaRPr sz="2135"/>
          </a:p>
        </p:txBody>
      </p:sp>
      <p:sp>
        <p:nvSpPr>
          <p:cNvPr id="95" name="object 95"/>
          <p:cNvSpPr/>
          <p:nvPr/>
        </p:nvSpPr>
        <p:spPr>
          <a:xfrm>
            <a:off x="4845807" y="5672147"/>
            <a:ext cx="39135" cy="15052"/>
          </a:xfrm>
          <a:custGeom>
            <a:avLst/>
            <a:gdLst/>
            <a:ahLst/>
            <a:cxnLst/>
            <a:rect l="l" t="t" r="r" b="b"/>
            <a:pathLst>
              <a:path w="33020" h="12700">
                <a:moveTo>
                  <a:pt x="32512" y="12700"/>
                </a:moveTo>
                <a:lnTo>
                  <a:pt x="1714" y="12700"/>
                </a:lnTo>
                <a:lnTo>
                  <a:pt x="0" y="0"/>
                </a:lnTo>
                <a:lnTo>
                  <a:pt x="28371" y="0"/>
                </a:lnTo>
                <a:lnTo>
                  <a:pt x="32512" y="12700"/>
                </a:lnTo>
                <a:close/>
              </a:path>
            </a:pathLst>
          </a:custGeom>
          <a:solidFill>
            <a:srgbClr val="C00000"/>
          </a:solidFill>
        </p:spPr>
        <p:txBody>
          <a:bodyPr wrap="square" lIns="0" tIns="0" rIns="0" bIns="0" rtlCol="0"/>
          <a:lstStyle/>
          <a:p>
            <a:endParaRPr sz="2135"/>
          </a:p>
        </p:txBody>
      </p:sp>
      <p:sp>
        <p:nvSpPr>
          <p:cNvPr id="96" name="object 96"/>
          <p:cNvSpPr/>
          <p:nvPr/>
        </p:nvSpPr>
        <p:spPr>
          <a:xfrm>
            <a:off x="5332510" y="5672147"/>
            <a:ext cx="39135" cy="15052"/>
          </a:xfrm>
          <a:custGeom>
            <a:avLst/>
            <a:gdLst/>
            <a:ahLst/>
            <a:cxnLst/>
            <a:rect l="l" t="t" r="r" b="b"/>
            <a:pathLst>
              <a:path w="33020" h="12700">
                <a:moveTo>
                  <a:pt x="30797" y="12700"/>
                </a:moveTo>
                <a:lnTo>
                  <a:pt x="0" y="12700"/>
                </a:lnTo>
                <a:lnTo>
                  <a:pt x="4140" y="0"/>
                </a:lnTo>
                <a:lnTo>
                  <a:pt x="32512" y="0"/>
                </a:lnTo>
                <a:lnTo>
                  <a:pt x="30797" y="12700"/>
                </a:lnTo>
                <a:close/>
              </a:path>
            </a:pathLst>
          </a:custGeom>
          <a:solidFill>
            <a:srgbClr val="C00000"/>
          </a:solidFill>
        </p:spPr>
        <p:txBody>
          <a:bodyPr wrap="square" lIns="0" tIns="0" rIns="0" bIns="0" rtlCol="0"/>
          <a:lstStyle/>
          <a:p>
            <a:endParaRPr sz="2135"/>
          </a:p>
        </p:txBody>
      </p:sp>
      <p:sp>
        <p:nvSpPr>
          <p:cNvPr id="97" name="object 97"/>
          <p:cNvSpPr/>
          <p:nvPr/>
        </p:nvSpPr>
        <p:spPr>
          <a:xfrm>
            <a:off x="4852115" y="5687198"/>
            <a:ext cx="47413" cy="15052"/>
          </a:xfrm>
          <a:custGeom>
            <a:avLst/>
            <a:gdLst/>
            <a:ahLst/>
            <a:cxnLst/>
            <a:rect l="l" t="t" r="r" b="b"/>
            <a:pathLst>
              <a:path w="40004" h="12700">
                <a:moveTo>
                  <a:pt x="39903" y="12700"/>
                </a:moveTo>
                <a:lnTo>
                  <a:pt x="2197" y="12700"/>
                </a:lnTo>
                <a:lnTo>
                  <a:pt x="0" y="0"/>
                </a:lnTo>
                <a:lnTo>
                  <a:pt x="34378" y="0"/>
                </a:lnTo>
                <a:lnTo>
                  <a:pt x="39903" y="12700"/>
                </a:lnTo>
                <a:close/>
              </a:path>
            </a:pathLst>
          </a:custGeom>
          <a:solidFill>
            <a:srgbClr val="C00000"/>
          </a:solidFill>
        </p:spPr>
        <p:txBody>
          <a:bodyPr wrap="square" lIns="0" tIns="0" rIns="0" bIns="0" rtlCol="0"/>
          <a:lstStyle/>
          <a:p>
            <a:endParaRPr sz="2135"/>
          </a:p>
        </p:txBody>
      </p:sp>
      <p:sp>
        <p:nvSpPr>
          <p:cNvPr id="98" name="object 98"/>
          <p:cNvSpPr/>
          <p:nvPr/>
        </p:nvSpPr>
        <p:spPr>
          <a:xfrm>
            <a:off x="5317443" y="5687198"/>
            <a:ext cx="47413" cy="15052"/>
          </a:xfrm>
          <a:custGeom>
            <a:avLst/>
            <a:gdLst/>
            <a:ahLst/>
            <a:cxnLst/>
            <a:rect l="l" t="t" r="r" b="b"/>
            <a:pathLst>
              <a:path w="40004" h="12700">
                <a:moveTo>
                  <a:pt x="37706" y="12700"/>
                </a:moveTo>
                <a:lnTo>
                  <a:pt x="0" y="12700"/>
                </a:lnTo>
                <a:lnTo>
                  <a:pt x="5537" y="0"/>
                </a:lnTo>
                <a:lnTo>
                  <a:pt x="39903" y="0"/>
                </a:lnTo>
                <a:lnTo>
                  <a:pt x="37706" y="12700"/>
                </a:lnTo>
                <a:close/>
              </a:path>
            </a:pathLst>
          </a:custGeom>
          <a:solidFill>
            <a:srgbClr val="C00000"/>
          </a:solidFill>
        </p:spPr>
        <p:txBody>
          <a:bodyPr wrap="square" lIns="0" tIns="0" rIns="0" bIns="0" rtlCol="0"/>
          <a:lstStyle/>
          <a:p>
            <a:endParaRPr sz="2135"/>
          </a:p>
        </p:txBody>
      </p:sp>
      <p:sp>
        <p:nvSpPr>
          <p:cNvPr id="99" name="object 99"/>
          <p:cNvSpPr/>
          <p:nvPr/>
        </p:nvSpPr>
        <p:spPr>
          <a:xfrm>
            <a:off x="4866655" y="5709776"/>
            <a:ext cx="483917" cy="0"/>
          </a:xfrm>
          <a:custGeom>
            <a:avLst/>
            <a:gdLst/>
            <a:ahLst/>
            <a:cxnLst/>
            <a:rect l="l" t="t" r="r" b="b"/>
            <a:pathLst>
              <a:path w="408304">
                <a:moveTo>
                  <a:pt x="0" y="0"/>
                </a:moveTo>
                <a:lnTo>
                  <a:pt x="407987" y="0"/>
                </a:lnTo>
              </a:path>
            </a:pathLst>
          </a:custGeom>
          <a:ln w="12700">
            <a:solidFill>
              <a:srgbClr val="C00000"/>
            </a:solidFill>
          </a:ln>
        </p:spPr>
        <p:txBody>
          <a:bodyPr wrap="square" lIns="0" tIns="0" rIns="0" bIns="0" rtlCol="0"/>
          <a:lstStyle/>
          <a:p>
            <a:endParaRPr sz="2135"/>
          </a:p>
        </p:txBody>
      </p:sp>
      <p:sp>
        <p:nvSpPr>
          <p:cNvPr id="100" name="object 100"/>
          <p:cNvSpPr/>
          <p:nvPr/>
        </p:nvSpPr>
        <p:spPr>
          <a:xfrm>
            <a:off x="4885724" y="5724828"/>
            <a:ext cx="445535" cy="0"/>
          </a:xfrm>
          <a:custGeom>
            <a:avLst/>
            <a:gdLst/>
            <a:ahLst/>
            <a:cxnLst/>
            <a:rect l="l" t="t" r="r" b="b"/>
            <a:pathLst>
              <a:path w="375920">
                <a:moveTo>
                  <a:pt x="0" y="0"/>
                </a:moveTo>
                <a:lnTo>
                  <a:pt x="375805" y="0"/>
                </a:lnTo>
              </a:path>
            </a:pathLst>
          </a:custGeom>
          <a:ln w="12700">
            <a:solidFill>
              <a:srgbClr val="C00000"/>
            </a:solidFill>
          </a:ln>
        </p:spPr>
        <p:txBody>
          <a:bodyPr wrap="square" lIns="0" tIns="0" rIns="0" bIns="0" rtlCol="0"/>
          <a:lstStyle/>
          <a:p>
            <a:endParaRPr sz="2135"/>
          </a:p>
        </p:txBody>
      </p:sp>
      <p:sp>
        <p:nvSpPr>
          <p:cNvPr id="101" name="object 101"/>
          <p:cNvSpPr/>
          <p:nvPr/>
        </p:nvSpPr>
        <p:spPr>
          <a:xfrm>
            <a:off x="5457455" y="3587465"/>
            <a:ext cx="452308" cy="0"/>
          </a:xfrm>
          <a:custGeom>
            <a:avLst/>
            <a:gdLst/>
            <a:ahLst/>
            <a:cxnLst/>
            <a:rect l="l" t="t" r="r" b="b"/>
            <a:pathLst>
              <a:path w="381635">
                <a:moveTo>
                  <a:pt x="0" y="0"/>
                </a:moveTo>
                <a:lnTo>
                  <a:pt x="381635" y="0"/>
                </a:lnTo>
              </a:path>
            </a:pathLst>
          </a:custGeom>
          <a:ln w="12700">
            <a:solidFill>
              <a:srgbClr val="C00000"/>
            </a:solidFill>
          </a:ln>
        </p:spPr>
        <p:txBody>
          <a:bodyPr wrap="square" lIns="0" tIns="0" rIns="0" bIns="0" rtlCol="0"/>
          <a:lstStyle/>
          <a:p>
            <a:endParaRPr sz="2135"/>
          </a:p>
        </p:txBody>
      </p:sp>
      <p:sp>
        <p:nvSpPr>
          <p:cNvPr id="102" name="object 102"/>
          <p:cNvSpPr/>
          <p:nvPr/>
        </p:nvSpPr>
        <p:spPr>
          <a:xfrm>
            <a:off x="5436337" y="3594991"/>
            <a:ext cx="77517" cy="15052"/>
          </a:xfrm>
          <a:custGeom>
            <a:avLst/>
            <a:gdLst/>
            <a:ahLst/>
            <a:cxnLst/>
            <a:rect l="l" t="t" r="r" b="b"/>
            <a:pathLst>
              <a:path w="65404" h="12700">
                <a:moveTo>
                  <a:pt x="61480" y="12700"/>
                </a:moveTo>
                <a:lnTo>
                  <a:pt x="0" y="12700"/>
                </a:lnTo>
                <a:lnTo>
                  <a:pt x="4635" y="0"/>
                </a:lnTo>
                <a:lnTo>
                  <a:pt x="65189" y="0"/>
                </a:lnTo>
                <a:lnTo>
                  <a:pt x="61480" y="12700"/>
                </a:lnTo>
                <a:close/>
              </a:path>
            </a:pathLst>
          </a:custGeom>
          <a:solidFill>
            <a:srgbClr val="C00000"/>
          </a:solidFill>
        </p:spPr>
        <p:txBody>
          <a:bodyPr wrap="square" lIns="0" tIns="0" rIns="0" bIns="0" rtlCol="0"/>
          <a:lstStyle/>
          <a:p>
            <a:endParaRPr sz="2135"/>
          </a:p>
        </p:txBody>
      </p:sp>
      <p:sp>
        <p:nvSpPr>
          <p:cNvPr id="103" name="object 103"/>
          <p:cNvSpPr/>
          <p:nvPr/>
        </p:nvSpPr>
        <p:spPr>
          <a:xfrm>
            <a:off x="5513207" y="3602517"/>
            <a:ext cx="340924" cy="0"/>
          </a:xfrm>
          <a:custGeom>
            <a:avLst/>
            <a:gdLst/>
            <a:ahLst/>
            <a:cxnLst/>
            <a:rect l="l" t="t" r="r" b="b"/>
            <a:pathLst>
              <a:path w="287654">
                <a:moveTo>
                  <a:pt x="0" y="0"/>
                </a:moveTo>
                <a:lnTo>
                  <a:pt x="287540" y="0"/>
                </a:lnTo>
              </a:path>
            </a:pathLst>
          </a:custGeom>
          <a:ln w="12700">
            <a:solidFill>
              <a:srgbClr val="C00000"/>
            </a:solidFill>
          </a:ln>
        </p:spPr>
        <p:txBody>
          <a:bodyPr wrap="square" lIns="0" tIns="0" rIns="0" bIns="0" rtlCol="0"/>
          <a:lstStyle/>
          <a:p>
            <a:endParaRPr sz="2135"/>
          </a:p>
        </p:txBody>
      </p:sp>
      <p:sp>
        <p:nvSpPr>
          <p:cNvPr id="104" name="object 104"/>
          <p:cNvSpPr/>
          <p:nvPr/>
        </p:nvSpPr>
        <p:spPr>
          <a:xfrm>
            <a:off x="5853620" y="3594991"/>
            <a:ext cx="77517" cy="15052"/>
          </a:xfrm>
          <a:custGeom>
            <a:avLst/>
            <a:gdLst/>
            <a:ahLst/>
            <a:cxnLst/>
            <a:rect l="l" t="t" r="r" b="b"/>
            <a:pathLst>
              <a:path w="65404" h="12700">
                <a:moveTo>
                  <a:pt x="65189" y="12700"/>
                </a:moveTo>
                <a:lnTo>
                  <a:pt x="3695" y="12700"/>
                </a:lnTo>
                <a:lnTo>
                  <a:pt x="0" y="0"/>
                </a:lnTo>
                <a:lnTo>
                  <a:pt x="60553" y="0"/>
                </a:lnTo>
                <a:lnTo>
                  <a:pt x="65189" y="12700"/>
                </a:lnTo>
                <a:close/>
              </a:path>
            </a:pathLst>
          </a:custGeom>
          <a:solidFill>
            <a:srgbClr val="C00000"/>
          </a:solidFill>
        </p:spPr>
        <p:txBody>
          <a:bodyPr wrap="square" lIns="0" tIns="0" rIns="0" bIns="0" rtlCol="0"/>
          <a:lstStyle/>
          <a:p>
            <a:endParaRPr sz="2135"/>
          </a:p>
        </p:txBody>
      </p:sp>
      <p:sp>
        <p:nvSpPr>
          <p:cNvPr id="105" name="object 105"/>
          <p:cNvSpPr/>
          <p:nvPr/>
        </p:nvSpPr>
        <p:spPr>
          <a:xfrm>
            <a:off x="5427306" y="3610043"/>
            <a:ext cx="47413" cy="15052"/>
          </a:xfrm>
          <a:custGeom>
            <a:avLst/>
            <a:gdLst/>
            <a:ahLst/>
            <a:cxnLst/>
            <a:rect l="l" t="t" r="r" b="b"/>
            <a:pathLst>
              <a:path w="40004" h="12700">
                <a:moveTo>
                  <a:pt x="34366" y="12700"/>
                </a:moveTo>
                <a:lnTo>
                  <a:pt x="0" y="12700"/>
                </a:lnTo>
                <a:lnTo>
                  <a:pt x="2184" y="0"/>
                </a:lnTo>
                <a:lnTo>
                  <a:pt x="39903" y="0"/>
                </a:lnTo>
                <a:lnTo>
                  <a:pt x="34366" y="12700"/>
                </a:lnTo>
                <a:close/>
              </a:path>
            </a:pathLst>
          </a:custGeom>
          <a:solidFill>
            <a:srgbClr val="C00000"/>
          </a:solidFill>
        </p:spPr>
        <p:txBody>
          <a:bodyPr wrap="square" lIns="0" tIns="0" rIns="0" bIns="0" rtlCol="0"/>
          <a:lstStyle/>
          <a:p>
            <a:endParaRPr sz="2135"/>
          </a:p>
        </p:txBody>
      </p:sp>
      <p:sp>
        <p:nvSpPr>
          <p:cNvPr id="106" name="object 106"/>
          <p:cNvSpPr/>
          <p:nvPr/>
        </p:nvSpPr>
        <p:spPr>
          <a:xfrm>
            <a:off x="5892619" y="3610043"/>
            <a:ext cx="47413" cy="15052"/>
          </a:xfrm>
          <a:custGeom>
            <a:avLst/>
            <a:gdLst/>
            <a:ahLst/>
            <a:cxnLst/>
            <a:rect l="l" t="t" r="r" b="b"/>
            <a:pathLst>
              <a:path w="40004" h="12700">
                <a:moveTo>
                  <a:pt x="39903" y="12700"/>
                </a:moveTo>
                <a:lnTo>
                  <a:pt x="5537" y="12700"/>
                </a:lnTo>
                <a:lnTo>
                  <a:pt x="0" y="0"/>
                </a:lnTo>
                <a:lnTo>
                  <a:pt x="37719" y="0"/>
                </a:lnTo>
                <a:lnTo>
                  <a:pt x="39903" y="12700"/>
                </a:lnTo>
                <a:close/>
              </a:path>
            </a:pathLst>
          </a:custGeom>
          <a:solidFill>
            <a:srgbClr val="C00000"/>
          </a:solidFill>
        </p:spPr>
        <p:txBody>
          <a:bodyPr wrap="square" lIns="0" tIns="0" rIns="0" bIns="0" rtlCol="0"/>
          <a:lstStyle/>
          <a:p>
            <a:endParaRPr sz="2135"/>
          </a:p>
        </p:txBody>
      </p:sp>
      <p:sp>
        <p:nvSpPr>
          <p:cNvPr id="107" name="object 107"/>
          <p:cNvSpPr/>
          <p:nvPr/>
        </p:nvSpPr>
        <p:spPr>
          <a:xfrm>
            <a:off x="5420713" y="3625095"/>
            <a:ext cx="39135" cy="15052"/>
          </a:xfrm>
          <a:custGeom>
            <a:avLst/>
            <a:gdLst/>
            <a:ahLst/>
            <a:cxnLst/>
            <a:rect l="l" t="t" r="r" b="b"/>
            <a:pathLst>
              <a:path w="33020" h="12700">
                <a:moveTo>
                  <a:pt x="28613" y="12700"/>
                </a:moveTo>
                <a:lnTo>
                  <a:pt x="0" y="12700"/>
                </a:lnTo>
                <a:lnTo>
                  <a:pt x="1676" y="0"/>
                </a:lnTo>
                <a:lnTo>
                  <a:pt x="32740" y="0"/>
                </a:lnTo>
                <a:lnTo>
                  <a:pt x="28613" y="12700"/>
                </a:lnTo>
                <a:close/>
              </a:path>
            </a:pathLst>
          </a:custGeom>
          <a:solidFill>
            <a:srgbClr val="C00000"/>
          </a:solidFill>
        </p:spPr>
        <p:txBody>
          <a:bodyPr wrap="square" lIns="0" tIns="0" rIns="0" bIns="0" rtlCol="0"/>
          <a:lstStyle/>
          <a:p>
            <a:endParaRPr sz="2135"/>
          </a:p>
        </p:txBody>
      </p:sp>
      <p:sp>
        <p:nvSpPr>
          <p:cNvPr id="108" name="object 108"/>
          <p:cNvSpPr/>
          <p:nvPr/>
        </p:nvSpPr>
        <p:spPr>
          <a:xfrm>
            <a:off x="5907686" y="3625095"/>
            <a:ext cx="39135" cy="15052"/>
          </a:xfrm>
          <a:custGeom>
            <a:avLst/>
            <a:gdLst/>
            <a:ahLst/>
            <a:cxnLst/>
            <a:rect l="l" t="t" r="r" b="b"/>
            <a:pathLst>
              <a:path w="33020" h="12700">
                <a:moveTo>
                  <a:pt x="32512" y="12700"/>
                </a:moveTo>
                <a:lnTo>
                  <a:pt x="4140" y="12700"/>
                </a:lnTo>
                <a:lnTo>
                  <a:pt x="0" y="0"/>
                </a:lnTo>
                <a:lnTo>
                  <a:pt x="30797" y="0"/>
                </a:lnTo>
                <a:lnTo>
                  <a:pt x="32512" y="12700"/>
                </a:lnTo>
                <a:close/>
              </a:path>
            </a:pathLst>
          </a:custGeom>
          <a:solidFill>
            <a:srgbClr val="C00000"/>
          </a:solidFill>
        </p:spPr>
        <p:txBody>
          <a:bodyPr wrap="square" lIns="0" tIns="0" rIns="0" bIns="0" rtlCol="0"/>
          <a:lstStyle/>
          <a:p>
            <a:endParaRPr sz="2135"/>
          </a:p>
        </p:txBody>
      </p:sp>
      <p:sp>
        <p:nvSpPr>
          <p:cNvPr id="109" name="object 109"/>
          <p:cNvSpPr/>
          <p:nvPr/>
        </p:nvSpPr>
        <p:spPr>
          <a:xfrm>
            <a:off x="5415084" y="3640147"/>
            <a:ext cx="33867" cy="15052"/>
          </a:xfrm>
          <a:custGeom>
            <a:avLst/>
            <a:gdLst/>
            <a:ahLst/>
            <a:cxnLst/>
            <a:rect l="l" t="t" r="r" b="b"/>
            <a:pathLst>
              <a:path w="28575" h="12700">
                <a:moveTo>
                  <a:pt x="27089" y="12700"/>
                </a:moveTo>
                <a:lnTo>
                  <a:pt x="0" y="12700"/>
                </a:lnTo>
                <a:lnTo>
                  <a:pt x="952" y="0"/>
                </a:lnTo>
                <a:lnTo>
                  <a:pt x="28371" y="0"/>
                </a:lnTo>
                <a:lnTo>
                  <a:pt x="27089" y="12700"/>
                </a:lnTo>
                <a:close/>
              </a:path>
            </a:pathLst>
          </a:custGeom>
          <a:solidFill>
            <a:srgbClr val="C00000"/>
          </a:solidFill>
        </p:spPr>
        <p:txBody>
          <a:bodyPr wrap="square" lIns="0" tIns="0" rIns="0" bIns="0" rtlCol="0"/>
          <a:lstStyle/>
          <a:p>
            <a:endParaRPr sz="2135"/>
          </a:p>
        </p:txBody>
      </p:sp>
      <p:sp>
        <p:nvSpPr>
          <p:cNvPr id="110" name="object 110"/>
          <p:cNvSpPr/>
          <p:nvPr/>
        </p:nvSpPr>
        <p:spPr>
          <a:xfrm>
            <a:off x="5918492" y="3640147"/>
            <a:ext cx="33114" cy="15052"/>
          </a:xfrm>
          <a:custGeom>
            <a:avLst/>
            <a:gdLst/>
            <a:ahLst/>
            <a:cxnLst/>
            <a:rect l="l" t="t" r="r" b="b"/>
            <a:pathLst>
              <a:path w="27939" h="12700">
                <a:moveTo>
                  <a:pt x="27584" y="12700"/>
                </a:moveTo>
                <a:lnTo>
                  <a:pt x="1295" y="12700"/>
                </a:lnTo>
                <a:lnTo>
                  <a:pt x="0" y="0"/>
                </a:lnTo>
                <a:lnTo>
                  <a:pt x="26454" y="0"/>
                </a:lnTo>
                <a:lnTo>
                  <a:pt x="27584" y="12700"/>
                </a:lnTo>
                <a:close/>
              </a:path>
            </a:pathLst>
          </a:custGeom>
          <a:solidFill>
            <a:srgbClr val="C00000"/>
          </a:solidFill>
        </p:spPr>
        <p:txBody>
          <a:bodyPr wrap="square" lIns="0" tIns="0" rIns="0" bIns="0" rtlCol="0"/>
          <a:lstStyle/>
          <a:p>
            <a:endParaRPr sz="2135"/>
          </a:p>
        </p:txBody>
      </p:sp>
      <p:sp>
        <p:nvSpPr>
          <p:cNvPr id="111" name="object 111"/>
          <p:cNvSpPr/>
          <p:nvPr/>
        </p:nvSpPr>
        <p:spPr>
          <a:xfrm>
            <a:off x="5428442" y="3655199"/>
            <a:ext cx="0" cy="2001896"/>
          </a:xfrm>
          <a:custGeom>
            <a:avLst/>
            <a:gdLst/>
            <a:ahLst/>
            <a:cxnLst/>
            <a:rect l="l" t="t" r="r" b="b"/>
            <a:pathLst>
              <a:path h="1689100">
                <a:moveTo>
                  <a:pt x="0" y="0"/>
                </a:moveTo>
                <a:lnTo>
                  <a:pt x="0" y="1689100"/>
                </a:lnTo>
              </a:path>
            </a:pathLst>
          </a:custGeom>
          <a:ln w="26123">
            <a:solidFill>
              <a:srgbClr val="C00000"/>
            </a:solidFill>
          </a:ln>
        </p:spPr>
        <p:txBody>
          <a:bodyPr wrap="square" lIns="0" tIns="0" rIns="0" bIns="0" rtlCol="0"/>
          <a:lstStyle/>
          <a:p>
            <a:endParaRPr sz="2135"/>
          </a:p>
        </p:txBody>
      </p:sp>
      <p:sp>
        <p:nvSpPr>
          <p:cNvPr id="112" name="object 112"/>
          <p:cNvSpPr/>
          <p:nvPr/>
        </p:nvSpPr>
        <p:spPr>
          <a:xfrm>
            <a:off x="5938760" y="3655199"/>
            <a:ext cx="0" cy="2001896"/>
          </a:xfrm>
          <a:custGeom>
            <a:avLst/>
            <a:gdLst/>
            <a:ahLst/>
            <a:cxnLst/>
            <a:rect l="l" t="t" r="r" b="b"/>
            <a:pathLst>
              <a:path h="1689100">
                <a:moveTo>
                  <a:pt x="0" y="0"/>
                </a:moveTo>
                <a:lnTo>
                  <a:pt x="0" y="1689100"/>
                </a:lnTo>
              </a:path>
            </a:pathLst>
          </a:custGeom>
          <a:ln w="26123">
            <a:solidFill>
              <a:srgbClr val="C00000"/>
            </a:solidFill>
          </a:ln>
        </p:spPr>
        <p:txBody>
          <a:bodyPr wrap="square" lIns="0" tIns="0" rIns="0" bIns="0" rtlCol="0"/>
          <a:lstStyle/>
          <a:p>
            <a:endParaRPr sz="2135"/>
          </a:p>
        </p:txBody>
      </p:sp>
      <p:sp>
        <p:nvSpPr>
          <p:cNvPr id="113" name="object 113"/>
          <p:cNvSpPr/>
          <p:nvPr/>
        </p:nvSpPr>
        <p:spPr>
          <a:xfrm>
            <a:off x="5443818" y="5642043"/>
            <a:ext cx="753" cy="15052"/>
          </a:xfrm>
          <a:custGeom>
            <a:avLst/>
            <a:gdLst/>
            <a:ahLst/>
            <a:cxnLst/>
            <a:rect l="l" t="t" r="r" b="b"/>
            <a:pathLst>
              <a:path w="635" h="12700">
                <a:moveTo>
                  <a:pt x="635" y="12700"/>
                </a:moveTo>
                <a:lnTo>
                  <a:pt x="88" y="12700"/>
                </a:lnTo>
                <a:lnTo>
                  <a:pt x="0" y="0"/>
                </a:lnTo>
                <a:lnTo>
                  <a:pt x="635" y="12700"/>
                </a:lnTo>
                <a:close/>
              </a:path>
            </a:pathLst>
          </a:custGeom>
          <a:solidFill>
            <a:srgbClr val="C00000"/>
          </a:solidFill>
        </p:spPr>
        <p:txBody>
          <a:bodyPr wrap="square" lIns="0" tIns="0" rIns="0" bIns="0" rtlCol="0"/>
          <a:lstStyle/>
          <a:p>
            <a:endParaRPr sz="2135"/>
          </a:p>
        </p:txBody>
      </p:sp>
      <p:sp>
        <p:nvSpPr>
          <p:cNvPr id="114" name="object 114"/>
          <p:cNvSpPr/>
          <p:nvPr/>
        </p:nvSpPr>
        <p:spPr>
          <a:xfrm>
            <a:off x="5922648" y="5642043"/>
            <a:ext cx="753" cy="15052"/>
          </a:xfrm>
          <a:custGeom>
            <a:avLst/>
            <a:gdLst/>
            <a:ahLst/>
            <a:cxnLst/>
            <a:rect l="l" t="t" r="r" b="b"/>
            <a:pathLst>
              <a:path w="635" h="12700">
                <a:moveTo>
                  <a:pt x="533" y="12700"/>
                </a:moveTo>
                <a:lnTo>
                  <a:pt x="0" y="12700"/>
                </a:lnTo>
                <a:lnTo>
                  <a:pt x="635" y="0"/>
                </a:lnTo>
                <a:lnTo>
                  <a:pt x="533" y="12700"/>
                </a:lnTo>
                <a:close/>
              </a:path>
            </a:pathLst>
          </a:custGeom>
          <a:solidFill>
            <a:srgbClr val="C00000"/>
          </a:solidFill>
        </p:spPr>
        <p:txBody>
          <a:bodyPr wrap="square" lIns="0" tIns="0" rIns="0" bIns="0" rtlCol="0"/>
          <a:lstStyle/>
          <a:p>
            <a:endParaRPr sz="2135"/>
          </a:p>
        </p:txBody>
      </p:sp>
      <p:sp>
        <p:nvSpPr>
          <p:cNvPr id="115" name="object 115"/>
          <p:cNvSpPr/>
          <p:nvPr/>
        </p:nvSpPr>
        <p:spPr>
          <a:xfrm>
            <a:off x="5416212" y="5657095"/>
            <a:ext cx="33114" cy="15052"/>
          </a:xfrm>
          <a:custGeom>
            <a:avLst/>
            <a:gdLst/>
            <a:ahLst/>
            <a:cxnLst/>
            <a:rect l="l" t="t" r="r" b="b"/>
            <a:pathLst>
              <a:path w="27939" h="12700">
                <a:moveTo>
                  <a:pt x="27419" y="12700"/>
                </a:moveTo>
                <a:lnTo>
                  <a:pt x="1155" y="12700"/>
                </a:lnTo>
                <a:lnTo>
                  <a:pt x="0" y="0"/>
                </a:lnTo>
                <a:lnTo>
                  <a:pt x="26136" y="0"/>
                </a:lnTo>
                <a:lnTo>
                  <a:pt x="27419" y="12700"/>
                </a:lnTo>
                <a:close/>
              </a:path>
            </a:pathLst>
          </a:custGeom>
          <a:solidFill>
            <a:srgbClr val="C00000"/>
          </a:solidFill>
        </p:spPr>
        <p:txBody>
          <a:bodyPr wrap="square" lIns="0" tIns="0" rIns="0" bIns="0" rtlCol="0"/>
          <a:lstStyle/>
          <a:p>
            <a:endParaRPr sz="2135"/>
          </a:p>
        </p:txBody>
      </p:sp>
      <p:sp>
        <p:nvSpPr>
          <p:cNvPr id="116" name="object 116"/>
          <p:cNvSpPr/>
          <p:nvPr/>
        </p:nvSpPr>
        <p:spPr>
          <a:xfrm>
            <a:off x="5918492" y="5657095"/>
            <a:ext cx="33114" cy="15052"/>
          </a:xfrm>
          <a:custGeom>
            <a:avLst/>
            <a:gdLst/>
            <a:ahLst/>
            <a:cxnLst/>
            <a:rect l="l" t="t" r="r" b="b"/>
            <a:pathLst>
              <a:path w="27939" h="12700">
                <a:moveTo>
                  <a:pt x="26454" y="12700"/>
                </a:moveTo>
                <a:lnTo>
                  <a:pt x="0" y="12700"/>
                </a:lnTo>
                <a:lnTo>
                  <a:pt x="1295" y="0"/>
                </a:lnTo>
                <a:lnTo>
                  <a:pt x="27584" y="0"/>
                </a:lnTo>
                <a:lnTo>
                  <a:pt x="26454" y="12700"/>
                </a:lnTo>
                <a:close/>
              </a:path>
            </a:pathLst>
          </a:custGeom>
          <a:solidFill>
            <a:srgbClr val="C00000"/>
          </a:solidFill>
        </p:spPr>
        <p:txBody>
          <a:bodyPr wrap="square" lIns="0" tIns="0" rIns="0" bIns="0" rtlCol="0"/>
          <a:lstStyle/>
          <a:p>
            <a:endParaRPr sz="2135"/>
          </a:p>
        </p:txBody>
      </p:sp>
      <p:sp>
        <p:nvSpPr>
          <p:cNvPr id="117" name="object 117"/>
          <p:cNvSpPr/>
          <p:nvPr/>
        </p:nvSpPr>
        <p:spPr>
          <a:xfrm>
            <a:off x="5420999" y="5672147"/>
            <a:ext cx="39135" cy="15052"/>
          </a:xfrm>
          <a:custGeom>
            <a:avLst/>
            <a:gdLst/>
            <a:ahLst/>
            <a:cxnLst/>
            <a:rect l="l" t="t" r="r" b="b"/>
            <a:pathLst>
              <a:path w="33020" h="12700">
                <a:moveTo>
                  <a:pt x="32499" y="12700"/>
                </a:moveTo>
                <a:lnTo>
                  <a:pt x="1701" y="12700"/>
                </a:lnTo>
                <a:lnTo>
                  <a:pt x="0" y="0"/>
                </a:lnTo>
                <a:lnTo>
                  <a:pt x="28371" y="0"/>
                </a:lnTo>
                <a:lnTo>
                  <a:pt x="32499" y="12700"/>
                </a:lnTo>
                <a:close/>
              </a:path>
            </a:pathLst>
          </a:custGeom>
          <a:solidFill>
            <a:srgbClr val="C00000"/>
          </a:solidFill>
        </p:spPr>
        <p:txBody>
          <a:bodyPr wrap="square" lIns="0" tIns="0" rIns="0" bIns="0" rtlCol="0"/>
          <a:lstStyle/>
          <a:p>
            <a:endParaRPr sz="2135"/>
          </a:p>
        </p:txBody>
      </p:sp>
      <p:sp>
        <p:nvSpPr>
          <p:cNvPr id="118" name="object 118"/>
          <p:cNvSpPr/>
          <p:nvPr/>
        </p:nvSpPr>
        <p:spPr>
          <a:xfrm>
            <a:off x="5907686" y="5672147"/>
            <a:ext cx="39135" cy="15052"/>
          </a:xfrm>
          <a:custGeom>
            <a:avLst/>
            <a:gdLst/>
            <a:ahLst/>
            <a:cxnLst/>
            <a:rect l="l" t="t" r="r" b="b"/>
            <a:pathLst>
              <a:path w="33020" h="12700">
                <a:moveTo>
                  <a:pt x="30797" y="12700"/>
                </a:moveTo>
                <a:lnTo>
                  <a:pt x="0" y="12700"/>
                </a:lnTo>
                <a:lnTo>
                  <a:pt x="4140" y="0"/>
                </a:lnTo>
                <a:lnTo>
                  <a:pt x="32512" y="0"/>
                </a:lnTo>
                <a:lnTo>
                  <a:pt x="30797" y="12700"/>
                </a:lnTo>
                <a:close/>
              </a:path>
            </a:pathLst>
          </a:custGeom>
          <a:solidFill>
            <a:srgbClr val="C00000"/>
          </a:solidFill>
        </p:spPr>
        <p:txBody>
          <a:bodyPr wrap="square" lIns="0" tIns="0" rIns="0" bIns="0" rtlCol="0"/>
          <a:lstStyle/>
          <a:p>
            <a:endParaRPr sz="2135"/>
          </a:p>
        </p:txBody>
      </p:sp>
      <p:sp>
        <p:nvSpPr>
          <p:cNvPr id="119" name="object 119"/>
          <p:cNvSpPr/>
          <p:nvPr/>
        </p:nvSpPr>
        <p:spPr>
          <a:xfrm>
            <a:off x="5427306" y="5687198"/>
            <a:ext cx="47413" cy="15052"/>
          </a:xfrm>
          <a:custGeom>
            <a:avLst/>
            <a:gdLst/>
            <a:ahLst/>
            <a:cxnLst/>
            <a:rect l="l" t="t" r="r" b="b"/>
            <a:pathLst>
              <a:path w="40004" h="12700">
                <a:moveTo>
                  <a:pt x="39903" y="12700"/>
                </a:moveTo>
                <a:lnTo>
                  <a:pt x="2184" y="12700"/>
                </a:lnTo>
                <a:lnTo>
                  <a:pt x="0" y="0"/>
                </a:lnTo>
                <a:lnTo>
                  <a:pt x="34366" y="0"/>
                </a:lnTo>
                <a:lnTo>
                  <a:pt x="39903" y="12700"/>
                </a:lnTo>
                <a:close/>
              </a:path>
            </a:pathLst>
          </a:custGeom>
          <a:solidFill>
            <a:srgbClr val="C00000"/>
          </a:solidFill>
        </p:spPr>
        <p:txBody>
          <a:bodyPr wrap="square" lIns="0" tIns="0" rIns="0" bIns="0" rtlCol="0"/>
          <a:lstStyle/>
          <a:p>
            <a:endParaRPr sz="2135"/>
          </a:p>
        </p:txBody>
      </p:sp>
      <p:sp>
        <p:nvSpPr>
          <p:cNvPr id="120" name="object 120"/>
          <p:cNvSpPr/>
          <p:nvPr/>
        </p:nvSpPr>
        <p:spPr>
          <a:xfrm>
            <a:off x="5892619" y="5687198"/>
            <a:ext cx="47413" cy="15052"/>
          </a:xfrm>
          <a:custGeom>
            <a:avLst/>
            <a:gdLst/>
            <a:ahLst/>
            <a:cxnLst/>
            <a:rect l="l" t="t" r="r" b="b"/>
            <a:pathLst>
              <a:path w="40004" h="12700">
                <a:moveTo>
                  <a:pt x="37719" y="12700"/>
                </a:moveTo>
                <a:lnTo>
                  <a:pt x="0" y="12700"/>
                </a:lnTo>
                <a:lnTo>
                  <a:pt x="5537" y="0"/>
                </a:lnTo>
                <a:lnTo>
                  <a:pt x="39903" y="0"/>
                </a:lnTo>
                <a:lnTo>
                  <a:pt x="37719" y="12700"/>
                </a:lnTo>
                <a:close/>
              </a:path>
            </a:pathLst>
          </a:custGeom>
          <a:solidFill>
            <a:srgbClr val="C00000"/>
          </a:solidFill>
        </p:spPr>
        <p:txBody>
          <a:bodyPr wrap="square" lIns="0" tIns="0" rIns="0" bIns="0" rtlCol="0"/>
          <a:lstStyle/>
          <a:p>
            <a:endParaRPr sz="2135"/>
          </a:p>
        </p:txBody>
      </p:sp>
      <p:sp>
        <p:nvSpPr>
          <p:cNvPr id="121" name="object 121"/>
          <p:cNvSpPr/>
          <p:nvPr/>
        </p:nvSpPr>
        <p:spPr>
          <a:xfrm>
            <a:off x="5441832" y="5709776"/>
            <a:ext cx="483917" cy="0"/>
          </a:xfrm>
          <a:custGeom>
            <a:avLst/>
            <a:gdLst/>
            <a:ahLst/>
            <a:cxnLst/>
            <a:rect l="l" t="t" r="r" b="b"/>
            <a:pathLst>
              <a:path w="408304">
                <a:moveTo>
                  <a:pt x="0" y="0"/>
                </a:moveTo>
                <a:lnTo>
                  <a:pt x="408000" y="0"/>
                </a:lnTo>
              </a:path>
            </a:pathLst>
          </a:custGeom>
          <a:ln w="12700">
            <a:solidFill>
              <a:srgbClr val="C00000"/>
            </a:solidFill>
          </a:ln>
        </p:spPr>
        <p:txBody>
          <a:bodyPr wrap="square" lIns="0" tIns="0" rIns="0" bIns="0" rtlCol="0"/>
          <a:lstStyle/>
          <a:p>
            <a:endParaRPr sz="2135"/>
          </a:p>
        </p:txBody>
      </p:sp>
      <p:sp>
        <p:nvSpPr>
          <p:cNvPr id="122" name="object 122"/>
          <p:cNvSpPr/>
          <p:nvPr/>
        </p:nvSpPr>
        <p:spPr>
          <a:xfrm>
            <a:off x="5457455" y="5724828"/>
            <a:ext cx="452308" cy="0"/>
          </a:xfrm>
          <a:custGeom>
            <a:avLst/>
            <a:gdLst/>
            <a:ahLst/>
            <a:cxnLst/>
            <a:rect l="l" t="t" r="r" b="b"/>
            <a:pathLst>
              <a:path w="381635">
                <a:moveTo>
                  <a:pt x="0" y="0"/>
                </a:moveTo>
                <a:lnTo>
                  <a:pt x="381635" y="0"/>
                </a:lnTo>
              </a:path>
            </a:pathLst>
          </a:custGeom>
          <a:ln w="12700">
            <a:solidFill>
              <a:srgbClr val="C00000"/>
            </a:solidFill>
          </a:ln>
        </p:spPr>
        <p:txBody>
          <a:bodyPr wrap="square" lIns="0" tIns="0" rIns="0" bIns="0" rtlCol="0"/>
          <a:lstStyle/>
          <a:p>
            <a:endParaRPr sz="2135"/>
          </a:p>
        </p:txBody>
      </p:sp>
      <p:sp>
        <p:nvSpPr>
          <p:cNvPr id="123" name="object 123"/>
          <p:cNvSpPr/>
          <p:nvPr/>
        </p:nvSpPr>
        <p:spPr>
          <a:xfrm>
            <a:off x="6129852" y="3587465"/>
            <a:ext cx="452308" cy="0"/>
          </a:xfrm>
          <a:custGeom>
            <a:avLst/>
            <a:gdLst/>
            <a:ahLst/>
            <a:cxnLst/>
            <a:rect l="l" t="t" r="r" b="b"/>
            <a:pathLst>
              <a:path w="381635">
                <a:moveTo>
                  <a:pt x="0" y="0"/>
                </a:moveTo>
                <a:lnTo>
                  <a:pt x="381634" y="0"/>
                </a:lnTo>
              </a:path>
            </a:pathLst>
          </a:custGeom>
          <a:ln w="12700">
            <a:solidFill>
              <a:srgbClr val="2079B6"/>
            </a:solidFill>
          </a:ln>
        </p:spPr>
        <p:txBody>
          <a:bodyPr wrap="square" lIns="0" tIns="0" rIns="0" bIns="0" rtlCol="0"/>
          <a:lstStyle/>
          <a:p>
            <a:endParaRPr sz="2135"/>
          </a:p>
        </p:txBody>
      </p:sp>
      <p:sp>
        <p:nvSpPr>
          <p:cNvPr id="124" name="object 124"/>
          <p:cNvSpPr/>
          <p:nvPr/>
        </p:nvSpPr>
        <p:spPr>
          <a:xfrm>
            <a:off x="6108734" y="3594991"/>
            <a:ext cx="77517" cy="15052"/>
          </a:xfrm>
          <a:custGeom>
            <a:avLst/>
            <a:gdLst/>
            <a:ahLst/>
            <a:cxnLst/>
            <a:rect l="l" t="t" r="r" b="b"/>
            <a:pathLst>
              <a:path w="65404" h="12700">
                <a:moveTo>
                  <a:pt x="61480" y="12700"/>
                </a:moveTo>
                <a:lnTo>
                  <a:pt x="0" y="12700"/>
                </a:lnTo>
                <a:lnTo>
                  <a:pt x="4635" y="0"/>
                </a:lnTo>
                <a:lnTo>
                  <a:pt x="65189" y="0"/>
                </a:lnTo>
                <a:lnTo>
                  <a:pt x="61480" y="12700"/>
                </a:lnTo>
                <a:close/>
              </a:path>
            </a:pathLst>
          </a:custGeom>
          <a:solidFill>
            <a:srgbClr val="2079B6"/>
          </a:solidFill>
        </p:spPr>
        <p:txBody>
          <a:bodyPr wrap="square" lIns="0" tIns="0" rIns="0" bIns="0" rtlCol="0"/>
          <a:lstStyle/>
          <a:p>
            <a:endParaRPr sz="2135"/>
          </a:p>
        </p:txBody>
      </p:sp>
      <p:sp>
        <p:nvSpPr>
          <p:cNvPr id="125" name="object 125"/>
          <p:cNvSpPr/>
          <p:nvPr/>
        </p:nvSpPr>
        <p:spPr>
          <a:xfrm>
            <a:off x="6185604" y="3602517"/>
            <a:ext cx="340924" cy="0"/>
          </a:xfrm>
          <a:custGeom>
            <a:avLst/>
            <a:gdLst/>
            <a:ahLst/>
            <a:cxnLst/>
            <a:rect l="l" t="t" r="r" b="b"/>
            <a:pathLst>
              <a:path w="287654">
                <a:moveTo>
                  <a:pt x="0" y="0"/>
                </a:moveTo>
                <a:lnTo>
                  <a:pt x="287540" y="0"/>
                </a:lnTo>
              </a:path>
            </a:pathLst>
          </a:custGeom>
          <a:ln w="12700">
            <a:solidFill>
              <a:srgbClr val="2079B6"/>
            </a:solidFill>
          </a:ln>
        </p:spPr>
        <p:txBody>
          <a:bodyPr wrap="square" lIns="0" tIns="0" rIns="0" bIns="0" rtlCol="0"/>
          <a:lstStyle/>
          <a:p>
            <a:endParaRPr sz="2135"/>
          </a:p>
        </p:txBody>
      </p:sp>
      <p:sp>
        <p:nvSpPr>
          <p:cNvPr id="126" name="object 126"/>
          <p:cNvSpPr/>
          <p:nvPr/>
        </p:nvSpPr>
        <p:spPr>
          <a:xfrm>
            <a:off x="6526017" y="3594991"/>
            <a:ext cx="77517" cy="15052"/>
          </a:xfrm>
          <a:custGeom>
            <a:avLst/>
            <a:gdLst/>
            <a:ahLst/>
            <a:cxnLst/>
            <a:rect l="l" t="t" r="r" b="b"/>
            <a:pathLst>
              <a:path w="65404" h="12700">
                <a:moveTo>
                  <a:pt x="65189" y="12700"/>
                </a:moveTo>
                <a:lnTo>
                  <a:pt x="3695" y="12700"/>
                </a:lnTo>
                <a:lnTo>
                  <a:pt x="0" y="0"/>
                </a:lnTo>
                <a:lnTo>
                  <a:pt x="60553" y="0"/>
                </a:lnTo>
                <a:lnTo>
                  <a:pt x="65189" y="12700"/>
                </a:lnTo>
                <a:close/>
              </a:path>
            </a:pathLst>
          </a:custGeom>
          <a:solidFill>
            <a:srgbClr val="2079B6"/>
          </a:solidFill>
        </p:spPr>
        <p:txBody>
          <a:bodyPr wrap="square" lIns="0" tIns="0" rIns="0" bIns="0" rtlCol="0"/>
          <a:lstStyle/>
          <a:p>
            <a:endParaRPr sz="2135"/>
          </a:p>
        </p:txBody>
      </p:sp>
      <p:sp>
        <p:nvSpPr>
          <p:cNvPr id="127" name="object 127"/>
          <p:cNvSpPr/>
          <p:nvPr/>
        </p:nvSpPr>
        <p:spPr>
          <a:xfrm>
            <a:off x="6099703" y="3610043"/>
            <a:ext cx="47413" cy="15052"/>
          </a:xfrm>
          <a:custGeom>
            <a:avLst/>
            <a:gdLst/>
            <a:ahLst/>
            <a:cxnLst/>
            <a:rect l="l" t="t" r="r" b="b"/>
            <a:pathLst>
              <a:path w="40004" h="12700">
                <a:moveTo>
                  <a:pt x="34366" y="12700"/>
                </a:moveTo>
                <a:lnTo>
                  <a:pt x="0" y="12700"/>
                </a:lnTo>
                <a:lnTo>
                  <a:pt x="2184" y="0"/>
                </a:lnTo>
                <a:lnTo>
                  <a:pt x="39903" y="0"/>
                </a:lnTo>
                <a:lnTo>
                  <a:pt x="34366" y="12700"/>
                </a:lnTo>
                <a:close/>
              </a:path>
            </a:pathLst>
          </a:custGeom>
          <a:solidFill>
            <a:srgbClr val="2079B6"/>
          </a:solidFill>
        </p:spPr>
        <p:txBody>
          <a:bodyPr wrap="square" lIns="0" tIns="0" rIns="0" bIns="0" rtlCol="0"/>
          <a:lstStyle/>
          <a:p>
            <a:endParaRPr sz="2135"/>
          </a:p>
        </p:txBody>
      </p:sp>
      <p:sp>
        <p:nvSpPr>
          <p:cNvPr id="128" name="object 128"/>
          <p:cNvSpPr/>
          <p:nvPr/>
        </p:nvSpPr>
        <p:spPr>
          <a:xfrm>
            <a:off x="6565016" y="3610043"/>
            <a:ext cx="47413" cy="15052"/>
          </a:xfrm>
          <a:custGeom>
            <a:avLst/>
            <a:gdLst/>
            <a:ahLst/>
            <a:cxnLst/>
            <a:rect l="l" t="t" r="r" b="b"/>
            <a:pathLst>
              <a:path w="40004" h="12700">
                <a:moveTo>
                  <a:pt x="39903" y="12700"/>
                </a:moveTo>
                <a:lnTo>
                  <a:pt x="5537" y="12700"/>
                </a:lnTo>
                <a:lnTo>
                  <a:pt x="0" y="0"/>
                </a:lnTo>
                <a:lnTo>
                  <a:pt x="37718" y="0"/>
                </a:lnTo>
                <a:lnTo>
                  <a:pt x="39903" y="12700"/>
                </a:lnTo>
                <a:close/>
              </a:path>
            </a:pathLst>
          </a:custGeom>
          <a:solidFill>
            <a:srgbClr val="2079B6"/>
          </a:solidFill>
        </p:spPr>
        <p:txBody>
          <a:bodyPr wrap="square" lIns="0" tIns="0" rIns="0" bIns="0" rtlCol="0"/>
          <a:lstStyle/>
          <a:p>
            <a:endParaRPr sz="2135"/>
          </a:p>
        </p:txBody>
      </p:sp>
      <p:sp>
        <p:nvSpPr>
          <p:cNvPr id="129" name="object 129"/>
          <p:cNvSpPr/>
          <p:nvPr/>
        </p:nvSpPr>
        <p:spPr>
          <a:xfrm>
            <a:off x="6093109" y="3625095"/>
            <a:ext cx="39135" cy="15052"/>
          </a:xfrm>
          <a:custGeom>
            <a:avLst/>
            <a:gdLst/>
            <a:ahLst/>
            <a:cxnLst/>
            <a:rect l="l" t="t" r="r" b="b"/>
            <a:pathLst>
              <a:path w="33020" h="12700">
                <a:moveTo>
                  <a:pt x="28613" y="12700"/>
                </a:moveTo>
                <a:lnTo>
                  <a:pt x="0" y="12700"/>
                </a:lnTo>
                <a:lnTo>
                  <a:pt x="1676" y="0"/>
                </a:lnTo>
                <a:lnTo>
                  <a:pt x="32753" y="0"/>
                </a:lnTo>
                <a:lnTo>
                  <a:pt x="28613" y="12700"/>
                </a:lnTo>
                <a:close/>
              </a:path>
            </a:pathLst>
          </a:custGeom>
          <a:solidFill>
            <a:srgbClr val="2079B6"/>
          </a:solidFill>
        </p:spPr>
        <p:txBody>
          <a:bodyPr wrap="square" lIns="0" tIns="0" rIns="0" bIns="0" rtlCol="0"/>
          <a:lstStyle/>
          <a:p>
            <a:endParaRPr sz="2135"/>
          </a:p>
        </p:txBody>
      </p:sp>
      <p:sp>
        <p:nvSpPr>
          <p:cNvPr id="130" name="object 130"/>
          <p:cNvSpPr/>
          <p:nvPr/>
        </p:nvSpPr>
        <p:spPr>
          <a:xfrm>
            <a:off x="6580082" y="3625095"/>
            <a:ext cx="39135" cy="15052"/>
          </a:xfrm>
          <a:custGeom>
            <a:avLst/>
            <a:gdLst/>
            <a:ahLst/>
            <a:cxnLst/>
            <a:rect l="l" t="t" r="r" b="b"/>
            <a:pathLst>
              <a:path w="33020" h="12700">
                <a:moveTo>
                  <a:pt x="32512" y="12700"/>
                </a:moveTo>
                <a:lnTo>
                  <a:pt x="4140" y="12700"/>
                </a:lnTo>
                <a:lnTo>
                  <a:pt x="0" y="0"/>
                </a:lnTo>
                <a:lnTo>
                  <a:pt x="30797" y="0"/>
                </a:lnTo>
                <a:lnTo>
                  <a:pt x="32512" y="12700"/>
                </a:lnTo>
                <a:close/>
              </a:path>
            </a:pathLst>
          </a:custGeom>
          <a:solidFill>
            <a:srgbClr val="2079B6"/>
          </a:solidFill>
        </p:spPr>
        <p:txBody>
          <a:bodyPr wrap="square" lIns="0" tIns="0" rIns="0" bIns="0" rtlCol="0"/>
          <a:lstStyle/>
          <a:p>
            <a:endParaRPr sz="2135"/>
          </a:p>
        </p:txBody>
      </p:sp>
      <p:sp>
        <p:nvSpPr>
          <p:cNvPr id="131" name="object 131"/>
          <p:cNvSpPr/>
          <p:nvPr/>
        </p:nvSpPr>
        <p:spPr>
          <a:xfrm>
            <a:off x="6087480" y="3640147"/>
            <a:ext cx="33867" cy="15052"/>
          </a:xfrm>
          <a:custGeom>
            <a:avLst/>
            <a:gdLst/>
            <a:ahLst/>
            <a:cxnLst/>
            <a:rect l="l" t="t" r="r" b="b"/>
            <a:pathLst>
              <a:path w="28575" h="12700">
                <a:moveTo>
                  <a:pt x="27089" y="12700"/>
                </a:moveTo>
                <a:lnTo>
                  <a:pt x="0" y="12700"/>
                </a:lnTo>
                <a:lnTo>
                  <a:pt x="952" y="0"/>
                </a:lnTo>
                <a:lnTo>
                  <a:pt x="28371" y="0"/>
                </a:lnTo>
                <a:lnTo>
                  <a:pt x="27089" y="12700"/>
                </a:lnTo>
                <a:close/>
              </a:path>
            </a:pathLst>
          </a:custGeom>
          <a:solidFill>
            <a:srgbClr val="2079B6"/>
          </a:solidFill>
        </p:spPr>
        <p:txBody>
          <a:bodyPr wrap="square" lIns="0" tIns="0" rIns="0" bIns="0" rtlCol="0"/>
          <a:lstStyle/>
          <a:p>
            <a:endParaRPr sz="2135"/>
          </a:p>
        </p:txBody>
      </p:sp>
      <p:sp>
        <p:nvSpPr>
          <p:cNvPr id="132" name="object 132"/>
          <p:cNvSpPr/>
          <p:nvPr/>
        </p:nvSpPr>
        <p:spPr>
          <a:xfrm>
            <a:off x="6590890" y="3640147"/>
            <a:ext cx="33114" cy="15052"/>
          </a:xfrm>
          <a:custGeom>
            <a:avLst/>
            <a:gdLst/>
            <a:ahLst/>
            <a:cxnLst/>
            <a:rect l="l" t="t" r="r" b="b"/>
            <a:pathLst>
              <a:path w="27939" h="12700">
                <a:moveTo>
                  <a:pt x="27584" y="12700"/>
                </a:moveTo>
                <a:lnTo>
                  <a:pt x="1295" y="12700"/>
                </a:lnTo>
                <a:lnTo>
                  <a:pt x="0" y="0"/>
                </a:lnTo>
                <a:lnTo>
                  <a:pt x="26454" y="0"/>
                </a:lnTo>
                <a:lnTo>
                  <a:pt x="27584" y="12700"/>
                </a:lnTo>
                <a:close/>
              </a:path>
            </a:pathLst>
          </a:custGeom>
          <a:solidFill>
            <a:srgbClr val="2079B6"/>
          </a:solidFill>
        </p:spPr>
        <p:txBody>
          <a:bodyPr wrap="square" lIns="0" tIns="0" rIns="0" bIns="0" rtlCol="0"/>
          <a:lstStyle/>
          <a:p>
            <a:endParaRPr sz="2135"/>
          </a:p>
        </p:txBody>
      </p:sp>
      <p:sp>
        <p:nvSpPr>
          <p:cNvPr id="133" name="object 133"/>
          <p:cNvSpPr/>
          <p:nvPr/>
        </p:nvSpPr>
        <p:spPr>
          <a:xfrm>
            <a:off x="6100839" y="3655199"/>
            <a:ext cx="0" cy="2001896"/>
          </a:xfrm>
          <a:custGeom>
            <a:avLst/>
            <a:gdLst/>
            <a:ahLst/>
            <a:cxnLst/>
            <a:rect l="l" t="t" r="r" b="b"/>
            <a:pathLst>
              <a:path h="1689100">
                <a:moveTo>
                  <a:pt x="0" y="0"/>
                </a:moveTo>
                <a:lnTo>
                  <a:pt x="0" y="1689100"/>
                </a:lnTo>
              </a:path>
            </a:pathLst>
          </a:custGeom>
          <a:ln w="26123">
            <a:solidFill>
              <a:srgbClr val="2079B6"/>
            </a:solidFill>
          </a:ln>
        </p:spPr>
        <p:txBody>
          <a:bodyPr wrap="square" lIns="0" tIns="0" rIns="0" bIns="0" rtlCol="0"/>
          <a:lstStyle/>
          <a:p>
            <a:endParaRPr sz="2135"/>
          </a:p>
        </p:txBody>
      </p:sp>
      <p:sp>
        <p:nvSpPr>
          <p:cNvPr id="134" name="object 134"/>
          <p:cNvSpPr/>
          <p:nvPr/>
        </p:nvSpPr>
        <p:spPr>
          <a:xfrm>
            <a:off x="6611156" y="3655199"/>
            <a:ext cx="0" cy="2001896"/>
          </a:xfrm>
          <a:custGeom>
            <a:avLst/>
            <a:gdLst/>
            <a:ahLst/>
            <a:cxnLst/>
            <a:rect l="l" t="t" r="r" b="b"/>
            <a:pathLst>
              <a:path h="1689100">
                <a:moveTo>
                  <a:pt x="0" y="0"/>
                </a:moveTo>
                <a:lnTo>
                  <a:pt x="0" y="1689100"/>
                </a:lnTo>
              </a:path>
            </a:pathLst>
          </a:custGeom>
          <a:ln w="26123">
            <a:solidFill>
              <a:srgbClr val="2079B6"/>
            </a:solidFill>
          </a:ln>
        </p:spPr>
        <p:txBody>
          <a:bodyPr wrap="square" lIns="0" tIns="0" rIns="0" bIns="0" rtlCol="0"/>
          <a:lstStyle/>
          <a:p>
            <a:endParaRPr sz="2135"/>
          </a:p>
        </p:txBody>
      </p:sp>
      <p:sp>
        <p:nvSpPr>
          <p:cNvPr id="135" name="object 135"/>
          <p:cNvSpPr/>
          <p:nvPr/>
        </p:nvSpPr>
        <p:spPr>
          <a:xfrm>
            <a:off x="6116214" y="5642043"/>
            <a:ext cx="753" cy="15052"/>
          </a:xfrm>
          <a:custGeom>
            <a:avLst/>
            <a:gdLst/>
            <a:ahLst/>
            <a:cxnLst/>
            <a:rect l="l" t="t" r="r" b="b"/>
            <a:pathLst>
              <a:path w="635" h="12700">
                <a:moveTo>
                  <a:pt x="634" y="12700"/>
                </a:moveTo>
                <a:lnTo>
                  <a:pt x="88" y="12700"/>
                </a:lnTo>
                <a:lnTo>
                  <a:pt x="0" y="0"/>
                </a:lnTo>
                <a:lnTo>
                  <a:pt x="634" y="12700"/>
                </a:lnTo>
                <a:close/>
              </a:path>
            </a:pathLst>
          </a:custGeom>
          <a:solidFill>
            <a:srgbClr val="2079B6"/>
          </a:solidFill>
        </p:spPr>
        <p:txBody>
          <a:bodyPr wrap="square" lIns="0" tIns="0" rIns="0" bIns="0" rtlCol="0"/>
          <a:lstStyle/>
          <a:p>
            <a:endParaRPr sz="2135"/>
          </a:p>
        </p:txBody>
      </p:sp>
      <p:sp>
        <p:nvSpPr>
          <p:cNvPr id="136" name="object 136"/>
          <p:cNvSpPr/>
          <p:nvPr/>
        </p:nvSpPr>
        <p:spPr>
          <a:xfrm>
            <a:off x="6595044" y="5642043"/>
            <a:ext cx="753" cy="15052"/>
          </a:xfrm>
          <a:custGeom>
            <a:avLst/>
            <a:gdLst/>
            <a:ahLst/>
            <a:cxnLst/>
            <a:rect l="l" t="t" r="r" b="b"/>
            <a:pathLst>
              <a:path w="635" h="12700">
                <a:moveTo>
                  <a:pt x="533" y="12700"/>
                </a:moveTo>
                <a:lnTo>
                  <a:pt x="0" y="12700"/>
                </a:lnTo>
                <a:lnTo>
                  <a:pt x="635" y="0"/>
                </a:lnTo>
                <a:lnTo>
                  <a:pt x="533" y="12700"/>
                </a:lnTo>
                <a:close/>
              </a:path>
            </a:pathLst>
          </a:custGeom>
          <a:solidFill>
            <a:srgbClr val="2079B6"/>
          </a:solidFill>
        </p:spPr>
        <p:txBody>
          <a:bodyPr wrap="square" lIns="0" tIns="0" rIns="0" bIns="0" rtlCol="0"/>
          <a:lstStyle/>
          <a:p>
            <a:endParaRPr sz="2135"/>
          </a:p>
        </p:txBody>
      </p:sp>
      <p:sp>
        <p:nvSpPr>
          <p:cNvPr id="137" name="object 137"/>
          <p:cNvSpPr/>
          <p:nvPr/>
        </p:nvSpPr>
        <p:spPr>
          <a:xfrm>
            <a:off x="6088609" y="5657095"/>
            <a:ext cx="33114" cy="15052"/>
          </a:xfrm>
          <a:custGeom>
            <a:avLst/>
            <a:gdLst/>
            <a:ahLst/>
            <a:cxnLst/>
            <a:rect l="l" t="t" r="r" b="b"/>
            <a:pathLst>
              <a:path w="27939" h="12700">
                <a:moveTo>
                  <a:pt x="27419" y="12700"/>
                </a:moveTo>
                <a:lnTo>
                  <a:pt x="1155" y="12700"/>
                </a:lnTo>
                <a:lnTo>
                  <a:pt x="0" y="0"/>
                </a:lnTo>
                <a:lnTo>
                  <a:pt x="26136" y="0"/>
                </a:lnTo>
                <a:lnTo>
                  <a:pt x="27419" y="12700"/>
                </a:lnTo>
                <a:close/>
              </a:path>
            </a:pathLst>
          </a:custGeom>
          <a:solidFill>
            <a:srgbClr val="2079B6"/>
          </a:solidFill>
        </p:spPr>
        <p:txBody>
          <a:bodyPr wrap="square" lIns="0" tIns="0" rIns="0" bIns="0" rtlCol="0"/>
          <a:lstStyle/>
          <a:p>
            <a:endParaRPr sz="2135"/>
          </a:p>
        </p:txBody>
      </p:sp>
      <p:sp>
        <p:nvSpPr>
          <p:cNvPr id="138" name="object 138"/>
          <p:cNvSpPr/>
          <p:nvPr/>
        </p:nvSpPr>
        <p:spPr>
          <a:xfrm>
            <a:off x="6590890" y="5657095"/>
            <a:ext cx="33114" cy="15052"/>
          </a:xfrm>
          <a:custGeom>
            <a:avLst/>
            <a:gdLst/>
            <a:ahLst/>
            <a:cxnLst/>
            <a:rect l="l" t="t" r="r" b="b"/>
            <a:pathLst>
              <a:path w="27939" h="12700">
                <a:moveTo>
                  <a:pt x="26454" y="12700"/>
                </a:moveTo>
                <a:lnTo>
                  <a:pt x="0" y="12700"/>
                </a:lnTo>
                <a:lnTo>
                  <a:pt x="1295" y="0"/>
                </a:lnTo>
                <a:lnTo>
                  <a:pt x="27584" y="0"/>
                </a:lnTo>
                <a:lnTo>
                  <a:pt x="26454" y="12700"/>
                </a:lnTo>
                <a:close/>
              </a:path>
            </a:pathLst>
          </a:custGeom>
          <a:solidFill>
            <a:srgbClr val="2079B6"/>
          </a:solidFill>
        </p:spPr>
        <p:txBody>
          <a:bodyPr wrap="square" lIns="0" tIns="0" rIns="0" bIns="0" rtlCol="0"/>
          <a:lstStyle/>
          <a:p>
            <a:endParaRPr sz="2135"/>
          </a:p>
        </p:txBody>
      </p:sp>
      <p:sp>
        <p:nvSpPr>
          <p:cNvPr id="139" name="object 139"/>
          <p:cNvSpPr/>
          <p:nvPr/>
        </p:nvSpPr>
        <p:spPr>
          <a:xfrm>
            <a:off x="6093395" y="5672147"/>
            <a:ext cx="39135" cy="15052"/>
          </a:xfrm>
          <a:custGeom>
            <a:avLst/>
            <a:gdLst/>
            <a:ahLst/>
            <a:cxnLst/>
            <a:rect l="l" t="t" r="r" b="b"/>
            <a:pathLst>
              <a:path w="33020" h="12700">
                <a:moveTo>
                  <a:pt x="32512" y="12700"/>
                </a:moveTo>
                <a:lnTo>
                  <a:pt x="1701" y="12700"/>
                </a:lnTo>
                <a:lnTo>
                  <a:pt x="0" y="0"/>
                </a:lnTo>
                <a:lnTo>
                  <a:pt x="28371" y="0"/>
                </a:lnTo>
                <a:lnTo>
                  <a:pt x="32512" y="12700"/>
                </a:lnTo>
                <a:close/>
              </a:path>
            </a:pathLst>
          </a:custGeom>
          <a:solidFill>
            <a:srgbClr val="2079B6"/>
          </a:solidFill>
        </p:spPr>
        <p:txBody>
          <a:bodyPr wrap="square" lIns="0" tIns="0" rIns="0" bIns="0" rtlCol="0"/>
          <a:lstStyle/>
          <a:p>
            <a:endParaRPr sz="2135"/>
          </a:p>
        </p:txBody>
      </p:sp>
      <p:sp>
        <p:nvSpPr>
          <p:cNvPr id="140" name="object 140"/>
          <p:cNvSpPr/>
          <p:nvPr/>
        </p:nvSpPr>
        <p:spPr>
          <a:xfrm>
            <a:off x="6580082" y="5672147"/>
            <a:ext cx="39135" cy="15052"/>
          </a:xfrm>
          <a:custGeom>
            <a:avLst/>
            <a:gdLst/>
            <a:ahLst/>
            <a:cxnLst/>
            <a:rect l="l" t="t" r="r" b="b"/>
            <a:pathLst>
              <a:path w="33020" h="12700">
                <a:moveTo>
                  <a:pt x="30797" y="12700"/>
                </a:moveTo>
                <a:lnTo>
                  <a:pt x="0" y="12700"/>
                </a:lnTo>
                <a:lnTo>
                  <a:pt x="4140" y="0"/>
                </a:lnTo>
                <a:lnTo>
                  <a:pt x="32512" y="0"/>
                </a:lnTo>
                <a:lnTo>
                  <a:pt x="30797" y="12700"/>
                </a:lnTo>
                <a:close/>
              </a:path>
            </a:pathLst>
          </a:custGeom>
          <a:solidFill>
            <a:srgbClr val="2079B6"/>
          </a:solidFill>
        </p:spPr>
        <p:txBody>
          <a:bodyPr wrap="square" lIns="0" tIns="0" rIns="0" bIns="0" rtlCol="0"/>
          <a:lstStyle/>
          <a:p>
            <a:endParaRPr sz="2135"/>
          </a:p>
        </p:txBody>
      </p:sp>
      <p:sp>
        <p:nvSpPr>
          <p:cNvPr id="141" name="object 141"/>
          <p:cNvSpPr/>
          <p:nvPr/>
        </p:nvSpPr>
        <p:spPr>
          <a:xfrm>
            <a:off x="6099703" y="5687198"/>
            <a:ext cx="47413" cy="15052"/>
          </a:xfrm>
          <a:custGeom>
            <a:avLst/>
            <a:gdLst/>
            <a:ahLst/>
            <a:cxnLst/>
            <a:rect l="l" t="t" r="r" b="b"/>
            <a:pathLst>
              <a:path w="40004" h="12700">
                <a:moveTo>
                  <a:pt x="39903" y="12700"/>
                </a:moveTo>
                <a:lnTo>
                  <a:pt x="2184" y="12700"/>
                </a:lnTo>
                <a:lnTo>
                  <a:pt x="0" y="0"/>
                </a:lnTo>
                <a:lnTo>
                  <a:pt x="34366" y="0"/>
                </a:lnTo>
                <a:lnTo>
                  <a:pt x="39903" y="12700"/>
                </a:lnTo>
                <a:close/>
              </a:path>
            </a:pathLst>
          </a:custGeom>
          <a:solidFill>
            <a:srgbClr val="2079B6"/>
          </a:solidFill>
        </p:spPr>
        <p:txBody>
          <a:bodyPr wrap="square" lIns="0" tIns="0" rIns="0" bIns="0" rtlCol="0"/>
          <a:lstStyle/>
          <a:p>
            <a:endParaRPr sz="2135"/>
          </a:p>
        </p:txBody>
      </p:sp>
      <p:sp>
        <p:nvSpPr>
          <p:cNvPr id="142" name="object 142"/>
          <p:cNvSpPr/>
          <p:nvPr/>
        </p:nvSpPr>
        <p:spPr>
          <a:xfrm>
            <a:off x="6565016" y="5687198"/>
            <a:ext cx="47413" cy="15052"/>
          </a:xfrm>
          <a:custGeom>
            <a:avLst/>
            <a:gdLst/>
            <a:ahLst/>
            <a:cxnLst/>
            <a:rect l="l" t="t" r="r" b="b"/>
            <a:pathLst>
              <a:path w="40004" h="12700">
                <a:moveTo>
                  <a:pt x="37718" y="12700"/>
                </a:moveTo>
                <a:lnTo>
                  <a:pt x="0" y="12700"/>
                </a:lnTo>
                <a:lnTo>
                  <a:pt x="5537" y="0"/>
                </a:lnTo>
                <a:lnTo>
                  <a:pt x="39903" y="0"/>
                </a:lnTo>
                <a:lnTo>
                  <a:pt x="37718" y="12700"/>
                </a:lnTo>
                <a:close/>
              </a:path>
            </a:pathLst>
          </a:custGeom>
          <a:solidFill>
            <a:srgbClr val="2079B6"/>
          </a:solidFill>
        </p:spPr>
        <p:txBody>
          <a:bodyPr wrap="square" lIns="0" tIns="0" rIns="0" bIns="0" rtlCol="0"/>
          <a:lstStyle/>
          <a:p>
            <a:endParaRPr sz="2135"/>
          </a:p>
        </p:txBody>
      </p:sp>
      <p:sp>
        <p:nvSpPr>
          <p:cNvPr id="143" name="object 143"/>
          <p:cNvSpPr/>
          <p:nvPr/>
        </p:nvSpPr>
        <p:spPr>
          <a:xfrm>
            <a:off x="6114228" y="5709776"/>
            <a:ext cx="483917" cy="0"/>
          </a:xfrm>
          <a:custGeom>
            <a:avLst/>
            <a:gdLst/>
            <a:ahLst/>
            <a:cxnLst/>
            <a:rect l="l" t="t" r="r" b="b"/>
            <a:pathLst>
              <a:path w="408304">
                <a:moveTo>
                  <a:pt x="0" y="0"/>
                </a:moveTo>
                <a:lnTo>
                  <a:pt x="408000" y="0"/>
                </a:lnTo>
              </a:path>
            </a:pathLst>
          </a:custGeom>
          <a:ln w="12700">
            <a:solidFill>
              <a:srgbClr val="2079B6"/>
            </a:solidFill>
          </a:ln>
        </p:spPr>
        <p:txBody>
          <a:bodyPr wrap="square" lIns="0" tIns="0" rIns="0" bIns="0" rtlCol="0"/>
          <a:lstStyle/>
          <a:p>
            <a:endParaRPr sz="2135"/>
          </a:p>
        </p:txBody>
      </p:sp>
      <p:sp>
        <p:nvSpPr>
          <p:cNvPr id="144" name="object 144"/>
          <p:cNvSpPr/>
          <p:nvPr/>
        </p:nvSpPr>
        <p:spPr>
          <a:xfrm>
            <a:off x="6129852" y="5724828"/>
            <a:ext cx="452308" cy="0"/>
          </a:xfrm>
          <a:custGeom>
            <a:avLst/>
            <a:gdLst/>
            <a:ahLst/>
            <a:cxnLst/>
            <a:rect l="l" t="t" r="r" b="b"/>
            <a:pathLst>
              <a:path w="381635">
                <a:moveTo>
                  <a:pt x="0" y="0"/>
                </a:moveTo>
                <a:lnTo>
                  <a:pt x="381634" y="0"/>
                </a:lnTo>
              </a:path>
            </a:pathLst>
          </a:custGeom>
          <a:ln w="12700">
            <a:solidFill>
              <a:srgbClr val="2079B6"/>
            </a:solidFill>
          </a:ln>
        </p:spPr>
        <p:txBody>
          <a:bodyPr wrap="square" lIns="0" tIns="0" rIns="0" bIns="0" rtlCol="0"/>
          <a:lstStyle/>
          <a:p>
            <a:endParaRPr sz="2135"/>
          </a:p>
        </p:txBody>
      </p:sp>
      <p:sp>
        <p:nvSpPr>
          <p:cNvPr id="145" name="object 145"/>
          <p:cNvSpPr/>
          <p:nvPr/>
        </p:nvSpPr>
        <p:spPr>
          <a:xfrm>
            <a:off x="6696148" y="3587465"/>
            <a:ext cx="452308" cy="0"/>
          </a:xfrm>
          <a:custGeom>
            <a:avLst/>
            <a:gdLst/>
            <a:ahLst/>
            <a:cxnLst/>
            <a:rect l="l" t="t" r="r" b="b"/>
            <a:pathLst>
              <a:path w="381635">
                <a:moveTo>
                  <a:pt x="0" y="0"/>
                </a:moveTo>
                <a:lnTo>
                  <a:pt x="381622" y="0"/>
                </a:lnTo>
              </a:path>
            </a:pathLst>
          </a:custGeom>
          <a:ln w="12700">
            <a:solidFill>
              <a:srgbClr val="2079B6"/>
            </a:solidFill>
          </a:ln>
        </p:spPr>
        <p:txBody>
          <a:bodyPr wrap="square" lIns="0" tIns="0" rIns="0" bIns="0" rtlCol="0"/>
          <a:lstStyle/>
          <a:p>
            <a:endParaRPr sz="2135"/>
          </a:p>
        </p:txBody>
      </p:sp>
      <p:sp>
        <p:nvSpPr>
          <p:cNvPr id="146" name="object 146"/>
          <p:cNvSpPr/>
          <p:nvPr/>
        </p:nvSpPr>
        <p:spPr>
          <a:xfrm>
            <a:off x="6675015" y="3594991"/>
            <a:ext cx="77517" cy="15052"/>
          </a:xfrm>
          <a:custGeom>
            <a:avLst/>
            <a:gdLst/>
            <a:ahLst/>
            <a:cxnLst/>
            <a:rect l="l" t="t" r="r" b="b"/>
            <a:pathLst>
              <a:path w="65404" h="12700">
                <a:moveTo>
                  <a:pt x="61493" y="12700"/>
                </a:moveTo>
                <a:lnTo>
                  <a:pt x="0" y="12700"/>
                </a:lnTo>
                <a:lnTo>
                  <a:pt x="4648" y="0"/>
                </a:lnTo>
                <a:lnTo>
                  <a:pt x="65189" y="0"/>
                </a:lnTo>
                <a:lnTo>
                  <a:pt x="61493" y="12700"/>
                </a:lnTo>
                <a:close/>
              </a:path>
            </a:pathLst>
          </a:custGeom>
          <a:solidFill>
            <a:srgbClr val="2079B6"/>
          </a:solidFill>
        </p:spPr>
        <p:txBody>
          <a:bodyPr wrap="square" lIns="0" tIns="0" rIns="0" bIns="0" rtlCol="0"/>
          <a:lstStyle/>
          <a:p>
            <a:endParaRPr sz="2135"/>
          </a:p>
        </p:txBody>
      </p:sp>
      <p:sp>
        <p:nvSpPr>
          <p:cNvPr id="147" name="object 147"/>
          <p:cNvSpPr/>
          <p:nvPr/>
        </p:nvSpPr>
        <p:spPr>
          <a:xfrm>
            <a:off x="6751900" y="3602517"/>
            <a:ext cx="340924" cy="0"/>
          </a:xfrm>
          <a:custGeom>
            <a:avLst/>
            <a:gdLst/>
            <a:ahLst/>
            <a:cxnLst/>
            <a:rect l="l" t="t" r="r" b="b"/>
            <a:pathLst>
              <a:path w="287654">
                <a:moveTo>
                  <a:pt x="0" y="0"/>
                </a:moveTo>
                <a:lnTo>
                  <a:pt x="287540" y="0"/>
                </a:lnTo>
              </a:path>
            </a:pathLst>
          </a:custGeom>
          <a:ln w="12700">
            <a:solidFill>
              <a:srgbClr val="2079B6"/>
            </a:solidFill>
          </a:ln>
        </p:spPr>
        <p:txBody>
          <a:bodyPr wrap="square" lIns="0" tIns="0" rIns="0" bIns="0" rtlCol="0"/>
          <a:lstStyle/>
          <a:p>
            <a:endParaRPr sz="2135"/>
          </a:p>
        </p:txBody>
      </p:sp>
      <p:sp>
        <p:nvSpPr>
          <p:cNvPr id="148" name="object 148"/>
          <p:cNvSpPr/>
          <p:nvPr/>
        </p:nvSpPr>
        <p:spPr>
          <a:xfrm>
            <a:off x="7092312" y="3594991"/>
            <a:ext cx="77517" cy="15052"/>
          </a:xfrm>
          <a:custGeom>
            <a:avLst/>
            <a:gdLst/>
            <a:ahLst/>
            <a:cxnLst/>
            <a:rect l="l" t="t" r="r" b="b"/>
            <a:pathLst>
              <a:path w="65404" h="12700">
                <a:moveTo>
                  <a:pt x="65189" y="12700"/>
                </a:moveTo>
                <a:lnTo>
                  <a:pt x="3695" y="12700"/>
                </a:lnTo>
                <a:lnTo>
                  <a:pt x="0" y="0"/>
                </a:lnTo>
                <a:lnTo>
                  <a:pt x="60540" y="0"/>
                </a:lnTo>
                <a:lnTo>
                  <a:pt x="65189" y="12700"/>
                </a:lnTo>
                <a:close/>
              </a:path>
            </a:pathLst>
          </a:custGeom>
          <a:solidFill>
            <a:srgbClr val="2079B6"/>
          </a:solidFill>
        </p:spPr>
        <p:txBody>
          <a:bodyPr wrap="square" lIns="0" tIns="0" rIns="0" bIns="0" rtlCol="0"/>
          <a:lstStyle/>
          <a:p>
            <a:endParaRPr sz="2135"/>
          </a:p>
        </p:txBody>
      </p:sp>
      <p:sp>
        <p:nvSpPr>
          <p:cNvPr id="149" name="object 149"/>
          <p:cNvSpPr/>
          <p:nvPr/>
        </p:nvSpPr>
        <p:spPr>
          <a:xfrm>
            <a:off x="6666360" y="3610043"/>
            <a:ext cx="47413" cy="15052"/>
          </a:xfrm>
          <a:custGeom>
            <a:avLst/>
            <a:gdLst/>
            <a:ahLst/>
            <a:cxnLst/>
            <a:rect l="l" t="t" r="r" b="b"/>
            <a:pathLst>
              <a:path w="40004" h="12700">
                <a:moveTo>
                  <a:pt x="34061" y="12700"/>
                </a:moveTo>
                <a:lnTo>
                  <a:pt x="0" y="12700"/>
                </a:lnTo>
                <a:lnTo>
                  <a:pt x="1879" y="0"/>
                </a:lnTo>
                <a:lnTo>
                  <a:pt x="39585" y="0"/>
                </a:lnTo>
                <a:lnTo>
                  <a:pt x="34061" y="12700"/>
                </a:lnTo>
                <a:close/>
              </a:path>
            </a:pathLst>
          </a:custGeom>
          <a:solidFill>
            <a:srgbClr val="2079B6"/>
          </a:solidFill>
        </p:spPr>
        <p:txBody>
          <a:bodyPr wrap="square" lIns="0" tIns="0" rIns="0" bIns="0" rtlCol="0"/>
          <a:lstStyle/>
          <a:p>
            <a:endParaRPr sz="2135"/>
          </a:p>
        </p:txBody>
      </p:sp>
      <p:sp>
        <p:nvSpPr>
          <p:cNvPr id="150" name="object 150"/>
          <p:cNvSpPr/>
          <p:nvPr/>
        </p:nvSpPr>
        <p:spPr>
          <a:xfrm>
            <a:off x="7131311" y="3610043"/>
            <a:ext cx="47413" cy="15052"/>
          </a:xfrm>
          <a:custGeom>
            <a:avLst/>
            <a:gdLst/>
            <a:ahLst/>
            <a:cxnLst/>
            <a:rect l="l" t="t" r="r" b="b"/>
            <a:pathLst>
              <a:path w="40004" h="12700">
                <a:moveTo>
                  <a:pt x="39585" y="12700"/>
                </a:moveTo>
                <a:lnTo>
                  <a:pt x="5524" y="12700"/>
                </a:lnTo>
                <a:lnTo>
                  <a:pt x="0" y="0"/>
                </a:lnTo>
                <a:lnTo>
                  <a:pt x="37706" y="0"/>
                </a:lnTo>
                <a:lnTo>
                  <a:pt x="39585" y="12700"/>
                </a:lnTo>
                <a:close/>
              </a:path>
            </a:pathLst>
          </a:custGeom>
          <a:solidFill>
            <a:srgbClr val="2079B6"/>
          </a:solidFill>
        </p:spPr>
        <p:txBody>
          <a:bodyPr wrap="square" lIns="0" tIns="0" rIns="0" bIns="0" rtlCol="0"/>
          <a:lstStyle/>
          <a:p>
            <a:endParaRPr sz="2135"/>
          </a:p>
        </p:txBody>
      </p:sp>
      <p:sp>
        <p:nvSpPr>
          <p:cNvPr id="151" name="object 151"/>
          <p:cNvSpPr/>
          <p:nvPr/>
        </p:nvSpPr>
        <p:spPr>
          <a:xfrm>
            <a:off x="6659676" y="3625095"/>
            <a:ext cx="39135" cy="15052"/>
          </a:xfrm>
          <a:custGeom>
            <a:avLst/>
            <a:gdLst/>
            <a:ahLst/>
            <a:cxnLst/>
            <a:rect l="l" t="t" r="r" b="b"/>
            <a:pathLst>
              <a:path w="33020" h="12700">
                <a:moveTo>
                  <a:pt x="28371" y="12700"/>
                </a:moveTo>
                <a:lnTo>
                  <a:pt x="0" y="12700"/>
                </a:lnTo>
                <a:lnTo>
                  <a:pt x="1714" y="0"/>
                </a:lnTo>
                <a:lnTo>
                  <a:pt x="32512" y="0"/>
                </a:lnTo>
                <a:lnTo>
                  <a:pt x="28371" y="12700"/>
                </a:lnTo>
                <a:close/>
              </a:path>
            </a:pathLst>
          </a:custGeom>
          <a:solidFill>
            <a:srgbClr val="2079B6"/>
          </a:solidFill>
        </p:spPr>
        <p:txBody>
          <a:bodyPr wrap="square" lIns="0" tIns="0" rIns="0" bIns="0" rtlCol="0"/>
          <a:lstStyle/>
          <a:p>
            <a:endParaRPr sz="2135"/>
          </a:p>
        </p:txBody>
      </p:sp>
      <p:sp>
        <p:nvSpPr>
          <p:cNvPr id="152" name="object 152"/>
          <p:cNvSpPr/>
          <p:nvPr/>
        </p:nvSpPr>
        <p:spPr>
          <a:xfrm>
            <a:off x="7146377" y="3625095"/>
            <a:ext cx="39135" cy="15052"/>
          </a:xfrm>
          <a:custGeom>
            <a:avLst/>
            <a:gdLst/>
            <a:ahLst/>
            <a:cxnLst/>
            <a:rect l="l" t="t" r="r" b="b"/>
            <a:pathLst>
              <a:path w="33020" h="12700">
                <a:moveTo>
                  <a:pt x="32512" y="12700"/>
                </a:moveTo>
                <a:lnTo>
                  <a:pt x="4140" y="12700"/>
                </a:lnTo>
                <a:lnTo>
                  <a:pt x="0" y="0"/>
                </a:lnTo>
                <a:lnTo>
                  <a:pt x="30797" y="0"/>
                </a:lnTo>
                <a:lnTo>
                  <a:pt x="32512" y="12700"/>
                </a:lnTo>
                <a:close/>
              </a:path>
            </a:pathLst>
          </a:custGeom>
          <a:solidFill>
            <a:srgbClr val="2079B6"/>
          </a:solidFill>
        </p:spPr>
        <p:txBody>
          <a:bodyPr wrap="square" lIns="0" tIns="0" rIns="0" bIns="0" rtlCol="0"/>
          <a:lstStyle/>
          <a:p>
            <a:endParaRPr sz="2135"/>
          </a:p>
        </p:txBody>
      </p:sp>
      <p:sp>
        <p:nvSpPr>
          <p:cNvPr id="153" name="object 153"/>
          <p:cNvSpPr/>
          <p:nvPr/>
        </p:nvSpPr>
        <p:spPr>
          <a:xfrm>
            <a:off x="6653762" y="3640147"/>
            <a:ext cx="33867" cy="15052"/>
          </a:xfrm>
          <a:custGeom>
            <a:avLst/>
            <a:gdLst/>
            <a:ahLst/>
            <a:cxnLst/>
            <a:rect l="l" t="t" r="r" b="b"/>
            <a:pathLst>
              <a:path w="28575" h="12700">
                <a:moveTo>
                  <a:pt x="27101" y="12700"/>
                </a:moveTo>
                <a:lnTo>
                  <a:pt x="0" y="12700"/>
                </a:lnTo>
                <a:lnTo>
                  <a:pt x="965" y="0"/>
                </a:lnTo>
                <a:lnTo>
                  <a:pt x="28384" y="0"/>
                </a:lnTo>
                <a:lnTo>
                  <a:pt x="27101" y="12700"/>
                </a:lnTo>
                <a:close/>
              </a:path>
            </a:pathLst>
          </a:custGeom>
          <a:solidFill>
            <a:srgbClr val="2079B6"/>
          </a:solidFill>
        </p:spPr>
        <p:txBody>
          <a:bodyPr wrap="square" lIns="0" tIns="0" rIns="0" bIns="0" rtlCol="0"/>
          <a:lstStyle/>
          <a:p>
            <a:endParaRPr sz="2135"/>
          </a:p>
        </p:txBody>
      </p:sp>
      <p:sp>
        <p:nvSpPr>
          <p:cNvPr id="154" name="object 154"/>
          <p:cNvSpPr/>
          <p:nvPr/>
        </p:nvSpPr>
        <p:spPr>
          <a:xfrm>
            <a:off x="7157186" y="3640147"/>
            <a:ext cx="33867" cy="15052"/>
          </a:xfrm>
          <a:custGeom>
            <a:avLst/>
            <a:gdLst/>
            <a:ahLst/>
            <a:cxnLst/>
            <a:rect l="l" t="t" r="r" b="b"/>
            <a:pathLst>
              <a:path w="28575" h="12700">
                <a:moveTo>
                  <a:pt x="28384" y="12700"/>
                </a:moveTo>
                <a:lnTo>
                  <a:pt x="1282" y="12700"/>
                </a:lnTo>
                <a:lnTo>
                  <a:pt x="0" y="0"/>
                </a:lnTo>
                <a:lnTo>
                  <a:pt x="27419" y="0"/>
                </a:lnTo>
                <a:lnTo>
                  <a:pt x="28384" y="12700"/>
                </a:lnTo>
                <a:close/>
              </a:path>
            </a:pathLst>
          </a:custGeom>
          <a:solidFill>
            <a:srgbClr val="2079B6"/>
          </a:solidFill>
        </p:spPr>
        <p:txBody>
          <a:bodyPr wrap="square" lIns="0" tIns="0" rIns="0" bIns="0" rtlCol="0"/>
          <a:lstStyle/>
          <a:p>
            <a:endParaRPr sz="2135"/>
          </a:p>
        </p:txBody>
      </p:sp>
      <p:sp>
        <p:nvSpPr>
          <p:cNvPr id="155" name="object 155"/>
          <p:cNvSpPr/>
          <p:nvPr/>
        </p:nvSpPr>
        <p:spPr>
          <a:xfrm>
            <a:off x="6667135" y="3655199"/>
            <a:ext cx="0" cy="2001896"/>
          </a:xfrm>
          <a:custGeom>
            <a:avLst/>
            <a:gdLst/>
            <a:ahLst/>
            <a:cxnLst/>
            <a:rect l="l" t="t" r="r" b="b"/>
            <a:pathLst>
              <a:path h="1689100">
                <a:moveTo>
                  <a:pt x="0" y="0"/>
                </a:moveTo>
                <a:lnTo>
                  <a:pt x="0" y="1689100"/>
                </a:lnTo>
              </a:path>
            </a:pathLst>
          </a:custGeom>
          <a:ln w="26123">
            <a:solidFill>
              <a:srgbClr val="2079B6"/>
            </a:solidFill>
          </a:ln>
        </p:spPr>
        <p:txBody>
          <a:bodyPr wrap="square" lIns="0" tIns="0" rIns="0" bIns="0" rtlCol="0"/>
          <a:lstStyle/>
          <a:p>
            <a:endParaRPr sz="2135"/>
          </a:p>
        </p:txBody>
      </p:sp>
      <p:sp>
        <p:nvSpPr>
          <p:cNvPr id="156" name="object 156"/>
          <p:cNvSpPr/>
          <p:nvPr/>
        </p:nvSpPr>
        <p:spPr>
          <a:xfrm>
            <a:off x="7177453" y="3655199"/>
            <a:ext cx="0" cy="2001896"/>
          </a:xfrm>
          <a:custGeom>
            <a:avLst/>
            <a:gdLst/>
            <a:ahLst/>
            <a:cxnLst/>
            <a:rect l="l" t="t" r="r" b="b"/>
            <a:pathLst>
              <a:path h="1689100">
                <a:moveTo>
                  <a:pt x="0" y="0"/>
                </a:moveTo>
                <a:lnTo>
                  <a:pt x="0" y="1689100"/>
                </a:lnTo>
              </a:path>
            </a:pathLst>
          </a:custGeom>
          <a:ln w="26123">
            <a:solidFill>
              <a:srgbClr val="2079B6"/>
            </a:solidFill>
          </a:ln>
        </p:spPr>
        <p:txBody>
          <a:bodyPr wrap="square" lIns="0" tIns="0" rIns="0" bIns="0" rtlCol="0"/>
          <a:lstStyle/>
          <a:p>
            <a:endParaRPr sz="2135"/>
          </a:p>
        </p:txBody>
      </p:sp>
      <p:sp>
        <p:nvSpPr>
          <p:cNvPr id="157" name="object 157"/>
          <p:cNvSpPr/>
          <p:nvPr/>
        </p:nvSpPr>
        <p:spPr>
          <a:xfrm>
            <a:off x="6682495" y="5642043"/>
            <a:ext cx="753" cy="15052"/>
          </a:xfrm>
          <a:custGeom>
            <a:avLst/>
            <a:gdLst/>
            <a:ahLst/>
            <a:cxnLst/>
            <a:rect l="l" t="t" r="r" b="b"/>
            <a:pathLst>
              <a:path w="635" h="12700">
                <a:moveTo>
                  <a:pt x="635" y="12700"/>
                </a:moveTo>
                <a:lnTo>
                  <a:pt x="101" y="12700"/>
                </a:lnTo>
                <a:lnTo>
                  <a:pt x="0" y="0"/>
                </a:lnTo>
                <a:lnTo>
                  <a:pt x="635" y="12700"/>
                </a:lnTo>
                <a:close/>
              </a:path>
            </a:pathLst>
          </a:custGeom>
          <a:solidFill>
            <a:srgbClr val="2079B6"/>
          </a:solidFill>
        </p:spPr>
        <p:txBody>
          <a:bodyPr wrap="square" lIns="0" tIns="0" rIns="0" bIns="0" rtlCol="0"/>
          <a:lstStyle/>
          <a:p>
            <a:endParaRPr sz="2135"/>
          </a:p>
        </p:txBody>
      </p:sp>
      <p:sp>
        <p:nvSpPr>
          <p:cNvPr id="158" name="object 158"/>
          <p:cNvSpPr/>
          <p:nvPr/>
        </p:nvSpPr>
        <p:spPr>
          <a:xfrm>
            <a:off x="7161340" y="5642043"/>
            <a:ext cx="753" cy="15052"/>
          </a:xfrm>
          <a:custGeom>
            <a:avLst/>
            <a:gdLst/>
            <a:ahLst/>
            <a:cxnLst/>
            <a:rect l="l" t="t" r="r" b="b"/>
            <a:pathLst>
              <a:path w="635" h="12700">
                <a:moveTo>
                  <a:pt x="533" y="12700"/>
                </a:moveTo>
                <a:lnTo>
                  <a:pt x="0" y="12700"/>
                </a:lnTo>
                <a:lnTo>
                  <a:pt x="634" y="0"/>
                </a:lnTo>
                <a:lnTo>
                  <a:pt x="533" y="12700"/>
                </a:lnTo>
                <a:close/>
              </a:path>
            </a:pathLst>
          </a:custGeom>
          <a:solidFill>
            <a:srgbClr val="2079B6"/>
          </a:solidFill>
        </p:spPr>
        <p:txBody>
          <a:bodyPr wrap="square" lIns="0" tIns="0" rIns="0" bIns="0" rtlCol="0"/>
          <a:lstStyle/>
          <a:p>
            <a:endParaRPr sz="2135"/>
          </a:p>
        </p:txBody>
      </p:sp>
      <p:sp>
        <p:nvSpPr>
          <p:cNvPr id="159" name="object 159"/>
          <p:cNvSpPr/>
          <p:nvPr/>
        </p:nvSpPr>
        <p:spPr>
          <a:xfrm>
            <a:off x="6654905" y="5657095"/>
            <a:ext cx="33114" cy="15052"/>
          </a:xfrm>
          <a:custGeom>
            <a:avLst/>
            <a:gdLst/>
            <a:ahLst/>
            <a:cxnLst/>
            <a:rect l="l" t="t" r="r" b="b"/>
            <a:pathLst>
              <a:path w="27939" h="12700">
                <a:moveTo>
                  <a:pt x="27419" y="12700"/>
                </a:moveTo>
                <a:lnTo>
                  <a:pt x="965" y="12700"/>
                </a:lnTo>
                <a:lnTo>
                  <a:pt x="0" y="0"/>
                </a:lnTo>
                <a:lnTo>
                  <a:pt x="26136" y="0"/>
                </a:lnTo>
                <a:lnTo>
                  <a:pt x="27419" y="12700"/>
                </a:lnTo>
                <a:close/>
              </a:path>
            </a:pathLst>
          </a:custGeom>
          <a:solidFill>
            <a:srgbClr val="2079B6"/>
          </a:solidFill>
        </p:spPr>
        <p:txBody>
          <a:bodyPr wrap="square" lIns="0" tIns="0" rIns="0" bIns="0" rtlCol="0"/>
          <a:lstStyle/>
          <a:p>
            <a:endParaRPr sz="2135"/>
          </a:p>
        </p:txBody>
      </p:sp>
      <p:sp>
        <p:nvSpPr>
          <p:cNvPr id="160" name="object 160"/>
          <p:cNvSpPr/>
          <p:nvPr/>
        </p:nvSpPr>
        <p:spPr>
          <a:xfrm>
            <a:off x="7157185" y="5657095"/>
            <a:ext cx="33114" cy="15052"/>
          </a:xfrm>
          <a:custGeom>
            <a:avLst/>
            <a:gdLst/>
            <a:ahLst/>
            <a:cxnLst/>
            <a:rect l="l" t="t" r="r" b="b"/>
            <a:pathLst>
              <a:path w="27939" h="12700">
                <a:moveTo>
                  <a:pt x="26454" y="12700"/>
                </a:moveTo>
                <a:lnTo>
                  <a:pt x="0" y="12700"/>
                </a:lnTo>
                <a:lnTo>
                  <a:pt x="1282" y="0"/>
                </a:lnTo>
                <a:lnTo>
                  <a:pt x="27419" y="0"/>
                </a:lnTo>
                <a:lnTo>
                  <a:pt x="26454" y="12700"/>
                </a:lnTo>
                <a:close/>
              </a:path>
            </a:pathLst>
          </a:custGeom>
          <a:solidFill>
            <a:srgbClr val="2079B6"/>
          </a:solidFill>
        </p:spPr>
        <p:txBody>
          <a:bodyPr wrap="square" lIns="0" tIns="0" rIns="0" bIns="0" rtlCol="0"/>
          <a:lstStyle/>
          <a:p>
            <a:endParaRPr sz="2135"/>
          </a:p>
        </p:txBody>
      </p:sp>
      <p:sp>
        <p:nvSpPr>
          <p:cNvPr id="161" name="object 161"/>
          <p:cNvSpPr/>
          <p:nvPr/>
        </p:nvSpPr>
        <p:spPr>
          <a:xfrm>
            <a:off x="6659676" y="5672147"/>
            <a:ext cx="39135" cy="15052"/>
          </a:xfrm>
          <a:custGeom>
            <a:avLst/>
            <a:gdLst/>
            <a:ahLst/>
            <a:cxnLst/>
            <a:rect l="l" t="t" r="r" b="b"/>
            <a:pathLst>
              <a:path w="33020" h="12700">
                <a:moveTo>
                  <a:pt x="32512" y="12700"/>
                </a:moveTo>
                <a:lnTo>
                  <a:pt x="1714" y="12700"/>
                </a:lnTo>
                <a:lnTo>
                  <a:pt x="0" y="0"/>
                </a:lnTo>
                <a:lnTo>
                  <a:pt x="28371" y="0"/>
                </a:lnTo>
                <a:lnTo>
                  <a:pt x="32512" y="12700"/>
                </a:lnTo>
                <a:close/>
              </a:path>
            </a:pathLst>
          </a:custGeom>
          <a:solidFill>
            <a:srgbClr val="2079B6"/>
          </a:solidFill>
        </p:spPr>
        <p:txBody>
          <a:bodyPr wrap="square" lIns="0" tIns="0" rIns="0" bIns="0" rtlCol="0"/>
          <a:lstStyle/>
          <a:p>
            <a:endParaRPr sz="2135"/>
          </a:p>
        </p:txBody>
      </p:sp>
      <p:sp>
        <p:nvSpPr>
          <p:cNvPr id="162" name="object 162"/>
          <p:cNvSpPr/>
          <p:nvPr/>
        </p:nvSpPr>
        <p:spPr>
          <a:xfrm>
            <a:off x="7146377" y="5672147"/>
            <a:ext cx="39135" cy="15052"/>
          </a:xfrm>
          <a:custGeom>
            <a:avLst/>
            <a:gdLst/>
            <a:ahLst/>
            <a:cxnLst/>
            <a:rect l="l" t="t" r="r" b="b"/>
            <a:pathLst>
              <a:path w="33020" h="12700">
                <a:moveTo>
                  <a:pt x="30797" y="12700"/>
                </a:moveTo>
                <a:lnTo>
                  <a:pt x="0" y="12700"/>
                </a:lnTo>
                <a:lnTo>
                  <a:pt x="4140" y="0"/>
                </a:lnTo>
                <a:lnTo>
                  <a:pt x="32512" y="0"/>
                </a:lnTo>
                <a:lnTo>
                  <a:pt x="30797" y="12700"/>
                </a:lnTo>
                <a:close/>
              </a:path>
            </a:pathLst>
          </a:custGeom>
          <a:solidFill>
            <a:srgbClr val="2079B6"/>
          </a:solidFill>
        </p:spPr>
        <p:txBody>
          <a:bodyPr wrap="square" lIns="0" tIns="0" rIns="0" bIns="0" rtlCol="0"/>
          <a:lstStyle/>
          <a:p>
            <a:endParaRPr sz="2135"/>
          </a:p>
        </p:txBody>
      </p:sp>
      <p:sp>
        <p:nvSpPr>
          <p:cNvPr id="163" name="object 163"/>
          <p:cNvSpPr/>
          <p:nvPr/>
        </p:nvSpPr>
        <p:spPr>
          <a:xfrm>
            <a:off x="6665984" y="5687198"/>
            <a:ext cx="47413" cy="15052"/>
          </a:xfrm>
          <a:custGeom>
            <a:avLst/>
            <a:gdLst/>
            <a:ahLst/>
            <a:cxnLst/>
            <a:rect l="l" t="t" r="r" b="b"/>
            <a:pathLst>
              <a:path w="40004" h="12700">
                <a:moveTo>
                  <a:pt x="39903" y="12700"/>
                </a:moveTo>
                <a:lnTo>
                  <a:pt x="2197" y="12700"/>
                </a:lnTo>
                <a:lnTo>
                  <a:pt x="0" y="0"/>
                </a:lnTo>
                <a:lnTo>
                  <a:pt x="34378" y="0"/>
                </a:lnTo>
                <a:lnTo>
                  <a:pt x="39903" y="12700"/>
                </a:lnTo>
                <a:close/>
              </a:path>
            </a:pathLst>
          </a:custGeom>
          <a:solidFill>
            <a:srgbClr val="2079B6"/>
          </a:solidFill>
        </p:spPr>
        <p:txBody>
          <a:bodyPr wrap="square" lIns="0" tIns="0" rIns="0" bIns="0" rtlCol="0"/>
          <a:lstStyle/>
          <a:p>
            <a:endParaRPr sz="2135"/>
          </a:p>
        </p:txBody>
      </p:sp>
      <p:sp>
        <p:nvSpPr>
          <p:cNvPr id="164" name="object 164"/>
          <p:cNvSpPr/>
          <p:nvPr/>
        </p:nvSpPr>
        <p:spPr>
          <a:xfrm>
            <a:off x="7131311" y="5687198"/>
            <a:ext cx="47413" cy="15052"/>
          </a:xfrm>
          <a:custGeom>
            <a:avLst/>
            <a:gdLst/>
            <a:ahLst/>
            <a:cxnLst/>
            <a:rect l="l" t="t" r="r" b="b"/>
            <a:pathLst>
              <a:path w="40004" h="12700">
                <a:moveTo>
                  <a:pt x="37706" y="12700"/>
                </a:moveTo>
                <a:lnTo>
                  <a:pt x="0" y="12700"/>
                </a:lnTo>
                <a:lnTo>
                  <a:pt x="5524" y="0"/>
                </a:lnTo>
                <a:lnTo>
                  <a:pt x="39903" y="0"/>
                </a:lnTo>
                <a:lnTo>
                  <a:pt x="37706" y="12700"/>
                </a:lnTo>
                <a:close/>
              </a:path>
            </a:pathLst>
          </a:custGeom>
          <a:solidFill>
            <a:srgbClr val="2079B6"/>
          </a:solidFill>
        </p:spPr>
        <p:txBody>
          <a:bodyPr wrap="square" lIns="0" tIns="0" rIns="0" bIns="0" rtlCol="0"/>
          <a:lstStyle/>
          <a:p>
            <a:endParaRPr sz="2135"/>
          </a:p>
        </p:txBody>
      </p:sp>
      <p:sp>
        <p:nvSpPr>
          <p:cNvPr id="165" name="object 165"/>
          <p:cNvSpPr/>
          <p:nvPr/>
        </p:nvSpPr>
        <p:spPr>
          <a:xfrm>
            <a:off x="6680523" y="5709776"/>
            <a:ext cx="483917" cy="0"/>
          </a:xfrm>
          <a:custGeom>
            <a:avLst/>
            <a:gdLst/>
            <a:ahLst/>
            <a:cxnLst/>
            <a:rect l="l" t="t" r="r" b="b"/>
            <a:pathLst>
              <a:path w="408304">
                <a:moveTo>
                  <a:pt x="0" y="0"/>
                </a:moveTo>
                <a:lnTo>
                  <a:pt x="407987" y="0"/>
                </a:lnTo>
              </a:path>
            </a:pathLst>
          </a:custGeom>
          <a:ln w="12700">
            <a:solidFill>
              <a:srgbClr val="2079B6"/>
            </a:solidFill>
          </a:ln>
        </p:spPr>
        <p:txBody>
          <a:bodyPr wrap="square" lIns="0" tIns="0" rIns="0" bIns="0" rtlCol="0"/>
          <a:lstStyle/>
          <a:p>
            <a:endParaRPr sz="2135"/>
          </a:p>
        </p:txBody>
      </p:sp>
      <p:sp>
        <p:nvSpPr>
          <p:cNvPr id="166" name="object 166"/>
          <p:cNvSpPr/>
          <p:nvPr/>
        </p:nvSpPr>
        <p:spPr>
          <a:xfrm>
            <a:off x="6699593" y="5724828"/>
            <a:ext cx="445535" cy="0"/>
          </a:xfrm>
          <a:custGeom>
            <a:avLst/>
            <a:gdLst/>
            <a:ahLst/>
            <a:cxnLst/>
            <a:rect l="l" t="t" r="r" b="b"/>
            <a:pathLst>
              <a:path w="375920">
                <a:moveTo>
                  <a:pt x="0" y="0"/>
                </a:moveTo>
                <a:lnTo>
                  <a:pt x="375805" y="0"/>
                </a:lnTo>
              </a:path>
            </a:pathLst>
          </a:custGeom>
          <a:ln w="12700">
            <a:solidFill>
              <a:srgbClr val="2079B6"/>
            </a:solidFill>
          </a:ln>
        </p:spPr>
        <p:txBody>
          <a:bodyPr wrap="square" lIns="0" tIns="0" rIns="0" bIns="0" rtlCol="0"/>
          <a:lstStyle/>
          <a:p>
            <a:endParaRPr sz="2135"/>
          </a:p>
        </p:txBody>
      </p:sp>
      <p:sp>
        <p:nvSpPr>
          <p:cNvPr id="167" name="object 167"/>
          <p:cNvSpPr/>
          <p:nvPr/>
        </p:nvSpPr>
        <p:spPr>
          <a:xfrm>
            <a:off x="7262428" y="3587465"/>
            <a:ext cx="452308" cy="0"/>
          </a:xfrm>
          <a:custGeom>
            <a:avLst/>
            <a:gdLst/>
            <a:ahLst/>
            <a:cxnLst/>
            <a:rect l="l" t="t" r="r" b="b"/>
            <a:pathLst>
              <a:path w="381634">
                <a:moveTo>
                  <a:pt x="0" y="0"/>
                </a:moveTo>
                <a:lnTo>
                  <a:pt x="381634" y="0"/>
                </a:lnTo>
              </a:path>
            </a:pathLst>
          </a:custGeom>
          <a:ln w="12700">
            <a:solidFill>
              <a:srgbClr val="2079B6"/>
            </a:solidFill>
          </a:ln>
        </p:spPr>
        <p:txBody>
          <a:bodyPr wrap="square" lIns="0" tIns="0" rIns="0" bIns="0" rtlCol="0"/>
          <a:lstStyle/>
          <a:p>
            <a:endParaRPr sz="2135"/>
          </a:p>
        </p:txBody>
      </p:sp>
      <p:sp>
        <p:nvSpPr>
          <p:cNvPr id="168" name="object 168"/>
          <p:cNvSpPr/>
          <p:nvPr/>
        </p:nvSpPr>
        <p:spPr>
          <a:xfrm>
            <a:off x="7241310" y="3594991"/>
            <a:ext cx="77517" cy="15052"/>
          </a:xfrm>
          <a:custGeom>
            <a:avLst/>
            <a:gdLst/>
            <a:ahLst/>
            <a:cxnLst/>
            <a:rect l="l" t="t" r="r" b="b"/>
            <a:pathLst>
              <a:path w="65404" h="12700">
                <a:moveTo>
                  <a:pt x="61493" y="12700"/>
                </a:moveTo>
                <a:lnTo>
                  <a:pt x="0" y="12700"/>
                </a:lnTo>
                <a:lnTo>
                  <a:pt x="4635" y="0"/>
                </a:lnTo>
                <a:lnTo>
                  <a:pt x="65189" y="0"/>
                </a:lnTo>
                <a:lnTo>
                  <a:pt x="61493" y="12700"/>
                </a:lnTo>
                <a:close/>
              </a:path>
            </a:pathLst>
          </a:custGeom>
          <a:solidFill>
            <a:srgbClr val="2079B6"/>
          </a:solidFill>
        </p:spPr>
        <p:txBody>
          <a:bodyPr wrap="square" lIns="0" tIns="0" rIns="0" bIns="0" rtlCol="0"/>
          <a:lstStyle/>
          <a:p>
            <a:endParaRPr sz="2135"/>
          </a:p>
        </p:txBody>
      </p:sp>
      <p:sp>
        <p:nvSpPr>
          <p:cNvPr id="169" name="object 169"/>
          <p:cNvSpPr/>
          <p:nvPr/>
        </p:nvSpPr>
        <p:spPr>
          <a:xfrm>
            <a:off x="7318196" y="3602517"/>
            <a:ext cx="340924" cy="0"/>
          </a:xfrm>
          <a:custGeom>
            <a:avLst/>
            <a:gdLst/>
            <a:ahLst/>
            <a:cxnLst/>
            <a:rect l="l" t="t" r="r" b="b"/>
            <a:pathLst>
              <a:path w="287654">
                <a:moveTo>
                  <a:pt x="0" y="0"/>
                </a:moveTo>
                <a:lnTo>
                  <a:pt x="287527" y="0"/>
                </a:lnTo>
              </a:path>
            </a:pathLst>
          </a:custGeom>
          <a:ln w="12700">
            <a:solidFill>
              <a:srgbClr val="2079B6"/>
            </a:solidFill>
          </a:ln>
        </p:spPr>
        <p:txBody>
          <a:bodyPr wrap="square" lIns="0" tIns="0" rIns="0" bIns="0" rtlCol="0"/>
          <a:lstStyle/>
          <a:p>
            <a:endParaRPr sz="2135"/>
          </a:p>
        </p:txBody>
      </p:sp>
      <p:sp>
        <p:nvSpPr>
          <p:cNvPr id="170" name="object 170"/>
          <p:cNvSpPr/>
          <p:nvPr/>
        </p:nvSpPr>
        <p:spPr>
          <a:xfrm>
            <a:off x="7658593" y="3594991"/>
            <a:ext cx="77517" cy="15052"/>
          </a:xfrm>
          <a:custGeom>
            <a:avLst/>
            <a:gdLst/>
            <a:ahLst/>
            <a:cxnLst/>
            <a:rect l="l" t="t" r="r" b="b"/>
            <a:pathLst>
              <a:path w="65404" h="12700">
                <a:moveTo>
                  <a:pt x="65189" y="12700"/>
                </a:moveTo>
                <a:lnTo>
                  <a:pt x="3695" y="12700"/>
                </a:lnTo>
                <a:lnTo>
                  <a:pt x="0" y="0"/>
                </a:lnTo>
                <a:lnTo>
                  <a:pt x="60553" y="0"/>
                </a:lnTo>
                <a:lnTo>
                  <a:pt x="65189" y="12700"/>
                </a:lnTo>
                <a:close/>
              </a:path>
            </a:pathLst>
          </a:custGeom>
          <a:solidFill>
            <a:srgbClr val="2079B6"/>
          </a:solidFill>
        </p:spPr>
        <p:txBody>
          <a:bodyPr wrap="square" lIns="0" tIns="0" rIns="0" bIns="0" rtlCol="0"/>
          <a:lstStyle/>
          <a:p>
            <a:endParaRPr sz="2135"/>
          </a:p>
        </p:txBody>
      </p:sp>
      <p:sp>
        <p:nvSpPr>
          <p:cNvPr id="171" name="object 171"/>
          <p:cNvSpPr/>
          <p:nvPr/>
        </p:nvSpPr>
        <p:spPr>
          <a:xfrm>
            <a:off x="7232279" y="3610043"/>
            <a:ext cx="47413" cy="15052"/>
          </a:xfrm>
          <a:custGeom>
            <a:avLst/>
            <a:gdLst/>
            <a:ahLst/>
            <a:cxnLst/>
            <a:rect l="l" t="t" r="r" b="b"/>
            <a:pathLst>
              <a:path w="40004" h="12700">
                <a:moveTo>
                  <a:pt x="34366" y="12700"/>
                </a:moveTo>
                <a:lnTo>
                  <a:pt x="0" y="12700"/>
                </a:lnTo>
                <a:lnTo>
                  <a:pt x="2184" y="0"/>
                </a:lnTo>
                <a:lnTo>
                  <a:pt x="39903" y="0"/>
                </a:lnTo>
                <a:lnTo>
                  <a:pt x="34366" y="12700"/>
                </a:lnTo>
                <a:close/>
              </a:path>
            </a:pathLst>
          </a:custGeom>
          <a:solidFill>
            <a:srgbClr val="2079B6"/>
          </a:solidFill>
        </p:spPr>
        <p:txBody>
          <a:bodyPr wrap="square" lIns="0" tIns="0" rIns="0" bIns="0" rtlCol="0"/>
          <a:lstStyle/>
          <a:p>
            <a:endParaRPr sz="2135"/>
          </a:p>
        </p:txBody>
      </p:sp>
      <p:sp>
        <p:nvSpPr>
          <p:cNvPr id="172" name="object 172"/>
          <p:cNvSpPr/>
          <p:nvPr/>
        </p:nvSpPr>
        <p:spPr>
          <a:xfrm>
            <a:off x="7697592" y="3610043"/>
            <a:ext cx="47413" cy="15052"/>
          </a:xfrm>
          <a:custGeom>
            <a:avLst/>
            <a:gdLst/>
            <a:ahLst/>
            <a:cxnLst/>
            <a:rect l="l" t="t" r="r" b="b"/>
            <a:pathLst>
              <a:path w="40004" h="12700">
                <a:moveTo>
                  <a:pt x="39903" y="12700"/>
                </a:moveTo>
                <a:lnTo>
                  <a:pt x="5537" y="12700"/>
                </a:lnTo>
                <a:lnTo>
                  <a:pt x="0" y="0"/>
                </a:lnTo>
                <a:lnTo>
                  <a:pt x="37719" y="0"/>
                </a:lnTo>
                <a:lnTo>
                  <a:pt x="39903" y="12700"/>
                </a:lnTo>
                <a:close/>
              </a:path>
            </a:pathLst>
          </a:custGeom>
          <a:solidFill>
            <a:srgbClr val="2079B6"/>
          </a:solidFill>
        </p:spPr>
        <p:txBody>
          <a:bodyPr wrap="square" lIns="0" tIns="0" rIns="0" bIns="0" rtlCol="0"/>
          <a:lstStyle/>
          <a:p>
            <a:endParaRPr sz="2135"/>
          </a:p>
        </p:txBody>
      </p:sp>
      <p:sp>
        <p:nvSpPr>
          <p:cNvPr id="173" name="object 173"/>
          <p:cNvSpPr/>
          <p:nvPr/>
        </p:nvSpPr>
        <p:spPr>
          <a:xfrm>
            <a:off x="7225686" y="3625095"/>
            <a:ext cx="39135" cy="15052"/>
          </a:xfrm>
          <a:custGeom>
            <a:avLst/>
            <a:gdLst/>
            <a:ahLst/>
            <a:cxnLst/>
            <a:rect l="l" t="t" r="r" b="b"/>
            <a:pathLst>
              <a:path w="33020" h="12700">
                <a:moveTo>
                  <a:pt x="28613" y="12700"/>
                </a:moveTo>
                <a:lnTo>
                  <a:pt x="0" y="12700"/>
                </a:lnTo>
                <a:lnTo>
                  <a:pt x="1676" y="0"/>
                </a:lnTo>
                <a:lnTo>
                  <a:pt x="32753" y="0"/>
                </a:lnTo>
                <a:lnTo>
                  <a:pt x="28613" y="12700"/>
                </a:lnTo>
                <a:close/>
              </a:path>
            </a:pathLst>
          </a:custGeom>
          <a:solidFill>
            <a:srgbClr val="2079B6"/>
          </a:solidFill>
        </p:spPr>
        <p:txBody>
          <a:bodyPr wrap="square" lIns="0" tIns="0" rIns="0" bIns="0" rtlCol="0"/>
          <a:lstStyle/>
          <a:p>
            <a:endParaRPr sz="2135"/>
          </a:p>
        </p:txBody>
      </p:sp>
      <p:sp>
        <p:nvSpPr>
          <p:cNvPr id="174" name="object 174"/>
          <p:cNvSpPr/>
          <p:nvPr/>
        </p:nvSpPr>
        <p:spPr>
          <a:xfrm>
            <a:off x="7712659" y="3625095"/>
            <a:ext cx="39135" cy="15052"/>
          </a:xfrm>
          <a:custGeom>
            <a:avLst/>
            <a:gdLst/>
            <a:ahLst/>
            <a:cxnLst/>
            <a:rect l="l" t="t" r="r" b="b"/>
            <a:pathLst>
              <a:path w="33020" h="12700">
                <a:moveTo>
                  <a:pt x="32512" y="12700"/>
                </a:moveTo>
                <a:lnTo>
                  <a:pt x="4140" y="12700"/>
                </a:lnTo>
                <a:lnTo>
                  <a:pt x="0" y="0"/>
                </a:lnTo>
                <a:lnTo>
                  <a:pt x="30810" y="0"/>
                </a:lnTo>
                <a:lnTo>
                  <a:pt x="32512" y="12700"/>
                </a:lnTo>
                <a:close/>
              </a:path>
            </a:pathLst>
          </a:custGeom>
          <a:solidFill>
            <a:srgbClr val="2079B6"/>
          </a:solidFill>
        </p:spPr>
        <p:txBody>
          <a:bodyPr wrap="square" lIns="0" tIns="0" rIns="0" bIns="0" rtlCol="0"/>
          <a:lstStyle/>
          <a:p>
            <a:endParaRPr sz="2135"/>
          </a:p>
        </p:txBody>
      </p:sp>
      <p:sp>
        <p:nvSpPr>
          <p:cNvPr id="175" name="object 175"/>
          <p:cNvSpPr/>
          <p:nvPr/>
        </p:nvSpPr>
        <p:spPr>
          <a:xfrm>
            <a:off x="7221005" y="3640147"/>
            <a:ext cx="33114" cy="15052"/>
          </a:xfrm>
          <a:custGeom>
            <a:avLst/>
            <a:gdLst/>
            <a:ahLst/>
            <a:cxnLst/>
            <a:rect l="l" t="t" r="r" b="b"/>
            <a:pathLst>
              <a:path w="27939" h="12700">
                <a:moveTo>
                  <a:pt x="26288" y="12700"/>
                </a:moveTo>
                <a:lnTo>
                  <a:pt x="0" y="12700"/>
                </a:lnTo>
                <a:lnTo>
                  <a:pt x="1130" y="0"/>
                </a:lnTo>
                <a:lnTo>
                  <a:pt x="27584" y="0"/>
                </a:lnTo>
                <a:lnTo>
                  <a:pt x="26288" y="12700"/>
                </a:lnTo>
                <a:close/>
              </a:path>
            </a:pathLst>
          </a:custGeom>
          <a:solidFill>
            <a:srgbClr val="2079B6"/>
          </a:solidFill>
        </p:spPr>
        <p:txBody>
          <a:bodyPr wrap="square" lIns="0" tIns="0" rIns="0" bIns="0" rtlCol="0"/>
          <a:lstStyle/>
          <a:p>
            <a:endParaRPr sz="2135"/>
          </a:p>
        </p:txBody>
      </p:sp>
      <p:sp>
        <p:nvSpPr>
          <p:cNvPr id="176" name="object 176"/>
          <p:cNvSpPr/>
          <p:nvPr/>
        </p:nvSpPr>
        <p:spPr>
          <a:xfrm>
            <a:off x="7723481" y="3640147"/>
            <a:ext cx="33867" cy="15052"/>
          </a:xfrm>
          <a:custGeom>
            <a:avLst/>
            <a:gdLst/>
            <a:ahLst/>
            <a:cxnLst/>
            <a:rect l="l" t="t" r="r" b="b"/>
            <a:pathLst>
              <a:path w="28575" h="12700">
                <a:moveTo>
                  <a:pt x="28371" y="12700"/>
                </a:moveTo>
                <a:lnTo>
                  <a:pt x="1282" y="12700"/>
                </a:lnTo>
                <a:lnTo>
                  <a:pt x="0" y="0"/>
                </a:lnTo>
                <a:lnTo>
                  <a:pt x="27419" y="0"/>
                </a:lnTo>
                <a:lnTo>
                  <a:pt x="28371" y="12700"/>
                </a:lnTo>
                <a:close/>
              </a:path>
            </a:pathLst>
          </a:custGeom>
          <a:solidFill>
            <a:srgbClr val="2079B6"/>
          </a:solidFill>
        </p:spPr>
        <p:txBody>
          <a:bodyPr wrap="square" lIns="0" tIns="0" rIns="0" bIns="0" rtlCol="0"/>
          <a:lstStyle/>
          <a:p>
            <a:endParaRPr sz="2135"/>
          </a:p>
        </p:txBody>
      </p:sp>
      <p:sp>
        <p:nvSpPr>
          <p:cNvPr id="177" name="object 177"/>
          <p:cNvSpPr/>
          <p:nvPr/>
        </p:nvSpPr>
        <p:spPr>
          <a:xfrm>
            <a:off x="7233422" y="3655199"/>
            <a:ext cx="0" cy="2001896"/>
          </a:xfrm>
          <a:custGeom>
            <a:avLst/>
            <a:gdLst/>
            <a:ahLst/>
            <a:cxnLst/>
            <a:rect l="l" t="t" r="r" b="b"/>
            <a:pathLst>
              <a:path h="1689100">
                <a:moveTo>
                  <a:pt x="0" y="0"/>
                </a:moveTo>
                <a:lnTo>
                  <a:pt x="0" y="1689100"/>
                </a:lnTo>
              </a:path>
            </a:pathLst>
          </a:custGeom>
          <a:ln w="26136">
            <a:solidFill>
              <a:srgbClr val="2079B6"/>
            </a:solidFill>
          </a:ln>
        </p:spPr>
        <p:txBody>
          <a:bodyPr wrap="square" lIns="0" tIns="0" rIns="0" bIns="0" rtlCol="0"/>
          <a:lstStyle/>
          <a:p>
            <a:endParaRPr sz="2135"/>
          </a:p>
        </p:txBody>
      </p:sp>
      <p:sp>
        <p:nvSpPr>
          <p:cNvPr id="178" name="object 178"/>
          <p:cNvSpPr/>
          <p:nvPr/>
        </p:nvSpPr>
        <p:spPr>
          <a:xfrm>
            <a:off x="7743749" y="3655199"/>
            <a:ext cx="0" cy="2001896"/>
          </a:xfrm>
          <a:custGeom>
            <a:avLst/>
            <a:gdLst/>
            <a:ahLst/>
            <a:cxnLst/>
            <a:rect l="l" t="t" r="r" b="b"/>
            <a:pathLst>
              <a:path h="1689100">
                <a:moveTo>
                  <a:pt x="0" y="0"/>
                </a:moveTo>
                <a:lnTo>
                  <a:pt x="0" y="1689100"/>
                </a:lnTo>
              </a:path>
            </a:pathLst>
          </a:custGeom>
          <a:ln w="26123">
            <a:solidFill>
              <a:srgbClr val="2079B6"/>
            </a:solidFill>
          </a:ln>
        </p:spPr>
        <p:txBody>
          <a:bodyPr wrap="square" lIns="0" tIns="0" rIns="0" bIns="0" rtlCol="0"/>
          <a:lstStyle/>
          <a:p>
            <a:endParaRPr sz="2135"/>
          </a:p>
        </p:txBody>
      </p:sp>
      <p:sp>
        <p:nvSpPr>
          <p:cNvPr id="179" name="object 179"/>
          <p:cNvSpPr/>
          <p:nvPr/>
        </p:nvSpPr>
        <p:spPr>
          <a:xfrm>
            <a:off x="7248791" y="5642043"/>
            <a:ext cx="753" cy="15052"/>
          </a:xfrm>
          <a:custGeom>
            <a:avLst/>
            <a:gdLst/>
            <a:ahLst/>
            <a:cxnLst/>
            <a:rect l="l" t="t" r="r" b="b"/>
            <a:pathLst>
              <a:path w="635" h="12700">
                <a:moveTo>
                  <a:pt x="634" y="12700"/>
                </a:moveTo>
                <a:lnTo>
                  <a:pt x="101" y="12700"/>
                </a:lnTo>
                <a:lnTo>
                  <a:pt x="0" y="0"/>
                </a:lnTo>
                <a:lnTo>
                  <a:pt x="634" y="12700"/>
                </a:lnTo>
                <a:close/>
              </a:path>
            </a:pathLst>
          </a:custGeom>
          <a:solidFill>
            <a:srgbClr val="2079B6"/>
          </a:solidFill>
        </p:spPr>
        <p:txBody>
          <a:bodyPr wrap="square" lIns="0" tIns="0" rIns="0" bIns="0" rtlCol="0"/>
          <a:lstStyle/>
          <a:p>
            <a:endParaRPr sz="2135"/>
          </a:p>
        </p:txBody>
      </p:sp>
      <p:sp>
        <p:nvSpPr>
          <p:cNvPr id="180" name="object 180"/>
          <p:cNvSpPr/>
          <p:nvPr/>
        </p:nvSpPr>
        <p:spPr>
          <a:xfrm>
            <a:off x="7727621" y="5642043"/>
            <a:ext cx="753" cy="15052"/>
          </a:xfrm>
          <a:custGeom>
            <a:avLst/>
            <a:gdLst/>
            <a:ahLst/>
            <a:cxnLst/>
            <a:rect l="l" t="t" r="r" b="b"/>
            <a:pathLst>
              <a:path w="634" h="12700">
                <a:moveTo>
                  <a:pt x="546" y="12700"/>
                </a:moveTo>
                <a:lnTo>
                  <a:pt x="0" y="12700"/>
                </a:lnTo>
                <a:lnTo>
                  <a:pt x="635" y="0"/>
                </a:lnTo>
                <a:lnTo>
                  <a:pt x="546" y="12700"/>
                </a:lnTo>
                <a:close/>
              </a:path>
            </a:pathLst>
          </a:custGeom>
          <a:solidFill>
            <a:srgbClr val="2079B6"/>
          </a:solidFill>
        </p:spPr>
        <p:txBody>
          <a:bodyPr wrap="square" lIns="0" tIns="0" rIns="0" bIns="0" rtlCol="0"/>
          <a:lstStyle/>
          <a:p>
            <a:endParaRPr sz="2135"/>
          </a:p>
        </p:txBody>
      </p:sp>
      <p:sp>
        <p:nvSpPr>
          <p:cNvPr id="181" name="object 181"/>
          <p:cNvSpPr/>
          <p:nvPr/>
        </p:nvSpPr>
        <p:spPr>
          <a:xfrm>
            <a:off x="7221005" y="5657095"/>
            <a:ext cx="33114" cy="15052"/>
          </a:xfrm>
          <a:custGeom>
            <a:avLst/>
            <a:gdLst/>
            <a:ahLst/>
            <a:cxnLst/>
            <a:rect l="l" t="t" r="r" b="b"/>
            <a:pathLst>
              <a:path w="27939" h="12700">
                <a:moveTo>
                  <a:pt x="27584" y="12700"/>
                </a:moveTo>
                <a:lnTo>
                  <a:pt x="1130" y="12700"/>
                </a:lnTo>
                <a:lnTo>
                  <a:pt x="0" y="0"/>
                </a:lnTo>
                <a:lnTo>
                  <a:pt x="26288" y="0"/>
                </a:lnTo>
                <a:lnTo>
                  <a:pt x="27584" y="12700"/>
                </a:lnTo>
                <a:close/>
              </a:path>
            </a:pathLst>
          </a:custGeom>
          <a:solidFill>
            <a:srgbClr val="2079B6"/>
          </a:solidFill>
        </p:spPr>
        <p:txBody>
          <a:bodyPr wrap="square" lIns="0" tIns="0" rIns="0" bIns="0" rtlCol="0"/>
          <a:lstStyle/>
          <a:p>
            <a:endParaRPr sz="2135"/>
          </a:p>
        </p:txBody>
      </p:sp>
      <p:sp>
        <p:nvSpPr>
          <p:cNvPr id="182" name="object 182"/>
          <p:cNvSpPr/>
          <p:nvPr/>
        </p:nvSpPr>
        <p:spPr>
          <a:xfrm>
            <a:off x="7723481" y="5657095"/>
            <a:ext cx="33114" cy="15052"/>
          </a:xfrm>
          <a:custGeom>
            <a:avLst/>
            <a:gdLst/>
            <a:ahLst/>
            <a:cxnLst/>
            <a:rect l="l" t="t" r="r" b="b"/>
            <a:pathLst>
              <a:path w="27940" h="12700">
                <a:moveTo>
                  <a:pt x="26263" y="12700"/>
                </a:moveTo>
                <a:lnTo>
                  <a:pt x="0" y="12700"/>
                </a:lnTo>
                <a:lnTo>
                  <a:pt x="1282" y="0"/>
                </a:lnTo>
                <a:lnTo>
                  <a:pt x="27419" y="0"/>
                </a:lnTo>
                <a:lnTo>
                  <a:pt x="26263" y="12700"/>
                </a:lnTo>
                <a:close/>
              </a:path>
            </a:pathLst>
          </a:custGeom>
          <a:solidFill>
            <a:srgbClr val="2079B6"/>
          </a:solidFill>
        </p:spPr>
        <p:txBody>
          <a:bodyPr wrap="square" lIns="0" tIns="0" rIns="0" bIns="0" rtlCol="0"/>
          <a:lstStyle/>
          <a:p>
            <a:endParaRPr sz="2135"/>
          </a:p>
        </p:txBody>
      </p:sp>
      <p:sp>
        <p:nvSpPr>
          <p:cNvPr id="183" name="object 183"/>
          <p:cNvSpPr/>
          <p:nvPr/>
        </p:nvSpPr>
        <p:spPr>
          <a:xfrm>
            <a:off x="7225686" y="5672147"/>
            <a:ext cx="39135" cy="15052"/>
          </a:xfrm>
          <a:custGeom>
            <a:avLst/>
            <a:gdLst/>
            <a:ahLst/>
            <a:cxnLst/>
            <a:rect l="l" t="t" r="r" b="b"/>
            <a:pathLst>
              <a:path w="33020" h="12700">
                <a:moveTo>
                  <a:pt x="32753" y="12700"/>
                </a:moveTo>
                <a:lnTo>
                  <a:pt x="1676" y="12700"/>
                </a:lnTo>
                <a:lnTo>
                  <a:pt x="0" y="0"/>
                </a:lnTo>
                <a:lnTo>
                  <a:pt x="28613" y="0"/>
                </a:lnTo>
                <a:lnTo>
                  <a:pt x="32753" y="12700"/>
                </a:lnTo>
                <a:close/>
              </a:path>
            </a:pathLst>
          </a:custGeom>
          <a:solidFill>
            <a:srgbClr val="2079B6"/>
          </a:solidFill>
        </p:spPr>
        <p:txBody>
          <a:bodyPr wrap="square" lIns="0" tIns="0" rIns="0" bIns="0" rtlCol="0"/>
          <a:lstStyle/>
          <a:p>
            <a:endParaRPr sz="2135"/>
          </a:p>
        </p:txBody>
      </p:sp>
      <p:sp>
        <p:nvSpPr>
          <p:cNvPr id="184" name="object 184"/>
          <p:cNvSpPr/>
          <p:nvPr/>
        </p:nvSpPr>
        <p:spPr>
          <a:xfrm>
            <a:off x="7712659" y="5672147"/>
            <a:ext cx="39135" cy="15052"/>
          </a:xfrm>
          <a:custGeom>
            <a:avLst/>
            <a:gdLst/>
            <a:ahLst/>
            <a:cxnLst/>
            <a:rect l="l" t="t" r="r" b="b"/>
            <a:pathLst>
              <a:path w="33020" h="12700">
                <a:moveTo>
                  <a:pt x="31076" y="12700"/>
                </a:moveTo>
                <a:lnTo>
                  <a:pt x="0" y="12700"/>
                </a:lnTo>
                <a:lnTo>
                  <a:pt x="4140" y="0"/>
                </a:lnTo>
                <a:lnTo>
                  <a:pt x="32753" y="0"/>
                </a:lnTo>
                <a:lnTo>
                  <a:pt x="31076" y="12700"/>
                </a:lnTo>
                <a:close/>
              </a:path>
            </a:pathLst>
          </a:custGeom>
          <a:solidFill>
            <a:srgbClr val="2079B6"/>
          </a:solidFill>
        </p:spPr>
        <p:txBody>
          <a:bodyPr wrap="square" lIns="0" tIns="0" rIns="0" bIns="0" rtlCol="0"/>
          <a:lstStyle/>
          <a:p>
            <a:endParaRPr sz="2135"/>
          </a:p>
        </p:txBody>
      </p:sp>
      <p:sp>
        <p:nvSpPr>
          <p:cNvPr id="185" name="object 185"/>
          <p:cNvSpPr/>
          <p:nvPr/>
        </p:nvSpPr>
        <p:spPr>
          <a:xfrm>
            <a:off x="7232279" y="5687198"/>
            <a:ext cx="47413" cy="15052"/>
          </a:xfrm>
          <a:custGeom>
            <a:avLst/>
            <a:gdLst/>
            <a:ahLst/>
            <a:cxnLst/>
            <a:rect l="l" t="t" r="r" b="b"/>
            <a:pathLst>
              <a:path w="40004" h="12700">
                <a:moveTo>
                  <a:pt x="39903" y="12700"/>
                </a:moveTo>
                <a:lnTo>
                  <a:pt x="2184" y="12700"/>
                </a:lnTo>
                <a:lnTo>
                  <a:pt x="0" y="0"/>
                </a:lnTo>
                <a:lnTo>
                  <a:pt x="34366" y="0"/>
                </a:lnTo>
                <a:lnTo>
                  <a:pt x="39903" y="12700"/>
                </a:lnTo>
                <a:close/>
              </a:path>
            </a:pathLst>
          </a:custGeom>
          <a:solidFill>
            <a:srgbClr val="2079B6"/>
          </a:solidFill>
        </p:spPr>
        <p:txBody>
          <a:bodyPr wrap="square" lIns="0" tIns="0" rIns="0" bIns="0" rtlCol="0"/>
          <a:lstStyle/>
          <a:p>
            <a:endParaRPr sz="2135"/>
          </a:p>
        </p:txBody>
      </p:sp>
      <p:sp>
        <p:nvSpPr>
          <p:cNvPr id="186" name="object 186"/>
          <p:cNvSpPr/>
          <p:nvPr/>
        </p:nvSpPr>
        <p:spPr>
          <a:xfrm>
            <a:off x="7697592" y="5687198"/>
            <a:ext cx="47413" cy="15052"/>
          </a:xfrm>
          <a:custGeom>
            <a:avLst/>
            <a:gdLst/>
            <a:ahLst/>
            <a:cxnLst/>
            <a:rect l="l" t="t" r="r" b="b"/>
            <a:pathLst>
              <a:path w="40004" h="12700">
                <a:moveTo>
                  <a:pt x="37719" y="12700"/>
                </a:moveTo>
                <a:lnTo>
                  <a:pt x="0" y="12700"/>
                </a:lnTo>
                <a:lnTo>
                  <a:pt x="5537" y="0"/>
                </a:lnTo>
                <a:lnTo>
                  <a:pt x="39585" y="0"/>
                </a:lnTo>
                <a:lnTo>
                  <a:pt x="37719" y="12700"/>
                </a:lnTo>
                <a:close/>
              </a:path>
            </a:pathLst>
          </a:custGeom>
          <a:solidFill>
            <a:srgbClr val="2079B6"/>
          </a:solidFill>
        </p:spPr>
        <p:txBody>
          <a:bodyPr wrap="square" lIns="0" tIns="0" rIns="0" bIns="0" rtlCol="0"/>
          <a:lstStyle/>
          <a:p>
            <a:endParaRPr sz="2135"/>
          </a:p>
        </p:txBody>
      </p:sp>
      <p:sp>
        <p:nvSpPr>
          <p:cNvPr id="187" name="object 187"/>
          <p:cNvSpPr/>
          <p:nvPr/>
        </p:nvSpPr>
        <p:spPr>
          <a:xfrm>
            <a:off x="7246805" y="5709776"/>
            <a:ext cx="483917" cy="0"/>
          </a:xfrm>
          <a:custGeom>
            <a:avLst/>
            <a:gdLst/>
            <a:ahLst/>
            <a:cxnLst/>
            <a:rect l="l" t="t" r="r" b="b"/>
            <a:pathLst>
              <a:path w="408304">
                <a:moveTo>
                  <a:pt x="0" y="0"/>
                </a:moveTo>
                <a:lnTo>
                  <a:pt x="408000" y="0"/>
                </a:lnTo>
              </a:path>
            </a:pathLst>
          </a:custGeom>
          <a:ln w="12700">
            <a:solidFill>
              <a:srgbClr val="2079B6"/>
            </a:solidFill>
          </a:ln>
        </p:spPr>
        <p:txBody>
          <a:bodyPr wrap="square" lIns="0" tIns="0" rIns="0" bIns="0" rtlCol="0"/>
          <a:lstStyle/>
          <a:p>
            <a:endParaRPr sz="2135"/>
          </a:p>
        </p:txBody>
      </p:sp>
      <p:sp>
        <p:nvSpPr>
          <p:cNvPr id="188" name="object 188"/>
          <p:cNvSpPr/>
          <p:nvPr/>
        </p:nvSpPr>
        <p:spPr>
          <a:xfrm>
            <a:off x="7262428" y="5724828"/>
            <a:ext cx="452308" cy="0"/>
          </a:xfrm>
          <a:custGeom>
            <a:avLst/>
            <a:gdLst/>
            <a:ahLst/>
            <a:cxnLst/>
            <a:rect l="l" t="t" r="r" b="b"/>
            <a:pathLst>
              <a:path w="381634">
                <a:moveTo>
                  <a:pt x="0" y="0"/>
                </a:moveTo>
                <a:lnTo>
                  <a:pt x="381634" y="0"/>
                </a:lnTo>
              </a:path>
            </a:pathLst>
          </a:custGeom>
          <a:ln w="12700">
            <a:solidFill>
              <a:srgbClr val="2079B6"/>
            </a:solidFill>
          </a:ln>
        </p:spPr>
        <p:txBody>
          <a:bodyPr wrap="square" lIns="0" tIns="0" rIns="0" bIns="0" rtlCol="0"/>
          <a:lstStyle/>
          <a:p>
            <a:endParaRPr sz="2135"/>
          </a:p>
        </p:txBody>
      </p:sp>
      <p:sp>
        <p:nvSpPr>
          <p:cNvPr id="189" name="object 189"/>
          <p:cNvSpPr/>
          <p:nvPr/>
        </p:nvSpPr>
        <p:spPr>
          <a:xfrm>
            <a:off x="7828724" y="3587465"/>
            <a:ext cx="452308" cy="0"/>
          </a:xfrm>
          <a:custGeom>
            <a:avLst/>
            <a:gdLst/>
            <a:ahLst/>
            <a:cxnLst/>
            <a:rect l="l" t="t" r="r" b="b"/>
            <a:pathLst>
              <a:path w="381634">
                <a:moveTo>
                  <a:pt x="0" y="0"/>
                </a:moveTo>
                <a:lnTo>
                  <a:pt x="381635" y="0"/>
                </a:lnTo>
              </a:path>
            </a:pathLst>
          </a:custGeom>
          <a:ln w="12700">
            <a:solidFill>
              <a:srgbClr val="2079B6"/>
            </a:solidFill>
          </a:ln>
        </p:spPr>
        <p:txBody>
          <a:bodyPr wrap="square" lIns="0" tIns="0" rIns="0" bIns="0" rtlCol="0"/>
          <a:lstStyle/>
          <a:p>
            <a:endParaRPr sz="2135"/>
          </a:p>
        </p:txBody>
      </p:sp>
      <p:sp>
        <p:nvSpPr>
          <p:cNvPr id="190" name="object 190"/>
          <p:cNvSpPr/>
          <p:nvPr/>
        </p:nvSpPr>
        <p:spPr>
          <a:xfrm>
            <a:off x="7807606" y="3594991"/>
            <a:ext cx="77517" cy="15052"/>
          </a:xfrm>
          <a:custGeom>
            <a:avLst/>
            <a:gdLst/>
            <a:ahLst/>
            <a:cxnLst/>
            <a:rect l="l" t="t" r="r" b="b"/>
            <a:pathLst>
              <a:path w="65404" h="12700">
                <a:moveTo>
                  <a:pt x="61493" y="12700"/>
                </a:moveTo>
                <a:lnTo>
                  <a:pt x="0" y="12700"/>
                </a:lnTo>
                <a:lnTo>
                  <a:pt x="4635" y="0"/>
                </a:lnTo>
                <a:lnTo>
                  <a:pt x="65189" y="0"/>
                </a:lnTo>
                <a:lnTo>
                  <a:pt x="61493" y="12700"/>
                </a:lnTo>
                <a:close/>
              </a:path>
            </a:pathLst>
          </a:custGeom>
          <a:solidFill>
            <a:srgbClr val="2079B6"/>
          </a:solidFill>
        </p:spPr>
        <p:txBody>
          <a:bodyPr wrap="square" lIns="0" tIns="0" rIns="0" bIns="0" rtlCol="0"/>
          <a:lstStyle/>
          <a:p>
            <a:endParaRPr sz="2135"/>
          </a:p>
        </p:txBody>
      </p:sp>
      <p:sp>
        <p:nvSpPr>
          <p:cNvPr id="191" name="object 191"/>
          <p:cNvSpPr/>
          <p:nvPr/>
        </p:nvSpPr>
        <p:spPr>
          <a:xfrm>
            <a:off x="7884491" y="3602517"/>
            <a:ext cx="340924" cy="0"/>
          </a:xfrm>
          <a:custGeom>
            <a:avLst/>
            <a:gdLst/>
            <a:ahLst/>
            <a:cxnLst/>
            <a:rect l="l" t="t" r="r" b="b"/>
            <a:pathLst>
              <a:path w="287654">
                <a:moveTo>
                  <a:pt x="0" y="0"/>
                </a:moveTo>
                <a:lnTo>
                  <a:pt x="287527" y="0"/>
                </a:lnTo>
              </a:path>
            </a:pathLst>
          </a:custGeom>
          <a:ln w="12700">
            <a:solidFill>
              <a:srgbClr val="2079B6"/>
            </a:solidFill>
          </a:ln>
        </p:spPr>
        <p:txBody>
          <a:bodyPr wrap="square" lIns="0" tIns="0" rIns="0" bIns="0" rtlCol="0"/>
          <a:lstStyle/>
          <a:p>
            <a:endParaRPr sz="2135"/>
          </a:p>
        </p:txBody>
      </p:sp>
      <p:sp>
        <p:nvSpPr>
          <p:cNvPr id="192" name="object 192"/>
          <p:cNvSpPr/>
          <p:nvPr/>
        </p:nvSpPr>
        <p:spPr>
          <a:xfrm>
            <a:off x="8224890" y="3594991"/>
            <a:ext cx="77517" cy="15052"/>
          </a:xfrm>
          <a:custGeom>
            <a:avLst/>
            <a:gdLst/>
            <a:ahLst/>
            <a:cxnLst/>
            <a:rect l="l" t="t" r="r" b="b"/>
            <a:pathLst>
              <a:path w="65404" h="12700">
                <a:moveTo>
                  <a:pt x="65189" y="12700"/>
                </a:moveTo>
                <a:lnTo>
                  <a:pt x="3695" y="12700"/>
                </a:lnTo>
                <a:lnTo>
                  <a:pt x="0" y="0"/>
                </a:lnTo>
                <a:lnTo>
                  <a:pt x="60553" y="0"/>
                </a:lnTo>
                <a:lnTo>
                  <a:pt x="65189" y="12700"/>
                </a:lnTo>
                <a:close/>
              </a:path>
            </a:pathLst>
          </a:custGeom>
          <a:solidFill>
            <a:srgbClr val="2079B6"/>
          </a:solidFill>
        </p:spPr>
        <p:txBody>
          <a:bodyPr wrap="square" lIns="0" tIns="0" rIns="0" bIns="0" rtlCol="0"/>
          <a:lstStyle/>
          <a:p>
            <a:endParaRPr sz="2135"/>
          </a:p>
        </p:txBody>
      </p:sp>
      <p:sp>
        <p:nvSpPr>
          <p:cNvPr id="193" name="object 193"/>
          <p:cNvSpPr/>
          <p:nvPr/>
        </p:nvSpPr>
        <p:spPr>
          <a:xfrm>
            <a:off x="7798575" y="3610043"/>
            <a:ext cx="47413" cy="15052"/>
          </a:xfrm>
          <a:custGeom>
            <a:avLst/>
            <a:gdLst/>
            <a:ahLst/>
            <a:cxnLst/>
            <a:rect l="l" t="t" r="r" b="b"/>
            <a:pathLst>
              <a:path w="40004" h="12700">
                <a:moveTo>
                  <a:pt x="34366" y="12700"/>
                </a:moveTo>
                <a:lnTo>
                  <a:pt x="0" y="12700"/>
                </a:lnTo>
                <a:lnTo>
                  <a:pt x="2184" y="0"/>
                </a:lnTo>
                <a:lnTo>
                  <a:pt x="39903" y="0"/>
                </a:lnTo>
                <a:lnTo>
                  <a:pt x="34366" y="12700"/>
                </a:lnTo>
                <a:close/>
              </a:path>
            </a:pathLst>
          </a:custGeom>
          <a:solidFill>
            <a:srgbClr val="2079B6"/>
          </a:solidFill>
        </p:spPr>
        <p:txBody>
          <a:bodyPr wrap="square" lIns="0" tIns="0" rIns="0" bIns="0" rtlCol="0"/>
          <a:lstStyle/>
          <a:p>
            <a:endParaRPr sz="2135"/>
          </a:p>
        </p:txBody>
      </p:sp>
      <p:sp>
        <p:nvSpPr>
          <p:cNvPr id="194" name="object 194"/>
          <p:cNvSpPr/>
          <p:nvPr/>
        </p:nvSpPr>
        <p:spPr>
          <a:xfrm>
            <a:off x="8263888" y="3610043"/>
            <a:ext cx="47413" cy="15052"/>
          </a:xfrm>
          <a:custGeom>
            <a:avLst/>
            <a:gdLst/>
            <a:ahLst/>
            <a:cxnLst/>
            <a:rect l="l" t="t" r="r" b="b"/>
            <a:pathLst>
              <a:path w="40004" h="12700">
                <a:moveTo>
                  <a:pt x="39903" y="12700"/>
                </a:moveTo>
                <a:lnTo>
                  <a:pt x="5537" y="12700"/>
                </a:lnTo>
                <a:lnTo>
                  <a:pt x="0" y="0"/>
                </a:lnTo>
                <a:lnTo>
                  <a:pt x="37719" y="0"/>
                </a:lnTo>
                <a:lnTo>
                  <a:pt x="39903" y="12700"/>
                </a:lnTo>
                <a:close/>
              </a:path>
            </a:pathLst>
          </a:custGeom>
          <a:solidFill>
            <a:srgbClr val="2079B6"/>
          </a:solidFill>
        </p:spPr>
        <p:txBody>
          <a:bodyPr wrap="square" lIns="0" tIns="0" rIns="0" bIns="0" rtlCol="0"/>
          <a:lstStyle/>
          <a:p>
            <a:endParaRPr sz="2135"/>
          </a:p>
        </p:txBody>
      </p:sp>
      <p:sp>
        <p:nvSpPr>
          <p:cNvPr id="195" name="object 195"/>
          <p:cNvSpPr/>
          <p:nvPr/>
        </p:nvSpPr>
        <p:spPr>
          <a:xfrm>
            <a:off x="7791982" y="3625095"/>
            <a:ext cx="39135" cy="15052"/>
          </a:xfrm>
          <a:custGeom>
            <a:avLst/>
            <a:gdLst/>
            <a:ahLst/>
            <a:cxnLst/>
            <a:rect l="l" t="t" r="r" b="b"/>
            <a:pathLst>
              <a:path w="33020" h="12700">
                <a:moveTo>
                  <a:pt x="28613" y="12700"/>
                </a:moveTo>
                <a:lnTo>
                  <a:pt x="0" y="12700"/>
                </a:lnTo>
                <a:lnTo>
                  <a:pt x="1676" y="0"/>
                </a:lnTo>
                <a:lnTo>
                  <a:pt x="32753" y="0"/>
                </a:lnTo>
                <a:lnTo>
                  <a:pt x="28613" y="12700"/>
                </a:lnTo>
                <a:close/>
              </a:path>
            </a:pathLst>
          </a:custGeom>
          <a:solidFill>
            <a:srgbClr val="2079B6"/>
          </a:solidFill>
        </p:spPr>
        <p:txBody>
          <a:bodyPr wrap="square" lIns="0" tIns="0" rIns="0" bIns="0" rtlCol="0"/>
          <a:lstStyle/>
          <a:p>
            <a:endParaRPr sz="2135"/>
          </a:p>
        </p:txBody>
      </p:sp>
      <p:sp>
        <p:nvSpPr>
          <p:cNvPr id="196" name="object 196"/>
          <p:cNvSpPr/>
          <p:nvPr/>
        </p:nvSpPr>
        <p:spPr>
          <a:xfrm>
            <a:off x="8278955" y="3625095"/>
            <a:ext cx="39135" cy="15052"/>
          </a:xfrm>
          <a:custGeom>
            <a:avLst/>
            <a:gdLst/>
            <a:ahLst/>
            <a:cxnLst/>
            <a:rect l="l" t="t" r="r" b="b"/>
            <a:pathLst>
              <a:path w="33020" h="12700">
                <a:moveTo>
                  <a:pt x="32753" y="12700"/>
                </a:moveTo>
                <a:lnTo>
                  <a:pt x="4140" y="12700"/>
                </a:lnTo>
                <a:lnTo>
                  <a:pt x="0" y="0"/>
                </a:lnTo>
                <a:lnTo>
                  <a:pt x="31076" y="0"/>
                </a:lnTo>
                <a:lnTo>
                  <a:pt x="32753" y="12700"/>
                </a:lnTo>
                <a:close/>
              </a:path>
            </a:pathLst>
          </a:custGeom>
          <a:solidFill>
            <a:srgbClr val="2079B6"/>
          </a:solidFill>
        </p:spPr>
        <p:txBody>
          <a:bodyPr wrap="square" lIns="0" tIns="0" rIns="0" bIns="0" rtlCol="0"/>
          <a:lstStyle/>
          <a:p>
            <a:endParaRPr sz="2135"/>
          </a:p>
        </p:txBody>
      </p:sp>
      <p:sp>
        <p:nvSpPr>
          <p:cNvPr id="197" name="object 197"/>
          <p:cNvSpPr/>
          <p:nvPr/>
        </p:nvSpPr>
        <p:spPr>
          <a:xfrm>
            <a:off x="7787301" y="3640147"/>
            <a:ext cx="33114" cy="15052"/>
          </a:xfrm>
          <a:custGeom>
            <a:avLst/>
            <a:gdLst/>
            <a:ahLst/>
            <a:cxnLst/>
            <a:rect l="l" t="t" r="r" b="b"/>
            <a:pathLst>
              <a:path w="27940" h="12700">
                <a:moveTo>
                  <a:pt x="26288" y="12700"/>
                </a:moveTo>
                <a:lnTo>
                  <a:pt x="0" y="12700"/>
                </a:lnTo>
                <a:lnTo>
                  <a:pt x="1130" y="0"/>
                </a:lnTo>
                <a:lnTo>
                  <a:pt x="27571" y="0"/>
                </a:lnTo>
                <a:lnTo>
                  <a:pt x="26288" y="12700"/>
                </a:lnTo>
                <a:close/>
              </a:path>
            </a:pathLst>
          </a:custGeom>
          <a:solidFill>
            <a:srgbClr val="2079B6"/>
          </a:solidFill>
        </p:spPr>
        <p:txBody>
          <a:bodyPr wrap="square" lIns="0" tIns="0" rIns="0" bIns="0" rtlCol="0"/>
          <a:lstStyle/>
          <a:p>
            <a:endParaRPr sz="2135"/>
          </a:p>
        </p:txBody>
      </p:sp>
      <p:sp>
        <p:nvSpPr>
          <p:cNvPr id="198" name="object 198"/>
          <p:cNvSpPr/>
          <p:nvPr/>
        </p:nvSpPr>
        <p:spPr>
          <a:xfrm>
            <a:off x="8289762" y="3640147"/>
            <a:ext cx="33114" cy="15052"/>
          </a:xfrm>
          <a:custGeom>
            <a:avLst/>
            <a:gdLst/>
            <a:ahLst/>
            <a:cxnLst/>
            <a:rect l="l" t="t" r="r" b="b"/>
            <a:pathLst>
              <a:path w="27940" h="12700">
                <a:moveTo>
                  <a:pt x="27584" y="12700"/>
                </a:moveTo>
                <a:lnTo>
                  <a:pt x="1295" y="12700"/>
                </a:lnTo>
                <a:lnTo>
                  <a:pt x="0" y="0"/>
                </a:lnTo>
                <a:lnTo>
                  <a:pt x="26454" y="0"/>
                </a:lnTo>
                <a:lnTo>
                  <a:pt x="27584" y="12700"/>
                </a:lnTo>
                <a:close/>
              </a:path>
            </a:pathLst>
          </a:custGeom>
          <a:solidFill>
            <a:srgbClr val="2079B6"/>
          </a:solidFill>
        </p:spPr>
        <p:txBody>
          <a:bodyPr wrap="square" lIns="0" tIns="0" rIns="0" bIns="0" rtlCol="0"/>
          <a:lstStyle/>
          <a:p>
            <a:endParaRPr sz="2135"/>
          </a:p>
        </p:txBody>
      </p:sp>
      <p:sp>
        <p:nvSpPr>
          <p:cNvPr id="199" name="object 199"/>
          <p:cNvSpPr/>
          <p:nvPr/>
        </p:nvSpPr>
        <p:spPr>
          <a:xfrm>
            <a:off x="7799719" y="3655199"/>
            <a:ext cx="0" cy="2001896"/>
          </a:xfrm>
          <a:custGeom>
            <a:avLst/>
            <a:gdLst/>
            <a:ahLst/>
            <a:cxnLst/>
            <a:rect l="l" t="t" r="r" b="b"/>
            <a:pathLst>
              <a:path h="1689100">
                <a:moveTo>
                  <a:pt x="0" y="0"/>
                </a:moveTo>
                <a:lnTo>
                  <a:pt x="0" y="1689100"/>
                </a:lnTo>
              </a:path>
            </a:pathLst>
          </a:custGeom>
          <a:ln w="26136">
            <a:solidFill>
              <a:srgbClr val="2079B6"/>
            </a:solidFill>
          </a:ln>
        </p:spPr>
        <p:txBody>
          <a:bodyPr wrap="square" lIns="0" tIns="0" rIns="0" bIns="0" rtlCol="0"/>
          <a:lstStyle/>
          <a:p>
            <a:endParaRPr sz="2135"/>
          </a:p>
        </p:txBody>
      </p:sp>
      <p:sp>
        <p:nvSpPr>
          <p:cNvPr id="200" name="object 200"/>
          <p:cNvSpPr/>
          <p:nvPr/>
        </p:nvSpPr>
        <p:spPr>
          <a:xfrm>
            <a:off x="8310036" y="3655199"/>
            <a:ext cx="0" cy="2001896"/>
          </a:xfrm>
          <a:custGeom>
            <a:avLst/>
            <a:gdLst/>
            <a:ahLst/>
            <a:cxnLst/>
            <a:rect l="l" t="t" r="r" b="b"/>
            <a:pathLst>
              <a:path h="1689100">
                <a:moveTo>
                  <a:pt x="0" y="0"/>
                </a:moveTo>
                <a:lnTo>
                  <a:pt x="0" y="1689100"/>
                </a:lnTo>
              </a:path>
            </a:pathLst>
          </a:custGeom>
          <a:ln w="26136">
            <a:solidFill>
              <a:srgbClr val="2079B6"/>
            </a:solidFill>
          </a:ln>
        </p:spPr>
        <p:txBody>
          <a:bodyPr wrap="square" lIns="0" tIns="0" rIns="0" bIns="0" rtlCol="0"/>
          <a:lstStyle/>
          <a:p>
            <a:endParaRPr sz="2135"/>
          </a:p>
        </p:txBody>
      </p:sp>
      <p:sp>
        <p:nvSpPr>
          <p:cNvPr id="201" name="object 201"/>
          <p:cNvSpPr/>
          <p:nvPr/>
        </p:nvSpPr>
        <p:spPr>
          <a:xfrm>
            <a:off x="7815087" y="5642043"/>
            <a:ext cx="753" cy="15052"/>
          </a:xfrm>
          <a:custGeom>
            <a:avLst/>
            <a:gdLst/>
            <a:ahLst/>
            <a:cxnLst/>
            <a:rect l="l" t="t" r="r" b="b"/>
            <a:pathLst>
              <a:path w="634" h="12700">
                <a:moveTo>
                  <a:pt x="634" y="12700"/>
                </a:moveTo>
                <a:lnTo>
                  <a:pt x="101" y="12700"/>
                </a:lnTo>
                <a:lnTo>
                  <a:pt x="0" y="0"/>
                </a:lnTo>
                <a:lnTo>
                  <a:pt x="634" y="12700"/>
                </a:lnTo>
                <a:close/>
              </a:path>
            </a:pathLst>
          </a:custGeom>
          <a:solidFill>
            <a:srgbClr val="2079B6"/>
          </a:solidFill>
        </p:spPr>
        <p:txBody>
          <a:bodyPr wrap="square" lIns="0" tIns="0" rIns="0" bIns="0" rtlCol="0"/>
          <a:lstStyle/>
          <a:p>
            <a:endParaRPr sz="2135"/>
          </a:p>
        </p:txBody>
      </p:sp>
      <p:sp>
        <p:nvSpPr>
          <p:cNvPr id="202" name="object 202"/>
          <p:cNvSpPr/>
          <p:nvPr/>
        </p:nvSpPr>
        <p:spPr>
          <a:xfrm>
            <a:off x="8293917" y="5642043"/>
            <a:ext cx="753" cy="15052"/>
          </a:xfrm>
          <a:custGeom>
            <a:avLst/>
            <a:gdLst/>
            <a:ahLst/>
            <a:cxnLst/>
            <a:rect l="l" t="t" r="r" b="b"/>
            <a:pathLst>
              <a:path w="634" h="12700">
                <a:moveTo>
                  <a:pt x="533" y="12700"/>
                </a:moveTo>
                <a:lnTo>
                  <a:pt x="0" y="12700"/>
                </a:lnTo>
                <a:lnTo>
                  <a:pt x="634" y="0"/>
                </a:lnTo>
                <a:lnTo>
                  <a:pt x="533" y="12700"/>
                </a:lnTo>
                <a:close/>
              </a:path>
            </a:pathLst>
          </a:custGeom>
          <a:solidFill>
            <a:srgbClr val="2079B6"/>
          </a:solidFill>
        </p:spPr>
        <p:txBody>
          <a:bodyPr wrap="square" lIns="0" tIns="0" rIns="0" bIns="0" rtlCol="0"/>
          <a:lstStyle/>
          <a:p>
            <a:endParaRPr sz="2135"/>
          </a:p>
        </p:txBody>
      </p:sp>
      <p:sp>
        <p:nvSpPr>
          <p:cNvPr id="203" name="object 203"/>
          <p:cNvSpPr/>
          <p:nvPr/>
        </p:nvSpPr>
        <p:spPr>
          <a:xfrm>
            <a:off x="7787301" y="5657095"/>
            <a:ext cx="33114" cy="15052"/>
          </a:xfrm>
          <a:custGeom>
            <a:avLst/>
            <a:gdLst/>
            <a:ahLst/>
            <a:cxnLst/>
            <a:rect l="l" t="t" r="r" b="b"/>
            <a:pathLst>
              <a:path w="27940" h="12700">
                <a:moveTo>
                  <a:pt x="27571" y="12700"/>
                </a:moveTo>
                <a:lnTo>
                  <a:pt x="1130" y="12700"/>
                </a:lnTo>
                <a:lnTo>
                  <a:pt x="0" y="0"/>
                </a:lnTo>
                <a:lnTo>
                  <a:pt x="26288" y="0"/>
                </a:lnTo>
                <a:lnTo>
                  <a:pt x="27571" y="12700"/>
                </a:lnTo>
                <a:close/>
              </a:path>
            </a:pathLst>
          </a:custGeom>
          <a:solidFill>
            <a:srgbClr val="2079B6"/>
          </a:solidFill>
        </p:spPr>
        <p:txBody>
          <a:bodyPr wrap="square" lIns="0" tIns="0" rIns="0" bIns="0" rtlCol="0"/>
          <a:lstStyle/>
          <a:p>
            <a:endParaRPr sz="2135"/>
          </a:p>
        </p:txBody>
      </p:sp>
      <p:sp>
        <p:nvSpPr>
          <p:cNvPr id="204" name="object 204"/>
          <p:cNvSpPr/>
          <p:nvPr/>
        </p:nvSpPr>
        <p:spPr>
          <a:xfrm>
            <a:off x="8289762" y="5657095"/>
            <a:ext cx="33114" cy="15052"/>
          </a:xfrm>
          <a:custGeom>
            <a:avLst/>
            <a:gdLst/>
            <a:ahLst/>
            <a:cxnLst/>
            <a:rect l="l" t="t" r="r" b="b"/>
            <a:pathLst>
              <a:path w="27940" h="12700">
                <a:moveTo>
                  <a:pt x="26454" y="12700"/>
                </a:moveTo>
                <a:lnTo>
                  <a:pt x="0" y="12700"/>
                </a:lnTo>
                <a:lnTo>
                  <a:pt x="1295" y="0"/>
                </a:lnTo>
                <a:lnTo>
                  <a:pt x="27584" y="0"/>
                </a:lnTo>
                <a:lnTo>
                  <a:pt x="26454" y="12700"/>
                </a:lnTo>
                <a:close/>
              </a:path>
            </a:pathLst>
          </a:custGeom>
          <a:solidFill>
            <a:srgbClr val="2079B6"/>
          </a:solidFill>
        </p:spPr>
        <p:txBody>
          <a:bodyPr wrap="square" lIns="0" tIns="0" rIns="0" bIns="0" rtlCol="0"/>
          <a:lstStyle/>
          <a:p>
            <a:endParaRPr sz="2135"/>
          </a:p>
        </p:txBody>
      </p:sp>
      <p:sp>
        <p:nvSpPr>
          <p:cNvPr id="205" name="object 205"/>
          <p:cNvSpPr/>
          <p:nvPr/>
        </p:nvSpPr>
        <p:spPr>
          <a:xfrm>
            <a:off x="7792268" y="5672147"/>
            <a:ext cx="39135" cy="15052"/>
          </a:xfrm>
          <a:custGeom>
            <a:avLst/>
            <a:gdLst/>
            <a:ahLst/>
            <a:cxnLst/>
            <a:rect l="l" t="t" r="r" b="b"/>
            <a:pathLst>
              <a:path w="33020" h="12700">
                <a:moveTo>
                  <a:pt x="32511" y="12700"/>
                </a:moveTo>
                <a:lnTo>
                  <a:pt x="1701" y="12700"/>
                </a:lnTo>
                <a:lnTo>
                  <a:pt x="0" y="0"/>
                </a:lnTo>
                <a:lnTo>
                  <a:pt x="28371" y="0"/>
                </a:lnTo>
                <a:lnTo>
                  <a:pt x="32511" y="12700"/>
                </a:lnTo>
                <a:close/>
              </a:path>
            </a:pathLst>
          </a:custGeom>
          <a:solidFill>
            <a:srgbClr val="2079B6"/>
          </a:solidFill>
        </p:spPr>
        <p:txBody>
          <a:bodyPr wrap="square" lIns="0" tIns="0" rIns="0" bIns="0" rtlCol="0"/>
          <a:lstStyle/>
          <a:p>
            <a:endParaRPr sz="2135"/>
          </a:p>
        </p:txBody>
      </p:sp>
      <p:sp>
        <p:nvSpPr>
          <p:cNvPr id="206" name="object 206"/>
          <p:cNvSpPr/>
          <p:nvPr/>
        </p:nvSpPr>
        <p:spPr>
          <a:xfrm>
            <a:off x="8278955" y="5672147"/>
            <a:ext cx="39135" cy="15052"/>
          </a:xfrm>
          <a:custGeom>
            <a:avLst/>
            <a:gdLst/>
            <a:ahLst/>
            <a:cxnLst/>
            <a:rect l="l" t="t" r="r" b="b"/>
            <a:pathLst>
              <a:path w="33020" h="12700">
                <a:moveTo>
                  <a:pt x="31076" y="12700"/>
                </a:moveTo>
                <a:lnTo>
                  <a:pt x="0" y="12700"/>
                </a:lnTo>
                <a:lnTo>
                  <a:pt x="4140" y="0"/>
                </a:lnTo>
                <a:lnTo>
                  <a:pt x="32753" y="0"/>
                </a:lnTo>
                <a:lnTo>
                  <a:pt x="31076" y="12700"/>
                </a:lnTo>
                <a:close/>
              </a:path>
            </a:pathLst>
          </a:custGeom>
          <a:solidFill>
            <a:srgbClr val="2079B6"/>
          </a:solidFill>
        </p:spPr>
        <p:txBody>
          <a:bodyPr wrap="square" lIns="0" tIns="0" rIns="0" bIns="0" rtlCol="0"/>
          <a:lstStyle/>
          <a:p>
            <a:endParaRPr sz="2135"/>
          </a:p>
        </p:txBody>
      </p:sp>
      <p:sp>
        <p:nvSpPr>
          <p:cNvPr id="207" name="object 207"/>
          <p:cNvSpPr/>
          <p:nvPr/>
        </p:nvSpPr>
        <p:spPr>
          <a:xfrm>
            <a:off x="7798575" y="5687198"/>
            <a:ext cx="47413" cy="15052"/>
          </a:xfrm>
          <a:custGeom>
            <a:avLst/>
            <a:gdLst/>
            <a:ahLst/>
            <a:cxnLst/>
            <a:rect l="l" t="t" r="r" b="b"/>
            <a:pathLst>
              <a:path w="40004" h="12700">
                <a:moveTo>
                  <a:pt x="39903" y="12700"/>
                </a:moveTo>
                <a:lnTo>
                  <a:pt x="2184" y="12700"/>
                </a:lnTo>
                <a:lnTo>
                  <a:pt x="0" y="0"/>
                </a:lnTo>
                <a:lnTo>
                  <a:pt x="34366" y="0"/>
                </a:lnTo>
                <a:lnTo>
                  <a:pt x="39903" y="12700"/>
                </a:lnTo>
                <a:close/>
              </a:path>
            </a:pathLst>
          </a:custGeom>
          <a:solidFill>
            <a:srgbClr val="2079B6"/>
          </a:solidFill>
        </p:spPr>
        <p:txBody>
          <a:bodyPr wrap="square" lIns="0" tIns="0" rIns="0" bIns="0" rtlCol="0"/>
          <a:lstStyle/>
          <a:p>
            <a:endParaRPr sz="2135"/>
          </a:p>
        </p:txBody>
      </p:sp>
      <p:sp>
        <p:nvSpPr>
          <p:cNvPr id="208" name="object 208"/>
          <p:cNvSpPr/>
          <p:nvPr/>
        </p:nvSpPr>
        <p:spPr>
          <a:xfrm>
            <a:off x="8263888" y="5687198"/>
            <a:ext cx="47413" cy="15052"/>
          </a:xfrm>
          <a:custGeom>
            <a:avLst/>
            <a:gdLst/>
            <a:ahLst/>
            <a:cxnLst/>
            <a:rect l="l" t="t" r="r" b="b"/>
            <a:pathLst>
              <a:path w="40004" h="12700">
                <a:moveTo>
                  <a:pt x="37719" y="12700"/>
                </a:moveTo>
                <a:lnTo>
                  <a:pt x="0" y="12700"/>
                </a:lnTo>
                <a:lnTo>
                  <a:pt x="5537" y="0"/>
                </a:lnTo>
                <a:lnTo>
                  <a:pt x="39903" y="0"/>
                </a:lnTo>
                <a:lnTo>
                  <a:pt x="37719" y="12700"/>
                </a:lnTo>
                <a:close/>
              </a:path>
            </a:pathLst>
          </a:custGeom>
          <a:solidFill>
            <a:srgbClr val="2079B6"/>
          </a:solidFill>
        </p:spPr>
        <p:txBody>
          <a:bodyPr wrap="square" lIns="0" tIns="0" rIns="0" bIns="0" rtlCol="0"/>
          <a:lstStyle/>
          <a:p>
            <a:endParaRPr sz="2135"/>
          </a:p>
        </p:txBody>
      </p:sp>
      <p:sp>
        <p:nvSpPr>
          <p:cNvPr id="209" name="object 209"/>
          <p:cNvSpPr/>
          <p:nvPr/>
        </p:nvSpPr>
        <p:spPr>
          <a:xfrm>
            <a:off x="7813100" y="5709776"/>
            <a:ext cx="483917" cy="0"/>
          </a:xfrm>
          <a:custGeom>
            <a:avLst/>
            <a:gdLst/>
            <a:ahLst/>
            <a:cxnLst/>
            <a:rect l="l" t="t" r="r" b="b"/>
            <a:pathLst>
              <a:path w="408304">
                <a:moveTo>
                  <a:pt x="0" y="0"/>
                </a:moveTo>
                <a:lnTo>
                  <a:pt x="408000" y="0"/>
                </a:lnTo>
              </a:path>
            </a:pathLst>
          </a:custGeom>
          <a:ln w="12700">
            <a:solidFill>
              <a:srgbClr val="2079B6"/>
            </a:solidFill>
          </a:ln>
        </p:spPr>
        <p:txBody>
          <a:bodyPr wrap="square" lIns="0" tIns="0" rIns="0" bIns="0" rtlCol="0"/>
          <a:lstStyle/>
          <a:p>
            <a:endParaRPr sz="2135"/>
          </a:p>
        </p:txBody>
      </p:sp>
      <p:sp>
        <p:nvSpPr>
          <p:cNvPr id="210" name="object 210"/>
          <p:cNvSpPr/>
          <p:nvPr/>
        </p:nvSpPr>
        <p:spPr>
          <a:xfrm>
            <a:off x="7828724" y="5724828"/>
            <a:ext cx="452308" cy="0"/>
          </a:xfrm>
          <a:custGeom>
            <a:avLst/>
            <a:gdLst/>
            <a:ahLst/>
            <a:cxnLst/>
            <a:rect l="l" t="t" r="r" b="b"/>
            <a:pathLst>
              <a:path w="381634">
                <a:moveTo>
                  <a:pt x="0" y="0"/>
                </a:moveTo>
                <a:lnTo>
                  <a:pt x="381635" y="0"/>
                </a:lnTo>
              </a:path>
            </a:pathLst>
          </a:custGeom>
          <a:ln w="12700">
            <a:solidFill>
              <a:srgbClr val="2079B6"/>
            </a:solidFill>
          </a:ln>
        </p:spPr>
        <p:txBody>
          <a:bodyPr wrap="square" lIns="0" tIns="0" rIns="0" bIns="0" rtlCol="0"/>
          <a:lstStyle/>
          <a:p>
            <a:endParaRPr sz="2135"/>
          </a:p>
        </p:txBody>
      </p:sp>
      <p:sp>
        <p:nvSpPr>
          <p:cNvPr id="211" name="object 211"/>
          <p:cNvSpPr txBox="1"/>
          <p:nvPr/>
        </p:nvSpPr>
        <p:spPr>
          <a:xfrm>
            <a:off x="4035356" y="2895156"/>
            <a:ext cx="1474329" cy="597932"/>
          </a:xfrm>
          <a:prstGeom prst="rect">
            <a:avLst/>
          </a:prstGeom>
        </p:spPr>
        <p:txBody>
          <a:bodyPr vert="horz" wrap="square" lIns="0" tIns="14299" rIns="0" bIns="0" rtlCol="0">
            <a:spAutoFit/>
          </a:bodyPr>
          <a:lstStyle/>
          <a:p>
            <a:pPr marL="376555" marR="5715" indent="-361315">
              <a:spcBef>
                <a:spcPts val="115"/>
              </a:spcBef>
            </a:pPr>
            <a:r>
              <a:rPr sz="1895" dirty="0">
                <a:latin typeface="微软雅黑" panose="020B0503020204020204" charset="-122"/>
                <a:cs typeface="微软雅黑" panose="020B0503020204020204" charset="-122"/>
              </a:rPr>
              <a:t>社会治理数</a:t>
            </a:r>
            <a:r>
              <a:rPr sz="1895" spc="-6" dirty="0">
                <a:latin typeface="微软雅黑" panose="020B0503020204020204" charset="-122"/>
                <a:cs typeface="微软雅黑" panose="020B0503020204020204" charset="-122"/>
              </a:rPr>
              <a:t>字 </a:t>
            </a:r>
            <a:r>
              <a:rPr sz="1895" dirty="0">
                <a:latin typeface="微软雅黑" panose="020B0503020204020204" charset="-122"/>
                <a:cs typeface="微软雅黑" panose="020B0503020204020204" charset="-122"/>
              </a:rPr>
              <a:t>化转</a:t>
            </a:r>
            <a:r>
              <a:rPr sz="1895" spc="-6" dirty="0">
                <a:latin typeface="微软雅黑" panose="020B0503020204020204" charset="-122"/>
                <a:cs typeface="微软雅黑" panose="020B0503020204020204" charset="-122"/>
              </a:rPr>
              <a:t>型</a:t>
            </a:r>
            <a:endParaRPr sz="1895">
              <a:latin typeface="微软雅黑" panose="020B0503020204020204" charset="-122"/>
              <a:cs typeface="微软雅黑" panose="020B0503020204020204" charset="-122"/>
            </a:endParaRPr>
          </a:p>
        </p:txBody>
      </p:sp>
      <p:sp>
        <p:nvSpPr>
          <p:cNvPr id="212" name="object 212"/>
          <p:cNvSpPr txBox="1"/>
          <p:nvPr/>
        </p:nvSpPr>
        <p:spPr>
          <a:xfrm>
            <a:off x="6306275" y="3026483"/>
            <a:ext cx="1715159" cy="306185"/>
          </a:xfrm>
          <a:prstGeom prst="rect">
            <a:avLst/>
          </a:prstGeom>
        </p:spPr>
        <p:txBody>
          <a:bodyPr vert="horz" wrap="square" lIns="0" tIns="14299" rIns="0" bIns="0" rtlCol="0">
            <a:spAutoFit/>
          </a:bodyPr>
          <a:lstStyle/>
          <a:p>
            <a:pPr marL="15240">
              <a:spcBef>
                <a:spcPts val="115"/>
              </a:spcBef>
            </a:pPr>
            <a:r>
              <a:rPr sz="1895" dirty="0">
                <a:latin typeface="微软雅黑" panose="020B0503020204020204" charset="-122"/>
                <a:cs typeface="微软雅黑" panose="020B0503020204020204" charset="-122"/>
              </a:rPr>
              <a:t>产业数字化转</a:t>
            </a:r>
            <a:r>
              <a:rPr sz="1895" spc="-6" dirty="0">
                <a:latin typeface="微软雅黑" panose="020B0503020204020204" charset="-122"/>
                <a:cs typeface="微软雅黑" panose="020B0503020204020204" charset="-122"/>
              </a:rPr>
              <a:t>型</a:t>
            </a:r>
            <a:endParaRPr sz="1895">
              <a:latin typeface="微软雅黑" panose="020B0503020204020204" charset="-122"/>
              <a:cs typeface="微软雅黑" panose="020B0503020204020204" charset="-122"/>
            </a:endParaRPr>
          </a:p>
        </p:txBody>
      </p:sp>
      <p:sp>
        <p:nvSpPr>
          <p:cNvPr id="213" name="object 213"/>
          <p:cNvSpPr txBox="1"/>
          <p:nvPr/>
        </p:nvSpPr>
        <p:spPr>
          <a:xfrm>
            <a:off x="3896602" y="3926885"/>
            <a:ext cx="215187" cy="1474329"/>
          </a:xfrm>
          <a:prstGeom prst="rect">
            <a:avLst/>
          </a:prstGeom>
        </p:spPr>
        <p:txBody>
          <a:bodyPr vert="eaVert" wrap="square" lIns="0" tIns="0" rIns="0" bIns="0" rtlCol="0">
            <a:spAutoFit/>
          </a:bodyPr>
          <a:lstStyle/>
          <a:p>
            <a:pPr marL="15240">
              <a:lnSpc>
                <a:spcPct val="65000"/>
              </a:lnSpc>
            </a:pPr>
            <a:r>
              <a:rPr sz="1895" spc="6" dirty="0">
                <a:latin typeface="微软雅黑" panose="020B0503020204020204" charset="-122"/>
                <a:cs typeface="微软雅黑" panose="020B0503020204020204" charset="-122"/>
              </a:rPr>
              <a:t>数字孪生政</a:t>
            </a:r>
            <a:r>
              <a:rPr sz="1895" dirty="0">
                <a:latin typeface="微软雅黑" panose="020B0503020204020204" charset="-122"/>
                <a:cs typeface="微软雅黑" panose="020B0503020204020204" charset="-122"/>
              </a:rPr>
              <a:t>府</a:t>
            </a:r>
            <a:endParaRPr sz="1895">
              <a:latin typeface="微软雅黑" panose="020B0503020204020204" charset="-122"/>
              <a:cs typeface="微软雅黑" panose="020B0503020204020204" charset="-122"/>
            </a:endParaRPr>
          </a:p>
        </p:txBody>
      </p:sp>
      <p:sp>
        <p:nvSpPr>
          <p:cNvPr id="214" name="object 214"/>
          <p:cNvSpPr txBox="1"/>
          <p:nvPr/>
        </p:nvSpPr>
        <p:spPr>
          <a:xfrm>
            <a:off x="4461348" y="3926885"/>
            <a:ext cx="215187" cy="1474329"/>
          </a:xfrm>
          <a:prstGeom prst="rect">
            <a:avLst/>
          </a:prstGeom>
        </p:spPr>
        <p:txBody>
          <a:bodyPr vert="eaVert" wrap="square" lIns="0" tIns="0" rIns="0" bIns="0" rtlCol="0">
            <a:spAutoFit/>
          </a:bodyPr>
          <a:lstStyle/>
          <a:p>
            <a:pPr marL="15240">
              <a:lnSpc>
                <a:spcPct val="65000"/>
              </a:lnSpc>
            </a:pPr>
            <a:r>
              <a:rPr sz="1895" spc="6" dirty="0">
                <a:latin typeface="微软雅黑" panose="020B0503020204020204" charset="-122"/>
                <a:cs typeface="微软雅黑" panose="020B0503020204020204" charset="-122"/>
              </a:rPr>
              <a:t>数字孪生城</a:t>
            </a:r>
            <a:r>
              <a:rPr sz="1895" dirty="0">
                <a:latin typeface="微软雅黑" panose="020B0503020204020204" charset="-122"/>
                <a:cs typeface="微软雅黑" panose="020B0503020204020204" charset="-122"/>
              </a:rPr>
              <a:t>市</a:t>
            </a:r>
            <a:endParaRPr sz="1895">
              <a:latin typeface="微软雅黑" panose="020B0503020204020204" charset="-122"/>
              <a:cs typeface="微软雅黑" panose="020B0503020204020204" charset="-122"/>
            </a:endParaRPr>
          </a:p>
        </p:txBody>
      </p:sp>
      <p:sp>
        <p:nvSpPr>
          <p:cNvPr id="215" name="object 215"/>
          <p:cNvSpPr txBox="1"/>
          <p:nvPr/>
        </p:nvSpPr>
        <p:spPr>
          <a:xfrm>
            <a:off x="5026199" y="3926885"/>
            <a:ext cx="215187" cy="1474329"/>
          </a:xfrm>
          <a:prstGeom prst="rect">
            <a:avLst/>
          </a:prstGeom>
        </p:spPr>
        <p:txBody>
          <a:bodyPr vert="eaVert" wrap="square" lIns="0" tIns="0" rIns="0" bIns="0" rtlCol="0">
            <a:spAutoFit/>
          </a:bodyPr>
          <a:lstStyle/>
          <a:p>
            <a:pPr marL="15240">
              <a:lnSpc>
                <a:spcPct val="65000"/>
              </a:lnSpc>
            </a:pPr>
            <a:r>
              <a:rPr sz="1895" spc="6" dirty="0">
                <a:latin typeface="微软雅黑" panose="020B0503020204020204" charset="-122"/>
                <a:cs typeface="微软雅黑" panose="020B0503020204020204" charset="-122"/>
              </a:rPr>
              <a:t>数字孪生公</a:t>
            </a:r>
            <a:r>
              <a:rPr sz="1895" dirty="0">
                <a:latin typeface="微软雅黑" panose="020B0503020204020204" charset="-122"/>
                <a:cs typeface="微软雅黑" panose="020B0503020204020204" charset="-122"/>
              </a:rPr>
              <a:t>民</a:t>
            </a:r>
            <a:endParaRPr sz="1895">
              <a:latin typeface="微软雅黑" panose="020B0503020204020204" charset="-122"/>
              <a:cs typeface="微软雅黑" panose="020B0503020204020204" charset="-122"/>
            </a:endParaRPr>
          </a:p>
        </p:txBody>
      </p:sp>
      <p:sp>
        <p:nvSpPr>
          <p:cNvPr id="216" name="object 216"/>
          <p:cNvSpPr txBox="1"/>
          <p:nvPr/>
        </p:nvSpPr>
        <p:spPr>
          <a:xfrm>
            <a:off x="5620460" y="4453700"/>
            <a:ext cx="215187" cy="465855"/>
          </a:xfrm>
          <a:prstGeom prst="rect">
            <a:avLst/>
          </a:prstGeom>
        </p:spPr>
        <p:txBody>
          <a:bodyPr vert="eaVert" wrap="square" lIns="0" tIns="0" rIns="0" bIns="0" rtlCol="0">
            <a:spAutoFit/>
          </a:bodyPr>
          <a:lstStyle/>
          <a:p>
            <a:pPr marL="15240">
              <a:lnSpc>
                <a:spcPct val="65000"/>
              </a:lnSpc>
            </a:pPr>
            <a:r>
              <a:rPr sz="1895" spc="-350" dirty="0">
                <a:latin typeface="微软雅黑" panose="020B0503020204020204" charset="-122"/>
                <a:cs typeface="微软雅黑" panose="020B0503020204020204" charset="-122"/>
              </a:rPr>
              <a:t>…</a:t>
            </a:r>
            <a:r>
              <a:rPr sz="1895" dirty="0">
                <a:latin typeface="微软雅黑" panose="020B0503020204020204" charset="-122"/>
                <a:cs typeface="微软雅黑" panose="020B0503020204020204" charset="-122"/>
              </a:rPr>
              <a:t>…</a:t>
            </a:r>
            <a:endParaRPr sz="1895">
              <a:latin typeface="微软雅黑" panose="020B0503020204020204" charset="-122"/>
              <a:cs typeface="微软雅黑" panose="020B0503020204020204" charset="-122"/>
            </a:endParaRPr>
          </a:p>
        </p:txBody>
      </p:sp>
      <p:sp>
        <p:nvSpPr>
          <p:cNvPr id="217" name="object 217"/>
          <p:cNvSpPr txBox="1"/>
          <p:nvPr/>
        </p:nvSpPr>
        <p:spPr>
          <a:xfrm>
            <a:off x="6304988" y="3926885"/>
            <a:ext cx="215187" cy="1474329"/>
          </a:xfrm>
          <a:prstGeom prst="rect">
            <a:avLst/>
          </a:prstGeom>
        </p:spPr>
        <p:txBody>
          <a:bodyPr vert="eaVert" wrap="square" lIns="0" tIns="0" rIns="0" bIns="0" rtlCol="0">
            <a:spAutoFit/>
          </a:bodyPr>
          <a:lstStyle/>
          <a:p>
            <a:pPr marL="15240">
              <a:lnSpc>
                <a:spcPct val="65000"/>
              </a:lnSpc>
            </a:pPr>
            <a:r>
              <a:rPr sz="1895" spc="6" dirty="0">
                <a:latin typeface="微软雅黑" panose="020B0503020204020204" charset="-122"/>
                <a:cs typeface="微软雅黑" panose="020B0503020204020204" charset="-122"/>
              </a:rPr>
              <a:t>数字孪生工</a:t>
            </a:r>
            <a:r>
              <a:rPr sz="1895" dirty="0">
                <a:latin typeface="微软雅黑" panose="020B0503020204020204" charset="-122"/>
                <a:cs typeface="微软雅黑" panose="020B0503020204020204" charset="-122"/>
              </a:rPr>
              <a:t>业</a:t>
            </a:r>
            <a:endParaRPr sz="1895">
              <a:latin typeface="微软雅黑" panose="020B0503020204020204" charset="-122"/>
              <a:cs typeface="微软雅黑" panose="020B0503020204020204" charset="-122"/>
            </a:endParaRPr>
          </a:p>
        </p:txBody>
      </p:sp>
      <p:sp>
        <p:nvSpPr>
          <p:cNvPr id="218" name="object 218"/>
          <p:cNvSpPr txBox="1"/>
          <p:nvPr/>
        </p:nvSpPr>
        <p:spPr>
          <a:xfrm>
            <a:off x="6860026" y="3926885"/>
            <a:ext cx="215187" cy="1474329"/>
          </a:xfrm>
          <a:prstGeom prst="rect">
            <a:avLst/>
          </a:prstGeom>
        </p:spPr>
        <p:txBody>
          <a:bodyPr vert="eaVert" wrap="square" lIns="0" tIns="0" rIns="0" bIns="0" rtlCol="0">
            <a:spAutoFit/>
          </a:bodyPr>
          <a:lstStyle/>
          <a:p>
            <a:pPr marL="15240">
              <a:lnSpc>
                <a:spcPct val="65000"/>
              </a:lnSpc>
            </a:pPr>
            <a:r>
              <a:rPr sz="1895" spc="6" dirty="0">
                <a:latin typeface="微软雅黑" panose="020B0503020204020204" charset="-122"/>
                <a:cs typeface="微软雅黑" panose="020B0503020204020204" charset="-122"/>
              </a:rPr>
              <a:t>数字孪生农</a:t>
            </a:r>
            <a:r>
              <a:rPr sz="1895" dirty="0">
                <a:latin typeface="微软雅黑" panose="020B0503020204020204" charset="-122"/>
                <a:cs typeface="微软雅黑" panose="020B0503020204020204" charset="-122"/>
              </a:rPr>
              <a:t>业</a:t>
            </a:r>
            <a:endParaRPr sz="1895">
              <a:latin typeface="微软雅黑" panose="020B0503020204020204" charset="-122"/>
              <a:cs typeface="微软雅黑" panose="020B0503020204020204" charset="-122"/>
            </a:endParaRPr>
          </a:p>
        </p:txBody>
      </p:sp>
      <p:sp>
        <p:nvSpPr>
          <p:cNvPr id="219" name="object 219"/>
          <p:cNvSpPr txBox="1"/>
          <p:nvPr/>
        </p:nvSpPr>
        <p:spPr>
          <a:xfrm>
            <a:off x="7423326" y="3926885"/>
            <a:ext cx="215187" cy="1474329"/>
          </a:xfrm>
          <a:prstGeom prst="rect">
            <a:avLst/>
          </a:prstGeom>
        </p:spPr>
        <p:txBody>
          <a:bodyPr vert="eaVert" wrap="square" lIns="0" tIns="0" rIns="0" bIns="0" rtlCol="0">
            <a:spAutoFit/>
          </a:bodyPr>
          <a:lstStyle/>
          <a:p>
            <a:pPr marL="15240">
              <a:lnSpc>
                <a:spcPct val="65000"/>
              </a:lnSpc>
            </a:pPr>
            <a:r>
              <a:rPr sz="1895" spc="6" dirty="0">
                <a:latin typeface="微软雅黑" panose="020B0503020204020204" charset="-122"/>
                <a:cs typeface="微软雅黑" panose="020B0503020204020204" charset="-122"/>
              </a:rPr>
              <a:t>数字孪生医</a:t>
            </a:r>
            <a:r>
              <a:rPr sz="1895" dirty="0">
                <a:latin typeface="微软雅黑" panose="020B0503020204020204" charset="-122"/>
                <a:cs typeface="微软雅黑" panose="020B0503020204020204" charset="-122"/>
              </a:rPr>
              <a:t>疗</a:t>
            </a:r>
            <a:endParaRPr sz="1895">
              <a:latin typeface="微软雅黑" panose="020B0503020204020204" charset="-122"/>
              <a:cs typeface="微软雅黑" panose="020B0503020204020204" charset="-122"/>
            </a:endParaRPr>
          </a:p>
        </p:txBody>
      </p:sp>
      <p:sp>
        <p:nvSpPr>
          <p:cNvPr id="220" name="object 220"/>
          <p:cNvSpPr txBox="1"/>
          <p:nvPr/>
        </p:nvSpPr>
        <p:spPr>
          <a:xfrm>
            <a:off x="7988222" y="4453700"/>
            <a:ext cx="215187" cy="465855"/>
          </a:xfrm>
          <a:prstGeom prst="rect">
            <a:avLst/>
          </a:prstGeom>
        </p:spPr>
        <p:txBody>
          <a:bodyPr vert="eaVert" wrap="square" lIns="0" tIns="0" rIns="0" bIns="0" rtlCol="0">
            <a:spAutoFit/>
          </a:bodyPr>
          <a:lstStyle/>
          <a:p>
            <a:pPr marL="15240">
              <a:lnSpc>
                <a:spcPct val="65000"/>
              </a:lnSpc>
            </a:pPr>
            <a:r>
              <a:rPr sz="1895" spc="-350" dirty="0">
                <a:latin typeface="微软雅黑" panose="020B0503020204020204" charset="-122"/>
                <a:cs typeface="微软雅黑" panose="020B0503020204020204" charset="-122"/>
              </a:rPr>
              <a:t>…</a:t>
            </a:r>
            <a:r>
              <a:rPr sz="1895" dirty="0">
                <a:latin typeface="微软雅黑" panose="020B0503020204020204" charset="-122"/>
                <a:cs typeface="微软雅黑" panose="020B0503020204020204" charset="-122"/>
              </a:rPr>
              <a:t>…</a:t>
            </a:r>
            <a:endParaRPr sz="1895">
              <a:latin typeface="微软雅黑" panose="020B0503020204020204" charset="-122"/>
              <a:cs typeface="微软雅黑" panose="020B0503020204020204" charset="-122"/>
            </a:endParaRPr>
          </a:p>
        </p:txBody>
      </p:sp>
      <p:sp>
        <p:nvSpPr>
          <p:cNvPr id="221" name="object 221"/>
          <p:cNvSpPr/>
          <p:nvPr/>
        </p:nvSpPr>
        <p:spPr>
          <a:xfrm>
            <a:off x="3048001" y="2841919"/>
            <a:ext cx="6096001" cy="1174163"/>
          </a:xfrm>
          <a:prstGeom prst="rect">
            <a:avLst/>
          </a:prstGeom>
          <a:blipFill>
            <a:blip r:embed="rId4" cstate="print"/>
            <a:stretch>
              <a:fillRect/>
            </a:stretch>
          </a:blipFill>
        </p:spPr>
        <p:txBody>
          <a:bodyPr wrap="square" lIns="0" tIns="0" rIns="0" bIns="0" rtlCol="0"/>
          <a:lstStyle/>
          <a:p>
            <a:endParaRPr sz="2135"/>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stretch>
            <a:fillRect/>
          </a:stretch>
        </p:blipFill>
        <p:spPr>
          <a:xfrm>
            <a:off x="2276475" y="1740137"/>
            <a:ext cx="6838950" cy="31908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9885" y="1371801"/>
            <a:ext cx="11339830" cy="1569660"/>
          </a:xfrm>
          <a:prstGeom prst="rect">
            <a:avLst/>
          </a:prstGeom>
          <a:noFill/>
        </p:spPr>
        <p:txBody>
          <a:bodyPr wrap="square" rtlCol="0">
            <a:spAutoFit/>
          </a:bodyPr>
          <a:lstStyle/>
          <a:p>
            <a:pPr fontAlgn="auto">
              <a:lnSpc>
                <a:spcPct val="100000"/>
              </a:lnSpc>
            </a:pPr>
            <a:r>
              <a:rPr lang="zh-CN" altLang="en-US" sz="2400" dirty="0">
                <a:latin typeface="Times New Roman" panose="02020603050405020304" pitchFamily="18" charset="0"/>
                <a:ea typeface="宋体-简" panose="02010800040101010101" charset="-122"/>
                <a:cs typeface="Times New Roman" panose="02020603050405020304" pitchFamily="18" charset="0"/>
              </a:rPr>
              <a:t>        数字孪生的概念最初由</a:t>
            </a:r>
            <a:r>
              <a:rPr lang="en-US" altLang="zh-CN" sz="2400" dirty="0">
                <a:latin typeface="Times New Roman" panose="02020603050405020304" pitchFamily="18" charset="0"/>
                <a:ea typeface="宋体-简" panose="02010800040101010101" charset="-122"/>
                <a:cs typeface="Times New Roman" panose="02020603050405020304" pitchFamily="18" charset="0"/>
              </a:rPr>
              <a:t>Grieves</a:t>
            </a:r>
            <a:r>
              <a:rPr lang="zh-CN" altLang="en-US" sz="2400" dirty="0">
                <a:latin typeface="Times New Roman" panose="02020603050405020304" pitchFamily="18" charset="0"/>
                <a:ea typeface="宋体-简" panose="02010800040101010101" charset="-122"/>
                <a:cs typeface="Times New Roman" panose="02020603050405020304" pitchFamily="18" charset="0"/>
              </a:rPr>
              <a:t>教授于</a:t>
            </a:r>
            <a:r>
              <a:rPr lang="en-US" altLang="zh-CN" sz="2400" dirty="0">
                <a:latin typeface="Times New Roman" panose="02020603050405020304" pitchFamily="18" charset="0"/>
                <a:ea typeface="宋体-简" panose="02010800040101010101" charset="-122"/>
                <a:cs typeface="Times New Roman" panose="02020603050405020304" pitchFamily="18" charset="0"/>
              </a:rPr>
              <a:t>2003</a:t>
            </a:r>
            <a:r>
              <a:rPr lang="zh-CN" altLang="en-US" sz="2400" dirty="0">
                <a:latin typeface="Times New Roman" panose="02020603050405020304" pitchFamily="18" charset="0"/>
                <a:ea typeface="宋体-简" panose="02010800040101010101" charset="-122"/>
                <a:cs typeface="Times New Roman" panose="02020603050405020304" pitchFamily="18" charset="0"/>
              </a:rPr>
              <a:t>年在美国密歇根大学的产品全生命周期管理课程上提出，并被定义为三维模型，包括实体产品、虚拟产品以及二者间的连接，如下图所示。</a:t>
            </a:r>
            <a:endParaRPr lang="en-US" altLang="zh-CN" sz="2400" dirty="0">
              <a:latin typeface="Times New Roman" panose="02020603050405020304" pitchFamily="18" charset="0"/>
              <a:ea typeface="宋体-简" panose="02010800040101010101" charset="-122"/>
              <a:cs typeface="Times New Roman" panose="02020603050405020304" pitchFamily="18" charset="0"/>
            </a:endParaRPr>
          </a:p>
          <a:p>
            <a:pPr fontAlgn="auto">
              <a:lnSpc>
                <a:spcPct val="100000"/>
              </a:lnSpc>
            </a:pPr>
            <a:r>
              <a:rPr lang="en-US" altLang="zh-CN" sz="2400" dirty="0">
                <a:latin typeface="Times New Roman" panose="02020603050405020304" pitchFamily="18" charset="0"/>
                <a:ea typeface="宋体-简" panose="02010800040101010101" charset="-122"/>
                <a:cs typeface="Times New Roman" panose="02020603050405020304" pitchFamily="18" charset="0"/>
              </a:rPr>
              <a:t>      </a:t>
            </a:r>
            <a:endParaRPr lang="en-US" altLang="zh-CN" sz="2400" dirty="0">
              <a:latin typeface="Times New Roman" panose="02020603050405020304" pitchFamily="18" charset="0"/>
              <a:ea typeface="宋体-简" panose="02010800040101010101" charset="-122"/>
              <a:cs typeface="Times New Roman" panose="02020603050405020304" pitchFamily="18" charset="0"/>
            </a:endParaRPr>
          </a:p>
        </p:txBody>
      </p:sp>
      <p:pic>
        <p:nvPicPr>
          <p:cNvPr id="5" name="图片 4" descr="社交网站的手机截图&#10;&#10;描述已自动生成"/>
          <p:cNvPicPr>
            <a:picLocks noChangeAspect="1"/>
          </p:cNvPicPr>
          <p:nvPr/>
        </p:nvPicPr>
        <p:blipFill rotWithShape="1">
          <a:blip r:embed="rId1"/>
          <a:srcRect t="1864" b="8444"/>
          <a:stretch>
            <a:fillRect/>
          </a:stretch>
        </p:blipFill>
        <p:spPr>
          <a:xfrm>
            <a:off x="860436" y="2993902"/>
            <a:ext cx="10349663" cy="2568697"/>
          </a:xfrm>
          <a:prstGeom prst="rect">
            <a:avLst/>
          </a:prstGeom>
        </p:spPr>
      </p:pic>
      <p:sp>
        <p:nvSpPr>
          <p:cNvPr id="7" name="文本框 6"/>
          <p:cNvSpPr txBox="1"/>
          <p:nvPr/>
        </p:nvSpPr>
        <p:spPr>
          <a:xfrm>
            <a:off x="4467102" y="5883413"/>
            <a:ext cx="2395470" cy="368300"/>
          </a:xfrm>
          <a:prstGeom prst="rect">
            <a:avLst/>
          </a:prstGeom>
          <a:noFill/>
        </p:spPr>
        <p:txBody>
          <a:bodyPr wrap="square" rtlCol="0">
            <a:spAutoFit/>
          </a:bodyPr>
          <a:lstStyle/>
          <a:p>
            <a:r>
              <a:rPr kumimoji="1" lang="zh-CN" altLang="en-US" dirty="0">
                <a:latin typeface="宋体" panose="02010600030101010101" pitchFamily="2" charset="-122"/>
                <a:ea typeface="宋体" panose="02010600030101010101" pitchFamily="2" charset="-122"/>
              </a:rPr>
              <a:t>数字孪生的构成</a:t>
            </a:r>
            <a:endParaRPr kumimoji="1" lang="zh-CN" altLang="en-US" dirty="0">
              <a:latin typeface="宋体" panose="02010600030101010101" pitchFamily="2" charset="-122"/>
              <a:ea typeface="宋体" panose="02010600030101010101" pitchFamily="2" charset="-122"/>
            </a:endParaRPr>
          </a:p>
        </p:txBody>
      </p:sp>
      <p:sp>
        <p:nvSpPr>
          <p:cNvPr id="6" name="文本框 5"/>
          <p:cNvSpPr txBox="1"/>
          <p:nvPr/>
        </p:nvSpPr>
        <p:spPr>
          <a:xfrm>
            <a:off x="426085" y="858984"/>
            <a:ext cx="10849232" cy="460375"/>
          </a:xfrm>
          <a:prstGeom prst="rect">
            <a:avLst/>
          </a:prstGeom>
          <a:noFill/>
        </p:spPr>
        <p:txBody>
          <a:bodyPr wrap="square" rtlCol="0">
            <a:spAutoFit/>
          </a:bodyPr>
          <a:lstStyle/>
          <a:p>
            <a:r>
              <a:rPr kumimoji="1" lang="en-US" altLang="zh-CN" sz="2400" dirty="0">
                <a:latin typeface="Times New Roman" panose="02020603050405020304" pitchFamily="18" charset="0"/>
                <a:ea typeface="宋体" panose="02010600030101010101" pitchFamily="2" charset="-122"/>
                <a:cs typeface="Times New Roman" panose="02020603050405020304" pitchFamily="18" charset="0"/>
              </a:rPr>
              <a:t>4.1.1</a:t>
            </a:r>
            <a:r>
              <a:rPr kumimoji="1" lang="zh-CN" altLang="en-US" sz="2400" dirty="0">
                <a:latin typeface="Times New Roman" panose="02020603050405020304" pitchFamily="18" charset="0"/>
                <a:ea typeface="宋体" panose="02010600030101010101" pitchFamily="2" charset="-122"/>
                <a:cs typeface="Times New Roman" panose="02020603050405020304" pitchFamily="18" charset="0"/>
              </a:rPr>
              <a:t>数字孪生的产生背景</a:t>
            </a:r>
            <a:endParaRPr kumimoji="1" lang="zh-CN" altLang="en-US" sz="24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文本框 8"/>
          <p:cNvSpPr txBox="1"/>
          <p:nvPr/>
        </p:nvSpPr>
        <p:spPr>
          <a:xfrm>
            <a:off x="3853248" y="307501"/>
            <a:ext cx="6252777" cy="523220"/>
          </a:xfrm>
          <a:prstGeom prst="rect">
            <a:avLst/>
          </a:prstGeom>
          <a:noFill/>
        </p:spPr>
        <p:txBody>
          <a:bodyPr wrap="square" rtlCol="0">
            <a:spAutoFit/>
          </a:bodyPr>
          <a:lstStyle/>
          <a:p>
            <a:r>
              <a:rPr kumimoji="1" lang="en-US" altLang="zh-CN" sz="2800" dirty="0">
                <a:latin typeface="Times New Roman" panose="02020603050405020304" pitchFamily="18" charset="0"/>
                <a:ea typeface="宋体" panose="02010600030101010101" pitchFamily="2" charset="-122"/>
                <a:cs typeface="Times New Roman" panose="02020603050405020304" pitchFamily="18" charset="0"/>
              </a:rPr>
              <a:t>4.1</a:t>
            </a:r>
            <a:r>
              <a:rPr kumimoji="1" lang="zh-CN" altLang="en-US" sz="2800" dirty="0">
                <a:latin typeface="Times New Roman" panose="02020603050405020304" pitchFamily="18" charset="0"/>
                <a:ea typeface="宋体" panose="02010600030101010101" pitchFamily="2" charset="-122"/>
                <a:cs typeface="Times New Roman" panose="02020603050405020304" pitchFamily="18" charset="0"/>
              </a:rPr>
              <a:t>数字孪生的产生与发展</a:t>
            </a:r>
            <a:endParaRPr kumimoji="1" lang="zh-CN" altLang="en-US" sz="2800"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8676" y="498168"/>
            <a:ext cx="10487024" cy="2862322"/>
          </a:xfrm>
          <a:prstGeom prst="rect">
            <a:avLst/>
          </a:prstGeom>
        </p:spPr>
        <p:txBody>
          <a:bodyPr wrap="square">
            <a:spAutoFit/>
          </a:bodyPr>
          <a:lstStyle/>
          <a:p>
            <a:pPr marL="342900" indent="-342900">
              <a:lnSpc>
                <a:spcPct val="150000"/>
              </a:lnSpc>
              <a:buClr>
                <a:srgbClr val="FF0000"/>
              </a:buClr>
              <a:buSzPct val="90000"/>
              <a:buFont typeface="Wingdings" panose="05000000000000000000" pitchFamily="2" charset="2"/>
              <a:buChar char="u"/>
            </a:pPr>
            <a:r>
              <a:rPr lang="zh-CN" altLang="en-US" sz="2400" b="1" dirty="0">
                <a:latin typeface="Times New Roman" panose="02020603050405020304" pitchFamily="18" charset="0"/>
              </a:rPr>
              <a:t>Michael Grieves 在2003 ~2005 年将这一概念模型称为</a:t>
            </a:r>
            <a:r>
              <a:rPr lang="zh-CN" altLang="en-US" sz="2400" b="1" dirty="0">
                <a:solidFill>
                  <a:srgbClr val="FF0000"/>
                </a:solidFill>
                <a:latin typeface="Times New Roman" panose="02020603050405020304" pitchFamily="18" charset="0"/>
              </a:rPr>
              <a:t>“镜像空间模型”</a:t>
            </a:r>
            <a:r>
              <a:rPr lang="zh-CN" altLang="en-US" sz="2400" b="1" dirty="0">
                <a:latin typeface="Times New Roman" panose="02020603050405020304" pitchFamily="18" charset="0"/>
              </a:rPr>
              <a:t>，在2006~2010年将其称 为</a:t>
            </a:r>
            <a:r>
              <a:rPr lang="zh-CN" altLang="en-US" sz="2400" b="1" dirty="0">
                <a:solidFill>
                  <a:srgbClr val="FF0000"/>
                </a:solidFill>
                <a:latin typeface="Times New Roman" panose="02020603050405020304" pitchFamily="18" charset="0"/>
              </a:rPr>
              <a:t>“信息镜像模型”</a:t>
            </a:r>
            <a:r>
              <a:rPr lang="zh-CN" altLang="en-US" sz="2400" b="1" dirty="0">
                <a:solidFill>
                  <a:prstClr val="black"/>
                </a:solidFill>
                <a:latin typeface="Times New Roman" panose="02020603050405020304" pitchFamily="18" charset="0"/>
              </a:rPr>
              <a:t>在2006~2010年将其称 为“信息镜像模型”。</a:t>
            </a:r>
            <a:endParaRPr lang="en-US" altLang="zh-CN" sz="2400" b="1" dirty="0">
              <a:solidFill>
                <a:prstClr val="black"/>
              </a:solidFill>
              <a:latin typeface="Times New Roman" panose="02020603050405020304" pitchFamily="18" charset="0"/>
            </a:endParaRPr>
          </a:p>
          <a:p>
            <a:pPr marL="342900" indent="-342900">
              <a:lnSpc>
                <a:spcPct val="150000"/>
              </a:lnSpc>
              <a:buClr>
                <a:srgbClr val="FF0000"/>
              </a:buClr>
              <a:buSzPct val="90000"/>
              <a:buFont typeface="Wingdings" panose="05000000000000000000" pitchFamily="2" charset="2"/>
              <a:buChar char="u"/>
            </a:pPr>
            <a:r>
              <a:rPr lang="zh-CN" altLang="en-US" sz="2400" b="1" dirty="0">
                <a:solidFill>
                  <a:prstClr val="black"/>
                </a:solidFill>
                <a:latin typeface="Times New Roman" panose="02020603050405020304" pitchFamily="18" charset="0"/>
              </a:rPr>
              <a:t>2011年，Michael Grieves与美国宇航局John Vickers 合著的</a:t>
            </a:r>
            <a:r>
              <a:rPr lang="zh-CN" altLang="en-US" sz="2400" b="1" dirty="0">
                <a:solidFill>
                  <a:srgbClr val="FF0000"/>
                </a:solidFill>
                <a:latin typeface="Times New Roman" panose="02020603050405020304" pitchFamily="18" charset="0"/>
              </a:rPr>
              <a:t>《几乎完美：通过 PLM 推动创新和 精益产品》</a:t>
            </a:r>
            <a:r>
              <a:rPr lang="zh-CN" altLang="en-US" sz="2400" b="1" dirty="0">
                <a:solidFill>
                  <a:prstClr val="black"/>
                </a:solidFill>
                <a:latin typeface="Times New Roman" panose="02020603050405020304" pitchFamily="18" charset="0"/>
              </a:rPr>
              <a:t>一书中正式将其命名为</a:t>
            </a:r>
            <a:r>
              <a:rPr lang="zh-CN" altLang="en-US" sz="2400" b="1" dirty="0">
                <a:solidFill>
                  <a:srgbClr val="FF0000"/>
                </a:solidFill>
                <a:latin typeface="Times New Roman" panose="02020603050405020304" pitchFamily="18" charset="0"/>
              </a:rPr>
              <a:t>数字孪生</a:t>
            </a:r>
            <a:r>
              <a:rPr lang="zh-CN" altLang="en-US" sz="2400" b="1" dirty="0">
                <a:solidFill>
                  <a:prstClr val="black"/>
                </a:solidFill>
                <a:latin typeface="Times New Roman" panose="02020603050405020304" pitchFamily="18" charset="0"/>
              </a:rPr>
              <a:t>。 </a:t>
            </a:r>
            <a:endParaRPr lang="zh-CN" altLang="en-US" b="1" dirty="0"/>
          </a:p>
        </p:txBody>
      </p:sp>
      <p:pic>
        <p:nvPicPr>
          <p:cNvPr id="4" name="Picture 4" descr="u=536750835,495789669&amp;fm=15&amp;gp=0"/>
          <p:cNvPicPr>
            <a:picLocks noChangeAspect="1" noChangeArrowheads="1"/>
          </p:cNvPicPr>
          <p:nvPr/>
        </p:nvPicPr>
        <p:blipFill>
          <a:blip r:embed="rId1" cstate="print"/>
          <a:srcRect/>
          <a:stretch>
            <a:fillRect/>
          </a:stretch>
        </p:blipFill>
        <p:spPr bwMode="auto">
          <a:xfrm>
            <a:off x="6340063" y="3757613"/>
            <a:ext cx="3152525" cy="2522537"/>
          </a:xfrm>
          <a:prstGeom prst="rect">
            <a:avLst/>
          </a:prstGeom>
          <a:noFill/>
          <a:ln w="9525">
            <a:noFill/>
            <a:miter lim="800000"/>
            <a:headEnd/>
            <a:tailEnd/>
          </a:ln>
        </p:spPr>
      </p:pic>
      <p:pic>
        <p:nvPicPr>
          <p:cNvPr id="5" name="Picture 5" descr="u=3811998927,1195501215&amp;fm=15&amp;gp=0"/>
          <p:cNvPicPr>
            <a:picLocks noChangeAspect="1" noChangeArrowheads="1"/>
          </p:cNvPicPr>
          <p:nvPr/>
        </p:nvPicPr>
        <p:blipFill>
          <a:blip r:embed="rId2" cstate="print"/>
          <a:srcRect/>
          <a:stretch>
            <a:fillRect/>
          </a:stretch>
        </p:blipFill>
        <p:spPr bwMode="auto">
          <a:xfrm>
            <a:off x="2025638" y="3600450"/>
            <a:ext cx="2679700" cy="2679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par>
                                <p:cTn id="25" presetID="6"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88181" y="514351"/>
            <a:ext cx="10841832" cy="5868914"/>
          </a:xfrm>
          <a:prstGeom prst="rect">
            <a:avLst/>
          </a:prstGeom>
        </p:spPr>
        <p:txBody>
          <a:bodyPr wrap="square">
            <a:spAutoFit/>
          </a:bodyPr>
          <a:lstStyle/>
          <a:p>
            <a:pPr fontAlgn="auto">
              <a:lnSpc>
                <a:spcPct val="200000"/>
              </a:lnSpc>
            </a:pPr>
            <a:r>
              <a:rPr lang="en-US" altLang="zh-CN" sz="2400" b="1" dirty="0">
                <a:latin typeface="Times New Roman" panose="02020603050405020304" pitchFamily="18" charset="0"/>
                <a:ea typeface="宋体-简" panose="02010800040101010101" charset="-122"/>
                <a:cs typeface="Times New Roman" panose="02020603050405020304" pitchFamily="18" charset="0"/>
                <a:sym typeface="+mn-ea"/>
              </a:rPr>
              <a:t>       </a:t>
            </a:r>
            <a:r>
              <a:rPr lang="en-US" altLang="zh-CN" sz="2400" b="1" dirty="0">
                <a:latin typeface="宋体" panose="02010600030101010101" pitchFamily="2" charset="-122"/>
                <a:ea typeface="宋体" panose="02010600030101010101" pitchFamily="2" charset="-122"/>
                <a:cs typeface="Times New Roman" panose="02020603050405020304" pitchFamily="18" charset="0"/>
                <a:sym typeface="+mn-ea"/>
              </a:rPr>
              <a:t>但是，该概念和模型在2003年提出时并没有引起国内外学者们的重视，主要是因为：</a:t>
            </a:r>
            <a:endParaRPr lang="en-US" altLang="zh-CN" sz="2400" b="1" dirty="0">
              <a:latin typeface="宋体" panose="02010600030101010101" pitchFamily="2" charset="-122"/>
              <a:ea typeface="宋体" panose="02010600030101010101" pitchFamily="2" charset="-122"/>
              <a:cs typeface="Times New Roman" panose="02020603050405020304" pitchFamily="18" charset="0"/>
              <a:sym typeface="+mn-ea"/>
            </a:endParaRPr>
          </a:p>
          <a:p>
            <a:pPr fontAlgn="auto">
              <a:lnSpc>
                <a:spcPct val="200000"/>
              </a:lnSpc>
            </a:pPr>
            <a:r>
              <a:rPr lang="zh-CN" altLang="en-US" sz="2400" b="1" dirty="0">
                <a:latin typeface="宋体" panose="02010600030101010101" pitchFamily="2" charset="-122"/>
                <a:ea typeface="宋体" panose="02010600030101010101" pitchFamily="2" charset="-122"/>
                <a:cs typeface="Times New Roman" panose="02020603050405020304" pitchFamily="18" charset="0"/>
                <a:sym typeface="+mn-ea"/>
              </a:rPr>
              <a:t>（</a:t>
            </a:r>
            <a:r>
              <a:rPr lang="en-US" altLang="zh-CN" sz="2400" b="1" dirty="0">
                <a:latin typeface="宋体" panose="02010600030101010101" pitchFamily="2" charset="-122"/>
                <a:ea typeface="宋体" panose="02010600030101010101" pitchFamily="2" charset="-122"/>
                <a:cs typeface="Times New Roman" panose="02020603050405020304" pitchFamily="18" charset="0"/>
                <a:sym typeface="+mn-ea"/>
              </a:rPr>
              <a:t>1</a:t>
            </a:r>
            <a:r>
              <a:rPr lang="zh-CN" altLang="en-US" sz="2400" b="1" dirty="0">
                <a:latin typeface="宋体" panose="02010600030101010101" pitchFamily="2" charset="-122"/>
                <a:ea typeface="宋体" panose="02010600030101010101" pitchFamily="2" charset="-122"/>
                <a:cs typeface="Times New Roman" panose="02020603050405020304" pitchFamily="18" charset="0"/>
                <a:sym typeface="+mn-ea"/>
              </a:rPr>
              <a:t>）</a:t>
            </a:r>
            <a:r>
              <a:rPr lang="en-US" altLang="zh-CN" sz="2400" b="1" dirty="0">
                <a:latin typeface="宋体" panose="02010600030101010101" pitchFamily="2" charset="-122"/>
                <a:ea typeface="宋体" panose="02010600030101010101" pitchFamily="2" charset="-122"/>
                <a:cs typeface="Times New Roman" panose="02020603050405020304" pitchFamily="18" charset="0"/>
                <a:sym typeface="+mn-ea"/>
              </a:rPr>
              <a:t>当时在生产过程中收集产品相关信息的技术手段有限，大多采用人工方式和基于纸质文件，尤其是难以实现生产数据的在线实时采集；</a:t>
            </a:r>
            <a:endParaRPr lang="en-US" altLang="zh-CN" sz="2400" b="1" dirty="0">
              <a:latin typeface="宋体" panose="02010600030101010101" pitchFamily="2" charset="-122"/>
              <a:ea typeface="宋体" panose="02010600030101010101" pitchFamily="2" charset="-122"/>
              <a:cs typeface="Times New Roman" panose="02020603050405020304" pitchFamily="18" charset="0"/>
              <a:sym typeface="+mn-ea"/>
            </a:endParaRPr>
          </a:p>
          <a:p>
            <a:pPr fontAlgn="auto">
              <a:lnSpc>
                <a:spcPct val="200000"/>
              </a:lnSpc>
            </a:pPr>
            <a:r>
              <a:rPr lang="zh-CN" altLang="en-US" sz="2400" b="1" dirty="0">
                <a:latin typeface="宋体" panose="02010600030101010101" pitchFamily="2" charset="-122"/>
                <a:ea typeface="宋体" panose="02010600030101010101" pitchFamily="2" charset="-122"/>
                <a:cs typeface="Times New Roman" panose="02020603050405020304" pitchFamily="18" charset="0"/>
                <a:sym typeface="+mn-ea"/>
              </a:rPr>
              <a:t>（</a:t>
            </a:r>
            <a:r>
              <a:rPr lang="en-US" altLang="zh-CN" sz="2400" b="1" dirty="0">
                <a:latin typeface="宋体" panose="02010600030101010101" pitchFamily="2" charset="-122"/>
                <a:ea typeface="宋体" panose="02010600030101010101" pitchFamily="2" charset="-122"/>
                <a:cs typeface="Times New Roman" panose="02020603050405020304" pitchFamily="18" charset="0"/>
                <a:sym typeface="+mn-ea"/>
              </a:rPr>
              <a:t>2</a:t>
            </a:r>
            <a:r>
              <a:rPr lang="zh-CN" altLang="en-US" sz="2400" b="1" dirty="0">
                <a:latin typeface="宋体" panose="02010600030101010101" pitchFamily="2" charset="-122"/>
                <a:ea typeface="宋体" panose="02010600030101010101" pitchFamily="2" charset="-122"/>
                <a:cs typeface="Times New Roman" panose="02020603050405020304" pitchFamily="18" charset="0"/>
                <a:sym typeface="+mn-ea"/>
              </a:rPr>
              <a:t>）</a:t>
            </a:r>
            <a:r>
              <a:rPr lang="en-US" altLang="zh-CN" sz="2400" b="1" dirty="0" err="1">
                <a:latin typeface="宋体" panose="02010600030101010101" pitchFamily="2" charset="-122"/>
                <a:ea typeface="宋体" panose="02010600030101010101" pitchFamily="2" charset="-122"/>
                <a:cs typeface="Times New Roman" panose="02020603050405020304" pitchFamily="18" charset="0"/>
                <a:sym typeface="+mn-ea"/>
              </a:rPr>
              <a:t>物理产品的数字化描述尚不成熟，相关的软硬件无法支持在虚拟空间中精确定义和描述实体产品的相关属性和行为</a:t>
            </a:r>
            <a:r>
              <a:rPr lang="zh-CN" altLang="en-US" sz="2400" b="1" dirty="0">
                <a:latin typeface="宋体" panose="02010600030101010101" pitchFamily="2" charset="-122"/>
                <a:ea typeface="宋体" panose="02010600030101010101" pitchFamily="2" charset="-122"/>
                <a:cs typeface="Times New Roman" panose="02020603050405020304" pitchFamily="18" charset="0"/>
                <a:sym typeface="+mn-ea"/>
              </a:rPr>
              <a:t>。</a:t>
            </a:r>
            <a:endParaRPr lang="en-US" altLang="zh-CN" sz="2400" b="1" dirty="0">
              <a:latin typeface="宋体" panose="02010600030101010101" pitchFamily="2" charset="-122"/>
              <a:ea typeface="宋体" panose="02010600030101010101" pitchFamily="2" charset="-122"/>
              <a:cs typeface="Times New Roman" panose="02020603050405020304" pitchFamily="18" charset="0"/>
              <a:sym typeface="+mn-ea"/>
            </a:endParaRPr>
          </a:p>
          <a:p>
            <a:pPr fontAlgn="auto">
              <a:lnSpc>
                <a:spcPct val="200000"/>
              </a:lnSpc>
            </a:pPr>
            <a:r>
              <a:rPr lang="zh-CN" altLang="en-US" sz="2400" b="1" dirty="0">
                <a:latin typeface="宋体" panose="02010600030101010101" pitchFamily="2" charset="-122"/>
                <a:ea typeface="宋体" panose="02010600030101010101" pitchFamily="2" charset="-122"/>
                <a:cs typeface="Times New Roman" panose="02020603050405020304" pitchFamily="18" charset="0"/>
                <a:sym typeface="+mn-ea"/>
              </a:rPr>
              <a:t>（</a:t>
            </a:r>
            <a:r>
              <a:rPr lang="en-US" altLang="zh-CN" sz="2400" b="1" dirty="0">
                <a:latin typeface="宋体" panose="02010600030101010101" pitchFamily="2" charset="-122"/>
                <a:ea typeface="宋体" panose="02010600030101010101" pitchFamily="2" charset="-122"/>
                <a:cs typeface="Times New Roman" panose="02020603050405020304" pitchFamily="18" charset="0"/>
                <a:sym typeface="+mn-ea"/>
              </a:rPr>
              <a:t>3</a:t>
            </a:r>
            <a:r>
              <a:rPr lang="zh-CN" altLang="en-US" sz="2400" b="1" dirty="0">
                <a:latin typeface="宋体" panose="02010600030101010101" pitchFamily="2" charset="-122"/>
                <a:ea typeface="宋体" panose="02010600030101010101" pitchFamily="2" charset="-122"/>
                <a:cs typeface="Times New Roman" panose="02020603050405020304" pitchFamily="18" charset="0"/>
                <a:sym typeface="+mn-ea"/>
              </a:rPr>
              <a:t>）</a:t>
            </a:r>
            <a:r>
              <a:rPr lang="en-US" altLang="zh-CN" sz="2400" b="1" dirty="0" err="1">
                <a:latin typeface="宋体" panose="02010600030101010101" pitchFamily="2" charset="-122"/>
                <a:ea typeface="宋体" panose="02010600030101010101" pitchFamily="2" charset="-122"/>
                <a:cs typeface="Times New Roman" panose="02020603050405020304" pitchFamily="18" charset="0"/>
                <a:sym typeface="+mn-ea"/>
              </a:rPr>
              <a:t>当时的计算机性能和算法难以实现对大数据的实时处理，移动通信技术也不够成熟，虚实之间的数据实时传输难以实现</a:t>
            </a:r>
            <a:r>
              <a:rPr lang="en-US" altLang="zh-CN" sz="2400" b="1" dirty="0">
                <a:latin typeface="宋体" panose="02010600030101010101" pitchFamily="2" charset="-122"/>
                <a:ea typeface="宋体" panose="02010600030101010101" pitchFamily="2" charset="-122"/>
                <a:cs typeface="Times New Roman" panose="02020603050405020304" pitchFamily="18" charset="0"/>
                <a:sym typeface="+mn-ea"/>
              </a:rPr>
              <a:t>。</a:t>
            </a:r>
            <a:endParaRPr lang="en-US" altLang="zh-CN" sz="2400" b="1" dirty="0">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47700" y="1094226"/>
            <a:ext cx="11308080" cy="5123647"/>
          </a:xfrm>
          <a:prstGeom prst="rect">
            <a:avLst/>
          </a:prstGeom>
          <a:noFill/>
        </p:spPr>
        <p:txBody>
          <a:bodyPr wrap="square" rtlCol="0" anchor="t">
            <a:spAutoFit/>
          </a:bodyPr>
          <a:lstStyle/>
          <a:p>
            <a:pPr fontAlgn="auto">
              <a:lnSpc>
                <a:spcPct val="125000"/>
              </a:lnSpc>
            </a:pPr>
            <a:r>
              <a:rPr lang="zh-CN" altLang="en-US" sz="2400" dirty="0">
                <a:latin typeface="Times New Roman" panose="02020603050405020304" pitchFamily="18" charset="0"/>
                <a:ea typeface="宋体-简" panose="02010800040101010101" charset="-122"/>
                <a:cs typeface="Times New Roman" panose="02020603050405020304" pitchFamily="18" charset="0"/>
              </a:rPr>
              <a:t>由于GE、西门子等公司的推广，数字孪生技术近年来在工业制造领域同样发展迅速。</a:t>
            </a:r>
            <a:endParaRPr lang="en-US" altLang="zh-CN" sz="2400" dirty="0">
              <a:latin typeface="Times New Roman" panose="02020603050405020304" pitchFamily="18" charset="0"/>
              <a:ea typeface="宋体-简" panose="02010800040101010101" charset="-122"/>
              <a:cs typeface="Times New Roman" panose="02020603050405020304" pitchFamily="18" charset="0"/>
            </a:endParaRPr>
          </a:p>
          <a:p>
            <a:pPr fontAlgn="auto">
              <a:lnSpc>
                <a:spcPct val="125000"/>
              </a:lnSpc>
            </a:pPr>
            <a:endParaRPr lang="en-US" altLang="zh-CN" sz="2400" dirty="0">
              <a:latin typeface="Times New Roman" panose="02020603050405020304" pitchFamily="18" charset="0"/>
              <a:ea typeface="宋体-简" panose="02010800040101010101" charset="-122"/>
              <a:cs typeface="Times New Roman" panose="02020603050405020304" pitchFamily="18" charset="0"/>
            </a:endParaRPr>
          </a:p>
          <a:p>
            <a:pPr marL="342900" indent="-342900" fontAlgn="auto">
              <a:lnSpc>
                <a:spcPct val="125000"/>
              </a:lnSpc>
              <a:buFont typeface="Wingdings" panose="05000000000000000000" pitchFamily="2" charset="2"/>
              <a:buChar char="Ø"/>
            </a:pPr>
            <a:r>
              <a:rPr lang="zh-CN" altLang="en-US" sz="2400" dirty="0">
                <a:latin typeface="Times New Roman" panose="02020603050405020304" pitchFamily="18" charset="0"/>
                <a:ea typeface="宋体-简" panose="02010800040101010101" charset="-122"/>
                <a:cs typeface="Times New Roman" panose="02020603050405020304" pitchFamily="18" charset="0"/>
              </a:rPr>
              <a:t>GE基于Predix 平台构建资产、系统、集群级的数字孪生，生产商和运营商可以分别利用数字孪生来表征资产的全寿命周期，以便更好地了解、预测和优化每个资产的性能。</a:t>
            </a:r>
            <a:endParaRPr lang="en-US" altLang="zh-CN" sz="2400" dirty="0">
              <a:latin typeface="Times New Roman" panose="02020603050405020304" pitchFamily="18" charset="0"/>
              <a:ea typeface="宋体-简" panose="02010800040101010101" charset="-122"/>
              <a:cs typeface="Times New Roman" panose="02020603050405020304" pitchFamily="18" charset="0"/>
            </a:endParaRPr>
          </a:p>
          <a:p>
            <a:pPr marL="342900" indent="-342900" fontAlgn="auto">
              <a:lnSpc>
                <a:spcPct val="125000"/>
              </a:lnSpc>
              <a:buFont typeface="Wingdings" panose="05000000000000000000" pitchFamily="2" charset="2"/>
              <a:buChar char="Ø"/>
            </a:pPr>
            <a:endParaRPr lang="zh-CN" altLang="en-US" sz="2400" dirty="0">
              <a:latin typeface="Times New Roman" panose="02020603050405020304" pitchFamily="18" charset="0"/>
              <a:ea typeface="宋体-简" panose="02010800040101010101" charset="-122"/>
              <a:cs typeface="Times New Roman" panose="02020603050405020304" pitchFamily="18" charset="0"/>
            </a:endParaRPr>
          </a:p>
          <a:p>
            <a:pPr marL="342900" indent="-342900" fontAlgn="auto">
              <a:lnSpc>
                <a:spcPct val="125000"/>
              </a:lnSpc>
              <a:buFont typeface="Wingdings" panose="05000000000000000000" pitchFamily="2" charset="2"/>
              <a:buChar char="Ø"/>
            </a:pPr>
            <a:r>
              <a:rPr lang="zh-CN" altLang="en-US" sz="2400" dirty="0">
                <a:latin typeface="Times New Roman" panose="02020603050405020304" pitchFamily="18" charset="0"/>
                <a:ea typeface="宋体-简" panose="02010800040101010101" charset="-122"/>
                <a:cs typeface="Times New Roman" panose="02020603050405020304" pitchFamily="18" charset="0"/>
              </a:rPr>
              <a:t>西门子与 Bentley软件公司携手推出Plantsight数字孪生模型云服务， </a:t>
            </a:r>
            <a:r>
              <a:rPr lang="en-US" altLang="zh-CN" sz="2400" dirty="0" err="1">
                <a:latin typeface="Times New Roman" panose="02020603050405020304" pitchFamily="18" charset="0"/>
                <a:ea typeface="宋体-简" panose="02010800040101010101" charset="-122"/>
                <a:cs typeface="Times New Roman" panose="02020603050405020304" pitchFamily="18" charset="0"/>
              </a:rPr>
              <a:t>PlantSight</a:t>
            </a:r>
            <a:r>
              <a:rPr lang="zh-CN" altLang="en-US" sz="2400" dirty="0">
                <a:latin typeface="Times New Roman" panose="02020603050405020304" pitchFamily="18" charset="0"/>
                <a:ea typeface="宋体-简" panose="02010800040101010101" charset="-122"/>
                <a:cs typeface="Times New Roman" panose="02020603050405020304" pitchFamily="18" charset="0"/>
              </a:rPr>
              <a:t>是一款数字化解决方案，能够帮助客户提升工厂的运营效率。</a:t>
            </a:r>
            <a:r>
              <a:rPr lang="en-US" altLang="zh-CN" sz="2400" dirty="0" err="1">
                <a:latin typeface="Times New Roman" panose="02020603050405020304" pitchFamily="18" charset="0"/>
                <a:ea typeface="宋体-简" panose="02010800040101010101" charset="-122"/>
                <a:cs typeface="Times New Roman" panose="02020603050405020304" pitchFamily="18" charset="0"/>
              </a:rPr>
              <a:t>PlantSight</a:t>
            </a:r>
            <a:r>
              <a:rPr lang="zh-CN" altLang="en-US" sz="2400" dirty="0">
                <a:latin typeface="Times New Roman" panose="02020603050405020304" pitchFamily="18" charset="0"/>
                <a:ea typeface="宋体-简" panose="02010800040101010101" charset="-122"/>
                <a:cs typeface="Times New Roman" panose="02020603050405020304" pitchFamily="18" charset="0"/>
              </a:rPr>
              <a:t>提供最新的运营时数字孪生模型，能够在物理现实与工程数据之间实现同步，为所有运营工厂内跨不同数据源的一致性数字组件打造了一个全面的数字环境。借此，工厂运营方能够获取高度可信的高质量信息，从而可以随时启动运营并提高可靠性。</a:t>
            </a:r>
            <a:endParaRPr lang="zh-CN" altLang="en-US" sz="2400" dirty="0">
              <a:latin typeface="Times New Roman" panose="02020603050405020304" pitchFamily="18" charset="0"/>
              <a:ea typeface="宋体-简" panose="02010800040101010101" charset="-122"/>
              <a:cs typeface="Times New Roman" panose="02020603050405020304" pitchFamily="18" charset="0"/>
            </a:endParaRPr>
          </a:p>
        </p:txBody>
      </p:sp>
      <p:sp>
        <p:nvSpPr>
          <p:cNvPr id="2" name="文本框 1"/>
          <p:cNvSpPr txBox="1"/>
          <p:nvPr/>
        </p:nvSpPr>
        <p:spPr>
          <a:xfrm>
            <a:off x="761999" y="360918"/>
            <a:ext cx="4010025" cy="461665"/>
          </a:xfrm>
          <a:prstGeom prst="rect">
            <a:avLst/>
          </a:prstGeom>
          <a:noFill/>
        </p:spPr>
        <p:txBody>
          <a:bodyPr wrap="square" rtlCol="0">
            <a:spAutoFit/>
          </a:bodyPr>
          <a:lstStyle/>
          <a:p>
            <a:r>
              <a:rPr kumimoji="1" lang="en-US" altLang="zh-CN" sz="2400" b="1" dirty="0">
                <a:latin typeface="Times New Roman" panose="02020603050405020304" pitchFamily="18" charset="0"/>
                <a:ea typeface="宋体" panose="02010600030101010101" pitchFamily="2" charset="-122"/>
                <a:cs typeface="Times New Roman" panose="02020603050405020304" pitchFamily="18" charset="0"/>
              </a:rPr>
              <a:t>4.1.2 </a:t>
            </a:r>
            <a:r>
              <a:rPr kumimoji="1" lang="zh-CN" altLang="en-US" sz="2400" b="1" dirty="0">
                <a:latin typeface="Times New Roman" panose="02020603050405020304" pitchFamily="18" charset="0"/>
                <a:ea typeface="宋体" panose="02010600030101010101" pitchFamily="2" charset="-122"/>
                <a:cs typeface="Times New Roman" panose="02020603050405020304" pitchFamily="18" charset="0"/>
              </a:rPr>
              <a:t>数字孪生的发展</a:t>
            </a:r>
            <a:endParaRPr kumimoji="1" lang="zh-CN" altLang="en-US" sz="2400" b="1"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57200" y="742950"/>
            <a:ext cx="11387138" cy="5838825"/>
            <a:chOff x="890467" y="2089685"/>
            <a:chExt cx="4961692" cy="4195854"/>
          </a:xfrm>
        </p:grpSpPr>
        <p:sp>
          <p:nvSpPr>
            <p:cNvPr id="4" name="object 4"/>
            <p:cNvSpPr/>
            <p:nvPr/>
          </p:nvSpPr>
          <p:spPr>
            <a:xfrm>
              <a:off x="890467" y="2089685"/>
              <a:ext cx="4961692" cy="4195854"/>
            </a:xfrm>
            <a:prstGeom prst="rect">
              <a:avLst/>
            </a:prstGeom>
            <a:blipFill>
              <a:blip r:embed="rId1" cstate="print"/>
              <a:stretch>
                <a:fillRect/>
              </a:stretch>
            </a:blipFill>
          </p:spPr>
          <p:txBody>
            <a:bodyPr wrap="square" lIns="0" tIns="0" rIns="0" bIns="0" rtlCol="0"/>
            <a:lstStyle/>
            <a:p>
              <a:endParaRPr sz="2135"/>
            </a:p>
          </p:txBody>
        </p:sp>
        <p:sp>
          <p:nvSpPr>
            <p:cNvPr id="5" name="object 5"/>
            <p:cNvSpPr/>
            <p:nvPr/>
          </p:nvSpPr>
          <p:spPr>
            <a:xfrm>
              <a:off x="1899408" y="3600590"/>
              <a:ext cx="545749" cy="275449"/>
            </a:xfrm>
            <a:prstGeom prst="rect">
              <a:avLst/>
            </a:prstGeom>
            <a:blipFill>
              <a:blip r:embed="rId2" cstate="print"/>
              <a:stretch>
                <a:fillRect/>
              </a:stretch>
            </a:blipFill>
          </p:spPr>
          <p:txBody>
            <a:bodyPr wrap="square" lIns="0" tIns="0" rIns="0" bIns="0" rtlCol="0"/>
            <a:lstStyle/>
            <a:p>
              <a:endParaRPr sz="2135"/>
            </a:p>
          </p:txBody>
        </p:sp>
        <p:sp>
          <p:nvSpPr>
            <p:cNvPr id="7" name="object 7"/>
            <p:cNvSpPr/>
            <p:nvPr/>
          </p:nvSpPr>
          <p:spPr>
            <a:xfrm>
              <a:off x="2412465" y="2576914"/>
              <a:ext cx="2666436" cy="1172539"/>
            </a:xfrm>
            <a:custGeom>
              <a:avLst/>
              <a:gdLst/>
              <a:ahLst/>
              <a:cxnLst/>
              <a:rect l="l" t="t" r="r" b="b"/>
              <a:pathLst>
                <a:path w="2249804" h="989330">
                  <a:moveTo>
                    <a:pt x="7569" y="988910"/>
                  </a:moveTo>
                  <a:lnTo>
                    <a:pt x="0" y="971435"/>
                  </a:lnTo>
                  <a:lnTo>
                    <a:pt x="2241880" y="0"/>
                  </a:lnTo>
                  <a:lnTo>
                    <a:pt x="2249462" y="17475"/>
                  </a:lnTo>
                  <a:lnTo>
                    <a:pt x="7569" y="988910"/>
                  </a:lnTo>
                  <a:close/>
                </a:path>
              </a:pathLst>
            </a:custGeom>
            <a:solidFill>
              <a:srgbClr val="C00000"/>
            </a:solidFill>
          </p:spPr>
          <p:txBody>
            <a:bodyPr wrap="square" lIns="0" tIns="0" rIns="0" bIns="0" rtlCol="0"/>
            <a:lstStyle/>
            <a:p>
              <a:endParaRPr sz="2135"/>
            </a:p>
          </p:txBody>
        </p:sp>
      </p:grpSp>
      <p:sp>
        <p:nvSpPr>
          <p:cNvPr id="9" name="object 9"/>
          <p:cNvSpPr txBox="1"/>
          <p:nvPr/>
        </p:nvSpPr>
        <p:spPr>
          <a:xfrm>
            <a:off x="881236" y="89407"/>
            <a:ext cx="10543822" cy="507578"/>
          </a:xfrm>
          <a:prstGeom prst="rect">
            <a:avLst/>
          </a:prstGeom>
        </p:spPr>
        <p:txBody>
          <a:bodyPr vert="horz" wrap="square" lIns="0" tIns="177612" rIns="0" bIns="0" rtlCol="0">
            <a:spAutoFit/>
          </a:bodyPr>
          <a:lstStyle/>
          <a:p>
            <a:pPr marL="15240" algn="ctr">
              <a:spcBef>
                <a:spcPts val="1400"/>
              </a:spcBef>
              <a:tabLst>
                <a:tab pos="353695" algn="l"/>
              </a:tabLst>
            </a:pPr>
            <a:r>
              <a:rPr lang="en-US" altLang="zh-CN" sz="2135" dirty="0">
                <a:latin typeface="Times New Roman" panose="02020603050405020304"/>
                <a:cs typeface="Times New Roman" panose="02020603050405020304"/>
              </a:rPr>
              <a:t>2016-2018</a:t>
            </a:r>
            <a:r>
              <a:rPr lang="zh-CN" altLang="en-US" sz="2135" dirty="0">
                <a:latin typeface="微软雅黑" panose="020B0503020204020204" charset="-122"/>
                <a:cs typeface="微软雅黑" panose="020B0503020204020204" charset="-122"/>
              </a:rPr>
              <a:t>年</a:t>
            </a:r>
            <a:r>
              <a:rPr lang="zh-CN" altLang="en-US" sz="2135" spc="-6" dirty="0">
                <a:latin typeface="微软雅黑" panose="020B0503020204020204" charset="-122"/>
                <a:cs typeface="微软雅黑" panose="020B0503020204020204" charset="-122"/>
              </a:rPr>
              <a:t>，</a:t>
            </a:r>
            <a:r>
              <a:rPr lang="en-US" altLang="zh-CN" sz="2135" spc="-6" dirty="0">
                <a:latin typeface="Times New Roman" panose="02020603050405020304"/>
                <a:cs typeface="Times New Roman" panose="02020603050405020304"/>
              </a:rPr>
              <a:t>Gartner</a:t>
            </a:r>
            <a:r>
              <a:rPr lang="zh-CN" altLang="en-US" sz="2135" dirty="0">
                <a:latin typeface="微软雅黑" panose="020B0503020204020204" charset="-122"/>
                <a:cs typeface="微软雅黑" panose="020B0503020204020204" charset="-122"/>
              </a:rPr>
              <a:t>连续三年将数字孪生列为十大战略科技发展趋势</a:t>
            </a:r>
            <a:endParaRPr lang="zh-CN" altLang="en-US" sz="2135" dirty="0">
              <a:latin typeface="微软雅黑" panose="020B0503020204020204" charset="-122"/>
              <a:cs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5769" y="42865"/>
            <a:ext cx="11534775" cy="461665"/>
          </a:xfrm>
          <a:prstGeom prst="rect">
            <a:avLst/>
          </a:prstGeom>
        </p:spPr>
        <p:txBody>
          <a:bodyPr wrap="square">
            <a:spAutoFit/>
          </a:bodyPr>
          <a:lstStyle/>
          <a:p>
            <a:r>
              <a:rPr lang="en-US" altLang="zh-CN" sz="2400" dirty="0">
                <a:latin typeface="Times New Roman" panose="02020603050405020304"/>
                <a:cs typeface="Times New Roman" panose="02020603050405020304"/>
              </a:rPr>
              <a:t>2019</a:t>
            </a:r>
            <a:r>
              <a:rPr lang="zh-CN" altLang="en-US" sz="2400" dirty="0">
                <a:latin typeface="微软雅黑" panose="020B0503020204020204" charset="-122"/>
                <a:cs typeface="微软雅黑" panose="020B0503020204020204" charset="-122"/>
              </a:rPr>
              <a:t>年</a:t>
            </a:r>
            <a:r>
              <a:rPr lang="zh-CN" altLang="en-US" sz="2400" spc="-6" dirty="0">
                <a:latin typeface="微软雅黑" panose="020B0503020204020204" charset="-122"/>
                <a:cs typeface="微软雅黑" panose="020B0503020204020204" charset="-122"/>
              </a:rPr>
              <a:t>，</a:t>
            </a:r>
            <a:r>
              <a:rPr lang="en-US" altLang="zh-CN" sz="2400" spc="-6" dirty="0">
                <a:latin typeface="Times New Roman" panose="02020603050405020304"/>
                <a:cs typeface="Times New Roman" panose="02020603050405020304"/>
              </a:rPr>
              <a:t>Gartner</a:t>
            </a:r>
            <a:r>
              <a:rPr lang="zh-CN" altLang="en-US" sz="2400" dirty="0">
                <a:latin typeface="微软雅黑" panose="020B0503020204020204" charset="-122"/>
                <a:cs typeface="微软雅黑" panose="020B0503020204020204" charset="-122"/>
              </a:rPr>
              <a:t>认为数字孪生处于期望膨胀期顶峰，将在未来</a:t>
            </a:r>
            <a:r>
              <a:rPr lang="en-US" altLang="zh-CN" sz="2400" dirty="0">
                <a:latin typeface="Times New Roman" panose="02020603050405020304"/>
                <a:cs typeface="Times New Roman" panose="02020603050405020304"/>
              </a:rPr>
              <a:t>5</a:t>
            </a:r>
            <a:r>
              <a:rPr lang="zh-CN" altLang="en-US" sz="2400" dirty="0">
                <a:latin typeface="微软雅黑" panose="020B0503020204020204" charset="-122"/>
                <a:cs typeface="微软雅黑" panose="020B0503020204020204" charset="-122"/>
              </a:rPr>
              <a:t>年将产生破坏性创新</a:t>
            </a:r>
            <a:endParaRPr lang="zh-CN" altLang="en-US" sz="2400" dirty="0"/>
          </a:p>
        </p:txBody>
      </p:sp>
      <p:grpSp>
        <p:nvGrpSpPr>
          <p:cNvPr id="6" name="组合 5"/>
          <p:cNvGrpSpPr/>
          <p:nvPr/>
        </p:nvGrpSpPr>
        <p:grpSpPr>
          <a:xfrm>
            <a:off x="657221" y="771525"/>
            <a:ext cx="11015662" cy="5848349"/>
            <a:chOff x="6280233" y="2089685"/>
            <a:chExt cx="4963499" cy="4195854"/>
          </a:xfrm>
        </p:grpSpPr>
        <p:sp>
          <p:nvSpPr>
            <p:cNvPr id="3" name="object 2"/>
            <p:cNvSpPr/>
            <p:nvPr/>
          </p:nvSpPr>
          <p:spPr>
            <a:xfrm>
              <a:off x="6280233" y="2089685"/>
              <a:ext cx="4963499" cy="4195854"/>
            </a:xfrm>
            <a:prstGeom prst="rect">
              <a:avLst/>
            </a:prstGeom>
            <a:blipFill>
              <a:blip r:embed="rId1" cstate="print"/>
              <a:stretch>
                <a:fillRect/>
              </a:stretch>
            </a:blipFill>
          </p:spPr>
          <p:txBody>
            <a:bodyPr wrap="square" lIns="0" tIns="0" rIns="0" bIns="0" rtlCol="0"/>
            <a:lstStyle/>
            <a:p>
              <a:endParaRPr sz="2135"/>
            </a:p>
          </p:txBody>
        </p:sp>
        <p:sp>
          <p:nvSpPr>
            <p:cNvPr id="4" name="object 6"/>
            <p:cNvSpPr/>
            <p:nvPr/>
          </p:nvSpPr>
          <p:spPr>
            <a:xfrm>
              <a:off x="7513373" y="2773687"/>
              <a:ext cx="545749" cy="275449"/>
            </a:xfrm>
            <a:prstGeom prst="rect">
              <a:avLst/>
            </a:prstGeom>
            <a:blipFill>
              <a:blip r:embed="rId2" cstate="print"/>
              <a:stretch>
                <a:fillRect/>
              </a:stretch>
            </a:blipFill>
          </p:spPr>
          <p:txBody>
            <a:bodyPr wrap="square" lIns="0" tIns="0" rIns="0" bIns="0" rtlCol="0"/>
            <a:lstStyle/>
            <a:p>
              <a:endParaRPr sz="2135"/>
            </a:p>
          </p:txBody>
        </p:sp>
        <p:sp>
          <p:nvSpPr>
            <p:cNvPr id="5" name="object 8"/>
            <p:cNvSpPr/>
            <p:nvPr/>
          </p:nvSpPr>
          <p:spPr>
            <a:xfrm>
              <a:off x="6745774" y="2576794"/>
              <a:ext cx="771407" cy="327378"/>
            </a:xfrm>
            <a:custGeom>
              <a:avLst/>
              <a:gdLst/>
              <a:ahLst/>
              <a:cxnLst/>
              <a:rect l="l" t="t" r="r" b="b"/>
              <a:pathLst>
                <a:path w="650875" h="276225">
                  <a:moveTo>
                    <a:pt x="643775" y="275755"/>
                  </a:moveTo>
                  <a:lnTo>
                    <a:pt x="0" y="17678"/>
                  </a:lnTo>
                  <a:lnTo>
                    <a:pt x="7099" y="0"/>
                  </a:lnTo>
                  <a:lnTo>
                    <a:pt x="650862" y="258063"/>
                  </a:lnTo>
                  <a:lnTo>
                    <a:pt x="643775" y="275755"/>
                  </a:lnTo>
                  <a:close/>
                </a:path>
              </a:pathLst>
            </a:custGeom>
            <a:solidFill>
              <a:srgbClr val="C00000"/>
            </a:solidFill>
          </p:spPr>
          <p:txBody>
            <a:bodyPr wrap="square" lIns="0" tIns="0" rIns="0" bIns="0" rtlCol="0"/>
            <a:lstStyle/>
            <a:p>
              <a:endParaRPr sz="2135"/>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92716" y="6290300"/>
            <a:ext cx="2602465" cy="234041"/>
          </a:xfrm>
          <a:prstGeom prst="rect">
            <a:avLst/>
          </a:prstGeom>
        </p:spPr>
        <p:txBody>
          <a:bodyPr vert="horz" wrap="square" lIns="0" tIns="15052" rIns="0" bIns="0" rtlCol="0">
            <a:spAutoFit/>
          </a:bodyPr>
          <a:lstStyle/>
          <a:p>
            <a:pPr marL="15240">
              <a:spcBef>
                <a:spcPts val="120"/>
              </a:spcBef>
            </a:pPr>
            <a:r>
              <a:rPr sz="1420" dirty="0">
                <a:latin typeface="微软雅黑" panose="020B0503020204020204" charset="-122"/>
                <a:cs typeface="微软雅黑" panose="020B0503020204020204" charset="-122"/>
              </a:rPr>
              <a:t>资料来源:赵敏，走向智能研究院</a:t>
            </a:r>
            <a:endParaRPr sz="1420" dirty="0">
              <a:latin typeface="微软雅黑" panose="020B0503020204020204" charset="-122"/>
              <a:cs typeface="微软雅黑" panose="020B0503020204020204" charset="-122"/>
            </a:endParaRPr>
          </a:p>
        </p:txBody>
      </p:sp>
      <p:sp>
        <p:nvSpPr>
          <p:cNvPr id="3" name="object 3"/>
          <p:cNvSpPr/>
          <p:nvPr/>
        </p:nvSpPr>
        <p:spPr>
          <a:xfrm>
            <a:off x="5429504" y="3108395"/>
            <a:ext cx="3240664" cy="914400"/>
          </a:xfrm>
          <a:custGeom>
            <a:avLst/>
            <a:gdLst/>
            <a:ahLst/>
            <a:cxnLst/>
            <a:rect l="l" t="t" r="r" b="b"/>
            <a:pathLst>
              <a:path w="2734309" h="771525">
                <a:moveTo>
                  <a:pt x="0" y="0"/>
                </a:moveTo>
                <a:lnTo>
                  <a:pt x="2734055" y="0"/>
                </a:lnTo>
                <a:lnTo>
                  <a:pt x="2734055" y="771144"/>
                </a:lnTo>
                <a:lnTo>
                  <a:pt x="0" y="771144"/>
                </a:lnTo>
                <a:lnTo>
                  <a:pt x="0" y="0"/>
                </a:lnTo>
                <a:close/>
              </a:path>
            </a:pathLst>
          </a:custGeom>
          <a:solidFill>
            <a:srgbClr val="E2E2E2"/>
          </a:solidFill>
        </p:spPr>
        <p:txBody>
          <a:bodyPr wrap="square" lIns="0" tIns="0" rIns="0" bIns="0" rtlCol="0"/>
          <a:lstStyle/>
          <a:p>
            <a:endParaRPr sz="2135"/>
          </a:p>
        </p:txBody>
      </p:sp>
      <p:graphicFrame>
        <p:nvGraphicFramePr>
          <p:cNvPr id="4" name="object 4"/>
          <p:cNvGraphicFramePr>
            <a:graphicFrameLocks noGrp="1"/>
          </p:cNvGraphicFramePr>
          <p:nvPr/>
        </p:nvGraphicFramePr>
        <p:xfrm>
          <a:off x="553969" y="1257780"/>
          <a:ext cx="11273082" cy="4780589"/>
        </p:xfrm>
        <a:graphic>
          <a:graphicData uri="http://schemas.openxmlformats.org/drawingml/2006/table">
            <a:tbl>
              <a:tblPr firstRow="1" bandRow="1">
                <a:tableStyleId>{2D5ABB26-0587-4C30-8999-92F81FD0307C}</a:tableStyleId>
              </a:tblPr>
              <a:tblGrid>
                <a:gridCol w="1989501"/>
                <a:gridCol w="2896435"/>
                <a:gridCol w="3259814"/>
                <a:gridCol w="3127332"/>
              </a:tblGrid>
              <a:tr h="815187">
                <a:tc>
                  <a:txBody>
                    <a:bodyPr/>
                    <a:lstStyle/>
                    <a:p>
                      <a:pPr>
                        <a:lnSpc>
                          <a:spcPct val="100000"/>
                        </a:lnSpc>
                      </a:pPr>
                      <a:endParaRPr sz="1400">
                        <a:latin typeface="Times New Roman" panose="02020603050405020304"/>
                        <a:cs typeface="Times New Roman" panose="02020603050405020304"/>
                      </a:endParaRPr>
                    </a:p>
                  </a:txBody>
                  <a:tcPr marL="0" marR="0" marT="0" marB="0">
                    <a:solidFill>
                      <a:srgbClr val="3AAEDA"/>
                    </a:solidFill>
                  </a:tcPr>
                </a:tc>
                <a:tc>
                  <a:txBody>
                    <a:bodyPr/>
                    <a:lstStyle/>
                    <a:p>
                      <a:pPr marL="67945">
                        <a:lnSpc>
                          <a:spcPct val="100000"/>
                        </a:lnSpc>
                        <a:spcBef>
                          <a:spcPts val="1485"/>
                        </a:spcBef>
                      </a:pPr>
                      <a:r>
                        <a:rPr sz="1900" b="1" dirty="0">
                          <a:latin typeface="微软雅黑" panose="020B0503020204020204" charset="-122"/>
                          <a:cs typeface="微软雅黑" panose="020B0503020204020204" charset="-122"/>
                        </a:rPr>
                        <a:t>数字孪</a:t>
                      </a:r>
                      <a:r>
                        <a:rPr sz="1900" b="1" spc="-5" dirty="0">
                          <a:latin typeface="微软雅黑" panose="020B0503020204020204" charset="-122"/>
                          <a:cs typeface="微软雅黑" panose="020B0503020204020204" charset="-122"/>
                        </a:rPr>
                        <a:t>生</a:t>
                      </a:r>
                      <a:endParaRPr sz="1900">
                        <a:latin typeface="微软雅黑" panose="020B0503020204020204" charset="-122"/>
                        <a:cs typeface="微软雅黑" panose="020B0503020204020204" charset="-122"/>
                      </a:endParaRPr>
                    </a:p>
                  </a:txBody>
                  <a:tcPr marL="0" marR="0" marT="223520" marB="0">
                    <a:solidFill>
                      <a:srgbClr val="EBEBEB"/>
                    </a:solidFill>
                  </a:tcPr>
                </a:tc>
                <a:tc>
                  <a:txBody>
                    <a:bodyPr/>
                    <a:lstStyle/>
                    <a:p>
                      <a:pPr marL="67945">
                        <a:lnSpc>
                          <a:spcPct val="100000"/>
                        </a:lnSpc>
                        <a:spcBef>
                          <a:spcPts val="1485"/>
                        </a:spcBef>
                      </a:pPr>
                      <a:r>
                        <a:rPr sz="1900" b="1" dirty="0">
                          <a:latin typeface="微软雅黑" panose="020B0503020204020204" charset="-122"/>
                          <a:cs typeface="微软雅黑" panose="020B0503020204020204" charset="-122"/>
                        </a:rPr>
                        <a:t>数字孪生</a:t>
                      </a:r>
                      <a:r>
                        <a:rPr sz="1900" b="1" spc="-5" dirty="0">
                          <a:latin typeface="Times New Roman" panose="02020603050405020304"/>
                          <a:cs typeface="Times New Roman" panose="02020603050405020304"/>
                        </a:rPr>
                        <a:t>+</a:t>
                      </a:r>
                      <a:endParaRPr sz="1900">
                        <a:latin typeface="Times New Roman" panose="02020603050405020304"/>
                        <a:cs typeface="Times New Roman" panose="02020603050405020304"/>
                      </a:endParaRPr>
                    </a:p>
                  </a:txBody>
                  <a:tcPr marL="0" marR="0" marT="223520" marB="0">
                    <a:solidFill>
                      <a:srgbClr val="E2E2E2"/>
                    </a:solidFill>
                  </a:tcPr>
                </a:tc>
                <a:tc>
                  <a:txBody>
                    <a:bodyPr/>
                    <a:lstStyle/>
                    <a:p>
                      <a:pPr marL="67945">
                        <a:lnSpc>
                          <a:spcPct val="100000"/>
                        </a:lnSpc>
                        <a:spcBef>
                          <a:spcPts val="1485"/>
                        </a:spcBef>
                      </a:pPr>
                      <a:r>
                        <a:rPr sz="1900" b="1" dirty="0">
                          <a:latin typeface="微软雅黑" panose="020B0503020204020204" charset="-122"/>
                          <a:cs typeface="微软雅黑" panose="020B0503020204020204" charset="-122"/>
                        </a:rPr>
                        <a:t>数字孪生</a:t>
                      </a:r>
                      <a:r>
                        <a:rPr sz="1900" b="1" spc="-5" dirty="0">
                          <a:latin typeface="Times New Roman" panose="02020603050405020304"/>
                          <a:cs typeface="Times New Roman" panose="02020603050405020304"/>
                        </a:rPr>
                        <a:t>++</a:t>
                      </a:r>
                      <a:endParaRPr sz="1900">
                        <a:latin typeface="Times New Roman" panose="02020603050405020304"/>
                        <a:cs typeface="Times New Roman" panose="02020603050405020304"/>
                      </a:endParaRPr>
                    </a:p>
                  </a:txBody>
                  <a:tcPr marL="0" marR="0" marT="223520" marB="0">
                    <a:solidFill>
                      <a:srgbClr val="EBEBEB"/>
                    </a:solidFill>
                  </a:tcPr>
                </a:tc>
              </a:tr>
              <a:tr h="998752">
                <a:tc>
                  <a:txBody>
                    <a:bodyPr/>
                    <a:lstStyle/>
                    <a:p>
                      <a:pPr>
                        <a:lnSpc>
                          <a:spcPct val="100000"/>
                        </a:lnSpc>
                        <a:spcBef>
                          <a:spcPts val="25"/>
                        </a:spcBef>
                      </a:pPr>
                      <a:endParaRPr sz="2100">
                        <a:latin typeface="Times New Roman" panose="02020603050405020304"/>
                        <a:cs typeface="Times New Roman" panose="02020603050405020304"/>
                      </a:endParaRPr>
                    </a:p>
                    <a:p>
                      <a:pPr marL="67945">
                        <a:lnSpc>
                          <a:spcPct val="100000"/>
                        </a:lnSpc>
                      </a:pPr>
                      <a:r>
                        <a:rPr sz="1900" b="1" dirty="0">
                          <a:latin typeface="微软雅黑" panose="020B0503020204020204" charset="-122"/>
                          <a:cs typeface="微软雅黑" panose="020B0503020204020204" charset="-122"/>
                        </a:rPr>
                        <a:t>西门子公</a:t>
                      </a:r>
                      <a:r>
                        <a:rPr sz="1900" b="1" spc="-5" dirty="0">
                          <a:latin typeface="微软雅黑" panose="020B0503020204020204" charset="-122"/>
                          <a:cs typeface="微软雅黑" panose="020B0503020204020204" charset="-122"/>
                        </a:rPr>
                        <a:t>司</a:t>
                      </a:r>
                      <a:endParaRPr sz="1900">
                        <a:latin typeface="微软雅黑" panose="020B0503020204020204" charset="-122"/>
                        <a:cs typeface="微软雅黑" panose="020B0503020204020204" charset="-122"/>
                      </a:endParaRPr>
                    </a:p>
                  </a:txBody>
                  <a:tcPr marL="0" marR="0" marT="3763" marB="0">
                    <a:solidFill>
                      <a:srgbClr val="4FC1E9"/>
                    </a:solidFill>
                  </a:tcPr>
                </a:tc>
                <a:tc>
                  <a:txBody>
                    <a:bodyPr/>
                    <a:lstStyle/>
                    <a:p>
                      <a:pPr>
                        <a:lnSpc>
                          <a:spcPct val="100000"/>
                        </a:lnSpc>
                        <a:spcBef>
                          <a:spcPts val="20"/>
                        </a:spcBef>
                      </a:pPr>
                      <a:endParaRPr sz="1400">
                        <a:latin typeface="Times New Roman" panose="02020603050405020304"/>
                        <a:cs typeface="Times New Roman" panose="02020603050405020304"/>
                      </a:endParaRPr>
                    </a:p>
                    <a:p>
                      <a:pPr marL="67945">
                        <a:lnSpc>
                          <a:spcPct val="100000"/>
                        </a:lnSpc>
                        <a:spcBef>
                          <a:spcPts val="5"/>
                        </a:spcBef>
                      </a:pPr>
                      <a:r>
                        <a:rPr sz="1400" b="1" spc="-5" dirty="0">
                          <a:latin typeface="Times New Roman" panose="02020603050405020304"/>
                          <a:cs typeface="Times New Roman" panose="02020603050405020304"/>
                        </a:rPr>
                        <a:t>Digital</a:t>
                      </a:r>
                      <a:r>
                        <a:rPr sz="1400" b="1" spc="-30" dirty="0">
                          <a:latin typeface="Times New Roman" panose="02020603050405020304"/>
                          <a:cs typeface="Times New Roman" panose="02020603050405020304"/>
                        </a:rPr>
                        <a:t> </a:t>
                      </a:r>
                      <a:r>
                        <a:rPr sz="1400" b="1" spc="-25" dirty="0">
                          <a:latin typeface="Times New Roman" panose="02020603050405020304"/>
                          <a:cs typeface="Times New Roman" panose="02020603050405020304"/>
                        </a:rPr>
                        <a:t>Twin</a:t>
                      </a:r>
                      <a:endParaRPr sz="1400">
                        <a:latin typeface="Times New Roman" panose="02020603050405020304"/>
                        <a:cs typeface="Times New Roman" panose="02020603050405020304"/>
                      </a:endParaRPr>
                    </a:p>
                    <a:p>
                      <a:pPr marL="67945">
                        <a:lnSpc>
                          <a:spcPct val="100000"/>
                        </a:lnSpc>
                        <a:spcBef>
                          <a:spcPts val="765"/>
                        </a:spcBef>
                      </a:pPr>
                      <a:r>
                        <a:rPr sz="1400" b="1" dirty="0">
                          <a:latin typeface="微软雅黑" panose="020B0503020204020204" charset="-122"/>
                          <a:cs typeface="微软雅黑" panose="020B0503020204020204" charset="-122"/>
                        </a:rPr>
                        <a:t>数字孪生</a:t>
                      </a:r>
                      <a:endParaRPr sz="1400">
                        <a:latin typeface="微软雅黑" panose="020B0503020204020204" charset="-122"/>
                        <a:cs typeface="微软雅黑" panose="020B0503020204020204" charset="-122"/>
                      </a:endParaRPr>
                    </a:p>
                  </a:txBody>
                  <a:tcPr marL="0" marR="0" marT="3010" marB="0"/>
                </a:tc>
                <a:tc>
                  <a:txBody>
                    <a:bodyPr/>
                    <a:lstStyle/>
                    <a:p>
                      <a:pPr>
                        <a:lnSpc>
                          <a:spcPct val="100000"/>
                        </a:lnSpc>
                        <a:spcBef>
                          <a:spcPts val="20"/>
                        </a:spcBef>
                      </a:pPr>
                      <a:endParaRPr sz="1400">
                        <a:latin typeface="Times New Roman" panose="02020603050405020304"/>
                        <a:cs typeface="Times New Roman" panose="02020603050405020304"/>
                      </a:endParaRPr>
                    </a:p>
                    <a:p>
                      <a:pPr marL="67945">
                        <a:lnSpc>
                          <a:spcPct val="100000"/>
                        </a:lnSpc>
                        <a:spcBef>
                          <a:spcPts val="5"/>
                        </a:spcBef>
                      </a:pPr>
                      <a:r>
                        <a:rPr sz="1400" b="1" spc="-5" dirty="0">
                          <a:latin typeface="Times New Roman" panose="02020603050405020304"/>
                          <a:cs typeface="Times New Roman" panose="02020603050405020304"/>
                        </a:rPr>
                        <a:t>Digital </a:t>
                      </a:r>
                      <a:r>
                        <a:rPr sz="1400" b="1" spc="-25" dirty="0">
                          <a:latin typeface="Times New Roman" panose="02020603050405020304"/>
                          <a:cs typeface="Times New Roman" panose="02020603050405020304"/>
                        </a:rPr>
                        <a:t>Twin</a:t>
                      </a:r>
                      <a:r>
                        <a:rPr sz="1400" b="1" spc="-30" dirty="0">
                          <a:latin typeface="Times New Roman" panose="02020603050405020304"/>
                          <a:cs typeface="Times New Roman" panose="02020603050405020304"/>
                        </a:rPr>
                        <a:t> </a:t>
                      </a:r>
                      <a:r>
                        <a:rPr sz="1400" b="1" dirty="0">
                          <a:latin typeface="Times New Roman" panose="02020603050405020304"/>
                          <a:cs typeface="Times New Roman" panose="02020603050405020304"/>
                        </a:rPr>
                        <a:t>P/P/P</a:t>
                      </a:r>
                      <a:endParaRPr sz="1400">
                        <a:latin typeface="Times New Roman" panose="02020603050405020304"/>
                        <a:cs typeface="Times New Roman" panose="02020603050405020304"/>
                      </a:endParaRPr>
                    </a:p>
                    <a:p>
                      <a:pPr marL="67945">
                        <a:lnSpc>
                          <a:spcPct val="100000"/>
                        </a:lnSpc>
                        <a:spcBef>
                          <a:spcPts val="765"/>
                        </a:spcBef>
                      </a:pPr>
                      <a:r>
                        <a:rPr sz="1400" b="1" dirty="0">
                          <a:latin typeface="微软雅黑" panose="020B0503020204020204" charset="-122"/>
                          <a:cs typeface="微软雅黑" panose="020B0503020204020204" charset="-122"/>
                        </a:rPr>
                        <a:t>数字孪生</a:t>
                      </a:r>
                      <a:r>
                        <a:rPr sz="1400" b="1" spc="-65" dirty="0">
                          <a:latin typeface="微软雅黑" panose="020B0503020204020204" charset="-122"/>
                          <a:cs typeface="微软雅黑" panose="020B0503020204020204" charset="-122"/>
                        </a:rPr>
                        <a:t> </a:t>
                      </a:r>
                      <a:r>
                        <a:rPr sz="1400" b="1" dirty="0">
                          <a:latin typeface="微软雅黑" panose="020B0503020204020204" charset="-122"/>
                          <a:cs typeface="微软雅黑" panose="020B0503020204020204" charset="-122"/>
                        </a:rPr>
                        <a:t>产品</a:t>
                      </a:r>
                      <a:r>
                        <a:rPr sz="1400" b="1" dirty="0">
                          <a:latin typeface="Times New Roman" panose="02020603050405020304"/>
                          <a:cs typeface="Times New Roman" panose="02020603050405020304"/>
                        </a:rPr>
                        <a:t>/</a:t>
                      </a:r>
                      <a:r>
                        <a:rPr sz="1400" b="1" dirty="0">
                          <a:latin typeface="微软雅黑" panose="020B0503020204020204" charset="-122"/>
                          <a:cs typeface="微软雅黑" panose="020B0503020204020204" charset="-122"/>
                        </a:rPr>
                        <a:t>生产</a:t>
                      </a:r>
                      <a:r>
                        <a:rPr sz="1400" b="1" dirty="0">
                          <a:latin typeface="Times New Roman" panose="02020603050405020304"/>
                          <a:cs typeface="Times New Roman" panose="02020603050405020304"/>
                        </a:rPr>
                        <a:t>/</a:t>
                      </a:r>
                      <a:r>
                        <a:rPr sz="1400" b="1" dirty="0">
                          <a:latin typeface="微软雅黑" panose="020B0503020204020204" charset="-122"/>
                          <a:cs typeface="微软雅黑" panose="020B0503020204020204" charset="-122"/>
                        </a:rPr>
                        <a:t>绩效</a:t>
                      </a:r>
                      <a:endParaRPr sz="1400">
                        <a:latin typeface="微软雅黑" panose="020B0503020204020204" charset="-122"/>
                        <a:cs typeface="微软雅黑" panose="020B0503020204020204" charset="-122"/>
                      </a:endParaRPr>
                    </a:p>
                  </a:txBody>
                  <a:tcPr marL="0" marR="0" marT="3010" marB="0">
                    <a:solidFill>
                      <a:srgbClr val="F6F6F6"/>
                    </a:solidFill>
                  </a:tcPr>
                </a:tc>
                <a:tc>
                  <a:txBody>
                    <a:bodyPr/>
                    <a:lstStyle/>
                    <a:p>
                      <a:pPr>
                        <a:lnSpc>
                          <a:spcPct val="100000"/>
                        </a:lnSpc>
                        <a:spcBef>
                          <a:spcPts val="20"/>
                        </a:spcBef>
                      </a:pPr>
                      <a:endParaRPr sz="1400">
                        <a:latin typeface="Times New Roman" panose="02020603050405020304"/>
                        <a:cs typeface="Times New Roman" panose="02020603050405020304"/>
                      </a:endParaRPr>
                    </a:p>
                    <a:p>
                      <a:pPr marL="67945">
                        <a:lnSpc>
                          <a:spcPct val="100000"/>
                        </a:lnSpc>
                        <a:spcBef>
                          <a:spcPts val="5"/>
                        </a:spcBef>
                      </a:pPr>
                      <a:r>
                        <a:rPr sz="1400" b="1" spc="-5" dirty="0">
                          <a:latin typeface="Times New Roman" panose="02020603050405020304"/>
                          <a:cs typeface="Times New Roman" panose="02020603050405020304"/>
                        </a:rPr>
                        <a:t>Comprehensive Digital</a:t>
                      </a:r>
                      <a:r>
                        <a:rPr sz="1400" b="1" spc="-30" dirty="0">
                          <a:latin typeface="Times New Roman" panose="02020603050405020304"/>
                          <a:cs typeface="Times New Roman" panose="02020603050405020304"/>
                        </a:rPr>
                        <a:t> </a:t>
                      </a:r>
                      <a:r>
                        <a:rPr sz="1400" b="1" spc="-25" dirty="0">
                          <a:latin typeface="Times New Roman" panose="02020603050405020304"/>
                          <a:cs typeface="Times New Roman" panose="02020603050405020304"/>
                        </a:rPr>
                        <a:t>Twin</a:t>
                      </a:r>
                      <a:endParaRPr sz="1400">
                        <a:latin typeface="Times New Roman" panose="02020603050405020304"/>
                        <a:cs typeface="Times New Roman" panose="02020603050405020304"/>
                      </a:endParaRPr>
                    </a:p>
                    <a:p>
                      <a:pPr marL="67945">
                        <a:lnSpc>
                          <a:spcPct val="100000"/>
                        </a:lnSpc>
                        <a:spcBef>
                          <a:spcPts val="765"/>
                        </a:spcBef>
                      </a:pPr>
                      <a:r>
                        <a:rPr sz="1400" b="1" dirty="0">
                          <a:latin typeface="微软雅黑" panose="020B0503020204020204" charset="-122"/>
                          <a:cs typeface="微软雅黑" panose="020B0503020204020204" charset="-122"/>
                        </a:rPr>
                        <a:t>综合数字孪生</a:t>
                      </a:r>
                      <a:endParaRPr sz="1400">
                        <a:latin typeface="微软雅黑" panose="020B0503020204020204" charset="-122"/>
                        <a:cs typeface="微软雅黑" panose="020B0503020204020204" charset="-122"/>
                      </a:endParaRPr>
                    </a:p>
                  </a:txBody>
                  <a:tcPr marL="0" marR="0" marT="3010" marB="0"/>
                </a:tc>
              </a:tr>
              <a:tr h="998753">
                <a:tc>
                  <a:txBody>
                    <a:bodyPr/>
                    <a:lstStyle/>
                    <a:p>
                      <a:pPr>
                        <a:lnSpc>
                          <a:spcPct val="100000"/>
                        </a:lnSpc>
                        <a:spcBef>
                          <a:spcPts val="25"/>
                        </a:spcBef>
                      </a:pPr>
                      <a:endParaRPr sz="2100">
                        <a:latin typeface="Times New Roman" panose="02020603050405020304"/>
                        <a:cs typeface="Times New Roman" panose="02020603050405020304"/>
                      </a:endParaRPr>
                    </a:p>
                    <a:p>
                      <a:pPr marL="67945">
                        <a:lnSpc>
                          <a:spcPct val="100000"/>
                        </a:lnSpc>
                      </a:pPr>
                      <a:r>
                        <a:rPr sz="1900" b="1" spc="-5" dirty="0">
                          <a:latin typeface="Times New Roman" panose="02020603050405020304"/>
                          <a:cs typeface="Times New Roman" panose="02020603050405020304"/>
                        </a:rPr>
                        <a:t>PTC</a:t>
                      </a:r>
                      <a:r>
                        <a:rPr sz="1900" b="1" dirty="0">
                          <a:latin typeface="微软雅黑" panose="020B0503020204020204" charset="-122"/>
                          <a:cs typeface="微软雅黑" panose="020B0503020204020204" charset="-122"/>
                        </a:rPr>
                        <a:t>公</a:t>
                      </a:r>
                      <a:r>
                        <a:rPr sz="1900" b="1" spc="-5" dirty="0">
                          <a:latin typeface="微软雅黑" panose="020B0503020204020204" charset="-122"/>
                          <a:cs typeface="微软雅黑" panose="020B0503020204020204" charset="-122"/>
                        </a:rPr>
                        <a:t>司</a:t>
                      </a:r>
                      <a:endParaRPr sz="1900">
                        <a:latin typeface="微软雅黑" panose="020B0503020204020204" charset="-122"/>
                        <a:cs typeface="微软雅黑" panose="020B0503020204020204" charset="-122"/>
                      </a:endParaRPr>
                    </a:p>
                  </a:txBody>
                  <a:tcPr marL="0" marR="0" marT="3763" marB="0">
                    <a:solidFill>
                      <a:srgbClr val="3AAEDA"/>
                    </a:solidFill>
                  </a:tcPr>
                </a:tc>
                <a:tc>
                  <a:txBody>
                    <a:bodyPr/>
                    <a:lstStyle/>
                    <a:p>
                      <a:pPr>
                        <a:lnSpc>
                          <a:spcPct val="100000"/>
                        </a:lnSpc>
                        <a:spcBef>
                          <a:spcPts val="20"/>
                        </a:spcBef>
                      </a:pPr>
                      <a:endParaRPr sz="1400">
                        <a:latin typeface="Times New Roman" panose="02020603050405020304"/>
                        <a:cs typeface="Times New Roman" panose="02020603050405020304"/>
                      </a:endParaRPr>
                    </a:p>
                    <a:p>
                      <a:pPr marL="67945">
                        <a:lnSpc>
                          <a:spcPct val="100000"/>
                        </a:lnSpc>
                      </a:pPr>
                      <a:r>
                        <a:rPr sz="1400" b="1" spc="-5" dirty="0">
                          <a:latin typeface="Times New Roman" panose="02020603050405020304"/>
                          <a:cs typeface="Times New Roman" panose="02020603050405020304"/>
                        </a:rPr>
                        <a:t>Digital</a:t>
                      </a:r>
                      <a:r>
                        <a:rPr sz="1400" b="1" spc="-30" dirty="0">
                          <a:latin typeface="Times New Roman" panose="02020603050405020304"/>
                          <a:cs typeface="Times New Roman" panose="02020603050405020304"/>
                        </a:rPr>
                        <a:t> </a:t>
                      </a:r>
                      <a:r>
                        <a:rPr sz="1400" b="1" spc="-25" dirty="0">
                          <a:latin typeface="Times New Roman" panose="02020603050405020304"/>
                          <a:cs typeface="Times New Roman" panose="02020603050405020304"/>
                        </a:rPr>
                        <a:t>Twin</a:t>
                      </a:r>
                      <a:endParaRPr sz="1400">
                        <a:latin typeface="Times New Roman" panose="02020603050405020304"/>
                        <a:cs typeface="Times New Roman" panose="02020603050405020304"/>
                      </a:endParaRPr>
                    </a:p>
                    <a:p>
                      <a:pPr marL="67945">
                        <a:lnSpc>
                          <a:spcPct val="100000"/>
                        </a:lnSpc>
                        <a:spcBef>
                          <a:spcPts val="765"/>
                        </a:spcBef>
                      </a:pPr>
                      <a:r>
                        <a:rPr sz="1400" b="1" dirty="0">
                          <a:latin typeface="微软雅黑" panose="020B0503020204020204" charset="-122"/>
                          <a:cs typeface="微软雅黑" panose="020B0503020204020204" charset="-122"/>
                        </a:rPr>
                        <a:t>数字孪生</a:t>
                      </a:r>
                      <a:endParaRPr sz="1400">
                        <a:latin typeface="微软雅黑" panose="020B0503020204020204" charset="-122"/>
                        <a:cs typeface="微软雅黑" panose="020B0503020204020204" charset="-122"/>
                      </a:endParaRPr>
                    </a:p>
                  </a:txBody>
                  <a:tcPr marL="0" marR="0" marT="3010" marB="0">
                    <a:solidFill>
                      <a:srgbClr val="EBEBEB"/>
                    </a:solidFill>
                  </a:tcPr>
                </a:tc>
                <a:tc>
                  <a:txBody>
                    <a:bodyPr/>
                    <a:lstStyle/>
                    <a:p>
                      <a:pPr>
                        <a:lnSpc>
                          <a:spcPct val="100000"/>
                        </a:lnSpc>
                        <a:spcBef>
                          <a:spcPts val="20"/>
                        </a:spcBef>
                      </a:pPr>
                      <a:endParaRPr sz="1400">
                        <a:latin typeface="Times New Roman" panose="02020603050405020304"/>
                        <a:cs typeface="Times New Roman" panose="02020603050405020304"/>
                      </a:endParaRPr>
                    </a:p>
                    <a:p>
                      <a:pPr marL="67945">
                        <a:lnSpc>
                          <a:spcPct val="100000"/>
                        </a:lnSpc>
                      </a:pPr>
                      <a:r>
                        <a:rPr sz="1400" b="1" spc="-5" dirty="0">
                          <a:latin typeface="Times New Roman" panose="02020603050405020304"/>
                          <a:cs typeface="Times New Roman" panose="02020603050405020304"/>
                        </a:rPr>
                        <a:t>Digital </a:t>
                      </a:r>
                      <a:r>
                        <a:rPr sz="1400" b="1" spc="-25" dirty="0">
                          <a:latin typeface="Times New Roman" panose="02020603050405020304"/>
                          <a:cs typeface="Times New Roman" panose="02020603050405020304"/>
                        </a:rPr>
                        <a:t>Twin </a:t>
                      </a:r>
                      <a:r>
                        <a:rPr sz="1400" b="1" dirty="0">
                          <a:latin typeface="Times New Roman" panose="02020603050405020304"/>
                          <a:cs typeface="Times New Roman" panose="02020603050405020304"/>
                        </a:rPr>
                        <a:t>+K</a:t>
                      </a:r>
                      <a:r>
                        <a:rPr sz="1400" b="1" spc="-5" dirty="0">
                          <a:latin typeface="Times New Roman" panose="02020603050405020304"/>
                          <a:cs typeface="Times New Roman" panose="02020603050405020304"/>
                        </a:rPr>
                        <a:t> System</a:t>
                      </a:r>
                      <a:endParaRPr sz="1400">
                        <a:latin typeface="Times New Roman" panose="02020603050405020304"/>
                        <a:cs typeface="Times New Roman" panose="02020603050405020304"/>
                      </a:endParaRPr>
                    </a:p>
                    <a:p>
                      <a:pPr marL="67945">
                        <a:lnSpc>
                          <a:spcPct val="100000"/>
                        </a:lnSpc>
                        <a:spcBef>
                          <a:spcPts val="765"/>
                        </a:spcBef>
                      </a:pPr>
                      <a:r>
                        <a:rPr sz="1400" b="1" dirty="0">
                          <a:latin typeface="微软雅黑" panose="020B0503020204020204" charset="-122"/>
                          <a:cs typeface="微软雅黑" panose="020B0503020204020204" charset="-122"/>
                        </a:rPr>
                        <a:t>数字孪生</a:t>
                      </a:r>
                      <a:r>
                        <a:rPr sz="1400" b="1" dirty="0">
                          <a:latin typeface="Times New Roman" panose="02020603050405020304"/>
                          <a:cs typeface="Times New Roman" panose="02020603050405020304"/>
                        </a:rPr>
                        <a:t>+</a:t>
                      </a:r>
                      <a:r>
                        <a:rPr sz="1400" b="1" dirty="0">
                          <a:latin typeface="微软雅黑" panose="020B0503020204020204" charset="-122"/>
                          <a:cs typeface="微软雅黑" panose="020B0503020204020204" charset="-122"/>
                        </a:rPr>
                        <a:t>知识体系</a:t>
                      </a:r>
                      <a:endParaRPr sz="1400">
                        <a:latin typeface="微软雅黑" panose="020B0503020204020204" charset="-122"/>
                        <a:cs typeface="微软雅黑" panose="020B0503020204020204" charset="-122"/>
                      </a:endParaRPr>
                    </a:p>
                  </a:txBody>
                  <a:tcPr marL="0" marR="0" marT="3010" marB="0">
                    <a:solidFill>
                      <a:srgbClr val="E2E2E2"/>
                    </a:solidFill>
                  </a:tcPr>
                </a:tc>
                <a:tc>
                  <a:txBody>
                    <a:bodyPr/>
                    <a:lstStyle/>
                    <a:p>
                      <a:pPr>
                        <a:lnSpc>
                          <a:spcPct val="100000"/>
                        </a:lnSpc>
                        <a:spcBef>
                          <a:spcPts val="20"/>
                        </a:spcBef>
                      </a:pPr>
                      <a:endParaRPr sz="1400">
                        <a:latin typeface="Times New Roman" panose="02020603050405020304"/>
                        <a:cs typeface="Times New Roman" panose="02020603050405020304"/>
                      </a:endParaRPr>
                    </a:p>
                    <a:p>
                      <a:pPr marL="67945">
                        <a:lnSpc>
                          <a:spcPct val="100000"/>
                        </a:lnSpc>
                      </a:pPr>
                      <a:r>
                        <a:rPr sz="1400" b="1" spc="-5" dirty="0">
                          <a:latin typeface="Times New Roman" panose="02020603050405020304"/>
                          <a:cs typeface="Times New Roman" panose="02020603050405020304"/>
                        </a:rPr>
                        <a:t>Digital </a:t>
                      </a:r>
                      <a:r>
                        <a:rPr sz="1400" b="1" spc="-20" dirty="0">
                          <a:latin typeface="Times New Roman" panose="02020603050405020304"/>
                          <a:cs typeface="Times New Roman" panose="02020603050405020304"/>
                        </a:rPr>
                        <a:t>Twin+AR</a:t>
                      </a:r>
                      <a:endParaRPr sz="1400">
                        <a:latin typeface="Times New Roman" panose="02020603050405020304"/>
                        <a:cs typeface="Times New Roman" panose="02020603050405020304"/>
                      </a:endParaRPr>
                    </a:p>
                    <a:p>
                      <a:pPr marL="67945">
                        <a:lnSpc>
                          <a:spcPct val="100000"/>
                        </a:lnSpc>
                        <a:spcBef>
                          <a:spcPts val="765"/>
                        </a:spcBef>
                      </a:pPr>
                      <a:r>
                        <a:rPr sz="1400" b="1" dirty="0">
                          <a:latin typeface="微软雅黑" panose="020B0503020204020204" charset="-122"/>
                          <a:cs typeface="微软雅黑" panose="020B0503020204020204" charset="-122"/>
                        </a:rPr>
                        <a:t>数字孪生</a:t>
                      </a:r>
                      <a:r>
                        <a:rPr sz="1400" b="1" dirty="0">
                          <a:latin typeface="Times New Roman" panose="02020603050405020304"/>
                          <a:cs typeface="Times New Roman" panose="02020603050405020304"/>
                        </a:rPr>
                        <a:t>+</a:t>
                      </a:r>
                      <a:r>
                        <a:rPr sz="1400" b="1" dirty="0">
                          <a:latin typeface="微软雅黑" panose="020B0503020204020204" charset="-122"/>
                          <a:cs typeface="微软雅黑" panose="020B0503020204020204" charset="-122"/>
                        </a:rPr>
                        <a:t>增强现实</a:t>
                      </a:r>
                      <a:endParaRPr sz="1400">
                        <a:latin typeface="微软雅黑" panose="020B0503020204020204" charset="-122"/>
                        <a:cs typeface="微软雅黑" panose="020B0503020204020204" charset="-122"/>
                      </a:endParaRPr>
                    </a:p>
                  </a:txBody>
                  <a:tcPr marL="0" marR="0" marT="3010" marB="0">
                    <a:solidFill>
                      <a:srgbClr val="EBEBEB"/>
                    </a:solidFill>
                  </a:tcPr>
                </a:tc>
              </a:tr>
              <a:tr h="969145">
                <a:tc>
                  <a:txBody>
                    <a:bodyPr/>
                    <a:lstStyle/>
                    <a:p>
                      <a:pPr>
                        <a:lnSpc>
                          <a:spcPct val="100000"/>
                        </a:lnSpc>
                        <a:spcBef>
                          <a:spcPts val="50"/>
                        </a:spcBef>
                      </a:pPr>
                      <a:endParaRPr sz="2000">
                        <a:latin typeface="Times New Roman" panose="02020603050405020304"/>
                        <a:cs typeface="Times New Roman" panose="02020603050405020304"/>
                      </a:endParaRPr>
                    </a:p>
                    <a:p>
                      <a:pPr marL="67945">
                        <a:lnSpc>
                          <a:spcPct val="100000"/>
                        </a:lnSpc>
                      </a:pPr>
                      <a:r>
                        <a:rPr sz="1900" b="1" dirty="0">
                          <a:latin typeface="微软雅黑" panose="020B0503020204020204" charset="-122"/>
                          <a:cs typeface="微软雅黑" panose="020B0503020204020204" charset="-122"/>
                        </a:rPr>
                        <a:t>达索公</a:t>
                      </a:r>
                      <a:r>
                        <a:rPr sz="1900" b="1" spc="-5" dirty="0">
                          <a:latin typeface="微软雅黑" panose="020B0503020204020204" charset="-122"/>
                          <a:cs typeface="微软雅黑" panose="020B0503020204020204" charset="-122"/>
                        </a:rPr>
                        <a:t>司</a:t>
                      </a:r>
                      <a:endParaRPr sz="1900">
                        <a:latin typeface="微软雅黑" panose="020B0503020204020204" charset="-122"/>
                        <a:cs typeface="微软雅黑" panose="020B0503020204020204" charset="-122"/>
                      </a:endParaRPr>
                    </a:p>
                  </a:txBody>
                  <a:tcPr marL="0" marR="0" marT="7526" marB="0">
                    <a:solidFill>
                      <a:srgbClr val="4FC1E9"/>
                    </a:solidFill>
                  </a:tcPr>
                </a:tc>
                <a:tc>
                  <a:txBody>
                    <a:bodyPr/>
                    <a:lstStyle/>
                    <a:p>
                      <a:pPr>
                        <a:lnSpc>
                          <a:spcPct val="100000"/>
                        </a:lnSpc>
                        <a:spcBef>
                          <a:spcPts val="50"/>
                        </a:spcBef>
                      </a:pPr>
                      <a:endParaRPr sz="1300">
                        <a:latin typeface="Times New Roman" panose="02020603050405020304"/>
                        <a:cs typeface="Times New Roman" panose="02020603050405020304"/>
                      </a:endParaRPr>
                    </a:p>
                    <a:p>
                      <a:pPr marL="67945">
                        <a:lnSpc>
                          <a:spcPct val="100000"/>
                        </a:lnSpc>
                      </a:pPr>
                      <a:r>
                        <a:rPr sz="1400" b="1" spc="-10" dirty="0">
                          <a:latin typeface="Times New Roman" panose="02020603050405020304"/>
                          <a:cs typeface="Times New Roman" panose="02020603050405020304"/>
                        </a:rPr>
                        <a:t>Virtual</a:t>
                      </a:r>
                      <a:r>
                        <a:rPr sz="1400" b="1" spc="-30" dirty="0">
                          <a:latin typeface="Times New Roman" panose="02020603050405020304"/>
                          <a:cs typeface="Times New Roman" panose="02020603050405020304"/>
                        </a:rPr>
                        <a:t> </a:t>
                      </a:r>
                      <a:r>
                        <a:rPr sz="1400" b="1" spc="-25" dirty="0">
                          <a:latin typeface="Times New Roman" panose="02020603050405020304"/>
                          <a:cs typeface="Times New Roman" panose="02020603050405020304"/>
                        </a:rPr>
                        <a:t>Twin</a:t>
                      </a:r>
                      <a:endParaRPr sz="1400">
                        <a:latin typeface="Times New Roman" panose="02020603050405020304"/>
                        <a:cs typeface="Times New Roman" panose="02020603050405020304"/>
                      </a:endParaRPr>
                    </a:p>
                    <a:p>
                      <a:pPr marL="67945">
                        <a:lnSpc>
                          <a:spcPct val="100000"/>
                        </a:lnSpc>
                        <a:spcBef>
                          <a:spcPts val="765"/>
                        </a:spcBef>
                      </a:pPr>
                      <a:r>
                        <a:rPr sz="1400" b="1" dirty="0">
                          <a:latin typeface="微软雅黑" panose="020B0503020204020204" charset="-122"/>
                          <a:cs typeface="微软雅黑" panose="020B0503020204020204" charset="-122"/>
                        </a:rPr>
                        <a:t>虚拟孪生</a:t>
                      </a:r>
                      <a:endParaRPr sz="1400">
                        <a:latin typeface="微软雅黑" panose="020B0503020204020204" charset="-122"/>
                        <a:cs typeface="微软雅黑" panose="020B0503020204020204" charset="-122"/>
                      </a:endParaRPr>
                    </a:p>
                  </a:txBody>
                  <a:tcPr marL="0" marR="0" marT="7526" marB="0"/>
                </a:tc>
                <a:tc>
                  <a:txBody>
                    <a:bodyPr/>
                    <a:lstStyle/>
                    <a:p>
                      <a:pPr>
                        <a:lnSpc>
                          <a:spcPct val="100000"/>
                        </a:lnSpc>
                        <a:spcBef>
                          <a:spcPts val="50"/>
                        </a:spcBef>
                      </a:pPr>
                      <a:endParaRPr sz="1300" dirty="0">
                        <a:latin typeface="Times New Roman" panose="02020603050405020304"/>
                        <a:cs typeface="Times New Roman" panose="02020603050405020304"/>
                      </a:endParaRPr>
                    </a:p>
                    <a:p>
                      <a:pPr marL="67945">
                        <a:lnSpc>
                          <a:spcPct val="100000"/>
                        </a:lnSpc>
                      </a:pPr>
                      <a:r>
                        <a:rPr sz="1400" b="1" spc="-5" dirty="0">
                          <a:latin typeface="Times New Roman" panose="02020603050405020304"/>
                          <a:cs typeface="Times New Roman" panose="02020603050405020304"/>
                        </a:rPr>
                        <a:t>Product </a:t>
                      </a:r>
                      <a:r>
                        <a:rPr sz="1400" b="1" dirty="0">
                          <a:latin typeface="Times New Roman" panose="02020603050405020304"/>
                          <a:cs typeface="Times New Roman" panose="02020603050405020304"/>
                        </a:rPr>
                        <a:t>lifecycle</a:t>
                      </a:r>
                      <a:r>
                        <a:rPr sz="1400" b="1" spc="-30" dirty="0">
                          <a:latin typeface="Times New Roman" panose="02020603050405020304"/>
                          <a:cs typeface="Times New Roman" panose="02020603050405020304"/>
                        </a:rPr>
                        <a:t> </a:t>
                      </a:r>
                      <a:r>
                        <a:rPr sz="1400" b="1" spc="-25" dirty="0">
                          <a:latin typeface="Times New Roman" panose="02020603050405020304"/>
                          <a:cs typeface="Times New Roman" panose="02020603050405020304"/>
                        </a:rPr>
                        <a:t>Twin</a:t>
                      </a:r>
                      <a:endParaRPr sz="1400" dirty="0">
                        <a:latin typeface="Times New Roman" panose="02020603050405020304"/>
                        <a:cs typeface="Times New Roman" panose="02020603050405020304"/>
                      </a:endParaRPr>
                    </a:p>
                    <a:p>
                      <a:pPr marL="67945">
                        <a:lnSpc>
                          <a:spcPct val="100000"/>
                        </a:lnSpc>
                        <a:spcBef>
                          <a:spcPts val="765"/>
                        </a:spcBef>
                      </a:pPr>
                      <a:r>
                        <a:rPr sz="1400" b="1" dirty="0">
                          <a:latin typeface="微软雅黑" panose="020B0503020204020204" charset="-122"/>
                          <a:cs typeface="微软雅黑" panose="020B0503020204020204" charset="-122"/>
                        </a:rPr>
                        <a:t>产品全生命周期孪生</a:t>
                      </a:r>
                      <a:endParaRPr sz="1400" dirty="0">
                        <a:latin typeface="微软雅黑" panose="020B0503020204020204" charset="-122"/>
                        <a:cs typeface="微软雅黑" panose="020B0503020204020204" charset="-122"/>
                      </a:endParaRPr>
                    </a:p>
                  </a:txBody>
                  <a:tcPr marL="0" marR="0" marT="7526" marB="0">
                    <a:solidFill>
                      <a:srgbClr val="F6F6F6"/>
                    </a:solidFill>
                  </a:tcPr>
                </a:tc>
                <a:tc>
                  <a:txBody>
                    <a:bodyPr/>
                    <a:lstStyle/>
                    <a:p>
                      <a:pPr>
                        <a:lnSpc>
                          <a:spcPct val="100000"/>
                        </a:lnSpc>
                        <a:spcBef>
                          <a:spcPts val="50"/>
                        </a:spcBef>
                      </a:pPr>
                      <a:endParaRPr sz="1300">
                        <a:latin typeface="Times New Roman" panose="02020603050405020304"/>
                        <a:cs typeface="Times New Roman" panose="02020603050405020304"/>
                      </a:endParaRPr>
                    </a:p>
                    <a:p>
                      <a:pPr marL="67945">
                        <a:lnSpc>
                          <a:spcPct val="100000"/>
                        </a:lnSpc>
                      </a:pPr>
                      <a:r>
                        <a:rPr sz="1400" b="1" spc="-5" dirty="0">
                          <a:latin typeface="Times New Roman" panose="02020603050405020304"/>
                          <a:cs typeface="Times New Roman" panose="02020603050405020304"/>
                        </a:rPr>
                        <a:t>3DEXPERIENCE</a:t>
                      </a:r>
                      <a:r>
                        <a:rPr sz="1400" b="1" spc="-35" dirty="0">
                          <a:latin typeface="Times New Roman" panose="02020603050405020304"/>
                          <a:cs typeface="Times New Roman" panose="02020603050405020304"/>
                        </a:rPr>
                        <a:t> </a:t>
                      </a:r>
                      <a:r>
                        <a:rPr sz="1400" b="1" spc="-25" dirty="0">
                          <a:latin typeface="Times New Roman" panose="02020603050405020304"/>
                          <a:cs typeface="Times New Roman" panose="02020603050405020304"/>
                        </a:rPr>
                        <a:t>Twin</a:t>
                      </a:r>
                      <a:endParaRPr sz="1400">
                        <a:latin typeface="Times New Roman" panose="02020603050405020304"/>
                        <a:cs typeface="Times New Roman" panose="02020603050405020304"/>
                      </a:endParaRPr>
                    </a:p>
                    <a:p>
                      <a:pPr marL="67945">
                        <a:lnSpc>
                          <a:spcPct val="100000"/>
                        </a:lnSpc>
                        <a:spcBef>
                          <a:spcPts val="765"/>
                        </a:spcBef>
                      </a:pPr>
                      <a:r>
                        <a:rPr sz="1400" b="1" spc="-5" dirty="0">
                          <a:latin typeface="Times New Roman" panose="02020603050405020304"/>
                          <a:cs typeface="Times New Roman" panose="02020603050405020304"/>
                        </a:rPr>
                        <a:t>3DEXPERIENCE</a:t>
                      </a:r>
                      <a:r>
                        <a:rPr sz="1400" b="1" dirty="0">
                          <a:latin typeface="微软雅黑" panose="020B0503020204020204" charset="-122"/>
                          <a:cs typeface="微软雅黑" panose="020B0503020204020204" charset="-122"/>
                        </a:rPr>
                        <a:t>孪生</a:t>
                      </a:r>
                      <a:endParaRPr sz="1400">
                        <a:latin typeface="微软雅黑" panose="020B0503020204020204" charset="-122"/>
                        <a:cs typeface="微软雅黑" panose="020B0503020204020204" charset="-122"/>
                      </a:endParaRPr>
                    </a:p>
                  </a:txBody>
                  <a:tcPr marL="0" marR="0" marT="7526" marB="0"/>
                </a:tc>
              </a:tr>
              <a:tr h="998752">
                <a:tc>
                  <a:txBody>
                    <a:bodyPr/>
                    <a:lstStyle/>
                    <a:p>
                      <a:pPr>
                        <a:lnSpc>
                          <a:spcPct val="100000"/>
                        </a:lnSpc>
                        <a:spcBef>
                          <a:spcPts val="30"/>
                        </a:spcBef>
                      </a:pPr>
                      <a:endParaRPr sz="2100">
                        <a:latin typeface="Times New Roman" panose="02020603050405020304"/>
                        <a:cs typeface="Times New Roman" panose="02020603050405020304"/>
                      </a:endParaRPr>
                    </a:p>
                    <a:p>
                      <a:pPr marL="67945">
                        <a:lnSpc>
                          <a:spcPct val="100000"/>
                        </a:lnSpc>
                      </a:pPr>
                      <a:r>
                        <a:rPr sz="1900" b="1" spc="-5" dirty="0">
                          <a:latin typeface="Times New Roman" panose="02020603050405020304"/>
                          <a:cs typeface="Times New Roman" panose="02020603050405020304"/>
                        </a:rPr>
                        <a:t>ESI</a:t>
                      </a:r>
                      <a:r>
                        <a:rPr sz="1900" b="1" dirty="0">
                          <a:latin typeface="微软雅黑" panose="020B0503020204020204" charset="-122"/>
                          <a:cs typeface="微软雅黑" panose="020B0503020204020204" charset="-122"/>
                        </a:rPr>
                        <a:t>公</a:t>
                      </a:r>
                      <a:r>
                        <a:rPr sz="1900" b="1" spc="-5" dirty="0">
                          <a:latin typeface="微软雅黑" panose="020B0503020204020204" charset="-122"/>
                          <a:cs typeface="微软雅黑" panose="020B0503020204020204" charset="-122"/>
                        </a:rPr>
                        <a:t>司</a:t>
                      </a:r>
                      <a:endParaRPr sz="1900">
                        <a:latin typeface="微软雅黑" panose="020B0503020204020204" charset="-122"/>
                        <a:cs typeface="微软雅黑" panose="020B0503020204020204" charset="-122"/>
                      </a:endParaRPr>
                    </a:p>
                  </a:txBody>
                  <a:tcPr marL="0" marR="0" marT="4516" marB="0">
                    <a:solidFill>
                      <a:srgbClr val="3AAEDA"/>
                    </a:solidFill>
                  </a:tcPr>
                </a:tc>
                <a:tc>
                  <a:txBody>
                    <a:bodyPr/>
                    <a:lstStyle/>
                    <a:p>
                      <a:pPr>
                        <a:lnSpc>
                          <a:spcPct val="100000"/>
                        </a:lnSpc>
                        <a:spcBef>
                          <a:spcPts val="25"/>
                        </a:spcBef>
                      </a:pPr>
                      <a:endParaRPr sz="1400">
                        <a:latin typeface="Times New Roman" panose="02020603050405020304"/>
                        <a:cs typeface="Times New Roman" panose="02020603050405020304"/>
                      </a:endParaRPr>
                    </a:p>
                    <a:p>
                      <a:pPr marL="67945">
                        <a:lnSpc>
                          <a:spcPct val="100000"/>
                        </a:lnSpc>
                      </a:pPr>
                      <a:r>
                        <a:rPr sz="1400" b="1" spc="-5" dirty="0">
                          <a:latin typeface="Times New Roman" panose="02020603050405020304"/>
                          <a:cs typeface="Times New Roman" panose="02020603050405020304"/>
                        </a:rPr>
                        <a:t>Physical-Based </a:t>
                      </a:r>
                      <a:r>
                        <a:rPr sz="1400" b="1" spc="-10" dirty="0">
                          <a:latin typeface="Times New Roman" panose="02020603050405020304"/>
                          <a:cs typeface="Times New Roman" panose="02020603050405020304"/>
                        </a:rPr>
                        <a:t>Virtual</a:t>
                      </a:r>
                      <a:r>
                        <a:rPr sz="1400" b="1" spc="-55" dirty="0">
                          <a:latin typeface="Times New Roman" panose="02020603050405020304"/>
                          <a:cs typeface="Times New Roman" panose="02020603050405020304"/>
                        </a:rPr>
                        <a:t> </a:t>
                      </a:r>
                      <a:r>
                        <a:rPr sz="1400" b="1" spc="-25" dirty="0">
                          <a:latin typeface="Times New Roman" panose="02020603050405020304"/>
                          <a:cs typeface="Times New Roman" panose="02020603050405020304"/>
                        </a:rPr>
                        <a:t>Twin</a:t>
                      </a:r>
                      <a:endParaRPr sz="1400">
                        <a:latin typeface="Times New Roman" panose="02020603050405020304"/>
                        <a:cs typeface="Times New Roman" panose="02020603050405020304"/>
                      </a:endParaRPr>
                    </a:p>
                    <a:p>
                      <a:pPr marL="67945">
                        <a:lnSpc>
                          <a:spcPct val="100000"/>
                        </a:lnSpc>
                        <a:spcBef>
                          <a:spcPts val="765"/>
                        </a:spcBef>
                      </a:pPr>
                      <a:r>
                        <a:rPr sz="1400" b="1" dirty="0">
                          <a:latin typeface="微软雅黑" panose="020B0503020204020204" charset="-122"/>
                          <a:cs typeface="微软雅黑" panose="020B0503020204020204" charset="-122"/>
                        </a:rPr>
                        <a:t>基于物理的虚拟孪生</a:t>
                      </a:r>
                      <a:endParaRPr sz="1400">
                        <a:latin typeface="微软雅黑" panose="020B0503020204020204" charset="-122"/>
                        <a:cs typeface="微软雅黑" panose="020B0503020204020204" charset="-122"/>
                      </a:endParaRPr>
                    </a:p>
                  </a:txBody>
                  <a:tcPr marL="0" marR="0" marT="3763" marB="0">
                    <a:solidFill>
                      <a:srgbClr val="EBEBEB"/>
                    </a:solidFill>
                  </a:tcPr>
                </a:tc>
                <a:tc>
                  <a:txBody>
                    <a:bodyPr/>
                    <a:lstStyle/>
                    <a:p>
                      <a:pPr>
                        <a:lnSpc>
                          <a:spcPct val="100000"/>
                        </a:lnSpc>
                        <a:spcBef>
                          <a:spcPts val="25"/>
                        </a:spcBef>
                      </a:pPr>
                      <a:endParaRPr sz="1400">
                        <a:latin typeface="Times New Roman" panose="02020603050405020304"/>
                        <a:cs typeface="Times New Roman" panose="02020603050405020304"/>
                      </a:endParaRPr>
                    </a:p>
                    <a:p>
                      <a:pPr marL="67945">
                        <a:lnSpc>
                          <a:spcPct val="100000"/>
                        </a:lnSpc>
                      </a:pPr>
                      <a:r>
                        <a:rPr sz="1400" b="1" spc="-5" dirty="0">
                          <a:latin typeface="Times New Roman" panose="02020603050405020304"/>
                          <a:cs typeface="Times New Roman" panose="02020603050405020304"/>
                        </a:rPr>
                        <a:t>Date-Drived </a:t>
                      </a:r>
                      <a:r>
                        <a:rPr sz="1400" b="1" spc="-10" dirty="0">
                          <a:latin typeface="Times New Roman" panose="02020603050405020304"/>
                          <a:cs typeface="Times New Roman" panose="02020603050405020304"/>
                        </a:rPr>
                        <a:t>Virtual</a:t>
                      </a:r>
                      <a:r>
                        <a:rPr sz="1400" b="1" spc="-55" dirty="0">
                          <a:latin typeface="Times New Roman" panose="02020603050405020304"/>
                          <a:cs typeface="Times New Roman" panose="02020603050405020304"/>
                        </a:rPr>
                        <a:t> </a:t>
                      </a:r>
                      <a:r>
                        <a:rPr sz="1400" b="1" spc="-25" dirty="0">
                          <a:latin typeface="Times New Roman" panose="02020603050405020304"/>
                          <a:cs typeface="Times New Roman" panose="02020603050405020304"/>
                        </a:rPr>
                        <a:t>Twin</a:t>
                      </a:r>
                      <a:endParaRPr sz="1400">
                        <a:latin typeface="Times New Roman" panose="02020603050405020304"/>
                        <a:cs typeface="Times New Roman" panose="02020603050405020304"/>
                      </a:endParaRPr>
                    </a:p>
                    <a:p>
                      <a:pPr marL="67945">
                        <a:lnSpc>
                          <a:spcPct val="100000"/>
                        </a:lnSpc>
                        <a:spcBef>
                          <a:spcPts val="765"/>
                        </a:spcBef>
                      </a:pPr>
                      <a:r>
                        <a:rPr sz="1400" b="1" dirty="0">
                          <a:latin typeface="微软雅黑" panose="020B0503020204020204" charset="-122"/>
                          <a:cs typeface="微软雅黑" panose="020B0503020204020204" charset="-122"/>
                        </a:rPr>
                        <a:t>数据驱动的虚拟孪生</a:t>
                      </a:r>
                      <a:endParaRPr sz="1400">
                        <a:latin typeface="微软雅黑" panose="020B0503020204020204" charset="-122"/>
                        <a:cs typeface="微软雅黑" panose="020B0503020204020204" charset="-122"/>
                      </a:endParaRPr>
                    </a:p>
                  </a:txBody>
                  <a:tcPr marL="0" marR="0" marT="3763" marB="0">
                    <a:solidFill>
                      <a:srgbClr val="E2E2E2"/>
                    </a:solidFill>
                  </a:tcPr>
                </a:tc>
                <a:tc>
                  <a:txBody>
                    <a:bodyPr/>
                    <a:lstStyle/>
                    <a:p>
                      <a:pPr>
                        <a:lnSpc>
                          <a:spcPct val="100000"/>
                        </a:lnSpc>
                        <a:spcBef>
                          <a:spcPts val="25"/>
                        </a:spcBef>
                      </a:pPr>
                      <a:endParaRPr sz="1400" dirty="0">
                        <a:latin typeface="Times New Roman" panose="02020603050405020304"/>
                        <a:cs typeface="Times New Roman" panose="02020603050405020304"/>
                      </a:endParaRPr>
                    </a:p>
                    <a:p>
                      <a:pPr marL="67945">
                        <a:lnSpc>
                          <a:spcPct val="100000"/>
                        </a:lnSpc>
                      </a:pPr>
                      <a:r>
                        <a:rPr sz="1400" b="1" spc="-5" dirty="0">
                          <a:latin typeface="Times New Roman" panose="02020603050405020304"/>
                          <a:cs typeface="Times New Roman" panose="02020603050405020304"/>
                        </a:rPr>
                        <a:t>Hybrid</a:t>
                      </a:r>
                      <a:r>
                        <a:rPr sz="1400" b="1" spc="-35" dirty="0">
                          <a:latin typeface="Times New Roman" panose="02020603050405020304"/>
                          <a:cs typeface="Times New Roman" panose="02020603050405020304"/>
                        </a:rPr>
                        <a:t> </a:t>
                      </a:r>
                      <a:r>
                        <a:rPr sz="1400" b="1" spc="-25" dirty="0">
                          <a:latin typeface="Times New Roman" panose="02020603050405020304"/>
                          <a:cs typeface="Times New Roman" panose="02020603050405020304"/>
                        </a:rPr>
                        <a:t>Twin</a:t>
                      </a:r>
                      <a:endParaRPr sz="1400" dirty="0">
                        <a:latin typeface="Times New Roman" panose="02020603050405020304"/>
                        <a:cs typeface="Times New Roman" panose="02020603050405020304"/>
                      </a:endParaRPr>
                    </a:p>
                    <a:p>
                      <a:pPr marL="67945">
                        <a:lnSpc>
                          <a:spcPct val="100000"/>
                        </a:lnSpc>
                        <a:spcBef>
                          <a:spcPts val="765"/>
                        </a:spcBef>
                      </a:pPr>
                      <a:r>
                        <a:rPr sz="1400" b="1" dirty="0">
                          <a:latin typeface="微软雅黑" panose="020B0503020204020204" charset="-122"/>
                          <a:cs typeface="微软雅黑" panose="020B0503020204020204" charset="-122"/>
                        </a:rPr>
                        <a:t>混合孪生</a:t>
                      </a:r>
                      <a:endParaRPr sz="1400" dirty="0">
                        <a:latin typeface="微软雅黑" panose="020B0503020204020204" charset="-122"/>
                        <a:cs typeface="微软雅黑" panose="020B0503020204020204" charset="-122"/>
                      </a:endParaRPr>
                    </a:p>
                  </a:txBody>
                  <a:tcPr marL="0" marR="0" marT="3763" marB="0">
                    <a:solidFill>
                      <a:srgbClr val="EBEBEB"/>
                    </a:solidFill>
                  </a:tcPr>
                </a:tc>
              </a:tr>
            </a:tbl>
          </a:graphicData>
        </a:graphic>
      </p:graphicFrame>
      <p:sp>
        <p:nvSpPr>
          <p:cNvPr id="5" name="object 5"/>
          <p:cNvSpPr txBox="1">
            <a:spLocks noGrp="1"/>
          </p:cNvSpPr>
          <p:nvPr>
            <p:ph type="title"/>
          </p:nvPr>
        </p:nvSpPr>
        <p:spPr>
          <a:xfrm>
            <a:off x="386005" y="555880"/>
            <a:ext cx="6202116" cy="380674"/>
          </a:xfrm>
          <a:prstGeom prst="rect">
            <a:avLst/>
          </a:prstGeom>
        </p:spPr>
        <p:txBody>
          <a:bodyPr vert="horz" wrap="square" lIns="0" tIns="15804" rIns="0" bIns="0" rtlCol="0" anchor="ctr">
            <a:spAutoFit/>
          </a:bodyPr>
          <a:lstStyle/>
          <a:p>
            <a:pPr marL="15240">
              <a:lnSpc>
                <a:spcPct val="100000"/>
              </a:lnSpc>
              <a:spcBef>
                <a:spcPts val="125"/>
              </a:spcBef>
            </a:pPr>
            <a:r>
              <a:rPr sz="2370" dirty="0" err="1">
                <a:solidFill>
                  <a:srgbClr val="C00000"/>
                </a:solidFill>
              </a:rPr>
              <a:t>数字孪生正成为跨国企业业务布局的新方</a:t>
            </a:r>
            <a:r>
              <a:rPr sz="2370" spc="6" dirty="0" err="1">
                <a:solidFill>
                  <a:srgbClr val="C00000"/>
                </a:solidFill>
              </a:rPr>
              <a:t>向</a:t>
            </a:r>
            <a:endParaRPr sz="2370" dirty="0">
              <a:latin typeface="Times New Roman" panose="02020603050405020304"/>
              <a:cs typeface="Times New Roman" panose="020206030504050203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46898" y="2219735"/>
            <a:ext cx="4316871" cy="3769736"/>
          </a:xfrm>
          <a:custGeom>
            <a:avLst/>
            <a:gdLst/>
            <a:ahLst/>
            <a:cxnLst/>
            <a:rect l="l" t="t" r="r" b="b"/>
            <a:pathLst>
              <a:path w="3642359" h="3180715">
                <a:moveTo>
                  <a:pt x="0" y="0"/>
                </a:moveTo>
                <a:lnTo>
                  <a:pt x="3642360" y="0"/>
                </a:lnTo>
                <a:lnTo>
                  <a:pt x="3642360" y="3180588"/>
                </a:lnTo>
                <a:lnTo>
                  <a:pt x="0" y="3180588"/>
                </a:lnTo>
                <a:lnTo>
                  <a:pt x="0" y="0"/>
                </a:lnTo>
                <a:close/>
              </a:path>
            </a:pathLst>
          </a:custGeom>
          <a:solidFill>
            <a:srgbClr val="F4D4D2"/>
          </a:solidFill>
        </p:spPr>
        <p:txBody>
          <a:bodyPr wrap="square" lIns="0" tIns="0" rIns="0" bIns="0" rtlCol="0"/>
          <a:lstStyle/>
          <a:p>
            <a:endParaRPr sz="2135"/>
          </a:p>
        </p:txBody>
      </p:sp>
      <p:sp>
        <p:nvSpPr>
          <p:cNvPr id="3" name="object 3"/>
          <p:cNvSpPr/>
          <p:nvPr/>
        </p:nvSpPr>
        <p:spPr>
          <a:xfrm>
            <a:off x="6631847" y="2204879"/>
            <a:ext cx="4347727" cy="3799840"/>
          </a:xfrm>
          <a:custGeom>
            <a:avLst/>
            <a:gdLst/>
            <a:ahLst/>
            <a:cxnLst/>
            <a:rect l="l" t="t" r="r" b="b"/>
            <a:pathLst>
              <a:path w="3668395" h="3206115">
                <a:moveTo>
                  <a:pt x="3655542" y="3205797"/>
                </a:moveTo>
                <a:lnTo>
                  <a:pt x="12700" y="3205797"/>
                </a:lnTo>
                <a:lnTo>
                  <a:pt x="10223" y="3205543"/>
                </a:lnTo>
                <a:lnTo>
                  <a:pt x="0" y="3193097"/>
                </a:lnTo>
                <a:lnTo>
                  <a:pt x="0" y="12700"/>
                </a:lnTo>
                <a:lnTo>
                  <a:pt x="12700" y="0"/>
                </a:lnTo>
                <a:lnTo>
                  <a:pt x="3655542" y="0"/>
                </a:lnTo>
                <a:lnTo>
                  <a:pt x="3668242" y="12700"/>
                </a:lnTo>
                <a:lnTo>
                  <a:pt x="25400" y="12700"/>
                </a:lnTo>
                <a:lnTo>
                  <a:pt x="12700" y="25400"/>
                </a:lnTo>
                <a:lnTo>
                  <a:pt x="25400" y="25400"/>
                </a:lnTo>
                <a:lnTo>
                  <a:pt x="25400" y="3180397"/>
                </a:lnTo>
                <a:lnTo>
                  <a:pt x="12700" y="3180397"/>
                </a:lnTo>
                <a:lnTo>
                  <a:pt x="25400" y="3193097"/>
                </a:lnTo>
                <a:lnTo>
                  <a:pt x="3668242" y="3193097"/>
                </a:lnTo>
                <a:lnTo>
                  <a:pt x="3667988" y="3195574"/>
                </a:lnTo>
                <a:lnTo>
                  <a:pt x="3658019" y="3205543"/>
                </a:lnTo>
                <a:lnTo>
                  <a:pt x="3655542" y="3205797"/>
                </a:lnTo>
                <a:close/>
              </a:path>
              <a:path w="3668395" h="3206115">
                <a:moveTo>
                  <a:pt x="25400" y="25400"/>
                </a:moveTo>
                <a:lnTo>
                  <a:pt x="12700" y="25400"/>
                </a:lnTo>
                <a:lnTo>
                  <a:pt x="25400" y="12700"/>
                </a:lnTo>
                <a:lnTo>
                  <a:pt x="25400" y="25400"/>
                </a:lnTo>
                <a:close/>
              </a:path>
              <a:path w="3668395" h="3206115">
                <a:moveTo>
                  <a:pt x="3642842" y="25400"/>
                </a:moveTo>
                <a:lnTo>
                  <a:pt x="25400" y="25400"/>
                </a:lnTo>
                <a:lnTo>
                  <a:pt x="25400" y="12700"/>
                </a:lnTo>
                <a:lnTo>
                  <a:pt x="3642842" y="12700"/>
                </a:lnTo>
                <a:lnTo>
                  <a:pt x="3642842" y="25400"/>
                </a:lnTo>
                <a:close/>
              </a:path>
              <a:path w="3668395" h="3206115">
                <a:moveTo>
                  <a:pt x="3642842" y="3193097"/>
                </a:moveTo>
                <a:lnTo>
                  <a:pt x="3642842" y="12700"/>
                </a:lnTo>
                <a:lnTo>
                  <a:pt x="3655542" y="25400"/>
                </a:lnTo>
                <a:lnTo>
                  <a:pt x="3668242" y="25400"/>
                </a:lnTo>
                <a:lnTo>
                  <a:pt x="3668242" y="3180397"/>
                </a:lnTo>
                <a:lnTo>
                  <a:pt x="3655542" y="3180397"/>
                </a:lnTo>
                <a:lnTo>
                  <a:pt x="3642842" y="3193097"/>
                </a:lnTo>
                <a:close/>
              </a:path>
              <a:path w="3668395" h="3206115">
                <a:moveTo>
                  <a:pt x="3668242" y="25400"/>
                </a:moveTo>
                <a:lnTo>
                  <a:pt x="3655542" y="25400"/>
                </a:lnTo>
                <a:lnTo>
                  <a:pt x="3642842" y="12700"/>
                </a:lnTo>
                <a:lnTo>
                  <a:pt x="3668242" y="12700"/>
                </a:lnTo>
                <a:lnTo>
                  <a:pt x="3668242" y="25400"/>
                </a:lnTo>
                <a:close/>
              </a:path>
              <a:path w="3668395" h="3206115">
                <a:moveTo>
                  <a:pt x="25400" y="3193097"/>
                </a:moveTo>
                <a:lnTo>
                  <a:pt x="12700" y="3180397"/>
                </a:lnTo>
                <a:lnTo>
                  <a:pt x="25400" y="3180397"/>
                </a:lnTo>
                <a:lnTo>
                  <a:pt x="25400" y="3193097"/>
                </a:lnTo>
                <a:close/>
              </a:path>
              <a:path w="3668395" h="3206115">
                <a:moveTo>
                  <a:pt x="3642842" y="3193097"/>
                </a:moveTo>
                <a:lnTo>
                  <a:pt x="25400" y="3193097"/>
                </a:lnTo>
                <a:lnTo>
                  <a:pt x="25400" y="3180397"/>
                </a:lnTo>
                <a:lnTo>
                  <a:pt x="3642842" y="3180397"/>
                </a:lnTo>
                <a:lnTo>
                  <a:pt x="3642842" y="3193097"/>
                </a:lnTo>
                <a:close/>
              </a:path>
              <a:path w="3668395" h="3206115">
                <a:moveTo>
                  <a:pt x="3668242" y="3193097"/>
                </a:moveTo>
                <a:lnTo>
                  <a:pt x="3642842" y="3193097"/>
                </a:lnTo>
                <a:lnTo>
                  <a:pt x="3655542" y="3180397"/>
                </a:lnTo>
                <a:lnTo>
                  <a:pt x="3668242" y="3180397"/>
                </a:lnTo>
                <a:lnTo>
                  <a:pt x="3668242" y="3193097"/>
                </a:lnTo>
                <a:close/>
              </a:path>
            </a:pathLst>
          </a:custGeom>
          <a:solidFill>
            <a:srgbClr val="70883D"/>
          </a:solidFill>
        </p:spPr>
        <p:txBody>
          <a:bodyPr wrap="square" lIns="0" tIns="0" rIns="0" bIns="0" rtlCol="0"/>
          <a:lstStyle/>
          <a:p>
            <a:endParaRPr sz="2135"/>
          </a:p>
        </p:txBody>
      </p:sp>
      <p:sp>
        <p:nvSpPr>
          <p:cNvPr id="4" name="object 4"/>
          <p:cNvSpPr/>
          <p:nvPr/>
        </p:nvSpPr>
        <p:spPr>
          <a:xfrm>
            <a:off x="6646898" y="2219735"/>
            <a:ext cx="4316871" cy="2350347"/>
          </a:xfrm>
          <a:custGeom>
            <a:avLst/>
            <a:gdLst/>
            <a:ahLst/>
            <a:cxnLst/>
            <a:rect l="l" t="t" r="r" b="b"/>
            <a:pathLst>
              <a:path w="3642359" h="1983104">
                <a:moveTo>
                  <a:pt x="3311652" y="1982724"/>
                </a:moveTo>
                <a:lnTo>
                  <a:pt x="330707" y="1982724"/>
                </a:lnTo>
                <a:lnTo>
                  <a:pt x="281919" y="1978981"/>
                </a:lnTo>
                <a:lnTo>
                  <a:pt x="235347" y="1968447"/>
                </a:lnTo>
                <a:lnTo>
                  <a:pt x="191502" y="1951629"/>
                </a:lnTo>
                <a:lnTo>
                  <a:pt x="150893" y="1929038"/>
                </a:lnTo>
                <a:lnTo>
                  <a:pt x="114028" y="1901183"/>
                </a:lnTo>
                <a:lnTo>
                  <a:pt x="81418" y="1868572"/>
                </a:lnTo>
                <a:lnTo>
                  <a:pt x="53570" y="1831716"/>
                </a:lnTo>
                <a:lnTo>
                  <a:pt x="30996" y="1791122"/>
                </a:lnTo>
                <a:lnTo>
                  <a:pt x="14203" y="1747302"/>
                </a:lnTo>
                <a:lnTo>
                  <a:pt x="3701" y="1700763"/>
                </a:lnTo>
                <a:lnTo>
                  <a:pt x="0" y="1652016"/>
                </a:lnTo>
                <a:lnTo>
                  <a:pt x="0" y="330708"/>
                </a:lnTo>
                <a:lnTo>
                  <a:pt x="3701" y="281840"/>
                </a:lnTo>
                <a:lnTo>
                  <a:pt x="14203" y="235206"/>
                </a:lnTo>
                <a:lnTo>
                  <a:pt x="30996" y="191313"/>
                </a:lnTo>
                <a:lnTo>
                  <a:pt x="53570" y="150672"/>
                </a:lnTo>
                <a:lnTo>
                  <a:pt x="81418" y="113792"/>
                </a:lnTo>
                <a:lnTo>
                  <a:pt x="114028" y="81181"/>
                </a:lnTo>
                <a:lnTo>
                  <a:pt x="150893" y="53350"/>
                </a:lnTo>
                <a:lnTo>
                  <a:pt x="191502" y="30807"/>
                </a:lnTo>
                <a:lnTo>
                  <a:pt x="235347" y="14061"/>
                </a:lnTo>
                <a:lnTo>
                  <a:pt x="281919" y="3622"/>
                </a:lnTo>
                <a:lnTo>
                  <a:pt x="330707" y="0"/>
                </a:lnTo>
                <a:lnTo>
                  <a:pt x="3311652" y="0"/>
                </a:lnTo>
                <a:lnTo>
                  <a:pt x="3360601" y="3622"/>
                </a:lnTo>
                <a:lnTo>
                  <a:pt x="3407301" y="14061"/>
                </a:lnTo>
                <a:lnTo>
                  <a:pt x="3451242" y="30807"/>
                </a:lnTo>
                <a:lnTo>
                  <a:pt x="3491916" y="53350"/>
                </a:lnTo>
                <a:lnTo>
                  <a:pt x="3528813" y="81181"/>
                </a:lnTo>
                <a:lnTo>
                  <a:pt x="3561423" y="113792"/>
                </a:lnTo>
                <a:lnTo>
                  <a:pt x="3589238" y="150672"/>
                </a:lnTo>
                <a:lnTo>
                  <a:pt x="3611749" y="191313"/>
                </a:lnTo>
                <a:lnTo>
                  <a:pt x="3628445" y="235206"/>
                </a:lnTo>
                <a:lnTo>
                  <a:pt x="3638819" y="281840"/>
                </a:lnTo>
                <a:lnTo>
                  <a:pt x="3642359" y="330708"/>
                </a:lnTo>
                <a:lnTo>
                  <a:pt x="3642359" y="1652016"/>
                </a:lnTo>
                <a:lnTo>
                  <a:pt x="3638819" y="1700763"/>
                </a:lnTo>
                <a:lnTo>
                  <a:pt x="3628445" y="1747302"/>
                </a:lnTo>
                <a:lnTo>
                  <a:pt x="3611749" y="1791122"/>
                </a:lnTo>
                <a:lnTo>
                  <a:pt x="3589238" y="1831716"/>
                </a:lnTo>
                <a:lnTo>
                  <a:pt x="3561423" y="1868572"/>
                </a:lnTo>
                <a:lnTo>
                  <a:pt x="3528813" y="1901183"/>
                </a:lnTo>
                <a:lnTo>
                  <a:pt x="3491916" y="1929038"/>
                </a:lnTo>
                <a:lnTo>
                  <a:pt x="3451242" y="1951629"/>
                </a:lnTo>
                <a:lnTo>
                  <a:pt x="3407301" y="1968447"/>
                </a:lnTo>
                <a:lnTo>
                  <a:pt x="3360601" y="1978981"/>
                </a:lnTo>
                <a:lnTo>
                  <a:pt x="3311652" y="1982724"/>
                </a:lnTo>
                <a:close/>
              </a:path>
            </a:pathLst>
          </a:custGeom>
          <a:solidFill>
            <a:srgbClr val="0E9B89"/>
          </a:solidFill>
        </p:spPr>
        <p:txBody>
          <a:bodyPr wrap="square" lIns="0" tIns="0" rIns="0" bIns="0" rtlCol="0"/>
          <a:lstStyle/>
          <a:p>
            <a:endParaRPr sz="2135"/>
          </a:p>
        </p:txBody>
      </p:sp>
      <p:sp>
        <p:nvSpPr>
          <p:cNvPr id="5" name="object 5"/>
          <p:cNvSpPr/>
          <p:nvPr/>
        </p:nvSpPr>
        <p:spPr>
          <a:xfrm>
            <a:off x="6632417" y="2204878"/>
            <a:ext cx="4346975" cy="2378193"/>
          </a:xfrm>
          <a:custGeom>
            <a:avLst/>
            <a:gdLst/>
            <a:ahLst/>
            <a:cxnLst/>
            <a:rect l="l" t="t" r="r" b="b"/>
            <a:pathLst>
              <a:path w="3667759" h="2006600">
                <a:moveTo>
                  <a:pt x="3418459" y="12700"/>
                </a:moveTo>
                <a:lnTo>
                  <a:pt x="249275" y="12700"/>
                </a:lnTo>
                <a:lnTo>
                  <a:pt x="257454" y="0"/>
                </a:lnTo>
                <a:lnTo>
                  <a:pt x="3410280" y="0"/>
                </a:lnTo>
                <a:lnTo>
                  <a:pt x="3418459" y="12700"/>
                </a:lnTo>
                <a:close/>
              </a:path>
              <a:path w="3667759" h="2006600">
                <a:moveTo>
                  <a:pt x="3458083" y="25400"/>
                </a:moveTo>
                <a:lnTo>
                  <a:pt x="209638" y="25400"/>
                </a:lnTo>
                <a:lnTo>
                  <a:pt x="217385" y="12700"/>
                </a:lnTo>
                <a:lnTo>
                  <a:pt x="3450336" y="12700"/>
                </a:lnTo>
                <a:lnTo>
                  <a:pt x="3458083" y="25400"/>
                </a:lnTo>
                <a:close/>
              </a:path>
              <a:path w="3667759" h="2006600">
                <a:moveTo>
                  <a:pt x="248412" y="38100"/>
                </a:moveTo>
                <a:lnTo>
                  <a:pt x="179641" y="38100"/>
                </a:lnTo>
                <a:lnTo>
                  <a:pt x="186982" y="25400"/>
                </a:lnTo>
                <a:lnTo>
                  <a:pt x="256209" y="25400"/>
                </a:lnTo>
                <a:lnTo>
                  <a:pt x="248412" y="38100"/>
                </a:lnTo>
                <a:close/>
              </a:path>
              <a:path w="3667759" h="2006600">
                <a:moveTo>
                  <a:pt x="3488067" y="38100"/>
                </a:moveTo>
                <a:lnTo>
                  <a:pt x="3419017" y="38100"/>
                </a:lnTo>
                <a:lnTo>
                  <a:pt x="3411220" y="25400"/>
                </a:lnTo>
                <a:lnTo>
                  <a:pt x="3480714" y="25400"/>
                </a:lnTo>
                <a:lnTo>
                  <a:pt x="3488067" y="38100"/>
                </a:lnTo>
                <a:close/>
              </a:path>
              <a:path w="3667759" h="2006600">
                <a:moveTo>
                  <a:pt x="212166" y="50800"/>
                </a:moveTo>
                <a:lnTo>
                  <a:pt x="158254" y="50800"/>
                </a:lnTo>
                <a:lnTo>
                  <a:pt x="165265" y="38100"/>
                </a:lnTo>
                <a:lnTo>
                  <a:pt x="219532" y="38100"/>
                </a:lnTo>
                <a:lnTo>
                  <a:pt x="212166" y="50800"/>
                </a:lnTo>
                <a:close/>
              </a:path>
              <a:path w="3667759" h="2006600">
                <a:moveTo>
                  <a:pt x="3509441" y="50800"/>
                </a:moveTo>
                <a:lnTo>
                  <a:pt x="3455263" y="50800"/>
                </a:lnTo>
                <a:lnTo>
                  <a:pt x="3447897" y="38100"/>
                </a:lnTo>
                <a:lnTo>
                  <a:pt x="3502164" y="38100"/>
                </a:lnTo>
                <a:lnTo>
                  <a:pt x="3509441" y="50800"/>
                </a:lnTo>
                <a:close/>
              </a:path>
              <a:path w="3667759" h="2006600">
                <a:moveTo>
                  <a:pt x="191490" y="63500"/>
                </a:moveTo>
                <a:lnTo>
                  <a:pt x="137896" y="63500"/>
                </a:lnTo>
                <a:lnTo>
                  <a:pt x="144564" y="50800"/>
                </a:lnTo>
                <a:lnTo>
                  <a:pt x="198564" y="50800"/>
                </a:lnTo>
                <a:lnTo>
                  <a:pt x="191490" y="63500"/>
                </a:lnTo>
                <a:close/>
              </a:path>
              <a:path w="3667759" h="2006600">
                <a:moveTo>
                  <a:pt x="3529774" y="63500"/>
                </a:moveTo>
                <a:lnTo>
                  <a:pt x="3475939" y="63500"/>
                </a:lnTo>
                <a:lnTo>
                  <a:pt x="3468865" y="50800"/>
                </a:lnTo>
                <a:lnTo>
                  <a:pt x="3523119" y="50800"/>
                </a:lnTo>
                <a:lnTo>
                  <a:pt x="3529774" y="63500"/>
                </a:lnTo>
                <a:close/>
              </a:path>
              <a:path w="3667759" h="2006600">
                <a:moveTo>
                  <a:pt x="165315" y="76200"/>
                </a:moveTo>
                <a:lnTo>
                  <a:pt x="124929" y="76200"/>
                </a:lnTo>
                <a:lnTo>
                  <a:pt x="131356" y="63500"/>
                </a:lnTo>
                <a:lnTo>
                  <a:pt x="171958" y="63500"/>
                </a:lnTo>
                <a:lnTo>
                  <a:pt x="165315" y="76200"/>
                </a:lnTo>
                <a:close/>
              </a:path>
              <a:path w="3667759" h="2006600">
                <a:moveTo>
                  <a:pt x="3542728" y="76200"/>
                </a:moveTo>
                <a:lnTo>
                  <a:pt x="3502113" y="76200"/>
                </a:lnTo>
                <a:lnTo>
                  <a:pt x="3495471" y="63500"/>
                </a:lnTo>
                <a:lnTo>
                  <a:pt x="3536315" y="63500"/>
                </a:lnTo>
                <a:lnTo>
                  <a:pt x="3542728" y="76200"/>
                </a:lnTo>
                <a:close/>
              </a:path>
              <a:path w="3667759" h="2006600">
                <a:moveTo>
                  <a:pt x="146812" y="88900"/>
                </a:moveTo>
                <a:lnTo>
                  <a:pt x="112483" y="88900"/>
                </a:lnTo>
                <a:lnTo>
                  <a:pt x="118643" y="76200"/>
                </a:lnTo>
                <a:lnTo>
                  <a:pt x="153111" y="76200"/>
                </a:lnTo>
                <a:lnTo>
                  <a:pt x="146812" y="88900"/>
                </a:lnTo>
                <a:close/>
              </a:path>
              <a:path w="3667759" h="2006600">
                <a:moveTo>
                  <a:pt x="3555174" y="88900"/>
                </a:moveTo>
                <a:lnTo>
                  <a:pt x="3520617" y="88900"/>
                </a:lnTo>
                <a:lnTo>
                  <a:pt x="3514318" y="76200"/>
                </a:lnTo>
                <a:lnTo>
                  <a:pt x="3549015" y="76200"/>
                </a:lnTo>
                <a:lnTo>
                  <a:pt x="3555174" y="88900"/>
                </a:lnTo>
                <a:close/>
              </a:path>
              <a:path w="3667759" h="2006600">
                <a:moveTo>
                  <a:pt x="135051" y="101600"/>
                </a:moveTo>
                <a:lnTo>
                  <a:pt x="94818" y="101600"/>
                </a:lnTo>
                <a:lnTo>
                  <a:pt x="100571" y="88900"/>
                </a:lnTo>
                <a:lnTo>
                  <a:pt x="141097" y="88900"/>
                </a:lnTo>
                <a:lnTo>
                  <a:pt x="135051" y="101600"/>
                </a:lnTo>
                <a:close/>
              </a:path>
              <a:path w="3667759" h="2006600">
                <a:moveTo>
                  <a:pt x="3572814" y="101600"/>
                </a:moveTo>
                <a:lnTo>
                  <a:pt x="3532390" y="101600"/>
                </a:lnTo>
                <a:lnTo>
                  <a:pt x="3526332" y="88900"/>
                </a:lnTo>
                <a:lnTo>
                  <a:pt x="3567074" y="88900"/>
                </a:lnTo>
                <a:lnTo>
                  <a:pt x="3572814" y="101600"/>
                </a:lnTo>
                <a:close/>
              </a:path>
              <a:path w="3667759" h="2006600">
                <a:moveTo>
                  <a:pt x="118313" y="114300"/>
                </a:moveTo>
                <a:lnTo>
                  <a:pt x="83743" y="114300"/>
                </a:lnTo>
                <a:lnTo>
                  <a:pt x="89001" y="101600"/>
                </a:lnTo>
                <a:lnTo>
                  <a:pt x="123990" y="101600"/>
                </a:lnTo>
                <a:lnTo>
                  <a:pt x="118313" y="114300"/>
                </a:lnTo>
                <a:close/>
              </a:path>
              <a:path w="3667759" h="2006600">
                <a:moveTo>
                  <a:pt x="3583889" y="114300"/>
                </a:moveTo>
                <a:lnTo>
                  <a:pt x="3549116" y="114300"/>
                </a:lnTo>
                <a:lnTo>
                  <a:pt x="3543439" y="101600"/>
                </a:lnTo>
                <a:lnTo>
                  <a:pt x="3578428" y="101600"/>
                </a:lnTo>
                <a:lnTo>
                  <a:pt x="3583889" y="114300"/>
                </a:lnTo>
                <a:close/>
              </a:path>
              <a:path w="3667759" h="2006600">
                <a:moveTo>
                  <a:pt x="107797" y="127000"/>
                </a:moveTo>
                <a:lnTo>
                  <a:pt x="73253" y="127000"/>
                </a:lnTo>
                <a:lnTo>
                  <a:pt x="78422" y="114300"/>
                </a:lnTo>
                <a:lnTo>
                  <a:pt x="113207" y="114300"/>
                </a:lnTo>
                <a:lnTo>
                  <a:pt x="107797" y="127000"/>
                </a:lnTo>
                <a:close/>
              </a:path>
              <a:path w="3667759" h="2006600">
                <a:moveTo>
                  <a:pt x="3594366" y="127000"/>
                </a:moveTo>
                <a:lnTo>
                  <a:pt x="3559632" y="127000"/>
                </a:lnTo>
                <a:lnTo>
                  <a:pt x="3554234" y="114300"/>
                </a:lnTo>
                <a:lnTo>
                  <a:pt x="3589197" y="114300"/>
                </a:lnTo>
                <a:lnTo>
                  <a:pt x="3594366" y="127000"/>
                </a:lnTo>
                <a:close/>
              </a:path>
              <a:path w="3667759" h="2006600">
                <a:moveTo>
                  <a:pt x="97828" y="139700"/>
                </a:moveTo>
                <a:lnTo>
                  <a:pt x="63373" y="139700"/>
                </a:lnTo>
                <a:lnTo>
                  <a:pt x="68237" y="127000"/>
                </a:lnTo>
                <a:lnTo>
                  <a:pt x="102946" y="127000"/>
                </a:lnTo>
                <a:lnTo>
                  <a:pt x="97828" y="139700"/>
                </a:lnTo>
                <a:close/>
              </a:path>
              <a:path w="3667759" h="2006600">
                <a:moveTo>
                  <a:pt x="3604234" y="139700"/>
                </a:moveTo>
                <a:lnTo>
                  <a:pt x="3569614" y="139700"/>
                </a:lnTo>
                <a:lnTo>
                  <a:pt x="3564483" y="127000"/>
                </a:lnTo>
                <a:lnTo>
                  <a:pt x="3599370" y="127000"/>
                </a:lnTo>
                <a:lnTo>
                  <a:pt x="3604234" y="139700"/>
                </a:lnTo>
                <a:close/>
              </a:path>
              <a:path w="3667759" h="2006600">
                <a:moveTo>
                  <a:pt x="88392" y="152400"/>
                </a:moveTo>
                <a:lnTo>
                  <a:pt x="54127" y="152400"/>
                </a:lnTo>
                <a:lnTo>
                  <a:pt x="58674" y="139700"/>
                </a:lnTo>
                <a:lnTo>
                  <a:pt x="93230" y="139700"/>
                </a:lnTo>
                <a:lnTo>
                  <a:pt x="88392" y="152400"/>
                </a:lnTo>
                <a:close/>
              </a:path>
              <a:path w="3667759" h="2006600">
                <a:moveTo>
                  <a:pt x="3617849" y="165100"/>
                </a:moveTo>
                <a:lnTo>
                  <a:pt x="3587889" y="165100"/>
                </a:lnTo>
                <a:lnTo>
                  <a:pt x="3583355" y="152400"/>
                </a:lnTo>
                <a:lnTo>
                  <a:pt x="3579037" y="152400"/>
                </a:lnTo>
                <a:lnTo>
                  <a:pt x="3574199" y="139700"/>
                </a:lnTo>
                <a:lnTo>
                  <a:pt x="3608933" y="139700"/>
                </a:lnTo>
                <a:lnTo>
                  <a:pt x="3613467" y="152400"/>
                </a:lnTo>
                <a:lnTo>
                  <a:pt x="3617849" y="165100"/>
                </a:lnTo>
                <a:close/>
              </a:path>
              <a:path w="3667759" h="2006600">
                <a:moveTo>
                  <a:pt x="71285" y="177800"/>
                </a:moveTo>
                <a:lnTo>
                  <a:pt x="41478" y="177800"/>
                </a:lnTo>
                <a:lnTo>
                  <a:pt x="45529" y="165100"/>
                </a:lnTo>
                <a:lnTo>
                  <a:pt x="49745" y="152400"/>
                </a:lnTo>
                <a:lnTo>
                  <a:pt x="84074" y="152400"/>
                </a:lnTo>
                <a:lnTo>
                  <a:pt x="79540" y="165100"/>
                </a:lnTo>
                <a:lnTo>
                  <a:pt x="75501" y="165100"/>
                </a:lnTo>
                <a:lnTo>
                  <a:pt x="71285" y="177800"/>
                </a:lnTo>
                <a:close/>
              </a:path>
              <a:path w="3667759" h="2006600">
                <a:moveTo>
                  <a:pt x="3626104" y="177800"/>
                </a:moveTo>
                <a:lnTo>
                  <a:pt x="3596144" y="177800"/>
                </a:lnTo>
                <a:lnTo>
                  <a:pt x="3591928" y="165100"/>
                </a:lnTo>
                <a:lnTo>
                  <a:pt x="3622052" y="165100"/>
                </a:lnTo>
                <a:lnTo>
                  <a:pt x="3626104" y="177800"/>
                </a:lnTo>
                <a:close/>
              </a:path>
              <a:path w="3667759" h="2006600">
                <a:moveTo>
                  <a:pt x="63652" y="190500"/>
                </a:moveTo>
                <a:lnTo>
                  <a:pt x="33896" y="190500"/>
                </a:lnTo>
                <a:lnTo>
                  <a:pt x="37452" y="177800"/>
                </a:lnTo>
                <a:lnTo>
                  <a:pt x="67538" y="177800"/>
                </a:lnTo>
                <a:lnTo>
                  <a:pt x="63652" y="190500"/>
                </a:lnTo>
                <a:close/>
              </a:path>
              <a:path w="3667759" h="2006600">
                <a:moveTo>
                  <a:pt x="3633673" y="190500"/>
                </a:moveTo>
                <a:lnTo>
                  <a:pt x="3603790" y="190500"/>
                </a:lnTo>
                <a:lnTo>
                  <a:pt x="3599891" y="177800"/>
                </a:lnTo>
                <a:lnTo>
                  <a:pt x="3629977" y="177800"/>
                </a:lnTo>
                <a:lnTo>
                  <a:pt x="3633673" y="190500"/>
                </a:lnTo>
                <a:close/>
              </a:path>
              <a:path w="3667759" h="2006600">
                <a:moveTo>
                  <a:pt x="50292" y="215900"/>
                </a:moveTo>
                <a:lnTo>
                  <a:pt x="23850" y="215900"/>
                </a:lnTo>
                <a:lnTo>
                  <a:pt x="27012" y="203200"/>
                </a:lnTo>
                <a:lnTo>
                  <a:pt x="30365" y="190500"/>
                </a:lnTo>
                <a:lnTo>
                  <a:pt x="60210" y="190500"/>
                </a:lnTo>
                <a:lnTo>
                  <a:pt x="56642" y="203200"/>
                </a:lnTo>
                <a:lnTo>
                  <a:pt x="53505" y="203200"/>
                </a:lnTo>
                <a:lnTo>
                  <a:pt x="50292" y="215900"/>
                </a:lnTo>
                <a:close/>
              </a:path>
              <a:path w="3667759" h="2006600">
                <a:moveTo>
                  <a:pt x="3643693" y="215900"/>
                </a:moveTo>
                <a:lnTo>
                  <a:pt x="3617150" y="215900"/>
                </a:lnTo>
                <a:lnTo>
                  <a:pt x="3613924" y="203200"/>
                </a:lnTo>
                <a:lnTo>
                  <a:pt x="3610787" y="203200"/>
                </a:lnTo>
                <a:lnTo>
                  <a:pt x="3607231" y="190500"/>
                </a:lnTo>
                <a:lnTo>
                  <a:pt x="3637191" y="190500"/>
                </a:lnTo>
                <a:lnTo>
                  <a:pt x="3640531" y="203200"/>
                </a:lnTo>
                <a:lnTo>
                  <a:pt x="3643693" y="215900"/>
                </a:lnTo>
                <a:close/>
              </a:path>
              <a:path w="3667759" h="2006600">
                <a:moveTo>
                  <a:pt x="44615" y="228600"/>
                </a:moveTo>
                <a:lnTo>
                  <a:pt x="18072" y="228600"/>
                </a:lnTo>
                <a:lnTo>
                  <a:pt x="20866" y="215900"/>
                </a:lnTo>
                <a:lnTo>
                  <a:pt x="47472" y="215900"/>
                </a:lnTo>
                <a:lnTo>
                  <a:pt x="44615" y="228600"/>
                </a:lnTo>
                <a:close/>
              </a:path>
              <a:path w="3667759" h="2006600">
                <a:moveTo>
                  <a:pt x="3649459" y="228600"/>
                </a:moveTo>
                <a:lnTo>
                  <a:pt x="3622827" y="228600"/>
                </a:lnTo>
                <a:lnTo>
                  <a:pt x="3619957" y="215900"/>
                </a:lnTo>
                <a:lnTo>
                  <a:pt x="3646678" y="215900"/>
                </a:lnTo>
                <a:lnTo>
                  <a:pt x="3649459" y="228600"/>
                </a:lnTo>
                <a:close/>
              </a:path>
              <a:path w="3667759" h="2006600">
                <a:moveTo>
                  <a:pt x="37401" y="254000"/>
                </a:moveTo>
                <a:lnTo>
                  <a:pt x="10833" y="254000"/>
                </a:lnTo>
                <a:lnTo>
                  <a:pt x="13055" y="241300"/>
                </a:lnTo>
                <a:lnTo>
                  <a:pt x="15468" y="228600"/>
                </a:lnTo>
                <a:lnTo>
                  <a:pt x="42125" y="228600"/>
                </a:lnTo>
                <a:lnTo>
                  <a:pt x="39624" y="241300"/>
                </a:lnTo>
                <a:lnTo>
                  <a:pt x="37401" y="254000"/>
                </a:lnTo>
                <a:close/>
              </a:path>
              <a:path w="3667759" h="2006600">
                <a:moveTo>
                  <a:pt x="42024" y="241300"/>
                </a:moveTo>
                <a:lnTo>
                  <a:pt x="42125" y="228600"/>
                </a:lnTo>
                <a:lnTo>
                  <a:pt x="44716" y="228600"/>
                </a:lnTo>
                <a:lnTo>
                  <a:pt x="42024" y="241300"/>
                </a:lnTo>
                <a:close/>
              </a:path>
              <a:path w="3667759" h="2006600">
                <a:moveTo>
                  <a:pt x="3625405" y="241300"/>
                </a:moveTo>
                <a:lnTo>
                  <a:pt x="3622713" y="228600"/>
                </a:lnTo>
                <a:lnTo>
                  <a:pt x="3625303" y="228600"/>
                </a:lnTo>
                <a:lnTo>
                  <a:pt x="3625405" y="241300"/>
                </a:lnTo>
                <a:close/>
              </a:path>
              <a:path w="3667759" h="2006600">
                <a:moveTo>
                  <a:pt x="3656672" y="254000"/>
                </a:moveTo>
                <a:lnTo>
                  <a:pt x="3630028" y="254000"/>
                </a:lnTo>
                <a:lnTo>
                  <a:pt x="3627716" y="241300"/>
                </a:lnTo>
                <a:lnTo>
                  <a:pt x="3625303" y="228600"/>
                </a:lnTo>
                <a:lnTo>
                  <a:pt x="3652062" y="228600"/>
                </a:lnTo>
                <a:lnTo>
                  <a:pt x="3654463" y="241300"/>
                </a:lnTo>
                <a:lnTo>
                  <a:pt x="3656672" y="254000"/>
                </a:lnTo>
                <a:close/>
              </a:path>
              <a:path w="3667759" h="2006600">
                <a:moveTo>
                  <a:pt x="30327" y="279400"/>
                </a:moveTo>
                <a:lnTo>
                  <a:pt x="5384" y="279400"/>
                </a:lnTo>
                <a:lnTo>
                  <a:pt x="6997" y="266700"/>
                </a:lnTo>
                <a:lnTo>
                  <a:pt x="8813" y="254000"/>
                </a:lnTo>
                <a:lnTo>
                  <a:pt x="35433" y="254000"/>
                </a:lnTo>
                <a:lnTo>
                  <a:pt x="33489" y="266700"/>
                </a:lnTo>
                <a:lnTo>
                  <a:pt x="31877" y="266700"/>
                </a:lnTo>
                <a:lnTo>
                  <a:pt x="30327" y="279400"/>
                </a:lnTo>
                <a:close/>
              </a:path>
              <a:path w="3667759" h="2006600">
                <a:moveTo>
                  <a:pt x="3662108" y="279400"/>
                </a:moveTo>
                <a:lnTo>
                  <a:pt x="3637102" y="279400"/>
                </a:lnTo>
                <a:lnTo>
                  <a:pt x="3635552" y="266700"/>
                </a:lnTo>
                <a:lnTo>
                  <a:pt x="3633939" y="266700"/>
                </a:lnTo>
                <a:lnTo>
                  <a:pt x="3631996" y="254000"/>
                </a:lnTo>
                <a:lnTo>
                  <a:pt x="3658692" y="254000"/>
                </a:lnTo>
                <a:lnTo>
                  <a:pt x="3660495" y="266700"/>
                </a:lnTo>
                <a:lnTo>
                  <a:pt x="3662108" y="279400"/>
                </a:lnTo>
                <a:close/>
              </a:path>
              <a:path w="3667759" h="2006600">
                <a:moveTo>
                  <a:pt x="27012" y="304800"/>
                </a:moveTo>
                <a:lnTo>
                  <a:pt x="1778" y="304800"/>
                </a:lnTo>
                <a:lnTo>
                  <a:pt x="2768" y="292100"/>
                </a:lnTo>
                <a:lnTo>
                  <a:pt x="3975" y="279400"/>
                </a:lnTo>
                <a:lnTo>
                  <a:pt x="30378" y="279400"/>
                </a:lnTo>
                <a:lnTo>
                  <a:pt x="29032" y="292100"/>
                </a:lnTo>
                <a:lnTo>
                  <a:pt x="27965" y="292100"/>
                </a:lnTo>
                <a:lnTo>
                  <a:pt x="27012" y="304800"/>
                </a:lnTo>
                <a:close/>
              </a:path>
              <a:path w="3667759" h="2006600">
                <a:moveTo>
                  <a:pt x="3665677" y="304800"/>
                </a:moveTo>
                <a:lnTo>
                  <a:pt x="3640416" y="304800"/>
                </a:lnTo>
                <a:lnTo>
                  <a:pt x="3639464" y="292100"/>
                </a:lnTo>
                <a:lnTo>
                  <a:pt x="3638397" y="292100"/>
                </a:lnTo>
                <a:lnTo>
                  <a:pt x="3637051" y="279400"/>
                </a:lnTo>
                <a:lnTo>
                  <a:pt x="3663505" y="279400"/>
                </a:lnTo>
                <a:lnTo>
                  <a:pt x="3664699" y="292100"/>
                </a:lnTo>
                <a:lnTo>
                  <a:pt x="3665677" y="304800"/>
                </a:lnTo>
                <a:close/>
              </a:path>
              <a:path w="3667759" h="2006600">
                <a:moveTo>
                  <a:pt x="25488" y="330200"/>
                </a:moveTo>
                <a:lnTo>
                  <a:pt x="101" y="330200"/>
                </a:lnTo>
                <a:lnTo>
                  <a:pt x="444" y="317500"/>
                </a:lnTo>
                <a:lnTo>
                  <a:pt x="1003" y="304800"/>
                </a:lnTo>
                <a:lnTo>
                  <a:pt x="27050" y="304800"/>
                </a:lnTo>
                <a:lnTo>
                  <a:pt x="26301" y="317500"/>
                </a:lnTo>
                <a:lnTo>
                  <a:pt x="25819" y="317500"/>
                </a:lnTo>
                <a:lnTo>
                  <a:pt x="25488" y="330200"/>
                </a:lnTo>
                <a:close/>
              </a:path>
              <a:path w="3667759" h="2006600">
                <a:moveTo>
                  <a:pt x="3667328" y="330200"/>
                </a:moveTo>
                <a:lnTo>
                  <a:pt x="3641940" y="330200"/>
                </a:lnTo>
                <a:lnTo>
                  <a:pt x="3641623" y="317500"/>
                </a:lnTo>
                <a:lnTo>
                  <a:pt x="3641128" y="317500"/>
                </a:lnTo>
                <a:lnTo>
                  <a:pt x="3640378" y="304800"/>
                </a:lnTo>
                <a:lnTo>
                  <a:pt x="3666451" y="304800"/>
                </a:lnTo>
                <a:lnTo>
                  <a:pt x="3666998" y="317500"/>
                </a:lnTo>
                <a:lnTo>
                  <a:pt x="3667328" y="330200"/>
                </a:lnTo>
                <a:close/>
              </a:path>
              <a:path w="3667759" h="2006600">
                <a:moveTo>
                  <a:pt x="25400" y="1663700"/>
                </a:moveTo>
                <a:lnTo>
                  <a:pt x="0" y="1663700"/>
                </a:lnTo>
                <a:lnTo>
                  <a:pt x="0" y="330200"/>
                </a:lnTo>
                <a:lnTo>
                  <a:pt x="25501" y="330200"/>
                </a:lnTo>
                <a:lnTo>
                  <a:pt x="25400" y="342900"/>
                </a:lnTo>
                <a:lnTo>
                  <a:pt x="25400" y="1663700"/>
                </a:lnTo>
                <a:close/>
              </a:path>
              <a:path w="3667759" h="2006600">
                <a:moveTo>
                  <a:pt x="3667442" y="1663700"/>
                </a:moveTo>
                <a:lnTo>
                  <a:pt x="3642042" y="1663700"/>
                </a:lnTo>
                <a:lnTo>
                  <a:pt x="3641928" y="330200"/>
                </a:lnTo>
                <a:lnTo>
                  <a:pt x="3667442" y="330200"/>
                </a:lnTo>
                <a:lnTo>
                  <a:pt x="3667442" y="1663700"/>
                </a:lnTo>
                <a:close/>
              </a:path>
              <a:path w="3667759" h="2006600">
                <a:moveTo>
                  <a:pt x="27050" y="1689100"/>
                </a:moveTo>
                <a:lnTo>
                  <a:pt x="977" y="1689100"/>
                </a:lnTo>
                <a:lnTo>
                  <a:pt x="431" y="1676400"/>
                </a:lnTo>
                <a:lnTo>
                  <a:pt x="101" y="1663700"/>
                </a:lnTo>
                <a:lnTo>
                  <a:pt x="25488" y="1663700"/>
                </a:lnTo>
                <a:lnTo>
                  <a:pt x="25819" y="1676400"/>
                </a:lnTo>
                <a:lnTo>
                  <a:pt x="26301" y="1676400"/>
                </a:lnTo>
                <a:lnTo>
                  <a:pt x="27050" y="1689100"/>
                </a:lnTo>
                <a:close/>
              </a:path>
              <a:path w="3667759" h="2006600">
                <a:moveTo>
                  <a:pt x="3666426" y="1689100"/>
                </a:moveTo>
                <a:lnTo>
                  <a:pt x="3640378" y="1689100"/>
                </a:lnTo>
                <a:lnTo>
                  <a:pt x="3641128" y="1676400"/>
                </a:lnTo>
                <a:lnTo>
                  <a:pt x="3641623" y="1676400"/>
                </a:lnTo>
                <a:lnTo>
                  <a:pt x="3641940" y="1663700"/>
                </a:lnTo>
                <a:lnTo>
                  <a:pt x="3667315" y="1663700"/>
                </a:lnTo>
                <a:lnTo>
                  <a:pt x="3666985" y="1676400"/>
                </a:lnTo>
                <a:lnTo>
                  <a:pt x="3666426" y="1689100"/>
                </a:lnTo>
                <a:close/>
              </a:path>
              <a:path w="3667759" h="2006600">
                <a:moveTo>
                  <a:pt x="30378" y="1714500"/>
                </a:moveTo>
                <a:lnTo>
                  <a:pt x="3924" y="1714500"/>
                </a:lnTo>
                <a:lnTo>
                  <a:pt x="2730" y="1701800"/>
                </a:lnTo>
                <a:lnTo>
                  <a:pt x="1752" y="1689100"/>
                </a:lnTo>
                <a:lnTo>
                  <a:pt x="27012" y="1689100"/>
                </a:lnTo>
                <a:lnTo>
                  <a:pt x="27965" y="1701800"/>
                </a:lnTo>
                <a:lnTo>
                  <a:pt x="29032" y="1701800"/>
                </a:lnTo>
                <a:lnTo>
                  <a:pt x="30378" y="1714500"/>
                </a:lnTo>
                <a:close/>
              </a:path>
              <a:path w="3667759" h="2006600">
                <a:moveTo>
                  <a:pt x="3663454" y="1714500"/>
                </a:moveTo>
                <a:lnTo>
                  <a:pt x="3637051" y="1714500"/>
                </a:lnTo>
                <a:lnTo>
                  <a:pt x="3638397" y="1701800"/>
                </a:lnTo>
                <a:lnTo>
                  <a:pt x="3639464" y="1701800"/>
                </a:lnTo>
                <a:lnTo>
                  <a:pt x="3640416" y="1689100"/>
                </a:lnTo>
                <a:lnTo>
                  <a:pt x="3665651" y="1689100"/>
                </a:lnTo>
                <a:lnTo>
                  <a:pt x="3664661" y="1701800"/>
                </a:lnTo>
                <a:lnTo>
                  <a:pt x="3663454" y="1714500"/>
                </a:lnTo>
                <a:close/>
              </a:path>
              <a:path w="3667759" h="2006600">
                <a:moveTo>
                  <a:pt x="35433" y="1739900"/>
                </a:moveTo>
                <a:lnTo>
                  <a:pt x="8737" y="1739900"/>
                </a:lnTo>
                <a:lnTo>
                  <a:pt x="6934" y="1727200"/>
                </a:lnTo>
                <a:lnTo>
                  <a:pt x="5321" y="1714500"/>
                </a:lnTo>
                <a:lnTo>
                  <a:pt x="30327" y="1714500"/>
                </a:lnTo>
                <a:lnTo>
                  <a:pt x="31877" y="1727200"/>
                </a:lnTo>
                <a:lnTo>
                  <a:pt x="33489" y="1727200"/>
                </a:lnTo>
                <a:lnTo>
                  <a:pt x="35433" y="1739900"/>
                </a:lnTo>
                <a:close/>
              </a:path>
              <a:path w="3667759" h="2006600">
                <a:moveTo>
                  <a:pt x="3658616" y="1739900"/>
                </a:moveTo>
                <a:lnTo>
                  <a:pt x="3631996" y="1739900"/>
                </a:lnTo>
                <a:lnTo>
                  <a:pt x="3633939" y="1727200"/>
                </a:lnTo>
                <a:lnTo>
                  <a:pt x="3635552" y="1727200"/>
                </a:lnTo>
                <a:lnTo>
                  <a:pt x="3637102" y="1714500"/>
                </a:lnTo>
                <a:lnTo>
                  <a:pt x="3662057" y="1714500"/>
                </a:lnTo>
                <a:lnTo>
                  <a:pt x="3660432" y="1727200"/>
                </a:lnTo>
                <a:lnTo>
                  <a:pt x="3658616" y="1739900"/>
                </a:lnTo>
                <a:close/>
              </a:path>
              <a:path w="3667759" h="2006600">
                <a:moveTo>
                  <a:pt x="42125" y="1765300"/>
                </a:moveTo>
                <a:lnTo>
                  <a:pt x="15367" y="1765300"/>
                </a:lnTo>
                <a:lnTo>
                  <a:pt x="12966" y="1752600"/>
                </a:lnTo>
                <a:lnTo>
                  <a:pt x="10756" y="1739900"/>
                </a:lnTo>
                <a:lnTo>
                  <a:pt x="37401" y="1739900"/>
                </a:lnTo>
                <a:lnTo>
                  <a:pt x="39712" y="1752600"/>
                </a:lnTo>
                <a:lnTo>
                  <a:pt x="42125" y="1765300"/>
                </a:lnTo>
                <a:close/>
              </a:path>
              <a:path w="3667759" h="2006600">
                <a:moveTo>
                  <a:pt x="3651961" y="1765300"/>
                </a:moveTo>
                <a:lnTo>
                  <a:pt x="3625303" y="1765300"/>
                </a:lnTo>
                <a:lnTo>
                  <a:pt x="3627805" y="1752600"/>
                </a:lnTo>
                <a:lnTo>
                  <a:pt x="3630028" y="1739900"/>
                </a:lnTo>
                <a:lnTo>
                  <a:pt x="3656596" y="1739900"/>
                </a:lnTo>
                <a:lnTo>
                  <a:pt x="3654374" y="1752600"/>
                </a:lnTo>
                <a:lnTo>
                  <a:pt x="3651961" y="1765300"/>
                </a:lnTo>
                <a:close/>
              </a:path>
              <a:path w="3667759" h="2006600">
                <a:moveTo>
                  <a:pt x="47472" y="1778000"/>
                </a:moveTo>
                <a:lnTo>
                  <a:pt x="20764" y="1778000"/>
                </a:lnTo>
                <a:lnTo>
                  <a:pt x="17970" y="1765300"/>
                </a:lnTo>
                <a:lnTo>
                  <a:pt x="44615" y="1765300"/>
                </a:lnTo>
                <a:lnTo>
                  <a:pt x="47472" y="1778000"/>
                </a:lnTo>
                <a:close/>
              </a:path>
              <a:path w="3667759" h="2006600">
                <a:moveTo>
                  <a:pt x="3646563" y="1778000"/>
                </a:moveTo>
                <a:lnTo>
                  <a:pt x="3619957" y="1778000"/>
                </a:lnTo>
                <a:lnTo>
                  <a:pt x="3622827" y="1765300"/>
                </a:lnTo>
                <a:lnTo>
                  <a:pt x="3649357" y="1765300"/>
                </a:lnTo>
                <a:lnTo>
                  <a:pt x="3646563" y="1778000"/>
                </a:lnTo>
                <a:close/>
              </a:path>
              <a:path w="3667759" h="2006600">
                <a:moveTo>
                  <a:pt x="60210" y="1803400"/>
                </a:moveTo>
                <a:lnTo>
                  <a:pt x="30238" y="1803400"/>
                </a:lnTo>
                <a:lnTo>
                  <a:pt x="26898" y="1790700"/>
                </a:lnTo>
                <a:lnTo>
                  <a:pt x="23736" y="1778000"/>
                </a:lnTo>
                <a:lnTo>
                  <a:pt x="50292" y="1778000"/>
                </a:lnTo>
                <a:lnTo>
                  <a:pt x="53505" y="1790700"/>
                </a:lnTo>
                <a:lnTo>
                  <a:pt x="56642" y="1790700"/>
                </a:lnTo>
                <a:lnTo>
                  <a:pt x="60210" y="1803400"/>
                </a:lnTo>
                <a:close/>
              </a:path>
              <a:path w="3667759" h="2006600">
                <a:moveTo>
                  <a:pt x="3637064" y="1803400"/>
                </a:moveTo>
                <a:lnTo>
                  <a:pt x="3607231" y="1803400"/>
                </a:lnTo>
                <a:lnTo>
                  <a:pt x="3610787" y="1790700"/>
                </a:lnTo>
                <a:lnTo>
                  <a:pt x="3613924" y="1790700"/>
                </a:lnTo>
                <a:lnTo>
                  <a:pt x="3617150" y="1778000"/>
                </a:lnTo>
                <a:lnTo>
                  <a:pt x="3643579" y="1778000"/>
                </a:lnTo>
                <a:lnTo>
                  <a:pt x="3640416" y="1790700"/>
                </a:lnTo>
                <a:lnTo>
                  <a:pt x="3637064" y="1803400"/>
                </a:lnTo>
                <a:close/>
              </a:path>
              <a:path w="3667759" h="2006600">
                <a:moveTo>
                  <a:pt x="67538" y="1816100"/>
                </a:moveTo>
                <a:lnTo>
                  <a:pt x="37452" y="1816100"/>
                </a:lnTo>
                <a:lnTo>
                  <a:pt x="33756" y="1803400"/>
                </a:lnTo>
                <a:lnTo>
                  <a:pt x="63652" y="1803400"/>
                </a:lnTo>
                <a:lnTo>
                  <a:pt x="67538" y="1816100"/>
                </a:lnTo>
                <a:close/>
              </a:path>
              <a:path w="3667759" h="2006600">
                <a:moveTo>
                  <a:pt x="3629837" y="1816100"/>
                </a:moveTo>
                <a:lnTo>
                  <a:pt x="3599891" y="1816100"/>
                </a:lnTo>
                <a:lnTo>
                  <a:pt x="3603790" y="1803400"/>
                </a:lnTo>
                <a:lnTo>
                  <a:pt x="3633533" y="1803400"/>
                </a:lnTo>
                <a:lnTo>
                  <a:pt x="3629837" y="1816100"/>
                </a:lnTo>
                <a:close/>
              </a:path>
              <a:path w="3667759" h="2006600">
                <a:moveTo>
                  <a:pt x="79717" y="1841500"/>
                </a:moveTo>
                <a:lnTo>
                  <a:pt x="49580" y="1841500"/>
                </a:lnTo>
                <a:lnTo>
                  <a:pt x="45377" y="1828800"/>
                </a:lnTo>
                <a:lnTo>
                  <a:pt x="41325" y="1816100"/>
                </a:lnTo>
                <a:lnTo>
                  <a:pt x="67386" y="1816100"/>
                </a:lnTo>
                <a:lnTo>
                  <a:pt x="71450" y="1828800"/>
                </a:lnTo>
                <a:lnTo>
                  <a:pt x="75336" y="1828800"/>
                </a:lnTo>
                <a:lnTo>
                  <a:pt x="79717" y="1841500"/>
                </a:lnTo>
                <a:close/>
              </a:path>
              <a:path w="3667759" h="2006600">
                <a:moveTo>
                  <a:pt x="3617683" y="1841500"/>
                </a:moveTo>
                <a:lnTo>
                  <a:pt x="3587711" y="1841500"/>
                </a:lnTo>
                <a:lnTo>
                  <a:pt x="3592093" y="1828800"/>
                </a:lnTo>
                <a:lnTo>
                  <a:pt x="3595979" y="1828800"/>
                </a:lnTo>
                <a:lnTo>
                  <a:pt x="3600043" y="1816100"/>
                </a:lnTo>
                <a:lnTo>
                  <a:pt x="3625951" y="1816100"/>
                </a:lnTo>
                <a:lnTo>
                  <a:pt x="3621900" y="1828800"/>
                </a:lnTo>
                <a:lnTo>
                  <a:pt x="3617683" y="1841500"/>
                </a:lnTo>
                <a:close/>
              </a:path>
              <a:path w="3667759" h="2006600">
                <a:moveTo>
                  <a:pt x="88582" y="1854200"/>
                </a:moveTo>
                <a:lnTo>
                  <a:pt x="58496" y="1854200"/>
                </a:lnTo>
                <a:lnTo>
                  <a:pt x="53962" y="1841500"/>
                </a:lnTo>
                <a:lnTo>
                  <a:pt x="83896" y="1841500"/>
                </a:lnTo>
                <a:lnTo>
                  <a:pt x="88582" y="1854200"/>
                </a:lnTo>
                <a:close/>
              </a:path>
              <a:path w="3667759" h="2006600">
                <a:moveTo>
                  <a:pt x="3608755" y="1854200"/>
                </a:moveTo>
                <a:lnTo>
                  <a:pt x="3578847" y="1854200"/>
                </a:lnTo>
                <a:lnTo>
                  <a:pt x="3583533" y="1841500"/>
                </a:lnTo>
                <a:lnTo>
                  <a:pt x="3613302" y="1841500"/>
                </a:lnTo>
                <a:lnTo>
                  <a:pt x="3608755" y="1854200"/>
                </a:lnTo>
                <a:close/>
              </a:path>
              <a:path w="3667759" h="2006600">
                <a:moveTo>
                  <a:pt x="102946" y="1866900"/>
                </a:moveTo>
                <a:lnTo>
                  <a:pt x="68059" y="1866900"/>
                </a:lnTo>
                <a:lnTo>
                  <a:pt x="63195" y="1854200"/>
                </a:lnTo>
                <a:lnTo>
                  <a:pt x="97828" y="1854200"/>
                </a:lnTo>
                <a:lnTo>
                  <a:pt x="102946" y="1866900"/>
                </a:lnTo>
                <a:close/>
              </a:path>
              <a:path w="3667759" h="2006600">
                <a:moveTo>
                  <a:pt x="3599192" y="1866900"/>
                </a:moveTo>
                <a:lnTo>
                  <a:pt x="3564483" y="1866900"/>
                </a:lnTo>
                <a:lnTo>
                  <a:pt x="3569614" y="1854200"/>
                </a:lnTo>
                <a:lnTo>
                  <a:pt x="3604056" y="1854200"/>
                </a:lnTo>
                <a:lnTo>
                  <a:pt x="3599192" y="1866900"/>
                </a:lnTo>
                <a:close/>
              </a:path>
              <a:path w="3667759" h="2006600">
                <a:moveTo>
                  <a:pt x="113207" y="1879600"/>
                </a:moveTo>
                <a:lnTo>
                  <a:pt x="78232" y="1879600"/>
                </a:lnTo>
                <a:lnTo>
                  <a:pt x="73075" y="1866900"/>
                </a:lnTo>
                <a:lnTo>
                  <a:pt x="107797" y="1866900"/>
                </a:lnTo>
                <a:lnTo>
                  <a:pt x="113207" y="1879600"/>
                </a:lnTo>
                <a:close/>
              </a:path>
              <a:path w="3667759" h="2006600">
                <a:moveTo>
                  <a:pt x="3589007" y="1879600"/>
                </a:moveTo>
                <a:lnTo>
                  <a:pt x="3554234" y="1879600"/>
                </a:lnTo>
                <a:lnTo>
                  <a:pt x="3559632" y="1866900"/>
                </a:lnTo>
                <a:lnTo>
                  <a:pt x="3594176" y="1866900"/>
                </a:lnTo>
                <a:lnTo>
                  <a:pt x="3589007" y="1879600"/>
                </a:lnTo>
                <a:close/>
              </a:path>
              <a:path w="3667759" h="2006600">
                <a:moveTo>
                  <a:pt x="123990" y="1892300"/>
                </a:moveTo>
                <a:lnTo>
                  <a:pt x="89001" y="1892300"/>
                </a:lnTo>
                <a:lnTo>
                  <a:pt x="83553" y="1879600"/>
                </a:lnTo>
                <a:lnTo>
                  <a:pt x="118313" y="1879600"/>
                </a:lnTo>
                <a:lnTo>
                  <a:pt x="123990" y="1892300"/>
                </a:lnTo>
                <a:close/>
              </a:path>
              <a:path w="3667759" h="2006600">
                <a:moveTo>
                  <a:pt x="3578225" y="1892300"/>
                </a:moveTo>
                <a:lnTo>
                  <a:pt x="3543439" y="1892300"/>
                </a:lnTo>
                <a:lnTo>
                  <a:pt x="3549116" y="1879600"/>
                </a:lnTo>
                <a:lnTo>
                  <a:pt x="3583686" y="1879600"/>
                </a:lnTo>
                <a:lnTo>
                  <a:pt x="3578225" y="1892300"/>
                </a:lnTo>
                <a:close/>
              </a:path>
              <a:path w="3667759" h="2006600">
                <a:moveTo>
                  <a:pt x="141097" y="1905000"/>
                </a:moveTo>
                <a:lnTo>
                  <a:pt x="100355" y="1905000"/>
                </a:lnTo>
                <a:lnTo>
                  <a:pt x="94615" y="1892300"/>
                </a:lnTo>
                <a:lnTo>
                  <a:pt x="135051" y="1892300"/>
                </a:lnTo>
                <a:lnTo>
                  <a:pt x="141097" y="1905000"/>
                </a:lnTo>
                <a:close/>
              </a:path>
              <a:path w="3667759" h="2006600">
                <a:moveTo>
                  <a:pt x="3566858" y="1905000"/>
                </a:moveTo>
                <a:lnTo>
                  <a:pt x="3526332" y="1905000"/>
                </a:lnTo>
                <a:lnTo>
                  <a:pt x="3532390" y="1892300"/>
                </a:lnTo>
                <a:lnTo>
                  <a:pt x="3572611" y="1892300"/>
                </a:lnTo>
                <a:lnTo>
                  <a:pt x="3566858" y="1905000"/>
                </a:lnTo>
                <a:close/>
              </a:path>
              <a:path w="3667759" h="2006600">
                <a:moveTo>
                  <a:pt x="153111" y="1917700"/>
                </a:moveTo>
                <a:lnTo>
                  <a:pt x="112268" y="1917700"/>
                </a:lnTo>
                <a:lnTo>
                  <a:pt x="106248" y="1905000"/>
                </a:lnTo>
                <a:lnTo>
                  <a:pt x="146812" y="1905000"/>
                </a:lnTo>
                <a:lnTo>
                  <a:pt x="153111" y="1917700"/>
                </a:lnTo>
                <a:close/>
              </a:path>
              <a:path w="3667759" h="2006600">
                <a:moveTo>
                  <a:pt x="3554945" y="1917700"/>
                </a:moveTo>
                <a:lnTo>
                  <a:pt x="3514318" y="1917700"/>
                </a:lnTo>
                <a:lnTo>
                  <a:pt x="3520617" y="1905000"/>
                </a:lnTo>
                <a:lnTo>
                  <a:pt x="3560965" y="1905000"/>
                </a:lnTo>
                <a:lnTo>
                  <a:pt x="3554945" y="1917700"/>
                </a:lnTo>
                <a:close/>
              </a:path>
              <a:path w="3667759" h="2006600">
                <a:moveTo>
                  <a:pt x="171958" y="1930400"/>
                </a:moveTo>
                <a:lnTo>
                  <a:pt x="131114" y="1930400"/>
                </a:lnTo>
                <a:lnTo>
                  <a:pt x="124929" y="1917700"/>
                </a:lnTo>
                <a:lnTo>
                  <a:pt x="165315" y="1917700"/>
                </a:lnTo>
                <a:lnTo>
                  <a:pt x="171958" y="1930400"/>
                </a:lnTo>
                <a:close/>
              </a:path>
              <a:path w="3667759" h="2006600">
                <a:moveTo>
                  <a:pt x="3536073" y="1930400"/>
                </a:moveTo>
                <a:lnTo>
                  <a:pt x="3495471" y="1930400"/>
                </a:lnTo>
                <a:lnTo>
                  <a:pt x="3502113" y="1917700"/>
                </a:lnTo>
                <a:lnTo>
                  <a:pt x="3542499" y="1917700"/>
                </a:lnTo>
                <a:lnTo>
                  <a:pt x="3536073" y="1930400"/>
                </a:lnTo>
                <a:close/>
              </a:path>
              <a:path w="3667759" h="2006600">
                <a:moveTo>
                  <a:pt x="191770" y="1943100"/>
                </a:moveTo>
                <a:lnTo>
                  <a:pt x="144310" y="1943100"/>
                </a:lnTo>
                <a:lnTo>
                  <a:pt x="137655" y="1930400"/>
                </a:lnTo>
                <a:lnTo>
                  <a:pt x="184797" y="1930400"/>
                </a:lnTo>
                <a:lnTo>
                  <a:pt x="191770" y="1943100"/>
                </a:lnTo>
                <a:close/>
              </a:path>
              <a:path w="3667759" h="2006600">
                <a:moveTo>
                  <a:pt x="3522865" y="1943100"/>
                </a:moveTo>
                <a:lnTo>
                  <a:pt x="3475672" y="1943100"/>
                </a:lnTo>
                <a:lnTo>
                  <a:pt x="3482632" y="1930400"/>
                </a:lnTo>
                <a:lnTo>
                  <a:pt x="3529533" y="1930400"/>
                </a:lnTo>
                <a:lnTo>
                  <a:pt x="3522865" y="1943100"/>
                </a:lnTo>
                <a:close/>
              </a:path>
              <a:path w="3667759" h="2006600">
                <a:moveTo>
                  <a:pt x="219532" y="1955800"/>
                </a:moveTo>
                <a:lnTo>
                  <a:pt x="165011" y="1955800"/>
                </a:lnTo>
                <a:lnTo>
                  <a:pt x="158000" y="1943100"/>
                </a:lnTo>
                <a:lnTo>
                  <a:pt x="212166" y="1943100"/>
                </a:lnTo>
                <a:lnTo>
                  <a:pt x="219532" y="1955800"/>
                </a:lnTo>
                <a:close/>
              </a:path>
              <a:path w="3667759" h="2006600">
                <a:moveTo>
                  <a:pt x="3502164" y="1955800"/>
                </a:moveTo>
                <a:lnTo>
                  <a:pt x="3447897" y="1955800"/>
                </a:lnTo>
                <a:lnTo>
                  <a:pt x="3455263" y="1943100"/>
                </a:lnTo>
                <a:lnTo>
                  <a:pt x="3509175" y="1943100"/>
                </a:lnTo>
                <a:lnTo>
                  <a:pt x="3502164" y="1955800"/>
                </a:lnTo>
                <a:close/>
              </a:path>
              <a:path w="3667759" h="2006600">
                <a:moveTo>
                  <a:pt x="256209" y="1968500"/>
                </a:moveTo>
                <a:lnTo>
                  <a:pt x="186715" y="1968500"/>
                </a:lnTo>
                <a:lnTo>
                  <a:pt x="179374" y="1955800"/>
                </a:lnTo>
                <a:lnTo>
                  <a:pt x="248412" y="1955800"/>
                </a:lnTo>
                <a:lnTo>
                  <a:pt x="256209" y="1968500"/>
                </a:lnTo>
                <a:close/>
              </a:path>
              <a:path w="3667759" h="2006600">
                <a:moveTo>
                  <a:pt x="3480447" y="1968500"/>
                </a:moveTo>
                <a:lnTo>
                  <a:pt x="3411220" y="1968500"/>
                </a:lnTo>
                <a:lnTo>
                  <a:pt x="3419017" y="1955800"/>
                </a:lnTo>
                <a:lnTo>
                  <a:pt x="3488067" y="1955800"/>
                </a:lnTo>
                <a:lnTo>
                  <a:pt x="3480447" y="1968500"/>
                </a:lnTo>
                <a:close/>
              </a:path>
              <a:path w="3667759" h="2006600">
                <a:moveTo>
                  <a:pt x="326821" y="1981200"/>
                </a:moveTo>
                <a:lnTo>
                  <a:pt x="217093" y="1981200"/>
                </a:lnTo>
                <a:lnTo>
                  <a:pt x="209346" y="1968500"/>
                </a:lnTo>
                <a:lnTo>
                  <a:pt x="318414" y="1968500"/>
                </a:lnTo>
                <a:lnTo>
                  <a:pt x="326821" y="1981200"/>
                </a:lnTo>
                <a:close/>
              </a:path>
              <a:path w="3667759" h="2006600">
                <a:moveTo>
                  <a:pt x="3450043" y="1981200"/>
                </a:moveTo>
                <a:lnTo>
                  <a:pt x="3340608" y="1981200"/>
                </a:lnTo>
                <a:lnTo>
                  <a:pt x="3349028" y="1968500"/>
                </a:lnTo>
                <a:lnTo>
                  <a:pt x="3457790" y="1968500"/>
                </a:lnTo>
                <a:lnTo>
                  <a:pt x="3450043" y="1981200"/>
                </a:lnTo>
                <a:close/>
              </a:path>
              <a:path w="3667759" h="2006600">
                <a:moveTo>
                  <a:pt x="3418154" y="1993900"/>
                </a:moveTo>
                <a:lnTo>
                  <a:pt x="248970" y="1993900"/>
                </a:lnTo>
                <a:lnTo>
                  <a:pt x="240868" y="1981200"/>
                </a:lnTo>
                <a:lnTo>
                  <a:pt x="3426256" y="1981200"/>
                </a:lnTo>
                <a:lnTo>
                  <a:pt x="3418154" y="1993900"/>
                </a:lnTo>
                <a:close/>
              </a:path>
              <a:path w="3667759" h="2006600">
                <a:moveTo>
                  <a:pt x="3341890" y="2006600"/>
                </a:moveTo>
                <a:lnTo>
                  <a:pt x="325539" y="2006600"/>
                </a:lnTo>
                <a:lnTo>
                  <a:pt x="316484" y="1993900"/>
                </a:lnTo>
                <a:lnTo>
                  <a:pt x="3350628" y="1993900"/>
                </a:lnTo>
                <a:lnTo>
                  <a:pt x="3341890" y="2006600"/>
                </a:lnTo>
                <a:close/>
              </a:path>
            </a:pathLst>
          </a:custGeom>
          <a:solidFill>
            <a:srgbClr val="70883D"/>
          </a:solidFill>
        </p:spPr>
        <p:txBody>
          <a:bodyPr wrap="square" lIns="0" tIns="0" rIns="0" bIns="0" rtlCol="0"/>
          <a:lstStyle/>
          <a:p>
            <a:endParaRPr sz="2135"/>
          </a:p>
        </p:txBody>
      </p:sp>
      <p:sp>
        <p:nvSpPr>
          <p:cNvPr id="6" name="object 6"/>
          <p:cNvSpPr txBox="1"/>
          <p:nvPr/>
        </p:nvSpPr>
        <p:spPr>
          <a:xfrm>
            <a:off x="6855456" y="3259531"/>
            <a:ext cx="752593" cy="234041"/>
          </a:xfrm>
          <a:prstGeom prst="rect">
            <a:avLst/>
          </a:prstGeom>
        </p:spPr>
        <p:txBody>
          <a:bodyPr vert="horz" wrap="square" lIns="0" tIns="15052" rIns="0" bIns="0" rtlCol="0">
            <a:spAutoFit/>
          </a:bodyPr>
          <a:lstStyle/>
          <a:p>
            <a:pPr marL="15240">
              <a:spcBef>
                <a:spcPts val="120"/>
              </a:spcBef>
            </a:pPr>
            <a:r>
              <a:rPr sz="1420" b="1" dirty="0">
                <a:latin typeface="微软雅黑" panose="020B0503020204020204" charset="-122"/>
                <a:cs typeface="微软雅黑" panose="020B0503020204020204" charset="-122"/>
              </a:rPr>
              <a:t>数字世界</a:t>
            </a:r>
            <a:endParaRPr sz="1420">
              <a:latin typeface="微软雅黑" panose="020B0503020204020204" charset="-122"/>
              <a:cs typeface="微软雅黑" panose="020B0503020204020204" charset="-122"/>
            </a:endParaRPr>
          </a:p>
        </p:txBody>
      </p:sp>
      <p:sp>
        <p:nvSpPr>
          <p:cNvPr id="7" name="object 7"/>
          <p:cNvSpPr/>
          <p:nvPr/>
        </p:nvSpPr>
        <p:spPr>
          <a:xfrm>
            <a:off x="6644189" y="4631311"/>
            <a:ext cx="4334677" cy="854945"/>
          </a:xfrm>
          <a:prstGeom prst="rect">
            <a:avLst/>
          </a:prstGeom>
          <a:blipFill>
            <a:blip r:embed="rId1" cstate="print"/>
            <a:stretch>
              <a:fillRect/>
            </a:stretch>
          </a:blipFill>
        </p:spPr>
        <p:txBody>
          <a:bodyPr wrap="square" lIns="0" tIns="0" rIns="0" bIns="0" rtlCol="0"/>
          <a:lstStyle/>
          <a:p>
            <a:endParaRPr sz="2135"/>
          </a:p>
        </p:txBody>
      </p:sp>
      <p:sp>
        <p:nvSpPr>
          <p:cNvPr id="8" name="object 8"/>
          <p:cNvSpPr txBox="1"/>
          <p:nvPr/>
        </p:nvSpPr>
        <p:spPr>
          <a:xfrm>
            <a:off x="6792840" y="4923724"/>
            <a:ext cx="752593" cy="234041"/>
          </a:xfrm>
          <a:prstGeom prst="rect">
            <a:avLst/>
          </a:prstGeom>
        </p:spPr>
        <p:txBody>
          <a:bodyPr vert="horz" wrap="square" lIns="0" tIns="15052" rIns="0" bIns="0" rtlCol="0">
            <a:spAutoFit/>
          </a:bodyPr>
          <a:lstStyle/>
          <a:p>
            <a:pPr marL="15240">
              <a:spcBef>
                <a:spcPts val="120"/>
              </a:spcBef>
            </a:pPr>
            <a:r>
              <a:rPr sz="1420" b="1" dirty="0">
                <a:latin typeface="微软雅黑" panose="020B0503020204020204" charset="-122"/>
                <a:cs typeface="微软雅黑" panose="020B0503020204020204" charset="-122"/>
              </a:rPr>
              <a:t>物理世界</a:t>
            </a:r>
            <a:endParaRPr sz="1420">
              <a:latin typeface="微软雅黑" panose="020B0503020204020204" charset="-122"/>
              <a:cs typeface="微软雅黑" panose="020B0503020204020204" charset="-122"/>
            </a:endParaRPr>
          </a:p>
        </p:txBody>
      </p:sp>
      <p:sp>
        <p:nvSpPr>
          <p:cNvPr id="9" name="object 9"/>
          <p:cNvSpPr/>
          <p:nvPr/>
        </p:nvSpPr>
        <p:spPr>
          <a:xfrm>
            <a:off x="7671026" y="2720057"/>
            <a:ext cx="3887141" cy="1087496"/>
          </a:xfrm>
          <a:custGeom>
            <a:avLst/>
            <a:gdLst/>
            <a:ahLst/>
            <a:cxnLst/>
            <a:rect l="l" t="t" r="r" b="b"/>
            <a:pathLst>
              <a:path w="3279775" h="917575">
                <a:moveTo>
                  <a:pt x="0" y="0"/>
                </a:moveTo>
                <a:lnTo>
                  <a:pt x="3279648" y="0"/>
                </a:lnTo>
                <a:lnTo>
                  <a:pt x="3279648" y="917447"/>
                </a:lnTo>
                <a:lnTo>
                  <a:pt x="0" y="917447"/>
                </a:lnTo>
                <a:lnTo>
                  <a:pt x="0" y="0"/>
                </a:lnTo>
                <a:close/>
              </a:path>
            </a:pathLst>
          </a:custGeom>
          <a:solidFill>
            <a:srgbClr val="EBF0DE"/>
          </a:solidFill>
        </p:spPr>
        <p:txBody>
          <a:bodyPr wrap="square" lIns="0" tIns="0" rIns="0" bIns="0" rtlCol="0"/>
          <a:lstStyle/>
          <a:p>
            <a:endParaRPr sz="2135"/>
          </a:p>
        </p:txBody>
      </p:sp>
      <p:sp>
        <p:nvSpPr>
          <p:cNvPr id="10" name="object 10"/>
          <p:cNvSpPr txBox="1"/>
          <p:nvPr/>
        </p:nvSpPr>
        <p:spPr>
          <a:xfrm>
            <a:off x="10892347" y="3020357"/>
            <a:ext cx="571970" cy="234041"/>
          </a:xfrm>
          <a:prstGeom prst="rect">
            <a:avLst/>
          </a:prstGeom>
        </p:spPr>
        <p:txBody>
          <a:bodyPr vert="horz" wrap="square" lIns="0" tIns="15052" rIns="0" bIns="0" rtlCol="0">
            <a:spAutoFit/>
          </a:bodyPr>
          <a:lstStyle/>
          <a:p>
            <a:pPr marL="15240">
              <a:spcBef>
                <a:spcPts val="120"/>
              </a:spcBef>
            </a:pPr>
            <a:r>
              <a:rPr sz="1420" b="1" dirty="0">
                <a:solidFill>
                  <a:srgbClr val="FF0000"/>
                </a:solidFill>
                <a:latin typeface="微软雅黑" panose="020B0503020204020204" charset="-122"/>
                <a:cs typeface="微软雅黑" panose="020B0503020204020204" charset="-122"/>
              </a:rPr>
              <a:t>数字孪</a:t>
            </a:r>
            <a:endParaRPr sz="1420">
              <a:latin typeface="微软雅黑" panose="020B0503020204020204" charset="-122"/>
              <a:cs typeface="微软雅黑" panose="020B0503020204020204" charset="-122"/>
            </a:endParaRPr>
          </a:p>
        </p:txBody>
      </p:sp>
      <p:sp>
        <p:nvSpPr>
          <p:cNvPr id="11" name="object 11"/>
          <p:cNvSpPr txBox="1"/>
          <p:nvPr/>
        </p:nvSpPr>
        <p:spPr>
          <a:xfrm>
            <a:off x="10892347" y="3237103"/>
            <a:ext cx="571970" cy="234041"/>
          </a:xfrm>
          <a:prstGeom prst="rect">
            <a:avLst/>
          </a:prstGeom>
        </p:spPr>
        <p:txBody>
          <a:bodyPr vert="horz" wrap="square" lIns="0" tIns="15052" rIns="0" bIns="0" rtlCol="0">
            <a:spAutoFit/>
          </a:bodyPr>
          <a:lstStyle/>
          <a:p>
            <a:pPr marL="15240">
              <a:spcBef>
                <a:spcPts val="120"/>
              </a:spcBef>
            </a:pPr>
            <a:r>
              <a:rPr sz="1420" b="1" dirty="0">
                <a:solidFill>
                  <a:srgbClr val="FF0000"/>
                </a:solidFill>
                <a:latin typeface="微软雅黑" panose="020B0503020204020204" charset="-122"/>
                <a:cs typeface="微软雅黑" panose="020B0503020204020204" charset="-122"/>
              </a:rPr>
              <a:t>生空间</a:t>
            </a:r>
            <a:endParaRPr sz="1420">
              <a:latin typeface="微软雅黑" panose="020B0503020204020204" charset="-122"/>
              <a:cs typeface="微软雅黑" panose="020B0503020204020204" charset="-122"/>
            </a:endParaRPr>
          </a:p>
        </p:txBody>
      </p:sp>
      <p:sp>
        <p:nvSpPr>
          <p:cNvPr id="12" name="object 12"/>
          <p:cNvSpPr/>
          <p:nvPr/>
        </p:nvSpPr>
        <p:spPr>
          <a:xfrm>
            <a:off x="7777592" y="4956160"/>
            <a:ext cx="928699" cy="453813"/>
          </a:xfrm>
          <a:custGeom>
            <a:avLst/>
            <a:gdLst/>
            <a:ahLst/>
            <a:cxnLst/>
            <a:rect l="l" t="t" r="r" b="b"/>
            <a:pathLst>
              <a:path w="783590" h="382904">
                <a:moveTo>
                  <a:pt x="719327" y="382524"/>
                </a:moveTo>
                <a:lnTo>
                  <a:pt x="64007" y="382524"/>
                </a:lnTo>
                <a:lnTo>
                  <a:pt x="39054" y="377444"/>
                </a:lnTo>
                <a:lnTo>
                  <a:pt x="18726" y="363740"/>
                </a:lnTo>
                <a:lnTo>
                  <a:pt x="5036" y="343426"/>
                </a:lnTo>
                <a:lnTo>
                  <a:pt x="0" y="318516"/>
                </a:lnTo>
                <a:lnTo>
                  <a:pt x="0" y="64008"/>
                </a:lnTo>
                <a:lnTo>
                  <a:pt x="5036" y="39312"/>
                </a:lnTo>
                <a:lnTo>
                  <a:pt x="18726" y="19069"/>
                </a:lnTo>
                <a:lnTo>
                  <a:pt x="39054" y="5293"/>
                </a:lnTo>
                <a:lnTo>
                  <a:pt x="64007" y="0"/>
                </a:lnTo>
                <a:lnTo>
                  <a:pt x="719327" y="0"/>
                </a:lnTo>
                <a:lnTo>
                  <a:pt x="744052" y="5293"/>
                </a:lnTo>
                <a:lnTo>
                  <a:pt x="764305" y="19069"/>
                </a:lnTo>
                <a:lnTo>
                  <a:pt x="778071" y="39312"/>
                </a:lnTo>
                <a:lnTo>
                  <a:pt x="783335" y="64008"/>
                </a:lnTo>
                <a:lnTo>
                  <a:pt x="783335" y="318516"/>
                </a:lnTo>
                <a:lnTo>
                  <a:pt x="778071" y="343426"/>
                </a:lnTo>
                <a:lnTo>
                  <a:pt x="764305" y="363740"/>
                </a:lnTo>
                <a:lnTo>
                  <a:pt x="744052" y="377444"/>
                </a:lnTo>
                <a:lnTo>
                  <a:pt x="719327" y="382524"/>
                </a:lnTo>
                <a:close/>
              </a:path>
            </a:pathLst>
          </a:custGeom>
          <a:solidFill>
            <a:srgbClr val="042B25"/>
          </a:solidFill>
        </p:spPr>
        <p:txBody>
          <a:bodyPr wrap="square" lIns="0" tIns="0" rIns="0" bIns="0" rtlCol="0"/>
          <a:lstStyle/>
          <a:p>
            <a:endParaRPr sz="2135"/>
          </a:p>
        </p:txBody>
      </p:sp>
      <p:sp>
        <p:nvSpPr>
          <p:cNvPr id="13" name="object 13"/>
          <p:cNvSpPr/>
          <p:nvPr/>
        </p:nvSpPr>
        <p:spPr>
          <a:xfrm>
            <a:off x="7762670" y="4941711"/>
            <a:ext cx="958050" cy="481659"/>
          </a:xfrm>
          <a:custGeom>
            <a:avLst/>
            <a:gdLst/>
            <a:ahLst/>
            <a:cxnLst/>
            <a:rect l="l" t="t" r="r" b="b"/>
            <a:pathLst>
              <a:path w="808354" h="406400">
                <a:moveTo>
                  <a:pt x="746880" y="1270"/>
                </a:moveTo>
                <a:lnTo>
                  <a:pt x="61233" y="1270"/>
                </a:lnTo>
                <a:lnTo>
                  <a:pt x="65004" y="0"/>
                </a:lnTo>
                <a:lnTo>
                  <a:pt x="743108" y="0"/>
                </a:lnTo>
                <a:lnTo>
                  <a:pt x="746880" y="1270"/>
                </a:lnTo>
                <a:close/>
              </a:path>
              <a:path w="808354" h="406400">
                <a:moveTo>
                  <a:pt x="761257" y="5079"/>
                </a:moveTo>
                <a:lnTo>
                  <a:pt x="46869" y="5079"/>
                </a:lnTo>
                <a:lnTo>
                  <a:pt x="49752" y="3810"/>
                </a:lnTo>
                <a:lnTo>
                  <a:pt x="53295" y="2539"/>
                </a:lnTo>
                <a:lnTo>
                  <a:pt x="53905" y="2539"/>
                </a:lnTo>
                <a:lnTo>
                  <a:pt x="57537" y="1270"/>
                </a:lnTo>
                <a:lnTo>
                  <a:pt x="750589" y="1270"/>
                </a:lnTo>
                <a:lnTo>
                  <a:pt x="757777" y="3810"/>
                </a:lnTo>
                <a:lnTo>
                  <a:pt x="761257" y="5079"/>
                </a:lnTo>
                <a:close/>
              </a:path>
              <a:path w="808354" h="406400">
                <a:moveTo>
                  <a:pt x="767670" y="8889"/>
                </a:moveTo>
                <a:lnTo>
                  <a:pt x="40443" y="8889"/>
                </a:lnTo>
                <a:lnTo>
                  <a:pt x="46005" y="5079"/>
                </a:lnTo>
                <a:lnTo>
                  <a:pt x="762107" y="5079"/>
                </a:lnTo>
                <a:lnTo>
                  <a:pt x="767670" y="8889"/>
                </a:lnTo>
                <a:close/>
              </a:path>
              <a:path w="808354" h="406400">
                <a:moveTo>
                  <a:pt x="773995" y="12700"/>
                </a:moveTo>
                <a:lnTo>
                  <a:pt x="34118" y="12700"/>
                </a:lnTo>
                <a:lnTo>
                  <a:pt x="39363" y="8889"/>
                </a:lnTo>
                <a:lnTo>
                  <a:pt x="768750" y="8889"/>
                </a:lnTo>
                <a:lnTo>
                  <a:pt x="773995" y="12700"/>
                </a:lnTo>
                <a:close/>
              </a:path>
              <a:path w="808354" h="406400">
                <a:moveTo>
                  <a:pt x="785374" y="21589"/>
                </a:moveTo>
                <a:lnTo>
                  <a:pt x="22752" y="21589"/>
                </a:lnTo>
                <a:lnTo>
                  <a:pt x="27273" y="17779"/>
                </a:lnTo>
                <a:lnTo>
                  <a:pt x="28200" y="16510"/>
                </a:lnTo>
                <a:lnTo>
                  <a:pt x="33102" y="12700"/>
                </a:lnTo>
                <a:lnTo>
                  <a:pt x="775011" y="12700"/>
                </a:lnTo>
                <a:lnTo>
                  <a:pt x="779913" y="16510"/>
                </a:lnTo>
                <a:lnTo>
                  <a:pt x="780853" y="17779"/>
                </a:lnTo>
                <a:lnTo>
                  <a:pt x="785374" y="21589"/>
                </a:lnTo>
                <a:close/>
              </a:path>
              <a:path w="808354" h="406400">
                <a:moveTo>
                  <a:pt x="47301" y="34289"/>
                </a:moveTo>
                <a:lnTo>
                  <a:pt x="48317" y="33020"/>
                </a:lnTo>
                <a:lnTo>
                  <a:pt x="13341" y="33020"/>
                </a:lnTo>
                <a:lnTo>
                  <a:pt x="17011" y="27939"/>
                </a:lnTo>
                <a:lnTo>
                  <a:pt x="17786" y="26670"/>
                </a:lnTo>
                <a:lnTo>
                  <a:pt x="21888" y="21589"/>
                </a:lnTo>
                <a:lnTo>
                  <a:pt x="786225" y="21589"/>
                </a:lnTo>
                <a:lnTo>
                  <a:pt x="788276" y="24129"/>
                </a:lnTo>
                <a:lnTo>
                  <a:pt x="76612" y="24129"/>
                </a:lnTo>
                <a:lnTo>
                  <a:pt x="73348" y="25400"/>
                </a:lnTo>
                <a:lnTo>
                  <a:pt x="66325" y="25400"/>
                </a:lnTo>
                <a:lnTo>
                  <a:pt x="63252" y="26670"/>
                </a:lnTo>
                <a:lnTo>
                  <a:pt x="61436" y="26670"/>
                </a:lnTo>
                <a:lnTo>
                  <a:pt x="58477" y="27939"/>
                </a:lnTo>
                <a:lnTo>
                  <a:pt x="57029" y="27939"/>
                </a:lnTo>
                <a:lnTo>
                  <a:pt x="53320" y="30479"/>
                </a:lnTo>
                <a:lnTo>
                  <a:pt x="52558" y="30479"/>
                </a:lnTo>
                <a:lnTo>
                  <a:pt x="47301" y="34289"/>
                </a:lnTo>
                <a:close/>
              </a:path>
              <a:path w="808354" h="406400">
                <a:moveTo>
                  <a:pt x="731818" y="25400"/>
                </a:moveTo>
                <a:lnTo>
                  <a:pt x="76295" y="25400"/>
                </a:lnTo>
                <a:lnTo>
                  <a:pt x="76612" y="24129"/>
                </a:lnTo>
                <a:lnTo>
                  <a:pt x="731500" y="24129"/>
                </a:lnTo>
                <a:lnTo>
                  <a:pt x="731818" y="25400"/>
                </a:lnTo>
                <a:close/>
              </a:path>
              <a:path w="808354" h="406400">
                <a:moveTo>
                  <a:pt x="756646" y="31750"/>
                </a:moveTo>
                <a:lnTo>
                  <a:pt x="751084" y="27939"/>
                </a:lnTo>
                <a:lnTo>
                  <a:pt x="749636" y="27939"/>
                </a:lnTo>
                <a:lnTo>
                  <a:pt x="746677" y="26670"/>
                </a:lnTo>
                <a:lnTo>
                  <a:pt x="744874" y="26670"/>
                </a:lnTo>
                <a:lnTo>
                  <a:pt x="741787" y="25400"/>
                </a:lnTo>
                <a:lnTo>
                  <a:pt x="734777" y="25400"/>
                </a:lnTo>
                <a:lnTo>
                  <a:pt x="731500" y="24129"/>
                </a:lnTo>
                <a:lnTo>
                  <a:pt x="788276" y="24129"/>
                </a:lnTo>
                <a:lnTo>
                  <a:pt x="790327" y="26670"/>
                </a:lnTo>
                <a:lnTo>
                  <a:pt x="791102" y="27939"/>
                </a:lnTo>
                <a:lnTo>
                  <a:pt x="792937" y="30479"/>
                </a:lnTo>
                <a:lnTo>
                  <a:pt x="755567" y="30479"/>
                </a:lnTo>
                <a:lnTo>
                  <a:pt x="756646" y="31750"/>
                </a:lnTo>
                <a:close/>
              </a:path>
              <a:path w="808354" h="406400">
                <a:moveTo>
                  <a:pt x="56178" y="29210"/>
                </a:moveTo>
                <a:lnTo>
                  <a:pt x="57029" y="27939"/>
                </a:lnTo>
                <a:lnTo>
                  <a:pt x="59074" y="27939"/>
                </a:lnTo>
                <a:lnTo>
                  <a:pt x="56178" y="29210"/>
                </a:lnTo>
                <a:close/>
              </a:path>
              <a:path w="808354" h="406400">
                <a:moveTo>
                  <a:pt x="751935" y="29210"/>
                </a:moveTo>
                <a:lnTo>
                  <a:pt x="749039" y="27939"/>
                </a:lnTo>
                <a:lnTo>
                  <a:pt x="751084" y="27939"/>
                </a:lnTo>
                <a:lnTo>
                  <a:pt x="751935" y="29210"/>
                </a:lnTo>
                <a:close/>
              </a:path>
              <a:path w="808354" h="406400">
                <a:moveTo>
                  <a:pt x="51466" y="31750"/>
                </a:moveTo>
                <a:lnTo>
                  <a:pt x="52558" y="30479"/>
                </a:lnTo>
                <a:lnTo>
                  <a:pt x="53320" y="30479"/>
                </a:lnTo>
                <a:lnTo>
                  <a:pt x="51466" y="31750"/>
                </a:lnTo>
                <a:close/>
              </a:path>
              <a:path w="808354" h="406400">
                <a:moveTo>
                  <a:pt x="760812" y="34289"/>
                </a:moveTo>
                <a:lnTo>
                  <a:pt x="755567" y="30479"/>
                </a:lnTo>
                <a:lnTo>
                  <a:pt x="792937" y="30479"/>
                </a:lnTo>
                <a:lnTo>
                  <a:pt x="794772" y="33020"/>
                </a:lnTo>
                <a:lnTo>
                  <a:pt x="759796" y="33020"/>
                </a:lnTo>
                <a:lnTo>
                  <a:pt x="760812" y="34289"/>
                </a:lnTo>
                <a:close/>
              </a:path>
              <a:path w="808354" h="406400">
                <a:moveTo>
                  <a:pt x="39833" y="40639"/>
                </a:moveTo>
                <a:lnTo>
                  <a:pt x="40684" y="39370"/>
                </a:lnTo>
                <a:lnTo>
                  <a:pt x="9480" y="39370"/>
                </a:lnTo>
                <a:lnTo>
                  <a:pt x="12668" y="33020"/>
                </a:lnTo>
                <a:lnTo>
                  <a:pt x="48317" y="33020"/>
                </a:lnTo>
                <a:lnTo>
                  <a:pt x="45049" y="35560"/>
                </a:lnTo>
                <a:lnTo>
                  <a:pt x="44354" y="35560"/>
                </a:lnTo>
                <a:lnTo>
                  <a:pt x="39833" y="40639"/>
                </a:lnTo>
                <a:close/>
              </a:path>
              <a:path w="808354" h="406400">
                <a:moveTo>
                  <a:pt x="764698" y="36829"/>
                </a:moveTo>
                <a:lnTo>
                  <a:pt x="759796" y="33020"/>
                </a:lnTo>
                <a:lnTo>
                  <a:pt x="795458" y="33020"/>
                </a:lnTo>
                <a:lnTo>
                  <a:pt x="796733" y="35560"/>
                </a:lnTo>
                <a:lnTo>
                  <a:pt x="763758" y="35560"/>
                </a:lnTo>
                <a:lnTo>
                  <a:pt x="764698" y="36829"/>
                </a:lnTo>
                <a:close/>
              </a:path>
              <a:path w="808354" h="406400">
                <a:moveTo>
                  <a:pt x="43414" y="36829"/>
                </a:moveTo>
                <a:lnTo>
                  <a:pt x="44354" y="35560"/>
                </a:lnTo>
                <a:lnTo>
                  <a:pt x="45049" y="35560"/>
                </a:lnTo>
                <a:lnTo>
                  <a:pt x="43414" y="36829"/>
                </a:lnTo>
                <a:close/>
              </a:path>
              <a:path w="808354" h="406400">
                <a:moveTo>
                  <a:pt x="768280" y="40639"/>
                </a:moveTo>
                <a:lnTo>
                  <a:pt x="763758" y="35560"/>
                </a:lnTo>
                <a:lnTo>
                  <a:pt x="796733" y="35560"/>
                </a:lnTo>
                <a:lnTo>
                  <a:pt x="798645" y="39370"/>
                </a:lnTo>
                <a:lnTo>
                  <a:pt x="767429" y="39370"/>
                </a:lnTo>
                <a:lnTo>
                  <a:pt x="768280" y="40639"/>
                </a:lnTo>
                <a:close/>
              </a:path>
              <a:path w="808354" h="406400">
                <a:moveTo>
                  <a:pt x="27730" y="345439"/>
                </a:moveTo>
                <a:lnTo>
                  <a:pt x="1441" y="345439"/>
                </a:lnTo>
                <a:lnTo>
                  <a:pt x="781" y="341629"/>
                </a:lnTo>
                <a:lnTo>
                  <a:pt x="374" y="337820"/>
                </a:lnTo>
                <a:lnTo>
                  <a:pt x="31" y="334010"/>
                </a:lnTo>
                <a:lnTo>
                  <a:pt x="0" y="73448"/>
                </a:lnTo>
                <a:lnTo>
                  <a:pt x="124" y="71120"/>
                </a:lnTo>
                <a:lnTo>
                  <a:pt x="311" y="68579"/>
                </a:lnTo>
                <a:lnTo>
                  <a:pt x="374" y="67310"/>
                </a:lnTo>
                <a:lnTo>
                  <a:pt x="781" y="64770"/>
                </a:lnTo>
                <a:lnTo>
                  <a:pt x="1441" y="60960"/>
                </a:lnTo>
                <a:lnTo>
                  <a:pt x="1568" y="59689"/>
                </a:lnTo>
                <a:lnTo>
                  <a:pt x="2432" y="55879"/>
                </a:lnTo>
                <a:lnTo>
                  <a:pt x="3295" y="53339"/>
                </a:lnTo>
                <a:lnTo>
                  <a:pt x="4476" y="49529"/>
                </a:lnTo>
                <a:lnTo>
                  <a:pt x="4692" y="49529"/>
                </a:lnTo>
                <a:lnTo>
                  <a:pt x="5835" y="45720"/>
                </a:lnTo>
                <a:lnTo>
                  <a:pt x="6203" y="45720"/>
                </a:lnTo>
                <a:lnTo>
                  <a:pt x="8883" y="39370"/>
                </a:lnTo>
                <a:lnTo>
                  <a:pt x="40684" y="39370"/>
                </a:lnTo>
                <a:lnTo>
                  <a:pt x="36582" y="43179"/>
                </a:lnTo>
                <a:lnTo>
                  <a:pt x="37357" y="43179"/>
                </a:lnTo>
                <a:lnTo>
                  <a:pt x="34604" y="46989"/>
                </a:lnTo>
                <a:lnTo>
                  <a:pt x="34372" y="46989"/>
                </a:lnTo>
                <a:lnTo>
                  <a:pt x="31981" y="50800"/>
                </a:lnTo>
                <a:lnTo>
                  <a:pt x="31769" y="50800"/>
                </a:lnTo>
                <a:lnTo>
                  <a:pt x="29089" y="55879"/>
                </a:lnTo>
                <a:lnTo>
                  <a:pt x="29470" y="55879"/>
                </a:lnTo>
                <a:lnTo>
                  <a:pt x="28327" y="58420"/>
                </a:lnTo>
                <a:lnTo>
                  <a:pt x="28543" y="58420"/>
                </a:lnTo>
                <a:lnTo>
                  <a:pt x="28041" y="59689"/>
                </a:lnTo>
                <a:lnTo>
                  <a:pt x="27730" y="59689"/>
                </a:lnTo>
                <a:lnTo>
                  <a:pt x="27154" y="62229"/>
                </a:lnTo>
                <a:lnTo>
                  <a:pt x="26557" y="64770"/>
                </a:lnTo>
                <a:lnTo>
                  <a:pt x="26075" y="67310"/>
                </a:lnTo>
                <a:lnTo>
                  <a:pt x="25706" y="69850"/>
                </a:lnTo>
                <a:lnTo>
                  <a:pt x="25554" y="71120"/>
                </a:lnTo>
                <a:lnTo>
                  <a:pt x="25431" y="72389"/>
                </a:lnTo>
                <a:lnTo>
                  <a:pt x="25402" y="73659"/>
                </a:lnTo>
                <a:lnTo>
                  <a:pt x="25393" y="332739"/>
                </a:lnTo>
                <a:lnTo>
                  <a:pt x="25514" y="334010"/>
                </a:lnTo>
                <a:lnTo>
                  <a:pt x="25571" y="335279"/>
                </a:lnTo>
                <a:lnTo>
                  <a:pt x="25977" y="337820"/>
                </a:lnTo>
                <a:lnTo>
                  <a:pt x="26447" y="340360"/>
                </a:lnTo>
                <a:lnTo>
                  <a:pt x="27031" y="342900"/>
                </a:lnTo>
                <a:lnTo>
                  <a:pt x="26866" y="342900"/>
                </a:lnTo>
                <a:lnTo>
                  <a:pt x="27730" y="345439"/>
                </a:lnTo>
                <a:close/>
              </a:path>
              <a:path w="808354" h="406400">
                <a:moveTo>
                  <a:pt x="774426" y="48260"/>
                </a:moveTo>
                <a:lnTo>
                  <a:pt x="770769" y="43179"/>
                </a:lnTo>
                <a:lnTo>
                  <a:pt x="771531" y="43179"/>
                </a:lnTo>
                <a:lnTo>
                  <a:pt x="767429" y="39370"/>
                </a:lnTo>
                <a:lnTo>
                  <a:pt x="799230" y="39370"/>
                </a:lnTo>
                <a:lnTo>
                  <a:pt x="801909" y="45720"/>
                </a:lnTo>
                <a:lnTo>
                  <a:pt x="802278" y="45720"/>
                </a:lnTo>
                <a:lnTo>
                  <a:pt x="802659" y="46989"/>
                </a:lnTo>
                <a:lnTo>
                  <a:pt x="773741" y="46989"/>
                </a:lnTo>
                <a:lnTo>
                  <a:pt x="774426" y="48260"/>
                </a:lnTo>
                <a:close/>
              </a:path>
              <a:path w="808354" h="406400">
                <a:moveTo>
                  <a:pt x="33686" y="48260"/>
                </a:moveTo>
                <a:lnTo>
                  <a:pt x="34372" y="46989"/>
                </a:lnTo>
                <a:lnTo>
                  <a:pt x="34604" y="46989"/>
                </a:lnTo>
                <a:lnTo>
                  <a:pt x="33686" y="48260"/>
                </a:lnTo>
                <a:close/>
              </a:path>
              <a:path w="808354" h="406400">
                <a:moveTo>
                  <a:pt x="776928" y="52070"/>
                </a:moveTo>
                <a:lnTo>
                  <a:pt x="773741" y="46989"/>
                </a:lnTo>
                <a:lnTo>
                  <a:pt x="802659" y="46989"/>
                </a:lnTo>
                <a:lnTo>
                  <a:pt x="803421" y="49529"/>
                </a:lnTo>
                <a:lnTo>
                  <a:pt x="803890" y="50800"/>
                </a:lnTo>
                <a:lnTo>
                  <a:pt x="776344" y="50800"/>
                </a:lnTo>
                <a:lnTo>
                  <a:pt x="776928" y="52070"/>
                </a:lnTo>
                <a:close/>
              </a:path>
              <a:path w="808354" h="406400">
                <a:moveTo>
                  <a:pt x="31184" y="52070"/>
                </a:moveTo>
                <a:lnTo>
                  <a:pt x="31769" y="50800"/>
                </a:lnTo>
                <a:lnTo>
                  <a:pt x="31981" y="50800"/>
                </a:lnTo>
                <a:lnTo>
                  <a:pt x="31184" y="52070"/>
                </a:lnTo>
                <a:close/>
              </a:path>
              <a:path w="808354" h="406400">
                <a:moveTo>
                  <a:pt x="780573" y="60960"/>
                </a:moveTo>
                <a:lnTo>
                  <a:pt x="779570" y="58420"/>
                </a:lnTo>
                <a:lnTo>
                  <a:pt x="779786" y="58420"/>
                </a:lnTo>
                <a:lnTo>
                  <a:pt x="778656" y="55879"/>
                </a:lnTo>
                <a:lnTo>
                  <a:pt x="779024" y="55879"/>
                </a:lnTo>
                <a:lnTo>
                  <a:pt x="776344" y="50800"/>
                </a:lnTo>
                <a:lnTo>
                  <a:pt x="803890" y="50800"/>
                </a:lnTo>
                <a:lnTo>
                  <a:pt x="804830" y="53339"/>
                </a:lnTo>
                <a:lnTo>
                  <a:pt x="805681" y="55879"/>
                </a:lnTo>
                <a:lnTo>
                  <a:pt x="806545" y="59689"/>
                </a:lnTo>
                <a:lnTo>
                  <a:pt x="780395" y="59689"/>
                </a:lnTo>
                <a:lnTo>
                  <a:pt x="780573" y="60960"/>
                </a:lnTo>
                <a:close/>
              </a:path>
              <a:path w="808354" h="406400">
                <a:moveTo>
                  <a:pt x="27539" y="60960"/>
                </a:moveTo>
                <a:lnTo>
                  <a:pt x="27730" y="59689"/>
                </a:lnTo>
                <a:lnTo>
                  <a:pt x="28041" y="59689"/>
                </a:lnTo>
                <a:lnTo>
                  <a:pt x="27539" y="60960"/>
                </a:lnTo>
                <a:close/>
              </a:path>
              <a:path w="808354" h="406400">
                <a:moveTo>
                  <a:pt x="781246" y="63500"/>
                </a:moveTo>
                <a:lnTo>
                  <a:pt x="780395" y="59689"/>
                </a:lnTo>
                <a:lnTo>
                  <a:pt x="806545" y="59689"/>
                </a:lnTo>
                <a:lnTo>
                  <a:pt x="807010" y="62229"/>
                </a:lnTo>
                <a:lnTo>
                  <a:pt x="781094" y="62229"/>
                </a:lnTo>
                <a:lnTo>
                  <a:pt x="781246" y="63500"/>
                </a:lnTo>
                <a:close/>
              </a:path>
              <a:path w="808354" h="406400">
                <a:moveTo>
                  <a:pt x="26866" y="63500"/>
                </a:moveTo>
                <a:lnTo>
                  <a:pt x="27031" y="62229"/>
                </a:lnTo>
                <a:lnTo>
                  <a:pt x="26866" y="63500"/>
                </a:lnTo>
                <a:close/>
              </a:path>
              <a:path w="808354" h="406400">
                <a:moveTo>
                  <a:pt x="807802" y="337820"/>
                </a:moveTo>
                <a:lnTo>
                  <a:pt x="782135" y="337820"/>
                </a:lnTo>
                <a:lnTo>
                  <a:pt x="782542" y="335279"/>
                </a:lnTo>
                <a:lnTo>
                  <a:pt x="782599" y="334010"/>
                </a:lnTo>
                <a:lnTo>
                  <a:pt x="782720" y="332739"/>
                </a:lnTo>
                <a:lnTo>
                  <a:pt x="782694" y="72389"/>
                </a:lnTo>
                <a:lnTo>
                  <a:pt x="782478" y="69850"/>
                </a:lnTo>
                <a:lnTo>
                  <a:pt x="782135" y="67310"/>
                </a:lnTo>
                <a:lnTo>
                  <a:pt x="781678" y="64770"/>
                </a:lnTo>
                <a:lnTo>
                  <a:pt x="781094" y="62229"/>
                </a:lnTo>
                <a:lnTo>
                  <a:pt x="807010" y="62229"/>
                </a:lnTo>
                <a:lnTo>
                  <a:pt x="807243" y="63500"/>
                </a:lnTo>
                <a:lnTo>
                  <a:pt x="807739" y="67310"/>
                </a:lnTo>
                <a:lnTo>
                  <a:pt x="807802" y="68579"/>
                </a:lnTo>
                <a:lnTo>
                  <a:pt x="808081" y="72389"/>
                </a:lnTo>
                <a:lnTo>
                  <a:pt x="807988" y="335279"/>
                </a:lnTo>
                <a:lnTo>
                  <a:pt x="807802" y="337820"/>
                </a:lnTo>
                <a:close/>
              </a:path>
              <a:path w="808354" h="406400">
                <a:moveTo>
                  <a:pt x="26320" y="66039"/>
                </a:moveTo>
                <a:lnTo>
                  <a:pt x="26447" y="64770"/>
                </a:lnTo>
                <a:lnTo>
                  <a:pt x="26320" y="66039"/>
                </a:lnTo>
                <a:close/>
              </a:path>
              <a:path w="808354" h="406400">
                <a:moveTo>
                  <a:pt x="781805" y="66039"/>
                </a:moveTo>
                <a:lnTo>
                  <a:pt x="781568" y="64770"/>
                </a:lnTo>
                <a:lnTo>
                  <a:pt x="781805" y="66039"/>
                </a:lnTo>
                <a:close/>
              </a:path>
              <a:path w="808354" h="406400">
                <a:moveTo>
                  <a:pt x="25888" y="68579"/>
                </a:moveTo>
                <a:lnTo>
                  <a:pt x="25977" y="67310"/>
                </a:lnTo>
                <a:lnTo>
                  <a:pt x="25888" y="68579"/>
                </a:lnTo>
                <a:close/>
              </a:path>
              <a:path w="808354" h="406400">
                <a:moveTo>
                  <a:pt x="782237" y="68579"/>
                </a:moveTo>
                <a:lnTo>
                  <a:pt x="782051" y="67310"/>
                </a:lnTo>
                <a:lnTo>
                  <a:pt x="782237" y="68579"/>
                </a:lnTo>
                <a:close/>
              </a:path>
              <a:path w="808354" h="406400">
                <a:moveTo>
                  <a:pt x="25571" y="71120"/>
                </a:moveTo>
                <a:lnTo>
                  <a:pt x="25634" y="69850"/>
                </a:lnTo>
                <a:lnTo>
                  <a:pt x="25571" y="71120"/>
                </a:lnTo>
                <a:close/>
              </a:path>
              <a:path w="808354" h="406400">
                <a:moveTo>
                  <a:pt x="782542" y="71120"/>
                </a:moveTo>
                <a:lnTo>
                  <a:pt x="782406" y="69850"/>
                </a:lnTo>
                <a:lnTo>
                  <a:pt x="782542" y="71120"/>
                </a:lnTo>
                <a:close/>
              </a:path>
              <a:path w="808354" h="406400">
                <a:moveTo>
                  <a:pt x="25407" y="73448"/>
                </a:moveTo>
                <a:lnTo>
                  <a:pt x="25431" y="72389"/>
                </a:lnTo>
                <a:lnTo>
                  <a:pt x="25407" y="73448"/>
                </a:lnTo>
                <a:close/>
              </a:path>
              <a:path w="808354" h="406400">
                <a:moveTo>
                  <a:pt x="782720" y="73659"/>
                </a:moveTo>
                <a:lnTo>
                  <a:pt x="782639" y="72389"/>
                </a:lnTo>
                <a:lnTo>
                  <a:pt x="782720" y="73659"/>
                </a:lnTo>
                <a:close/>
              </a:path>
              <a:path w="808354" h="406400">
                <a:moveTo>
                  <a:pt x="25402" y="73659"/>
                </a:moveTo>
                <a:lnTo>
                  <a:pt x="25407" y="73448"/>
                </a:lnTo>
                <a:lnTo>
                  <a:pt x="25402" y="73659"/>
                </a:lnTo>
                <a:close/>
              </a:path>
              <a:path w="808354" h="406400">
                <a:moveTo>
                  <a:pt x="805402" y="350520"/>
                </a:moveTo>
                <a:lnTo>
                  <a:pt x="778656" y="350520"/>
                </a:lnTo>
                <a:lnTo>
                  <a:pt x="779786" y="347979"/>
                </a:lnTo>
                <a:lnTo>
                  <a:pt x="779570" y="347979"/>
                </a:lnTo>
                <a:lnTo>
                  <a:pt x="780573" y="345439"/>
                </a:lnTo>
                <a:lnTo>
                  <a:pt x="780395" y="345439"/>
                </a:lnTo>
                <a:lnTo>
                  <a:pt x="781246" y="342900"/>
                </a:lnTo>
                <a:lnTo>
                  <a:pt x="781094" y="342900"/>
                </a:lnTo>
                <a:lnTo>
                  <a:pt x="781805" y="340360"/>
                </a:lnTo>
                <a:lnTo>
                  <a:pt x="782237" y="337820"/>
                </a:lnTo>
                <a:lnTo>
                  <a:pt x="807739" y="337820"/>
                </a:lnTo>
                <a:lnTo>
                  <a:pt x="807243" y="341629"/>
                </a:lnTo>
                <a:lnTo>
                  <a:pt x="806545" y="345439"/>
                </a:lnTo>
                <a:lnTo>
                  <a:pt x="805402" y="350520"/>
                </a:lnTo>
                <a:close/>
              </a:path>
              <a:path w="808354" h="406400">
                <a:moveTo>
                  <a:pt x="775011" y="393700"/>
                </a:moveTo>
                <a:lnTo>
                  <a:pt x="33102" y="393700"/>
                </a:lnTo>
                <a:lnTo>
                  <a:pt x="28200" y="389889"/>
                </a:lnTo>
                <a:lnTo>
                  <a:pt x="27273" y="388620"/>
                </a:lnTo>
                <a:lnTo>
                  <a:pt x="22752" y="384810"/>
                </a:lnTo>
                <a:lnTo>
                  <a:pt x="21888" y="383539"/>
                </a:lnTo>
                <a:lnTo>
                  <a:pt x="17786" y="379729"/>
                </a:lnTo>
                <a:lnTo>
                  <a:pt x="17011" y="378460"/>
                </a:lnTo>
                <a:lnTo>
                  <a:pt x="13341" y="373379"/>
                </a:lnTo>
                <a:lnTo>
                  <a:pt x="12668" y="372110"/>
                </a:lnTo>
                <a:lnTo>
                  <a:pt x="9480" y="367029"/>
                </a:lnTo>
                <a:lnTo>
                  <a:pt x="8883" y="365760"/>
                </a:lnTo>
                <a:lnTo>
                  <a:pt x="6203" y="360679"/>
                </a:lnTo>
                <a:lnTo>
                  <a:pt x="5835" y="359410"/>
                </a:lnTo>
                <a:lnTo>
                  <a:pt x="4476" y="356870"/>
                </a:lnTo>
                <a:lnTo>
                  <a:pt x="3295" y="353060"/>
                </a:lnTo>
                <a:lnTo>
                  <a:pt x="1568" y="345439"/>
                </a:lnTo>
                <a:lnTo>
                  <a:pt x="27539" y="345439"/>
                </a:lnTo>
                <a:lnTo>
                  <a:pt x="28543" y="347979"/>
                </a:lnTo>
                <a:lnTo>
                  <a:pt x="28327" y="347979"/>
                </a:lnTo>
                <a:lnTo>
                  <a:pt x="29470" y="350520"/>
                </a:lnTo>
                <a:lnTo>
                  <a:pt x="29625" y="350520"/>
                </a:lnTo>
                <a:lnTo>
                  <a:pt x="31233" y="354329"/>
                </a:lnTo>
                <a:lnTo>
                  <a:pt x="31769" y="355600"/>
                </a:lnTo>
                <a:lnTo>
                  <a:pt x="31981" y="355600"/>
                </a:lnTo>
                <a:lnTo>
                  <a:pt x="34372" y="359410"/>
                </a:lnTo>
                <a:lnTo>
                  <a:pt x="34604" y="359410"/>
                </a:lnTo>
                <a:lnTo>
                  <a:pt x="37357" y="363220"/>
                </a:lnTo>
                <a:lnTo>
                  <a:pt x="37607" y="363220"/>
                </a:lnTo>
                <a:lnTo>
                  <a:pt x="40684" y="367029"/>
                </a:lnTo>
                <a:lnTo>
                  <a:pt x="41340" y="367029"/>
                </a:lnTo>
                <a:lnTo>
                  <a:pt x="44354" y="369570"/>
                </a:lnTo>
                <a:lnTo>
                  <a:pt x="43414" y="369570"/>
                </a:lnTo>
                <a:lnTo>
                  <a:pt x="48317" y="373379"/>
                </a:lnTo>
                <a:lnTo>
                  <a:pt x="49053" y="373379"/>
                </a:lnTo>
                <a:lnTo>
                  <a:pt x="52558" y="375920"/>
                </a:lnTo>
                <a:lnTo>
                  <a:pt x="54248" y="375920"/>
                </a:lnTo>
                <a:lnTo>
                  <a:pt x="57029" y="377189"/>
                </a:lnTo>
                <a:lnTo>
                  <a:pt x="56178" y="377189"/>
                </a:lnTo>
                <a:lnTo>
                  <a:pt x="59074" y="378460"/>
                </a:lnTo>
                <a:lnTo>
                  <a:pt x="60839" y="378460"/>
                </a:lnTo>
                <a:lnTo>
                  <a:pt x="63861" y="379729"/>
                </a:lnTo>
                <a:lnTo>
                  <a:pt x="65703" y="379729"/>
                </a:lnTo>
                <a:lnTo>
                  <a:pt x="68840" y="381000"/>
                </a:lnTo>
                <a:lnTo>
                  <a:pt x="788959" y="381000"/>
                </a:lnTo>
                <a:lnTo>
                  <a:pt x="786225" y="383539"/>
                </a:lnTo>
                <a:lnTo>
                  <a:pt x="785374" y="384810"/>
                </a:lnTo>
                <a:lnTo>
                  <a:pt x="780853" y="388620"/>
                </a:lnTo>
                <a:lnTo>
                  <a:pt x="779913" y="389889"/>
                </a:lnTo>
                <a:lnTo>
                  <a:pt x="775011" y="393700"/>
                </a:lnTo>
                <a:close/>
              </a:path>
              <a:path w="808354" h="406400">
                <a:moveTo>
                  <a:pt x="29625" y="350520"/>
                </a:moveTo>
                <a:lnTo>
                  <a:pt x="29470" y="350520"/>
                </a:lnTo>
                <a:lnTo>
                  <a:pt x="29089" y="349250"/>
                </a:lnTo>
                <a:lnTo>
                  <a:pt x="29625" y="350520"/>
                </a:lnTo>
                <a:close/>
              </a:path>
              <a:path w="808354" h="406400">
                <a:moveTo>
                  <a:pt x="804034" y="355600"/>
                </a:moveTo>
                <a:lnTo>
                  <a:pt x="776344" y="355600"/>
                </a:lnTo>
                <a:lnTo>
                  <a:pt x="776928" y="354329"/>
                </a:lnTo>
                <a:lnTo>
                  <a:pt x="779024" y="349250"/>
                </a:lnTo>
                <a:lnTo>
                  <a:pt x="778656" y="350520"/>
                </a:lnTo>
                <a:lnTo>
                  <a:pt x="805402" y="350520"/>
                </a:lnTo>
                <a:lnTo>
                  <a:pt x="804830" y="353060"/>
                </a:lnTo>
                <a:lnTo>
                  <a:pt x="804034" y="355600"/>
                </a:lnTo>
                <a:close/>
              </a:path>
              <a:path w="808354" h="406400">
                <a:moveTo>
                  <a:pt x="31769" y="355600"/>
                </a:moveTo>
                <a:lnTo>
                  <a:pt x="31184" y="354329"/>
                </a:lnTo>
                <a:lnTo>
                  <a:pt x="31332" y="354564"/>
                </a:lnTo>
                <a:lnTo>
                  <a:pt x="31769" y="355600"/>
                </a:lnTo>
                <a:close/>
              </a:path>
              <a:path w="808354" h="406400">
                <a:moveTo>
                  <a:pt x="31332" y="354564"/>
                </a:moveTo>
                <a:lnTo>
                  <a:pt x="31184" y="354329"/>
                </a:lnTo>
                <a:lnTo>
                  <a:pt x="31332" y="354564"/>
                </a:lnTo>
                <a:close/>
              </a:path>
              <a:path w="808354" h="406400">
                <a:moveTo>
                  <a:pt x="776781" y="354564"/>
                </a:moveTo>
                <a:lnTo>
                  <a:pt x="776880" y="354329"/>
                </a:lnTo>
                <a:lnTo>
                  <a:pt x="776781" y="354564"/>
                </a:lnTo>
                <a:close/>
              </a:path>
              <a:path w="808354" h="406400">
                <a:moveTo>
                  <a:pt x="776344" y="355600"/>
                </a:moveTo>
                <a:lnTo>
                  <a:pt x="776781" y="354564"/>
                </a:lnTo>
                <a:lnTo>
                  <a:pt x="776928" y="354329"/>
                </a:lnTo>
                <a:lnTo>
                  <a:pt x="776344" y="355600"/>
                </a:lnTo>
                <a:close/>
              </a:path>
              <a:path w="808354" h="406400">
                <a:moveTo>
                  <a:pt x="31981" y="355600"/>
                </a:moveTo>
                <a:lnTo>
                  <a:pt x="31769" y="355600"/>
                </a:lnTo>
                <a:lnTo>
                  <a:pt x="31332" y="354564"/>
                </a:lnTo>
                <a:lnTo>
                  <a:pt x="31981" y="355600"/>
                </a:lnTo>
                <a:close/>
              </a:path>
              <a:path w="808354" h="406400">
                <a:moveTo>
                  <a:pt x="802278" y="359410"/>
                </a:moveTo>
                <a:lnTo>
                  <a:pt x="773741" y="359410"/>
                </a:lnTo>
                <a:lnTo>
                  <a:pt x="776781" y="354564"/>
                </a:lnTo>
                <a:lnTo>
                  <a:pt x="776344" y="355600"/>
                </a:lnTo>
                <a:lnTo>
                  <a:pt x="804034" y="355600"/>
                </a:lnTo>
                <a:lnTo>
                  <a:pt x="803636" y="356870"/>
                </a:lnTo>
                <a:lnTo>
                  <a:pt x="802278" y="359410"/>
                </a:lnTo>
                <a:close/>
              </a:path>
              <a:path w="808354" h="406400">
                <a:moveTo>
                  <a:pt x="34604" y="359410"/>
                </a:moveTo>
                <a:lnTo>
                  <a:pt x="34372" y="359410"/>
                </a:lnTo>
                <a:lnTo>
                  <a:pt x="33686" y="358139"/>
                </a:lnTo>
                <a:lnTo>
                  <a:pt x="34604" y="359410"/>
                </a:lnTo>
                <a:close/>
              </a:path>
              <a:path w="808354" h="406400">
                <a:moveTo>
                  <a:pt x="800569" y="363220"/>
                </a:moveTo>
                <a:lnTo>
                  <a:pt x="770769" y="363220"/>
                </a:lnTo>
                <a:lnTo>
                  <a:pt x="774426" y="358139"/>
                </a:lnTo>
                <a:lnTo>
                  <a:pt x="773741" y="359410"/>
                </a:lnTo>
                <a:lnTo>
                  <a:pt x="802278" y="359410"/>
                </a:lnTo>
                <a:lnTo>
                  <a:pt x="801909" y="360679"/>
                </a:lnTo>
                <a:lnTo>
                  <a:pt x="800569" y="363220"/>
                </a:lnTo>
                <a:close/>
              </a:path>
              <a:path w="808354" h="406400">
                <a:moveTo>
                  <a:pt x="37607" y="363220"/>
                </a:moveTo>
                <a:lnTo>
                  <a:pt x="37357" y="363220"/>
                </a:lnTo>
                <a:lnTo>
                  <a:pt x="36582" y="361950"/>
                </a:lnTo>
                <a:lnTo>
                  <a:pt x="37607" y="363220"/>
                </a:lnTo>
                <a:close/>
              </a:path>
              <a:path w="808354" h="406400">
                <a:moveTo>
                  <a:pt x="798645" y="367029"/>
                </a:moveTo>
                <a:lnTo>
                  <a:pt x="767429" y="367029"/>
                </a:lnTo>
                <a:lnTo>
                  <a:pt x="771531" y="361950"/>
                </a:lnTo>
                <a:lnTo>
                  <a:pt x="770769" y="363220"/>
                </a:lnTo>
                <a:lnTo>
                  <a:pt x="800569" y="363220"/>
                </a:lnTo>
                <a:lnTo>
                  <a:pt x="799230" y="365760"/>
                </a:lnTo>
                <a:lnTo>
                  <a:pt x="798645" y="367029"/>
                </a:lnTo>
                <a:close/>
              </a:path>
              <a:path w="808354" h="406400">
                <a:moveTo>
                  <a:pt x="41340" y="367029"/>
                </a:moveTo>
                <a:lnTo>
                  <a:pt x="40684" y="367029"/>
                </a:lnTo>
                <a:lnTo>
                  <a:pt x="39833" y="365760"/>
                </a:lnTo>
                <a:lnTo>
                  <a:pt x="41340" y="367029"/>
                </a:lnTo>
                <a:close/>
              </a:path>
              <a:path w="808354" h="406400">
                <a:moveTo>
                  <a:pt x="794772" y="373379"/>
                </a:moveTo>
                <a:lnTo>
                  <a:pt x="759796" y="373379"/>
                </a:lnTo>
                <a:lnTo>
                  <a:pt x="764698" y="369570"/>
                </a:lnTo>
                <a:lnTo>
                  <a:pt x="763758" y="369570"/>
                </a:lnTo>
                <a:lnTo>
                  <a:pt x="768280" y="365760"/>
                </a:lnTo>
                <a:lnTo>
                  <a:pt x="767429" y="367029"/>
                </a:lnTo>
                <a:lnTo>
                  <a:pt x="798645" y="367029"/>
                </a:lnTo>
                <a:lnTo>
                  <a:pt x="795458" y="372110"/>
                </a:lnTo>
                <a:lnTo>
                  <a:pt x="794772" y="373379"/>
                </a:lnTo>
                <a:close/>
              </a:path>
              <a:path w="808354" h="406400">
                <a:moveTo>
                  <a:pt x="49053" y="373379"/>
                </a:moveTo>
                <a:lnTo>
                  <a:pt x="48317" y="373379"/>
                </a:lnTo>
                <a:lnTo>
                  <a:pt x="47301" y="372110"/>
                </a:lnTo>
                <a:lnTo>
                  <a:pt x="49053" y="373379"/>
                </a:lnTo>
                <a:close/>
              </a:path>
              <a:path w="808354" h="406400">
                <a:moveTo>
                  <a:pt x="792937" y="375920"/>
                </a:moveTo>
                <a:lnTo>
                  <a:pt x="755567" y="375920"/>
                </a:lnTo>
                <a:lnTo>
                  <a:pt x="760812" y="372110"/>
                </a:lnTo>
                <a:lnTo>
                  <a:pt x="759796" y="373379"/>
                </a:lnTo>
                <a:lnTo>
                  <a:pt x="794772" y="373379"/>
                </a:lnTo>
                <a:lnTo>
                  <a:pt x="792937" y="375920"/>
                </a:lnTo>
                <a:close/>
              </a:path>
              <a:path w="808354" h="406400">
                <a:moveTo>
                  <a:pt x="54248" y="375920"/>
                </a:moveTo>
                <a:lnTo>
                  <a:pt x="52558" y="375920"/>
                </a:lnTo>
                <a:lnTo>
                  <a:pt x="51466" y="374650"/>
                </a:lnTo>
                <a:lnTo>
                  <a:pt x="54248" y="375920"/>
                </a:lnTo>
                <a:close/>
              </a:path>
              <a:path w="808354" h="406400">
                <a:moveTo>
                  <a:pt x="788959" y="381000"/>
                </a:moveTo>
                <a:lnTo>
                  <a:pt x="739286" y="381000"/>
                </a:lnTo>
                <a:lnTo>
                  <a:pt x="742410" y="379729"/>
                </a:lnTo>
                <a:lnTo>
                  <a:pt x="744251" y="379729"/>
                </a:lnTo>
                <a:lnTo>
                  <a:pt x="747274" y="378460"/>
                </a:lnTo>
                <a:lnTo>
                  <a:pt x="749039" y="378460"/>
                </a:lnTo>
                <a:lnTo>
                  <a:pt x="751935" y="377189"/>
                </a:lnTo>
                <a:lnTo>
                  <a:pt x="751084" y="377189"/>
                </a:lnTo>
                <a:lnTo>
                  <a:pt x="756646" y="374650"/>
                </a:lnTo>
                <a:lnTo>
                  <a:pt x="755567" y="375920"/>
                </a:lnTo>
                <a:lnTo>
                  <a:pt x="792937" y="375920"/>
                </a:lnTo>
                <a:lnTo>
                  <a:pt x="791102" y="378460"/>
                </a:lnTo>
                <a:lnTo>
                  <a:pt x="790327" y="379729"/>
                </a:lnTo>
                <a:lnTo>
                  <a:pt x="788959" y="381000"/>
                </a:lnTo>
                <a:close/>
              </a:path>
              <a:path w="808354" h="406400">
                <a:moveTo>
                  <a:pt x="768750" y="397510"/>
                </a:moveTo>
                <a:lnTo>
                  <a:pt x="39363" y="397510"/>
                </a:lnTo>
                <a:lnTo>
                  <a:pt x="34118" y="393700"/>
                </a:lnTo>
                <a:lnTo>
                  <a:pt x="773995" y="393700"/>
                </a:lnTo>
                <a:lnTo>
                  <a:pt x="768750" y="397510"/>
                </a:lnTo>
                <a:close/>
              </a:path>
              <a:path w="808354" h="406400">
                <a:moveTo>
                  <a:pt x="747502" y="405129"/>
                </a:moveTo>
                <a:lnTo>
                  <a:pt x="60610" y="405129"/>
                </a:lnTo>
                <a:lnTo>
                  <a:pt x="53295" y="402589"/>
                </a:lnTo>
                <a:lnTo>
                  <a:pt x="49752" y="401320"/>
                </a:lnTo>
                <a:lnTo>
                  <a:pt x="46869" y="401320"/>
                </a:lnTo>
                <a:lnTo>
                  <a:pt x="46005" y="400050"/>
                </a:lnTo>
                <a:lnTo>
                  <a:pt x="40443" y="397510"/>
                </a:lnTo>
                <a:lnTo>
                  <a:pt x="767670" y="397510"/>
                </a:lnTo>
                <a:lnTo>
                  <a:pt x="762107" y="400050"/>
                </a:lnTo>
                <a:lnTo>
                  <a:pt x="761257" y="401320"/>
                </a:lnTo>
                <a:lnTo>
                  <a:pt x="757777" y="402589"/>
                </a:lnTo>
                <a:lnTo>
                  <a:pt x="754818" y="402589"/>
                </a:lnTo>
                <a:lnTo>
                  <a:pt x="747502" y="405129"/>
                </a:lnTo>
                <a:close/>
              </a:path>
              <a:path w="808354" h="406400">
                <a:moveTo>
                  <a:pt x="743108" y="406400"/>
                </a:moveTo>
                <a:lnTo>
                  <a:pt x="65004" y="406400"/>
                </a:lnTo>
                <a:lnTo>
                  <a:pt x="61233" y="405129"/>
                </a:lnTo>
                <a:lnTo>
                  <a:pt x="746880" y="405129"/>
                </a:lnTo>
                <a:lnTo>
                  <a:pt x="743108" y="406400"/>
                </a:lnTo>
                <a:close/>
              </a:path>
            </a:pathLst>
          </a:custGeom>
          <a:solidFill>
            <a:srgbClr val="70883D"/>
          </a:solidFill>
        </p:spPr>
        <p:txBody>
          <a:bodyPr wrap="square" lIns="0" tIns="0" rIns="0" bIns="0" rtlCol="0"/>
          <a:lstStyle/>
          <a:p>
            <a:endParaRPr sz="2135"/>
          </a:p>
        </p:txBody>
      </p:sp>
      <p:sp>
        <p:nvSpPr>
          <p:cNvPr id="14" name="object 14"/>
          <p:cNvSpPr/>
          <p:nvPr/>
        </p:nvSpPr>
        <p:spPr>
          <a:xfrm>
            <a:off x="8783658" y="4416100"/>
            <a:ext cx="2016194" cy="453813"/>
          </a:xfrm>
          <a:custGeom>
            <a:avLst/>
            <a:gdLst/>
            <a:ahLst/>
            <a:cxnLst/>
            <a:rect l="l" t="t" r="r" b="b"/>
            <a:pathLst>
              <a:path w="1701165" h="382904">
                <a:moveTo>
                  <a:pt x="1636776" y="382524"/>
                </a:moveTo>
                <a:lnTo>
                  <a:pt x="64008" y="382524"/>
                </a:lnTo>
                <a:lnTo>
                  <a:pt x="39213" y="377425"/>
                </a:lnTo>
                <a:lnTo>
                  <a:pt x="18940" y="363716"/>
                </a:lnTo>
                <a:lnTo>
                  <a:pt x="5198" y="343410"/>
                </a:lnTo>
                <a:lnTo>
                  <a:pt x="0" y="318516"/>
                </a:lnTo>
                <a:lnTo>
                  <a:pt x="0" y="64008"/>
                </a:lnTo>
                <a:lnTo>
                  <a:pt x="5198" y="39290"/>
                </a:lnTo>
                <a:lnTo>
                  <a:pt x="18940" y="19040"/>
                </a:lnTo>
                <a:lnTo>
                  <a:pt x="39213" y="5272"/>
                </a:lnTo>
                <a:lnTo>
                  <a:pt x="64008" y="0"/>
                </a:lnTo>
                <a:lnTo>
                  <a:pt x="1636776" y="0"/>
                </a:lnTo>
                <a:lnTo>
                  <a:pt x="1661664" y="5272"/>
                </a:lnTo>
                <a:lnTo>
                  <a:pt x="1681972" y="19040"/>
                </a:lnTo>
                <a:lnTo>
                  <a:pt x="1695683" y="39290"/>
                </a:lnTo>
                <a:lnTo>
                  <a:pt x="1700784" y="64008"/>
                </a:lnTo>
                <a:lnTo>
                  <a:pt x="1700784" y="318516"/>
                </a:lnTo>
                <a:lnTo>
                  <a:pt x="1695683" y="343410"/>
                </a:lnTo>
                <a:lnTo>
                  <a:pt x="1681972" y="363716"/>
                </a:lnTo>
                <a:lnTo>
                  <a:pt x="1661664" y="377425"/>
                </a:lnTo>
                <a:lnTo>
                  <a:pt x="1636776" y="382524"/>
                </a:lnTo>
                <a:close/>
              </a:path>
            </a:pathLst>
          </a:custGeom>
          <a:solidFill>
            <a:srgbClr val="07554D"/>
          </a:solidFill>
        </p:spPr>
        <p:txBody>
          <a:bodyPr wrap="square" lIns="0" tIns="0" rIns="0" bIns="0" rtlCol="0"/>
          <a:lstStyle/>
          <a:p>
            <a:endParaRPr sz="2135"/>
          </a:p>
        </p:txBody>
      </p:sp>
      <p:sp>
        <p:nvSpPr>
          <p:cNvPr id="15" name="object 15"/>
          <p:cNvSpPr/>
          <p:nvPr/>
        </p:nvSpPr>
        <p:spPr>
          <a:xfrm>
            <a:off x="8769064" y="4401605"/>
            <a:ext cx="2045547" cy="481659"/>
          </a:xfrm>
          <a:custGeom>
            <a:avLst/>
            <a:gdLst/>
            <a:ahLst/>
            <a:cxnLst/>
            <a:rect l="l" t="t" r="r" b="b"/>
            <a:pathLst>
              <a:path w="1725929" h="406400">
                <a:moveTo>
                  <a:pt x="1664341" y="1270"/>
                </a:moveTo>
                <a:lnTo>
                  <a:pt x="61233" y="1270"/>
                </a:lnTo>
                <a:lnTo>
                  <a:pt x="65005" y="0"/>
                </a:lnTo>
                <a:lnTo>
                  <a:pt x="1660582" y="0"/>
                </a:lnTo>
                <a:lnTo>
                  <a:pt x="1664341" y="1270"/>
                </a:lnTo>
                <a:close/>
              </a:path>
              <a:path w="1725929" h="406400">
                <a:moveTo>
                  <a:pt x="1678718" y="5079"/>
                </a:moveTo>
                <a:lnTo>
                  <a:pt x="46869" y="5079"/>
                </a:lnTo>
                <a:lnTo>
                  <a:pt x="49752" y="3810"/>
                </a:lnTo>
                <a:lnTo>
                  <a:pt x="56928" y="1270"/>
                </a:lnTo>
                <a:lnTo>
                  <a:pt x="1668659" y="1270"/>
                </a:lnTo>
                <a:lnTo>
                  <a:pt x="1672279" y="2539"/>
                </a:lnTo>
                <a:lnTo>
                  <a:pt x="1675238" y="3810"/>
                </a:lnTo>
                <a:lnTo>
                  <a:pt x="1678718" y="5079"/>
                </a:lnTo>
                <a:close/>
              </a:path>
              <a:path w="1725929" h="406400">
                <a:moveTo>
                  <a:pt x="1685131" y="8889"/>
                </a:moveTo>
                <a:lnTo>
                  <a:pt x="40443" y="8889"/>
                </a:lnTo>
                <a:lnTo>
                  <a:pt x="46018" y="5079"/>
                </a:lnTo>
                <a:lnTo>
                  <a:pt x="1679569" y="5079"/>
                </a:lnTo>
                <a:lnTo>
                  <a:pt x="1685131" y="8889"/>
                </a:lnTo>
                <a:close/>
              </a:path>
              <a:path w="1725929" h="406400">
                <a:moveTo>
                  <a:pt x="1691469" y="12700"/>
                </a:moveTo>
                <a:lnTo>
                  <a:pt x="34119" y="12700"/>
                </a:lnTo>
                <a:lnTo>
                  <a:pt x="39364" y="8889"/>
                </a:lnTo>
                <a:lnTo>
                  <a:pt x="1686211" y="8889"/>
                </a:lnTo>
                <a:lnTo>
                  <a:pt x="1691469" y="12700"/>
                </a:lnTo>
                <a:close/>
              </a:path>
              <a:path w="1725929" h="406400">
                <a:moveTo>
                  <a:pt x="1702835" y="21589"/>
                </a:moveTo>
                <a:lnTo>
                  <a:pt x="22752" y="21589"/>
                </a:lnTo>
                <a:lnTo>
                  <a:pt x="27273" y="17779"/>
                </a:lnTo>
                <a:lnTo>
                  <a:pt x="28213" y="16510"/>
                </a:lnTo>
                <a:lnTo>
                  <a:pt x="33103" y="12700"/>
                </a:lnTo>
                <a:lnTo>
                  <a:pt x="1692472" y="12700"/>
                </a:lnTo>
                <a:lnTo>
                  <a:pt x="1697374" y="16510"/>
                </a:lnTo>
                <a:lnTo>
                  <a:pt x="1698314" y="17779"/>
                </a:lnTo>
                <a:lnTo>
                  <a:pt x="1702835" y="21589"/>
                </a:lnTo>
                <a:close/>
              </a:path>
              <a:path w="1725929" h="406400">
                <a:moveTo>
                  <a:pt x="47301" y="34289"/>
                </a:moveTo>
                <a:lnTo>
                  <a:pt x="48317" y="33020"/>
                </a:lnTo>
                <a:lnTo>
                  <a:pt x="13354" y="33020"/>
                </a:lnTo>
                <a:lnTo>
                  <a:pt x="17012" y="27939"/>
                </a:lnTo>
                <a:lnTo>
                  <a:pt x="17786" y="26670"/>
                </a:lnTo>
                <a:lnTo>
                  <a:pt x="21888" y="21589"/>
                </a:lnTo>
                <a:lnTo>
                  <a:pt x="1703686" y="21589"/>
                </a:lnTo>
                <a:lnTo>
                  <a:pt x="1706772" y="25400"/>
                </a:lnTo>
                <a:lnTo>
                  <a:pt x="66326" y="25400"/>
                </a:lnTo>
                <a:lnTo>
                  <a:pt x="63252" y="26670"/>
                </a:lnTo>
                <a:lnTo>
                  <a:pt x="61436" y="26670"/>
                </a:lnTo>
                <a:lnTo>
                  <a:pt x="58490" y="27939"/>
                </a:lnTo>
                <a:lnTo>
                  <a:pt x="57029" y="27939"/>
                </a:lnTo>
                <a:lnTo>
                  <a:pt x="53321" y="30479"/>
                </a:lnTo>
                <a:lnTo>
                  <a:pt x="52559" y="30479"/>
                </a:lnTo>
                <a:lnTo>
                  <a:pt x="47301" y="34289"/>
                </a:lnTo>
                <a:close/>
              </a:path>
              <a:path w="1725929" h="406400">
                <a:moveTo>
                  <a:pt x="1674108" y="31750"/>
                </a:moveTo>
                <a:lnTo>
                  <a:pt x="1668545" y="27939"/>
                </a:lnTo>
                <a:lnTo>
                  <a:pt x="1667097" y="27939"/>
                </a:lnTo>
                <a:lnTo>
                  <a:pt x="1664138" y="26670"/>
                </a:lnTo>
                <a:lnTo>
                  <a:pt x="1662335" y="26670"/>
                </a:lnTo>
                <a:lnTo>
                  <a:pt x="1659249" y="25400"/>
                </a:lnTo>
                <a:lnTo>
                  <a:pt x="1706772" y="25400"/>
                </a:lnTo>
                <a:lnTo>
                  <a:pt x="1707801" y="26670"/>
                </a:lnTo>
                <a:lnTo>
                  <a:pt x="1708563" y="27939"/>
                </a:lnTo>
                <a:lnTo>
                  <a:pt x="1710398" y="30479"/>
                </a:lnTo>
                <a:lnTo>
                  <a:pt x="1673028" y="30479"/>
                </a:lnTo>
                <a:lnTo>
                  <a:pt x="1674108" y="31750"/>
                </a:lnTo>
                <a:close/>
              </a:path>
              <a:path w="1725929" h="406400">
                <a:moveTo>
                  <a:pt x="56178" y="29210"/>
                </a:moveTo>
                <a:lnTo>
                  <a:pt x="57029" y="27939"/>
                </a:lnTo>
                <a:lnTo>
                  <a:pt x="59074" y="27939"/>
                </a:lnTo>
                <a:lnTo>
                  <a:pt x="56178" y="29210"/>
                </a:lnTo>
                <a:close/>
              </a:path>
              <a:path w="1725929" h="406400">
                <a:moveTo>
                  <a:pt x="1669396" y="29210"/>
                </a:moveTo>
                <a:lnTo>
                  <a:pt x="1666513" y="27939"/>
                </a:lnTo>
                <a:lnTo>
                  <a:pt x="1668545" y="27939"/>
                </a:lnTo>
                <a:lnTo>
                  <a:pt x="1669396" y="29210"/>
                </a:lnTo>
                <a:close/>
              </a:path>
              <a:path w="1725929" h="406400">
                <a:moveTo>
                  <a:pt x="51467" y="31750"/>
                </a:moveTo>
                <a:lnTo>
                  <a:pt x="52559" y="30479"/>
                </a:lnTo>
                <a:lnTo>
                  <a:pt x="53321" y="30479"/>
                </a:lnTo>
                <a:lnTo>
                  <a:pt x="51467" y="31750"/>
                </a:lnTo>
                <a:close/>
              </a:path>
              <a:path w="1725929" h="406400">
                <a:moveTo>
                  <a:pt x="1678273" y="34289"/>
                </a:moveTo>
                <a:lnTo>
                  <a:pt x="1673028" y="30479"/>
                </a:lnTo>
                <a:lnTo>
                  <a:pt x="1710398" y="30479"/>
                </a:lnTo>
                <a:lnTo>
                  <a:pt x="1712233" y="33020"/>
                </a:lnTo>
                <a:lnTo>
                  <a:pt x="1677270" y="33020"/>
                </a:lnTo>
                <a:lnTo>
                  <a:pt x="1678273" y="34289"/>
                </a:lnTo>
                <a:close/>
              </a:path>
              <a:path w="1725929" h="406400">
                <a:moveTo>
                  <a:pt x="39834" y="40639"/>
                </a:moveTo>
                <a:lnTo>
                  <a:pt x="40684" y="39370"/>
                </a:lnTo>
                <a:lnTo>
                  <a:pt x="9481" y="39370"/>
                </a:lnTo>
                <a:lnTo>
                  <a:pt x="12668" y="33020"/>
                </a:lnTo>
                <a:lnTo>
                  <a:pt x="48317" y="33020"/>
                </a:lnTo>
                <a:lnTo>
                  <a:pt x="45049" y="35560"/>
                </a:lnTo>
                <a:lnTo>
                  <a:pt x="44355" y="35560"/>
                </a:lnTo>
                <a:lnTo>
                  <a:pt x="39834" y="40639"/>
                </a:lnTo>
                <a:close/>
              </a:path>
              <a:path w="1725929" h="406400">
                <a:moveTo>
                  <a:pt x="1682159" y="36829"/>
                </a:moveTo>
                <a:lnTo>
                  <a:pt x="1677270" y="33020"/>
                </a:lnTo>
                <a:lnTo>
                  <a:pt x="1712919" y="33020"/>
                </a:lnTo>
                <a:lnTo>
                  <a:pt x="1714194" y="35560"/>
                </a:lnTo>
                <a:lnTo>
                  <a:pt x="1681232" y="35560"/>
                </a:lnTo>
                <a:lnTo>
                  <a:pt x="1682159" y="36829"/>
                </a:lnTo>
                <a:close/>
              </a:path>
              <a:path w="1725929" h="406400">
                <a:moveTo>
                  <a:pt x="43415" y="36829"/>
                </a:moveTo>
                <a:lnTo>
                  <a:pt x="44355" y="35560"/>
                </a:lnTo>
                <a:lnTo>
                  <a:pt x="45049" y="35560"/>
                </a:lnTo>
                <a:lnTo>
                  <a:pt x="43415" y="36829"/>
                </a:lnTo>
                <a:close/>
              </a:path>
              <a:path w="1725929" h="406400">
                <a:moveTo>
                  <a:pt x="1685754" y="40639"/>
                </a:moveTo>
                <a:lnTo>
                  <a:pt x="1681232" y="35560"/>
                </a:lnTo>
                <a:lnTo>
                  <a:pt x="1714194" y="35560"/>
                </a:lnTo>
                <a:lnTo>
                  <a:pt x="1716107" y="39370"/>
                </a:lnTo>
                <a:lnTo>
                  <a:pt x="1684890" y="39370"/>
                </a:lnTo>
                <a:lnTo>
                  <a:pt x="1685754" y="40639"/>
                </a:lnTo>
                <a:close/>
              </a:path>
              <a:path w="1725929" h="406400">
                <a:moveTo>
                  <a:pt x="25978" y="337820"/>
                </a:moveTo>
                <a:lnTo>
                  <a:pt x="311" y="337820"/>
                </a:lnTo>
                <a:lnTo>
                  <a:pt x="125" y="335279"/>
                </a:lnTo>
                <a:lnTo>
                  <a:pt x="0" y="73464"/>
                </a:lnTo>
                <a:lnTo>
                  <a:pt x="125" y="71120"/>
                </a:lnTo>
                <a:lnTo>
                  <a:pt x="311" y="68579"/>
                </a:lnTo>
                <a:lnTo>
                  <a:pt x="375" y="67310"/>
                </a:lnTo>
                <a:lnTo>
                  <a:pt x="781" y="64770"/>
                </a:lnTo>
                <a:lnTo>
                  <a:pt x="1441" y="60960"/>
                </a:lnTo>
                <a:lnTo>
                  <a:pt x="1568" y="59689"/>
                </a:lnTo>
                <a:lnTo>
                  <a:pt x="2432" y="55879"/>
                </a:lnTo>
                <a:lnTo>
                  <a:pt x="3486" y="53339"/>
                </a:lnTo>
                <a:lnTo>
                  <a:pt x="4477" y="49529"/>
                </a:lnTo>
                <a:lnTo>
                  <a:pt x="5836" y="45720"/>
                </a:lnTo>
                <a:lnTo>
                  <a:pt x="6204" y="45720"/>
                </a:lnTo>
                <a:lnTo>
                  <a:pt x="8896" y="39370"/>
                </a:lnTo>
                <a:lnTo>
                  <a:pt x="40684" y="39370"/>
                </a:lnTo>
                <a:lnTo>
                  <a:pt x="36582" y="43179"/>
                </a:lnTo>
                <a:lnTo>
                  <a:pt x="37357" y="43179"/>
                </a:lnTo>
                <a:lnTo>
                  <a:pt x="34604" y="46989"/>
                </a:lnTo>
                <a:lnTo>
                  <a:pt x="34373" y="46989"/>
                </a:lnTo>
                <a:lnTo>
                  <a:pt x="31982" y="50800"/>
                </a:lnTo>
                <a:lnTo>
                  <a:pt x="31769" y="50800"/>
                </a:lnTo>
                <a:lnTo>
                  <a:pt x="29089" y="55879"/>
                </a:lnTo>
                <a:lnTo>
                  <a:pt x="29470" y="55879"/>
                </a:lnTo>
                <a:lnTo>
                  <a:pt x="28327" y="58420"/>
                </a:lnTo>
                <a:lnTo>
                  <a:pt x="28543" y="58420"/>
                </a:lnTo>
                <a:lnTo>
                  <a:pt x="28042" y="59689"/>
                </a:lnTo>
                <a:lnTo>
                  <a:pt x="27730" y="59689"/>
                </a:lnTo>
                <a:lnTo>
                  <a:pt x="27155" y="62229"/>
                </a:lnTo>
                <a:lnTo>
                  <a:pt x="26558" y="64770"/>
                </a:lnTo>
                <a:lnTo>
                  <a:pt x="26075" y="67310"/>
                </a:lnTo>
                <a:lnTo>
                  <a:pt x="25707" y="69850"/>
                </a:lnTo>
                <a:lnTo>
                  <a:pt x="25478" y="72389"/>
                </a:lnTo>
                <a:lnTo>
                  <a:pt x="25356" y="76200"/>
                </a:lnTo>
                <a:lnTo>
                  <a:pt x="25343" y="330200"/>
                </a:lnTo>
                <a:lnTo>
                  <a:pt x="25394" y="332739"/>
                </a:lnTo>
                <a:lnTo>
                  <a:pt x="25521" y="334010"/>
                </a:lnTo>
                <a:lnTo>
                  <a:pt x="25571" y="335279"/>
                </a:lnTo>
                <a:lnTo>
                  <a:pt x="25978" y="337820"/>
                </a:lnTo>
                <a:close/>
              </a:path>
              <a:path w="1725929" h="406400">
                <a:moveTo>
                  <a:pt x="1691888" y="48260"/>
                </a:moveTo>
                <a:lnTo>
                  <a:pt x="1688230" y="43179"/>
                </a:lnTo>
                <a:lnTo>
                  <a:pt x="1689005" y="43179"/>
                </a:lnTo>
                <a:lnTo>
                  <a:pt x="1684890" y="39370"/>
                </a:lnTo>
                <a:lnTo>
                  <a:pt x="1716691" y="39370"/>
                </a:lnTo>
                <a:lnTo>
                  <a:pt x="1719370" y="45720"/>
                </a:lnTo>
                <a:lnTo>
                  <a:pt x="1719739" y="45720"/>
                </a:lnTo>
                <a:lnTo>
                  <a:pt x="1720192" y="46989"/>
                </a:lnTo>
                <a:lnTo>
                  <a:pt x="1691202" y="46989"/>
                </a:lnTo>
                <a:lnTo>
                  <a:pt x="1691888" y="48260"/>
                </a:lnTo>
                <a:close/>
              </a:path>
              <a:path w="1725929" h="406400">
                <a:moveTo>
                  <a:pt x="33687" y="48260"/>
                </a:moveTo>
                <a:lnTo>
                  <a:pt x="34373" y="46989"/>
                </a:lnTo>
                <a:lnTo>
                  <a:pt x="34604" y="46989"/>
                </a:lnTo>
                <a:lnTo>
                  <a:pt x="33687" y="48260"/>
                </a:lnTo>
                <a:close/>
              </a:path>
              <a:path w="1725929" h="406400">
                <a:moveTo>
                  <a:pt x="1694402" y="52070"/>
                </a:moveTo>
                <a:lnTo>
                  <a:pt x="1691202" y="46989"/>
                </a:lnTo>
                <a:lnTo>
                  <a:pt x="1720192" y="46989"/>
                </a:lnTo>
                <a:lnTo>
                  <a:pt x="1721098" y="49529"/>
                </a:lnTo>
                <a:lnTo>
                  <a:pt x="1721432" y="50800"/>
                </a:lnTo>
                <a:lnTo>
                  <a:pt x="1693805" y="50800"/>
                </a:lnTo>
                <a:lnTo>
                  <a:pt x="1694402" y="52070"/>
                </a:lnTo>
                <a:close/>
              </a:path>
              <a:path w="1725929" h="406400">
                <a:moveTo>
                  <a:pt x="31185" y="52070"/>
                </a:moveTo>
                <a:lnTo>
                  <a:pt x="31769" y="50800"/>
                </a:lnTo>
                <a:lnTo>
                  <a:pt x="31982" y="50800"/>
                </a:lnTo>
                <a:lnTo>
                  <a:pt x="31185" y="52070"/>
                </a:lnTo>
                <a:close/>
              </a:path>
              <a:path w="1725929" h="406400">
                <a:moveTo>
                  <a:pt x="1698034" y="60960"/>
                </a:moveTo>
                <a:lnTo>
                  <a:pt x="1697044" y="58420"/>
                </a:lnTo>
                <a:lnTo>
                  <a:pt x="1697260" y="58420"/>
                </a:lnTo>
                <a:lnTo>
                  <a:pt x="1696117" y="55879"/>
                </a:lnTo>
                <a:lnTo>
                  <a:pt x="1696485" y="55879"/>
                </a:lnTo>
                <a:lnTo>
                  <a:pt x="1693805" y="50800"/>
                </a:lnTo>
                <a:lnTo>
                  <a:pt x="1721432" y="50800"/>
                </a:lnTo>
                <a:lnTo>
                  <a:pt x="1722101" y="53339"/>
                </a:lnTo>
                <a:lnTo>
                  <a:pt x="1722291" y="53339"/>
                </a:lnTo>
                <a:lnTo>
                  <a:pt x="1723307" y="57150"/>
                </a:lnTo>
                <a:lnTo>
                  <a:pt x="1724019" y="59689"/>
                </a:lnTo>
                <a:lnTo>
                  <a:pt x="1697857" y="59689"/>
                </a:lnTo>
                <a:lnTo>
                  <a:pt x="1698034" y="60960"/>
                </a:lnTo>
                <a:close/>
              </a:path>
              <a:path w="1725929" h="406400">
                <a:moveTo>
                  <a:pt x="27540" y="60960"/>
                </a:moveTo>
                <a:lnTo>
                  <a:pt x="27730" y="59689"/>
                </a:lnTo>
                <a:lnTo>
                  <a:pt x="28042" y="59689"/>
                </a:lnTo>
                <a:lnTo>
                  <a:pt x="27540" y="60960"/>
                </a:lnTo>
                <a:close/>
              </a:path>
              <a:path w="1725929" h="406400">
                <a:moveTo>
                  <a:pt x="1698708" y="63500"/>
                </a:moveTo>
                <a:lnTo>
                  <a:pt x="1697857" y="59689"/>
                </a:lnTo>
                <a:lnTo>
                  <a:pt x="1724019" y="59689"/>
                </a:lnTo>
                <a:lnTo>
                  <a:pt x="1724146" y="60960"/>
                </a:lnTo>
                <a:lnTo>
                  <a:pt x="1724425" y="62229"/>
                </a:lnTo>
                <a:lnTo>
                  <a:pt x="1698555" y="62229"/>
                </a:lnTo>
                <a:lnTo>
                  <a:pt x="1698708" y="63500"/>
                </a:lnTo>
                <a:close/>
              </a:path>
              <a:path w="1725929" h="406400">
                <a:moveTo>
                  <a:pt x="26867" y="63500"/>
                </a:moveTo>
                <a:lnTo>
                  <a:pt x="27032" y="62229"/>
                </a:lnTo>
                <a:lnTo>
                  <a:pt x="26867" y="63500"/>
                </a:lnTo>
                <a:close/>
              </a:path>
              <a:path w="1725929" h="406400">
                <a:moveTo>
                  <a:pt x="1722969" y="350520"/>
                </a:moveTo>
                <a:lnTo>
                  <a:pt x="1696117" y="350520"/>
                </a:lnTo>
                <a:lnTo>
                  <a:pt x="1697260" y="347979"/>
                </a:lnTo>
                <a:lnTo>
                  <a:pt x="1697044" y="347979"/>
                </a:lnTo>
                <a:lnTo>
                  <a:pt x="1698034" y="345439"/>
                </a:lnTo>
                <a:lnTo>
                  <a:pt x="1697857" y="345439"/>
                </a:lnTo>
                <a:lnTo>
                  <a:pt x="1698708" y="342900"/>
                </a:lnTo>
                <a:lnTo>
                  <a:pt x="1698555" y="342900"/>
                </a:lnTo>
                <a:lnTo>
                  <a:pt x="1699266" y="340360"/>
                </a:lnTo>
                <a:lnTo>
                  <a:pt x="1699698" y="337820"/>
                </a:lnTo>
                <a:lnTo>
                  <a:pt x="1700003" y="335279"/>
                </a:lnTo>
                <a:lnTo>
                  <a:pt x="1700060" y="334010"/>
                </a:lnTo>
                <a:lnTo>
                  <a:pt x="1700181" y="332739"/>
                </a:lnTo>
                <a:lnTo>
                  <a:pt x="1700155" y="72389"/>
                </a:lnTo>
                <a:lnTo>
                  <a:pt x="1699939" y="69850"/>
                </a:lnTo>
                <a:lnTo>
                  <a:pt x="1699597" y="67310"/>
                </a:lnTo>
                <a:lnTo>
                  <a:pt x="1699139" y="64770"/>
                </a:lnTo>
                <a:lnTo>
                  <a:pt x="1698555" y="62229"/>
                </a:lnTo>
                <a:lnTo>
                  <a:pt x="1724425" y="62229"/>
                </a:lnTo>
                <a:lnTo>
                  <a:pt x="1724704" y="63500"/>
                </a:lnTo>
                <a:lnTo>
                  <a:pt x="1725200" y="67310"/>
                </a:lnTo>
                <a:lnTo>
                  <a:pt x="1725517" y="71120"/>
                </a:lnTo>
                <a:lnTo>
                  <a:pt x="1725411" y="335279"/>
                </a:lnTo>
                <a:lnTo>
                  <a:pt x="1725200" y="337820"/>
                </a:lnTo>
                <a:lnTo>
                  <a:pt x="1724704" y="341629"/>
                </a:lnTo>
                <a:lnTo>
                  <a:pt x="1723307" y="349250"/>
                </a:lnTo>
                <a:lnTo>
                  <a:pt x="1722969" y="350520"/>
                </a:lnTo>
                <a:close/>
              </a:path>
              <a:path w="1725929" h="406400">
                <a:moveTo>
                  <a:pt x="26321" y="66039"/>
                </a:moveTo>
                <a:lnTo>
                  <a:pt x="26448" y="64770"/>
                </a:lnTo>
                <a:lnTo>
                  <a:pt x="26321" y="66039"/>
                </a:lnTo>
                <a:close/>
              </a:path>
              <a:path w="1725929" h="406400">
                <a:moveTo>
                  <a:pt x="1699266" y="66039"/>
                </a:moveTo>
                <a:lnTo>
                  <a:pt x="1699029" y="64770"/>
                </a:lnTo>
                <a:lnTo>
                  <a:pt x="1699266" y="66039"/>
                </a:lnTo>
                <a:close/>
              </a:path>
              <a:path w="1725929" h="406400">
                <a:moveTo>
                  <a:pt x="25889" y="68579"/>
                </a:moveTo>
                <a:lnTo>
                  <a:pt x="25978" y="67310"/>
                </a:lnTo>
                <a:lnTo>
                  <a:pt x="25889" y="68579"/>
                </a:lnTo>
                <a:close/>
              </a:path>
              <a:path w="1725929" h="406400">
                <a:moveTo>
                  <a:pt x="1699698" y="68579"/>
                </a:moveTo>
                <a:lnTo>
                  <a:pt x="1699512" y="67310"/>
                </a:lnTo>
                <a:lnTo>
                  <a:pt x="1699698" y="68579"/>
                </a:lnTo>
                <a:close/>
              </a:path>
              <a:path w="1725929" h="406400">
                <a:moveTo>
                  <a:pt x="25571" y="71120"/>
                </a:moveTo>
                <a:lnTo>
                  <a:pt x="25648" y="69850"/>
                </a:lnTo>
                <a:lnTo>
                  <a:pt x="25571" y="71120"/>
                </a:lnTo>
                <a:close/>
              </a:path>
              <a:path w="1725929" h="406400">
                <a:moveTo>
                  <a:pt x="1700003" y="71120"/>
                </a:moveTo>
                <a:lnTo>
                  <a:pt x="1699867" y="69850"/>
                </a:lnTo>
                <a:lnTo>
                  <a:pt x="1700003" y="71120"/>
                </a:lnTo>
                <a:close/>
              </a:path>
              <a:path w="1725929" h="406400">
                <a:moveTo>
                  <a:pt x="25407" y="73464"/>
                </a:moveTo>
                <a:lnTo>
                  <a:pt x="25432" y="72389"/>
                </a:lnTo>
                <a:lnTo>
                  <a:pt x="25407" y="73464"/>
                </a:lnTo>
                <a:close/>
              </a:path>
              <a:path w="1725929" h="406400">
                <a:moveTo>
                  <a:pt x="1700181" y="73660"/>
                </a:moveTo>
                <a:lnTo>
                  <a:pt x="1700100" y="72389"/>
                </a:lnTo>
                <a:lnTo>
                  <a:pt x="1700181" y="73660"/>
                </a:lnTo>
                <a:close/>
              </a:path>
              <a:path w="1725929" h="406400">
                <a:moveTo>
                  <a:pt x="25402" y="73660"/>
                </a:moveTo>
                <a:lnTo>
                  <a:pt x="25407" y="73464"/>
                </a:lnTo>
                <a:lnTo>
                  <a:pt x="25402" y="73660"/>
                </a:lnTo>
                <a:close/>
              </a:path>
              <a:path w="1725929" h="406400">
                <a:moveTo>
                  <a:pt x="1692472" y="393700"/>
                </a:moveTo>
                <a:lnTo>
                  <a:pt x="33103" y="393700"/>
                </a:lnTo>
                <a:lnTo>
                  <a:pt x="28213" y="389889"/>
                </a:lnTo>
                <a:lnTo>
                  <a:pt x="27273" y="388620"/>
                </a:lnTo>
                <a:lnTo>
                  <a:pt x="22752" y="384810"/>
                </a:lnTo>
                <a:lnTo>
                  <a:pt x="21888" y="383539"/>
                </a:lnTo>
                <a:lnTo>
                  <a:pt x="17786" y="379729"/>
                </a:lnTo>
                <a:lnTo>
                  <a:pt x="17012" y="378460"/>
                </a:lnTo>
                <a:lnTo>
                  <a:pt x="13354" y="373379"/>
                </a:lnTo>
                <a:lnTo>
                  <a:pt x="12668" y="372110"/>
                </a:lnTo>
                <a:lnTo>
                  <a:pt x="9481" y="367029"/>
                </a:lnTo>
                <a:lnTo>
                  <a:pt x="8896" y="365760"/>
                </a:lnTo>
                <a:lnTo>
                  <a:pt x="6204" y="360679"/>
                </a:lnTo>
                <a:lnTo>
                  <a:pt x="5836" y="359410"/>
                </a:lnTo>
                <a:lnTo>
                  <a:pt x="375" y="337820"/>
                </a:lnTo>
                <a:lnTo>
                  <a:pt x="25889" y="337820"/>
                </a:lnTo>
                <a:lnTo>
                  <a:pt x="26448" y="340360"/>
                </a:lnTo>
                <a:lnTo>
                  <a:pt x="27032" y="342900"/>
                </a:lnTo>
                <a:lnTo>
                  <a:pt x="26867" y="342900"/>
                </a:lnTo>
                <a:lnTo>
                  <a:pt x="27730" y="345439"/>
                </a:lnTo>
                <a:lnTo>
                  <a:pt x="27540" y="345439"/>
                </a:lnTo>
                <a:lnTo>
                  <a:pt x="28543" y="347979"/>
                </a:lnTo>
                <a:lnTo>
                  <a:pt x="28327" y="347979"/>
                </a:lnTo>
                <a:lnTo>
                  <a:pt x="29470" y="350520"/>
                </a:lnTo>
                <a:lnTo>
                  <a:pt x="29625" y="350520"/>
                </a:lnTo>
                <a:lnTo>
                  <a:pt x="31233" y="354329"/>
                </a:lnTo>
                <a:lnTo>
                  <a:pt x="31769" y="355600"/>
                </a:lnTo>
                <a:lnTo>
                  <a:pt x="31982" y="355600"/>
                </a:lnTo>
                <a:lnTo>
                  <a:pt x="34373" y="359410"/>
                </a:lnTo>
                <a:lnTo>
                  <a:pt x="34604" y="359410"/>
                </a:lnTo>
                <a:lnTo>
                  <a:pt x="37357" y="363220"/>
                </a:lnTo>
                <a:lnTo>
                  <a:pt x="37608" y="363220"/>
                </a:lnTo>
                <a:lnTo>
                  <a:pt x="40684" y="367029"/>
                </a:lnTo>
                <a:lnTo>
                  <a:pt x="41341" y="367029"/>
                </a:lnTo>
                <a:lnTo>
                  <a:pt x="44355" y="369570"/>
                </a:lnTo>
                <a:lnTo>
                  <a:pt x="43415" y="369570"/>
                </a:lnTo>
                <a:lnTo>
                  <a:pt x="48317" y="373379"/>
                </a:lnTo>
                <a:lnTo>
                  <a:pt x="49054" y="373379"/>
                </a:lnTo>
                <a:lnTo>
                  <a:pt x="52559" y="375920"/>
                </a:lnTo>
                <a:lnTo>
                  <a:pt x="54248" y="375920"/>
                </a:lnTo>
                <a:lnTo>
                  <a:pt x="57029" y="377189"/>
                </a:lnTo>
                <a:lnTo>
                  <a:pt x="56178" y="377189"/>
                </a:lnTo>
                <a:lnTo>
                  <a:pt x="59074" y="378460"/>
                </a:lnTo>
                <a:lnTo>
                  <a:pt x="60839" y="378460"/>
                </a:lnTo>
                <a:lnTo>
                  <a:pt x="63862" y="379729"/>
                </a:lnTo>
                <a:lnTo>
                  <a:pt x="65703" y="379729"/>
                </a:lnTo>
                <a:lnTo>
                  <a:pt x="68840" y="381000"/>
                </a:lnTo>
                <a:lnTo>
                  <a:pt x="1706429" y="381000"/>
                </a:lnTo>
                <a:lnTo>
                  <a:pt x="1703686" y="383539"/>
                </a:lnTo>
                <a:lnTo>
                  <a:pt x="1702835" y="384810"/>
                </a:lnTo>
                <a:lnTo>
                  <a:pt x="1698314" y="388620"/>
                </a:lnTo>
                <a:lnTo>
                  <a:pt x="1697374" y="389889"/>
                </a:lnTo>
                <a:lnTo>
                  <a:pt x="1692472" y="393700"/>
                </a:lnTo>
                <a:close/>
              </a:path>
              <a:path w="1725929" h="406400">
                <a:moveTo>
                  <a:pt x="29625" y="350520"/>
                </a:moveTo>
                <a:lnTo>
                  <a:pt x="29470" y="350520"/>
                </a:lnTo>
                <a:lnTo>
                  <a:pt x="29089" y="349250"/>
                </a:lnTo>
                <a:lnTo>
                  <a:pt x="29625" y="350520"/>
                </a:lnTo>
                <a:close/>
              </a:path>
              <a:path w="1725929" h="406400">
                <a:moveTo>
                  <a:pt x="1721352" y="355600"/>
                </a:moveTo>
                <a:lnTo>
                  <a:pt x="1693805" y="355600"/>
                </a:lnTo>
                <a:lnTo>
                  <a:pt x="1694402" y="354329"/>
                </a:lnTo>
                <a:lnTo>
                  <a:pt x="1696485" y="349250"/>
                </a:lnTo>
                <a:lnTo>
                  <a:pt x="1696117" y="350520"/>
                </a:lnTo>
                <a:lnTo>
                  <a:pt x="1722969" y="350520"/>
                </a:lnTo>
                <a:lnTo>
                  <a:pt x="1722291" y="353060"/>
                </a:lnTo>
                <a:lnTo>
                  <a:pt x="1721352" y="355600"/>
                </a:lnTo>
                <a:close/>
              </a:path>
              <a:path w="1725929" h="406400">
                <a:moveTo>
                  <a:pt x="31769" y="355600"/>
                </a:moveTo>
                <a:lnTo>
                  <a:pt x="31185" y="354329"/>
                </a:lnTo>
                <a:lnTo>
                  <a:pt x="31357" y="354623"/>
                </a:lnTo>
                <a:lnTo>
                  <a:pt x="31769" y="355600"/>
                </a:lnTo>
                <a:close/>
              </a:path>
              <a:path w="1725929" h="406400">
                <a:moveTo>
                  <a:pt x="31332" y="354564"/>
                </a:moveTo>
                <a:lnTo>
                  <a:pt x="31185" y="354329"/>
                </a:lnTo>
                <a:lnTo>
                  <a:pt x="31332" y="354564"/>
                </a:lnTo>
                <a:close/>
              </a:path>
              <a:path w="1725929" h="406400">
                <a:moveTo>
                  <a:pt x="1694218" y="354623"/>
                </a:moveTo>
                <a:lnTo>
                  <a:pt x="1694341" y="354329"/>
                </a:lnTo>
                <a:lnTo>
                  <a:pt x="1694218" y="354623"/>
                </a:lnTo>
                <a:close/>
              </a:path>
              <a:path w="1725929" h="406400">
                <a:moveTo>
                  <a:pt x="1693805" y="355600"/>
                </a:moveTo>
                <a:lnTo>
                  <a:pt x="1694254" y="354564"/>
                </a:lnTo>
                <a:lnTo>
                  <a:pt x="1694402" y="354329"/>
                </a:lnTo>
                <a:lnTo>
                  <a:pt x="1693805" y="355600"/>
                </a:lnTo>
                <a:close/>
              </a:path>
              <a:path w="1725929" h="406400">
                <a:moveTo>
                  <a:pt x="31982" y="355600"/>
                </a:moveTo>
                <a:lnTo>
                  <a:pt x="31769" y="355600"/>
                </a:lnTo>
                <a:lnTo>
                  <a:pt x="31332" y="354564"/>
                </a:lnTo>
                <a:lnTo>
                  <a:pt x="31982" y="355600"/>
                </a:lnTo>
                <a:close/>
              </a:path>
              <a:path w="1725929" h="406400">
                <a:moveTo>
                  <a:pt x="1719739" y="359410"/>
                </a:moveTo>
                <a:lnTo>
                  <a:pt x="1691202" y="359410"/>
                </a:lnTo>
                <a:lnTo>
                  <a:pt x="1694218" y="354623"/>
                </a:lnTo>
                <a:lnTo>
                  <a:pt x="1693805" y="355600"/>
                </a:lnTo>
                <a:lnTo>
                  <a:pt x="1721352" y="355600"/>
                </a:lnTo>
                <a:lnTo>
                  <a:pt x="1720882" y="356870"/>
                </a:lnTo>
                <a:lnTo>
                  <a:pt x="1719739" y="359410"/>
                </a:lnTo>
                <a:close/>
              </a:path>
              <a:path w="1725929" h="406400">
                <a:moveTo>
                  <a:pt x="34604" y="359410"/>
                </a:moveTo>
                <a:lnTo>
                  <a:pt x="34373" y="359410"/>
                </a:lnTo>
                <a:lnTo>
                  <a:pt x="33687" y="358139"/>
                </a:lnTo>
                <a:lnTo>
                  <a:pt x="34604" y="359410"/>
                </a:lnTo>
                <a:close/>
              </a:path>
              <a:path w="1725929" h="406400">
                <a:moveTo>
                  <a:pt x="1718031" y="363220"/>
                </a:moveTo>
                <a:lnTo>
                  <a:pt x="1688230" y="363220"/>
                </a:lnTo>
                <a:lnTo>
                  <a:pt x="1691888" y="358139"/>
                </a:lnTo>
                <a:lnTo>
                  <a:pt x="1691202" y="359410"/>
                </a:lnTo>
                <a:lnTo>
                  <a:pt x="1719739" y="359410"/>
                </a:lnTo>
                <a:lnTo>
                  <a:pt x="1719370" y="360679"/>
                </a:lnTo>
                <a:lnTo>
                  <a:pt x="1718031" y="363220"/>
                </a:lnTo>
                <a:close/>
              </a:path>
              <a:path w="1725929" h="406400">
                <a:moveTo>
                  <a:pt x="37608" y="363220"/>
                </a:moveTo>
                <a:lnTo>
                  <a:pt x="37357" y="363220"/>
                </a:lnTo>
                <a:lnTo>
                  <a:pt x="36582" y="361950"/>
                </a:lnTo>
                <a:lnTo>
                  <a:pt x="37608" y="363220"/>
                </a:lnTo>
                <a:close/>
              </a:path>
              <a:path w="1725929" h="406400">
                <a:moveTo>
                  <a:pt x="1716107" y="367029"/>
                </a:moveTo>
                <a:lnTo>
                  <a:pt x="1684890" y="367029"/>
                </a:lnTo>
                <a:lnTo>
                  <a:pt x="1689005" y="361950"/>
                </a:lnTo>
                <a:lnTo>
                  <a:pt x="1688230" y="363220"/>
                </a:lnTo>
                <a:lnTo>
                  <a:pt x="1718031" y="363220"/>
                </a:lnTo>
                <a:lnTo>
                  <a:pt x="1716691" y="365760"/>
                </a:lnTo>
                <a:lnTo>
                  <a:pt x="1716107" y="367029"/>
                </a:lnTo>
                <a:close/>
              </a:path>
              <a:path w="1725929" h="406400">
                <a:moveTo>
                  <a:pt x="41341" y="367029"/>
                </a:moveTo>
                <a:lnTo>
                  <a:pt x="40684" y="367029"/>
                </a:lnTo>
                <a:lnTo>
                  <a:pt x="39834" y="365760"/>
                </a:lnTo>
                <a:lnTo>
                  <a:pt x="41341" y="367029"/>
                </a:lnTo>
                <a:close/>
              </a:path>
              <a:path w="1725929" h="406400">
                <a:moveTo>
                  <a:pt x="1712233" y="373379"/>
                </a:moveTo>
                <a:lnTo>
                  <a:pt x="1677270" y="373379"/>
                </a:lnTo>
                <a:lnTo>
                  <a:pt x="1682159" y="369570"/>
                </a:lnTo>
                <a:lnTo>
                  <a:pt x="1681232" y="369570"/>
                </a:lnTo>
                <a:lnTo>
                  <a:pt x="1685754" y="365760"/>
                </a:lnTo>
                <a:lnTo>
                  <a:pt x="1684890" y="367029"/>
                </a:lnTo>
                <a:lnTo>
                  <a:pt x="1716107" y="367029"/>
                </a:lnTo>
                <a:lnTo>
                  <a:pt x="1712919" y="372110"/>
                </a:lnTo>
                <a:lnTo>
                  <a:pt x="1712233" y="373379"/>
                </a:lnTo>
                <a:close/>
              </a:path>
              <a:path w="1725929" h="406400">
                <a:moveTo>
                  <a:pt x="49054" y="373379"/>
                </a:moveTo>
                <a:lnTo>
                  <a:pt x="48317" y="373379"/>
                </a:lnTo>
                <a:lnTo>
                  <a:pt x="47301" y="372110"/>
                </a:lnTo>
                <a:lnTo>
                  <a:pt x="49054" y="373379"/>
                </a:lnTo>
                <a:close/>
              </a:path>
              <a:path w="1725929" h="406400">
                <a:moveTo>
                  <a:pt x="1710398" y="375920"/>
                </a:moveTo>
                <a:lnTo>
                  <a:pt x="1673028" y="375920"/>
                </a:lnTo>
                <a:lnTo>
                  <a:pt x="1678273" y="372110"/>
                </a:lnTo>
                <a:lnTo>
                  <a:pt x="1677270" y="373379"/>
                </a:lnTo>
                <a:lnTo>
                  <a:pt x="1712233" y="373379"/>
                </a:lnTo>
                <a:lnTo>
                  <a:pt x="1710398" y="375920"/>
                </a:lnTo>
                <a:close/>
              </a:path>
              <a:path w="1725929" h="406400">
                <a:moveTo>
                  <a:pt x="54248" y="375920"/>
                </a:moveTo>
                <a:lnTo>
                  <a:pt x="52559" y="375920"/>
                </a:lnTo>
                <a:lnTo>
                  <a:pt x="51467" y="374650"/>
                </a:lnTo>
                <a:lnTo>
                  <a:pt x="54248" y="375920"/>
                </a:lnTo>
                <a:close/>
              </a:path>
              <a:path w="1725929" h="406400">
                <a:moveTo>
                  <a:pt x="1706429" y="381000"/>
                </a:moveTo>
                <a:lnTo>
                  <a:pt x="1656747" y="381000"/>
                </a:lnTo>
                <a:lnTo>
                  <a:pt x="1659871" y="379729"/>
                </a:lnTo>
                <a:lnTo>
                  <a:pt x="1661725" y="379729"/>
                </a:lnTo>
                <a:lnTo>
                  <a:pt x="1664735" y="378460"/>
                </a:lnTo>
                <a:lnTo>
                  <a:pt x="1666513" y="378460"/>
                </a:lnTo>
                <a:lnTo>
                  <a:pt x="1669396" y="377189"/>
                </a:lnTo>
                <a:lnTo>
                  <a:pt x="1668545" y="377189"/>
                </a:lnTo>
                <a:lnTo>
                  <a:pt x="1674108" y="374650"/>
                </a:lnTo>
                <a:lnTo>
                  <a:pt x="1673028" y="375920"/>
                </a:lnTo>
                <a:lnTo>
                  <a:pt x="1710398" y="375920"/>
                </a:lnTo>
                <a:lnTo>
                  <a:pt x="1708563" y="378460"/>
                </a:lnTo>
                <a:lnTo>
                  <a:pt x="1707801" y="379729"/>
                </a:lnTo>
                <a:lnTo>
                  <a:pt x="1706429" y="381000"/>
                </a:lnTo>
                <a:close/>
              </a:path>
              <a:path w="1725929" h="406400">
                <a:moveTo>
                  <a:pt x="1686211" y="397510"/>
                </a:moveTo>
                <a:lnTo>
                  <a:pt x="39364" y="397510"/>
                </a:lnTo>
                <a:lnTo>
                  <a:pt x="34119" y="393700"/>
                </a:lnTo>
                <a:lnTo>
                  <a:pt x="1691469" y="393700"/>
                </a:lnTo>
                <a:lnTo>
                  <a:pt x="1686211" y="397510"/>
                </a:lnTo>
                <a:close/>
              </a:path>
              <a:path w="1725929" h="406400">
                <a:moveTo>
                  <a:pt x="1671682" y="403860"/>
                </a:moveTo>
                <a:lnTo>
                  <a:pt x="53905" y="403860"/>
                </a:lnTo>
                <a:lnTo>
                  <a:pt x="50349" y="402589"/>
                </a:lnTo>
                <a:lnTo>
                  <a:pt x="49752" y="401320"/>
                </a:lnTo>
                <a:lnTo>
                  <a:pt x="46869" y="401320"/>
                </a:lnTo>
                <a:lnTo>
                  <a:pt x="46018" y="400050"/>
                </a:lnTo>
                <a:lnTo>
                  <a:pt x="40443" y="397510"/>
                </a:lnTo>
                <a:lnTo>
                  <a:pt x="1685131" y="397510"/>
                </a:lnTo>
                <a:lnTo>
                  <a:pt x="1679569" y="400050"/>
                </a:lnTo>
                <a:lnTo>
                  <a:pt x="1678718" y="401320"/>
                </a:lnTo>
                <a:lnTo>
                  <a:pt x="1671682" y="403860"/>
                </a:lnTo>
                <a:close/>
              </a:path>
              <a:path w="1725929" h="406400">
                <a:moveTo>
                  <a:pt x="1664964" y="405129"/>
                </a:moveTo>
                <a:lnTo>
                  <a:pt x="60611" y="405129"/>
                </a:lnTo>
                <a:lnTo>
                  <a:pt x="56928" y="403860"/>
                </a:lnTo>
                <a:lnTo>
                  <a:pt x="1668659" y="403860"/>
                </a:lnTo>
                <a:lnTo>
                  <a:pt x="1664964" y="405129"/>
                </a:lnTo>
                <a:close/>
              </a:path>
              <a:path w="1725929" h="406400">
                <a:moveTo>
                  <a:pt x="1660582" y="406400"/>
                </a:moveTo>
                <a:lnTo>
                  <a:pt x="65005" y="406400"/>
                </a:lnTo>
                <a:lnTo>
                  <a:pt x="61233" y="405129"/>
                </a:lnTo>
                <a:lnTo>
                  <a:pt x="1664341" y="405129"/>
                </a:lnTo>
                <a:lnTo>
                  <a:pt x="1660582" y="406400"/>
                </a:lnTo>
                <a:close/>
              </a:path>
            </a:pathLst>
          </a:custGeom>
          <a:solidFill>
            <a:srgbClr val="70883D"/>
          </a:solidFill>
        </p:spPr>
        <p:txBody>
          <a:bodyPr wrap="square" lIns="0" tIns="0" rIns="0" bIns="0" rtlCol="0"/>
          <a:lstStyle/>
          <a:p>
            <a:endParaRPr sz="2135"/>
          </a:p>
        </p:txBody>
      </p:sp>
      <p:sp>
        <p:nvSpPr>
          <p:cNvPr id="16" name="object 16"/>
          <p:cNvSpPr txBox="1"/>
          <p:nvPr/>
        </p:nvSpPr>
        <p:spPr>
          <a:xfrm>
            <a:off x="9223098" y="4521539"/>
            <a:ext cx="1137167" cy="207421"/>
          </a:xfrm>
          <a:prstGeom prst="rect">
            <a:avLst/>
          </a:prstGeom>
        </p:spPr>
        <p:txBody>
          <a:bodyPr vert="horz" wrap="square" lIns="0" tIns="15804" rIns="0" bIns="0" rtlCol="0">
            <a:spAutoFit/>
          </a:bodyPr>
          <a:lstStyle/>
          <a:p>
            <a:pPr marL="15240">
              <a:spcBef>
                <a:spcPts val="125"/>
              </a:spcBef>
            </a:pPr>
            <a:r>
              <a:rPr sz="1245" b="1" dirty="0">
                <a:solidFill>
                  <a:srgbClr val="FFFFFF"/>
                </a:solidFill>
                <a:latin typeface="微软雅黑" panose="020B0503020204020204" charset="-122"/>
                <a:cs typeface="微软雅黑" panose="020B0503020204020204" charset="-122"/>
              </a:rPr>
              <a:t>传感器、驱动</a:t>
            </a:r>
            <a:r>
              <a:rPr sz="1245" b="1" spc="6" dirty="0">
                <a:solidFill>
                  <a:srgbClr val="FFFFFF"/>
                </a:solidFill>
                <a:latin typeface="微软雅黑" panose="020B0503020204020204" charset="-122"/>
                <a:cs typeface="微软雅黑" panose="020B0503020204020204" charset="-122"/>
              </a:rPr>
              <a:t>器</a:t>
            </a:r>
            <a:endParaRPr sz="1245">
              <a:latin typeface="微软雅黑" panose="020B0503020204020204" charset="-122"/>
              <a:cs typeface="微软雅黑" panose="020B0503020204020204" charset="-122"/>
            </a:endParaRPr>
          </a:p>
        </p:txBody>
      </p:sp>
      <p:sp>
        <p:nvSpPr>
          <p:cNvPr id="17" name="object 17"/>
          <p:cNvSpPr/>
          <p:nvPr/>
        </p:nvSpPr>
        <p:spPr>
          <a:xfrm>
            <a:off x="7788430" y="4425131"/>
            <a:ext cx="927194" cy="453813"/>
          </a:xfrm>
          <a:custGeom>
            <a:avLst/>
            <a:gdLst/>
            <a:ahLst/>
            <a:cxnLst/>
            <a:rect l="l" t="t" r="r" b="b"/>
            <a:pathLst>
              <a:path w="782320" h="382904">
                <a:moveTo>
                  <a:pt x="717803" y="382524"/>
                </a:moveTo>
                <a:lnTo>
                  <a:pt x="62483" y="382524"/>
                </a:lnTo>
                <a:lnTo>
                  <a:pt x="37961" y="377123"/>
                </a:lnTo>
                <a:lnTo>
                  <a:pt x="17935" y="363312"/>
                </a:lnTo>
                <a:lnTo>
                  <a:pt x="4562" y="343104"/>
                </a:lnTo>
                <a:lnTo>
                  <a:pt x="0" y="318515"/>
                </a:lnTo>
                <a:lnTo>
                  <a:pt x="0" y="64008"/>
                </a:lnTo>
                <a:lnTo>
                  <a:pt x="4562" y="38985"/>
                </a:lnTo>
                <a:lnTo>
                  <a:pt x="17935" y="18635"/>
                </a:lnTo>
                <a:lnTo>
                  <a:pt x="37961" y="4970"/>
                </a:lnTo>
                <a:lnTo>
                  <a:pt x="62483" y="0"/>
                </a:lnTo>
                <a:lnTo>
                  <a:pt x="717803" y="0"/>
                </a:lnTo>
                <a:lnTo>
                  <a:pt x="742935" y="4970"/>
                </a:lnTo>
                <a:lnTo>
                  <a:pt x="763323" y="18635"/>
                </a:lnTo>
                <a:lnTo>
                  <a:pt x="776954" y="38985"/>
                </a:lnTo>
                <a:lnTo>
                  <a:pt x="781811" y="64008"/>
                </a:lnTo>
                <a:lnTo>
                  <a:pt x="781811" y="318515"/>
                </a:lnTo>
                <a:lnTo>
                  <a:pt x="776954" y="343104"/>
                </a:lnTo>
                <a:lnTo>
                  <a:pt x="763323" y="363312"/>
                </a:lnTo>
                <a:lnTo>
                  <a:pt x="742935" y="377123"/>
                </a:lnTo>
                <a:lnTo>
                  <a:pt x="717803" y="382524"/>
                </a:lnTo>
                <a:close/>
              </a:path>
            </a:pathLst>
          </a:custGeom>
          <a:solidFill>
            <a:srgbClr val="07554D"/>
          </a:solidFill>
        </p:spPr>
        <p:txBody>
          <a:bodyPr wrap="square" lIns="0" tIns="0" rIns="0" bIns="0" rtlCol="0"/>
          <a:lstStyle/>
          <a:p>
            <a:endParaRPr sz="2135"/>
          </a:p>
        </p:txBody>
      </p:sp>
      <p:sp>
        <p:nvSpPr>
          <p:cNvPr id="18" name="object 18"/>
          <p:cNvSpPr/>
          <p:nvPr/>
        </p:nvSpPr>
        <p:spPr>
          <a:xfrm>
            <a:off x="7772558" y="4410004"/>
            <a:ext cx="958050" cy="481659"/>
          </a:xfrm>
          <a:custGeom>
            <a:avLst/>
            <a:gdLst/>
            <a:ahLst/>
            <a:cxnLst/>
            <a:rect l="l" t="t" r="r" b="b"/>
            <a:pathLst>
              <a:path w="808354" h="406400">
                <a:moveTo>
                  <a:pt x="746880" y="1270"/>
                </a:moveTo>
                <a:lnTo>
                  <a:pt x="61233" y="1270"/>
                </a:lnTo>
                <a:lnTo>
                  <a:pt x="65004" y="0"/>
                </a:lnTo>
                <a:lnTo>
                  <a:pt x="743108" y="0"/>
                </a:lnTo>
                <a:lnTo>
                  <a:pt x="746880" y="1270"/>
                </a:lnTo>
                <a:close/>
              </a:path>
              <a:path w="808354" h="406400">
                <a:moveTo>
                  <a:pt x="761257" y="5079"/>
                </a:moveTo>
                <a:lnTo>
                  <a:pt x="46856" y="5079"/>
                </a:lnTo>
                <a:lnTo>
                  <a:pt x="49752" y="3810"/>
                </a:lnTo>
                <a:lnTo>
                  <a:pt x="56915" y="1270"/>
                </a:lnTo>
                <a:lnTo>
                  <a:pt x="751198" y="1270"/>
                </a:lnTo>
                <a:lnTo>
                  <a:pt x="758361" y="3810"/>
                </a:lnTo>
                <a:lnTo>
                  <a:pt x="761257" y="5079"/>
                </a:lnTo>
                <a:close/>
              </a:path>
              <a:path w="808354" h="406400">
                <a:moveTo>
                  <a:pt x="767670" y="8889"/>
                </a:moveTo>
                <a:lnTo>
                  <a:pt x="40443" y="8889"/>
                </a:lnTo>
                <a:lnTo>
                  <a:pt x="46005" y="5079"/>
                </a:lnTo>
                <a:lnTo>
                  <a:pt x="762107" y="5079"/>
                </a:lnTo>
                <a:lnTo>
                  <a:pt x="767670" y="8889"/>
                </a:lnTo>
                <a:close/>
              </a:path>
              <a:path w="808354" h="406400">
                <a:moveTo>
                  <a:pt x="773995" y="12700"/>
                </a:moveTo>
                <a:lnTo>
                  <a:pt x="34118" y="12700"/>
                </a:lnTo>
                <a:lnTo>
                  <a:pt x="39363" y="8889"/>
                </a:lnTo>
                <a:lnTo>
                  <a:pt x="768750" y="8889"/>
                </a:lnTo>
                <a:lnTo>
                  <a:pt x="773995" y="12700"/>
                </a:lnTo>
                <a:close/>
              </a:path>
              <a:path w="808354" h="406400">
                <a:moveTo>
                  <a:pt x="785361" y="21589"/>
                </a:moveTo>
                <a:lnTo>
                  <a:pt x="22752" y="21589"/>
                </a:lnTo>
                <a:lnTo>
                  <a:pt x="27260" y="17779"/>
                </a:lnTo>
                <a:lnTo>
                  <a:pt x="28200" y="16510"/>
                </a:lnTo>
                <a:lnTo>
                  <a:pt x="33102" y="12700"/>
                </a:lnTo>
                <a:lnTo>
                  <a:pt x="775011" y="12700"/>
                </a:lnTo>
                <a:lnTo>
                  <a:pt x="779913" y="16510"/>
                </a:lnTo>
                <a:lnTo>
                  <a:pt x="780840" y="17779"/>
                </a:lnTo>
                <a:lnTo>
                  <a:pt x="785361" y="21589"/>
                </a:lnTo>
                <a:close/>
              </a:path>
              <a:path w="808354" h="406400">
                <a:moveTo>
                  <a:pt x="47301" y="34289"/>
                </a:moveTo>
                <a:lnTo>
                  <a:pt x="48317" y="33020"/>
                </a:lnTo>
                <a:lnTo>
                  <a:pt x="13341" y="33020"/>
                </a:lnTo>
                <a:lnTo>
                  <a:pt x="17011" y="27939"/>
                </a:lnTo>
                <a:lnTo>
                  <a:pt x="17786" y="26670"/>
                </a:lnTo>
                <a:lnTo>
                  <a:pt x="21888" y="21589"/>
                </a:lnTo>
                <a:lnTo>
                  <a:pt x="786225" y="21589"/>
                </a:lnTo>
                <a:lnTo>
                  <a:pt x="788276" y="24129"/>
                </a:lnTo>
                <a:lnTo>
                  <a:pt x="76612" y="24129"/>
                </a:lnTo>
                <a:lnTo>
                  <a:pt x="73336" y="25400"/>
                </a:lnTo>
                <a:lnTo>
                  <a:pt x="66325" y="25400"/>
                </a:lnTo>
                <a:lnTo>
                  <a:pt x="63239" y="26670"/>
                </a:lnTo>
                <a:lnTo>
                  <a:pt x="61436" y="26670"/>
                </a:lnTo>
                <a:lnTo>
                  <a:pt x="58477" y="27939"/>
                </a:lnTo>
                <a:lnTo>
                  <a:pt x="57029" y="27939"/>
                </a:lnTo>
                <a:lnTo>
                  <a:pt x="53320" y="30479"/>
                </a:lnTo>
                <a:lnTo>
                  <a:pt x="52546" y="30479"/>
                </a:lnTo>
                <a:lnTo>
                  <a:pt x="47301" y="34289"/>
                </a:lnTo>
                <a:close/>
              </a:path>
              <a:path w="808354" h="406400">
                <a:moveTo>
                  <a:pt x="731818" y="25400"/>
                </a:moveTo>
                <a:lnTo>
                  <a:pt x="76295" y="25400"/>
                </a:lnTo>
                <a:lnTo>
                  <a:pt x="76612" y="24129"/>
                </a:lnTo>
                <a:lnTo>
                  <a:pt x="731500" y="24129"/>
                </a:lnTo>
                <a:lnTo>
                  <a:pt x="731818" y="25400"/>
                </a:lnTo>
                <a:close/>
              </a:path>
              <a:path w="808354" h="406400">
                <a:moveTo>
                  <a:pt x="756646" y="31750"/>
                </a:moveTo>
                <a:lnTo>
                  <a:pt x="751084" y="27939"/>
                </a:lnTo>
                <a:lnTo>
                  <a:pt x="749636" y="27939"/>
                </a:lnTo>
                <a:lnTo>
                  <a:pt x="746677" y="26670"/>
                </a:lnTo>
                <a:lnTo>
                  <a:pt x="744861" y="26670"/>
                </a:lnTo>
                <a:lnTo>
                  <a:pt x="741787" y="25400"/>
                </a:lnTo>
                <a:lnTo>
                  <a:pt x="734777" y="25400"/>
                </a:lnTo>
                <a:lnTo>
                  <a:pt x="731500" y="24129"/>
                </a:lnTo>
                <a:lnTo>
                  <a:pt x="788276" y="24129"/>
                </a:lnTo>
                <a:lnTo>
                  <a:pt x="790327" y="26670"/>
                </a:lnTo>
                <a:lnTo>
                  <a:pt x="791102" y="27939"/>
                </a:lnTo>
                <a:lnTo>
                  <a:pt x="792937" y="30479"/>
                </a:lnTo>
                <a:lnTo>
                  <a:pt x="755567" y="30479"/>
                </a:lnTo>
                <a:lnTo>
                  <a:pt x="756646" y="31750"/>
                </a:lnTo>
                <a:close/>
              </a:path>
              <a:path w="808354" h="406400">
                <a:moveTo>
                  <a:pt x="56178" y="29210"/>
                </a:moveTo>
                <a:lnTo>
                  <a:pt x="57029" y="27939"/>
                </a:lnTo>
                <a:lnTo>
                  <a:pt x="59074" y="27939"/>
                </a:lnTo>
                <a:lnTo>
                  <a:pt x="56178" y="29210"/>
                </a:lnTo>
                <a:close/>
              </a:path>
              <a:path w="808354" h="406400">
                <a:moveTo>
                  <a:pt x="751935" y="29210"/>
                </a:moveTo>
                <a:lnTo>
                  <a:pt x="749039" y="27939"/>
                </a:lnTo>
                <a:lnTo>
                  <a:pt x="751084" y="27939"/>
                </a:lnTo>
                <a:lnTo>
                  <a:pt x="751935" y="29210"/>
                </a:lnTo>
                <a:close/>
              </a:path>
              <a:path w="808354" h="406400">
                <a:moveTo>
                  <a:pt x="51466" y="31750"/>
                </a:moveTo>
                <a:lnTo>
                  <a:pt x="52546" y="30479"/>
                </a:lnTo>
                <a:lnTo>
                  <a:pt x="53320" y="30479"/>
                </a:lnTo>
                <a:lnTo>
                  <a:pt x="51466" y="31750"/>
                </a:lnTo>
                <a:close/>
              </a:path>
              <a:path w="808354" h="406400">
                <a:moveTo>
                  <a:pt x="760812" y="34289"/>
                </a:moveTo>
                <a:lnTo>
                  <a:pt x="755567" y="30479"/>
                </a:lnTo>
                <a:lnTo>
                  <a:pt x="792937" y="30479"/>
                </a:lnTo>
                <a:lnTo>
                  <a:pt x="794772" y="33020"/>
                </a:lnTo>
                <a:lnTo>
                  <a:pt x="759796" y="33020"/>
                </a:lnTo>
                <a:lnTo>
                  <a:pt x="760812" y="34289"/>
                </a:lnTo>
                <a:close/>
              </a:path>
              <a:path w="808354" h="406400">
                <a:moveTo>
                  <a:pt x="39833" y="40639"/>
                </a:moveTo>
                <a:lnTo>
                  <a:pt x="40684" y="39370"/>
                </a:lnTo>
                <a:lnTo>
                  <a:pt x="9467" y="39370"/>
                </a:lnTo>
                <a:lnTo>
                  <a:pt x="12668" y="33020"/>
                </a:lnTo>
                <a:lnTo>
                  <a:pt x="48317" y="33020"/>
                </a:lnTo>
                <a:lnTo>
                  <a:pt x="45049" y="35560"/>
                </a:lnTo>
                <a:lnTo>
                  <a:pt x="44354" y="35560"/>
                </a:lnTo>
                <a:lnTo>
                  <a:pt x="39833" y="40639"/>
                </a:lnTo>
                <a:close/>
              </a:path>
              <a:path w="808354" h="406400">
                <a:moveTo>
                  <a:pt x="764698" y="36829"/>
                </a:moveTo>
                <a:lnTo>
                  <a:pt x="759796" y="33020"/>
                </a:lnTo>
                <a:lnTo>
                  <a:pt x="795445" y="33020"/>
                </a:lnTo>
                <a:lnTo>
                  <a:pt x="796720" y="35560"/>
                </a:lnTo>
                <a:lnTo>
                  <a:pt x="763758" y="35560"/>
                </a:lnTo>
                <a:lnTo>
                  <a:pt x="764698" y="36829"/>
                </a:lnTo>
                <a:close/>
              </a:path>
              <a:path w="808354" h="406400">
                <a:moveTo>
                  <a:pt x="43414" y="36829"/>
                </a:moveTo>
                <a:lnTo>
                  <a:pt x="44354" y="35560"/>
                </a:lnTo>
                <a:lnTo>
                  <a:pt x="45049" y="35560"/>
                </a:lnTo>
                <a:lnTo>
                  <a:pt x="43414" y="36829"/>
                </a:lnTo>
                <a:close/>
              </a:path>
              <a:path w="808354" h="406400">
                <a:moveTo>
                  <a:pt x="768280" y="40639"/>
                </a:moveTo>
                <a:lnTo>
                  <a:pt x="763758" y="35560"/>
                </a:lnTo>
                <a:lnTo>
                  <a:pt x="796720" y="35560"/>
                </a:lnTo>
                <a:lnTo>
                  <a:pt x="798633" y="39370"/>
                </a:lnTo>
                <a:lnTo>
                  <a:pt x="767429" y="39370"/>
                </a:lnTo>
                <a:lnTo>
                  <a:pt x="768280" y="40639"/>
                </a:lnTo>
                <a:close/>
              </a:path>
              <a:path w="808354" h="406400">
                <a:moveTo>
                  <a:pt x="25977" y="337820"/>
                </a:moveTo>
                <a:lnTo>
                  <a:pt x="311" y="337820"/>
                </a:lnTo>
                <a:lnTo>
                  <a:pt x="124" y="335279"/>
                </a:lnTo>
                <a:lnTo>
                  <a:pt x="0" y="73448"/>
                </a:lnTo>
                <a:lnTo>
                  <a:pt x="124" y="71120"/>
                </a:lnTo>
                <a:lnTo>
                  <a:pt x="311" y="68579"/>
                </a:lnTo>
                <a:lnTo>
                  <a:pt x="374" y="67310"/>
                </a:lnTo>
                <a:lnTo>
                  <a:pt x="781" y="64770"/>
                </a:lnTo>
                <a:lnTo>
                  <a:pt x="1441" y="60960"/>
                </a:lnTo>
                <a:lnTo>
                  <a:pt x="1568" y="59689"/>
                </a:lnTo>
                <a:lnTo>
                  <a:pt x="2432" y="55879"/>
                </a:lnTo>
                <a:lnTo>
                  <a:pt x="3473" y="53339"/>
                </a:lnTo>
                <a:lnTo>
                  <a:pt x="4692" y="49529"/>
                </a:lnTo>
                <a:lnTo>
                  <a:pt x="5835" y="45720"/>
                </a:lnTo>
                <a:lnTo>
                  <a:pt x="6203" y="45720"/>
                </a:lnTo>
                <a:lnTo>
                  <a:pt x="8883" y="39370"/>
                </a:lnTo>
                <a:lnTo>
                  <a:pt x="40684" y="39370"/>
                </a:lnTo>
                <a:lnTo>
                  <a:pt x="36582" y="43179"/>
                </a:lnTo>
                <a:lnTo>
                  <a:pt x="37357" y="43179"/>
                </a:lnTo>
                <a:lnTo>
                  <a:pt x="34604" y="46989"/>
                </a:lnTo>
                <a:lnTo>
                  <a:pt x="34372" y="46989"/>
                </a:lnTo>
                <a:lnTo>
                  <a:pt x="31981" y="50800"/>
                </a:lnTo>
                <a:lnTo>
                  <a:pt x="31769" y="50800"/>
                </a:lnTo>
                <a:lnTo>
                  <a:pt x="29089" y="55879"/>
                </a:lnTo>
                <a:lnTo>
                  <a:pt x="29457" y="55879"/>
                </a:lnTo>
                <a:lnTo>
                  <a:pt x="28327" y="58420"/>
                </a:lnTo>
                <a:lnTo>
                  <a:pt x="28543" y="58420"/>
                </a:lnTo>
                <a:lnTo>
                  <a:pt x="28041" y="59689"/>
                </a:lnTo>
                <a:lnTo>
                  <a:pt x="27717" y="59689"/>
                </a:lnTo>
                <a:lnTo>
                  <a:pt x="27150" y="62229"/>
                </a:lnTo>
                <a:lnTo>
                  <a:pt x="27019" y="62229"/>
                </a:lnTo>
                <a:lnTo>
                  <a:pt x="26545" y="64770"/>
                </a:lnTo>
                <a:lnTo>
                  <a:pt x="26062" y="67310"/>
                </a:lnTo>
                <a:lnTo>
                  <a:pt x="25706" y="69850"/>
                </a:lnTo>
                <a:lnTo>
                  <a:pt x="25474" y="72389"/>
                </a:lnTo>
                <a:lnTo>
                  <a:pt x="25393" y="332739"/>
                </a:lnTo>
                <a:lnTo>
                  <a:pt x="25514" y="334010"/>
                </a:lnTo>
                <a:lnTo>
                  <a:pt x="25571" y="335279"/>
                </a:lnTo>
                <a:lnTo>
                  <a:pt x="25977" y="337820"/>
                </a:lnTo>
                <a:close/>
              </a:path>
              <a:path w="808354" h="406400">
                <a:moveTo>
                  <a:pt x="774426" y="48260"/>
                </a:moveTo>
                <a:lnTo>
                  <a:pt x="770756" y="43179"/>
                </a:lnTo>
                <a:lnTo>
                  <a:pt x="771531" y="43179"/>
                </a:lnTo>
                <a:lnTo>
                  <a:pt x="767429" y="39370"/>
                </a:lnTo>
                <a:lnTo>
                  <a:pt x="799230" y="39370"/>
                </a:lnTo>
                <a:lnTo>
                  <a:pt x="801909" y="45720"/>
                </a:lnTo>
                <a:lnTo>
                  <a:pt x="802278" y="45720"/>
                </a:lnTo>
                <a:lnTo>
                  <a:pt x="802659" y="46989"/>
                </a:lnTo>
                <a:lnTo>
                  <a:pt x="773741" y="46989"/>
                </a:lnTo>
                <a:lnTo>
                  <a:pt x="774426" y="48260"/>
                </a:lnTo>
                <a:close/>
              </a:path>
              <a:path w="808354" h="406400">
                <a:moveTo>
                  <a:pt x="33686" y="48260"/>
                </a:moveTo>
                <a:lnTo>
                  <a:pt x="34372" y="46989"/>
                </a:lnTo>
                <a:lnTo>
                  <a:pt x="34604" y="46989"/>
                </a:lnTo>
                <a:lnTo>
                  <a:pt x="33686" y="48260"/>
                </a:lnTo>
                <a:close/>
              </a:path>
              <a:path w="808354" h="406400">
                <a:moveTo>
                  <a:pt x="776928" y="52070"/>
                </a:moveTo>
                <a:lnTo>
                  <a:pt x="773741" y="46989"/>
                </a:lnTo>
                <a:lnTo>
                  <a:pt x="802659" y="46989"/>
                </a:lnTo>
                <a:lnTo>
                  <a:pt x="803421" y="49529"/>
                </a:lnTo>
                <a:lnTo>
                  <a:pt x="803827" y="50800"/>
                </a:lnTo>
                <a:lnTo>
                  <a:pt x="776344" y="50800"/>
                </a:lnTo>
                <a:lnTo>
                  <a:pt x="776928" y="52070"/>
                </a:lnTo>
                <a:close/>
              </a:path>
              <a:path w="808354" h="406400">
                <a:moveTo>
                  <a:pt x="31184" y="52070"/>
                </a:moveTo>
                <a:lnTo>
                  <a:pt x="31769" y="50800"/>
                </a:lnTo>
                <a:lnTo>
                  <a:pt x="31981" y="50800"/>
                </a:lnTo>
                <a:lnTo>
                  <a:pt x="31184" y="52070"/>
                </a:lnTo>
                <a:close/>
              </a:path>
              <a:path w="808354" h="406400">
                <a:moveTo>
                  <a:pt x="780573" y="60960"/>
                </a:moveTo>
                <a:lnTo>
                  <a:pt x="779570" y="58420"/>
                </a:lnTo>
                <a:lnTo>
                  <a:pt x="779786" y="58420"/>
                </a:lnTo>
                <a:lnTo>
                  <a:pt x="778656" y="55879"/>
                </a:lnTo>
                <a:lnTo>
                  <a:pt x="779024" y="55879"/>
                </a:lnTo>
                <a:lnTo>
                  <a:pt x="776344" y="50800"/>
                </a:lnTo>
                <a:lnTo>
                  <a:pt x="803827" y="50800"/>
                </a:lnTo>
                <a:lnTo>
                  <a:pt x="804640" y="53339"/>
                </a:lnTo>
                <a:lnTo>
                  <a:pt x="805681" y="55879"/>
                </a:lnTo>
                <a:lnTo>
                  <a:pt x="806545" y="59689"/>
                </a:lnTo>
                <a:lnTo>
                  <a:pt x="780383" y="59689"/>
                </a:lnTo>
                <a:lnTo>
                  <a:pt x="780573" y="60960"/>
                </a:lnTo>
                <a:close/>
              </a:path>
              <a:path w="808354" h="406400">
                <a:moveTo>
                  <a:pt x="27539" y="60960"/>
                </a:moveTo>
                <a:lnTo>
                  <a:pt x="27717" y="59689"/>
                </a:lnTo>
                <a:lnTo>
                  <a:pt x="28041" y="59689"/>
                </a:lnTo>
                <a:lnTo>
                  <a:pt x="27539" y="60960"/>
                </a:lnTo>
                <a:close/>
              </a:path>
              <a:path w="808354" h="406400">
                <a:moveTo>
                  <a:pt x="808111" y="73659"/>
                </a:moveTo>
                <a:lnTo>
                  <a:pt x="782720" y="73659"/>
                </a:lnTo>
                <a:lnTo>
                  <a:pt x="782681" y="72389"/>
                </a:lnTo>
                <a:lnTo>
                  <a:pt x="782559" y="71120"/>
                </a:lnTo>
                <a:lnTo>
                  <a:pt x="782478" y="69850"/>
                </a:lnTo>
                <a:lnTo>
                  <a:pt x="782135" y="67310"/>
                </a:lnTo>
                <a:lnTo>
                  <a:pt x="781665" y="64770"/>
                </a:lnTo>
                <a:lnTo>
                  <a:pt x="781081" y="62229"/>
                </a:lnTo>
                <a:lnTo>
                  <a:pt x="780383" y="59689"/>
                </a:lnTo>
                <a:lnTo>
                  <a:pt x="806545" y="59689"/>
                </a:lnTo>
                <a:lnTo>
                  <a:pt x="806672" y="60960"/>
                </a:lnTo>
                <a:lnTo>
                  <a:pt x="807332" y="64770"/>
                </a:lnTo>
                <a:lnTo>
                  <a:pt x="807739" y="67310"/>
                </a:lnTo>
                <a:lnTo>
                  <a:pt x="807802" y="68579"/>
                </a:lnTo>
                <a:lnTo>
                  <a:pt x="807988" y="71120"/>
                </a:lnTo>
                <a:lnTo>
                  <a:pt x="808111" y="73659"/>
                </a:lnTo>
                <a:close/>
              </a:path>
              <a:path w="808354" h="406400">
                <a:moveTo>
                  <a:pt x="26866" y="63500"/>
                </a:moveTo>
                <a:lnTo>
                  <a:pt x="27019" y="62229"/>
                </a:lnTo>
                <a:lnTo>
                  <a:pt x="27150" y="62229"/>
                </a:lnTo>
                <a:lnTo>
                  <a:pt x="26866" y="63500"/>
                </a:lnTo>
                <a:close/>
              </a:path>
              <a:path w="808354" h="406400">
                <a:moveTo>
                  <a:pt x="781246" y="63500"/>
                </a:moveTo>
                <a:lnTo>
                  <a:pt x="780958" y="62229"/>
                </a:lnTo>
                <a:lnTo>
                  <a:pt x="781246" y="63500"/>
                </a:lnTo>
                <a:close/>
              </a:path>
              <a:path w="808354" h="406400">
                <a:moveTo>
                  <a:pt x="26308" y="66039"/>
                </a:moveTo>
                <a:lnTo>
                  <a:pt x="26435" y="64770"/>
                </a:lnTo>
                <a:lnTo>
                  <a:pt x="26308" y="66039"/>
                </a:lnTo>
                <a:close/>
              </a:path>
              <a:path w="808354" h="406400">
                <a:moveTo>
                  <a:pt x="781792" y="66039"/>
                </a:moveTo>
                <a:lnTo>
                  <a:pt x="781555" y="64770"/>
                </a:lnTo>
                <a:lnTo>
                  <a:pt x="781792" y="66039"/>
                </a:lnTo>
                <a:close/>
              </a:path>
              <a:path w="808354" h="406400">
                <a:moveTo>
                  <a:pt x="25876" y="68579"/>
                </a:moveTo>
                <a:lnTo>
                  <a:pt x="25977" y="67310"/>
                </a:lnTo>
                <a:lnTo>
                  <a:pt x="25876" y="68579"/>
                </a:lnTo>
                <a:close/>
              </a:path>
              <a:path w="808354" h="406400">
                <a:moveTo>
                  <a:pt x="782237" y="68579"/>
                </a:moveTo>
                <a:lnTo>
                  <a:pt x="782046" y="67310"/>
                </a:lnTo>
                <a:lnTo>
                  <a:pt x="782237" y="68579"/>
                </a:lnTo>
                <a:close/>
              </a:path>
              <a:path w="808354" h="406400">
                <a:moveTo>
                  <a:pt x="25571" y="71120"/>
                </a:moveTo>
                <a:lnTo>
                  <a:pt x="25634" y="69850"/>
                </a:lnTo>
                <a:lnTo>
                  <a:pt x="25571" y="71120"/>
                </a:lnTo>
                <a:close/>
              </a:path>
              <a:path w="808354" h="406400">
                <a:moveTo>
                  <a:pt x="782542" y="71120"/>
                </a:moveTo>
                <a:lnTo>
                  <a:pt x="782406" y="69850"/>
                </a:lnTo>
                <a:lnTo>
                  <a:pt x="782542" y="71120"/>
                </a:lnTo>
                <a:close/>
              </a:path>
              <a:path w="808354" h="406400">
                <a:moveTo>
                  <a:pt x="25393" y="73659"/>
                </a:moveTo>
                <a:lnTo>
                  <a:pt x="25419" y="72389"/>
                </a:lnTo>
                <a:lnTo>
                  <a:pt x="25393" y="73659"/>
                </a:lnTo>
                <a:close/>
              </a:path>
              <a:path w="808354" h="406400">
                <a:moveTo>
                  <a:pt x="782706" y="73448"/>
                </a:moveTo>
                <a:lnTo>
                  <a:pt x="782639" y="72389"/>
                </a:lnTo>
                <a:lnTo>
                  <a:pt x="782706" y="73448"/>
                </a:lnTo>
                <a:close/>
              </a:path>
              <a:path w="808354" h="406400">
                <a:moveTo>
                  <a:pt x="807802" y="337820"/>
                </a:moveTo>
                <a:lnTo>
                  <a:pt x="782135" y="337820"/>
                </a:lnTo>
                <a:lnTo>
                  <a:pt x="782542" y="335279"/>
                </a:lnTo>
                <a:lnTo>
                  <a:pt x="782599" y="334010"/>
                </a:lnTo>
                <a:lnTo>
                  <a:pt x="782720" y="332739"/>
                </a:lnTo>
                <a:lnTo>
                  <a:pt x="782706" y="73448"/>
                </a:lnTo>
                <a:lnTo>
                  <a:pt x="782720" y="73659"/>
                </a:lnTo>
                <a:lnTo>
                  <a:pt x="808111" y="73659"/>
                </a:lnTo>
                <a:lnTo>
                  <a:pt x="807988" y="335279"/>
                </a:lnTo>
                <a:lnTo>
                  <a:pt x="807802" y="337820"/>
                </a:lnTo>
                <a:close/>
              </a:path>
              <a:path w="808354" h="406400">
                <a:moveTo>
                  <a:pt x="27717" y="345439"/>
                </a:moveTo>
                <a:lnTo>
                  <a:pt x="1441" y="345439"/>
                </a:lnTo>
                <a:lnTo>
                  <a:pt x="781" y="341629"/>
                </a:lnTo>
                <a:lnTo>
                  <a:pt x="374" y="337820"/>
                </a:lnTo>
                <a:lnTo>
                  <a:pt x="25876" y="337820"/>
                </a:lnTo>
                <a:lnTo>
                  <a:pt x="26435" y="340360"/>
                </a:lnTo>
                <a:lnTo>
                  <a:pt x="27019" y="342900"/>
                </a:lnTo>
                <a:lnTo>
                  <a:pt x="26866" y="342900"/>
                </a:lnTo>
                <a:lnTo>
                  <a:pt x="27717" y="345439"/>
                </a:lnTo>
                <a:close/>
              </a:path>
              <a:path w="808354" h="406400">
                <a:moveTo>
                  <a:pt x="806672" y="345439"/>
                </a:moveTo>
                <a:lnTo>
                  <a:pt x="780383" y="345439"/>
                </a:lnTo>
                <a:lnTo>
                  <a:pt x="781246" y="342900"/>
                </a:lnTo>
                <a:lnTo>
                  <a:pt x="781081" y="342900"/>
                </a:lnTo>
                <a:lnTo>
                  <a:pt x="781792" y="340360"/>
                </a:lnTo>
                <a:lnTo>
                  <a:pt x="782237" y="337820"/>
                </a:lnTo>
                <a:lnTo>
                  <a:pt x="807739" y="337820"/>
                </a:lnTo>
                <a:lnTo>
                  <a:pt x="807332" y="341629"/>
                </a:lnTo>
                <a:lnTo>
                  <a:pt x="806672" y="345439"/>
                </a:lnTo>
                <a:close/>
              </a:path>
              <a:path w="808354" h="406400">
                <a:moveTo>
                  <a:pt x="775011" y="393700"/>
                </a:moveTo>
                <a:lnTo>
                  <a:pt x="33102" y="393700"/>
                </a:lnTo>
                <a:lnTo>
                  <a:pt x="28200" y="389889"/>
                </a:lnTo>
                <a:lnTo>
                  <a:pt x="27260" y="388620"/>
                </a:lnTo>
                <a:lnTo>
                  <a:pt x="22752" y="384810"/>
                </a:lnTo>
                <a:lnTo>
                  <a:pt x="21888" y="383539"/>
                </a:lnTo>
                <a:lnTo>
                  <a:pt x="17786" y="379729"/>
                </a:lnTo>
                <a:lnTo>
                  <a:pt x="17011" y="378460"/>
                </a:lnTo>
                <a:lnTo>
                  <a:pt x="13341" y="373379"/>
                </a:lnTo>
                <a:lnTo>
                  <a:pt x="12668" y="372110"/>
                </a:lnTo>
                <a:lnTo>
                  <a:pt x="9467" y="367029"/>
                </a:lnTo>
                <a:lnTo>
                  <a:pt x="8883" y="365760"/>
                </a:lnTo>
                <a:lnTo>
                  <a:pt x="6203" y="360679"/>
                </a:lnTo>
                <a:lnTo>
                  <a:pt x="5835" y="359410"/>
                </a:lnTo>
                <a:lnTo>
                  <a:pt x="4476" y="356870"/>
                </a:lnTo>
                <a:lnTo>
                  <a:pt x="3473" y="353060"/>
                </a:lnTo>
                <a:lnTo>
                  <a:pt x="2432" y="349250"/>
                </a:lnTo>
                <a:lnTo>
                  <a:pt x="1568" y="345439"/>
                </a:lnTo>
                <a:lnTo>
                  <a:pt x="27539" y="345439"/>
                </a:lnTo>
                <a:lnTo>
                  <a:pt x="28543" y="347979"/>
                </a:lnTo>
                <a:lnTo>
                  <a:pt x="28327" y="347979"/>
                </a:lnTo>
                <a:lnTo>
                  <a:pt x="29457" y="350520"/>
                </a:lnTo>
                <a:lnTo>
                  <a:pt x="29625" y="350520"/>
                </a:lnTo>
                <a:lnTo>
                  <a:pt x="31233" y="354329"/>
                </a:lnTo>
                <a:lnTo>
                  <a:pt x="31769" y="355600"/>
                </a:lnTo>
                <a:lnTo>
                  <a:pt x="31981" y="355600"/>
                </a:lnTo>
                <a:lnTo>
                  <a:pt x="34372" y="359410"/>
                </a:lnTo>
                <a:lnTo>
                  <a:pt x="34604" y="359410"/>
                </a:lnTo>
                <a:lnTo>
                  <a:pt x="37357" y="363220"/>
                </a:lnTo>
                <a:lnTo>
                  <a:pt x="37607" y="363220"/>
                </a:lnTo>
                <a:lnTo>
                  <a:pt x="40684" y="367029"/>
                </a:lnTo>
                <a:lnTo>
                  <a:pt x="41340" y="367029"/>
                </a:lnTo>
                <a:lnTo>
                  <a:pt x="44354" y="369570"/>
                </a:lnTo>
                <a:lnTo>
                  <a:pt x="43414" y="369570"/>
                </a:lnTo>
                <a:lnTo>
                  <a:pt x="48317" y="373379"/>
                </a:lnTo>
                <a:lnTo>
                  <a:pt x="49049" y="373379"/>
                </a:lnTo>
                <a:lnTo>
                  <a:pt x="52546" y="375920"/>
                </a:lnTo>
                <a:lnTo>
                  <a:pt x="54248" y="375920"/>
                </a:lnTo>
                <a:lnTo>
                  <a:pt x="57029" y="377189"/>
                </a:lnTo>
                <a:lnTo>
                  <a:pt x="56178" y="377189"/>
                </a:lnTo>
                <a:lnTo>
                  <a:pt x="59074" y="378460"/>
                </a:lnTo>
                <a:lnTo>
                  <a:pt x="60839" y="378460"/>
                </a:lnTo>
                <a:lnTo>
                  <a:pt x="63861" y="379729"/>
                </a:lnTo>
                <a:lnTo>
                  <a:pt x="65703" y="379729"/>
                </a:lnTo>
                <a:lnTo>
                  <a:pt x="68840" y="381000"/>
                </a:lnTo>
                <a:lnTo>
                  <a:pt x="788959" y="381000"/>
                </a:lnTo>
                <a:lnTo>
                  <a:pt x="786225" y="383539"/>
                </a:lnTo>
                <a:lnTo>
                  <a:pt x="785361" y="384810"/>
                </a:lnTo>
                <a:lnTo>
                  <a:pt x="780840" y="388620"/>
                </a:lnTo>
                <a:lnTo>
                  <a:pt x="779913" y="389889"/>
                </a:lnTo>
                <a:lnTo>
                  <a:pt x="775011" y="393700"/>
                </a:lnTo>
                <a:close/>
              </a:path>
              <a:path w="808354" h="406400">
                <a:moveTo>
                  <a:pt x="805334" y="350520"/>
                </a:moveTo>
                <a:lnTo>
                  <a:pt x="778656" y="350520"/>
                </a:lnTo>
                <a:lnTo>
                  <a:pt x="779786" y="347979"/>
                </a:lnTo>
                <a:lnTo>
                  <a:pt x="779570" y="347979"/>
                </a:lnTo>
                <a:lnTo>
                  <a:pt x="780573" y="345439"/>
                </a:lnTo>
                <a:lnTo>
                  <a:pt x="806545" y="345439"/>
                </a:lnTo>
                <a:lnTo>
                  <a:pt x="805681" y="349250"/>
                </a:lnTo>
                <a:lnTo>
                  <a:pt x="805334" y="350520"/>
                </a:lnTo>
                <a:close/>
              </a:path>
              <a:path w="808354" h="406400">
                <a:moveTo>
                  <a:pt x="29625" y="350520"/>
                </a:moveTo>
                <a:lnTo>
                  <a:pt x="29457" y="350520"/>
                </a:lnTo>
                <a:lnTo>
                  <a:pt x="29089" y="349250"/>
                </a:lnTo>
                <a:lnTo>
                  <a:pt x="29625" y="350520"/>
                </a:lnTo>
                <a:close/>
              </a:path>
              <a:path w="808354" h="406400">
                <a:moveTo>
                  <a:pt x="803971" y="355600"/>
                </a:moveTo>
                <a:lnTo>
                  <a:pt x="776344" y="355600"/>
                </a:lnTo>
                <a:lnTo>
                  <a:pt x="776928" y="354329"/>
                </a:lnTo>
                <a:lnTo>
                  <a:pt x="779024" y="349250"/>
                </a:lnTo>
                <a:lnTo>
                  <a:pt x="778656" y="350520"/>
                </a:lnTo>
                <a:lnTo>
                  <a:pt x="805334" y="350520"/>
                </a:lnTo>
                <a:lnTo>
                  <a:pt x="803971" y="355600"/>
                </a:lnTo>
                <a:close/>
              </a:path>
              <a:path w="808354" h="406400">
                <a:moveTo>
                  <a:pt x="31769" y="355600"/>
                </a:moveTo>
                <a:lnTo>
                  <a:pt x="31184" y="354329"/>
                </a:lnTo>
                <a:lnTo>
                  <a:pt x="31332" y="354564"/>
                </a:lnTo>
                <a:lnTo>
                  <a:pt x="31769" y="355600"/>
                </a:lnTo>
                <a:close/>
              </a:path>
              <a:path w="808354" h="406400">
                <a:moveTo>
                  <a:pt x="31332" y="354564"/>
                </a:moveTo>
                <a:lnTo>
                  <a:pt x="31184" y="354329"/>
                </a:lnTo>
                <a:lnTo>
                  <a:pt x="31332" y="354564"/>
                </a:lnTo>
                <a:close/>
              </a:path>
              <a:path w="808354" h="406400">
                <a:moveTo>
                  <a:pt x="776781" y="354564"/>
                </a:moveTo>
                <a:lnTo>
                  <a:pt x="776880" y="354329"/>
                </a:lnTo>
                <a:lnTo>
                  <a:pt x="776781" y="354564"/>
                </a:lnTo>
                <a:close/>
              </a:path>
              <a:path w="808354" h="406400">
                <a:moveTo>
                  <a:pt x="776344" y="355600"/>
                </a:moveTo>
                <a:lnTo>
                  <a:pt x="776781" y="354564"/>
                </a:lnTo>
                <a:lnTo>
                  <a:pt x="776928" y="354329"/>
                </a:lnTo>
                <a:lnTo>
                  <a:pt x="776344" y="355600"/>
                </a:lnTo>
                <a:close/>
              </a:path>
              <a:path w="808354" h="406400">
                <a:moveTo>
                  <a:pt x="31981" y="355600"/>
                </a:moveTo>
                <a:lnTo>
                  <a:pt x="31769" y="355600"/>
                </a:lnTo>
                <a:lnTo>
                  <a:pt x="31332" y="354564"/>
                </a:lnTo>
                <a:lnTo>
                  <a:pt x="31981" y="355600"/>
                </a:lnTo>
                <a:close/>
              </a:path>
              <a:path w="808354" h="406400">
                <a:moveTo>
                  <a:pt x="802278" y="359410"/>
                </a:moveTo>
                <a:lnTo>
                  <a:pt x="773741" y="359410"/>
                </a:lnTo>
                <a:lnTo>
                  <a:pt x="776781" y="354564"/>
                </a:lnTo>
                <a:lnTo>
                  <a:pt x="776344" y="355600"/>
                </a:lnTo>
                <a:lnTo>
                  <a:pt x="803971" y="355600"/>
                </a:lnTo>
                <a:lnTo>
                  <a:pt x="803636" y="356870"/>
                </a:lnTo>
                <a:lnTo>
                  <a:pt x="802278" y="359410"/>
                </a:lnTo>
                <a:close/>
              </a:path>
              <a:path w="808354" h="406400">
                <a:moveTo>
                  <a:pt x="34604" y="359410"/>
                </a:moveTo>
                <a:lnTo>
                  <a:pt x="34372" y="359410"/>
                </a:lnTo>
                <a:lnTo>
                  <a:pt x="33686" y="358139"/>
                </a:lnTo>
                <a:lnTo>
                  <a:pt x="34604" y="359410"/>
                </a:lnTo>
                <a:close/>
              </a:path>
              <a:path w="808354" h="406400">
                <a:moveTo>
                  <a:pt x="800569" y="363220"/>
                </a:moveTo>
                <a:lnTo>
                  <a:pt x="770756" y="363220"/>
                </a:lnTo>
                <a:lnTo>
                  <a:pt x="774426" y="358139"/>
                </a:lnTo>
                <a:lnTo>
                  <a:pt x="773741" y="359410"/>
                </a:lnTo>
                <a:lnTo>
                  <a:pt x="802278" y="359410"/>
                </a:lnTo>
                <a:lnTo>
                  <a:pt x="801909" y="360679"/>
                </a:lnTo>
                <a:lnTo>
                  <a:pt x="800569" y="363220"/>
                </a:lnTo>
                <a:close/>
              </a:path>
              <a:path w="808354" h="406400">
                <a:moveTo>
                  <a:pt x="37607" y="363220"/>
                </a:moveTo>
                <a:lnTo>
                  <a:pt x="37357" y="363220"/>
                </a:lnTo>
                <a:lnTo>
                  <a:pt x="36582" y="361950"/>
                </a:lnTo>
                <a:lnTo>
                  <a:pt x="37607" y="363220"/>
                </a:lnTo>
                <a:close/>
              </a:path>
              <a:path w="808354" h="406400">
                <a:moveTo>
                  <a:pt x="798633" y="367029"/>
                </a:moveTo>
                <a:lnTo>
                  <a:pt x="767429" y="367029"/>
                </a:lnTo>
                <a:lnTo>
                  <a:pt x="771531" y="361950"/>
                </a:lnTo>
                <a:lnTo>
                  <a:pt x="770756" y="363220"/>
                </a:lnTo>
                <a:lnTo>
                  <a:pt x="800569" y="363220"/>
                </a:lnTo>
                <a:lnTo>
                  <a:pt x="799230" y="365760"/>
                </a:lnTo>
                <a:lnTo>
                  <a:pt x="798633" y="367029"/>
                </a:lnTo>
                <a:close/>
              </a:path>
              <a:path w="808354" h="406400">
                <a:moveTo>
                  <a:pt x="41340" y="367029"/>
                </a:moveTo>
                <a:lnTo>
                  <a:pt x="40684" y="367029"/>
                </a:lnTo>
                <a:lnTo>
                  <a:pt x="39833" y="365760"/>
                </a:lnTo>
                <a:lnTo>
                  <a:pt x="41340" y="367029"/>
                </a:lnTo>
                <a:close/>
              </a:path>
              <a:path w="808354" h="406400">
                <a:moveTo>
                  <a:pt x="794772" y="373379"/>
                </a:moveTo>
                <a:lnTo>
                  <a:pt x="759796" y="373379"/>
                </a:lnTo>
                <a:lnTo>
                  <a:pt x="764698" y="369570"/>
                </a:lnTo>
                <a:lnTo>
                  <a:pt x="763758" y="369570"/>
                </a:lnTo>
                <a:lnTo>
                  <a:pt x="768280" y="365760"/>
                </a:lnTo>
                <a:lnTo>
                  <a:pt x="767429" y="367029"/>
                </a:lnTo>
                <a:lnTo>
                  <a:pt x="798633" y="367029"/>
                </a:lnTo>
                <a:lnTo>
                  <a:pt x="795445" y="372110"/>
                </a:lnTo>
                <a:lnTo>
                  <a:pt x="794772" y="373379"/>
                </a:lnTo>
                <a:close/>
              </a:path>
              <a:path w="808354" h="406400">
                <a:moveTo>
                  <a:pt x="49049" y="373379"/>
                </a:moveTo>
                <a:lnTo>
                  <a:pt x="48317" y="373379"/>
                </a:lnTo>
                <a:lnTo>
                  <a:pt x="47301" y="372110"/>
                </a:lnTo>
                <a:lnTo>
                  <a:pt x="49049" y="373379"/>
                </a:lnTo>
                <a:close/>
              </a:path>
              <a:path w="808354" h="406400">
                <a:moveTo>
                  <a:pt x="792937" y="375920"/>
                </a:moveTo>
                <a:lnTo>
                  <a:pt x="755567" y="375920"/>
                </a:lnTo>
                <a:lnTo>
                  <a:pt x="760812" y="372110"/>
                </a:lnTo>
                <a:lnTo>
                  <a:pt x="759796" y="373379"/>
                </a:lnTo>
                <a:lnTo>
                  <a:pt x="794772" y="373379"/>
                </a:lnTo>
                <a:lnTo>
                  <a:pt x="792937" y="375920"/>
                </a:lnTo>
                <a:close/>
              </a:path>
              <a:path w="808354" h="406400">
                <a:moveTo>
                  <a:pt x="54248" y="375920"/>
                </a:moveTo>
                <a:lnTo>
                  <a:pt x="52546" y="375920"/>
                </a:lnTo>
                <a:lnTo>
                  <a:pt x="51466" y="374650"/>
                </a:lnTo>
                <a:lnTo>
                  <a:pt x="54248" y="375920"/>
                </a:lnTo>
                <a:close/>
              </a:path>
              <a:path w="808354" h="406400">
                <a:moveTo>
                  <a:pt x="788959" y="381000"/>
                </a:moveTo>
                <a:lnTo>
                  <a:pt x="739273" y="381000"/>
                </a:lnTo>
                <a:lnTo>
                  <a:pt x="742410" y="379729"/>
                </a:lnTo>
                <a:lnTo>
                  <a:pt x="744251" y="379729"/>
                </a:lnTo>
                <a:lnTo>
                  <a:pt x="747274" y="378460"/>
                </a:lnTo>
                <a:lnTo>
                  <a:pt x="749039" y="378460"/>
                </a:lnTo>
                <a:lnTo>
                  <a:pt x="751935" y="377189"/>
                </a:lnTo>
                <a:lnTo>
                  <a:pt x="751084" y="377189"/>
                </a:lnTo>
                <a:lnTo>
                  <a:pt x="756646" y="374650"/>
                </a:lnTo>
                <a:lnTo>
                  <a:pt x="755567" y="375920"/>
                </a:lnTo>
                <a:lnTo>
                  <a:pt x="792937" y="375920"/>
                </a:lnTo>
                <a:lnTo>
                  <a:pt x="791102" y="378460"/>
                </a:lnTo>
                <a:lnTo>
                  <a:pt x="790327" y="379729"/>
                </a:lnTo>
                <a:lnTo>
                  <a:pt x="788959" y="381000"/>
                </a:lnTo>
                <a:close/>
              </a:path>
              <a:path w="808354" h="406400">
                <a:moveTo>
                  <a:pt x="768750" y="397510"/>
                </a:moveTo>
                <a:lnTo>
                  <a:pt x="39363" y="397510"/>
                </a:lnTo>
                <a:lnTo>
                  <a:pt x="34118" y="393700"/>
                </a:lnTo>
                <a:lnTo>
                  <a:pt x="773995" y="393700"/>
                </a:lnTo>
                <a:lnTo>
                  <a:pt x="768750" y="397510"/>
                </a:lnTo>
                <a:close/>
              </a:path>
              <a:path w="808354" h="406400">
                <a:moveTo>
                  <a:pt x="757777" y="402589"/>
                </a:moveTo>
                <a:lnTo>
                  <a:pt x="50336" y="402589"/>
                </a:lnTo>
                <a:lnTo>
                  <a:pt x="46856" y="401320"/>
                </a:lnTo>
                <a:lnTo>
                  <a:pt x="46005" y="400050"/>
                </a:lnTo>
                <a:lnTo>
                  <a:pt x="40443" y="397510"/>
                </a:lnTo>
                <a:lnTo>
                  <a:pt x="767670" y="397510"/>
                </a:lnTo>
                <a:lnTo>
                  <a:pt x="762107" y="400050"/>
                </a:lnTo>
                <a:lnTo>
                  <a:pt x="761257" y="401320"/>
                </a:lnTo>
                <a:lnTo>
                  <a:pt x="757777" y="402589"/>
                </a:lnTo>
                <a:close/>
              </a:path>
              <a:path w="808354" h="406400">
                <a:moveTo>
                  <a:pt x="747502" y="405129"/>
                </a:moveTo>
                <a:lnTo>
                  <a:pt x="60610" y="405129"/>
                </a:lnTo>
                <a:lnTo>
                  <a:pt x="53295" y="402589"/>
                </a:lnTo>
                <a:lnTo>
                  <a:pt x="754818" y="402589"/>
                </a:lnTo>
                <a:lnTo>
                  <a:pt x="747502" y="405129"/>
                </a:lnTo>
                <a:close/>
              </a:path>
              <a:path w="808354" h="406400">
                <a:moveTo>
                  <a:pt x="743108" y="406400"/>
                </a:moveTo>
                <a:lnTo>
                  <a:pt x="65004" y="406400"/>
                </a:lnTo>
                <a:lnTo>
                  <a:pt x="61233" y="405129"/>
                </a:lnTo>
                <a:lnTo>
                  <a:pt x="746880" y="405129"/>
                </a:lnTo>
                <a:lnTo>
                  <a:pt x="743108" y="406400"/>
                </a:lnTo>
                <a:close/>
              </a:path>
            </a:pathLst>
          </a:custGeom>
          <a:solidFill>
            <a:srgbClr val="70883D"/>
          </a:solidFill>
        </p:spPr>
        <p:txBody>
          <a:bodyPr wrap="square" lIns="0" tIns="0" rIns="0" bIns="0" rtlCol="0"/>
          <a:lstStyle/>
          <a:p>
            <a:endParaRPr sz="2135"/>
          </a:p>
        </p:txBody>
      </p:sp>
      <p:sp>
        <p:nvSpPr>
          <p:cNvPr id="19" name="object 19"/>
          <p:cNvSpPr txBox="1"/>
          <p:nvPr/>
        </p:nvSpPr>
        <p:spPr>
          <a:xfrm>
            <a:off x="7999307" y="4529938"/>
            <a:ext cx="504988" cy="207421"/>
          </a:xfrm>
          <a:prstGeom prst="rect">
            <a:avLst/>
          </a:prstGeom>
        </p:spPr>
        <p:txBody>
          <a:bodyPr vert="horz" wrap="square" lIns="0" tIns="15804" rIns="0" bIns="0" rtlCol="0">
            <a:spAutoFit/>
          </a:bodyPr>
          <a:lstStyle/>
          <a:p>
            <a:pPr marL="15240">
              <a:spcBef>
                <a:spcPts val="125"/>
              </a:spcBef>
            </a:pPr>
            <a:r>
              <a:rPr sz="1245" b="1" dirty="0">
                <a:solidFill>
                  <a:srgbClr val="FFFFFF"/>
                </a:solidFill>
                <a:latin typeface="微软雅黑" panose="020B0503020204020204" charset="-122"/>
                <a:cs typeface="微软雅黑" panose="020B0503020204020204" charset="-122"/>
              </a:rPr>
              <a:t>集成</a:t>
            </a:r>
            <a:r>
              <a:rPr sz="1245" b="1" spc="6" dirty="0">
                <a:solidFill>
                  <a:srgbClr val="FFFFFF"/>
                </a:solidFill>
                <a:latin typeface="微软雅黑" panose="020B0503020204020204" charset="-122"/>
                <a:cs typeface="微软雅黑" panose="020B0503020204020204" charset="-122"/>
              </a:rPr>
              <a:t>层</a:t>
            </a:r>
            <a:endParaRPr sz="1245">
              <a:latin typeface="微软雅黑" panose="020B0503020204020204" charset="-122"/>
              <a:cs typeface="微软雅黑" panose="020B0503020204020204" charset="-122"/>
            </a:endParaRPr>
          </a:p>
        </p:txBody>
      </p:sp>
      <p:sp>
        <p:nvSpPr>
          <p:cNvPr id="20" name="object 20"/>
          <p:cNvSpPr/>
          <p:nvPr/>
        </p:nvSpPr>
        <p:spPr>
          <a:xfrm>
            <a:off x="8798109" y="3870621"/>
            <a:ext cx="2016194" cy="453813"/>
          </a:xfrm>
          <a:custGeom>
            <a:avLst/>
            <a:gdLst/>
            <a:ahLst/>
            <a:cxnLst/>
            <a:rect l="l" t="t" r="r" b="b"/>
            <a:pathLst>
              <a:path w="1701165" h="382904">
                <a:moveTo>
                  <a:pt x="1636776" y="382523"/>
                </a:moveTo>
                <a:lnTo>
                  <a:pt x="64007" y="382523"/>
                </a:lnTo>
                <a:lnTo>
                  <a:pt x="39283" y="377516"/>
                </a:lnTo>
                <a:lnTo>
                  <a:pt x="19030" y="363835"/>
                </a:lnTo>
                <a:lnTo>
                  <a:pt x="5264" y="343497"/>
                </a:lnTo>
                <a:lnTo>
                  <a:pt x="0" y="318516"/>
                </a:lnTo>
                <a:lnTo>
                  <a:pt x="0" y="64007"/>
                </a:lnTo>
                <a:lnTo>
                  <a:pt x="5264" y="39383"/>
                </a:lnTo>
                <a:lnTo>
                  <a:pt x="19030" y="19164"/>
                </a:lnTo>
                <a:lnTo>
                  <a:pt x="39283" y="5364"/>
                </a:lnTo>
                <a:lnTo>
                  <a:pt x="64007" y="0"/>
                </a:lnTo>
                <a:lnTo>
                  <a:pt x="1636776" y="0"/>
                </a:lnTo>
                <a:lnTo>
                  <a:pt x="1661736" y="5364"/>
                </a:lnTo>
                <a:lnTo>
                  <a:pt x="1682067" y="19164"/>
                </a:lnTo>
                <a:lnTo>
                  <a:pt x="1695754" y="39383"/>
                </a:lnTo>
                <a:lnTo>
                  <a:pt x="1700784" y="64007"/>
                </a:lnTo>
                <a:lnTo>
                  <a:pt x="1700784" y="318516"/>
                </a:lnTo>
                <a:lnTo>
                  <a:pt x="1695754" y="343497"/>
                </a:lnTo>
                <a:lnTo>
                  <a:pt x="1682067" y="363835"/>
                </a:lnTo>
                <a:lnTo>
                  <a:pt x="1661736" y="377516"/>
                </a:lnTo>
                <a:lnTo>
                  <a:pt x="1636776" y="382523"/>
                </a:lnTo>
                <a:close/>
              </a:path>
            </a:pathLst>
          </a:custGeom>
          <a:solidFill>
            <a:srgbClr val="76923B"/>
          </a:solidFill>
        </p:spPr>
        <p:txBody>
          <a:bodyPr wrap="square" lIns="0" tIns="0" rIns="0" bIns="0" rtlCol="0"/>
          <a:lstStyle/>
          <a:p>
            <a:endParaRPr sz="2135"/>
          </a:p>
        </p:txBody>
      </p:sp>
      <p:sp>
        <p:nvSpPr>
          <p:cNvPr id="21" name="object 21"/>
          <p:cNvSpPr/>
          <p:nvPr/>
        </p:nvSpPr>
        <p:spPr>
          <a:xfrm>
            <a:off x="8783733" y="3856321"/>
            <a:ext cx="2045547" cy="481659"/>
          </a:xfrm>
          <a:custGeom>
            <a:avLst/>
            <a:gdLst/>
            <a:ahLst/>
            <a:cxnLst/>
            <a:rect l="l" t="t" r="r" b="b"/>
            <a:pathLst>
              <a:path w="1725929" h="406400">
                <a:moveTo>
                  <a:pt x="1664284" y="1269"/>
                </a:moveTo>
                <a:lnTo>
                  <a:pt x="61175" y="1269"/>
                </a:lnTo>
                <a:lnTo>
                  <a:pt x="64312" y="0"/>
                </a:lnTo>
                <a:lnTo>
                  <a:pt x="1661147" y="0"/>
                </a:lnTo>
                <a:lnTo>
                  <a:pt x="1664284" y="1269"/>
                </a:lnTo>
                <a:close/>
              </a:path>
              <a:path w="1725929" h="406400">
                <a:moveTo>
                  <a:pt x="1678647" y="5080"/>
                </a:moveTo>
                <a:lnTo>
                  <a:pt x="46799" y="5080"/>
                </a:lnTo>
                <a:lnTo>
                  <a:pt x="50279" y="3810"/>
                </a:lnTo>
                <a:lnTo>
                  <a:pt x="57467" y="1269"/>
                </a:lnTo>
                <a:lnTo>
                  <a:pt x="1667979" y="1269"/>
                </a:lnTo>
                <a:lnTo>
                  <a:pt x="1671612" y="2539"/>
                </a:lnTo>
                <a:lnTo>
                  <a:pt x="1672221" y="2539"/>
                </a:lnTo>
                <a:lnTo>
                  <a:pt x="1675180" y="3810"/>
                </a:lnTo>
                <a:lnTo>
                  <a:pt x="1678647" y="5080"/>
                </a:lnTo>
                <a:close/>
              </a:path>
              <a:path w="1725929" h="406400">
                <a:moveTo>
                  <a:pt x="1685074" y="8889"/>
                </a:moveTo>
                <a:lnTo>
                  <a:pt x="40385" y="8889"/>
                </a:lnTo>
                <a:lnTo>
                  <a:pt x="45948" y="5080"/>
                </a:lnTo>
                <a:lnTo>
                  <a:pt x="1679511" y="5080"/>
                </a:lnTo>
                <a:lnTo>
                  <a:pt x="1685074" y="8889"/>
                </a:lnTo>
                <a:close/>
              </a:path>
              <a:path w="1725929" h="406400">
                <a:moveTo>
                  <a:pt x="1691398" y="12700"/>
                </a:moveTo>
                <a:lnTo>
                  <a:pt x="34048" y="12700"/>
                </a:lnTo>
                <a:lnTo>
                  <a:pt x="39306" y="8889"/>
                </a:lnTo>
                <a:lnTo>
                  <a:pt x="1686153" y="8889"/>
                </a:lnTo>
                <a:lnTo>
                  <a:pt x="1691398" y="12700"/>
                </a:lnTo>
                <a:close/>
              </a:path>
              <a:path w="1725929" h="406400">
                <a:moveTo>
                  <a:pt x="1702765" y="21589"/>
                </a:moveTo>
                <a:lnTo>
                  <a:pt x="22682" y="21589"/>
                </a:lnTo>
                <a:lnTo>
                  <a:pt x="27203" y="17780"/>
                </a:lnTo>
                <a:lnTo>
                  <a:pt x="28143" y="16510"/>
                </a:lnTo>
                <a:lnTo>
                  <a:pt x="33045" y="12700"/>
                </a:lnTo>
                <a:lnTo>
                  <a:pt x="1692414" y="12700"/>
                </a:lnTo>
                <a:lnTo>
                  <a:pt x="1697316" y="16510"/>
                </a:lnTo>
                <a:lnTo>
                  <a:pt x="1698243" y="17780"/>
                </a:lnTo>
                <a:lnTo>
                  <a:pt x="1702765" y="21589"/>
                </a:lnTo>
                <a:close/>
              </a:path>
              <a:path w="1725929" h="406400">
                <a:moveTo>
                  <a:pt x="47243" y="34289"/>
                </a:moveTo>
                <a:lnTo>
                  <a:pt x="48259" y="33019"/>
                </a:lnTo>
                <a:lnTo>
                  <a:pt x="13284" y="33019"/>
                </a:lnTo>
                <a:lnTo>
                  <a:pt x="16954" y="27939"/>
                </a:lnTo>
                <a:lnTo>
                  <a:pt x="17716" y="26669"/>
                </a:lnTo>
                <a:lnTo>
                  <a:pt x="21831" y="21589"/>
                </a:lnTo>
                <a:lnTo>
                  <a:pt x="1703628" y="21589"/>
                </a:lnTo>
                <a:lnTo>
                  <a:pt x="1706705" y="25400"/>
                </a:lnTo>
                <a:lnTo>
                  <a:pt x="66268" y="25400"/>
                </a:lnTo>
                <a:lnTo>
                  <a:pt x="63182" y="26669"/>
                </a:lnTo>
                <a:lnTo>
                  <a:pt x="61379" y="26669"/>
                </a:lnTo>
                <a:lnTo>
                  <a:pt x="58419" y="27939"/>
                </a:lnTo>
                <a:lnTo>
                  <a:pt x="56972" y="27939"/>
                </a:lnTo>
                <a:lnTo>
                  <a:pt x="53263" y="30480"/>
                </a:lnTo>
                <a:lnTo>
                  <a:pt x="52489" y="30480"/>
                </a:lnTo>
                <a:lnTo>
                  <a:pt x="47243" y="34289"/>
                </a:lnTo>
                <a:close/>
              </a:path>
              <a:path w="1725929" h="406400">
                <a:moveTo>
                  <a:pt x="1674050" y="31750"/>
                </a:moveTo>
                <a:lnTo>
                  <a:pt x="1668487" y="27939"/>
                </a:lnTo>
                <a:lnTo>
                  <a:pt x="1667027" y="27939"/>
                </a:lnTo>
                <a:lnTo>
                  <a:pt x="1664080" y="26669"/>
                </a:lnTo>
                <a:lnTo>
                  <a:pt x="1662264" y="26669"/>
                </a:lnTo>
                <a:lnTo>
                  <a:pt x="1659191" y="25400"/>
                </a:lnTo>
                <a:lnTo>
                  <a:pt x="1706705" y="25400"/>
                </a:lnTo>
                <a:lnTo>
                  <a:pt x="1707730" y="26669"/>
                </a:lnTo>
                <a:lnTo>
                  <a:pt x="1708505" y="27939"/>
                </a:lnTo>
                <a:lnTo>
                  <a:pt x="1710334" y="30480"/>
                </a:lnTo>
                <a:lnTo>
                  <a:pt x="1672958" y="30480"/>
                </a:lnTo>
                <a:lnTo>
                  <a:pt x="1674050" y="31750"/>
                </a:lnTo>
                <a:close/>
              </a:path>
              <a:path w="1725929" h="406400">
                <a:moveTo>
                  <a:pt x="56121" y="29210"/>
                </a:moveTo>
                <a:lnTo>
                  <a:pt x="56972" y="27939"/>
                </a:lnTo>
                <a:lnTo>
                  <a:pt x="59004" y="27939"/>
                </a:lnTo>
                <a:lnTo>
                  <a:pt x="56121" y="29210"/>
                </a:lnTo>
                <a:close/>
              </a:path>
              <a:path w="1725929" h="406400">
                <a:moveTo>
                  <a:pt x="1669338" y="29210"/>
                </a:moveTo>
                <a:lnTo>
                  <a:pt x="1666443" y="27939"/>
                </a:lnTo>
                <a:lnTo>
                  <a:pt x="1668487" y="27939"/>
                </a:lnTo>
                <a:lnTo>
                  <a:pt x="1669338" y="29210"/>
                </a:lnTo>
                <a:close/>
              </a:path>
              <a:path w="1725929" h="406400">
                <a:moveTo>
                  <a:pt x="51409" y="31750"/>
                </a:moveTo>
                <a:lnTo>
                  <a:pt x="52489" y="30480"/>
                </a:lnTo>
                <a:lnTo>
                  <a:pt x="53263" y="30480"/>
                </a:lnTo>
                <a:lnTo>
                  <a:pt x="51409" y="31750"/>
                </a:lnTo>
                <a:close/>
              </a:path>
              <a:path w="1725929" h="406400">
                <a:moveTo>
                  <a:pt x="1678216" y="34289"/>
                </a:moveTo>
                <a:lnTo>
                  <a:pt x="1672958" y="30480"/>
                </a:lnTo>
                <a:lnTo>
                  <a:pt x="1710334" y="30480"/>
                </a:lnTo>
                <a:lnTo>
                  <a:pt x="1712163" y="33019"/>
                </a:lnTo>
                <a:lnTo>
                  <a:pt x="1677200" y="33019"/>
                </a:lnTo>
                <a:lnTo>
                  <a:pt x="1678216" y="34289"/>
                </a:lnTo>
                <a:close/>
              </a:path>
              <a:path w="1725929" h="406400">
                <a:moveTo>
                  <a:pt x="39776" y="40639"/>
                </a:moveTo>
                <a:lnTo>
                  <a:pt x="40627" y="39369"/>
                </a:lnTo>
                <a:lnTo>
                  <a:pt x="9410" y="39369"/>
                </a:lnTo>
                <a:lnTo>
                  <a:pt x="12598" y="33019"/>
                </a:lnTo>
                <a:lnTo>
                  <a:pt x="48259" y="33019"/>
                </a:lnTo>
                <a:lnTo>
                  <a:pt x="44991" y="35560"/>
                </a:lnTo>
                <a:lnTo>
                  <a:pt x="44284" y="35560"/>
                </a:lnTo>
                <a:lnTo>
                  <a:pt x="39776" y="40639"/>
                </a:lnTo>
                <a:close/>
              </a:path>
              <a:path w="1725929" h="406400">
                <a:moveTo>
                  <a:pt x="1682102" y="36830"/>
                </a:moveTo>
                <a:lnTo>
                  <a:pt x="1677200" y="33019"/>
                </a:lnTo>
                <a:lnTo>
                  <a:pt x="1712848" y="33019"/>
                </a:lnTo>
                <a:lnTo>
                  <a:pt x="1714124" y="35560"/>
                </a:lnTo>
                <a:lnTo>
                  <a:pt x="1681162" y="35560"/>
                </a:lnTo>
                <a:lnTo>
                  <a:pt x="1682102" y="36830"/>
                </a:lnTo>
                <a:close/>
              </a:path>
              <a:path w="1725929" h="406400">
                <a:moveTo>
                  <a:pt x="43357" y="36830"/>
                </a:moveTo>
                <a:lnTo>
                  <a:pt x="44284" y="35560"/>
                </a:lnTo>
                <a:lnTo>
                  <a:pt x="44991" y="35560"/>
                </a:lnTo>
                <a:lnTo>
                  <a:pt x="43357" y="36830"/>
                </a:lnTo>
                <a:close/>
              </a:path>
              <a:path w="1725929" h="406400">
                <a:moveTo>
                  <a:pt x="1685683" y="40639"/>
                </a:moveTo>
                <a:lnTo>
                  <a:pt x="1681162" y="35560"/>
                </a:lnTo>
                <a:lnTo>
                  <a:pt x="1714124" y="35560"/>
                </a:lnTo>
                <a:lnTo>
                  <a:pt x="1716036" y="39369"/>
                </a:lnTo>
                <a:lnTo>
                  <a:pt x="1684832" y="39369"/>
                </a:lnTo>
                <a:lnTo>
                  <a:pt x="1685683" y="40639"/>
                </a:lnTo>
                <a:close/>
              </a:path>
              <a:path w="1725929" h="406400">
                <a:moveTo>
                  <a:pt x="27660" y="345439"/>
                </a:moveTo>
                <a:lnTo>
                  <a:pt x="1371" y="345439"/>
                </a:lnTo>
                <a:lnTo>
                  <a:pt x="812" y="341629"/>
                </a:lnTo>
                <a:lnTo>
                  <a:pt x="317" y="337820"/>
                </a:lnTo>
                <a:lnTo>
                  <a:pt x="105" y="335279"/>
                </a:lnTo>
                <a:lnTo>
                  <a:pt x="0" y="71119"/>
                </a:lnTo>
                <a:lnTo>
                  <a:pt x="317" y="67310"/>
                </a:lnTo>
                <a:lnTo>
                  <a:pt x="812" y="63500"/>
                </a:lnTo>
                <a:lnTo>
                  <a:pt x="1371" y="60960"/>
                </a:lnTo>
                <a:lnTo>
                  <a:pt x="1498" y="59689"/>
                </a:lnTo>
                <a:lnTo>
                  <a:pt x="2209" y="57150"/>
                </a:lnTo>
                <a:lnTo>
                  <a:pt x="3225" y="53339"/>
                </a:lnTo>
                <a:lnTo>
                  <a:pt x="4419" y="49530"/>
                </a:lnTo>
                <a:lnTo>
                  <a:pt x="5778" y="45719"/>
                </a:lnTo>
                <a:lnTo>
                  <a:pt x="6146" y="45719"/>
                </a:lnTo>
                <a:lnTo>
                  <a:pt x="8826" y="39369"/>
                </a:lnTo>
                <a:lnTo>
                  <a:pt x="40627" y="39369"/>
                </a:lnTo>
                <a:lnTo>
                  <a:pt x="36512" y="43180"/>
                </a:lnTo>
                <a:lnTo>
                  <a:pt x="37287" y="43180"/>
                </a:lnTo>
                <a:lnTo>
                  <a:pt x="34543" y="46989"/>
                </a:lnTo>
                <a:lnTo>
                  <a:pt x="34315" y="46989"/>
                </a:lnTo>
                <a:lnTo>
                  <a:pt x="31924" y="50800"/>
                </a:lnTo>
                <a:lnTo>
                  <a:pt x="31711" y="50800"/>
                </a:lnTo>
                <a:lnTo>
                  <a:pt x="29032" y="55880"/>
                </a:lnTo>
                <a:lnTo>
                  <a:pt x="29400" y="55880"/>
                </a:lnTo>
                <a:lnTo>
                  <a:pt x="28257" y="58419"/>
                </a:lnTo>
                <a:lnTo>
                  <a:pt x="28473" y="58419"/>
                </a:lnTo>
                <a:lnTo>
                  <a:pt x="27978" y="59689"/>
                </a:lnTo>
                <a:lnTo>
                  <a:pt x="27660" y="59689"/>
                </a:lnTo>
                <a:lnTo>
                  <a:pt x="27093" y="62230"/>
                </a:lnTo>
                <a:lnTo>
                  <a:pt x="26962" y="62230"/>
                </a:lnTo>
                <a:lnTo>
                  <a:pt x="26487" y="64769"/>
                </a:lnTo>
                <a:lnTo>
                  <a:pt x="26005" y="67310"/>
                </a:lnTo>
                <a:lnTo>
                  <a:pt x="25649" y="69850"/>
                </a:lnTo>
                <a:lnTo>
                  <a:pt x="25416" y="72389"/>
                </a:lnTo>
                <a:lnTo>
                  <a:pt x="25336" y="332739"/>
                </a:lnTo>
                <a:lnTo>
                  <a:pt x="25457" y="334010"/>
                </a:lnTo>
                <a:lnTo>
                  <a:pt x="25514" y="335279"/>
                </a:lnTo>
                <a:lnTo>
                  <a:pt x="25920" y="337820"/>
                </a:lnTo>
                <a:lnTo>
                  <a:pt x="26377" y="340360"/>
                </a:lnTo>
                <a:lnTo>
                  <a:pt x="26250" y="340360"/>
                </a:lnTo>
                <a:lnTo>
                  <a:pt x="26962" y="342900"/>
                </a:lnTo>
                <a:lnTo>
                  <a:pt x="26809" y="342900"/>
                </a:lnTo>
                <a:lnTo>
                  <a:pt x="27660" y="345439"/>
                </a:lnTo>
                <a:close/>
              </a:path>
              <a:path w="1725929" h="406400">
                <a:moveTo>
                  <a:pt x="1691830" y="48260"/>
                </a:moveTo>
                <a:lnTo>
                  <a:pt x="1688160" y="43180"/>
                </a:lnTo>
                <a:lnTo>
                  <a:pt x="1688934" y="43180"/>
                </a:lnTo>
                <a:lnTo>
                  <a:pt x="1684832" y="39369"/>
                </a:lnTo>
                <a:lnTo>
                  <a:pt x="1716633" y="39369"/>
                </a:lnTo>
                <a:lnTo>
                  <a:pt x="1719313" y="45719"/>
                </a:lnTo>
                <a:lnTo>
                  <a:pt x="1719681" y="45719"/>
                </a:lnTo>
                <a:lnTo>
                  <a:pt x="1720134" y="46989"/>
                </a:lnTo>
                <a:lnTo>
                  <a:pt x="1691144" y="46989"/>
                </a:lnTo>
                <a:lnTo>
                  <a:pt x="1691830" y="48260"/>
                </a:lnTo>
                <a:close/>
              </a:path>
              <a:path w="1725929" h="406400">
                <a:moveTo>
                  <a:pt x="33629" y="48260"/>
                </a:moveTo>
                <a:lnTo>
                  <a:pt x="34315" y="46989"/>
                </a:lnTo>
                <a:lnTo>
                  <a:pt x="34543" y="46989"/>
                </a:lnTo>
                <a:lnTo>
                  <a:pt x="33629" y="48260"/>
                </a:lnTo>
                <a:close/>
              </a:path>
              <a:path w="1725929" h="406400">
                <a:moveTo>
                  <a:pt x="1694332" y="52069"/>
                </a:moveTo>
                <a:lnTo>
                  <a:pt x="1691144" y="46989"/>
                </a:lnTo>
                <a:lnTo>
                  <a:pt x="1720134" y="46989"/>
                </a:lnTo>
                <a:lnTo>
                  <a:pt x="1721040" y="49530"/>
                </a:lnTo>
                <a:lnTo>
                  <a:pt x="1721434" y="50800"/>
                </a:lnTo>
                <a:lnTo>
                  <a:pt x="1693748" y="50800"/>
                </a:lnTo>
                <a:lnTo>
                  <a:pt x="1694332" y="52069"/>
                </a:lnTo>
                <a:close/>
              </a:path>
              <a:path w="1725929" h="406400">
                <a:moveTo>
                  <a:pt x="31127" y="52069"/>
                </a:moveTo>
                <a:lnTo>
                  <a:pt x="31711" y="50800"/>
                </a:lnTo>
                <a:lnTo>
                  <a:pt x="31924" y="50800"/>
                </a:lnTo>
                <a:lnTo>
                  <a:pt x="31127" y="52069"/>
                </a:lnTo>
                <a:close/>
              </a:path>
              <a:path w="1725929" h="406400">
                <a:moveTo>
                  <a:pt x="1697977" y="60960"/>
                </a:moveTo>
                <a:lnTo>
                  <a:pt x="1696973" y="58419"/>
                </a:lnTo>
                <a:lnTo>
                  <a:pt x="1697189" y="58419"/>
                </a:lnTo>
                <a:lnTo>
                  <a:pt x="1696046" y="55880"/>
                </a:lnTo>
                <a:lnTo>
                  <a:pt x="1696427" y="55880"/>
                </a:lnTo>
                <a:lnTo>
                  <a:pt x="1693748" y="50800"/>
                </a:lnTo>
                <a:lnTo>
                  <a:pt x="1721434" y="50800"/>
                </a:lnTo>
                <a:lnTo>
                  <a:pt x="1722221" y="53339"/>
                </a:lnTo>
                <a:lnTo>
                  <a:pt x="1723085" y="55880"/>
                </a:lnTo>
                <a:lnTo>
                  <a:pt x="1723948" y="59689"/>
                </a:lnTo>
                <a:lnTo>
                  <a:pt x="1697786" y="59689"/>
                </a:lnTo>
                <a:lnTo>
                  <a:pt x="1697977" y="60960"/>
                </a:lnTo>
                <a:close/>
              </a:path>
              <a:path w="1725929" h="406400">
                <a:moveTo>
                  <a:pt x="27482" y="60960"/>
                </a:moveTo>
                <a:lnTo>
                  <a:pt x="27660" y="59689"/>
                </a:lnTo>
                <a:lnTo>
                  <a:pt x="27978" y="59689"/>
                </a:lnTo>
                <a:lnTo>
                  <a:pt x="27482" y="60960"/>
                </a:lnTo>
                <a:close/>
              </a:path>
              <a:path w="1725929" h="406400">
                <a:moveTo>
                  <a:pt x="1725515" y="73660"/>
                </a:moveTo>
                <a:lnTo>
                  <a:pt x="1700123" y="73660"/>
                </a:lnTo>
                <a:lnTo>
                  <a:pt x="1700085" y="72389"/>
                </a:lnTo>
                <a:lnTo>
                  <a:pt x="1699962" y="71119"/>
                </a:lnTo>
                <a:lnTo>
                  <a:pt x="1699882" y="69850"/>
                </a:lnTo>
                <a:lnTo>
                  <a:pt x="1699539" y="67310"/>
                </a:lnTo>
                <a:lnTo>
                  <a:pt x="1699069" y="64769"/>
                </a:lnTo>
                <a:lnTo>
                  <a:pt x="1698485" y="62230"/>
                </a:lnTo>
                <a:lnTo>
                  <a:pt x="1697786" y="59689"/>
                </a:lnTo>
                <a:lnTo>
                  <a:pt x="1723948" y="59689"/>
                </a:lnTo>
                <a:lnTo>
                  <a:pt x="1724075" y="60960"/>
                </a:lnTo>
                <a:lnTo>
                  <a:pt x="1724736" y="64769"/>
                </a:lnTo>
                <a:lnTo>
                  <a:pt x="1725142" y="67310"/>
                </a:lnTo>
                <a:lnTo>
                  <a:pt x="1725206" y="68580"/>
                </a:lnTo>
                <a:lnTo>
                  <a:pt x="1725392" y="71119"/>
                </a:lnTo>
                <a:lnTo>
                  <a:pt x="1725515" y="73660"/>
                </a:lnTo>
                <a:close/>
              </a:path>
              <a:path w="1725929" h="406400">
                <a:moveTo>
                  <a:pt x="26809" y="63500"/>
                </a:moveTo>
                <a:lnTo>
                  <a:pt x="26962" y="62230"/>
                </a:lnTo>
                <a:lnTo>
                  <a:pt x="27093" y="62230"/>
                </a:lnTo>
                <a:lnTo>
                  <a:pt x="26809" y="63500"/>
                </a:lnTo>
                <a:close/>
              </a:path>
              <a:path w="1725929" h="406400">
                <a:moveTo>
                  <a:pt x="1698650" y="63500"/>
                </a:moveTo>
                <a:lnTo>
                  <a:pt x="1698362" y="62230"/>
                </a:lnTo>
                <a:lnTo>
                  <a:pt x="1698650" y="63500"/>
                </a:lnTo>
                <a:close/>
              </a:path>
              <a:path w="1725929" h="406400">
                <a:moveTo>
                  <a:pt x="26250" y="66039"/>
                </a:moveTo>
                <a:lnTo>
                  <a:pt x="26377" y="64769"/>
                </a:lnTo>
                <a:lnTo>
                  <a:pt x="26250" y="66039"/>
                </a:lnTo>
                <a:close/>
              </a:path>
              <a:path w="1725929" h="406400">
                <a:moveTo>
                  <a:pt x="1699196" y="66039"/>
                </a:moveTo>
                <a:lnTo>
                  <a:pt x="1698959" y="64769"/>
                </a:lnTo>
                <a:lnTo>
                  <a:pt x="1699196" y="66039"/>
                </a:lnTo>
                <a:close/>
              </a:path>
              <a:path w="1725929" h="406400">
                <a:moveTo>
                  <a:pt x="25819" y="68580"/>
                </a:moveTo>
                <a:lnTo>
                  <a:pt x="25920" y="67310"/>
                </a:lnTo>
                <a:lnTo>
                  <a:pt x="25819" y="68580"/>
                </a:lnTo>
                <a:close/>
              </a:path>
              <a:path w="1725929" h="406400">
                <a:moveTo>
                  <a:pt x="1699628" y="68580"/>
                </a:moveTo>
                <a:lnTo>
                  <a:pt x="1699442" y="67310"/>
                </a:lnTo>
                <a:lnTo>
                  <a:pt x="1699628" y="68580"/>
                </a:lnTo>
                <a:close/>
              </a:path>
              <a:path w="1725929" h="406400">
                <a:moveTo>
                  <a:pt x="25514" y="71119"/>
                </a:moveTo>
                <a:lnTo>
                  <a:pt x="25577" y="69850"/>
                </a:lnTo>
                <a:lnTo>
                  <a:pt x="25514" y="71119"/>
                </a:lnTo>
                <a:close/>
              </a:path>
              <a:path w="1725929" h="406400">
                <a:moveTo>
                  <a:pt x="1699945" y="71119"/>
                </a:moveTo>
                <a:lnTo>
                  <a:pt x="1699810" y="69850"/>
                </a:lnTo>
                <a:lnTo>
                  <a:pt x="1699945" y="71119"/>
                </a:lnTo>
                <a:close/>
              </a:path>
              <a:path w="1725929" h="406400">
                <a:moveTo>
                  <a:pt x="25336" y="73659"/>
                </a:moveTo>
                <a:lnTo>
                  <a:pt x="25361" y="72389"/>
                </a:lnTo>
                <a:lnTo>
                  <a:pt x="25336" y="73659"/>
                </a:lnTo>
                <a:close/>
              </a:path>
              <a:path w="1725929" h="406400">
                <a:moveTo>
                  <a:pt x="1700110" y="73448"/>
                </a:moveTo>
                <a:lnTo>
                  <a:pt x="1700043" y="72389"/>
                </a:lnTo>
                <a:lnTo>
                  <a:pt x="1700110" y="73448"/>
                </a:lnTo>
                <a:close/>
              </a:path>
              <a:path w="1725929" h="406400">
                <a:moveTo>
                  <a:pt x="1725206" y="337820"/>
                </a:moveTo>
                <a:lnTo>
                  <a:pt x="1699539" y="337820"/>
                </a:lnTo>
                <a:lnTo>
                  <a:pt x="1699945" y="335279"/>
                </a:lnTo>
                <a:lnTo>
                  <a:pt x="1700002" y="334010"/>
                </a:lnTo>
                <a:lnTo>
                  <a:pt x="1700123" y="332739"/>
                </a:lnTo>
                <a:lnTo>
                  <a:pt x="1700110" y="73448"/>
                </a:lnTo>
                <a:lnTo>
                  <a:pt x="1700123" y="73660"/>
                </a:lnTo>
                <a:lnTo>
                  <a:pt x="1725515" y="73660"/>
                </a:lnTo>
                <a:lnTo>
                  <a:pt x="1725392" y="335279"/>
                </a:lnTo>
                <a:lnTo>
                  <a:pt x="1725206" y="337820"/>
                </a:lnTo>
                <a:close/>
              </a:path>
              <a:path w="1725929" h="406400">
                <a:moveTo>
                  <a:pt x="1724075" y="345439"/>
                </a:moveTo>
                <a:lnTo>
                  <a:pt x="1697786" y="345439"/>
                </a:lnTo>
                <a:lnTo>
                  <a:pt x="1698650" y="342900"/>
                </a:lnTo>
                <a:lnTo>
                  <a:pt x="1698485" y="342900"/>
                </a:lnTo>
                <a:lnTo>
                  <a:pt x="1699196" y="340360"/>
                </a:lnTo>
                <a:lnTo>
                  <a:pt x="1699628" y="337820"/>
                </a:lnTo>
                <a:lnTo>
                  <a:pt x="1725142" y="337820"/>
                </a:lnTo>
                <a:lnTo>
                  <a:pt x="1724736" y="341629"/>
                </a:lnTo>
                <a:lnTo>
                  <a:pt x="1724075" y="345439"/>
                </a:lnTo>
                <a:close/>
              </a:path>
              <a:path w="1725929" h="406400">
                <a:moveTo>
                  <a:pt x="1692414" y="393700"/>
                </a:moveTo>
                <a:lnTo>
                  <a:pt x="33045" y="393700"/>
                </a:lnTo>
                <a:lnTo>
                  <a:pt x="28143" y="389889"/>
                </a:lnTo>
                <a:lnTo>
                  <a:pt x="27203" y="388620"/>
                </a:lnTo>
                <a:lnTo>
                  <a:pt x="22682" y="384810"/>
                </a:lnTo>
                <a:lnTo>
                  <a:pt x="21831" y="383539"/>
                </a:lnTo>
                <a:lnTo>
                  <a:pt x="17716" y="379729"/>
                </a:lnTo>
                <a:lnTo>
                  <a:pt x="16954" y="378460"/>
                </a:lnTo>
                <a:lnTo>
                  <a:pt x="13284" y="373379"/>
                </a:lnTo>
                <a:lnTo>
                  <a:pt x="12598" y="372110"/>
                </a:lnTo>
                <a:lnTo>
                  <a:pt x="9410" y="367029"/>
                </a:lnTo>
                <a:lnTo>
                  <a:pt x="8826" y="365760"/>
                </a:lnTo>
                <a:lnTo>
                  <a:pt x="6146" y="360679"/>
                </a:lnTo>
                <a:lnTo>
                  <a:pt x="5778" y="359410"/>
                </a:lnTo>
                <a:lnTo>
                  <a:pt x="4419" y="356870"/>
                </a:lnTo>
                <a:lnTo>
                  <a:pt x="3225" y="353060"/>
                </a:lnTo>
                <a:lnTo>
                  <a:pt x="2209" y="349250"/>
                </a:lnTo>
                <a:lnTo>
                  <a:pt x="1498" y="345439"/>
                </a:lnTo>
                <a:lnTo>
                  <a:pt x="27482" y="345439"/>
                </a:lnTo>
                <a:lnTo>
                  <a:pt x="28473" y="347979"/>
                </a:lnTo>
                <a:lnTo>
                  <a:pt x="28257" y="347979"/>
                </a:lnTo>
                <a:lnTo>
                  <a:pt x="29400" y="350520"/>
                </a:lnTo>
                <a:lnTo>
                  <a:pt x="29568" y="350520"/>
                </a:lnTo>
                <a:lnTo>
                  <a:pt x="31175" y="354329"/>
                </a:lnTo>
                <a:lnTo>
                  <a:pt x="31711" y="355600"/>
                </a:lnTo>
                <a:lnTo>
                  <a:pt x="31924" y="355600"/>
                </a:lnTo>
                <a:lnTo>
                  <a:pt x="34315" y="359410"/>
                </a:lnTo>
                <a:lnTo>
                  <a:pt x="34543" y="359410"/>
                </a:lnTo>
                <a:lnTo>
                  <a:pt x="37287" y="363220"/>
                </a:lnTo>
                <a:lnTo>
                  <a:pt x="37541" y="363220"/>
                </a:lnTo>
                <a:lnTo>
                  <a:pt x="40627" y="367029"/>
                </a:lnTo>
                <a:lnTo>
                  <a:pt x="41279" y="367029"/>
                </a:lnTo>
                <a:lnTo>
                  <a:pt x="44284" y="369570"/>
                </a:lnTo>
                <a:lnTo>
                  <a:pt x="43357" y="369570"/>
                </a:lnTo>
                <a:lnTo>
                  <a:pt x="48259" y="373379"/>
                </a:lnTo>
                <a:lnTo>
                  <a:pt x="48992" y="373379"/>
                </a:lnTo>
                <a:lnTo>
                  <a:pt x="52489" y="375920"/>
                </a:lnTo>
                <a:lnTo>
                  <a:pt x="54190" y="375920"/>
                </a:lnTo>
                <a:lnTo>
                  <a:pt x="56972" y="377189"/>
                </a:lnTo>
                <a:lnTo>
                  <a:pt x="56121" y="377189"/>
                </a:lnTo>
                <a:lnTo>
                  <a:pt x="59004" y="378460"/>
                </a:lnTo>
                <a:lnTo>
                  <a:pt x="60782" y="378460"/>
                </a:lnTo>
                <a:lnTo>
                  <a:pt x="63792" y="379729"/>
                </a:lnTo>
                <a:lnTo>
                  <a:pt x="65646" y="379729"/>
                </a:lnTo>
                <a:lnTo>
                  <a:pt x="68770" y="381000"/>
                </a:lnTo>
                <a:lnTo>
                  <a:pt x="1706363" y="381000"/>
                </a:lnTo>
                <a:lnTo>
                  <a:pt x="1703628" y="383539"/>
                </a:lnTo>
                <a:lnTo>
                  <a:pt x="1702765" y="384810"/>
                </a:lnTo>
                <a:lnTo>
                  <a:pt x="1698243" y="388620"/>
                </a:lnTo>
                <a:lnTo>
                  <a:pt x="1697316" y="389889"/>
                </a:lnTo>
                <a:lnTo>
                  <a:pt x="1692414" y="393700"/>
                </a:lnTo>
                <a:close/>
              </a:path>
              <a:path w="1725929" h="406400">
                <a:moveTo>
                  <a:pt x="1722797" y="350520"/>
                </a:moveTo>
                <a:lnTo>
                  <a:pt x="1696046" y="350520"/>
                </a:lnTo>
                <a:lnTo>
                  <a:pt x="1697189" y="347979"/>
                </a:lnTo>
                <a:lnTo>
                  <a:pt x="1696973" y="347979"/>
                </a:lnTo>
                <a:lnTo>
                  <a:pt x="1697977" y="345439"/>
                </a:lnTo>
                <a:lnTo>
                  <a:pt x="1723948" y="345439"/>
                </a:lnTo>
                <a:lnTo>
                  <a:pt x="1722797" y="350520"/>
                </a:lnTo>
                <a:close/>
              </a:path>
              <a:path w="1725929" h="406400">
                <a:moveTo>
                  <a:pt x="29568" y="350520"/>
                </a:moveTo>
                <a:lnTo>
                  <a:pt x="29400" y="350520"/>
                </a:lnTo>
                <a:lnTo>
                  <a:pt x="29032" y="349250"/>
                </a:lnTo>
                <a:lnTo>
                  <a:pt x="29568" y="350520"/>
                </a:lnTo>
                <a:close/>
              </a:path>
              <a:path w="1725929" h="406400">
                <a:moveTo>
                  <a:pt x="1721434" y="355600"/>
                </a:moveTo>
                <a:lnTo>
                  <a:pt x="1693748" y="355600"/>
                </a:lnTo>
                <a:lnTo>
                  <a:pt x="1694332" y="354329"/>
                </a:lnTo>
                <a:lnTo>
                  <a:pt x="1696427" y="349250"/>
                </a:lnTo>
                <a:lnTo>
                  <a:pt x="1696046" y="350520"/>
                </a:lnTo>
                <a:lnTo>
                  <a:pt x="1722797" y="350520"/>
                </a:lnTo>
                <a:lnTo>
                  <a:pt x="1722221" y="353060"/>
                </a:lnTo>
                <a:lnTo>
                  <a:pt x="1721434" y="355600"/>
                </a:lnTo>
                <a:close/>
              </a:path>
              <a:path w="1725929" h="406400">
                <a:moveTo>
                  <a:pt x="31711" y="355600"/>
                </a:moveTo>
                <a:lnTo>
                  <a:pt x="31127" y="354329"/>
                </a:lnTo>
                <a:lnTo>
                  <a:pt x="31275" y="354564"/>
                </a:lnTo>
                <a:lnTo>
                  <a:pt x="31711" y="355600"/>
                </a:lnTo>
                <a:close/>
              </a:path>
              <a:path w="1725929" h="406400">
                <a:moveTo>
                  <a:pt x="31275" y="354564"/>
                </a:moveTo>
                <a:lnTo>
                  <a:pt x="31127" y="354329"/>
                </a:lnTo>
                <a:lnTo>
                  <a:pt x="31275" y="354564"/>
                </a:lnTo>
                <a:close/>
              </a:path>
              <a:path w="1725929" h="406400">
                <a:moveTo>
                  <a:pt x="1694185" y="354564"/>
                </a:moveTo>
                <a:lnTo>
                  <a:pt x="1694284" y="354329"/>
                </a:lnTo>
                <a:lnTo>
                  <a:pt x="1694185" y="354564"/>
                </a:lnTo>
                <a:close/>
              </a:path>
              <a:path w="1725929" h="406400">
                <a:moveTo>
                  <a:pt x="1693748" y="355600"/>
                </a:moveTo>
                <a:lnTo>
                  <a:pt x="1694185" y="354564"/>
                </a:lnTo>
                <a:lnTo>
                  <a:pt x="1694332" y="354329"/>
                </a:lnTo>
                <a:lnTo>
                  <a:pt x="1693748" y="355600"/>
                </a:lnTo>
                <a:close/>
              </a:path>
              <a:path w="1725929" h="406400">
                <a:moveTo>
                  <a:pt x="31924" y="355600"/>
                </a:moveTo>
                <a:lnTo>
                  <a:pt x="31711" y="355600"/>
                </a:lnTo>
                <a:lnTo>
                  <a:pt x="31275" y="354564"/>
                </a:lnTo>
                <a:lnTo>
                  <a:pt x="31924" y="355600"/>
                </a:lnTo>
                <a:close/>
              </a:path>
              <a:path w="1725929" h="406400">
                <a:moveTo>
                  <a:pt x="1719681" y="359410"/>
                </a:moveTo>
                <a:lnTo>
                  <a:pt x="1691144" y="359410"/>
                </a:lnTo>
                <a:lnTo>
                  <a:pt x="1694185" y="354564"/>
                </a:lnTo>
                <a:lnTo>
                  <a:pt x="1693748" y="355600"/>
                </a:lnTo>
                <a:lnTo>
                  <a:pt x="1721434" y="355600"/>
                </a:lnTo>
                <a:lnTo>
                  <a:pt x="1721040" y="356870"/>
                </a:lnTo>
                <a:lnTo>
                  <a:pt x="1719681" y="359410"/>
                </a:lnTo>
                <a:close/>
              </a:path>
              <a:path w="1725929" h="406400">
                <a:moveTo>
                  <a:pt x="34543" y="359410"/>
                </a:moveTo>
                <a:lnTo>
                  <a:pt x="34315" y="359410"/>
                </a:lnTo>
                <a:lnTo>
                  <a:pt x="33629" y="358139"/>
                </a:lnTo>
                <a:lnTo>
                  <a:pt x="34543" y="359410"/>
                </a:lnTo>
                <a:close/>
              </a:path>
              <a:path w="1725929" h="406400">
                <a:moveTo>
                  <a:pt x="1717973" y="363220"/>
                </a:moveTo>
                <a:lnTo>
                  <a:pt x="1688160" y="363220"/>
                </a:lnTo>
                <a:lnTo>
                  <a:pt x="1691830" y="358139"/>
                </a:lnTo>
                <a:lnTo>
                  <a:pt x="1691144" y="359410"/>
                </a:lnTo>
                <a:lnTo>
                  <a:pt x="1719681" y="359410"/>
                </a:lnTo>
                <a:lnTo>
                  <a:pt x="1719313" y="360679"/>
                </a:lnTo>
                <a:lnTo>
                  <a:pt x="1717973" y="363220"/>
                </a:lnTo>
                <a:close/>
              </a:path>
              <a:path w="1725929" h="406400">
                <a:moveTo>
                  <a:pt x="37541" y="363220"/>
                </a:moveTo>
                <a:lnTo>
                  <a:pt x="37287" y="363220"/>
                </a:lnTo>
                <a:lnTo>
                  <a:pt x="36512" y="361950"/>
                </a:lnTo>
                <a:lnTo>
                  <a:pt x="37541" y="363220"/>
                </a:lnTo>
                <a:close/>
              </a:path>
              <a:path w="1725929" h="406400">
                <a:moveTo>
                  <a:pt x="1716036" y="367029"/>
                </a:moveTo>
                <a:lnTo>
                  <a:pt x="1684832" y="367029"/>
                </a:lnTo>
                <a:lnTo>
                  <a:pt x="1688934" y="361950"/>
                </a:lnTo>
                <a:lnTo>
                  <a:pt x="1688160" y="363220"/>
                </a:lnTo>
                <a:lnTo>
                  <a:pt x="1717973" y="363220"/>
                </a:lnTo>
                <a:lnTo>
                  <a:pt x="1716633" y="365760"/>
                </a:lnTo>
                <a:lnTo>
                  <a:pt x="1716036" y="367029"/>
                </a:lnTo>
                <a:close/>
              </a:path>
              <a:path w="1725929" h="406400">
                <a:moveTo>
                  <a:pt x="41279" y="367029"/>
                </a:moveTo>
                <a:lnTo>
                  <a:pt x="40627" y="367029"/>
                </a:lnTo>
                <a:lnTo>
                  <a:pt x="39776" y="365760"/>
                </a:lnTo>
                <a:lnTo>
                  <a:pt x="41279" y="367029"/>
                </a:lnTo>
                <a:close/>
              </a:path>
              <a:path w="1725929" h="406400">
                <a:moveTo>
                  <a:pt x="1712163" y="373379"/>
                </a:moveTo>
                <a:lnTo>
                  <a:pt x="1677200" y="373379"/>
                </a:lnTo>
                <a:lnTo>
                  <a:pt x="1682102" y="369570"/>
                </a:lnTo>
                <a:lnTo>
                  <a:pt x="1681162" y="369570"/>
                </a:lnTo>
                <a:lnTo>
                  <a:pt x="1685683" y="365760"/>
                </a:lnTo>
                <a:lnTo>
                  <a:pt x="1684832" y="367029"/>
                </a:lnTo>
                <a:lnTo>
                  <a:pt x="1716036" y="367029"/>
                </a:lnTo>
                <a:lnTo>
                  <a:pt x="1712848" y="372110"/>
                </a:lnTo>
                <a:lnTo>
                  <a:pt x="1712163" y="373379"/>
                </a:lnTo>
                <a:close/>
              </a:path>
              <a:path w="1725929" h="406400">
                <a:moveTo>
                  <a:pt x="48992" y="373379"/>
                </a:moveTo>
                <a:lnTo>
                  <a:pt x="48259" y="373379"/>
                </a:lnTo>
                <a:lnTo>
                  <a:pt x="47243" y="372110"/>
                </a:lnTo>
                <a:lnTo>
                  <a:pt x="48992" y="373379"/>
                </a:lnTo>
                <a:close/>
              </a:path>
              <a:path w="1725929" h="406400">
                <a:moveTo>
                  <a:pt x="1710334" y="375920"/>
                </a:moveTo>
                <a:lnTo>
                  <a:pt x="1672958" y="375920"/>
                </a:lnTo>
                <a:lnTo>
                  <a:pt x="1678216" y="372110"/>
                </a:lnTo>
                <a:lnTo>
                  <a:pt x="1677200" y="373379"/>
                </a:lnTo>
                <a:lnTo>
                  <a:pt x="1712163" y="373379"/>
                </a:lnTo>
                <a:lnTo>
                  <a:pt x="1710334" y="375920"/>
                </a:lnTo>
                <a:close/>
              </a:path>
              <a:path w="1725929" h="406400">
                <a:moveTo>
                  <a:pt x="54190" y="375920"/>
                </a:moveTo>
                <a:lnTo>
                  <a:pt x="52489" y="375920"/>
                </a:lnTo>
                <a:lnTo>
                  <a:pt x="51409" y="374650"/>
                </a:lnTo>
                <a:lnTo>
                  <a:pt x="54190" y="375920"/>
                </a:lnTo>
                <a:close/>
              </a:path>
              <a:path w="1725929" h="406400">
                <a:moveTo>
                  <a:pt x="1706363" y="381000"/>
                </a:moveTo>
                <a:lnTo>
                  <a:pt x="1656676" y="381000"/>
                </a:lnTo>
                <a:lnTo>
                  <a:pt x="1659813" y="379729"/>
                </a:lnTo>
                <a:lnTo>
                  <a:pt x="1661655" y="379729"/>
                </a:lnTo>
                <a:lnTo>
                  <a:pt x="1664677" y="378460"/>
                </a:lnTo>
                <a:lnTo>
                  <a:pt x="1666443" y="378460"/>
                </a:lnTo>
                <a:lnTo>
                  <a:pt x="1669338" y="377189"/>
                </a:lnTo>
                <a:lnTo>
                  <a:pt x="1668487" y="377189"/>
                </a:lnTo>
                <a:lnTo>
                  <a:pt x="1674050" y="374650"/>
                </a:lnTo>
                <a:lnTo>
                  <a:pt x="1672958" y="375920"/>
                </a:lnTo>
                <a:lnTo>
                  <a:pt x="1710334" y="375920"/>
                </a:lnTo>
                <a:lnTo>
                  <a:pt x="1708505" y="378460"/>
                </a:lnTo>
                <a:lnTo>
                  <a:pt x="1707730" y="379729"/>
                </a:lnTo>
                <a:lnTo>
                  <a:pt x="1706363" y="381000"/>
                </a:lnTo>
                <a:close/>
              </a:path>
              <a:path w="1725929" h="406400">
                <a:moveTo>
                  <a:pt x="1686153" y="397510"/>
                </a:moveTo>
                <a:lnTo>
                  <a:pt x="39306" y="397510"/>
                </a:lnTo>
                <a:lnTo>
                  <a:pt x="34048" y="393700"/>
                </a:lnTo>
                <a:lnTo>
                  <a:pt x="1691398" y="393700"/>
                </a:lnTo>
                <a:lnTo>
                  <a:pt x="1686153" y="397510"/>
                </a:lnTo>
                <a:close/>
              </a:path>
              <a:path w="1725929" h="406400">
                <a:moveTo>
                  <a:pt x="1671612" y="403860"/>
                </a:moveTo>
                <a:lnTo>
                  <a:pt x="53835" y="403860"/>
                </a:lnTo>
                <a:lnTo>
                  <a:pt x="46799" y="401320"/>
                </a:lnTo>
                <a:lnTo>
                  <a:pt x="45948" y="400050"/>
                </a:lnTo>
                <a:lnTo>
                  <a:pt x="40385" y="397510"/>
                </a:lnTo>
                <a:lnTo>
                  <a:pt x="1685074" y="397510"/>
                </a:lnTo>
                <a:lnTo>
                  <a:pt x="1679511" y="400050"/>
                </a:lnTo>
                <a:lnTo>
                  <a:pt x="1678647" y="401320"/>
                </a:lnTo>
                <a:lnTo>
                  <a:pt x="1675180" y="402589"/>
                </a:lnTo>
                <a:lnTo>
                  <a:pt x="1672221" y="402589"/>
                </a:lnTo>
                <a:lnTo>
                  <a:pt x="1671612" y="403860"/>
                </a:lnTo>
                <a:close/>
              </a:path>
              <a:path w="1725929" h="406400">
                <a:moveTo>
                  <a:pt x="1664906" y="405129"/>
                </a:moveTo>
                <a:lnTo>
                  <a:pt x="60553" y="405129"/>
                </a:lnTo>
                <a:lnTo>
                  <a:pt x="57467" y="403860"/>
                </a:lnTo>
                <a:lnTo>
                  <a:pt x="1667979" y="403860"/>
                </a:lnTo>
                <a:lnTo>
                  <a:pt x="1664906" y="405129"/>
                </a:lnTo>
                <a:close/>
              </a:path>
              <a:path w="1725929" h="406400">
                <a:moveTo>
                  <a:pt x="1657324" y="406400"/>
                </a:moveTo>
                <a:lnTo>
                  <a:pt x="68122" y="406400"/>
                </a:lnTo>
                <a:lnTo>
                  <a:pt x="64312" y="405129"/>
                </a:lnTo>
                <a:lnTo>
                  <a:pt x="1661147" y="405129"/>
                </a:lnTo>
                <a:lnTo>
                  <a:pt x="1657324" y="406400"/>
                </a:lnTo>
                <a:close/>
              </a:path>
            </a:pathLst>
          </a:custGeom>
          <a:solidFill>
            <a:srgbClr val="70883D"/>
          </a:solidFill>
        </p:spPr>
        <p:txBody>
          <a:bodyPr wrap="square" lIns="0" tIns="0" rIns="0" bIns="0" rtlCol="0"/>
          <a:lstStyle/>
          <a:p>
            <a:endParaRPr sz="2135"/>
          </a:p>
        </p:txBody>
      </p:sp>
      <p:sp>
        <p:nvSpPr>
          <p:cNvPr id="22" name="object 22"/>
          <p:cNvSpPr txBox="1"/>
          <p:nvPr/>
        </p:nvSpPr>
        <p:spPr>
          <a:xfrm>
            <a:off x="9395742" y="3976255"/>
            <a:ext cx="821079" cy="207421"/>
          </a:xfrm>
          <a:prstGeom prst="rect">
            <a:avLst/>
          </a:prstGeom>
        </p:spPr>
        <p:txBody>
          <a:bodyPr vert="horz" wrap="square" lIns="0" tIns="15804" rIns="0" bIns="0" rtlCol="0">
            <a:spAutoFit/>
          </a:bodyPr>
          <a:lstStyle/>
          <a:p>
            <a:pPr marL="15240">
              <a:spcBef>
                <a:spcPts val="125"/>
              </a:spcBef>
            </a:pPr>
            <a:r>
              <a:rPr sz="1245" b="1" dirty="0">
                <a:solidFill>
                  <a:srgbClr val="FFFFFF"/>
                </a:solidFill>
                <a:latin typeface="微软雅黑" panose="020B0503020204020204" charset="-122"/>
                <a:cs typeface="微软雅黑" panose="020B0503020204020204" charset="-122"/>
              </a:rPr>
              <a:t>网络、协</a:t>
            </a:r>
            <a:r>
              <a:rPr sz="1245" b="1" spc="6" dirty="0">
                <a:solidFill>
                  <a:srgbClr val="FFFFFF"/>
                </a:solidFill>
                <a:latin typeface="微软雅黑" panose="020B0503020204020204" charset="-122"/>
                <a:cs typeface="微软雅黑" panose="020B0503020204020204" charset="-122"/>
              </a:rPr>
              <a:t>议</a:t>
            </a:r>
            <a:endParaRPr sz="1245">
              <a:latin typeface="微软雅黑" panose="020B0503020204020204" charset="-122"/>
              <a:cs typeface="微软雅黑" panose="020B0503020204020204" charset="-122"/>
            </a:endParaRPr>
          </a:p>
        </p:txBody>
      </p:sp>
      <p:sp>
        <p:nvSpPr>
          <p:cNvPr id="23" name="object 23"/>
          <p:cNvSpPr/>
          <p:nvPr/>
        </p:nvSpPr>
        <p:spPr>
          <a:xfrm>
            <a:off x="7797460" y="3876040"/>
            <a:ext cx="928699" cy="453813"/>
          </a:xfrm>
          <a:custGeom>
            <a:avLst/>
            <a:gdLst/>
            <a:ahLst/>
            <a:cxnLst/>
            <a:rect l="l" t="t" r="r" b="b"/>
            <a:pathLst>
              <a:path w="783590" h="382904">
                <a:moveTo>
                  <a:pt x="719327" y="382524"/>
                </a:moveTo>
                <a:lnTo>
                  <a:pt x="64008" y="382524"/>
                </a:lnTo>
                <a:lnTo>
                  <a:pt x="39233" y="377217"/>
                </a:lnTo>
                <a:lnTo>
                  <a:pt x="18964" y="363440"/>
                </a:lnTo>
                <a:lnTo>
                  <a:pt x="5214" y="343203"/>
                </a:lnTo>
                <a:lnTo>
                  <a:pt x="0" y="318515"/>
                </a:lnTo>
                <a:lnTo>
                  <a:pt x="0" y="64008"/>
                </a:lnTo>
                <a:lnTo>
                  <a:pt x="5214" y="39083"/>
                </a:lnTo>
                <a:lnTo>
                  <a:pt x="18964" y="18764"/>
                </a:lnTo>
                <a:lnTo>
                  <a:pt x="39233" y="5064"/>
                </a:lnTo>
                <a:lnTo>
                  <a:pt x="64008" y="0"/>
                </a:lnTo>
                <a:lnTo>
                  <a:pt x="719327" y="0"/>
                </a:lnTo>
                <a:lnTo>
                  <a:pt x="744231" y="5064"/>
                </a:lnTo>
                <a:lnTo>
                  <a:pt x="764543" y="18764"/>
                </a:lnTo>
                <a:lnTo>
                  <a:pt x="778249" y="39083"/>
                </a:lnTo>
                <a:lnTo>
                  <a:pt x="783336" y="64008"/>
                </a:lnTo>
                <a:lnTo>
                  <a:pt x="783336" y="318515"/>
                </a:lnTo>
                <a:lnTo>
                  <a:pt x="778249" y="343203"/>
                </a:lnTo>
                <a:lnTo>
                  <a:pt x="764543" y="363440"/>
                </a:lnTo>
                <a:lnTo>
                  <a:pt x="744231" y="377217"/>
                </a:lnTo>
                <a:lnTo>
                  <a:pt x="719327" y="382524"/>
                </a:lnTo>
                <a:close/>
              </a:path>
            </a:pathLst>
          </a:custGeom>
          <a:solidFill>
            <a:srgbClr val="76923B"/>
          </a:solidFill>
        </p:spPr>
        <p:txBody>
          <a:bodyPr wrap="square" lIns="0" tIns="0" rIns="0" bIns="0" rtlCol="0"/>
          <a:lstStyle/>
          <a:p>
            <a:endParaRPr sz="2135"/>
          </a:p>
        </p:txBody>
      </p:sp>
      <p:sp>
        <p:nvSpPr>
          <p:cNvPr id="24" name="object 24"/>
          <p:cNvSpPr/>
          <p:nvPr/>
        </p:nvSpPr>
        <p:spPr>
          <a:xfrm>
            <a:off x="7782914" y="3861108"/>
            <a:ext cx="958050" cy="481659"/>
          </a:xfrm>
          <a:custGeom>
            <a:avLst/>
            <a:gdLst/>
            <a:ahLst/>
            <a:cxnLst/>
            <a:rect l="l" t="t" r="r" b="b"/>
            <a:pathLst>
              <a:path w="808354" h="406400">
                <a:moveTo>
                  <a:pt x="746880" y="1269"/>
                </a:moveTo>
                <a:lnTo>
                  <a:pt x="61233" y="1269"/>
                </a:lnTo>
                <a:lnTo>
                  <a:pt x="65004" y="0"/>
                </a:lnTo>
                <a:lnTo>
                  <a:pt x="743108" y="0"/>
                </a:lnTo>
                <a:lnTo>
                  <a:pt x="746880" y="1269"/>
                </a:lnTo>
                <a:close/>
              </a:path>
              <a:path w="808354" h="406400">
                <a:moveTo>
                  <a:pt x="761257" y="5080"/>
                </a:moveTo>
                <a:lnTo>
                  <a:pt x="46856" y="5080"/>
                </a:lnTo>
                <a:lnTo>
                  <a:pt x="50336" y="3810"/>
                </a:lnTo>
                <a:lnTo>
                  <a:pt x="53295" y="2539"/>
                </a:lnTo>
                <a:lnTo>
                  <a:pt x="56915" y="1269"/>
                </a:lnTo>
                <a:lnTo>
                  <a:pt x="751198" y="1269"/>
                </a:lnTo>
                <a:lnTo>
                  <a:pt x="754818" y="2539"/>
                </a:lnTo>
                <a:lnTo>
                  <a:pt x="757777" y="3810"/>
                </a:lnTo>
                <a:lnTo>
                  <a:pt x="761257" y="5080"/>
                </a:lnTo>
                <a:close/>
              </a:path>
              <a:path w="808354" h="406400">
                <a:moveTo>
                  <a:pt x="767670" y="8889"/>
                </a:moveTo>
                <a:lnTo>
                  <a:pt x="40443" y="8889"/>
                </a:lnTo>
                <a:lnTo>
                  <a:pt x="46005" y="5080"/>
                </a:lnTo>
                <a:lnTo>
                  <a:pt x="762107" y="5080"/>
                </a:lnTo>
                <a:lnTo>
                  <a:pt x="767670" y="8889"/>
                </a:lnTo>
                <a:close/>
              </a:path>
              <a:path w="808354" h="406400">
                <a:moveTo>
                  <a:pt x="773995" y="12700"/>
                </a:moveTo>
                <a:lnTo>
                  <a:pt x="34118" y="12700"/>
                </a:lnTo>
                <a:lnTo>
                  <a:pt x="39363" y="8889"/>
                </a:lnTo>
                <a:lnTo>
                  <a:pt x="768750" y="8889"/>
                </a:lnTo>
                <a:lnTo>
                  <a:pt x="773995" y="12700"/>
                </a:lnTo>
                <a:close/>
              </a:path>
              <a:path w="808354" h="406400">
                <a:moveTo>
                  <a:pt x="785361" y="21589"/>
                </a:moveTo>
                <a:lnTo>
                  <a:pt x="22752" y="21589"/>
                </a:lnTo>
                <a:lnTo>
                  <a:pt x="27260" y="17780"/>
                </a:lnTo>
                <a:lnTo>
                  <a:pt x="28200" y="16510"/>
                </a:lnTo>
                <a:lnTo>
                  <a:pt x="33102" y="12700"/>
                </a:lnTo>
                <a:lnTo>
                  <a:pt x="775011" y="12700"/>
                </a:lnTo>
                <a:lnTo>
                  <a:pt x="779913" y="16510"/>
                </a:lnTo>
                <a:lnTo>
                  <a:pt x="780840" y="17780"/>
                </a:lnTo>
                <a:lnTo>
                  <a:pt x="785361" y="21589"/>
                </a:lnTo>
                <a:close/>
              </a:path>
              <a:path w="808354" h="406400">
                <a:moveTo>
                  <a:pt x="47301" y="34289"/>
                </a:moveTo>
                <a:lnTo>
                  <a:pt x="48317" y="33019"/>
                </a:lnTo>
                <a:lnTo>
                  <a:pt x="13341" y="33019"/>
                </a:lnTo>
                <a:lnTo>
                  <a:pt x="17011" y="27939"/>
                </a:lnTo>
                <a:lnTo>
                  <a:pt x="17786" y="26669"/>
                </a:lnTo>
                <a:lnTo>
                  <a:pt x="21888" y="21589"/>
                </a:lnTo>
                <a:lnTo>
                  <a:pt x="786225" y="21589"/>
                </a:lnTo>
                <a:lnTo>
                  <a:pt x="789301" y="25400"/>
                </a:lnTo>
                <a:lnTo>
                  <a:pt x="66325" y="25400"/>
                </a:lnTo>
                <a:lnTo>
                  <a:pt x="63239" y="26669"/>
                </a:lnTo>
                <a:lnTo>
                  <a:pt x="61436" y="26669"/>
                </a:lnTo>
                <a:lnTo>
                  <a:pt x="58477" y="27939"/>
                </a:lnTo>
                <a:lnTo>
                  <a:pt x="57029" y="27939"/>
                </a:lnTo>
                <a:lnTo>
                  <a:pt x="53320" y="30480"/>
                </a:lnTo>
                <a:lnTo>
                  <a:pt x="52546" y="30480"/>
                </a:lnTo>
                <a:lnTo>
                  <a:pt x="47301" y="34289"/>
                </a:lnTo>
                <a:close/>
              </a:path>
              <a:path w="808354" h="406400">
                <a:moveTo>
                  <a:pt x="756646" y="31750"/>
                </a:moveTo>
                <a:lnTo>
                  <a:pt x="751084" y="27939"/>
                </a:lnTo>
                <a:lnTo>
                  <a:pt x="749636" y="27939"/>
                </a:lnTo>
                <a:lnTo>
                  <a:pt x="746677" y="26669"/>
                </a:lnTo>
                <a:lnTo>
                  <a:pt x="744861" y="26669"/>
                </a:lnTo>
                <a:lnTo>
                  <a:pt x="741787" y="25400"/>
                </a:lnTo>
                <a:lnTo>
                  <a:pt x="789301" y="25400"/>
                </a:lnTo>
                <a:lnTo>
                  <a:pt x="790327" y="26669"/>
                </a:lnTo>
                <a:lnTo>
                  <a:pt x="791102" y="27939"/>
                </a:lnTo>
                <a:lnTo>
                  <a:pt x="792937" y="30480"/>
                </a:lnTo>
                <a:lnTo>
                  <a:pt x="755567" y="30480"/>
                </a:lnTo>
                <a:lnTo>
                  <a:pt x="756646" y="31750"/>
                </a:lnTo>
                <a:close/>
              </a:path>
              <a:path w="808354" h="406400">
                <a:moveTo>
                  <a:pt x="56178" y="29210"/>
                </a:moveTo>
                <a:lnTo>
                  <a:pt x="57029" y="27939"/>
                </a:lnTo>
                <a:lnTo>
                  <a:pt x="59074" y="27939"/>
                </a:lnTo>
                <a:lnTo>
                  <a:pt x="56178" y="29210"/>
                </a:lnTo>
                <a:close/>
              </a:path>
              <a:path w="808354" h="406400">
                <a:moveTo>
                  <a:pt x="751935" y="29210"/>
                </a:moveTo>
                <a:lnTo>
                  <a:pt x="749039" y="27939"/>
                </a:lnTo>
                <a:lnTo>
                  <a:pt x="751084" y="27939"/>
                </a:lnTo>
                <a:lnTo>
                  <a:pt x="751935" y="29210"/>
                </a:lnTo>
                <a:close/>
              </a:path>
              <a:path w="808354" h="406400">
                <a:moveTo>
                  <a:pt x="51466" y="31750"/>
                </a:moveTo>
                <a:lnTo>
                  <a:pt x="52546" y="30480"/>
                </a:lnTo>
                <a:lnTo>
                  <a:pt x="53320" y="30480"/>
                </a:lnTo>
                <a:lnTo>
                  <a:pt x="51466" y="31750"/>
                </a:lnTo>
                <a:close/>
              </a:path>
              <a:path w="808354" h="406400">
                <a:moveTo>
                  <a:pt x="760812" y="34289"/>
                </a:moveTo>
                <a:lnTo>
                  <a:pt x="755567" y="30480"/>
                </a:lnTo>
                <a:lnTo>
                  <a:pt x="792937" y="30480"/>
                </a:lnTo>
                <a:lnTo>
                  <a:pt x="794772" y="33019"/>
                </a:lnTo>
                <a:lnTo>
                  <a:pt x="759796" y="33019"/>
                </a:lnTo>
                <a:lnTo>
                  <a:pt x="760812" y="34289"/>
                </a:lnTo>
                <a:close/>
              </a:path>
              <a:path w="808354" h="406400">
                <a:moveTo>
                  <a:pt x="39833" y="40639"/>
                </a:moveTo>
                <a:lnTo>
                  <a:pt x="40684" y="39369"/>
                </a:lnTo>
                <a:lnTo>
                  <a:pt x="9467" y="39369"/>
                </a:lnTo>
                <a:lnTo>
                  <a:pt x="12655" y="33019"/>
                </a:lnTo>
                <a:lnTo>
                  <a:pt x="48317" y="33019"/>
                </a:lnTo>
                <a:lnTo>
                  <a:pt x="45049" y="35560"/>
                </a:lnTo>
                <a:lnTo>
                  <a:pt x="44354" y="35560"/>
                </a:lnTo>
                <a:lnTo>
                  <a:pt x="39833" y="40639"/>
                </a:lnTo>
                <a:close/>
              </a:path>
              <a:path w="808354" h="406400">
                <a:moveTo>
                  <a:pt x="764698" y="36830"/>
                </a:moveTo>
                <a:lnTo>
                  <a:pt x="759796" y="33019"/>
                </a:lnTo>
                <a:lnTo>
                  <a:pt x="795445" y="33019"/>
                </a:lnTo>
                <a:lnTo>
                  <a:pt x="796720" y="35560"/>
                </a:lnTo>
                <a:lnTo>
                  <a:pt x="763758" y="35560"/>
                </a:lnTo>
                <a:lnTo>
                  <a:pt x="764698" y="36830"/>
                </a:lnTo>
                <a:close/>
              </a:path>
              <a:path w="808354" h="406400">
                <a:moveTo>
                  <a:pt x="43414" y="36830"/>
                </a:moveTo>
                <a:lnTo>
                  <a:pt x="44354" y="35560"/>
                </a:lnTo>
                <a:lnTo>
                  <a:pt x="45049" y="35560"/>
                </a:lnTo>
                <a:lnTo>
                  <a:pt x="43414" y="36830"/>
                </a:lnTo>
                <a:close/>
              </a:path>
              <a:path w="808354" h="406400">
                <a:moveTo>
                  <a:pt x="768280" y="40639"/>
                </a:moveTo>
                <a:lnTo>
                  <a:pt x="763758" y="35560"/>
                </a:lnTo>
                <a:lnTo>
                  <a:pt x="796720" y="35560"/>
                </a:lnTo>
                <a:lnTo>
                  <a:pt x="798633" y="39369"/>
                </a:lnTo>
                <a:lnTo>
                  <a:pt x="767429" y="39369"/>
                </a:lnTo>
                <a:lnTo>
                  <a:pt x="768280" y="40639"/>
                </a:lnTo>
                <a:close/>
              </a:path>
              <a:path w="808354" h="406400">
                <a:moveTo>
                  <a:pt x="25977" y="337819"/>
                </a:moveTo>
                <a:lnTo>
                  <a:pt x="311" y="337819"/>
                </a:lnTo>
                <a:lnTo>
                  <a:pt x="124" y="335280"/>
                </a:lnTo>
                <a:lnTo>
                  <a:pt x="0" y="73448"/>
                </a:lnTo>
                <a:lnTo>
                  <a:pt x="124" y="71119"/>
                </a:lnTo>
                <a:lnTo>
                  <a:pt x="311" y="68580"/>
                </a:lnTo>
                <a:lnTo>
                  <a:pt x="374" y="67310"/>
                </a:lnTo>
                <a:lnTo>
                  <a:pt x="781" y="64769"/>
                </a:lnTo>
                <a:lnTo>
                  <a:pt x="1441" y="60960"/>
                </a:lnTo>
                <a:lnTo>
                  <a:pt x="1568" y="59689"/>
                </a:lnTo>
                <a:lnTo>
                  <a:pt x="2432" y="55880"/>
                </a:lnTo>
                <a:lnTo>
                  <a:pt x="3473" y="53339"/>
                </a:lnTo>
                <a:lnTo>
                  <a:pt x="4476" y="49530"/>
                </a:lnTo>
                <a:lnTo>
                  <a:pt x="5835" y="45719"/>
                </a:lnTo>
                <a:lnTo>
                  <a:pt x="6203" y="45719"/>
                </a:lnTo>
                <a:lnTo>
                  <a:pt x="8883" y="39369"/>
                </a:lnTo>
                <a:lnTo>
                  <a:pt x="40684" y="39369"/>
                </a:lnTo>
                <a:lnTo>
                  <a:pt x="36582" y="43180"/>
                </a:lnTo>
                <a:lnTo>
                  <a:pt x="37357" y="43180"/>
                </a:lnTo>
                <a:lnTo>
                  <a:pt x="34604" y="46989"/>
                </a:lnTo>
                <a:lnTo>
                  <a:pt x="34372" y="46989"/>
                </a:lnTo>
                <a:lnTo>
                  <a:pt x="31981" y="50800"/>
                </a:lnTo>
                <a:lnTo>
                  <a:pt x="31769" y="50800"/>
                </a:lnTo>
                <a:lnTo>
                  <a:pt x="29089" y="55880"/>
                </a:lnTo>
                <a:lnTo>
                  <a:pt x="29457" y="55880"/>
                </a:lnTo>
                <a:lnTo>
                  <a:pt x="28327" y="58419"/>
                </a:lnTo>
                <a:lnTo>
                  <a:pt x="28543" y="58419"/>
                </a:lnTo>
                <a:lnTo>
                  <a:pt x="28041" y="59689"/>
                </a:lnTo>
                <a:lnTo>
                  <a:pt x="27717" y="59689"/>
                </a:lnTo>
                <a:lnTo>
                  <a:pt x="27150" y="62230"/>
                </a:lnTo>
                <a:lnTo>
                  <a:pt x="27019" y="62230"/>
                </a:lnTo>
                <a:lnTo>
                  <a:pt x="26545" y="64769"/>
                </a:lnTo>
                <a:lnTo>
                  <a:pt x="26062" y="67310"/>
                </a:lnTo>
                <a:lnTo>
                  <a:pt x="25706" y="69850"/>
                </a:lnTo>
                <a:lnTo>
                  <a:pt x="25474" y="72389"/>
                </a:lnTo>
                <a:lnTo>
                  <a:pt x="25393" y="332740"/>
                </a:lnTo>
                <a:lnTo>
                  <a:pt x="25514" y="334009"/>
                </a:lnTo>
                <a:lnTo>
                  <a:pt x="25571" y="335280"/>
                </a:lnTo>
                <a:lnTo>
                  <a:pt x="25977" y="337819"/>
                </a:lnTo>
                <a:close/>
              </a:path>
              <a:path w="808354" h="406400">
                <a:moveTo>
                  <a:pt x="774426" y="48260"/>
                </a:moveTo>
                <a:lnTo>
                  <a:pt x="770756" y="43180"/>
                </a:lnTo>
                <a:lnTo>
                  <a:pt x="771531" y="43180"/>
                </a:lnTo>
                <a:lnTo>
                  <a:pt x="767429" y="39369"/>
                </a:lnTo>
                <a:lnTo>
                  <a:pt x="799230" y="39369"/>
                </a:lnTo>
                <a:lnTo>
                  <a:pt x="801909" y="45719"/>
                </a:lnTo>
                <a:lnTo>
                  <a:pt x="802278" y="45719"/>
                </a:lnTo>
                <a:lnTo>
                  <a:pt x="802731" y="46989"/>
                </a:lnTo>
                <a:lnTo>
                  <a:pt x="773741" y="46989"/>
                </a:lnTo>
                <a:lnTo>
                  <a:pt x="774426" y="48260"/>
                </a:lnTo>
                <a:close/>
              </a:path>
              <a:path w="808354" h="406400">
                <a:moveTo>
                  <a:pt x="33686" y="48260"/>
                </a:moveTo>
                <a:lnTo>
                  <a:pt x="34372" y="46989"/>
                </a:lnTo>
                <a:lnTo>
                  <a:pt x="34604" y="46989"/>
                </a:lnTo>
                <a:lnTo>
                  <a:pt x="33686" y="48260"/>
                </a:lnTo>
                <a:close/>
              </a:path>
              <a:path w="808354" h="406400">
                <a:moveTo>
                  <a:pt x="776928" y="52069"/>
                </a:moveTo>
                <a:lnTo>
                  <a:pt x="773741" y="46989"/>
                </a:lnTo>
                <a:lnTo>
                  <a:pt x="802731" y="46989"/>
                </a:lnTo>
                <a:lnTo>
                  <a:pt x="803636" y="49530"/>
                </a:lnTo>
                <a:lnTo>
                  <a:pt x="803971" y="50800"/>
                </a:lnTo>
                <a:lnTo>
                  <a:pt x="776344" y="50800"/>
                </a:lnTo>
                <a:lnTo>
                  <a:pt x="776928" y="52069"/>
                </a:lnTo>
                <a:close/>
              </a:path>
              <a:path w="808354" h="406400">
                <a:moveTo>
                  <a:pt x="31184" y="52069"/>
                </a:moveTo>
                <a:lnTo>
                  <a:pt x="31769" y="50800"/>
                </a:lnTo>
                <a:lnTo>
                  <a:pt x="31981" y="50800"/>
                </a:lnTo>
                <a:lnTo>
                  <a:pt x="31184" y="52069"/>
                </a:lnTo>
                <a:close/>
              </a:path>
              <a:path w="808354" h="406400">
                <a:moveTo>
                  <a:pt x="780573" y="60960"/>
                </a:moveTo>
                <a:lnTo>
                  <a:pt x="779570" y="58419"/>
                </a:lnTo>
                <a:lnTo>
                  <a:pt x="779786" y="58419"/>
                </a:lnTo>
                <a:lnTo>
                  <a:pt x="778656" y="55880"/>
                </a:lnTo>
                <a:lnTo>
                  <a:pt x="779024" y="55880"/>
                </a:lnTo>
                <a:lnTo>
                  <a:pt x="776344" y="50800"/>
                </a:lnTo>
                <a:lnTo>
                  <a:pt x="803971" y="50800"/>
                </a:lnTo>
                <a:lnTo>
                  <a:pt x="804640" y="53339"/>
                </a:lnTo>
                <a:lnTo>
                  <a:pt x="805681" y="55880"/>
                </a:lnTo>
                <a:lnTo>
                  <a:pt x="806545" y="59689"/>
                </a:lnTo>
                <a:lnTo>
                  <a:pt x="780383" y="59689"/>
                </a:lnTo>
                <a:lnTo>
                  <a:pt x="780573" y="60960"/>
                </a:lnTo>
                <a:close/>
              </a:path>
              <a:path w="808354" h="406400">
                <a:moveTo>
                  <a:pt x="27539" y="60960"/>
                </a:moveTo>
                <a:lnTo>
                  <a:pt x="27717" y="59689"/>
                </a:lnTo>
                <a:lnTo>
                  <a:pt x="28041" y="59689"/>
                </a:lnTo>
                <a:lnTo>
                  <a:pt x="27539" y="60960"/>
                </a:lnTo>
                <a:close/>
              </a:path>
              <a:path w="808354" h="406400">
                <a:moveTo>
                  <a:pt x="808111" y="73659"/>
                </a:moveTo>
                <a:lnTo>
                  <a:pt x="782720" y="73659"/>
                </a:lnTo>
                <a:lnTo>
                  <a:pt x="782681" y="72389"/>
                </a:lnTo>
                <a:lnTo>
                  <a:pt x="782559" y="71119"/>
                </a:lnTo>
                <a:lnTo>
                  <a:pt x="782478" y="69850"/>
                </a:lnTo>
                <a:lnTo>
                  <a:pt x="782135" y="67310"/>
                </a:lnTo>
                <a:lnTo>
                  <a:pt x="781665" y="64769"/>
                </a:lnTo>
                <a:lnTo>
                  <a:pt x="781081" y="62230"/>
                </a:lnTo>
                <a:lnTo>
                  <a:pt x="780383" y="59689"/>
                </a:lnTo>
                <a:lnTo>
                  <a:pt x="806545" y="59689"/>
                </a:lnTo>
                <a:lnTo>
                  <a:pt x="806672" y="60960"/>
                </a:lnTo>
                <a:lnTo>
                  <a:pt x="807332" y="64769"/>
                </a:lnTo>
                <a:lnTo>
                  <a:pt x="807739" y="67310"/>
                </a:lnTo>
                <a:lnTo>
                  <a:pt x="807802" y="68580"/>
                </a:lnTo>
                <a:lnTo>
                  <a:pt x="807988" y="71119"/>
                </a:lnTo>
                <a:lnTo>
                  <a:pt x="808111" y="73659"/>
                </a:lnTo>
                <a:close/>
              </a:path>
              <a:path w="808354" h="406400">
                <a:moveTo>
                  <a:pt x="26866" y="63500"/>
                </a:moveTo>
                <a:lnTo>
                  <a:pt x="27019" y="62230"/>
                </a:lnTo>
                <a:lnTo>
                  <a:pt x="27150" y="62230"/>
                </a:lnTo>
                <a:lnTo>
                  <a:pt x="26866" y="63500"/>
                </a:lnTo>
                <a:close/>
              </a:path>
              <a:path w="808354" h="406400">
                <a:moveTo>
                  <a:pt x="781246" y="63500"/>
                </a:moveTo>
                <a:lnTo>
                  <a:pt x="780958" y="62230"/>
                </a:lnTo>
                <a:lnTo>
                  <a:pt x="781246" y="63500"/>
                </a:lnTo>
                <a:close/>
              </a:path>
              <a:path w="808354" h="406400">
                <a:moveTo>
                  <a:pt x="26308" y="66039"/>
                </a:moveTo>
                <a:lnTo>
                  <a:pt x="26435" y="64769"/>
                </a:lnTo>
                <a:lnTo>
                  <a:pt x="26308" y="66039"/>
                </a:lnTo>
                <a:close/>
              </a:path>
              <a:path w="808354" h="406400">
                <a:moveTo>
                  <a:pt x="781792" y="66039"/>
                </a:moveTo>
                <a:lnTo>
                  <a:pt x="781555" y="64769"/>
                </a:lnTo>
                <a:lnTo>
                  <a:pt x="781792" y="66039"/>
                </a:lnTo>
                <a:close/>
              </a:path>
              <a:path w="808354" h="406400">
                <a:moveTo>
                  <a:pt x="25876" y="68580"/>
                </a:moveTo>
                <a:lnTo>
                  <a:pt x="25977" y="67310"/>
                </a:lnTo>
                <a:lnTo>
                  <a:pt x="25876" y="68580"/>
                </a:lnTo>
                <a:close/>
              </a:path>
              <a:path w="808354" h="406400">
                <a:moveTo>
                  <a:pt x="782237" y="68580"/>
                </a:moveTo>
                <a:lnTo>
                  <a:pt x="782046" y="67310"/>
                </a:lnTo>
                <a:lnTo>
                  <a:pt x="782237" y="68580"/>
                </a:lnTo>
                <a:close/>
              </a:path>
              <a:path w="808354" h="406400">
                <a:moveTo>
                  <a:pt x="25571" y="71119"/>
                </a:moveTo>
                <a:lnTo>
                  <a:pt x="25634" y="69850"/>
                </a:lnTo>
                <a:lnTo>
                  <a:pt x="25571" y="71119"/>
                </a:lnTo>
                <a:close/>
              </a:path>
              <a:path w="808354" h="406400">
                <a:moveTo>
                  <a:pt x="782542" y="71119"/>
                </a:moveTo>
                <a:lnTo>
                  <a:pt x="782406" y="69850"/>
                </a:lnTo>
                <a:lnTo>
                  <a:pt x="782542" y="71119"/>
                </a:lnTo>
                <a:close/>
              </a:path>
              <a:path w="808354" h="406400">
                <a:moveTo>
                  <a:pt x="25393" y="73659"/>
                </a:moveTo>
                <a:lnTo>
                  <a:pt x="25419" y="72389"/>
                </a:lnTo>
                <a:lnTo>
                  <a:pt x="25393" y="73659"/>
                </a:lnTo>
                <a:close/>
              </a:path>
              <a:path w="808354" h="406400">
                <a:moveTo>
                  <a:pt x="782706" y="73448"/>
                </a:moveTo>
                <a:lnTo>
                  <a:pt x="782639" y="72389"/>
                </a:lnTo>
                <a:lnTo>
                  <a:pt x="782706" y="73448"/>
                </a:lnTo>
                <a:close/>
              </a:path>
              <a:path w="808354" h="406400">
                <a:moveTo>
                  <a:pt x="807802" y="337819"/>
                </a:moveTo>
                <a:lnTo>
                  <a:pt x="782135" y="337819"/>
                </a:lnTo>
                <a:lnTo>
                  <a:pt x="782542" y="335280"/>
                </a:lnTo>
                <a:lnTo>
                  <a:pt x="782599" y="334009"/>
                </a:lnTo>
                <a:lnTo>
                  <a:pt x="782720" y="332740"/>
                </a:lnTo>
                <a:lnTo>
                  <a:pt x="782706" y="73448"/>
                </a:lnTo>
                <a:lnTo>
                  <a:pt x="782720" y="73659"/>
                </a:lnTo>
                <a:lnTo>
                  <a:pt x="808111" y="73659"/>
                </a:lnTo>
                <a:lnTo>
                  <a:pt x="807988" y="335280"/>
                </a:lnTo>
                <a:lnTo>
                  <a:pt x="807802" y="337819"/>
                </a:lnTo>
                <a:close/>
              </a:path>
              <a:path w="808354" h="406400">
                <a:moveTo>
                  <a:pt x="27717" y="345440"/>
                </a:moveTo>
                <a:lnTo>
                  <a:pt x="1441" y="345440"/>
                </a:lnTo>
                <a:lnTo>
                  <a:pt x="781" y="341630"/>
                </a:lnTo>
                <a:lnTo>
                  <a:pt x="374" y="337819"/>
                </a:lnTo>
                <a:lnTo>
                  <a:pt x="25876" y="337819"/>
                </a:lnTo>
                <a:lnTo>
                  <a:pt x="26435" y="340359"/>
                </a:lnTo>
                <a:lnTo>
                  <a:pt x="27019" y="342899"/>
                </a:lnTo>
                <a:lnTo>
                  <a:pt x="26866" y="342899"/>
                </a:lnTo>
                <a:lnTo>
                  <a:pt x="27717" y="345440"/>
                </a:lnTo>
                <a:close/>
              </a:path>
              <a:path w="808354" h="406400">
                <a:moveTo>
                  <a:pt x="806672" y="345440"/>
                </a:moveTo>
                <a:lnTo>
                  <a:pt x="780383" y="345440"/>
                </a:lnTo>
                <a:lnTo>
                  <a:pt x="781246" y="342899"/>
                </a:lnTo>
                <a:lnTo>
                  <a:pt x="781081" y="342899"/>
                </a:lnTo>
                <a:lnTo>
                  <a:pt x="781792" y="340359"/>
                </a:lnTo>
                <a:lnTo>
                  <a:pt x="782237" y="337819"/>
                </a:lnTo>
                <a:lnTo>
                  <a:pt x="807739" y="337819"/>
                </a:lnTo>
                <a:lnTo>
                  <a:pt x="807332" y="341630"/>
                </a:lnTo>
                <a:lnTo>
                  <a:pt x="806672" y="345440"/>
                </a:lnTo>
                <a:close/>
              </a:path>
              <a:path w="808354" h="406400">
                <a:moveTo>
                  <a:pt x="775011" y="393699"/>
                </a:moveTo>
                <a:lnTo>
                  <a:pt x="33102" y="393699"/>
                </a:lnTo>
                <a:lnTo>
                  <a:pt x="28200" y="389890"/>
                </a:lnTo>
                <a:lnTo>
                  <a:pt x="27260" y="388619"/>
                </a:lnTo>
                <a:lnTo>
                  <a:pt x="22752" y="384809"/>
                </a:lnTo>
                <a:lnTo>
                  <a:pt x="21888" y="383540"/>
                </a:lnTo>
                <a:lnTo>
                  <a:pt x="17786" y="379730"/>
                </a:lnTo>
                <a:lnTo>
                  <a:pt x="17011" y="378459"/>
                </a:lnTo>
                <a:lnTo>
                  <a:pt x="13341" y="373380"/>
                </a:lnTo>
                <a:lnTo>
                  <a:pt x="12655" y="372109"/>
                </a:lnTo>
                <a:lnTo>
                  <a:pt x="9467" y="367030"/>
                </a:lnTo>
                <a:lnTo>
                  <a:pt x="8883" y="365759"/>
                </a:lnTo>
                <a:lnTo>
                  <a:pt x="6203" y="360680"/>
                </a:lnTo>
                <a:lnTo>
                  <a:pt x="5835" y="359409"/>
                </a:lnTo>
                <a:lnTo>
                  <a:pt x="4692" y="356869"/>
                </a:lnTo>
                <a:lnTo>
                  <a:pt x="3473" y="353059"/>
                </a:lnTo>
                <a:lnTo>
                  <a:pt x="2432" y="349249"/>
                </a:lnTo>
                <a:lnTo>
                  <a:pt x="1568" y="345440"/>
                </a:lnTo>
                <a:lnTo>
                  <a:pt x="27539" y="345440"/>
                </a:lnTo>
                <a:lnTo>
                  <a:pt x="28543" y="347980"/>
                </a:lnTo>
                <a:lnTo>
                  <a:pt x="28327" y="347980"/>
                </a:lnTo>
                <a:lnTo>
                  <a:pt x="29457" y="350519"/>
                </a:lnTo>
                <a:lnTo>
                  <a:pt x="29625" y="350519"/>
                </a:lnTo>
                <a:lnTo>
                  <a:pt x="31233" y="354330"/>
                </a:lnTo>
                <a:lnTo>
                  <a:pt x="31769" y="355599"/>
                </a:lnTo>
                <a:lnTo>
                  <a:pt x="31981" y="355599"/>
                </a:lnTo>
                <a:lnTo>
                  <a:pt x="34372" y="359409"/>
                </a:lnTo>
                <a:lnTo>
                  <a:pt x="34604" y="359409"/>
                </a:lnTo>
                <a:lnTo>
                  <a:pt x="37357" y="363219"/>
                </a:lnTo>
                <a:lnTo>
                  <a:pt x="37607" y="363219"/>
                </a:lnTo>
                <a:lnTo>
                  <a:pt x="40684" y="367030"/>
                </a:lnTo>
                <a:lnTo>
                  <a:pt x="41340" y="367030"/>
                </a:lnTo>
                <a:lnTo>
                  <a:pt x="44354" y="369569"/>
                </a:lnTo>
                <a:lnTo>
                  <a:pt x="43414" y="369569"/>
                </a:lnTo>
                <a:lnTo>
                  <a:pt x="48317" y="373380"/>
                </a:lnTo>
                <a:lnTo>
                  <a:pt x="49049" y="373380"/>
                </a:lnTo>
                <a:lnTo>
                  <a:pt x="52546" y="375919"/>
                </a:lnTo>
                <a:lnTo>
                  <a:pt x="54248" y="375919"/>
                </a:lnTo>
                <a:lnTo>
                  <a:pt x="57029" y="377190"/>
                </a:lnTo>
                <a:lnTo>
                  <a:pt x="56178" y="377190"/>
                </a:lnTo>
                <a:lnTo>
                  <a:pt x="59074" y="378459"/>
                </a:lnTo>
                <a:lnTo>
                  <a:pt x="60839" y="378459"/>
                </a:lnTo>
                <a:lnTo>
                  <a:pt x="63861" y="379730"/>
                </a:lnTo>
                <a:lnTo>
                  <a:pt x="65703" y="379730"/>
                </a:lnTo>
                <a:lnTo>
                  <a:pt x="68840" y="380999"/>
                </a:lnTo>
                <a:lnTo>
                  <a:pt x="788959" y="380999"/>
                </a:lnTo>
                <a:lnTo>
                  <a:pt x="786225" y="383540"/>
                </a:lnTo>
                <a:lnTo>
                  <a:pt x="785361" y="384809"/>
                </a:lnTo>
                <a:lnTo>
                  <a:pt x="780840" y="388619"/>
                </a:lnTo>
                <a:lnTo>
                  <a:pt x="779913" y="389890"/>
                </a:lnTo>
                <a:lnTo>
                  <a:pt x="775011" y="393699"/>
                </a:lnTo>
                <a:close/>
              </a:path>
              <a:path w="808354" h="406400">
                <a:moveTo>
                  <a:pt x="805334" y="350519"/>
                </a:moveTo>
                <a:lnTo>
                  <a:pt x="778656" y="350519"/>
                </a:lnTo>
                <a:lnTo>
                  <a:pt x="779786" y="347980"/>
                </a:lnTo>
                <a:lnTo>
                  <a:pt x="779570" y="347980"/>
                </a:lnTo>
                <a:lnTo>
                  <a:pt x="780573" y="345440"/>
                </a:lnTo>
                <a:lnTo>
                  <a:pt x="806545" y="345440"/>
                </a:lnTo>
                <a:lnTo>
                  <a:pt x="805681" y="349249"/>
                </a:lnTo>
                <a:lnTo>
                  <a:pt x="805334" y="350519"/>
                </a:lnTo>
                <a:close/>
              </a:path>
              <a:path w="808354" h="406400">
                <a:moveTo>
                  <a:pt x="29625" y="350519"/>
                </a:moveTo>
                <a:lnTo>
                  <a:pt x="29457" y="350519"/>
                </a:lnTo>
                <a:lnTo>
                  <a:pt x="29089" y="349249"/>
                </a:lnTo>
                <a:lnTo>
                  <a:pt x="29625" y="350519"/>
                </a:lnTo>
                <a:close/>
              </a:path>
              <a:path w="808354" h="406400">
                <a:moveTo>
                  <a:pt x="803827" y="355599"/>
                </a:moveTo>
                <a:lnTo>
                  <a:pt x="776344" y="355599"/>
                </a:lnTo>
                <a:lnTo>
                  <a:pt x="776928" y="354330"/>
                </a:lnTo>
                <a:lnTo>
                  <a:pt x="779024" y="349249"/>
                </a:lnTo>
                <a:lnTo>
                  <a:pt x="778656" y="350519"/>
                </a:lnTo>
                <a:lnTo>
                  <a:pt x="805334" y="350519"/>
                </a:lnTo>
                <a:lnTo>
                  <a:pt x="804640" y="353059"/>
                </a:lnTo>
                <a:lnTo>
                  <a:pt x="803827" y="355599"/>
                </a:lnTo>
                <a:close/>
              </a:path>
              <a:path w="808354" h="406400">
                <a:moveTo>
                  <a:pt x="31769" y="355599"/>
                </a:moveTo>
                <a:lnTo>
                  <a:pt x="31184" y="354330"/>
                </a:lnTo>
                <a:lnTo>
                  <a:pt x="31332" y="354564"/>
                </a:lnTo>
                <a:lnTo>
                  <a:pt x="31769" y="355599"/>
                </a:lnTo>
                <a:close/>
              </a:path>
              <a:path w="808354" h="406400">
                <a:moveTo>
                  <a:pt x="31332" y="354564"/>
                </a:moveTo>
                <a:lnTo>
                  <a:pt x="31184" y="354330"/>
                </a:lnTo>
                <a:lnTo>
                  <a:pt x="31332" y="354564"/>
                </a:lnTo>
                <a:close/>
              </a:path>
              <a:path w="808354" h="406400">
                <a:moveTo>
                  <a:pt x="776781" y="354564"/>
                </a:moveTo>
                <a:lnTo>
                  <a:pt x="776880" y="354330"/>
                </a:lnTo>
                <a:lnTo>
                  <a:pt x="776781" y="354564"/>
                </a:lnTo>
                <a:close/>
              </a:path>
              <a:path w="808354" h="406400">
                <a:moveTo>
                  <a:pt x="776344" y="355599"/>
                </a:moveTo>
                <a:lnTo>
                  <a:pt x="776781" y="354564"/>
                </a:lnTo>
                <a:lnTo>
                  <a:pt x="776928" y="354330"/>
                </a:lnTo>
                <a:lnTo>
                  <a:pt x="776344" y="355599"/>
                </a:lnTo>
                <a:close/>
              </a:path>
              <a:path w="808354" h="406400">
                <a:moveTo>
                  <a:pt x="31981" y="355599"/>
                </a:moveTo>
                <a:lnTo>
                  <a:pt x="31769" y="355599"/>
                </a:lnTo>
                <a:lnTo>
                  <a:pt x="31332" y="354564"/>
                </a:lnTo>
                <a:lnTo>
                  <a:pt x="31981" y="355599"/>
                </a:lnTo>
                <a:close/>
              </a:path>
              <a:path w="808354" h="406400">
                <a:moveTo>
                  <a:pt x="802278" y="359409"/>
                </a:moveTo>
                <a:lnTo>
                  <a:pt x="773741" y="359409"/>
                </a:lnTo>
                <a:lnTo>
                  <a:pt x="776781" y="354564"/>
                </a:lnTo>
                <a:lnTo>
                  <a:pt x="776344" y="355599"/>
                </a:lnTo>
                <a:lnTo>
                  <a:pt x="803827" y="355599"/>
                </a:lnTo>
                <a:lnTo>
                  <a:pt x="803421" y="356869"/>
                </a:lnTo>
                <a:lnTo>
                  <a:pt x="802278" y="359409"/>
                </a:lnTo>
                <a:close/>
              </a:path>
              <a:path w="808354" h="406400">
                <a:moveTo>
                  <a:pt x="34604" y="359409"/>
                </a:moveTo>
                <a:lnTo>
                  <a:pt x="34372" y="359409"/>
                </a:lnTo>
                <a:lnTo>
                  <a:pt x="33686" y="358140"/>
                </a:lnTo>
                <a:lnTo>
                  <a:pt x="34604" y="359409"/>
                </a:lnTo>
                <a:close/>
              </a:path>
              <a:path w="808354" h="406400">
                <a:moveTo>
                  <a:pt x="800569" y="363219"/>
                </a:moveTo>
                <a:lnTo>
                  <a:pt x="770756" y="363219"/>
                </a:lnTo>
                <a:lnTo>
                  <a:pt x="774426" y="358140"/>
                </a:lnTo>
                <a:lnTo>
                  <a:pt x="773741" y="359409"/>
                </a:lnTo>
                <a:lnTo>
                  <a:pt x="802278" y="359409"/>
                </a:lnTo>
                <a:lnTo>
                  <a:pt x="801909" y="360680"/>
                </a:lnTo>
                <a:lnTo>
                  <a:pt x="800569" y="363219"/>
                </a:lnTo>
                <a:close/>
              </a:path>
              <a:path w="808354" h="406400">
                <a:moveTo>
                  <a:pt x="37607" y="363219"/>
                </a:moveTo>
                <a:lnTo>
                  <a:pt x="37357" y="363219"/>
                </a:lnTo>
                <a:lnTo>
                  <a:pt x="36582" y="361949"/>
                </a:lnTo>
                <a:lnTo>
                  <a:pt x="37607" y="363219"/>
                </a:lnTo>
                <a:close/>
              </a:path>
              <a:path w="808354" h="406400">
                <a:moveTo>
                  <a:pt x="798633" y="367030"/>
                </a:moveTo>
                <a:lnTo>
                  <a:pt x="767429" y="367030"/>
                </a:lnTo>
                <a:lnTo>
                  <a:pt x="771531" y="361949"/>
                </a:lnTo>
                <a:lnTo>
                  <a:pt x="770756" y="363219"/>
                </a:lnTo>
                <a:lnTo>
                  <a:pt x="800569" y="363219"/>
                </a:lnTo>
                <a:lnTo>
                  <a:pt x="799230" y="365759"/>
                </a:lnTo>
                <a:lnTo>
                  <a:pt x="798633" y="367030"/>
                </a:lnTo>
                <a:close/>
              </a:path>
              <a:path w="808354" h="406400">
                <a:moveTo>
                  <a:pt x="41340" y="367030"/>
                </a:moveTo>
                <a:lnTo>
                  <a:pt x="40684" y="367030"/>
                </a:lnTo>
                <a:lnTo>
                  <a:pt x="39833" y="365759"/>
                </a:lnTo>
                <a:lnTo>
                  <a:pt x="41340" y="367030"/>
                </a:lnTo>
                <a:close/>
              </a:path>
              <a:path w="808354" h="406400">
                <a:moveTo>
                  <a:pt x="794772" y="373380"/>
                </a:moveTo>
                <a:lnTo>
                  <a:pt x="759796" y="373380"/>
                </a:lnTo>
                <a:lnTo>
                  <a:pt x="764698" y="369569"/>
                </a:lnTo>
                <a:lnTo>
                  <a:pt x="763758" y="369569"/>
                </a:lnTo>
                <a:lnTo>
                  <a:pt x="768280" y="365759"/>
                </a:lnTo>
                <a:lnTo>
                  <a:pt x="767429" y="367030"/>
                </a:lnTo>
                <a:lnTo>
                  <a:pt x="798633" y="367030"/>
                </a:lnTo>
                <a:lnTo>
                  <a:pt x="795445" y="372109"/>
                </a:lnTo>
                <a:lnTo>
                  <a:pt x="794772" y="373380"/>
                </a:lnTo>
                <a:close/>
              </a:path>
              <a:path w="808354" h="406400">
                <a:moveTo>
                  <a:pt x="49049" y="373380"/>
                </a:moveTo>
                <a:lnTo>
                  <a:pt x="48317" y="373380"/>
                </a:lnTo>
                <a:lnTo>
                  <a:pt x="47301" y="372109"/>
                </a:lnTo>
                <a:lnTo>
                  <a:pt x="49049" y="373380"/>
                </a:lnTo>
                <a:close/>
              </a:path>
              <a:path w="808354" h="406400">
                <a:moveTo>
                  <a:pt x="792937" y="375919"/>
                </a:moveTo>
                <a:lnTo>
                  <a:pt x="755567" y="375919"/>
                </a:lnTo>
                <a:lnTo>
                  <a:pt x="760812" y="372109"/>
                </a:lnTo>
                <a:lnTo>
                  <a:pt x="759796" y="373380"/>
                </a:lnTo>
                <a:lnTo>
                  <a:pt x="794772" y="373380"/>
                </a:lnTo>
                <a:lnTo>
                  <a:pt x="792937" y="375919"/>
                </a:lnTo>
                <a:close/>
              </a:path>
              <a:path w="808354" h="406400">
                <a:moveTo>
                  <a:pt x="54248" y="375919"/>
                </a:moveTo>
                <a:lnTo>
                  <a:pt x="52546" y="375919"/>
                </a:lnTo>
                <a:lnTo>
                  <a:pt x="51466" y="374649"/>
                </a:lnTo>
                <a:lnTo>
                  <a:pt x="54248" y="375919"/>
                </a:lnTo>
                <a:close/>
              </a:path>
              <a:path w="808354" h="406400">
                <a:moveTo>
                  <a:pt x="788959" y="380999"/>
                </a:moveTo>
                <a:lnTo>
                  <a:pt x="739273" y="380999"/>
                </a:lnTo>
                <a:lnTo>
                  <a:pt x="742410" y="379730"/>
                </a:lnTo>
                <a:lnTo>
                  <a:pt x="744251" y="379730"/>
                </a:lnTo>
                <a:lnTo>
                  <a:pt x="747274" y="378459"/>
                </a:lnTo>
                <a:lnTo>
                  <a:pt x="749039" y="378459"/>
                </a:lnTo>
                <a:lnTo>
                  <a:pt x="751935" y="377190"/>
                </a:lnTo>
                <a:lnTo>
                  <a:pt x="751084" y="377190"/>
                </a:lnTo>
                <a:lnTo>
                  <a:pt x="756646" y="374649"/>
                </a:lnTo>
                <a:lnTo>
                  <a:pt x="755567" y="375919"/>
                </a:lnTo>
                <a:lnTo>
                  <a:pt x="792937" y="375919"/>
                </a:lnTo>
                <a:lnTo>
                  <a:pt x="791102" y="378459"/>
                </a:lnTo>
                <a:lnTo>
                  <a:pt x="790327" y="379730"/>
                </a:lnTo>
                <a:lnTo>
                  <a:pt x="788959" y="380999"/>
                </a:lnTo>
                <a:close/>
              </a:path>
              <a:path w="808354" h="406400">
                <a:moveTo>
                  <a:pt x="768750" y="397509"/>
                </a:moveTo>
                <a:lnTo>
                  <a:pt x="39363" y="397509"/>
                </a:lnTo>
                <a:lnTo>
                  <a:pt x="34118" y="393699"/>
                </a:lnTo>
                <a:lnTo>
                  <a:pt x="773995" y="393699"/>
                </a:lnTo>
                <a:lnTo>
                  <a:pt x="768750" y="397509"/>
                </a:lnTo>
                <a:close/>
              </a:path>
              <a:path w="808354" h="406400">
                <a:moveTo>
                  <a:pt x="747502" y="405130"/>
                </a:moveTo>
                <a:lnTo>
                  <a:pt x="60610" y="405130"/>
                </a:lnTo>
                <a:lnTo>
                  <a:pt x="53295" y="402590"/>
                </a:lnTo>
                <a:lnTo>
                  <a:pt x="50336" y="402590"/>
                </a:lnTo>
                <a:lnTo>
                  <a:pt x="46856" y="401319"/>
                </a:lnTo>
                <a:lnTo>
                  <a:pt x="46005" y="400049"/>
                </a:lnTo>
                <a:lnTo>
                  <a:pt x="40443" y="397509"/>
                </a:lnTo>
                <a:lnTo>
                  <a:pt x="767670" y="397509"/>
                </a:lnTo>
                <a:lnTo>
                  <a:pt x="762107" y="400049"/>
                </a:lnTo>
                <a:lnTo>
                  <a:pt x="761257" y="401319"/>
                </a:lnTo>
                <a:lnTo>
                  <a:pt x="754208" y="403859"/>
                </a:lnTo>
                <a:lnTo>
                  <a:pt x="751198" y="403859"/>
                </a:lnTo>
                <a:lnTo>
                  <a:pt x="747502" y="405130"/>
                </a:lnTo>
                <a:close/>
              </a:path>
              <a:path w="808354" h="406400">
                <a:moveTo>
                  <a:pt x="743108" y="406399"/>
                </a:moveTo>
                <a:lnTo>
                  <a:pt x="65004" y="406399"/>
                </a:lnTo>
                <a:lnTo>
                  <a:pt x="61233" y="405130"/>
                </a:lnTo>
                <a:lnTo>
                  <a:pt x="746880" y="405130"/>
                </a:lnTo>
                <a:lnTo>
                  <a:pt x="743108" y="406399"/>
                </a:lnTo>
                <a:close/>
              </a:path>
            </a:pathLst>
          </a:custGeom>
          <a:solidFill>
            <a:srgbClr val="70883D"/>
          </a:solidFill>
        </p:spPr>
        <p:txBody>
          <a:bodyPr wrap="square" lIns="0" tIns="0" rIns="0" bIns="0" rtlCol="0"/>
          <a:lstStyle/>
          <a:p>
            <a:endParaRPr sz="2135"/>
          </a:p>
        </p:txBody>
      </p:sp>
      <p:sp>
        <p:nvSpPr>
          <p:cNvPr id="25" name="object 25"/>
          <p:cNvSpPr txBox="1"/>
          <p:nvPr/>
        </p:nvSpPr>
        <p:spPr>
          <a:xfrm>
            <a:off x="8009617" y="3981042"/>
            <a:ext cx="504988" cy="207421"/>
          </a:xfrm>
          <a:prstGeom prst="rect">
            <a:avLst/>
          </a:prstGeom>
        </p:spPr>
        <p:txBody>
          <a:bodyPr vert="horz" wrap="square" lIns="0" tIns="15804" rIns="0" bIns="0" rtlCol="0">
            <a:spAutoFit/>
          </a:bodyPr>
          <a:lstStyle/>
          <a:p>
            <a:pPr marL="15240">
              <a:spcBef>
                <a:spcPts val="125"/>
              </a:spcBef>
            </a:pPr>
            <a:r>
              <a:rPr sz="1245" b="1" dirty="0">
                <a:solidFill>
                  <a:srgbClr val="FFFFFF"/>
                </a:solidFill>
                <a:latin typeface="微软雅黑" panose="020B0503020204020204" charset="-122"/>
                <a:cs typeface="微软雅黑" panose="020B0503020204020204" charset="-122"/>
              </a:rPr>
              <a:t>通信</a:t>
            </a:r>
            <a:r>
              <a:rPr sz="1245" b="1" spc="6" dirty="0">
                <a:solidFill>
                  <a:srgbClr val="FFFFFF"/>
                </a:solidFill>
                <a:latin typeface="微软雅黑" panose="020B0503020204020204" charset="-122"/>
                <a:cs typeface="微软雅黑" panose="020B0503020204020204" charset="-122"/>
              </a:rPr>
              <a:t>层</a:t>
            </a:r>
            <a:endParaRPr sz="1245">
              <a:latin typeface="微软雅黑" panose="020B0503020204020204" charset="-122"/>
              <a:cs typeface="微软雅黑" panose="020B0503020204020204" charset="-122"/>
            </a:endParaRPr>
          </a:p>
        </p:txBody>
      </p:sp>
      <p:sp>
        <p:nvSpPr>
          <p:cNvPr id="26" name="object 26"/>
          <p:cNvSpPr/>
          <p:nvPr/>
        </p:nvSpPr>
        <p:spPr>
          <a:xfrm>
            <a:off x="7656230" y="2204878"/>
            <a:ext cx="3916823" cy="1618028"/>
          </a:xfrm>
          <a:prstGeom prst="rect">
            <a:avLst/>
          </a:prstGeom>
          <a:blipFill>
            <a:blip r:embed="rId2" cstate="print"/>
            <a:stretch>
              <a:fillRect/>
            </a:stretch>
          </a:blipFill>
        </p:spPr>
        <p:txBody>
          <a:bodyPr wrap="square" lIns="0" tIns="0" rIns="0" bIns="0" rtlCol="0"/>
          <a:lstStyle/>
          <a:p>
            <a:endParaRPr sz="2135"/>
          </a:p>
        </p:txBody>
      </p:sp>
      <p:sp>
        <p:nvSpPr>
          <p:cNvPr id="27" name="object 27"/>
          <p:cNvSpPr txBox="1"/>
          <p:nvPr/>
        </p:nvSpPr>
        <p:spPr>
          <a:xfrm>
            <a:off x="9123379" y="3311716"/>
            <a:ext cx="1295212" cy="398884"/>
          </a:xfrm>
          <a:prstGeom prst="rect">
            <a:avLst/>
          </a:prstGeom>
        </p:spPr>
        <p:txBody>
          <a:bodyPr vert="horz" wrap="square" lIns="0" tIns="15804" rIns="0" bIns="0" rtlCol="0">
            <a:spAutoFit/>
          </a:bodyPr>
          <a:lstStyle/>
          <a:p>
            <a:pPr algn="ctr">
              <a:spcBef>
                <a:spcPts val="125"/>
              </a:spcBef>
            </a:pPr>
            <a:r>
              <a:rPr sz="1245" b="1" dirty="0">
                <a:solidFill>
                  <a:srgbClr val="FFFFFF"/>
                </a:solidFill>
                <a:latin typeface="微软雅黑" panose="020B0503020204020204" charset="-122"/>
                <a:cs typeface="微软雅黑" panose="020B0503020204020204" charset="-122"/>
              </a:rPr>
              <a:t>数据、模</a:t>
            </a:r>
            <a:r>
              <a:rPr sz="1245" b="1" spc="6" dirty="0">
                <a:solidFill>
                  <a:srgbClr val="FFFFFF"/>
                </a:solidFill>
                <a:latin typeface="微软雅黑" panose="020B0503020204020204" charset="-122"/>
                <a:cs typeface="微软雅黑" panose="020B0503020204020204" charset="-122"/>
              </a:rPr>
              <a:t>型</a:t>
            </a:r>
            <a:endParaRPr sz="1245">
              <a:latin typeface="微软雅黑" panose="020B0503020204020204" charset="-122"/>
              <a:cs typeface="微软雅黑" panose="020B0503020204020204" charset="-122"/>
            </a:endParaRPr>
          </a:p>
          <a:p>
            <a:pPr algn="ctr">
              <a:lnSpc>
                <a:spcPct val="100000"/>
              </a:lnSpc>
            </a:pPr>
            <a:r>
              <a:rPr sz="1245" b="1" dirty="0">
                <a:solidFill>
                  <a:srgbClr val="FFFFFF"/>
                </a:solidFill>
                <a:latin typeface="微软雅黑" panose="020B0503020204020204" charset="-122"/>
                <a:cs typeface="微软雅黑" panose="020B0503020204020204" charset="-122"/>
              </a:rPr>
              <a:t>（数字孪生实现</a:t>
            </a:r>
            <a:r>
              <a:rPr sz="1245" b="1" spc="6" dirty="0">
                <a:solidFill>
                  <a:srgbClr val="FFFFFF"/>
                </a:solidFill>
                <a:latin typeface="微软雅黑" panose="020B0503020204020204" charset="-122"/>
                <a:cs typeface="微软雅黑" panose="020B0503020204020204" charset="-122"/>
              </a:rPr>
              <a:t>）</a:t>
            </a:r>
            <a:endParaRPr sz="1245">
              <a:latin typeface="微软雅黑" panose="020B0503020204020204" charset="-122"/>
              <a:cs typeface="微软雅黑" panose="020B0503020204020204" charset="-122"/>
            </a:endParaRPr>
          </a:p>
        </p:txBody>
      </p:sp>
      <p:sp>
        <p:nvSpPr>
          <p:cNvPr id="28" name="object 28"/>
          <p:cNvSpPr txBox="1"/>
          <p:nvPr/>
        </p:nvSpPr>
        <p:spPr>
          <a:xfrm>
            <a:off x="7979062" y="3414580"/>
            <a:ext cx="504988" cy="207421"/>
          </a:xfrm>
          <a:prstGeom prst="rect">
            <a:avLst/>
          </a:prstGeom>
        </p:spPr>
        <p:txBody>
          <a:bodyPr vert="horz" wrap="square" lIns="0" tIns="15804" rIns="0" bIns="0" rtlCol="0">
            <a:spAutoFit/>
          </a:bodyPr>
          <a:lstStyle/>
          <a:p>
            <a:pPr marL="15240">
              <a:spcBef>
                <a:spcPts val="125"/>
              </a:spcBef>
            </a:pPr>
            <a:r>
              <a:rPr sz="1245" b="1" dirty="0">
                <a:solidFill>
                  <a:srgbClr val="FFFFFF"/>
                </a:solidFill>
                <a:latin typeface="微软雅黑" panose="020B0503020204020204" charset="-122"/>
                <a:cs typeface="微软雅黑" panose="020B0503020204020204" charset="-122"/>
              </a:rPr>
              <a:t>信息</a:t>
            </a:r>
            <a:r>
              <a:rPr sz="1245" b="1" spc="6" dirty="0">
                <a:solidFill>
                  <a:srgbClr val="FFFFFF"/>
                </a:solidFill>
                <a:latin typeface="微软雅黑" panose="020B0503020204020204" charset="-122"/>
                <a:cs typeface="微软雅黑" panose="020B0503020204020204" charset="-122"/>
              </a:rPr>
              <a:t>层</a:t>
            </a:r>
            <a:endParaRPr sz="1245">
              <a:latin typeface="微软雅黑" panose="020B0503020204020204" charset="-122"/>
              <a:cs typeface="微软雅黑" panose="020B0503020204020204" charset="-122"/>
            </a:endParaRPr>
          </a:p>
        </p:txBody>
      </p:sp>
      <p:sp>
        <p:nvSpPr>
          <p:cNvPr id="29" name="object 29"/>
          <p:cNvSpPr txBox="1"/>
          <p:nvPr/>
        </p:nvSpPr>
        <p:spPr>
          <a:xfrm>
            <a:off x="9429083" y="2856518"/>
            <a:ext cx="663034" cy="207421"/>
          </a:xfrm>
          <a:prstGeom prst="rect">
            <a:avLst/>
          </a:prstGeom>
        </p:spPr>
        <p:txBody>
          <a:bodyPr vert="horz" wrap="square" lIns="0" tIns="15804" rIns="0" bIns="0" rtlCol="0">
            <a:spAutoFit/>
          </a:bodyPr>
          <a:lstStyle/>
          <a:p>
            <a:pPr marL="15240">
              <a:spcBef>
                <a:spcPts val="125"/>
              </a:spcBef>
            </a:pPr>
            <a:r>
              <a:rPr sz="1245" b="1" dirty="0">
                <a:solidFill>
                  <a:srgbClr val="FFFFFF"/>
                </a:solidFill>
                <a:latin typeface="微软雅黑" panose="020B0503020204020204" charset="-122"/>
                <a:cs typeface="微软雅黑" panose="020B0503020204020204" charset="-122"/>
              </a:rPr>
              <a:t>资产功</a:t>
            </a:r>
            <a:r>
              <a:rPr sz="1245" b="1" spc="6" dirty="0">
                <a:solidFill>
                  <a:srgbClr val="FFFFFF"/>
                </a:solidFill>
                <a:latin typeface="微软雅黑" panose="020B0503020204020204" charset="-122"/>
                <a:cs typeface="微软雅黑" panose="020B0503020204020204" charset="-122"/>
              </a:rPr>
              <a:t>能</a:t>
            </a:r>
            <a:endParaRPr sz="1245">
              <a:latin typeface="微软雅黑" panose="020B0503020204020204" charset="-122"/>
              <a:cs typeface="微软雅黑" panose="020B0503020204020204" charset="-122"/>
            </a:endParaRPr>
          </a:p>
        </p:txBody>
      </p:sp>
      <p:sp>
        <p:nvSpPr>
          <p:cNvPr id="30" name="object 30"/>
          <p:cNvSpPr txBox="1"/>
          <p:nvPr/>
        </p:nvSpPr>
        <p:spPr>
          <a:xfrm>
            <a:off x="7968676" y="2865293"/>
            <a:ext cx="504988" cy="207421"/>
          </a:xfrm>
          <a:prstGeom prst="rect">
            <a:avLst/>
          </a:prstGeom>
        </p:spPr>
        <p:txBody>
          <a:bodyPr vert="horz" wrap="square" lIns="0" tIns="15804" rIns="0" bIns="0" rtlCol="0">
            <a:spAutoFit/>
          </a:bodyPr>
          <a:lstStyle/>
          <a:p>
            <a:pPr marL="15240">
              <a:spcBef>
                <a:spcPts val="125"/>
              </a:spcBef>
            </a:pPr>
            <a:r>
              <a:rPr sz="1245" b="1" dirty="0">
                <a:solidFill>
                  <a:srgbClr val="FFFFFF"/>
                </a:solidFill>
                <a:latin typeface="微软雅黑" panose="020B0503020204020204" charset="-122"/>
                <a:cs typeface="微软雅黑" panose="020B0503020204020204" charset="-122"/>
              </a:rPr>
              <a:t>功能</a:t>
            </a:r>
            <a:r>
              <a:rPr sz="1245" b="1" spc="6" dirty="0">
                <a:solidFill>
                  <a:srgbClr val="FFFFFF"/>
                </a:solidFill>
                <a:latin typeface="微软雅黑" panose="020B0503020204020204" charset="-122"/>
                <a:cs typeface="微软雅黑" panose="020B0503020204020204" charset="-122"/>
              </a:rPr>
              <a:t>层</a:t>
            </a:r>
            <a:endParaRPr sz="1245">
              <a:latin typeface="微软雅黑" panose="020B0503020204020204" charset="-122"/>
              <a:cs typeface="微软雅黑" panose="020B0503020204020204" charset="-122"/>
            </a:endParaRPr>
          </a:p>
        </p:txBody>
      </p:sp>
      <p:sp>
        <p:nvSpPr>
          <p:cNvPr id="31" name="object 31"/>
          <p:cNvSpPr txBox="1"/>
          <p:nvPr/>
        </p:nvSpPr>
        <p:spPr>
          <a:xfrm>
            <a:off x="9202402" y="2324795"/>
            <a:ext cx="1137167" cy="207421"/>
          </a:xfrm>
          <a:prstGeom prst="rect">
            <a:avLst/>
          </a:prstGeom>
        </p:spPr>
        <p:txBody>
          <a:bodyPr vert="horz" wrap="square" lIns="0" tIns="15804" rIns="0" bIns="0" rtlCol="0">
            <a:spAutoFit/>
          </a:bodyPr>
          <a:lstStyle/>
          <a:p>
            <a:pPr marL="15240">
              <a:spcBef>
                <a:spcPts val="125"/>
              </a:spcBef>
            </a:pPr>
            <a:r>
              <a:rPr sz="1245" b="1" dirty="0">
                <a:solidFill>
                  <a:srgbClr val="FFFFFF"/>
                </a:solidFill>
                <a:latin typeface="微软雅黑" panose="020B0503020204020204" charset="-122"/>
                <a:cs typeface="微软雅黑" panose="020B0503020204020204" charset="-122"/>
              </a:rPr>
              <a:t>组织和业务流</a:t>
            </a:r>
            <a:r>
              <a:rPr sz="1245" b="1" spc="6" dirty="0">
                <a:solidFill>
                  <a:srgbClr val="FFFFFF"/>
                </a:solidFill>
                <a:latin typeface="微软雅黑" panose="020B0503020204020204" charset="-122"/>
                <a:cs typeface="微软雅黑" panose="020B0503020204020204" charset="-122"/>
              </a:rPr>
              <a:t>程</a:t>
            </a:r>
            <a:endParaRPr sz="1245">
              <a:latin typeface="微软雅黑" panose="020B0503020204020204" charset="-122"/>
              <a:cs typeface="微软雅黑" panose="020B0503020204020204" charset="-122"/>
            </a:endParaRPr>
          </a:p>
        </p:txBody>
      </p:sp>
      <p:sp>
        <p:nvSpPr>
          <p:cNvPr id="32" name="object 32"/>
          <p:cNvSpPr txBox="1"/>
          <p:nvPr/>
        </p:nvSpPr>
        <p:spPr>
          <a:xfrm>
            <a:off x="7979062" y="2333586"/>
            <a:ext cx="504988" cy="207421"/>
          </a:xfrm>
          <a:prstGeom prst="rect">
            <a:avLst/>
          </a:prstGeom>
        </p:spPr>
        <p:txBody>
          <a:bodyPr vert="horz" wrap="square" lIns="0" tIns="15804" rIns="0" bIns="0" rtlCol="0">
            <a:spAutoFit/>
          </a:bodyPr>
          <a:lstStyle/>
          <a:p>
            <a:pPr marL="15240">
              <a:spcBef>
                <a:spcPts val="125"/>
              </a:spcBef>
            </a:pPr>
            <a:r>
              <a:rPr sz="1245" b="1" dirty="0">
                <a:solidFill>
                  <a:srgbClr val="FFFFFF"/>
                </a:solidFill>
                <a:latin typeface="微软雅黑" panose="020B0503020204020204" charset="-122"/>
                <a:cs typeface="微软雅黑" panose="020B0503020204020204" charset="-122"/>
              </a:rPr>
              <a:t>业务</a:t>
            </a:r>
            <a:r>
              <a:rPr sz="1245" b="1" spc="6" dirty="0">
                <a:solidFill>
                  <a:srgbClr val="FFFFFF"/>
                </a:solidFill>
                <a:latin typeface="微软雅黑" panose="020B0503020204020204" charset="-122"/>
                <a:cs typeface="微软雅黑" panose="020B0503020204020204" charset="-122"/>
              </a:rPr>
              <a:t>层</a:t>
            </a:r>
            <a:endParaRPr sz="1245">
              <a:latin typeface="微软雅黑" panose="020B0503020204020204" charset="-122"/>
              <a:cs typeface="微软雅黑" panose="020B0503020204020204" charset="-122"/>
            </a:endParaRPr>
          </a:p>
        </p:txBody>
      </p:sp>
      <p:sp>
        <p:nvSpPr>
          <p:cNvPr id="33" name="object 33"/>
          <p:cNvSpPr txBox="1"/>
          <p:nvPr/>
        </p:nvSpPr>
        <p:spPr>
          <a:xfrm>
            <a:off x="7989372" y="5061644"/>
            <a:ext cx="2672456" cy="809317"/>
          </a:xfrm>
          <a:prstGeom prst="rect">
            <a:avLst/>
          </a:prstGeom>
        </p:spPr>
        <p:txBody>
          <a:bodyPr vert="horz" wrap="square" lIns="0" tIns="15804" rIns="0" bIns="0" rtlCol="0">
            <a:spAutoFit/>
          </a:bodyPr>
          <a:lstStyle/>
          <a:p>
            <a:pPr marL="15240">
              <a:spcBef>
                <a:spcPts val="125"/>
              </a:spcBef>
              <a:tabLst>
                <a:tab pos="925830" algn="l"/>
              </a:tabLst>
            </a:pPr>
            <a:r>
              <a:rPr sz="1245" b="1" dirty="0">
                <a:solidFill>
                  <a:srgbClr val="FFFFFF"/>
                </a:solidFill>
                <a:latin typeface="微软雅黑" panose="020B0503020204020204" charset="-122"/>
                <a:cs typeface="微软雅黑" panose="020B0503020204020204" charset="-122"/>
              </a:rPr>
              <a:t>资产</a:t>
            </a:r>
            <a:r>
              <a:rPr sz="1245" b="1" spc="6" dirty="0">
                <a:solidFill>
                  <a:srgbClr val="FFFFFF"/>
                </a:solidFill>
                <a:latin typeface="微软雅黑" panose="020B0503020204020204" charset="-122"/>
                <a:cs typeface="微软雅黑" panose="020B0503020204020204" charset="-122"/>
              </a:rPr>
              <a:t>层</a:t>
            </a:r>
            <a:r>
              <a:rPr sz="1245" b="1" dirty="0">
                <a:solidFill>
                  <a:srgbClr val="FFFFFF"/>
                </a:solidFill>
                <a:latin typeface="微软雅黑" panose="020B0503020204020204" charset="-122"/>
                <a:cs typeface="微软雅黑" panose="020B0503020204020204" charset="-122"/>
              </a:rPr>
              <a:t>	</a:t>
            </a:r>
            <a:r>
              <a:rPr sz="1865" b="1" spc="-8" baseline="3000" dirty="0">
                <a:solidFill>
                  <a:srgbClr val="FFFFFF"/>
                </a:solidFill>
                <a:latin typeface="微软雅黑" panose="020B0503020204020204" charset="-122"/>
                <a:cs typeface="微软雅黑" panose="020B0503020204020204" charset="-122"/>
              </a:rPr>
              <a:t>物（设备/机器/产品等</a:t>
            </a:r>
            <a:r>
              <a:rPr sz="1865" b="1" spc="8" baseline="3000" dirty="0">
                <a:solidFill>
                  <a:srgbClr val="FFFFFF"/>
                </a:solidFill>
                <a:latin typeface="微软雅黑" panose="020B0503020204020204" charset="-122"/>
                <a:cs typeface="微软雅黑" panose="020B0503020204020204" charset="-122"/>
              </a:rPr>
              <a:t>）</a:t>
            </a:r>
            <a:endParaRPr sz="1865" baseline="3000">
              <a:latin typeface="微软雅黑" panose="020B0503020204020204" charset="-122"/>
              <a:cs typeface="微软雅黑" panose="020B0503020204020204" charset="-122"/>
            </a:endParaRPr>
          </a:p>
          <a:p>
            <a:pPr>
              <a:spcBef>
                <a:spcPts val="30"/>
              </a:spcBef>
            </a:pPr>
            <a:endParaRPr sz="2015">
              <a:latin typeface="Times New Roman" panose="02020603050405020304"/>
              <a:cs typeface="Times New Roman" panose="02020603050405020304"/>
            </a:endParaRPr>
          </a:p>
          <a:p>
            <a:pPr marL="149225">
              <a:spcBef>
                <a:spcPts val="5"/>
              </a:spcBef>
            </a:pPr>
            <a:r>
              <a:rPr sz="1895" b="1" dirty="0">
                <a:latin typeface="微软雅黑" panose="020B0503020204020204" charset="-122"/>
                <a:cs typeface="微软雅黑" panose="020B0503020204020204" charset="-122"/>
              </a:rPr>
              <a:t>德国工业</a:t>
            </a:r>
            <a:r>
              <a:rPr sz="1895" b="1" spc="-6" dirty="0">
                <a:latin typeface="微软雅黑" panose="020B0503020204020204" charset="-122"/>
                <a:cs typeface="微软雅黑" panose="020B0503020204020204" charset="-122"/>
              </a:rPr>
              <a:t>4.0</a:t>
            </a:r>
            <a:r>
              <a:rPr sz="1895" b="1" dirty="0">
                <a:latin typeface="微软雅黑" panose="020B0503020204020204" charset="-122"/>
                <a:cs typeface="微软雅黑" panose="020B0503020204020204" charset="-122"/>
              </a:rPr>
              <a:t>参考架</a:t>
            </a:r>
            <a:r>
              <a:rPr sz="1895" b="1" spc="-6" dirty="0">
                <a:latin typeface="微软雅黑" panose="020B0503020204020204" charset="-122"/>
                <a:cs typeface="微软雅黑" panose="020B0503020204020204" charset="-122"/>
              </a:rPr>
              <a:t>构</a:t>
            </a:r>
            <a:endParaRPr sz="1895">
              <a:latin typeface="微软雅黑" panose="020B0503020204020204" charset="-122"/>
              <a:cs typeface="微软雅黑" panose="020B0503020204020204" charset="-122"/>
            </a:endParaRPr>
          </a:p>
        </p:txBody>
      </p:sp>
      <p:sp>
        <p:nvSpPr>
          <p:cNvPr id="34" name="object 34"/>
          <p:cNvSpPr/>
          <p:nvPr/>
        </p:nvSpPr>
        <p:spPr>
          <a:xfrm>
            <a:off x="6045878" y="1467069"/>
            <a:ext cx="109276" cy="4789601"/>
          </a:xfrm>
          <a:prstGeom prst="rect">
            <a:avLst/>
          </a:prstGeom>
          <a:blipFill>
            <a:blip r:embed="rId3" cstate="print"/>
            <a:stretch>
              <a:fillRect/>
            </a:stretch>
          </a:blipFill>
        </p:spPr>
        <p:txBody>
          <a:bodyPr wrap="square" lIns="0" tIns="0" rIns="0" bIns="0" rtlCol="0"/>
          <a:lstStyle/>
          <a:p>
            <a:endParaRPr sz="2135"/>
          </a:p>
        </p:txBody>
      </p:sp>
      <p:sp>
        <p:nvSpPr>
          <p:cNvPr id="35" name="object 35"/>
          <p:cNvSpPr/>
          <p:nvPr/>
        </p:nvSpPr>
        <p:spPr>
          <a:xfrm>
            <a:off x="2521198" y="3705420"/>
            <a:ext cx="3113434" cy="1194360"/>
          </a:xfrm>
          <a:prstGeom prst="rect">
            <a:avLst/>
          </a:prstGeom>
          <a:blipFill>
            <a:blip r:embed="rId4" cstate="print"/>
            <a:stretch>
              <a:fillRect/>
            </a:stretch>
          </a:blipFill>
        </p:spPr>
        <p:txBody>
          <a:bodyPr wrap="square" lIns="0" tIns="0" rIns="0" bIns="0" rtlCol="0"/>
          <a:lstStyle/>
          <a:p>
            <a:endParaRPr sz="2135"/>
          </a:p>
        </p:txBody>
      </p:sp>
      <p:sp>
        <p:nvSpPr>
          <p:cNvPr id="36" name="object 36"/>
          <p:cNvSpPr/>
          <p:nvPr/>
        </p:nvSpPr>
        <p:spPr>
          <a:xfrm>
            <a:off x="3499450" y="4261984"/>
            <a:ext cx="1715413" cy="548248"/>
          </a:xfrm>
          <a:prstGeom prst="rect">
            <a:avLst/>
          </a:prstGeom>
          <a:blipFill>
            <a:blip r:embed="rId5" cstate="print"/>
            <a:stretch>
              <a:fillRect/>
            </a:stretch>
          </a:blipFill>
        </p:spPr>
        <p:txBody>
          <a:bodyPr wrap="square" lIns="0" tIns="0" rIns="0" bIns="0" rtlCol="0"/>
          <a:lstStyle/>
          <a:p>
            <a:endParaRPr sz="2135"/>
          </a:p>
        </p:txBody>
      </p:sp>
      <p:sp>
        <p:nvSpPr>
          <p:cNvPr id="37" name="object 37"/>
          <p:cNvSpPr/>
          <p:nvPr/>
        </p:nvSpPr>
        <p:spPr>
          <a:xfrm>
            <a:off x="2506420" y="3325188"/>
            <a:ext cx="3142991" cy="1228908"/>
          </a:xfrm>
          <a:prstGeom prst="rect">
            <a:avLst/>
          </a:prstGeom>
          <a:blipFill>
            <a:blip r:embed="rId6" cstate="print"/>
            <a:stretch>
              <a:fillRect/>
            </a:stretch>
          </a:blipFill>
        </p:spPr>
        <p:txBody>
          <a:bodyPr wrap="square" lIns="0" tIns="0" rIns="0" bIns="0" rtlCol="0"/>
          <a:lstStyle/>
          <a:p>
            <a:endParaRPr sz="2135"/>
          </a:p>
        </p:txBody>
      </p:sp>
      <p:sp>
        <p:nvSpPr>
          <p:cNvPr id="38" name="object 38"/>
          <p:cNvSpPr/>
          <p:nvPr/>
        </p:nvSpPr>
        <p:spPr>
          <a:xfrm>
            <a:off x="3522013" y="3905194"/>
            <a:ext cx="1677423" cy="539127"/>
          </a:xfrm>
          <a:prstGeom prst="rect">
            <a:avLst/>
          </a:prstGeom>
          <a:blipFill>
            <a:blip r:embed="rId7" cstate="print"/>
            <a:stretch>
              <a:fillRect/>
            </a:stretch>
          </a:blipFill>
        </p:spPr>
        <p:txBody>
          <a:bodyPr wrap="square" lIns="0" tIns="0" rIns="0" bIns="0" rtlCol="0"/>
          <a:lstStyle/>
          <a:p>
            <a:endParaRPr sz="2135"/>
          </a:p>
        </p:txBody>
      </p:sp>
      <p:sp>
        <p:nvSpPr>
          <p:cNvPr id="39" name="object 39"/>
          <p:cNvSpPr/>
          <p:nvPr/>
        </p:nvSpPr>
        <p:spPr>
          <a:xfrm>
            <a:off x="2506420" y="2899973"/>
            <a:ext cx="3142991" cy="1228908"/>
          </a:xfrm>
          <a:prstGeom prst="rect">
            <a:avLst/>
          </a:prstGeom>
          <a:blipFill>
            <a:blip r:embed="rId8" cstate="print"/>
            <a:stretch>
              <a:fillRect/>
            </a:stretch>
          </a:blipFill>
        </p:spPr>
        <p:txBody>
          <a:bodyPr wrap="square" lIns="0" tIns="0" rIns="0" bIns="0" rtlCol="0"/>
          <a:lstStyle/>
          <a:p>
            <a:endParaRPr sz="2135"/>
          </a:p>
        </p:txBody>
      </p:sp>
      <p:sp>
        <p:nvSpPr>
          <p:cNvPr id="40" name="object 40"/>
          <p:cNvSpPr/>
          <p:nvPr/>
        </p:nvSpPr>
        <p:spPr>
          <a:xfrm>
            <a:off x="3287204" y="3469490"/>
            <a:ext cx="2185062" cy="661001"/>
          </a:xfrm>
          <a:prstGeom prst="rect">
            <a:avLst/>
          </a:prstGeom>
          <a:blipFill>
            <a:blip r:embed="rId9" cstate="print"/>
            <a:stretch>
              <a:fillRect/>
            </a:stretch>
          </a:blipFill>
        </p:spPr>
        <p:txBody>
          <a:bodyPr wrap="square" lIns="0" tIns="0" rIns="0" bIns="0" rtlCol="0"/>
          <a:lstStyle/>
          <a:p>
            <a:endParaRPr sz="2135"/>
          </a:p>
        </p:txBody>
      </p:sp>
      <p:sp>
        <p:nvSpPr>
          <p:cNvPr id="41" name="object 41"/>
          <p:cNvSpPr/>
          <p:nvPr/>
        </p:nvSpPr>
        <p:spPr>
          <a:xfrm>
            <a:off x="2486100" y="2460459"/>
            <a:ext cx="3142991" cy="1228908"/>
          </a:xfrm>
          <a:prstGeom prst="rect">
            <a:avLst/>
          </a:prstGeom>
          <a:blipFill>
            <a:blip r:embed="rId10" cstate="print"/>
            <a:stretch>
              <a:fillRect/>
            </a:stretch>
          </a:blipFill>
        </p:spPr>
        <p:txBody>
          <a:bodyPr wrap="square" lIns="0" tIns="0" rIns="0" bIns="0" rtlCol="0"/>
          <a:lstStyle/>
          <a:p>
            <a:endParaRPr sz="2135"/>
          </a:p>
        </p:txBody>
      </p:sp>
      <p:sp>
        <p:nvSpPr>
          <p:cNvPr id="42" name="object 42"/>
          <p:cNvSpPr/>
          <p:nvPr/>
        </p:nvSpPr>
        <p:spPr>
          <a:xfrm>
            <a:off x="2877281" y="2461362"/>
            <a:ext cx="2546532" cy="971943"/>
          </a:xfrm>
          <a:prstGeom prst="rect">
            <a:avLst/>
          </a:prstGeom>
          <a:blipFill>
            <a:blip r:embed="rId11" cstate="print"/>
            <a:stretch>
              <a:fillRect/>
            </a:stretch>
          </a:blipFill>
        </p:spPr>
        <p:txBody>
          <a:bodyPr wrap="square" lIns="0" tIns="0" rIns="0" bIns="0" rtlCol="0"/>
          <a:lstStyle/>
          <a:p>
            <a:endParaRPr sz="2135"/>
          </a:p>
        </p:txBody>
      </p:sp>
      <p:sp>
        <p:nvSpPr>
          <p:cNvPr id="43" name="object 43"/>
          <p:cNvSpPr/>
          <p:nvPr/>
        </p:nvSpPr>
        <p:spPr>
          <a:xfrm>
            <a:off x="2689450" y="3045538"/>
            <a:ext cx="349082" cy="178394"/>
          </a:xfrm>
          <a:prstGeom prst="rect">
            <a:avLst/>
          </a:prstGeom>
          <a:blipFill>
            <a:blip r:embed="rId12" cstate="print"/>
            <a:stretch>
              <a:fillRect/>
            </a:stretch>
          </a:blipFill>
        </p:spPr>
        <p:txBody>
          <a:bodyPr wrap="square" lIns="0" tIns="0" rIns="0" bIns="0" rtlCol="0"/>
          <a:lstStyle/>
          <a:p>
            <a:endParaRPr sz="2135"/>
          </a:p>
        </p:txBody>
      </p:sp>
      <p:sp>
        <p:nvSpPr>
          <p:cNvPr id="44" name="object 44"/>
          <p:cNvSpPr/>
          <p:nvPr/>
        </p:nvSpPr>
        <p:spPr>
          <a:xfrm>
            <a:off x="2907129" y="3007127"/>
            <a:ext cx="390113" cy="192015"/>
          </a:xfrm>
          <a:prstGeom prst="rect">
            <a:avLst/>
          </a:prstGeom>
          <a:blipFill>
            <a:blip r:embed="rId13" cstate="print"/>
            <a:stretch>
              <a:fillRect/>
            </a:stretch>
          </a:blipFill>
        </p:spPr>
        <p:txBody>
          <a:bodyPr wrap="square" lIns="0" tIns="0" rIns="0" bIns="0" rtlCol="0"/>
          <a:lstStyle/>
          <a:p>
            <a:endParaRPr sz="2135"/>
          </a:p>
        </p:txBody>
      </p:sp>
      <p:sp>
        <p:nvSpPr>
          <p:cNvPr id="45" name="object 45"/>
          <p:cNvSpPr/>
          <p:nvPr/>
        </p:nvSpPr>
        <p:spPr>
          <a:xfrm>
            <a:off x="3246638" y="2786963"/>
            <a:ext cx="377892" cy="188297"/>
          </a:xfrm>
          <a:prstGeom prst="rect">
            <a:avLst/>
          </a:prstGeom>
          <a:blipFill>
            <a:blip r:embed="rId14" cstate="print"/>
            <a:stretch>
              <a:fillRect/>
            </a:stretch>
          </a:blipFill>
        </p:spPr>
        <p:txBody>
          <a:bodyPr wrap="square" lIns="0" tIns="0" rIns="0" bIns="0" rtlCol="0"/>
          <a:lstStyle/>
          <a:p>
            <a:endParaRPr sz="2135"/>
          </a:p>
        </p:txBody>
      </p:sp>
      <p:sp>
        <p:nvSpPr>
          <p:cNvPr id="46" name="object 46"/>
          <p:cNvSpPr/>
          <p:nvPr/>
        </p:nvSpPr>
        <p:spPr>
          <a:xfrm>
            <a:off x="2946836" y="3264543"/>
            <a:ext cx="349082" cy="178394"/>
          </a:xfrm>
          <a:prstGeom prst="rect">
            <a:avLst/>
          </a:prstGeom>
          <a:blipFill>
            <a:blip r:embed="rId15" cstate="print"/>
            <a:stretch>
              <a:fillRect/>
            </a:stretch>
          </a:blipFill>
        </p:spPr>
        <p:txBody>
          <a:bodyPr wrap="square" lIns="0" tIns="0" rIns="0" bIns="0" rtlCol="0"/>
          <a:lstStyle/>
          <a:p>
            <a:endParaRPr sz="2135"/>
          </a:p>
        </p:txBody>
      </p:sp>
      <p:sp>
        <p:nvSpPr>
          <p:cNvPr id="47" name="object 47"/>
          <p:cNvSpPr/>
          <p:nvPr/>
        </p:nvSpPr>
        <p:spPr>
          <a:xfrm>
            <a:off x="3325660" y="3169280"/>
            <a:ext cx="377892" cy="188297"/>
          </a:xfrm>
          <a:prstGeom prst="rect">
            <a:avLst/>
          </a:prstGeom>
          <a:blipFill>
            <a:blip r:embed="rId16" cstate="print"/>
            <a:stretch>
              <a:fillRect/>
            </a:stretch>
          </a:blipFill>
        </p:spPr>
        <p:txBody>
          <a:bodyPr wrap="square" lIns="0" tIns="0" rIns="0" bIns="0" rtlCol="0"/>
          <a:lstStyle/>
          <a:p>
            <a:endParaRPr sz="2135"/>
          </a:p>
        </p:txBody>
      </p:sp>
      <p:sp>
        <p:nvSpPr>
          <p:cNvPr id="48" name="object 48"/>
          <p:cNvSpPr/>
          <p:nvPr/>
        </p:nvSpPr>
        <p:spPr>
          <a:xfrm>
            <a:off x="3600267" y="2783607"/>
            <a:ext cx="390113" cy="192015"/>
          </a:xfrm>
          <a:prstGeom prst="rect">
            <a:avLst/>
          </a:prstGeom>
          <a:blipFill>
            <a:blip r:embed="rId17" cstate="print"/>
            <a:stretch>
              <a:fillRect/>
            </a:stretch>
          </a:blipFill>
        </p:spPr>
        <p:txBody>
          <a:bodyPr wrap="square" lIns="0" tIns="0" rIns="0" bIns="0" rtlCol="0"/>
          <a:lstStyle/>
          <a:p>
            <a:endParaRPr sz="2135"/>
          </a:p>
        </p:txBody>
      </p:sp>
      <p:sp>
        <p:nvSpPr>
          <p:cNvPr id="49" name="object 49"/>
          <p:cNvSpPr/>
          <p:nvPr/>
        </p:nvSpPr>
        <p:spPr>
          <a:xfrm>
            <a:off x="3710132" y="2981688"/>
            <a:ext cx="335942" cy="175128"/>
          </a:xfrm>
          <a:prstGeom prst="rect">
            <a:avLst/>
          </a:prstGeom>
          <a:blipFill>
            <a:blip r:embed="rId18" cstate="print"/>
            <a:stretch>
              <a:fillRect/>
            </a:stretch>
          </a:blipFill>
        </p:spPr>
        <p:txBody>
          <a:bodyPr wrap="square" lIns="0" tIns="0" rIns="0" bIns="0" rtlCol="0"/>
          <a:lstStyle/>
          <a:p>
            <a:endParaRPr sz="2135"/>
          </a:p>
        </p:txBody>
      </p:sp>
      <p:sp>
        <p:nvSpPr>
          <p:cNvPr id="50" name="object 50"/>
          <p:cNvSpPr/>
          <p:nvPr/>
        </p:nvSpPr>
        <p:spPr>
          <a:xfrm>
            <a:off x="3628098" y="3307561"/>
            <a:ext cx="335942" cy="175128"/>
          </a:xfrm>
          <a:prstGeom prst="rect">
            <a:avLst/>
          </a:prstGeom>
          <a:blipFill>
            <a:blip r:embed="rId19" cstate="print"/>
            <a:stretch>
              <a:fillRect/>
            </a:stretch>
          </a:blipFill>
        </p:spPr>
        <p:txBody>
          <a:bodyPr wrap="square" lIns="0" tIns="0" rIns="0" bIns="0" rtlCol="0"/>
          <a:lstStyle/>
          <a:p>
            <a:endParaRPr sz="2135"/>
          </a:p>
        </p:txBody>
      </p:sp>
      <p:sp>
        <p:nvSpPr>
          <p:cNvPr id="51" name="object 51"/>
          <p:cNvSpPr/>
          <p:nvPr/>
        </p:nvSpPr>
        <p:spPr>
          <a:xfrm>
            <a:off x="5106957" y="2882949"/>
            <a:ext cx="390113" cy="192015"/>
          </a:xfrm>
          <a:prstGeom prst="rect">
            <a:avLst/>
          </a:prstGeom>
          <a:blipFill>
            <a:blip r:embed="rId20" cstate="print"/>
            <a:stretch>
              <a:fillRect/>
            </a:stretch>
          </a:blipFill>
        </p:spPr>
        <p:txBody>
          <a:bodyPr wrap="square" lIns="0" tIns="0" rIns="0" bIns="0" rtlCol="0"/>
          <a:lstStyle/>
          <a:p>
            <a:endParaRPr sz="2135"/>
          </a:p>
        </p:txBody>
      </p:sp>
      <p:sp>
        <p:nvSpPr>
          <p:cNvPr id="52" name="object 52"/>
          <p:cNvSpPr/>
          <p:nvPr/>
        </p:nvSpPr>
        <p:spPr>
          <a:xfrm>
            <a:off x="3065173" y="3465456"/>
            <a:ext cx="390113" cy="192015"/>
          </a:xfrm>
          <a:prstGeom prst="rect">
            <a:avLst/>
          </a:prstGeom>
          <a:blipFill>
            <a:blip r:embed="rId21" cstate="print"/>
            <a:stretch>
              <a:fillRect/>
            </a:stretch>
          </a:blipFill>
        </p:spPr>
        <p:txBody>
          <a:bodyPr wrap="square" lIns="0" tIns="0" rIns="0" bIns="0" rtlCol="0"/>
          <a:lstStyle/>
          <a:p>
            <a:endParaRPr sz="2135"/>
          </a:p>
        </p:txBody>
      </p:sp>
      <p:sp>
        <p:nvSpPr>
          <p:cNvPr id="53" name="object 53"/>
          <p:cNvSpPr/>
          <p:nvPr/>
        </p:nvSpPr>
        <p:spPr>
          <a:xfrm>
            <a:off x="3179568" y="3031210"/>
            <a:ext cx="390113" cy="192015"/>
          </a:xfrm>
          <a:prstGeom prst="rect">
            <a:avLst/>
          </a:prstGeom>
          <a:blipFill>
            <a:blip r:embed="rId22" cstate="print"/>
            <a:stretch>
              <a:fillRect/>
            </a:stretch>
          </a:blipFill>
        </p:spPr>
        <p:txBody>
          <a:bodyPr wrap="square" lIns="0" tIns="0" rIns="0" bIns="0" rtlCol="0"/>
          <a:lstStyle/>
          <a:p>
            <a:endParaRPr sz="2135"/>
          </a:p>
        </p:txBody>
      </p:sp>
      <p:sp>
        <p:nvSpPr>
          <p:cNvPr id="54" name="object 54"/>
          <p:cNvSpPr/>
          <p:nvPr/>
        </p:nvSpPr>
        <p:spPr>
          <a:xfrm>
            <a:off x="4331787" y="2869403"/>
            <a:ext cx="390113" cy="192015"/>
          </a:xfrm>
          <a:prstGeom prst="rect">
            <a:avLst/>
          </a:prstGeom>
          <a:blipFill>
            <a:blip r:embed="rId23" cstate="print"/>
            <a:stretch>
              <a:fillRect/>
            </a:stretch>
          </a:blipFill>
        </p:spPr>
        <p:txBody>
          <a:bodyPr wrap="square" lIns="0" tIns="0" rIns="0" bIns="0" rtlCol="0"/>
          <a:lstStyle/>
          <a:p>
            <a:endParaRPr sz="2135"/>
          </a:p>
        </p:txBody>
      </p:sp>
      <p:sp>
        <p:nvSpPr>
          <p:cNvPr id="55" name="object 55"/>
          <p:cNvSpPr/>
          <p:nvPr/>
        </p:nvSpPr>
        <p:spPr>
          <a:xfrm>
            <a:off x="4661422" y="3007127"/>
            <a:ext cx="390113" cy="192015"/>
          </a:xfrm>
          <a:prstGeom prst="rect">
            <a:avLst/>
          </a:prstGeom>
          <a:blipFill>
            <a:blip r:embed="rId24" cstate="print"/>
            <a:stretch>
              <a:fillRect/>
            </a:stretch>
          </a:blipFill>
        </p:spPr>
        <p:txBody>
          <a:bodyPr wrap="square" lIns="0" tIns="0" rIns="0" bIns="0" rtlCol="0"/>
          <a:lstStyle/>
          <a:p>
            <a:endParaRPr sz="2135"/>
          </a:p>
        </p:txBody>
      </p:sp>
      <p:sp>
        <p:nvSpPr>
          <p:cNvPr id="56" name="object 56"/>
          <p:cNvSpPr/>
          <p:nvPr/>
        </p:nvSpPr>
        <p:spPr>
          <a:xfrm>
            <a:off x="4331787" y="3007127"/>
            <a:ext cx="390113" cy="192015"/>
          </a:xfrm>
          <a:prstGeom prst="rect">
            <a:avLst/>
          </a:prstGeom>
          <a:blipFill>
            <a:blip r:embed="rId25" cstate="print"/>
            <a:stretch>
              <a:fillRect/>
            </a:stretch>
          </a:blipFill>
        </p:spPr>
        <p:txBody>
          <a:bodyPr wrap="square" lIns="0" tIns="0" rIns="0" bIns="0" rtlCol="0"/>
          <a:lstStyle/>
          <a:p>
            <a:endParaRPr sz="2135"/>
          </a:p>
        </p:txBody>
      </p:sp>
      <p:sp>
        <p:nvSpPr>
          <p:cNvPr id="57" name="object 57"/>
          <p:cNvSpPr/>
          <p:nvPr/>
        </p:nvSpPr>
        <p:spPr>
          <a:xfrm>
            <a:off x="3959073" y="2868679"/>
            <a:ext cx="349082" cy="178394"/>
          </a:xfrm>
          <a:prstGeom prst="rect">
            <a:avLst/>
          </a:prstGeom>
          <a:blipFill>
            <a:blip r:embed="rId26" cstate="print"/>
            <a:stretch>
              <a:fillRect/>
            </a:stretch>
          </a:blipFill>
        </p:spPr>
        <p:txBody>
          <a:bodyPr wrap="square" lIns="0" tIns="0" rIns="0" bIns="0" rtlCol="0"/>
          <a:lstStyle/>
          <a:p>
            <a:endParaRPr sz="2135"/>
          </a:p>
        </p:txBody>
      </p:sp>
      <p:sp>
        <p:nvSpPr>
          <p:cNvPr id="58" name="object 58"/>
          <p:cNvSpPr/>
          <p:nvPr/>
        </p:nvSpPr>
        <p:spPr>
          <a:xfrm>
            <a:off x="4371494" y="2669994"/>
            <a:ext cx="349082" cy="178394"/>
          </a:xfrm>
          <a:prstGeom prst="rect">
            <a:avLst/>
          </a:prstGeom>
          <a:blipFill>
            <a:blip r:embed="rId27" cstate="print"/>
            <a:stretch>
              <a:fillRect/>
            </a:stretch>
          </a:blipFill>
        </p:spPr>
        <p:txBody>
          <a:bodyPr wrap="square" lIns="0" tIns="0" rIns="0" bIns="0" rtlCol="0"/>
          <a:lstStyle/>
          <a:p>
            <a:endParaRPr sz="2135"/>
          </a:p>
        </p:txBody>
      </p:sp>
      <p:sp>
        <p:nvSpPr>
          <p:cNvPr id="59" name="object 59"/>
          <p:cNvSpPr/>
          <p:nvPr/>
        </p:nvSpPr>
        <p:spPr>
          <a:xfrm>
            <a:off x="4989372" y="2721923"/>
            <a:ext cx="349082" cy="178394"/>
          </a:xfrm>
          <a:prstGeom prst="rect">
            <a:avLst/>
          </a:prstGeom>
          <a:blipFill>
            <a:blip r:embed="rId28" cstate="print"/>
            <a:stretch>
              <a:fillRect/>
            </a:stretch>
          </a:blipFill>
        </p:spPr>
        <p:txBody>
          <a:bodyPr wrap="square" lIns="0" tIns="0" rIns="0" bIns="0" rtlCol="0"/>
          <a:lstStyle/>
          <a:p>
            <a:endParaRPr sz="2135"/>
          </a:p>
        </p:txBody>
      </p:sp>
      <p:sp>
        <p:nvSpPr>
          <p:cNvPr id="60" name="object 60"/>
          <p:cNvSpPr/>
          <p:nvPr/>
        </p:nvSpPr>
        <p:spPr>
          <a:xfrm>
            <a:off x="4688501" y="2799561"/>
            <a:ext cx="335942" cy="175128"/>
          </a:xfrm>
          <a:prstGeom prst="rect">
            <a:avLst/>
          </a:prstGeom>
          <a:blipFill>
            <a:blip r:embed="rId29" cstate="print"/>
            <a:stretch>
              <a:fillRect/>
            </a:stretch>
          </a:blipFill>
        </p:spPr>
        <p:txBody>
          <a:bodyPr wrap="square" lIns="0" tIns="0" rIns="0" bIns="0" rtlCol="0"/>
          <a:lstStyle/>
          <a:p>
            <a:endParaRPr sz="2135"/>
          </a:p>
        </p:txBody>
      </p:sp>
      <p:sp>
        <p:nvSpPr>
          <p:cNvPr id="61" name="object 61"/>
          <p:cNvSpPr/>
          <p:nvPr/>
        </p:nvSpPr>
        <p:spPr>
          <a:xfrm>
            <a:off x="3232987" y="3315087"/>
            <a:ext cx="335942" cy="175128"/>
          </a:xfrm>
          <a:prstGeom prst="rect">
            <a:avLst/>
          </a:prstGeom>
          <a:blipFill>
            <a:blip r:embed="rId30" cstate="print"/>
            <a:stretch>
              <a:fillRect/>
            </a:stretch>
          </a:blipFill>
        </p:spPr>
        <p:txBody>
          <a:bodyPr wrap="square" lIns="0" tIns="0" rIns="0" bIns="0" rtlCol="0"/>
          <a:lstStyle/>
          <a:p>
            <a:endParaRPr sz="2135"/>
          </a:p>
        </p:txBody>
      </p:sp>
      <p:sp>
        <p:nvSpPr>
          <p:cNvPr id="62" name="object 62"/>
          <p:cNvSpPr/>
          <p:nvPr/>
        </p:nvSpPr>
        <p:spPr>
          <a:xfrm>
            <a:off x="3328520" y="2767937"/>
            <a:ext cx="306636" cy="194861"/>
          </a:xfrm>
          <a:prstGeom prst="rect">
            <a:avLst/>
          </a:prstGeom>
          <a:blipFill>
            <a:blip r:embed="rId31" cstate="print"/>
            <a:stretch>
              <a:fillRect/>
            </a:stretch>
          </a:blipFill>
        </p:spPr>
        <p:txBody>
          <a:bodyPr wrap="square" lIns="0" tIns="0" rIns="0" bIns="0" rtlCol="0"/>
          <a:lstStyle/>
          <a:p>
            <a:endParaRPr sz="2135"/>
          </a:p>
        </p:txBody>
      </p:sp>
      <p:sp>
        <p:nvSpPr>
          <p:cNvPr id="63" name="object 63"/>
          <p:cNvSpPr/>
          <p:nvPr/>
        </p:nvSpPr>
        <p:spPr>
          <a:xfrm>
            <a:off x="3315968" y="3142186"/>
            <a:ext cx="306636" cy="194861"/>
          </a:xfrm>
          <a:prstGeom prst="rect">
            <a:avLst/>
          </a:prstGeom>
          <a:blipFill>
            <a:blip r:embed="rId32" cstate="print"/>
            <a:stretch>
              <a:fillRect/>
            </a:stretch>
          </a:blipFill>
        </p:spPr>
        <p:txBody>
          <a:bodyPr wrap="square" lIns="0" tIns="0" rIns="0" bIns="0" rtlCol="0"/>
          <a:lstStyle/>
          <a:p>
            <a:endParaRPr sz="2135"/>
          </a:p>
        </p:txBody>
      </p:sp>
      <p:sp>
        <p:nvSpPr>
          <p:cNvPr id="64" name="object 64"/>
          <p:cNvSpPr/>
          <p:nvPr/>
        </p:nvSpPr>
        <p:spPr>
          <a:xfrm>
            <a:off x="4347697" y="2884092"/>
            <a:ext cx="306636" cy="194861"/>
          </a:xfrm>
          <a:prstGeom prst="rect">
            <a:avLst/>
          </a:prstGeom>
          <a:blipFill>
            <a:blip r:embed="rId33" cstate="print"/>
            <a:stretch>
              <a:fillRect/>
            </a:stretch>
          </a:blipFill>
        </p:spPr>
        <p:txBody>
          <a:bodyPr wrap="square" lIns="0" tIns="0" rIns="0" bIns="0" rtlCol="0"/>
          <a:lstStyle/>
          <a:p>
            <a:endParaRPr sz="2135"/>
          </a:p>
        </p:txBody>
      </p:sp>
      <p:sp>
        <p:nvSpPr>
          <p:cNvPr id="65" name="object 65"/>
          <p:cNvSpPr/>
          <p:nvPr/>
        </p:nvSpPr>
        <p:spPr>
          <a:xfrm>
            <a:off x="3261375" y="3394215"/>
            <a:ext cx="571865" cy="271640"/>
          </a:xfrm>
          <a:prstGeom prst="rect">
            <a:avLst/>
          </a:prstGeom>
          <a:blipFill>
            <a:blip r:embed="rId34" cstate="print"/>
            <a:stretch>
              <a:fillRect/>
            </a:stretch>
          </a:blipFill>
        </p:spPr>
        <p:txBody>
          <a:bodyPr wrap="square" lIns="0" tIns="0" rIns="0" bIns="0" rtlCol="0"/>
          <a:lstStyle/>
          <a:p>
            <a:endParaRPr sz="2135"/>
          </a:p>
        </p:txBody>
      </p:sp>
      <p:sp>
        <p:nvSpPr>
          <p:cNvPr id="66" name="object 66"/>
          <p:cNvSpPr/>
          <p:nvPr/>
        </p:nvSpPr>
        <p:spPr>
          <a:xfrm>
            <a:off x="3789273" y="3319588"/>
            <a:ext cx="391708" cy="233905"/>
          </a:xfrm>
          <a:prstGeom prst="rect">
            <a:avLst/>
          </a:prstGeom>
          <a:blipFill>
            <a:blip r:embed="rId35" cstate="print"/>
            <a:stretch>
              <a:fillRect/>
            </a:stretch>
          </a:blipFill>
        </p:spPr>
        <p:txBody>
          <a:bodyPr wrap="square" lIns="0" tIns="0" rIns="0" bIns="0" rtlCol="0"/>
          <a:lstStyle/>
          <a:p>
            <a:endParaRPr sz="2135"/>
          </a:p>
        </p:txBody>
      </p:sp>
      <p:sp>
        <p:nvSpPr>
          <p:cNvPr id="67" name="object 67"/>
          <p:cNvSpPr/>
          <p:nvPr/>
        </p:nvSpPr>
        <p:spPr>
          <a:xfrm>
            <a:off x="4121212" y="3037004"/>
            <a:ext cx="1197043" cy="423108"/>
          </a:xfrm>
          <a:prstGeom prst="rect">
            <a:avLst/>
          </a:prstGeom>
          <a:blipFill>
            <a:blip r:embed="rId36" cstate="print"/>
            <a:stretch>
              <a:fillRect/>
            </a:stretch>
          </a:blipFill>
        </p:spPr>
        <p:txBody>
          <a:bodyPr wrap="square" lIns="0" tIns="0" rIns="0" bIns="0" rtlCol="0"/>
          <a:lstStyle/>
          <a:p>
            <a:endParaRPr sz="2135"/>
          </a:p>
        </p:txBody>
      </p:sp>
      <p:sp>
        <p:nvSpPr>
          <p:cNvPr id="68" name="object 68"/>
          <p:cNvSpPr/>
          <p:nvPr/>
        </p:nvSpPr>
        <p:spPr>
          <a:xfrm>
            <a:off x="2184776" y="4536816"/>
            <a:ext cx="890317" cy="776676"/>
          </a:xfrm>
          <a:custGeom>
            <a:avLst/>
            <a:gdLst/>
            <a:ahLst/>
            <a:cxnLst/>
            <a:rect l="l" t="t" r="r" b="b"/>
            <a:pathLst>
              <a:path w="751205" h="655320">
                <a:moveTo>
                  <a:pt x="47332" y="112852"/>
                </a:moveTo>
                <a:lnTo>
                  <a:pt x="0" y="0"/>
                </a:lnTo>
                <a:lnTo>
                  <a:pt x="36539" y="6997"/>
                </a:lnTo>
                <a:lnTo>
                  <a:pt x="27343" y="6997"/>
                </a:lnTo>
                <a:lnTo>
                  <a:pt x="10642" y="26136"/>
                </a:lnTo>
                <a:lnTo>
                  <a:pt x="46045" y="57021"/>
                </a:lnTo>
                <a:lnTo>
                  <a:pt x="59232" y="96100"/>
                </a:lnTo>
                <a:lnTo>
                  <a:pt x="59804" y="98691"/>
                </a:lnTo>
                <a:lnTo>
                  <a:pt x="59842" y="101345"/>
                </a:lnTo>
                <a:lnTo>
                  <a:pt x="59321" y="103949"/>
                </a:lnTo>
                <a:lnTo>
                  <a:pt x="49974" y="112547"/>
                </a:lnTo>
                <a:lnTo>
                  <a:pt x="47332" y="112852"/>
                </a:lnTo>
                <a:close/>
              </a:path>
              <a:path w="751205" h="655320">
                <a:moveTo>
                  <a:pt x="46045" y="57021"/>
                </a:moveTo>
                <a:lnTo>
                  <a:pt x="10642" y="26136"/>
                </a:lnTo>
                <a:lnTo>
                  <a:pt x="27343" y="6997"/>
                </a:lnTo>
                <a:lnTo>
                  <a:pt x="33661" y="12509"/>
                </a:lnTo>
                <a:lnTo>
                  <a:pt x="31026" y="12509"/>
                </a:lnTo>
                <a:lnTo>
                  <a:pt x="16598" y="29044"/>
                </a:lnTo>
                <a:lnTo>
                  <a:pt x="37988" y="33142"/>
                </a:lnTo>
                <a:lnTo>
                  <a:pt x="46045" y="57021"/>
                </a:lnTo>
                <a:close/>
              </a:path>
              <a:path w="751205" h="655320">
                <a:moveTo>
                  <a:pt x="105892" y="45859"/>
                </a:moveTo>
                <a:lnTo>
                  <a:pt x="103250" y="45643"/>
                </a:lnTo>
                <a:lnTo>
                  <a:pt x="62750" y="37885"/>
                </a:lnTo>
                <a:lnTo>
                  <a:pt x="27343" y="6997"/>
                </a:lnTo>
                <a:lnTo>
                  <a:pt x="36539" y="6997"/>
                </a:lnTo>
                <a:lnTo>
                  <a:pt x="108026" y="20688"/>
                </a:lnTo>
                <a:lnTo>
                  <a:pt x="118287" y="34239"/>
                </a:lnTo>
                <a:lnTo>
                  <a:pt x="117792" y="36842"/>
                </a:lnTo>
                <a:lnTo>
                  <a:pt x="105892" y="45859"/>
                </a:lnTo>
                <a:close/>
              </a:path>
              <a:path w="751205" h="655320">
                <a:moveTo>
                  <a:pt x="37988" y="33142"/>
                </a:moveTo>
                <a:lnTo>
                  <a:pt x="16598" y="29044"/>
                </a:lnTo>
                <a:lnTo>
                  <a:pt x="31026" y="12509"/>
                </a:lnTo>
                <a:lnTo>
                  <a:pt x="37988" y="33142"/>
                </a:lnTo>
                <a:close/>
              </a:path>
              <a:path w="751205" h="655320">
                <a:moveTo>
                  <a:pt x="62750" y="37885"/>
                </a:moveTo>
                <a:lnTo>
                  <a:pt x="37988" y="33142"/>
                </a:lnTo>
                <a:lnTo>
                  <a:pt x="31026" y="12509"/>
                </a:lnTo>
                <a:lnTo>
                  <a:pt x="33661" y="12509"/>
                </a:lnTo>
                <a:lnTo>
                  <a:pt x="62750" y="37885"/>
                </a:lnTo>
                <a:close/>
              </a:path>
              <a:path w="751205" h="655320">
                <a:moveTo>
                  <a:pt x="713216" y="622177"/>
                </a:moveTo>
                <a:lnTo>
                  <a:pt x="688454" y="617434"/>
                </a:lnTo>
                <a:lnTo>
                  <a:pt x="46045" y="57021"/>
                </a:lnTo>
                <a:lnTo>
                  <a:pt x="37988" y="33142"/>
                </a:lnTo>
                <a:lnTo>
                  <a:pt x="62750" y="37885"/>
                </a:lnTo>
                <a:lnTo>
                  <a:pt x="705159" y="598298"/>
                </a:lnTo>
                <a:lnTo>
                  <a:pt x="713216" y="622177"/>
                </a:lnTo>
                <a:close/>
              </a:path>
              <a:path w="751205" h="655320">
                <a:moveTo>
                  <a:pt x="748843" y="648322"/>
                </a:moveTo>
                <a:lnTo>
                  <a:pt x="723861" y="648322"/>
                </a:lnTo>
                <a:lnTo>
                  <a:pt x="740562" y="629183"/>
                </a:lnTo>
                <a:lnTo>
                  <a:pt x="705159" y="598298"/>
                </a:lnTo>
                <a:lnTo>
                  <a:pt x="691972" y="559219"/>
                </a:lnTo>
                <a:lnTo>
                  <a:pt x="691400" y="556628"/>
                </a:lnTo>
                <a:lnTo>
                  <a:pt x="691362" y="553974"/>
                </a:lnTo>
                <a:lnTo>
                  <a:pt x="691883" y="551370"/>
                </a:lnTo>
                <a:lnTo>
                  <a:pt x="703872" y="542467"/>
                </a:lnTo>
                <a:lnTo>
                  <a:pt x="706513" y="542709"/>
                </a:lnTo>
                <a:lnTo>
                  <a:pt x="716038" y="551103"/>
                </a:lnTo>
                <a:lnTo>
                  <a:pt x="748843" y="648322"/>
                </a:lnTo>
                <a:close/>
              </a:path>
              <a:path w="751205" h="655320">
                <a:moveTo>
                  <a:pt x="728671" y="642810"/>
                </a:moveTo>
                <a:lnTo>
                  <a:pt x="720178" y="642810"/>
                </a:lnTo>
                <a:lnTo>
                  <a:pt x="734606" y="626275"/>
                </a:lnTo>
                <a:lnTo>
                  <a:pt x="713216" y="622177"/>
                </a:lnTo>
                <a:lnTo>
                  <a:pt x="705159" y="598298"/>
                </a:lnTo>
                <a:lnTo>
                  <a:pt x="740562" y="629183"/>
                </a:lnTo>
                <a:lnTo>
                  <a:pt x="728671" y="642810"/>
                </a:lnTo>
                <a:close/>
              </a:path>
              <a:path w="751205" h="655320">
                <a:moveTo>
                  <a:pt x="751205" y="655319"/>
                </a:moveTo>
                <a:lnTo>
                  <a:pt x="643178" y="634631"/>
                </a:lnTo>
                <a:lnTo>
                  <a:pt x="632917" y="621080"/>
                </a:lnTo>
                <a:lnTo>
                  <a:pt x="633412" y="618477"/>
                </a:lnTo>
                <a:lnTo>
                  <a:pt x="645312" y="609460"/>
                </a:lnTo>
                <a:lnTo>
                  <a:pt x="647953" y="609676"/>
                </a:lnTo>
                <a:lnTo>
                  <a:pt x="688454" y="617434"/>
                </a:lnTo>
                <a:lnTo>
                  <a:pt x="723861" y="648322"/>
                </a:lnTo>
                <a:lnTo>
                  <a:pt x="748843" y="648322"/>
                </a:lnTo>
                <a:lnTo>
                  <a:pt x="751205" y="655319"/>
                </a:lnTo>
                <a:close/>
              </a:path>
              <a:path w="751205" h="655320">
                <a:moveTo>
                  <a:pt x="723861" y="648322"/>
                </a:moveTo>
                <a:lnTo>
                  <a:pt x="688454" y="617434"/>
                </a:lnTo>
                <a:lnTo>
                  <a:pt x="713216" y="622177"/>
                </a:lnTo>
                <a:lnTo>
                  <a:pt x="720178" y="642810"/>
                </a:lnTo>
                <a:lnTo>
                  <a:pt x="728671" y="642810"/>
                </a:lnTo>
                <a:lnTo>
                  <a:pt x="723861" y="648322"/>
                </a:lnTo>
                <a:close/>
              </a:path>
              <a:path w="751205" h="655320">
                <a:moveTo>
                  <a:pt x="720178" y="642810"/>
                </a:moveTo>
                <a:lnTo>
                  <a:pt x="713216" y="622177"/>
                </a:lnTo>
                <a:lnTo>
                  <a:pt x="734606" y="626275"/>
                </a:lnTo>
                <a:lnTo>
                  <a:pt x="720178" y="642810"/>
                </a:lnTo>
                <a:close/>
              </a:path>
            </a:pathLst>
          </a:custGeom>
          <a:solidFill>
            <a:srgbClr val="000000"/>
          </a:solidFill>
        </p:spPr>
        <p:txBody>
          <a:bodyPr wrap="square" lIns="0" tIns="0" rIns="0" bIns="0" rtlCol="0"/>
          <a:lstStyle/>
          <a:p>
            <a:endParaRPr sz="2135"/>
          </a:p>
        </p:txBody>
      </p:sp>
      <p:sp>
        <p:nvSpPr>
          <p:cNvPr id="69" name="object 69"/>
          <p:cNvSpPr/>
          <p:nvPr/>
        </p:nvSpPr>
        <p:spPr>
          <a:xfrm>
            <a:off x="3124012" y="4585855"/>
            <a:ext cx="2645363" cy="754850"/>
          </a:xfrm>
          <a:custGeom>
            <a:avLst/>
            <a:gdLst/>
            <a:ahLst/>
            <a:cxnLst/>
            <a:rect l="l" t="t" r="r" b="b"/>
            <a:pathLst>
              <a:path w="2232025" h="636904">
                <a:moveTo>
                  <a:pt x="2158971" y="36116"/>
                </a:moveTo>
                <a:lnTo>
                  <a:pt x="2119274" y="24891"/>
                </a:lnTo>
                <a:lnTo>
                  <a:pt x="2110041" y="13169"/>
                </a:lnTo>
                <a:lnTo>
                  <a:pt x="2110219" y="10515"/>
                </a:lnTo>
                <a:lnTo>
                  <a:pt x="2123566" y="0"/>
                </a:lnTo>
                <a:lnTo>
                  <a:pt x="2126183" y="457"/>
                </a:lnTo>
                <a:lnTo>
                  <a:pt x="2210820" y="24384"/>
                </a:lnTo>
                <a:lnTo>
                  <a:pt x="2204440" y="24384"/>
                </a:lnTo>
                <a:lnTo>
                  <a:pt x="2158971" y="36116"/>
                </a:lnTo>
                <a:close/>
              </a:path>
              <a:path w="2232025" h="636904">
                <a:moveTo>
                  <a:pt x="2183213" y="42971"/>
                </a:moveTo>
                <a:lnTo>
                  <a:pt x="2158971" y="36116"/>
                </a:lnTo>
                <a:lnTo>
                  <a:pt x="2204440" y="24384"/>
                </a:lnTo>
                <a:lnTo>
                  <a:pt x="2205283" y="27647"/>
                </a:lnTo>
                <a:lnTo>
                  <a:pt x="2198687" y="27647"/>
                </a:lnTo>
                <a:lnTo>
                  <a:pt x="2183213" y="42971"/>
                </a:lnTo>
                <a:close/>
              </a:path>
              <a:path w="2232025" h="636904">
                <a:moveTo>
                  <a:pt x="2144217" y="111429"/>
                </a:moveTo>
                <a:lnTo>
                  <a:pt x="2132253" y="99352"/>
                </a:lnTo>
                <a:lnTo>
                  <a:pt x="2132406" y="96710"/>
                </a:lnTo>
                <a:lnTo>
                  <a:pt x="2165301" y="60708"/>
                </a:lnTo>
                <a:lnTo>
                  <a:pt x="2210790" y="48971"/>
                </a:lnTo>
                <a:lnTo>
                  <a:pt x="2204440" y="24384"/>
                </a:lnTo>
                <a:lnTo>
                  <a:pt x="2210820" y="24384"/>
                </a:lnTo>
                <a:lnTo>
                  <a:pt x="2232025" y="30378"/>
                </a:lnTo>
                <a:lnTo>
                  <a:pt x="2153881" y="107772"/>
                </a:lnTo>
                <a:lnTo>
                  <a:pt x="2151811" y="109435"/>
                </a:lnTo>
                <a:lnTo>
                  <a:pt x="2149436" y="110629"/>
                </a:lnTo>
                <a:lnTo>
                  <a:pt x="2146871" y="111302"/>
                </a:lnTo>
                <a:lnTo>
                  <a:pt x="2144217" y="111429"/>
                </a:lnTo>
                <a:close/>
              </a:path>
              <a:path w="2232025" h="636904">
                <a:moveTo>
                  <a:pt x="2204161" y="48895"/>
                </a:moveTo>
                <a:lnTo>
                  <a:pt x="2183213" y="42971"/>
                </a:lnTo>
                <a:lnTo>
                  <a:pt x="2198687" y="27647"/>
                </a:lnTo>
                <a:lnTo>
                  <a:pt x="2204161" y="48895"/>
                </a:lnTo>
                <a:close/>
              </a:path>
              <a:path w="2232025" h="636904">
                <a:moveTo>
                  <a:pt x="2210770" y="48895"/>
                </a:moveTo>
                <a:lnTo>
                  <a:pt x="2204161" y="48895"/>
                </a:lnTo>
                <a:lnTo>
                  <a:pt x="2198687" y="27647"/>
                </a:lnTo>
                <a:lnTo>
                  <a:pt x="2205283" y="27647"/>
                </a:lnTo>
                <a:lnTo>
                  <a:pt x="2210770" y="48895"/>
                </a:lnTo>
                <a:close/>
              </a:path>
              <a:path w="2232025" h="636904">
                <a:moveTo>
                  <a:pt x="73053" y="600584"/>
                </a:moveTo>
                <a:lnTo>
                  <a:pt x="48809" y="593729"/>
                </a:lnTo>
                <a:lnTo>
                  <a:pt x="66713" y="575995"/>
                </a:lnTo>
                <a:lnTo>
                  <a:pt x="2158971" y="36116"/>
                </a:lnTo>
                <a:lnTo>
                  <a:pt x="2183213" y="42971"/>
                </a:lnTo>
                <a:lnTo>
                  <a:pt x="2165301" y="60708"/>
                </a:lnTo>
                <a:lnTo>
                  <a:pt x="73053" y="600584"/>
                </a:lnTo>
                <a:close/>
              </a:path>
              <a:path w="2232025" h="636904">
                <a:moveTo>
                  <a:pt x="2165301" y="60708"/>
                </a:moveTo>
                <a:lnTo>
                  <a:pt x="2183213" y="42971"/>
                </a:lnTo>
                <a:lnTo>
                  <a:pt x="2204161" y="48895"/>
                </a:lnTo>
                <a:lnTo>
                  <a:pt x="2210770" y="48895"/>
                </a:lnTo>
                <a:lnTo>
                  <a:pt x="2165301" y="60708"/>
                </a:lnTo>
                <a:close/>
              </a:path>
              <a:path w="2232025" h="636904">
                <a:moveTo>
                  <a:pt x="108457" y="636701"/>
                </a:moveTo>
                <a:lnTo>
                  <a:pt x="105841" y="636244"/>
                </a:lnTo>
                <a:lnTo>
                  <a:pt x="0" y="606323"/>
                </a:lnTo>
                <a:lnTo>
                  <a:pt x="78143" y="528916"/>
                </a:lnTo>
                <a:lnTo>
                  <a:pt x="80213" y="527265"/>
                </a:lnTo>
                <a:lnTo>
                  <a:pt x="82588" y="526072"/>
                </a:lnTo>
                <a:lnTo>
                  <a:pt x="85153" y="525399"/>
                </a:lnTo>
                <a:lnTo>
                  <a:pt x="87807" y="525272"/>
                </a:lnTo>
                <a:lnTo>
                  <a:pt x="90423" y="525691"/>
                </a:lnTo>
                <a:lnTo>
                  <a:pt x="66713" y="575995"/>
                </a:lnTo>
                <a:lnTo>
                  <a:pt x="21234" y="587730"/>
                </a:lnTo>
                <a:lnTo>
                  <a:pt x="27584" y="612317"/>
                </a:lnTo>
                <a:lnTo>
                  <a:pt x="114030" y="612317"/>
                </a:lnTo>
                <a:lnTo>
                  <a:pt x="115214" y="612787"/>
                </a:lnTo>
                <a:lnTo>
                  <a:pt x="121983" y="623531"/>
                </a:lnTo>
                <a:lnTo>
                  <a:pt x="121805" y="626186"/>
                </a:lnTo>
                <a:lnTo>
                  <a:pt x="111112" y="636600"/>
                </a:lnTo>
                <a:lnTo>
                  <a:pt x="108457" y="636701"/>
                </a:lnTo>
                <a:close/>
              </a:path>
              <a:path w="2232025" h="636904">
                <a:moveTo>
                  <a:pt x="27584" y="612317"/>
                </a:moveTo>
                <a:lnTo>
                  <a:pt x="21234" y="587730"/>
                </a:lnTo>
                <a:lnTo>
                  <a:pt x="66713" y="575995"/>
                </a:lnTo>
                <a:lnTo>
                  <a:pt x="54788" y="587806"/>
                </a:lnTo>
                <a:lnTo>
                  <a:pt x="27863" y="587806"/>
                </a:lnTo>
                <a:lnTo>
                  <a:pt x="33337" y="609053"/>
                </a:lnTo>
                <a:lnTo>
                  <a:pt x="40233" y="609053"/>
                </a:lnTo>
                <a:lnTo>
                  <a:pt x="27584" y="612317"/>
                </a:lnTo>
                <a:close/>
              </a:path>
              <a:path w="2232025" h="636904">
                <a:moveTo>
                  <a:pt x="33337" y="609053"/>
                </a:moveTo>
                <a:lnTo>
                  <a:pt x="27863" y="587806"/>
                </a:lnTo>
                <a:lnTo>
                  <a:pt x="48809" y="593729"/>
                </a:lnTo>
                <a:lnTo>
                  <a:pt x="33337" y="609053"/>
                </a:lnTo>
                <a:close/>
              </a:path>
              <a:path w="2232025" h="636904">
                <a:moveTo>
                  <a:pt x="48809" y="593729"/>
                </a:moveTo>
                <a:lnTo>
                  <a:pt x="27863" y="587806"/>
                </a:lnTo>
                <a:lnTo>
                  <a:pt x="54788" y="587806"/>
                </a:lnTo>
                <a:lnTo>
                  <a:pt x="48809" y="593729"/>
                </a:lnTo>
                <a:close/>
              </a:path>
              <a:path w="2232025" h="636904">
                <a:moveTo>
                  <a:pt x="40233" y="609053"/>
                </a:moveTo>
                <a:lnTo>
                  <a:pt x="33337" y="609053"/>
                </a:lnTo>
                <a:lnTo>
                  <a:pt x="48809" y="593729"/>
                </a:lnTo>
                <a:lnTo>
                  <a:pt x="73053" y="600584"/>
                </a:lnTo>
                <a:lnTo>
                  <a:pt x="40233" y="609053"/>
                </a:lnTo>
                <a:close/>
              </a:path>
              <a:path w="2232025" h="636904">
                <a:moveTo>
                  <a:pt x="114030" y="612317"/>
                </a:moveTo>
                <a:lnTo>
                  <a:pt x="27584" y="612317"/>
                </a:lnTo>
                <a:lnTo>
                  <a:pt x="73053" y="600584"/>
                </a:lnTo>
                <a:lnTo>
                  <a:pt x="112750" y="611809"/>
                </a:lnTo>
                <a:lnTo>
                  <a:pt x="114030" y="612317"/>
                </a:lnTo>
                <a:close/>
              </a:path>
            </a:pathLst>
          </a:custGeom>
          <a:solidFill>
            <a:srgbClr val="000000"/>
          </a:solidFill>
        </p:spPr>
        <p:txBody>
          <a:bodyPr wrap="square" lIns="0" tIns="0" rIns="0" bIns="0" rtlCol="0"/>
          <a:lstStyle/>
          <a:p>
            <a:endParaRPr sz="2135"/>
          </a:p>
        </p:txBody>
      </p:sp>
      <p:sp>
        <p:nvSpPr>
          <p:cNvPr id="70" name="object 70"/>
          <p:cNvSpPr/>
          <p:nvPr/>
        </p:nvSpPr>
        <p:spPr>
          <a:xfrm>
            <a:off x="2209672" y="4391657"/>
            <a:ext cx="254015" cy="250146"/>
          </a:xfrm>
          <a:prstGeom prst="rect">
            <a:avLst/>
          </a:prstGeom>
          <a:blipFill>
            <a:blip r:embed="rId37" cstate="print"/>
            <a:stretch>
              <a:fillRect/>
            </a:stretch>
          </a:blipFill>
        </p:spPr>
        <p:txBody>
          <a:bodyPr wrap="square" lIns="0" tIns="0" rIns="0" bIns="0" rtlCol="0"/>
          <a:lstStyle/>
          <a:p>
            <a:endParaRPr sz="2135"/>
          </a:p>
        </p:txBody>
      </p:sp>
      <p:sp>
        <p:nvSpPr>
          <p:cNvPr id="71" name="object 71"/>
          <p:cNvSpPr/>
          <p:nvPr/>
        </p:nvSpPr>
        <p:spPr>
          <a:xfrm>
            <a:off x="2388276" y="4550091"/>
            <a:ext cx="254089" cy="250207"/>
          </a:xfrm>
          <a:prstGeom prst="rect">
            <a:avLst/>
          </a:prstGeom>
          <a:blipFill>
            <a:blip r:embed="rId38" cstate="print"/>
            <a:stretch>
              <a:fillRect/>
            </a:stretch>
          </a:blipFill>
        </p:spPr>
        <p:txBody>
          <a:bodyPr wrap="square" lIns="0" tIns="0" rIns="0" bIns="0" rtlCol="0"/>
          <a:lstStyle/>
          <a:p>
            <a:endParaRPr sz="2135"/>
          </a:p>
        </p:txBody>
      </p:sp>
      <p:sp>
        <p:nvSpPr>
          <p:cNvPr id="72" name="object 72"/>
          <p:cNvSpPr/>
          <p:nvPr/>
        </p:nvSpPr>
        <p:spPr>
          <a:xfrm>
            <a:off x="2566326" y="4709446"/>
            <a:ext cx="253653" cy="249724"/>
          </a:xfrm>
          <a:prstGeom prst="rect">
            <a:avLst/>
          </a:prstGeom>
          <a:blipFill>
            <a:blip r:embed="rId39" cstate="print"/>
            <a:stretch>
              <a:fillRect/>
            </a:stretch>
          </a:blipFill>
        </p:spPr>
        <p:txBody>
          <a:bodyPr wrap="square" lIns="0" tIns="0" rIns="0" bIns="0" rtlCol="0"/>
          <a:lstStyle/>
          <a:p>
            <a:endParaRPr sz="2135"/>
          </a:p>
        </p:txBody>
      </p:sp>
      <p:sp>
        <p:nvSpPr>
          <p:cNvPr id="73" name="object 73"/>
          <p:cNvSpPr/>
          <p:nvPr/>
        </p:nvSpPr>
        <p:spPr>
          <a:xfrm>
            <a:off x="2744299" y="4869598"/>
            <a:ext cx="252660" cy="248506"/>
          </a:xfrm>
          <a:prstGeom prst="rect">
            <a:avLst/>
          </a:prstGeom>
          <a:blipFill>
            <a:blip r:embed="rId40" cstate="print"/>
            <a:stretch>
              <a:fillRect/>
            </a:stretch>
          </a:blipFill>
        </p:spPr>
        <p:txBody>
          <a:bodyPr wrap="square" lIns="0" tIns="0" rIns="0" bIns="0" rtlCol="0"/>
          <a:lstStyle/>
          <a:p>
            <a:endParaRPr sz="2135"/>
          </a:p>
        </p:txBody>
      </p:sp>
      <p:sp>
        <p:nvSpPr>
          <p:cNvPr id="74" name="object 74"/>
          <p:cNvSpPr/>
          <p:nvPr/>
        </p:nvSpPr>
        <p:spPr>
          <a:xfrm>
            <a:off x="2925779" y="5028334"/>
            <a:ext cx="249785" cy="245525"/>
          </a:xfrm>
          <a:prstGeom prst="rect">
            <a:avLst/>
          </a:prstGeom>
          <a:blipFill>
            <a:blip r:embed="rId41" cstate="print"/>
            <a:stretch>
              <a:fillRect/>
            </a:stretch>
          </a:blipFill>
        </p:spPr>
        <p:txBody>
          <a:bodyPr wrap="square" lIns="0" tIns="0" rIns="0" bIns="0" rtlCol="0"/>
          <a:lstStyle/>
          <a:p>
            <a:endParaRPr sz="2135"/>
          </a:p>
        </p:txBody>
      </p:sp>
      <p:sp>
        <p:nvSpPr>
          <p:cNvPr id="75" name="object 75"/>
          <p:cNvSpPr/>
          <p:nvPr/>
        </p:nvSpPr>
        <p:spPr>
          <a:xfrm>
            <a:off x="2333292" y="4830794"/>
            <a:ext cx="408823" cy="388337"/>
          </a:xfrm>
          <a:prstGeom prst="rect">
            <a:avLst/>
          </a:prstGeom>
          <a:blipFill>
            <a:blip r:embed="rId42" cstate="print"/>
            <a:stretch>
              <a:fillRect/>
            </a:stretch>
          </a:blipFill>
        </p:spPr>
        <p:txBody>
          <a:bodyPr wrap="square" lIns="0" tIns="0" rIns="0" bIns="0" rtlCol="0"/>
          <a:lstStyle/>
          <a:p>
            <a:endParaRPr sz="2135"/>
          </a:p>
        </p:txBody>
      </p:sp>
      <p:sp>
        <p:nvSpPr>
          <p:cNvPr id="76" name="object 76"/>
          <p:cNvSpPr/>
          <p:nvPr/>
        </p:nvSpPr>
        <p:spPr>
          <a:xfrm>
            <a:off x="4481146" y="4934034"/>
            <a:ext cx="259012" cy="181449"/>
          </a:xfrm>
          <a:prstGeom prst="rect">
            <a:avLst/>
          </a:prstGeom>
          <a:blipFill>
            <a:blip r:embed="rId43" cstate="print"/>
            <a:stretch>
              <a:fillRect/>
            </a:stretch>
          </a:blipFill>
        </p:spPr>
        <p:txBody>
          <a:bodyPr wrap="square" lIns="0" tIns="0" rIns="0" bIns="0" rtlCol="0"/>
          <a:lstStyle/>
          <a:p>
            <a:endParaRPr sz="2135"/>
          </a:p>
        </p:txBody>
      </p:sp>
      <p:sp>
        <p:nvSpPr>
          <p:cNvPr id="77" name="object 77"/>
          <p:cNvSpPr/>
          <p:nvPr/>
        </p:nvSpPr>
        <p:spPr>
          <a:xfrm>
            <a:off x="3354109" y="5027446"/>
            <a:ext cx="259012" cy="181449"/>
          </a:xfrm>
          <a:prstGeom prst="rect">
            <a:avLst/>
          </a:prstGeom>
          <a:blipFill>
            <a:blip r:embed="rId44" cstate="print"/>
            <a:stretch>
              <a:fillRect/>
            </a:stretch>
          </a:blipFill>
        </p:spPr>
        <p:txBody>
          <a:bodyPr wrap="square" lIns="0" tIns="0" rIns="0" bIns="0" rtlCol="0"/>
          <a:lstStyle/>
          <a:p>
            <a:endParaRPr sz="2135"/>
          </a:p>
        </p:txBody>
      </p:sp>
      <p:sp>
        <p:nvSpPr>
          <p:cNvPr id="78" name="object 78"/>
          <p:cNvSpPr/>
          <p:nvPr/>
        </p:nvSpPr>
        <p:spPr>
          <a:xfrm>
            <a:off x="3565391" y="5017301"/>
            <a:ext cx="104640" cy="123124"/>
          </a:xfrm>
          <a:prstGeom prst="rect">
            <a:avLst/>
          </a:prstGeom>
          <a:blipFill>
            <a:blip r:embed="rId45" cstate="print"/>
            <a:stretch>
              <a:fillRect/>
            </a:stretch>
          </a:blipFill>
        </p:spPr>
        <p:txBody>
          <a:bodyPr wrap="square" lIns="0" tIns="0" rIns="0" bIns="0" rtlCol="0"/>
          <a:lstStyle/>
          <a:p>
            <a:endParaRPr sz="2135"/>
          </a:p>
        </p:txBody>
      </p:sp>
      <p:sp>
        <p:nvSpPr>
          <p:cNvPr id="79" name="object 79"/>
          <p:cNvSpPr/>
          <p:nvPr/>
        </p:nvSpPr>
        <p:spPr>
          <a:xfrm>
            <a:off x="3717611" y="4942404"/>
            <a:ext cx="259012" cy="181449"/>
          </a:xfrm>
          <a:prstGeom prst="rect">
            <a:avLst/>
          </a:prstGeom>
          <a:blipFill>
            <a:blip r:embed="rId46" cstate="print"/>
            <a:stretch>
              <a:fillRect/>
            </a:stretch>
          </a:blipFill>
        </p:spPr>
        <p:txBody>
          <a:bodyPr wrap="square" lIns="0" tIns="0" rIns="0" bIns="0" rtlCol="0"/>
          <a:lstStyle/>
          <a:p>
            <a:endParaRPr sz="2135"/>
          </a:p>
        </p:txBody>
      </p:sp>
      <p:sp>
        <p:nvSpPr>
          <p:cNvPr id="80" name="object 80"/>
          <p:cNvSpPr/>
          <p:nvPr/>
        </p:nvSpPr>
        <p:spPr>
          <a:xfrm>
            <a:off x="3926034" y="4932816"/>
            <a:ext cx="106055" cy="123334"/>
          </a:xfrm>
          <a:prstGeom prst="rect">
            <a:avLst/>
          </a:prstGeom>
          <a:blipFill>
            <a:blip r:embed="rId47" cstate="print"/>
            <a:stretch>
              <a:fillRect/>
            </a:stretch>
          </a:blipFill>
        </p:spPr>
        <p:txBody>
          <a:bodyPr wrap="square" lIns="0" tIns="0" rIns="0" bIns="0" rtlCol="0"/>
          <a:lstStyle/>
          <a:p>
            <a:endParaRPr sz="2135"/>
          </a:p>
        </p:txBody>
      </p:sp>
      <p:sp>
        <p:nvSpPr>
          <p:cNvPr id="81" name="object 81"/>
          <p:cNvSpPr/>
          <p:nvPr/>
        </p:nvSpPr>
        <p:spPr>
          <a:xfrm>
            <a:off x="5311678" y="4516933"/>
            <a:ext cx="259012" cy="181449"/>
          </a:xfrm>
          <a:prstGeom prst="rect">
            <a:avLst/>
          </a:prstGeom>
          <a:blipFill>
            <a:blip r:embed="rId48" cstate="print"/>
            <a:stretch>
              <a:fillRect/>
            </a:stretch>
          </a:blipFill>
        </p:spPr>
        <p:txBody>
          <a:bodyPr wrap="square" lIns="0" tIns="0" rIns="0" bIns="0" rtlCol="0"/>
          <a:lstStyle/>
          <a:p>
            <a:endParaRPr sz="2135"/>
          </a:p>
        </p:txBody>
      </p:sp>
      <p:sp>
        <p:nvSpPr>
          <p:cNvPr id="82" name="object 82"/>
          <p:cNvSpPr/>
          <p:nvPr/>
        </p:nvSpPr>
        <p:spPr>
          <a:xfrm>
            <a:off x="5527040" y="4526851"/>
            <a:ext cx="102744" cy="103436"/>
          </a:xfrm>
          <a:prstGeom prst="rect">
            <a:avLst/>
          </a:prstGeom>
          <a:blipFill>
            <a:blip r:embed="rId49" cstate="print"/>
            <a:stretch>
              <a:fillRect/>
            </a:stretch>
          </a:blipFill>
        </p:spPr>
        <p:txBody>
          <a:bodyPr wrap="square" lIns="0" tIns="0" rIns="0" bIns="0" rtlCol="0"/>
          <a:lstStyle/>
          <a:p>
            <a:endParaRPr sz="2135"/>
          </a:p>
        </p:txBody>
      </p:sp>
      <p:sp>
        <p:nvSpPr>
          <p:cNvPr id="83" name="object 83"/>
          <p:cNvSpPr/>
          <p:nvPr/>
        </p:nvSpPr>
        <p:spPr>
          <a:xfrm>
            <a:off x="2413113" y="4369137"/>
            <a:ext cx="251366" cy="207716"/>
          </a:xfrm>
          <a:custGeom>
            <a:avLst/>
            <a:gdLst/>
            <a:ahLst/>
            <a:cxnLst/>
            <a:rect l="l" t="t" r="r" b="b"/>
            <a:pathLst>
              <a:path w="212089" h="175260">
                <a:moveTo>
                  <a:pt x="211836" y="88392"/>
                </a:moveTo>
                <a:lnTo>
                  <a:pt x="0" y="88392"/>
                </a:lnTo>
                <a:lnTo>
                  <a:pt x="106680" y="0"/>
                </a:lnTo>
                <a:lnTo>
                  <a:pt x="211836" y="88392"/>
                </a:lnTo>
                <a:close/>
              </a:path>
              <a:path w="212089" h="175260">
                <a:moveTo>
                  <a:pt x="160019" y="175260"/>
                </a:moveTo>
                <a:lnTo>
                  <a:pt x="53340" y="175260"/>
                </a:lnTo>
                <a:lnTo>
                  <a:pt x="53340" y="88392"/>
                </a:lnTo>
                <a:lnTo>
                  <a:pt x="160019" y="88392"/>
                </a:lnTo>
                <a:lnTo>
                  <a:pt x="160019" y="175260"/>
                </a:lnTo>
                <a:close/>
              </a:path>
            </a:pathLst>
          </a:custGeom>
          <a:solidFill>
            <a:srgbClr val="BEBEBE"/>
          </a:solidFill>
        </p:spPr>
        <p:txBody>
          <a:bodyPr wrap="square" lIns="0" tIns="0" rIns="0" bIns="0" rtlCol="0"/>
          <a:lstStyle/>
          <a:p>
            <a:endParaRPr sz="2135"/>
          </a:p>
        </p:txBody>
      </p:sp>
      <p:sp>
        <p:nvSpPr>
          <p:cNvPr id="84" name="object 84"/>
          <p:cNvSpPr/>
          <p:nvPr/>
        </p:nvSpPr>
        <p:spPr>
          <a:xfrm>
            <a:off x="2631665" y="4585884"/>
            <a:ext cx="251366" cy="206210"/>
          </a:xfrm>
          <a:custGeom>
            <a:avLst/>
            <a:gdLst/>
            <a:ahLst/>
            <a:cxnLst/>
            <a:rect l="l" t="t" r="r" b="b"/>
            <a:pathLst>
              <a:path w="212089" h="173989">
                <a:moveTo>
                  <a:pt x="211836" y="86867"/>
                </a:moveTo>
                <a:lnTo>
                  <a:pt x="0" y="86867"/>
                </a:lnTo>
                <a:lnTo>
                  <a:pt x="106680" y="0"/>
                </a:lnTo>
                <a:lnTo>
                  <a:pt x="211836" y="86867"/>
                </a:lnTo>
                <a:close/>
              </a:path>
              <a:path w="212089" h="173989">
                <a:moveTo>
                  <a:pt x="158495" y="173736"/>
                </a:moveTo>
                <a:lnTo>
                  <a:pt x="53339" y="173736"/>
                </a:lnTo>
                <a:lnTo>
                  <a:pt x="53339" y="86867"/>
                </a:lnTo>
                <a:lnTo>
                  <a:pt x="158495" y="86867"/>
                </a:lnTo>
                <a:lnTo>
                  <a:pt x="158495" y="173736"/>
                </a:lnTo>
                <a:close/>
              </a:path>
            </a:pathLst>
          </a:custGeom>
          <a:solidFill>
            <a:srgbClr val="BEBEBE"/>
          </a:solidFill>
        </p:spPr>
        <p:txBody>
          <a:bodyPr wrap="square" lIns="0" tIns="0" rIns="0" bIns="0" rtlCol="0"/>
          <a:lstStyle/>
          <a:p>
            <a:endParaRPr sz="2135"/>
          </a:p>
        </p:txBody>
      </p:sp>
      <p:sp>
        <p:nvSpPr>
          <p:cNvPr id="85" name="object 85"/>
          <p:cNvSpPr/>
          <p:nvPr/>
        </p:nvSpPr>
        <p:spPr>
          <a:xfrm>
            <a:off x="2882731" y="4791794"/>
            <a:ext cx="251366" cy="207716"/>
          </a:xfrm>
          <a:custGeom>
            <a:avLst/>
            <a:gdLst/>
            <a:ahLst/>
            <a:cxnLst/>
            <a:rect l="l" t="t" r="r" b="b"/>
            <a:pathLst>
              <a:path w="212089" h="175260">
                <a:moveTo>
                  <a:pt x="211835" y="86867"/>
                </a:moveTo>
                <a:lnTo>
                  <a:pt x="0" y="86867"/>
                </a:lnTo>
                <a:lnTo>
                  <a:pt x="106679" y="0"/>
                </a:lnTo>
                <a:lnTo>
                  <a:pt x="211835" y="86867"/>
                </a:lnTo>
                <a:close/>
              </a:path>
              <a:path w="212089" h="175260">
                <a:moveTo>
                  <a:pt x="160019" y="175259"/>
                </a:moveTo>
                <a:lnTo>
                  <a:pt x="53339" y="175259"/>
                </a:lnTo>
                <a:lnTo>
                  <a:pt x="53339" y="86867"/>
                </a:lnTo>
                <a:lnTo>
                  <a:pt x="160019" y="86867"/>
                </a:lnTo>
                <a:lnTo>
                  <a:pt x="160019" y="175259"/>
                </a:lnTo>
                <a:close/>
              </a:path>
            </a:pathLst>
          </a:custGeom>
          <a:solidFill>
            <a:srgbClr val="BEBEBE"/>
          </a:solidFill>
        </p:spPr>
        <p:txBody>
          <a:bodyPr wrap="square" lIns="0" tIns="0" rIns="0" bIns="0" rtlCol="0"/>
          <a:lstStyle/>
          <a:p>
            <a:endParaRPr sz="2135"/>
          </a:p>
        </p:txBody>
      </p:sp>
      <p:sp>
        <p:nvSpPr>
          <p:cNvPr id="86" name="object 86"/>
          <p:cNvSpPr/>
          <p:nvPr/>
        </p:nvSpPr>
        <p:spPr>
          <a:xfrm>
            <a:off x="3133794" y="4920035"/>
            <a:ext cx="252871" cy="207716"/>
          </a:xfrm>
          <a:custGeom>
            <a:avLst/>
            <a:gdLst/>
            <a:ahLst/>
            <a:cxnLst/>
            <a:rect l="l" t="t" r="r" b="b"/>
            <a:pathLst>
              <a:path w="213360" h="175260">
                <a:moveTo>
                  <a:pt x="213360" y="86867"/>
                </a:moveTo>
                <a:lnTo>
                  <a:pt x="0" y="86867"/>
                </a:lnTo>
                <a:lnTo>
                  <a:pt x="106680" y="0"/>
                </a:lnTo>
                <a:lnTo>
                  <a:pt x="213360" y="86867"/>
                </a:lnTo>
                <a:close/>
              </a:path>
              <a:path w="213360" h="175260">
                <a:moveTo>
                  <a:pt x="160020" y="175260"/>
                </a:moveTo>
                <a:lnTo>
                  <a:pt x="53340" y="175260"/>
                </a:lnTo>
                <a:lnTo>
                  <a:pt x="53340" y="86867"/>
                </a:lnTo>
                <a:lnTo>
                  <a:pt x="160020" y="86867"/>
                </a:lnTo>
                <a:lnTo>
                  <a:pt x="160020" y="175260"/>
                </a:lnTo>
                <a:close/>
              </a:path>
            </a:pathLst>
          </a:custGeom>
          <a:solidFill>
            <a:srgbClr val="BEBEBE"/>
          </a:solidFill>
        </p:spPr>
        <p:txBody>
          <a:bodyPr wrap="square" lIns="0" tIns="0" rIns="0" bIns="0" rtlCol="0"/>
          <a:lstStyle/>
          <a:p>
            <a:endParaRPr sz="2135"/>
          </a:p>
        </p:txBody>
      </p:sp>
      <p:sp>
        <p:nvSpPr>
          <p:cNvPr id="87" name="object 87"/>
          <p:cNvSpPr/>
          <p:nvPr/>
        </p:nvSpPr>
        <p:spPr>
          <a:xfrm>
            <a:off x="3440853" y="4822499"/>
            <a:ext cx="251065" cy="205909"/>
          </a:xfrm>
          <a:prstGeom prst="rect">
            <a:avLst/>
          </a:prstGeom>
          <a:blipFill>
            <a:blip r:embed="rId50" cstate="print"/>
            <a:stretch>
              <a:fillRect/>
            </a:stretch>
          </a:blipFill>
        </p:spPr>
        <p:txBody>
          <a:bodyPr wrap="square" lIns="0" tIns="0" rIns="0" bIns="0" rtlCol="0"/>
          <a:lstStyle/>
          <a:p>
            <a:endParaRPr sz="2135"/>
          </a:p>
        </p:txBody>
      </p:sp>
      <p:sp>
        <p:nvSpPr>
          <p:cNvPr id="88" name="object 88"/>
          <p:cNvSpPr/>
          <p:nvPr/>
        </p:nvSpPr>
        <p:spPr>
          <a:xfrm>
            <a:off x="3775004" y="4743025"/>
            <a:ext cx="251065" cy="207716"/>
          </a:xfrm>
          <a:prstGeom prst="rect">
            <a:avLst/>
          </a:prstGeom>
          <a:blipFill>
            <a:blip r:embed="rId51" cstate="print"/>
            <a:stretch>
              <a:fillRect/>
            </a:stretch>
          </a:blipFill>
        </p:spPr>
        <p:txBody>
          <a:bodyPr wrap="square" lIns="0" tIns="0" rIns="0" bIns="0" rtlCol="0"/>
          <a:lstStyle/>
          <a:p>
            <a:endParaRPr sz="2135"/>
          </a:p>
        </p:txBody>
      </p:sp>
      <p:sp>
        <p:nvSpPr>
          <p:cNvPr id="89" name="object 89"/>
          <p:cNvSpPr/>
          <p:nvPr/>
        </p:nvSpPr>
        <p:spPr>
          <a:xfrm>
            <a:off x="4392731" y="4614783"/>
            <a:ext cx="251366" cy="207716"/>
          </a:xfrm>
          <a:custGeom>
            <a:avLst/>
            <a:gdLst/>
            <a:ahLst/>
            <a:cxnLst/>
            <a:rect l="l" t="t" r="r" b="b"/>
            <a:pathLst>
              <a:path w="212089" h="175260">
                <a:moveTo>
                  <a:pt x="211836" y="86868"/>
                </a:moveTo>
                <a:lnTo>
                  <a:pt x="0" y="86868"/>
                </a:lnTo>
                <a:lnTo>
                  <a:pt x="105156" y="0"/>
                </a:lnTo>
                <a:lnTo>
                  <a:pt x="211836" y="86868"/>
                </a:lnTo>
                <a:close/>
              </a:path>
              <a:path w="212089" h="175260">
                <a:moveTo>
                  <a:pt x="158496" y="175260"/>
                </a:moveTo>
                <a:lnTo>
                  <a:pt x="51816" y="175260"/>
                </a:lnTo>
                <a:lnTo>
                  <a:pt x="51816" y="86868"/>
                </a:lnTo>
                <a:lnTo>
                  <a:pt x="158496" y="86868"/>
                </a:lnTo>
                <a:lnTo>
                  <a:pt x="158496" y="175260"/>
                </a:lnTo>
                <a:close/>
              </a:path>
            </a:pathLst>
          </a:custGeom>
          <a:solidFill>
            <a:srgbClr val="BEBEBE"/>
          </a:solidFill>
        </p:spPr>
        <p:txBody>
          <a:bodyPr wrap="square" lIns="0" tIns="0" rIns="0" bIns="0" rtlCol="0"/>
          <a:lstStyle/>
          <a:p>
            <a:endParaRPr sz="2135"/>
          </a:p>
        </p:txBody>
      </p:sp>
      <p:sp>
        <p:nvSpPr>
          <p:cNvPr id="90" name="object 90"/>
          <p:cNvSpPr/>
          <p:nvPr/>
        </p:nvSpPr>
        <p:spPr>
          <a:xfrm>
            <a:off x="4656440" y="4537116"/>
            <a:ext cx="252871" cy="206210"/>
          </a:xfrm>
          <a:custGeom>
            <a:avLst/>
            <a:gdLst/>
            <a:ahLst/>
            <a:cxnLst/>
            <a:rect l="l" t="t" r="r" b="b"/>
            <a:pathLst>
              <a:path w="213360" h="173989">
                <a:moveTo>
                  <a:pt x="213360" y="86867"/>
                </a:moveTo>
                <a:lnTo>
                  <a:pt x="0" y="86867"/>
                </a:lnTo>
                <a:lnTo>
                  <a:pt x="106679" y="0"/>
                </a:lnTo>
                <a:lnTo>
                  <a:pt x="213360" y="86867"/>
                </a:lnTo>
                <a:close/>
              </a:path>
              <a:path w="213360" h="173989">
                <a:moveTo>
                  <a:pt x="160019" y="173736"/>
                </a:moveTo>
                <a:lnTo>
                  <a:pt x="53339" y="173736"/>
                </a:lnTo>
                <a:lnTo>
                  <a:pt x="53339" y="86867"/>
                </a:lnTo>
                <a:lnTo>
                  <a:pt x="160019" y="86867"/>
                </a:lnTo>
                <a:lnTo>
                  <a:pt x="160019" y="173736"/>
                </a:lnTo>
                <a:close/>
              </a:path>
            </a:pathLst>
          </a:custGeom>
          <a:solidFill>
            <a:srgbClr val="BEBEBE"/>
          </a:solidFill>
        </p:spPr>
        <p:txBody>
          <a:bodyPr wrap="square" lIns="0" tIns="0" rIns="0" bIns="0" rtlCol="0"/>
          <a:lstStyle/>
          <a:p>
            <a:endParaRPr sz="2135"/>
          </a:p>
        </p:txBody>
      </p:sp>
      <p:sp>
        <p:nvSpPr>
          <p:cNvPr id="91" name="object 91"/>
          <p:cNvSpPr/>
          <p:nvPr/>
        </p:nvSpPr>
        <p:spPr>
          <a:xfrm>
            <a:off x="4929180" y="4479317"/>
            <a:ext cx="251366" cy="207716"/>
          </a:xfrm>
          <a:custGeom>
            <a:avLst/>
            <a:gdLst/>
            <a:ahLst/>
            <a:cxnLst/>
            <a:rect l="l" t="t" r="r" b="b"/>
            <a:pathLst>
              <a:path w="212089" h="175260">
                <a:moveTo>
                  <a:pt x="211836" y="86868"/>
                </a:moveTo>
                <a:lnTo>
                  <a:pt x="0" y="86868"/>
                </a:lnTo>
                <a:lnTo>
                  <a:pt x="106679" y="0"/>
                </a:lnTo>
                <a:lnTo>
                  <a:pt x="211836" y="86868"/>
                </a:lnTo>
                <a:close/>
              </a:path>
              <a:path w="212089" h="175260">
                <a:moveTo>
                  <a:pt x="160019" y="175260"/>
                </a:moveTo>
                <a:lnTo>
                  <a:pt x="53339" y="175260"/>
                </a:lnTo>
                <a:lnTo>
                  <a:pt x="53339" y="86868"/>
                </a:lnTo>
                <a:lnTo>
                  <a:pt x="160019" y="86868"/>
                </a:lnTo>
                <a:lnTo>
                  <a:pt x="160019" y="175260"/>
                </a:lnTo>
                <a:close/>
              </a:path>
            </a:pathLst>
          </a:custGeom>
          <a:solidFill>
            <a:srgbClr val="BEBEBE"/>
          </a:solidFill>
        </p:spPr>
        <p:txBody>
          <a:bodyPr wrap="square" lIns="0" tIns="0" rIns="0" bIns="0" rtlCol="0"/>
          <a:lstStyle/>
          <a:p>
            <a:endParaRPr sz="2135"/>
          </a:p>
        </p:txBody>
      </p:sp>
      <p:sp>
        <p:nvSpPr>
          <p:cNvPr id="92" name="object 92"/>
          <p:cNvSpPr/>
          <p:nvPr/>
        </p:nvSpPr>
        <p:spPr>
          <a:xfrm>
            <a:off x="5180245" y="4408876"/>
            <a:ext cx="252871" cy="206210"/>
          </a:xfrm>
          <a:custGeom>
            <a:avLst/>
            <a:gdLst/>
            <a:ahLst/>
            <a:cxnLst/>
            <a:rect l="l" t="t" r="r" b="b"/>
            <a:pathLst>
              <a:path w="213360" h="173989">
                <a:moveTo>
                  <a:pt x="213359" y="86867"/>
                </a:moveTo>
                <a:lnTo>
                  <a:pt x="0" y="86867"/>
                </a:lnTo>
                <a:lnTo>
                  <a:pt x="106679" y="0"/>
                </a:lnTo>
                <a:lnTo>
                  <a:pt x="213359" y="86867"/>
                </a:lnTo>
                <a:close/>
              </a:path>
              <a:path w="213360" h="173989">
                <a:moveTo>
                  <a:pt x="160019" y="173735"/>
                </a:moveTo>
                <a:lnTo>
                  <a:pt x="53339" y="173735"/>
                </a:lnTo>
                <a:lnTo>
                  <a:pt x="53339" y="86867"/>
                </a:lnTo>
                <a:lnTo>
                  <a:pt x="160019" y="86867"/>
                </a:lnTo>
                <a:lnTo>
                  <a:pt x="160019" y="173735"/>
                </a:lnTo>
                <a:close/>
              </a:path>
            </a:pathLst>
          </a:custGeom>
          <a:solidFill>
            <a:srgbClr val="BEBEBE"/>
          </a:solidFill>
        </p:spPr>
        <p:txBody>
          <a:bodyPr wrap="square" lIns="0" tIns="0" rIns="0" bIns="0" rtlCol="0"/>
          <a:lstStyle/>
          <a:p>
            <a:endParaRPr sz="2135"/>
          </a:p>
        </p:txBody>
      </p:sp>
      <p:sp>
        <p:nvSpPr>
          <p:cNvPr id="93" name="object 93"/>
          <p:cNvSpPr/>
          <p:nvPr/>
        </p:nvSpPr>
        <p:spPr>
          <a:xfrm>
            <a:off x="5465432" y="4318805"/>
            <a:ext cx="261887" cy="182217"/>
          </a:xfrm>
          <a:prstGeom prst="rect">
            <a:avLst/>
          </a:prstGeom>
          <a:blipFill>
            <a:blip r:embed="rId52" cstate="print"/>
            <a:stretch>
              <a:fillRect/>
            </a:stretch>
          </a:blipFill>
        </p:spPr>
        <p:txBody>
          <a:bodyPr wrap="square" lIns="0" tIns="0" rIns="0" bIns="0" rtlCol="0"/>
          <a:lstStyle/>
          <a:p>
            <a:endParaRPr sz="2135"/>
          </a:p>
        </p:txBody>
      </p:sp>
      <p:sp>
        <p:nvSpPr>
          <p:cNvPr id="94" name="object 94"/>
          <p:cNvSpPr/>
          <p:nvPr/>
        </p:nvSpPr>
        <p:spPr>
          <a:xfrm>
            <a:off x="1913844" y="3051213"/>
            <a:ext cx="596806" cy="127941"/>
          </a:xfrm>
          <a:custGeom>
            <a:avLst/>
            <a:gdLst/>
            <a:ahLst/>
            <a:cxnLst/>
            <a:rect l="l" t="t" r="r" b="b"/>
            <a:pathLst>
              <a:path w="503555" h="107950">
                <a:moveTo>
                  <a:pt x="465748" y="53962"/>
                </a:moveTo>
                <a:lnTo>
                  <a:pt x="403656" y="17741"/>
                </a:lnTo>
                <a:lnTo>
                  <a:pt x="398957" y="10236"/>
                </a:lnTo>
                <a:lnTo>
                  <a:pt x="399059" y="7937"/>
                </a:lnTo>
                <a:lnTo>
                  <a:pt x="408876" y="0"/>
                </a:lnTo>
                <a:lnTo>
                  <a:pt x="411137" y="381"/>
                </a:lnTo>
                <a:lnTo>
                  <a:pt x="413245" y="1282"/>
                </a:lnTo>
                <a:lnTo>
                  <a:pt x="487226" y="44437"/>
                </a:lnTo>
                <a:lnTo>
                  <a:pt x="484657" y="44437"/>
                </a:lnTo>
                <a:lnTo>
                  <a:pt x="484657" y="45732"/>
                </a:lnTo>
                <a:lnTo>
                  <a:pt x="479856" y="45732"/>
                </a:lnTo>
                <a:lnTo>
                  <a:pt x="465748" y="53962"/>
                </a:lnTo>
                <a:close/>
              </a:path>
              <a:path w="503555" h="107950">
                <a:moveTo>
                  <a:pt x="449420" y="63487"/>
                </a:moveTo>
                <a:lnTo>
                  <a:pt x="0" y="63487"/>
                </a:lnTo>
                <a:lnTo>
                  <a:pt x="0" y="44437"/>
                </a:lnTo>
                <a:lnTo>
                  <a:pt x="449420" y="44437"/>
                </a:lnTo>
                <a:lnTo>
                  <a:pt x="465748" y="53962"/>
                </a:lnTo>
                <a:lnTo>
                  <a:pt x="449420" y="63487"/>
                </a:lnTo>
                <a:close/>
              </a:path>
              <a:path w="503555" h="107950">
                <a:moveTo>
                  <a:pt x="487226" y="63487"/>
                </a:moveTo>
                <a:lnTo>
                  <a:pt x="484657" y="63487"/>
                </a:lnTo>
                <a:lnTo>
                  <a:pt x="484657" y="44437"/>
                </a:lnTo>
                <a:lnTo>
                  <a:pt x="487226" y="44437"/>
                </a:lnTo>
                <a:lnTo>
                  <a:pt x="503555" y="53962"/>
                </a:lnTo>
                <a:lnTo>
                  <a:pt x="487226" y="63487"/>
                </a:lnTo>
                <a:close/>
              </a:path>
              <a:path w="503555" h="107950">
                <a:moveTo>
                  <a:pt x="479856" y="62191"/>
                </a:moveTo>
                <a:lnTo>
                  <a:pt x="465748" y="53962"/>
                </a:lnTo>
                <a:lnTo>
                  <a:pt x="479856" y="45732"/>
                </a:lnTo>
                <a:lnTo>
                  <a:pt x="479856" y="62191"/>
                </a:lnTo>
                <a:close/>
              </a:path>
              <a:path w="503555" h="107950">
                <a:moveTo>
                  <a:pt x="484657" y="62191"/>
                </a:moveTo>
                <a:lnTo>
                  <a:pt x="479856" y="62191"/>
                </a:lnTo>
                <a:lnTo>
                  <a:pt x="479856" y="45732"/>
                </a:lnTo>
                <a:lnTo>
                  <a:pt x="484657" y="45732"/>
                </a:lnTo>
                <a:lnTo>
                  <a:pt x="484657" y="62191"/>
                </a:lnTo>
                <a:close/>
              </a:path>
              <a:path w="503555" h="107950">
                <a:moveTo>
                  <a:pt x="408876" y="107924"/>
                </a:moveTo>
                <a:lnTo>
                  <a:pt x="398957" y="97688"/>
                </a:lnTo>
                <a:lnTo>
                  <a:pt x="399402" y="95440"/>
                </a:lnTo>
                <a:lnTo>
                  <a:pt x="400380" y="93357"/>
                </a:lnTo>
                <a:lnTo>
                  <a:pt x="401827" y="91566"/>
                </a:lnTo>
                <a:lnTo>
                  <a:pt x="403656" y="90182"/>
                </a:lnTo>
                <a:lnTo>
                  <a:pt x="465748" y="53962"/>
                </a:lnTo>
                <a:lnTo>
                  <a:pt x="479856" y="62191"/>
                </a:lnTo>
                <a:lnTo>
                  <a:pt x="484657" y="62191"/>
                </a:lnTo>
                <a:lnTo>
                  <a:pt x="484657" y="63487"/>
                </a:lnTo>
                <a:lnTo>
                  <a:pt x="487226" y="63487"/>
                </a:lnTo>
                <a:lnTo>
                  <a:pt x="413245" y="106641"/>
                </a:lnTo>
                <a:lnTo>
                  <a:pt x="411137" y="107543"/>
                </a:lnTo>
                <a:lnTo>
                  <a:pt x="408876" y="107924"/>
                </a:lnTo>
                <a:close/>
              </a:path>
            </a:pathLst>
          </a:custGeom>
          <a:solidFill>
            <a:srgbClr val="1C75D9"/>
          </a:solidFill>
        </p:spPr>
        <p:txBody>
          <a:bodyPr wrap="square" lIns="0" tIns="0" rIns="0" bIns="0" rtlCol="0"/>
          <a:lstStyle/>
          <a:p>
            <a:endParaRPr sz="2135"/>
          </a:p>
        </p:txBody>
      </p:sp>
      <p:sp>
        <p:nvSpPr>
          <p:cNvPr id="95" name="object 95"/>
          <p:cNvSpPr/>
          <p:nvPr/>
        </p:nvSpPr>
        <p:spPr>
          <a:xfrm>
            <a:off x="1913844" y="3450839"/>
            <a:ext cx="596806" cy="127941"/>
          </a:xfrm>
          <a:custGeom>
            <a:avLst/>
            <a:gdLst/>
            <a:ahLst/>
            <a:cxnLst/>
            <a:rect l="l" t="t" r="r" b="b"/>
            <a:pathLst>
              <a:path w="503555" h="107950">
                <a:moveTo>
                  <a:pt x="465748" y="53962"/>
                </a:moveTo>
                <a:lnTo>
                  <a:pt x="403656" y="17741"/>
                </a:lnTo>
                <a:lnTo>
                  <a:pt x="398957" y="10236"/>
                </a:lnTo>
                <a:lnTo>
                  <a:pt x="399059" y="7937"/>
                </a:lnTo>
                <a:lnTo>
                  <a:pt x="408876" y="0"/>
                </a:lnTo>
                <a:lnTo>
                  <a:pt x="411137" y="381"/>
                </a:lnTo>
                <a:lnTo>
                  <a:pt x="413245" y="1282"/>
                </a:lnTo>
                <a:lnTo>
                  <a:pt x="487226" y="44437"/>
                </a:lnTo>
                <a:lnTo>
                  <a:pt x="484657" y="44437"/>
                </a:lnTo>
                <a:lnTo>
                  <a:pt x="484657" y="45732"/>
                </a:lnTo>
                <a:lnTo>
                  <a:pt x="479856" y="45732"/>
                </a:lnTo>
                <a:lnTo>
                  <a:pt x="465748" y="53962"/>
                </a:lnTo>
                <a:close/>
              </a:path>
              <a:path w="503555" h="107950">
                <a:moveTo>
                  <a:pt x="449420" y="63487"/>
                </a:moveTo>
                <a:lnTo>
                  <a:pt x="0" y="63487"/>
                </a:lnTo>
                <a:lnTo>
                  <a:pt x="0" y="44437"/>
                </a:lnTo>
                <a:lnTo>
                  <a:pt x="449420" y="44437"/>
                </a:lnTo>
                <a:lnTo>
                  <a:pt x="465748" y="53962"/>
                </a:lnTo>
                <a:lnTo>
                  <a:pt x="449420" y="63487"/>
                </a:lnTo>
                <a:close/>
              </a:path>
              <a:path w="503555" h="107950">
                <a:moveTo>
                  <a:pt x="487226" y="63487"/>
                </a:moveTo>
                <a:lnTo>
                  <a:pt x="484657" y="63487"/>
                </a:lnTo>
                <a:lnTo>
                  <a:pt x="484657" y="44437"/>
                </a:lnTo>
                <a:lnTo>
                  <a:pt x="487226" y="44437"/>
                </a:lnTo>
                <a:lnTo>
                  <a:pt x="503555" y="53962"/>
                </a:lnTo>
                <a:lnTo>
                  <a:pt x="487226" y="63487"/>
                </a:lnTo>
                <a:close/>
              </a:path>
              <a:path w="503555" h="107950">
                <a:moveTo>
                  <a:pt x="479856" y="62191"/>
                </a:moveTo>
                <a:lnTo>
                  <a:pt x="465748" y="53962"/>
                </a:lnTo>
                <a:lnTo>
                  <a:pt x="479856" y="45732"/>
                </a:lnTo>
                <a:lnTo>
                  <a:pt x="479856" y="62191"/>
                </a:lnTo>
                <a:close/>
              </a:path>
              <a:path w="503555" h="107950">
                <a:moveTo>
                  <a:pt x="484657" y="62191"/>
                </a:moveTo>
                <a:lnTo>
                  <a:pt x="479856" y="62191"/>
                </a:lnTo>
                <a:lnTo>
                  <a:pt x="479856" y="45732"/>
                </a:lnTo>
                <a:lnTo>
                  <a:pt x="484657" y="45732"/>
                </a:lnTo>
                <a:lnTo>
                  <a:pt x="484657" y="62191"/>
                </a:lnTo>
                <a:close/>
              </a:path>
              <a:path w="503555" h="107950">
                <a:moveTo>
                  <a:pt x="408876" y="107924"/>
                </a:moveTo>
                <a:lnTo>
                  <a:pt x="398957" y="97688"/>
                </a:lnTo>
                <a:lnTo>
                  <a:pt x="399402" y="95440"/>
                </a:lnTo>
                <a:lnTo>
                  <a:pt x="400380" y="93357"/>
                </a:lnTo>
                <a:lnTo>
                  <a:pt x="401827" y="91567"/>
                </a:lnTo>
                <a:lnTo>
                  <a:pt x="403656" y="90182"/>
                </a:lnTo>
                <a:lnTo>
                  <a:pt x="465748" y="53962"/>
                </a:lnTo>
                <a:lnTo>
                  <a:pt x="479856" y="62191"/>
                </a:lnTo>
                <a:lnTo>
                  <a:pt x="484657" y="62191"/>
                </a:lnTo>
                <a:lnTo>
                  <a:pt x="484657" y="63487"/>
                </a:lnTo>
                <a:lnTo>
                  <a:pt x="487226" y="63487"/>
                </a:lnTo>
                <a:lnTo>
                  <a:pt x="413245" y="106641"/>
                </a:lnTo>
                <a:lnTo>
                  <a:pt x="411137" y="107543"/>
                </a:lnTo>
                <a:lnTo>
                  <a:pt x="408876" y="107924"/>
                </a:lnTo>
                <a:close/>
              </a:path>
            </a:pathLst>
          </a:custGeom>
          <a:solidFill>
            <a:srgbClr val="1C75D9"/>
          </a:solidFill>
        </p:spPr>
        <p:txBody>
          <a:bodyPr wrap="square" lIns="0" tIns="0" rIns="0" bIns="0" rtlCol="0"/>
          <a:lstStyle/>
          <a:p>
            <a:endParaRPr sz="2135"/>
          </a:p>
        </p:txBody>
      </p:sp>
      <p:sp>
        <p:nvSpPr>
          <p:cNvPr id="96" name="object 96"/>
          <p:cNvSpPr/>
          <p:nvPr/>
        </p:nvSpPr>
        <p:spPr>
          <a:xfrm>
            <a:off x="1913844" y="3874549"/>
            <a:ext cx="596806" cy="127941"/>
          </a:xfrm>
          <a:custGeom>
            <a:avLst/>
            <a:gdLst/>
            <a:ahLst/>
            <a:cxnLst/>
            <a:rect l="l" t="t" r="r" b="b"/>
            <a:pathLst>
              <a:path w="503555" h="107950">
                <a:moveTo>
                  <a:pt x="465748" y="53962"/>
                </a:moveTo>
                <a:lnTo>
                  <a:pt x="403656" y="17741"/>
                </a:lnTo>
                <a:lnTo>
                  <a:pt x="398957" y="10236"/>
                </a:lnTo>
                <a:lnTo>
                  <a:pt x="399059" y="7937"/>
                </a:lnTo>
                <a:lnTo>
                  <a:pt x="408876" y="0"/>
                </a:lnTo>
                <a:lnTo>
                  <a:pt x="411137" y="381"/>
                </a:lnTo>
                <a:lnTo>
                  <a:pt x="413245" y="1282"/>
                </a:lnTo>
                <a:lnTo>
                  <a:pt x="487226" y="44437"/>
                </a:lnTo>
                <a:lnTo>
                  <a:pt x="484657" y="44437"/>
                </a:lnTo>
                <a:lnTo>
                  <a:pt x="484657" y="45732"/>
                </a:lnTo>
                <a:lnTo>
                  <a:pt x="479856" y="45732"/>
                </a:lnTo>
                <a:lnTo>
                  <a:pt x="465748" y="53962"/>
                </a:lnTo>
                <a:close/>
              </a:path>
              <a:path w="503555" h="107950">
                <a:moveTo>
                  <a:pt x="449420" y="63487"/>
                </a:moveTo>
                <a:lnTo>
                  <a:pt x="0" y="63487"/>
                </a:lnTo>
                <a:lnTo>
                  <a:pt x="0" y="44437"/>
                </a:lnTo>
                <a:lnTo>
                  <a:pt x="449420" y="44437"/>
                </a:lnTo>
                <a:lnTo>
                  <a:pt x="465748" y="53962"/>
                </a:lnTo>
                <a:lnTo>
                  <a:pt x="449420" y="63487"/>
                </a:lnTo>
                <a:close/>
              </a:path>
              <a:path w="503555" h="107950">
                <a:moveTo>
                  <a:pt x="487226" y="63487"/>
                </a:moveTo>
                <a:lnTo>
                  <a:pt x="484657" y="63487"/>
                </a:lnTo>
                <a:lnTo>
                  <a:pt x="484657" y="44437"/>
                </a:lnTo>
                <a:lnTo>
                  <a:pt x="487226" y="44437"/>
                </a:lnTo>
                <a:lnTo>
                  <a:pt x="503555" y="53962"/>
                </a:lnTo>
                <a:lnTo>
                  <a:pt x="487226" y="63487"/>
                </a:lnTo>
                <a:close/>
              </a:path>
              <a:path w="503555" h="107950">
                <a:moveTo>
                  <a:pt x="479856" y="62191"/>
                </a:moveTo>
                <a:lnTo>
                  <a:pt x="465748" y="53962"/>
                </a:lnTo>
                <a:lnTo>
                  <a:pt x="479856" y="45732"/>
                </a:lnTo>
                <a:lnTo>
                  <a:pt x="479856" y="62191"/>
                </a:lnTo>
                <a:close/>
              </a:path>
              <a:path w="503555" h="107950">
                <a:moveTo>
                  <a:pt x="484657" y="62191"/>
                </a:moveTo>
                <a:lnTo>
                  <a:pt x="479856" y="62191"/>
                </a:lnTo>
                <a:lnTo>
                  <a:pt x="479856" y="45732"/>
                </a:lnTo>
                <a:lnTo>
                  <a:pt x="484657" y="45732"/>
                </a:lnTo>
                <a:lnTo>
                  <a:pt x="484657" y="62191"/>
                </a:lnTo>
                <a:close/>
              </a:path>
              <a:path w="503555" h="107950">
                <a:moveTo>
                  <a:pt x="408876" y="107924"/>
                </a:moveTo>
                <a:lnTo>
                  <a:pt x="398957" y="97688"/>
                </a:lnTo>
                <a:lnTo>
                  <a:pt x="399402" y="95440"/>
                </a:lnTo>
                <a:lnTo>
                  <a:pt x="400380" y="93357"/>
                </a:lnTo>
                <a:lnTo>
                  <a:pt x="401827" y="91567"/>
                </a:lnTo>
                <a:lnTo>
                  <a:pt x="403656" y="90182"/>
                </a:lnTo>
                <a:lnTo>
                  <a:pt x="465748" y="53962"/>
                </a:lnTo>
                <a:lnTo>
                  <a:pt x="479856" y="62191"/>
                </a:lnTo>
                <a:lnTo>
                  <a:pt x="484657" y="62191"/>
                </a:lnTo>
                <a:lnTo>
                  <a:pt x="484657" y="63487"/>
                </a:lnTo>
                <a:lnTo>
                  <a:pt x="487226" y="63487"/>
                </a:lnTo>
                <a:lnTo>
                  <a:pt x="413245" y="106641"/>
                </a:lnTo>
                <a:lnTo>
                  <a:pt x="411137" y="107543"/>
                </a:lnTo>
                <a:lnTo>
                  <a:pt x="408876" y="107924"/>
                </a:lnTo>
                <a:close/>
              </a:path>
            </a:pathLst>
          </a:custGeom>
          <a:solidFill>
            <a:srgbClr val="1C75D9"/>
          </a:solidFill>
        </p:spPr>
        <p:txBody>
          <a:bodyPr wrap="square" lIns="0" tIns="0" rIns="0" bIns="0" rtlCol="0"/>
          <a:lstStyle/>
          <a:p>
            <a:endParaRPr sz="2135"/>
          </a:p>
        </p:txBody>
      </p:sp>
      <p:sp>
        <p:nvSpPr>
          <p:cNvPr id="97" name="object 97"/>
          <p:cNvSpPr/>
          <p:nvPr/>
        </p:nvSpPr>
        <p:spPr>
          <a:xfrm>
            <a:off x="1913844" y="4259124"/>
            <a:ext cx="596806" cy="127941"/>
          </a:xfrm>
          <a:custGeom>
            <a:avLst/>
            <a:gdLst/>
            <a:ahLst/>
            <a:cxnLst/>
            <a:rect l="l" t="t" r="r" b="b"/>
            <a:pathLst>
              <a:path w="503555" h="107950">
                <a:moveTo>
                  <a:pt x="465748" y="53962"/>
                </a:moveTo>
                <a:lnTo>
                  <a:pt x="403656" y="17741"/>
                </a:lnTo>
                <a:lnTo>
                  <a:pt x="398957" y="10236"/>
                </a:lnTo>
                <a:lnTo>
                  <a:pt x="399059" y="7937"/>
                </a:lnTo>
                <a:lnTo>
                  <a:pt x="408876" y="0"/>
                </a:lnTo>
                <a:lnTo>
                  <a:pt x="411137" y="380"/>
                </a:lnTo>
                <a:lnTo>
                  <a:pt x="413245" y="1282"/>
                </a:lnTo>
                <a:lnTo>
                  <a:pt x="487226" y="44437"/>
                </a:lnTo>
                <a:lnTo>
                  <a:pt x="484657" y="44437"/>
                </a:lnTo>
                <a:lnTo>
                  <a:pt x="484657" y="45732"/>
                </a:lnTo>
                <a:lnTo>
                  <a:pt x="479856" y="45732"/>
                </a:lnTo>
                <a:lnTo>
                  <a:pt x="465748" y="53962"/>
                </a:lnTo>
                <a:close/>
              </a:path>
              <a:path w="503555" h="107950">
                <a:moveTo>
                  <a:pt x="449420" y="63487"/>
                </a:moveTo>
                <a:lnTo>
                  <a:pt x="0" y="63487"/>
                </a:lnTo>
                <a:lnTo>
                  <a:pt x="0" y="44437"/>
                </a:lnTo>
                <a:lnTo>
                  <a:pt x="449420" y="44437"/>
                </a:lnTo>
                <a:lnTo>
                  <a:pt x="465748" y="53962"/>
                </a:lnTo>
                <a:lnTo>
                  <a:pt x="449420" y="63487"/>
                </a:lnTo>
                <a:close/>
              </a:path>
              <a:path w="503555" h="107950">
                <a:moveTo>
                  <a:pt x="487226" y="63487"/>
                </a:moveTo>
                <a:lnTo>
                  <a:pt x="484657" y="63487"/>
                </a:lnTo>
                <a:lnTo>
                  <a:pt x="484657" y="44437"/>
                </a:lnTo>
                <a:lnTo>
                  <a:pt x="487226" y="44437"/>
                </a:lnTo>
                <a:lnTo>
                  <a:pt x="503555" y="53962"/>
                </a:lnTo>
                <a:lnTo>
                  <a:pt x="487226" y="63487"/>
                </a:lnTo>
                <a:close/>
              </a:path>
              <a:path w="503555" h="107950">
                <a:moveTo>
                  <a:pt x="479856" y="62191"/>
                </a:moveTo>
                <a:lnTo>
                  <a:pt x="465748" y="53962"/>
                </a:lnTo>
                <a:lnTo>
                  <a:pt x="479856" y="45732"/>
                </a:lnTo>
                <a:lnTo>
                  <a:pt x="479856" y="62191"/>
                </a:lnTo>
                <a:close/>
              </a:path>
              <a:path w="503555" h="107950">
                <a:moveTo>
                  <a:pt x="484657" y="62191"/>
                </a:moveTo>
                <a:lnTo>
                  <a:pt x="479856" y="62191"/>
                </a:lnTo>
                <a:lnTo>
                  <a:pt x="479856" y="45732"/>
                </a:lnTo>
                <a:lnTo>
                  <a:pt x="484657" y="45732"/>
                </a:lnTo>
                <a:lnTo>
                  <a:pt x="484657" y="62191"/>
                </a:lnTo>
                <a:close/>
              </a:path>
              <a:path w="503555" h="107950">
                <a:moveTo>
                  <a:pt x="408876" y="107924"/>
                </a:moveTo>
                <a:lnTo>
                  <a:pt x="398957" y="97688"/>
                </a:lnTo>
                <a:lnTo>
                  <a:pt x="399402" y="95440"/>
                </a:lnTo>
                <a:lnTo>
                  <a:pt x="400380" y="93357"/>
                </a:lnTo>
                <a:lnTo>
                  <a:pt x="401827" y="91566"/>
                </a:lnTo>
                <a:lnTo>
                  <a:pt x="403656" y="90182"/>
                </a:lnTo>
                <a:lnTo>
                  <a:pt x="465748" y="53962"/>
                </a:lnTo>
                <a:lnTo>
                  <a:pt x="479856" y="62191"/>
                </a:lnTo>
                <a:lnTo>
                  <a:pt x="484657" y="62191"/>
                </a:lnTo>
                <a:lnTo>
                  <a:pt x="484657" y="63487"/>
                </a:lnTo>
                <a:lnTo>
                  <a:pt x="487226" y="63487"/>
                </a:lnTo>
                <a:lnTo>
                  <a:pt x="413245" y="106641"/>
                </a:lnTo>
                <a:lnTo>
                  <a:pt x="411137" y="107543"/>
                </a:lnTo>
                <a:lnTo>
                  <a:pt x="408876" y="107924"/>
                </a:lnTo>
                <a:close/>
              </a:path>
            </a:pathLst>
          </a:custGeom>
          <a:solidFill>
            <a:srgbClr val="1C75D9"/>
          </a:solidFill>
        </p:spPr>
        <p:txBody>
          <a:bodyPr wrap="square" lIns="0" tIns="0" rIns="0" bIns="0" rtlCol="0"/>
          <a:lstStyle/>
          <a:p>
            <a:endParaRPr sz="2135"/>
          </a:p>
        </p:txBody>
      </p:sp>
      <p:sp>
        <p:nvSpPr>
          <p:cNvPr id="98" name="object 98"/>
          <p:cNvSpPr txBox="1"/>
          <p:nvPr/>
        </p:nvSpPr>
        <p:spPr>
          <a:xfrm>
            <a:off x="1056443" y="5618321"/>
            <a:ext cx="4787994" cy="271285"/>
          </a:xfrm>
          <a:prstGeom prst="rect">
            <a:avLst/>
          </a:prstGeom>
        </p:spPr>
        <p:txBody>
          <a:bodyPr vert="horz" wrap="square" lIns="0" tIns="15804" rIns="0" bIns="0" rtlCol="0">
            <a:spAutoFit/>
          </a:bodyPr>
          <a:lstStyle/>
          <a:p>
            <a:pPr marL="15240">
              <a:spcBef>
                <a:spcPts val="125"/>
              </a:spcBef>
            </a:pPr>
            <a:r>
              <a:rPr sz="1660" b="1" dirty="0" err="1">
                <a:latin typeface="微软雅黑" panose="020B0503020204020204" charset="-122"/>
                <a:cs typeface="微软雅黑" panose="020B0503020204020204" charset="-122"/>
              </a:rPr>
              <a:t>以数字孪生体框架为核心的工业互联网</a:t>
            </a:r>
            <a:r>
              <a:rPr sz="1660" b="1" spc="-18" dirty="0" err="1">
                <a:latin typeface="微软雅黑" panose="020B0503020204020204" charset="-122"/>
                <a:cs typeface="微软雅黑" panose="020B0503020204020204" charset="-122"/>
              </a:rPr>
              <a:t>Paas</a:t>
            </a:r>
            <a:r>
              <a:rPr sz="1660" b="1" dirty="0" err="1">
                <a:latin typeface="微软雅黑" panose="020B0503020204020204" charset="-122"/>
                <a:cs typeface="微软雅黑" panose="020B0503020204020204" charset="-122"/>
              </a:rPr>
              <a:t>系</a:t>
            </a:r>
            <a:r>
              <a:rPr sz="1660" b="1" spc="6" dirty="0" err="1">
                <a:latin typeface="微软雅黑" panose="020B0503020204020204" charset="-122"/>
                <a:cs typeface="微软雅黑" panose="020B0503020204020204" charset="-122"/>
              </a:rPr>
              <a:t>统</a:t>
            </a:r>
            <a:endParaRPr sz="1660" dirty="0">
              <a:latin typeface="微软雅黑" panose="020B0503020204020204" charset="-122"/>
              <a:cs typeface="微软雅黑" panose="020B0503020204020204" charset="-122"/>
            </a:endParaRPr>
          </a:p>
        </p:txBody>
      </p:sp>
      <p:sp>
        <p:nvSpPr>
          <p:cNvPr id="99" name="object 99"/>
          <p:cNvSpPr/>
          <p:nvPr/>
        </p:nvSpPr>
        <p:spPr>
          <a:xfrm>
            <a:off x="4123604" y="4665359"/>
            <a:ext cx="252871" cy="205909"/>
          </a:xfrm>
          <a:prstGeom prst="rect">
            <a:avLst/>
          </a:prstGeom>
          <a:blipFill>
            <a:blip r:embed="rId53" cstate="print"/>
            <a:stretch>
              <a:fillRect/>
            </a:stretch>
          </a:blipFill>
        </p:spPr>
        <p:txBody>
          <a:bodyPr wrap="square" lIns="0" tIns="0" rIns="0" bIns="0" rtlCol="0"/>
          <a:lstStyle/>
          <a:p>
            <a:endParaRPr sz="2135"/>
          </a:p>
        </p:txBody>
      </p:sp>
      <p:sp>
        <p:nvSpPr>
          <p:cNvPr id="100" name="object 100"/>
          <p:cNvSpPr txBox="1">
            <a:spLocks noGrp="1"/>
          </p:cNvSpPr>
          <p:nvPr>
            <p:ph type="title"/>
          </p:nvPr>
        </p:nvSpPr>
        <p:spPr>
          <a:xfrm>
            <a:off x="386005" y="555880"/>
            <a:ext cx="6503153" cy="380674"/>
          </a:xfrm>
          <a:prstGeom prst="rect">
            <a:avLst/>
          </a:prstGeom>
        </p:spPr>
        <p:txBody>
          <a:bodyPr vert="horz" wrap="square" lIns="0" tIns="15804" rIns="0" bIns="0" rtlCol="0" anchor="ctr">
            <a:spAutoFit/>
          </a:bodyPr>
          <a:lstStyle/>
          <a:p>
            <a:pPr marL="15240">
              <a:lnSpc>
                <a:spcPct val="100000"/>
              </a:lnSpc>
              <a:spcBef>
                <a:spcPts val="125"/>
              </a:spcBef>
            </a:pPr>
            <a:r>
              <a:rPr sz="2370" dirty="0" err="1">
                <a:solidFill>
                  <a:srgbClr val="C00000"/>
                </a:solidFill>
              </a:rPr>
              <a:t>数字孪生正成为主要国家数字化转型的新抓</a:t>
            </a:r>
            <a:r>
              <a:rPr sz="2370" spc="6" dirty="0" err="1">
                <a:solidFill>
                  <a:srgbClr val="C00000"/>
                </a:solidFill>
              </a:rPr>
              <a:t>手</a:t>
            </a:r>
            <a:endParaRPr sz="2370" dirty="0">
              <a:latin typeface="Times New Roman" panose="02020603050405020304"/>
              <a:cs typeface="Times New Roman" panose="02020603050405020304"/>
            </a:endParaRPr>
          </a:p>
        </p:txBody>
      </p:sp>
      <p:sp>
        <p:nvSpPr>
          <p:cNvPr id="101" name="object 101"/>
          <p:cNvSpPr txBox="1"/>
          <p:nvPr/>
        </p:nvSpPr>
        <p:spPr>
          <a:xfrm>
            <a:off x="180622" y="1422423"/>
            <a:ext cx="5602299" cy="3007813"/>
          </a:xfrm>
          <a:prstGeom prst="rect">
            <a:avLst/>
          </a:prstGeom>
        </p:spPr>
        <p:txBody>
          <a:bodyPr vert="horz" wrap="square" lIns="0" tIns="15052" rIns="0" bIns="0" rtlCol="0">
            <a:spAutoFit/>
          </a:bodyPr>
          <a:lstStyle/>
          <a:p>
            <a:pPr marL="709930" marR="5715" indent="-338455">
              <a:lnSpc>
                <a:spcPct val="150000"/>
              </a:lnSpc>
              <a:spcBef>
                <a:spcPts val="120"/>
              </a:spcBef>
              <a:buFont typeface="Wingdings" panose="05000000000000000000"/>
              <a:buChar char=""/>
              <a:tabLst>
                <a:tab pos="709930" algn="l"/>
              </a:tabLst>
            </a:pPr>
            <a:r>
              <a:rPr sz="2135" b="1" dirty="0">
                <a:latin typeface="微软雅黑" panose="020B0503020204020204" charset="-122"/>
                <a:cs typeface="微软雅黑" panose="020B0503020204020204" charset="-122"/>
              </a:rPr>
              <a:t>美国工业互联网联盟将数字孪生作为工业 互联网落地的核心和关键。</a:t>
            </a:r>
            <a:endParaRPr sz="2135">
              <a:latin typeface="微软雅黑" panose="020B0503020204020204" charset="-122"/>
              <a:cs typeface="微软雅黑" panose="020B0503020204020204" charset="-122"/>
            </a:endParaRPr>
          </a:p>
          <a:p>
            <a:pPr>
              <a:lnSpc>
                <a:spcPct val="100000"/>
              </a:lnSpc>
            </a:pPr>
            <a:endParaRPr sz="3910">
              <a:latin typeface="Times New Roman" panose="02020603050405020304"/>
              <a:cs typeface="Times New Roman" panose="02020603050405020304"/>
            </a:endParaRPr>
          </a:p>
          <a:p>
            <a:pPr marL="353695" indent="-338455">
              <a:buFont typeface="Wingdings" panose="05000000000000000000"/>
              <a:buChar char=""/>
              <a:tabLst>
                <a:tab pos="352425" algn="l"/>
                <a:tab pos="353695" algn="l"/>
              </a:tabLst>
            </a:pPr>
            <a:r>
              <a:rPr sz="1660" b="1" dirty="0">
                <a:latin typeface="微软雅黑" panose="020B0503020204020204" charset="-122"/>
                <a:cs typeface="微软雅黑" panose="020B0503020204020204" charset="-122"/>
              </a:rPr>
              <a:t>应用平</a:t>
            </a:r>
            <a:r>
              <a:rPr sz="1660" b="1" spc="6" dirty="0">
                <a:latin typeface="微软雅黑" panose="020B0503020204020204" charset="-122"/>
                <a:cs typeface="微软雅黑" panose="020B0503020204020204" charset="-122"/>
              </a:rPr>
              <a:t>台</a:t>
            </a:r>
            <a:endParaRPr sz="1660">
              <a:latin typeface="微软雅黑" panose="020B0503020204020204" charset="-122"/>
              <a:cs typeface="微软雅黑" panose="020B0503020204020204" charset="-122"/>
            </a:endParaRPr>
          </a:p>
          <a:p>
            <a:pPr marL="353695" indent="-338455">
              <a:spcBef>
                <a:spcPts val="995"/>
              </a:spcBef>
              <a:buFont typeface="Wingdings" panose="05000000000000000000"/>
              <a:buChar char=""/>
              <a:tabLst>
                <a:tab pos="352425" algn="l"/>
                <a:tab pos="353695" algn="l"/>
              </a:tabLst>
            </a:pPr>
            <a:r>
              <a:rPr sz="1660" b="1" dirty="0">
                <a:solidFill>
                  <a:srgbClr val="C00000"/>
                </a:solidFill>
                <a:latin typeface="微软雅黑" panose="020B0503020204020204" charset="-122"/>
                <a:cs typeface="微软雅黑" panose="020B0503020204020204" charset="-122"/>
              </a:rPr>
              <a:t>数字孪生空</a:t>
            </a:r>
            <a:r>
              <a:rPr sz="1660" b="1" spc="6" dirty="0">
                <a:solidFill>
                  <a:srgbClr val="C00000"/>
                </a:solidFill>
                <a:latin typeface="微软雅黑" panose="020B0503020204020204" charset="-122"/>
                <a:cs typeface="微软雅黑" panose="020B0503020204020204" charset="-122"/>
              </a:rPr>
              <a:t>间</a:t>
            </a:r>
            <a:endParaRPr sz="1660">
              <a:latin typeface="微软雅黑" panose="020B0503020204020204" charset="-122"/>
              <a:cs typeface="微软雅黑" panose="020B0503020204020204" charset="-122"/>
            </a:endParaRPr>
          </a:p>
          <a:p>
            <a:pPr marL="353695" indent="-338455">
              <a:spcBef>
                <a:spcPts val="995"/>
              </a:spcBef>
              <a:buFont typeface="Wingdings" panose="05000000000000000000"/>
              <a:buChar char=""/>
              <a:tabLst>
                <a:tab pos="352425" algn="l"/>
                <a:tab pos="353695" algn="l"/>
              </a:tabLst>
            </a:pPr>
            <a:r>
              <a:rPr sz="1660" b="1" dirty="0">
                <a:latin typeface="微软雅黑" panose="020B0503020204020204" charset="-122"/>
                <a:cs typeface="微软雅黑" panose="020B0503020204020204" charset="-122"/>
              </a:rPr>
              <a:t>模型平</a:t>
            </a:r>
            <a:r>
              <a:rPr sz="1660" b="1" spc="6" dirty="0">
                <a:latin typeface="微软雅黑" panose="020B0503020204020204" charset="-122"/>
                <a:cs typeface="微软雅黑" panose="020B0503020204020204" charset="-122"/>
              </a:rPr>
              <a:t>台</a:t>
            </a:r>
            <a:endParaRPr sz="1660">
              <a:latin typeface="微软雅黑" panose="020B0503020204020204" charset="-122"/>
              <a:cs typeface="微软雅黑" panose="020B0503020204020204" charset="-122"/>
            </a:endParaRPr>
          </a:p>
          <a:p>
            <a:pPr marL="353695" indent="-338455">
              <a:spcBef>
                <a:spcPts val="995"/>
              </a:spcBef>
              <a:buFont typeface="Wingdings" panose="05000000000000000000"/>
              <a:buChar char=""/>
              <a:tabLst>
                <a:tab pos="352425" algn="l"/>
                <a:tab pos="353695" algn="l"/>
              </a:tabLst>
            </a:pPr>
            <a:r>
              <a:rPr sz="1660" b="1" dirty="0">
                <a:latin typeface="微软雅黑" panose="020B0503020204020204" charset="-122"/>
                <a:cs typeface="微软雅黑" panose="020B0503020204020204" charset="-122"/>
              </a:rPr>
              <a:t>数据平</a:t>
            </a:r>
            <a:r>
              <a:rPr sz="1660" b="1" spc="6" dirty="0">
                <a:latin typeface="微软雅黑" panose="020B0503020204020204" charset="-122"/>
                <a:cs typeface="微软雅黑" panose="020B0503020204020204" charset="-122"/>
              </a:rPr>
              <a:t>台</a:t>
            </a:r>
            <a:endParaRPr sz="1660">
              <a:latin typeface="微软雅黑" panose="020B0503020204020204" charset="-122"/>
              <a:cs typeface="微软雅黑" panose="020B0503020204020204" charset="-122"/>
            </a:endParaRPr>
          </a:p>
        </p:txBody>
      </p:sp>
      <p:sp>
        <p:nvSpPr>
          <p:cNvPr id="102" name="object 102"/>
          <p:cNvSpPr txBox="1"/>
          <p:nvPr/>
        </p:nvSpPr>
        <p:spPr>
          <a:xfrm>
            <a:off x="6169859" y="1584982"/>
            <a:ext cx="6126104" cy="343430"/>
          </a:xfrm>
          <a:prstGeom prst="rect">
            <a:avLst/>
          </a:prstGeom>
        </p:spPr>
        <p:txBody>
          <a:bodyPr vert="horz" wrap="square" lIns="0" tIns="15052" rIns="0" bIns="0" rtlCol="0">
            <a:spAutoFit/>
          </a:bodyPr>
          <a:lstStyle/>
          <a:p>
            <a:pPr marL="353695" indent="-338455">
              <a:spcBef>
                <a:spcPts val="120"/>
              </a:spcBef>
              <a:buFont typeface="Wingdings" panose="05000000000000000000"/>
              <a:buChar char=""/>
              <a:tabLst>
                <a:tab pos="353695" algn="l"/>
              </a:tabLst>
            </a:pPr>
            <a:r>
              <a:rPr sz="2135" b="1" dirty="0">
                <a:latin typeface="微软雅黑" panose="020B0503020204020204" charset="-122"/>
                <a:cs typeface="微软雅黑" panose="020B0503020204020204" charset="-122"/>
              </a:rPr>
              <a:t>德国工</a:t>
            </a:r>
            <a:r>
              <a:rPr sz="2135" b="1" spc="-6" dirty="0">
                <a:latin typeface="微软雅黑" panose="020B0503020204020204" charset="-122"/>
                <a:cs typeface="微软雅黑" panose="020B0503020204020204" charset="-122"/>
              </a:rPr>
              <a:t>业</a:t>
            </a:r>
            <a:r>
              <a:rPr sz="2135" b="1" dirty="0">
                <a:latin typeface="Times New Roman" panose="02020603050405020304"/>
                <a:cs typeface="Times New Roman" panose="02020603050405020304"/>
              </a:rPr>
              <a:t>4.0</a:t>
            </a:r>
            <a:r>
              <a:rPr sz="2135" b="1" dirty="0">
                <a:latin typeface="微软雅黑" panose="020B0503020204020204" charset="-122"/>
                <a:cs typeface="微软雅黑" panose="020B0503020204020204" charset="-122"/>
              </a:rPr>
              <a:t>参考架构将数字孪生作为重要内容。</a:t>
            </a:r>
            <a:endParaRPr sz="2135">
              <a:latin typeface="微软雅黑" panose="020B0503020204020204" charset="-122"/>
              <a:cs typeface="微软雅黑" panose="020B0503020204020204" charset="-122"/>
            </a:endParaRPr>
          </a:p>
        </p:txBody>
      </p:sp>
      <p:sp>
        <p:nvSpPr>
          <p:cNvPr id="104" name="object 2"/>
          <p:cNvSpPr txBox="1"/>
          <p:nvPr/>
        </p:nvSpPr>
        <p:spPr>
          <a:xfrm>
            <a:off x="8920500" y="6428074"/>
            <a:ext cx="2602465" cy="234041"/>
          </a:xfrm>
          <a:prstGeom prst="rect">
            <a:avLst/>
          </a:prstGeom>
        </p:spPr>
        <p:txBody>
          <a:bodyPr vert="horz" wrap="square" lIns="0" tIns="15052" rIns="0" bIns="0" rtlCol="0">
            <a:spAutoFit/>
          </a:bodyPr>
          <a:lstStyle/>
          <a:p>
            <a:pPr marL="15240">
              <a:spcBef>
                <a:spcPts val="120"/>
              </a:spcBef>
            </a:pPr>
            <a:r>
              <a:rPr sz="1420" dirty="0" err="1">
                <a:latin typeface="微软雅黑" panose="020B0503020204020204" charset="-122"/>
                <a:cs typeface="微软雅黑" panose="020B0503020204020204" charset="-122"/>
              </a:rPr>
              <a:t>资料来源</a:t>
            </a:r>
            <a:r>
              <a:rPr sz="1420" dirty="0">
                <a:latin typeface="微软雅黑" panose="020B0503020204020204" charset="-122"/>
                <a:cs typeface="微软雅黑" panose="020B0503020204020204" charset="-122"/>
              </a:rPr>
              <a:t>:</a:t>
            </a:r>
            <a:r>
              <a:rPr lang="zh-CN" altLang="en-US" sz="1420" dirty="0">
                <a:latin typeface="微软雅黑" panose="020B0503020204020204" charset="-122"/>
                <a:cs typeface="微软雅黑" panose="020B0503020204020204" charset="-122"/>
              </a:rPr>
              <a:t>赛迪</a:t>
            </a:r>
            <a:r>
              <a:rPr sz="1420" dirty="0">
                <a:latin typeface="微软雅黑" panose="020B0503020204020204" charset="-122"/>
                <a:cs typeface="微软雅黑" panose="020B0503020204020204" charset="-122"/>
              </a:rPr>
              <a:t>，</a:t>
            </a:r>
            <a:r>
              <a:rPr lang="zh-CN" altLang="en-US" sz="1420" dirty="0">
                <a:latin typeface="微软雅黑" panose="020B0503020204020204" charset="-122"/>
                <a:cs typeface="微软雅黑" panose="020B0503020204020204" charset="-122"/>
              </a:rPr>
              <a:t>数字孪生白皮书</a:t>
            </a:r>
            <a:endParaRPr sz="1420" dirty="0">
              <a:latin typeface="微软雅黑" panose="020B0503020204020204" charset="-122"/>
              <a:cs typeface="微软雅黑" panose="020B0503020204020204" charset="-122"/>
            </a:endParaRPr>
          </a:p>
        </p:txBody>
      </p:sp>
    </p:spTree>
  </p:cSld>
  <p:clrMapOvr>
    <a:masterClrMapping/>
  </p:clrMapOvr>
</p:sld>
</file>

<file path=ppt/tags/tag1.xml><?xml version="1.0" encoding="utf-8"?>
<p:tagLst xmlns:p="http://schemas.openxmlformats.org/presentationml/2006/main">
  <p:tag name="commondata" val="eyJoZGlkIjoiYThiOWZlYjhhNjFjYWNiYjA3NDViODY4NjgzYjgwMz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3061</Words>
  <Application>WPS 演示</Application>
  <PresentationFormat>宽屏</PresentationFormat>
  <Paragraphs>314</Paragraphs>
  <Slides>17</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17</vt:i4>
      </vt:variant>
    </vt:vector>
  </HeadingPairs>
  <TitlesOfParts>
    <vt:vector size="30" baseType="lpstr">
      <vt:lpstr>Arial</vt:lpstr>
      <vt:lpstr>宋体</vt:lpstr>
      <vt:lpstr>Wingdings</vt:lpstr>
      <vt:lpstr>微软雅黑</vt:lpstr>
      <vt:lpstr>Times New Roman</vt:lpstr>
      <vt:lpstr>宋体-简</vt:lpstr>
      <vt:lpstr>Times New Roman</vt:lpstr>
      <vt:lpstr>Wingdings</vt:lpstr>
      <vt:lpstr>等线 Light</vt:lpstr>
      <vt:lpstr>等线</vt:lpstr>
      <vt:lpstr>Arial Unicode MS</vt:lpstr>
      <vt:lpstr>Calibri</vt:lpstr>
      <vt:lpstr>Office 主题​​</vt:lpstr>
      <vt:lpstr>第4章 数字孪生与数字化工厂</vt:lpstr>
      <vt:lpstr>PowerPoint 演示文稿</vt:lpstr>
      <vt:lpstr>PowerPoint 演示文稿</vt:lpstr>
      <vt:lpstr>PowerPoint 演示文稿</vt:lpstr>
      <vt:lpstr>PowerPoint 演示文稿</vt:lpstr>
      <vt:lpstr>PowerPoint 演示文稿</vt:lpstr>
      <vt:lpstr>PowerPoint 演示文稿</vt:lpstr>
      <vt:lpstr>数字孪生正成为跨国企业业务布局的新方向</vt:lpstr>
      <vt:lpstr>数字孪生正成为主要国家数字化转型的新抓手</vt:lpstr>
      <vt:lpstr>数字孪生正成为主要国家数字化转型的新抓手</vt:lpstr>
      <vt:lpstr>数字孪生历程：历经技术积累、概念提出、应用萌芽、快速发展四个阶段</vt:lpstr>
      <vt:lpstr>PowerPoint 演示文稿</vt:lpstr>
      <vt:lpstr>PowerPoint 演示文稿</vt:lpstr>
      <vt:lpstr>PowerPoint 演示文稿</vt:lpstr>
      <vt:lpstr>PowerPoint 演示文稿</vt:lpstr>
      <vt:lpstr>数字孪生未来展望</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第3章 数字化产品及开发设计</dc:title>
  <dc:creator>xiao li</dc:creator>
  <cp:lastModifiedBy>刘俊玲</cp:lastModifiedBy>
  <cp:revision>42</cp:revision>
  <dcterms:created xsi:type="dcterms:W3CDTF">2020-05-22T00:58:00Z</dcterms:created>
  <dcterms:modified xsi:type="dcterms:W3CDTF">2024-01-19T07:19:35Z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90EE947DC7184A0BA6A547F3514164D7_12</vt:lpwstr>
  </property>
  <property fmtid="{D5CDD505-2E9C-101B-9397-08002B2CF9AE}" pid="3" name="KSOProductBuildVer">
    <vt:lpwstr>2052-12.1.0.16120</vt:lpwstr>
  </property>
</Properties>
</file>