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252" r:id="rId3"/>
    <p:sldId id="275" r:id="rId4"/>
    <p:sldId id="276" r:id="rId5"/>
    <p:sldId id="297" r:id="rId6"/>
    <p:sldId id="280" r:id="rId7"/>
    <p:sldId id="1253" r:id="rId8"/>
    <p:sldId id="1254" r:id="rId9"/>
    <p:sldId id="283" r:id="rId10"/>
    <p:sldId id="1255" r:id="rId11"/>
    <p:sldId id="1256" r:id="rId12"/>
    <p:sldId id="279" r:id="rId13"/>
    <p:sldId id="281" r:id="rId14"/>
    <p:sldId id="282" r:id="rId15"/>
    <p:sldId id="286" r:id="rId16"/>
    <p:sldId id="55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C65A4-C768-4DC2-B79B-E5949399DE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18AE6-8EA3-47A5-85BD-F954E30C9E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E906-E902-4181-A216-1F1AF94F7BD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207A-550D-48B8-B85E-D2B673B662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BA7-EEF6-4A5B-BAFC-29F52A2E5E3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207A-550D-48B8-B85E-D2B673B662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854B-7D4D-442D-BCA0-D4BAFEA351E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207A-550D-48B8-B85E-D2B673B662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4EFA-1FB4-43C4-951A-47B2C0B43B7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207A-550D-48B8-B85E-D2B673B662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ABFC-9DBE-4E36-BD8E-09A8848C8FD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207A-550D-48B8-B85E-D2B673B662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50AB-2D2E-4F16-A017-F8587C0E0C4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207A-550D-48B8-B85E-D2B673B662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9590-D7C2-4188-AE15-339958312318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207A-550D-48B8-B85E-D2B673B662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095E-D856-4FAD-B2D5-ADFA6B8A40A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207A-550D-48B8-B85E-D2B673B662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D063-5A30-43EB-8997-7304016319B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207A-550D-48B8-B85E-D2B673B662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6D61-82F0-4E9F-A33D-2FA7E9ADC2CB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207A-550D-48B8-B85E-D2B673B662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8713-FD39-485E-9D7F-CB2757A7347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207A-550D-48B8-B85E-D2B673B662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207E-1CB4-4427-B240-372BDC6F330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杭州电子科技大学 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207A-550D-48B8-B85E-D2B673B662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33.png"/><Relationship Id="rId16" Type="http://schemas.openxmlformats.org/officeDocument/2006/relationships/image" Target="../media/image32.png"/><Relationship Id="rId15" Type="http://schemas.microsoft.com/office/2007/relationships/media" Target="file:///E:\ERDC\ISU%20Marketing\Presentation%20BC%20-%20COE\video%20CSS\knowledge2.avi" TargetMode="External"/><Relationship Id="rId14" Type="http://schemas.openxmlformats.org/officeDocument/2006/relationships/video" Target="file:///E:\ERDC\ISU%20Marketing\Presentation%20BC%20-%20COE\video%20CSS\knowledge2.avi" TargetMode="External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025" y="1746250"/>
            <a:ext cx="10515600" cy="1325563"/>
          </a:xfrm>
        </p:spPr>
        <p:txBody>
          <a:bodyPr/>
          <a:lstStyle/>
          <a:p>
            <a:r>
              <a:rPr lang="en-US" altLang="zh-CN" b="1" dirty="0"/>
              <a:t>3.2 </a:t>
            </a:r>
            <a:r>
              <a:rPr lang="zh-CN" altLang="en-US" b="1" dirty="0"/>
              <a:t>产品数字化开发概述</a:t>
            </a:r>
            <a:br>
              <a:rPr lang="en-US" altLang="zh-CN" b="1" dirty="0"/>
            </a:br>
            <a:endParaRPr lang="zh-CN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2425" y="996950"/>
            <a:ext cx="10515600" cy="1431925"/>
          </a:xfrm>
        </p:spPr>
        <p:txBody>
          <a:bodyPr/>
          <a:lstStyle/>
          <a:p>
            <a:r>
              <a:rPr lang="zh-CN" altLang="en-US" dirty="0"/>
              <a:t>数字化制造技术是以产品制造中的工艺规划、过程控制为核心，以计算机为直接或间接工具来控制生产装备，实现产品数字化加工和生产的相关技术。</a:t>
            </a:r>
            <a:endParaRPr lang="zh-CN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57222" y="2964160"/>
            <a:ext cx="865822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25000"/>
              </a:spcBef>
            </a:pPr>
            <a:r>
              <a:rPr lang="zh-CN" altLang="zh-CN" b="1" dirty="0"/>
              <a:t>计算机辅助制造（Computer Aided Manufacturing，</a:t>
            </a:r>
            <a:r>
              <a:rPr lang="zh-CN" altLang="zh-CN" b="1" dirty="0">
                <a:solidFill>
                  <a:srgbClr val="FF3300"/>
                </a:solidFill>
              </a:rPr>
              <a:t>CAM</a:t>
            </a:r>
            <a:r>
              <a:rPr lang="zh-CN" altLang="zh-CN" b="1" dirty="0"/>
              <a:t>）</a:t>
            </a:r>
            <a:endParaRPr lang="zh-CN" altLang="zh-CN" b="1" dirty="0"/>
          </a:p>
          <a:p>
            <a:pPr algn="just">
              <a:lnSpc>
                <a:spcPct val="150000"/>
              </a:lnSpc>
              <a:spcBef>
                <a:spcPct val="25000"/>
              </a:spcBef>
            </a:pPr>
            <a:r>
              <a:rPr lang="zh-CN" altLang="zh-CN" b="1" dirty="0"/>
              <a:t>成组技术（Group Technology, </a:t>
            </a:r>
            <a:r>
              <a:rPr lang="zh-CN" altLang="zh-CN" b="1" dirty="0">
                <a:solidFill>
                  <a:srgbClr val="FF3300"/>
                </a:solidFill>
              </a:rPr>
              <a:t>GT</a:t>
            </a:r>
            <a:r>
              <a:rPr lang="zh-CN" altLang="zh-CN" b="1" dirty="0"/>
              <a:t>）</a:t>
            </a:r>
            <a:endParaRPr lang="zh-CN" altLang="zh-CN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2425" y="2322513"/>
            <a:ext cx="845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chemeClr val="accent2"/>
                </a:solidFill>
                <a:ea typeface="华文新魏" panose="02010800040101010101" pitchFamily="2" charset="-122"/>
              </a:rPr>
              <a:t>数字化制造（Digital Manufacturing）技术</a:t>
            </a:r>
            <a:endParaRPr lang="zh-CN" altLang="zh-CN" sz="2800" b="1" dirty="0">
              <a:solidFill>
                <a:schemeClr val="accent2"/>
              </a:solidFill>
              <a:ea typeface="华文新魏" panose="02010800040101010101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2450" y="4095753"/>
            <a:ext cx="8610600" cy="199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5000"/>
              </a:spcBef>
            </a:pPr>
            <a:r>
              <a:rPr lang="zh-CN" altLang="zh-CN" b="1" dirty="0"/>
              <a:t> 计算机辅助工艺规划（</a:t>
            </a:r>
            <a:r>
              <a:rPr lang="zh-CN" altLang="zh-CN" sz="2000" b="1" dirty="0"/>
              <a:t> Computer Aided Process Planning，</a:t>
            </a:r>
            <a:r>
              <a:rPr lang="zh-CN" altLang="zh-CN" sz="2000" b="1" dirty="0">
                <a:solidFill>
                  <a:srgbClr val="FF3300"/>
                </a:solidFill>
              </a:rPr>
              <a:t>CAPP</a:t>
            </a:r>
            <a:r>
              <a:rPr lang="zh-CN" altLang="zh-CN" sz="2000" b="1" dirty="0"/>
              <a:t>）</a:t>
            </a:r>
            <a:endParaRPr lang="zh-CN" altLang="zh-CN" sz="2000" b="1" dirty="0"/>
          </a:p>
          <a:p>
            <a:pPr>
              <a:spcBef>
                <a:spcPct val="35000"/>
              </a:spcBef>
            </a:pPr>
            <a:r>
              <a:rPr lang="zh-CN" altLang="zh-CN" sz="2000" b="1" dirty="0">
                <a:solidFill>
                  <a:srgbClr val="333300"/>
                </a:solidFill>
              </a:rPr>
              <a:t> </a:t>
            </a:r>
            <a:r>
              <a:rPr lang="zh-CN" altLang="zh-CN" b="1" dirty="0"/>
              <a:t>数控编程与加工（NC Programming and Manufacturing）</a:t>
            </a:r>
            <a:endParaRPr lang="zh-CN" altLang="zh-CN" b="1" dirty="0"/>
          </a:p>
          <a:p>
            <a:pPr>
              <a:spcBef>
                <a:spcPct val="40000"/>
              </a:spcBef>
            </a:pPr>
            <a:r>
              <a:rPr lang="zh-CN" altLang="zh-CN" b="1" dirty="0"/>
              <a:t> 快速原型制造（Rapid Prototyping Manufacturing)</a:t>
            </a:r>
            <a:endParaRPr lang="zh-CN" altLang="zh-CN" b="1" dirty="0"/>
          </a:p>
          <a:p>
            <a:pPr>
              <a:spcBef>
                <a:spcPct val="40000"/>
              </a:spcBef>
            </a:pPr>
            <a:r>
              <a:rPr lang="zh-CN" altLang="zh-CN" b="1" dirty="0"/>
              <a:t> 计算机集成制造（Computer Integrated Manufacturing）</a:t>
            </a:r>
            <a:endParaRPr lang="zh-CN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2474" y="3790950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chemeClr val="accent2"/>
                </a:solidFill>
                <a:ea typeface="华文新魏" panose="02010800040101010101" pitchFamily="2" charset="-122"/>
              </a:rPr>
              <a:t>数字化管理（Digital Management）技术</a:t>
            </a:r>
            <a:endParaRPr lang="zh-CN" altLang="zh-CN" sz="2800" b="1" dirty="0">
              <a:solidFill>
                <a:schemeClr val="accent2"/>
              </a:solidFill>
              <a:ea typeface="华文新魏" panose="02010800040101010101" pitchFamily="2" charset="-122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57250" y="4383881"/>
            <a:ext cx="861060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30000"/>
              </a:spcBef>
            </a:pPr>
            <a:r>
              <a:rPr lang="zh-CN" altLang="zh-CN" b="1" dirty="0">
                <a:solidFill>
                  <a:srgbClr val="FF3300"/>
                </a:solidFill>
              </a:rPr>
              <a:t>  </a:t>
            </a:r>
            <a:r>
              <a:rPr lang="zh-CN" altLang="zh-CN" b="1" dirty="0"/>
              <a:t>产品数据管理（Product Data Management，</a:t>
            </a:r>
            <a:r>
              <a:rPr lang="zh-CN" altLang="zh-CN" b="1" dirty="0">
                <a:solidFill>
                  <a:srgbClr val="FF3300"/>
                </a:solidFill>
              </a:rPr>
              <a:t>PDM</a:t>
            </a:r>
            <a:r>
              <a:rPr lang="zh-CN" altLang="zh-CN" b="1" dirty="0"/>
              <a:t>）</a:t>
            </a:r>
            <a:endParaRPr lang="zh-CN" altLang="zh-CN" b="1" dirty="0"/>
          </a:p>
          <a:p>
            <a:pPr algn="just">
              <a:spcBef>
                <a:spcPct val="30000"/>
              </a:spcBef>
            </a:pPr>
            <a:r>
              <a:rPr lang="zh-CN" altLang="zh-CN" b="1" dirty="0"/>
              <a:t>  产品生命周期管理（</a:t>
            </a:r>
            <a:r>
              <a:rPr lang="zh-CN" altLang="zh-CN" sz="2000" b="1" dirty="0"/>
              <a:t>Product Life-cycle Management，</a:t>
            </a:r>
            <a:r>
              <a:rPr lang="zh-CN" altLang="zh-CN" sz="2000" b="1" dirty="0">
                <a:solidFill>
                  <a:srgbClr val="FF3300"/>
                </a:solidFill>
              </a:rPr>
              <a:t>PLM</a:t>
            </a:r>
            <a:r>
              <a:rPr lang="zh-CN" altLang="zh-CN" b="1" dirty="0"/>
              <a:t>）</a:t>
            </a:r>
            <a:endParaRPr lang="zh-CN" altLang="zh-CN" b="1" dirty="0"/>
          </a:p>
          <a:p>
            <a:pPr algn="just">
              <a:spcBef>
                <a:spcPct val="30000"/>
              </a:spcBef>
            </a:pPr>
            <a:r>
              <a:rPr lang="zh-CN" altLang="zh-CN" b="1" dirty="0"/>
              <a:t>  客户关系管理（Customer Relationship Management，</a:t>
            </a:r>
            <a:r>
              <a:rPr lang="zh-CN" altLang="zh-CN" b="1" dirty="0">
                <a:solidFill>
                  <a:srgbClr val="FF3300"/>
                </a:solidFill>
              </a:rPr>
              <a:t>CRM</a:t>
            </a:r>
            <a:r>
              <a:rPr lang="zh-CN" altLang="zh-CN" b="1" dirty="0"/>
              <a:t>)</a:t>
            </a:r>
            <a:endParaRPr lang="zh-CN" altLang="zh-CN" b="1" dirty="0"/>
          </a:p>
          <a:p>
            <a:pPr algn="just">
              <a:spcBef>
                <a:spcPct val="30000"/>
              </a:spcBef>
            </a:pPr>
            <a:r>
              <a:rPr lang="zh-CN" altLang="zh-CN" b="1" dirty="0"/>
              <a:t>  供应链管理（Supply Chain Management，</a:t>
            </a:r>
            <a:r>
              <a:rPr lang="zh-CN" altLang="zh-CN" b="1" dirty="0">
                <a:solidFill>
                  <a:srgbClr val="FF3300"/>
                </a:solidFill>
              </a:rPr>
              <a:t>SCM</a:t>
            </a:r>
            <a:r>
              <a:rPr lang="zh-CN" altLang="zh-CN" b="1" dirty="0"/>
              <a:t>）</a:t>
            </a:r>
            <a:endParaRPr lang="zh-CN" altLang="zh-CN" b="1" dirty="0"/>
          </a:p>
          <a:p>
            <a:pPr algn="just">
              <a:spcBef>
                <a:spcPct val="30000"/>
              </a:spcBef>
            </a:pPr>
            <a:r>
              <a:rPr lang="zh-CN" altLang="zh-CN" b="1" dirty="0"/>
              <a:t>  企业资源计划（Enterprise Resource Planning，</a:t>
            </a:r>
            <a:r>
              <a:rPr lang="zh-CN" altLang="zh-CN" b="1" dirty="0">
                <a:solidFill>
                  <a:srgbClr val="FF3300"/>
                </a:solidFill>
              </a:rPr>
              <a:t>ERP</a:t>
            </a:r>
            <a:r>
              <a:rPr lang="zh-CN" altLang="zh-CN" b="1" dirty="0"/>
              <a:t>)</a:t>
            </a:r>
            <a:endParaRPr lang="zh-CN" altLang="zh-CN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47700" y="670143"/>
            <a:ext cx="104870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除设计和制造外，产品开发过程中还涉及订单管理、供应链管理、产品数据管理、库存管理、人力资源管理、财务管理、成本管理、设备管理、客户关系管理等众多管理环节。这些环节与产品开发密切关联，并且直接影响产品开发的效率和质量。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在计算机和网络环境下，可以实现上述管理信息和管理方式的数字化，这就是数字化管理技术。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数字化管理不仅有利于提高制造企业的管理效率和质量，也有利于降低管理成本和生产成本。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1343025" y="180975"/>
            <a:ext cx="352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）数字化管理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18701" r="24149" b="37030"/>
          <a:stretch>
            <a:fillRect/>
          </a:stretch>
        </p:blipFill>
        <p:spPr bwMode="auto">
          <a:xfrm>
            <a:off x="703139" y="508991"/>
            <a:ext cx="10234737" cy="644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686175" y="209549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产品全生命周期的数字化开发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3"/>
          <p:cNvGrpSpPr/>
          <p:nvPr/>
        </p:nvGrpSpPr>
        <p:grpSpPr bwMode="auto">
          <a:xfrm>
            <a:off x="728662" y="574675"/>
            <a:ext cx="10734675" cy="5781675"/>
            <a:chOff x="196" y="624"/>
            <a:chExt cx="5564" cy="3239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2" t="22606" r="1190" b="223"/>
            <a:stretch>
              <a:fillRect/>
            </a:stretch>
          </p:blipFill>
          <p:spPr bwMode="auto">
            <a:xfrm>
              <a:off x="4862" y="1344"/>
              <a:ext cx="898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89898"/>
                    </a:outerShdw>
                  </a:effectLst>
                </a14:hiddenEffects>
              </a:ext>
            </a:extLst>
          </p:spPr>
        </p:pic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1536"/>
              <a:ext cx="4613" cy="2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586" y="3456"/>
              <a:ext cx="748" cy="27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zh-CN" sz="1400" b="1" i="1" dirty="0">
                  <a:solidFill>
                    <a:schemeClr val="tx2"/>
                  </a:solidFill>
                  <a:latin typeface="Arial" panose="020B0604020202020204" pitchFamily="34" charset="0"/>
                </a:rPr>
                <a:t>NO </a:t>
              </a:r>
              <a:br>
                <a:rPr lang="zh-CN" altLang="zh-CN" sz="1400" b="1" i="1" dirty="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zh-CN" altLang="zh-CN" sz="1400" b="1" i="1" dirty="0">
                  <a:solidFill>
                    <a:schemeClr val="tx2"/>
                  </a:solidFill>
                  <a:latin typeface="Arial" panose="020B0604020202020204" pitchFamily="34" charset="0"/>
                </a:rPr>
                <a:t>KNOWLEDGE</a:t>
              </a:r>
              <a:endParaRPr lang="zh-CN" altLang="zh-CN" sz="1400" b="1" i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319" name="Group 7"/>
            <p:cNvGrpSpPr/>
            <p:nvPr/>
          </p:nvGrpSpPr>
          <p:grpSpPr bwMode="auto">
            <a:xfrm>
              <a:off x="2421" y="2755"/>
              <a:ext cx="748" cy="750"/>
              <a:chOff x="2421" y="2755"/>
              <a:chExt cx="748" cy="750"/>
            </a:xfrm>
          </p:grpSpPr>
          <p:sp>
            <p:nvSpPr>
              <p:cNvPr id="13320" name="Text Box 8"/>
              <p:cNvSpPr txBox="1">
                <a:spLocks noChangeArrowheads="1"/>
              </p:cNvSpPr>
              <p:nvPr/>
            </p:nvSpPr>
            <p:spPr bwMode="auto">
              <a:xfrm>
                <a:off x="2421" y="3234"/>
                <a:ext cx="748" cy="27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zh-CN" sz="1400" b="1" i="1">
                    <a:solidFill>
                      <a:schemeClr val="tx2"/>
                    </a:solidFill>
                    <a:latin typeface="Arial" panose="020B0604020202020204" pitchFamily="34" charset="0"/>
                  </a:rPr>
                  <a:t>PRODUCT </a:t>
                </a:r>
                <a:br>
                  <a:rPr lang="zh-CN" altLang="zh-CN" sz="1400" b="1" i="1">
                    <a:solidFill>
                      <a:schemeClr val="tx2"/>
                    </a:solidFill>
                    <a:latin typeface="Arial" panose="020B0604020202020204" pitchFamily="34" charset="0"/>
                  </a:rPr>
                </a:br>
                <a:r>
                  <a:rPr lang="zh-CN" altLang="zh-CN" sz="1400" b="1" i="1">
                    <a:solidFill>
                      <a:schemeClr val="tx2"/>
                    </a:solidFill>
                    <a:latin typeface="Arial" panose="020B0604020202020204" pitchFamily="34" charset="0"/>
                  </a:rPr>
                  <a:t>KNOWLEDGE</a:t>
                </a:r>
                <a:endParaRPr lang="zh-CN" altLang="zh-CN" sz="1400" b="1" i="1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3321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7" y="2755"/>
                <a:ext cx="400" cy="417"/>
              </a:xfrm>
              <a:prstGeom prst="rect">
                <a:avLst/>
              </a:prstGeom>
              <a:noFill/>
              <a:ln w="9525" cmpd="sng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2939" y="221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endParaRPr lang="zh-CN" altLang="zh-CN"/>
            </a:p>
          </p:txBody>
        </p:sp>
        <p:grpSp>
          <p:nvGrpSpPr>
            <p:cNvPr id="13323" name="Group 11"/>
            <p:cNvGrpSpPr/>
            <p:nvPr/>
          </p:nvGrpSpPr>
          <p:grpSpPr bwMode="auto">
            <a:xfrm>
              <a:off x="3130" y="2256"/>
              <a:ext cx="780" cy="793"/>
              <a:chOff x="3130" y="2256"/>
              <a:chExt cx="780" cy="793"/>
            </a:xfrm>
          </p:grpSpPr>
          <p:pic>
            <p:nvPicPr>
              <p:cNvPr id="13324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319"/>
              <a:stretch>
                <a:fillRect/>
              </a:stretch>
            </p:blipFill>
            <p:spPr bwMode="auto">
              <a:xfrm>
                <a:off x="3269" y="2256"/>
                <a:ext cx="470" cy="461"/>
              </a:xfrm>
              <a:prstGeom prst="rect">
                <a:avLst/>
              </a:prstGeom>
              <a:noFill/>
              <a:ln w="9525" cmpd="sng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3130" y="2778"/>
                <a:ext cx="780" cy="27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zh-CN" sz="1400" b="1" i="1">
                    <a:solidFill>
                      <a:schemeClr val="tx2"/>
                    </a:solidFill>
                    <a:latin typeface="Arial" panose="020B0604020202020204" pitchFamily="34" charset="0"/>
                  </a:rPr>
                  <a:t>PROCESS </a:t>
                </a:r>
                <a:br>
                  <a:rPr lang="zh-CN" altLang="zh-CN" sz="1400" b="1" i="1">
                    <a:solidFill>
                      <a:schemeClr val="tx2"/>
                    </a:solidFill>
                    <a:latin typeface="Arial" panose="020B0604020202020204" pitchFamily="34" charset="0"/>
                  </a:rPr>
                </a:br>
                <a:r>
                  <a:rPr lang="zh-CN" altLang="zh-CN" sz="1400" b="1" i="1">
                    <a:solidFill>
                      <a:schemeClr val="tx2"/>
                    </a:solidFill>
                    <a:latin typeface="Arial" panose="020B0604020202020204" pitchFamily="34" charset="0"/>
                  </a:rPr>
                  <a:t>KNOWLEDGE </a:t>
                </a:r>
                <a:endParaRPr lang="zh-CN" altLang="zh-CN" sz="1400" b="1" i="1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1742" y="2928"/>
              <a:ext cx="300" cy="443"/>
            </a:xfrm>
            <a:prstGeom prst="rect">
              <a:avLst/>
            </a:prstGeom>
            <a:solidFill>
              <a:schemeClr val="bg2"/>
            </a:solidFill>
            <a:ln w="9525" cmpd="sng">
              <a:solidFill>
                <a:srgbClr val="0033CC"/>
              </a:solidFill>
              <a:prstDash val="solid"/>
              <a:miter lim="800000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1454" y="3456"/>
              <a:ext cx="960" cy="4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zh-CN" sz="1400" b="1" i="1">
                  <a:solidFill>
                    <a:schemeClr val="tx2"/>
                  </a:solidFill>
                  <a:latin typeface="Arial" panose="020B0604020202020204" pitchFamily="34" charset="0"/>
                </a:rPr>
                <a:t>KNOWLEDGE </a:t>
              </a:r>
              <a:br>
                <a:rPr lang="zh-CN" altLang="zh-CN" sz="1400" b="1" i="1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zh-CN" altLang="zh-CN" sz="1400" b="1" i="1">
                  <a:solidFill>
                    <a:schemeClr val="tx2"/>
                  </a:solidFill>
                  <a:latin typeface="Arial" panose="020B0604020202020204" pitchFamily="34" charset="0"/>
                </a:rPr>
                <a:t>THROUGH  HISTORY</a:t>
              </a:r>
              <a:endParaRPr lang="zh-CN" altLang="zh-CN" sz="1400" b="1" i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328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" y="2928"/>
              <a:ext cx="518" cy="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pic>
        <p:pic>
          <p:nvPicPr>
            <p:cNvPr id="13329" name="Picture 17"/>
            <p:cNvPicPr>
              <a:picLocks noChangeArrowheads="1"/>
            </p:cNvPicPr>
            <p:nvPr/>
          </p:nvPicPr>
          <p:blipFill>
            <a:blip r:embed="rId6">
              <a:lum brigh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2698"/>
              <a:ext cx="296" cy="387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00AE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18"/>
            <p:cNvPicPr>
              <a:picLocks noChangeArrowheads="1"/>
            </p:cNvPicPr>
            <p:nvPr/>
          </p:nvPicPr>
          <p:blipFill>
            <a:blip r:embed="rId7">
              <a:lum brigh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" y="2375"/>
              <a:ext cx="331" cy="46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00AE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19"/>
            <p:cNvPicPr>
              <a:picLocks noChangeArrowheads="1"/>
            </p:cNvPicPr>
            <p:nvPr/>
          </p:nvPicPr>
          <p:blipFill>
            <a:blip r:embed="rId8">
              <a:lum brigh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" y="1972"/>
              <a:ext cx="310" cy="50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00AE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20"/>
            <p:cNvPicPr>
              <a:picLocks noChangeArrowheads="1"/>
            </p:cNvPicPr>
            <p:nvPr/>
          </p:nvPicPr>
          <p:blipFill>
            <a:blip r:embed="rId9">
              <a:lum brigh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73"/>
            <a:stretch>
              <a:fillRect/>
            </a:stretch>
          </p:blipFill>
          <p:spPr bwMode="auto">
            <a:xfrm>
              <a:off x="3086" y="1643"/>
              <a:ext cx="364" cy="50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00AE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2191" y="1660"/>
              <a:ext cx="574" cy="3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zh-CN" sz="1600" b="1" i="1">
                  <a:solidFill>
                    <a:schemeClr val="tx2"/>
                  </a:solidFill>
                  <a:latin typeface="Arial" panose="020B0604020202020204" pitchFamily="34" charset="0"/>
                </a:rPr>
                <a:t>DIGITAL</a:t>
              </a:r>
              <a:endParaRPr lang="zh-CN" altLang="zh-CN" sz="1600" b="1" i="1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pPr algn="ctr" eaLnBrk="0" hangingPunct="0"/>
              <a:r>
                <a:rPr lang="zh-CN" altLang="zh-CN" sz="1600" b="1" i="1">
                  <a:solidFill>
                    <a:schemeClr val="tx2"/>
                  </a:solidFill>
                  <a:latin typeface="Arial" panose="020B0604020202020204" pitchFamily="34" charset="0"/>
                </a:rPr>
                <a:t>MOCKUP</a:t>
              </a:r>
              <a:endParaRPr lang="zh-CN" altLang="zh-CN" sz="1600" b="1" i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1282" y="2200"/>
              <a:ext cx="696" cy="15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zh-CN" sz="1600" b="1" i="1">
                  <a:solidFill>
                    <a:schemeClr val="tx2"/>
                  </a:solidFill>
                  <a:latin typeface="Arial" panose="020B0604020202020204" pitchFamily="34" charset="0"/>
                </a:rPr>
                <a:t>3D DESIGN</a:t>
              </a:r>
              <a:endParaRPr lang="zh-CN" altLang="zh-CN" sz="1600" b="1" i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668" y="2536"/>
              <a:ext cx="696" cy="15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1600" b="1" i="1">
                  <a:solidFill>
                    <a:schemeClr val="tx2"/>
                  </a:solidFill>
                  <a:latin typeface="Arial" panose="020B0604020202020204" pitchFamily="34" charset="0"/>
                </a:rPr>
                <a:t>2D DESIGN</a:t>
              </a:r>
              <a:endParaRPr lang="zh-CN" altLang="zh-CN" sz="1600" b="1" i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196" y="3208"/>
              <a:ext cx="495" cy="15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1600" b="1" i="1">
                  <a:solidFill>
                    <a:schemeClr val="tx2"/>
                  </a:solidFill>
                  <a:latin typeface="Arial" panose="020B0604020202020204" pitchFamily="34" charset="0"/>
                </a:rPr>
                <a:t>NO</a:t>
              </a:r>
              <a:r>
                <a:rPr lang="zh-CN" altLang="zh-CN" sz="1000" b="1" i="1">
                  <a:solidFill>
                    <a:srgbClr val="0345E9"/>
                  </a:solidFill>
                  <a:latin typeface="Arial" panose="020B0604020202020204" pitchFamily="34" charset="0"/>
                </a:rPr>
                <a:t> </a:t>
              </a:r>
              <a:r>
                <a:rPr lang="zh-CN" altLang="zh-CN" sz="1600" b="1" i="1">
                  <a:solidFill>
                    <a:schemeClr val="tx2"/>
                  </a:solidFill>
                  <a:latin typeface="Arial" panose="020B0604020202020204" pitchFamily="34" charset="0"/>
                </a:rPr>
                <a:t>CAD</a:t>
              </a:r>
              <a:endParaRPr lang="zh-CN" altLang="zh-CN" sz="1600" b="1" i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3270" y="672"/>
              <a:ext cx="1389" cy="3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zh-CN" sz="1600" b="1" i="1">
                  <a:solidFill>
                    <a:schemeClr val="tx2"/>
                  </a:solidFill>
                  <a:latin typeface="Arial" panose="020B0604020202020204" pitchFamily="34" charset="0"/>
                </a:rPr>
                <a:t>DIGITAL </a:t>
              </a:r>
              <a:endParaRPr lang="zh-CN" altLang="zh-CN" sz="1600" b="1" i="1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pPr algn="ctr" eaLnBrk="0" hangingPunct="0"/>
              <a:r>
                <a:rPr lang="zh-CN" altLang="zh-CN" sz="1600" b="1" i="1">
                  <a:solidFill>
                    <a:schemeClr val="tx2"/>
                  </a:solidFill>
                  <a:latin typeface="Arial" panose="020B0604020202020204" pitchFamily="34" charset="0"/>
                </a:rPr>
                <a:t>PRODUCT LIFECYCLE</a:t>
              </a:r>
              <a:endParaRPr lang="zh-CN" altLang="zh-CN" sz="1600" b="1" i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2895" y="1296"/>
              <a:ext cx="573" cy="46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zh-CN" sz="1600" b="1" i="1">
                  <a:solidFill>
                    <a:schemeClr val="tx2"/>
                  </a:solidFill>
                  <a:latin typeface="Arial" panose="020B0604020202020204" pitchFamily="34" charset="0"/>
                </a:rPr>
                <a:t>DIGITAL PROCESS</a:t>
              </a:r>
              <a:endParaRPr lang="zh-CN" altLang="zh-CN" sz="1600" b="1" i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339" name="Group 27"/>
            <p:cNvGrpSpPr/>
            <p:nvPr/>
          </p:nvGrpSpPr>
          <p:grpSpPr bwMode="auto">
            <a:xfrm>
              <a:off x="3445" y="1916"/>
              <a:ext cx="1701" cy="811"/>
              <a:chOff x="3445" y="1916"/>
              <a:chExt cx="1701" cy="811"/>
            </a:xfrm>
          </p:grpSpPr>
          <p:pic>
            <p:nvPicPr>
              <p:cNvPr id="13340" name="Picture 28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5" y="1916"/>
                <a:ext cx="392" cy="448"/>
              </a:xfrm>
              <a:prstGeom prst="rect">
                <a:avLst/>
              </a:prstGeom>
              <a:noFill/>
              <a:ln w="9525" cmpd="sng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41" name="Text Box 29"/>
              <p:cNvSpPr txBox="1">
                <a:spLocks noChangeArrowheads="1"/>
              </p:cNvSpPr>
              <p:nvPr/>
            </p:nvSpPr>
            <p:spPr bwMode="auto">
              <a:xfrm>
                <a:off x="3445" y="2456"/>
                <a:ext cx="1701" cy="27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zh-CN" sz="1400" b="1" i="1">
                    <a:solidFill>
                      <a:schemeClr val="tx2"/>
                    </a:solidFill>
                    <a:latin typeface="Arial" panose="020B0604020202020204" pitchFamily="34" charset="0"/>
                  </a:rPr>
                  <a:t>	KNOWLEDGE-BASED</a:t>
                </a:r>
                <a:endParaRPr lang="zh-CN" altLang="zh-CN" sz="1400" b="1" i="1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  <a:p>
                <a:pPr algn="ctr" eaLnBrk="0" hangingPunct="0"/>
                <a:r>
                  <a:rPr lang="zh-CN" altLang="zh-CN" sz="1400" b="1" i="1">
                    <a:solidFill>
                      <a:schemeClr val="tx2"/>
                    </a:solidFill>
                    <a:latin typeface="Arial" panose="020B0604020202020204" pitchFamily="34" charset="0"/>
                  </a:rPr>
                  <a:t>INNOVATION </a:t>
                </a:r>
                <a:endParaRPr lang="zh-CN" altLang="zh-CN" sz="1400" b="1" i="1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3829" y="1048"/>
              <a:ext cx="558" cy="697"/>
            </a:xfrm>
            <a:prstGeom prst="rect">
              <a:avLst/>
            </a:prstGeom>
            <a:gradFill rotWithShape="0">
              <a:gsLst>
                <a:gs pos="0">
                  <a:srgbClr val="D7CCC1"/>
                </a:gs>
                <a:gs pos="100000">
                  <a:srgbClr val="D7CCC1">
                    <a:gamma/>
                    <a:tint val="3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89803" dir="2700000" algn="ctr" rotWithShape="0">
                <a:srgbClr val="81562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3343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51" y="1496"/>
              <a:ext cx="174" cy="169"/>
            </a:xfrm>
            <a:prstGeom prst="rect">
              <a:avLst/>
            </a:prstGeom>
            <a:noFill/>
            <a:ln w="28575" cmpd="sng">
              <a:solidFill>
                <a:srgbClr val="FFCC00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4" name="Picture 3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" y="1499"/>
              <a:ext cx="174" cy="162"/>
            </a:xfrm>
            <a:prstGeom prst="rect">
              <a:avLst/>
            </a:prstGeom>
            <a:noFill/>
            <a:ln w="28575" cmpd="sng">
              <a:solidFill>
                <a:srgbClr val="FFCC00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5" name="Picture 33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" y="1496"/>
              <a:ext cx="99" cy="168"/>
            </a:xfrm>
            <a:prstGeom prst="rect">
              <a:avLst/>
            </a:prstGeom>
            <a:noFill/>
            <a:ln w="28575" cmpd="sng">
              <a:solidFill>
                <a:srgbClr val="FFCC00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46" name="knowledge2.avi">
              <a:hlinkClick r:id="" action="ppaction://media"/>
            </p:cNvPr>
            <p:cNvPicPr>
              <a:picLocks noChangeAspect="1" noChangeArrowheads="1"/>
            </p:cNvPicPr>
            <p:nvPr>
              <a:videoFile r:link="rId14"/>
              <p:extLst>
                <p:ext uri="{DAA4B4D4-6D71-4841-9C94-3DE7FCFB9230}">
                  <p14:media xmlns:p14="http://schemas.microsoft.com/office/powerpoint/2010/main" r:link="rId15"/>
                </p:ext>
              </p:ext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624"/>
              <a:ext cx="1013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3347" name="Group 35"/>
            <p:cNvGrpSpPr>
              <a:grpSpLocks noChangeAspect="1"/>
            </p:cNvGrpSpPr>
            <p:nvPr/>
          </p:nvGrpSpPr>
          <p:grpSpPr bwMode="auto">
            <a:xfrm>
              <a:off x="3769" y="1159"/>
              <a:ext cx="1075" cy="267"/>
              <a:chOff x="3769" y="1159"/>
              <a:chExt cx="1075" cy="267"/>
            </a:xfrm>
          </p:grpSpPr>
          <p:pic>
            <p:nvPicPr>
              <p:cNvPr id="13348" name="Picture 36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1" y="1159"/>
                <a:ext cx="982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3349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3769" y="1218"/>
                <a:ext cx="1075" cy="147"/>
              </a:xfrm>
              <a:prstGeom prst="leftRightArrow">
                <a:avLst>
                  <a:gd name="adj1" fmla="val 65815"/>
                  <a:gd name="adj2" fmla="val 5863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zh-CN" sz="800" b="1">
                    <a:solidFill>
                      <a:srgbClr val="FFFF66"/>
                    </a:solidFill>
                    <a:latin typeface="Avenir 55" pitchFamily="34" charset="0"/>
                  </a:rPr>
                  <a:t>Product LifeCycle Management</a:t>
                </a:r>
                <a:endParaRPr lang="zh-CN" altLang="zh-CN" sz="800" b="1">
                  <a:solidFill>
                    <a:srgbClr val="FFFF66"/>
                  </a:solidFill>
                  <a:latin typeface="Avenir 55" pitchFamily="34" charset="0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4079521" y="995130"/>
            <a:ext cx="139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数字样机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4454160" y="1401138"/>
            <a:ext cx="326051" cy="926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/>
          <p:nvPr/>
        </p:nvGrpSpPr>
        <p:grpSpPr bwMode="auto">
          <a:xfrm>
            <a:off x="1600200" y="1295400"/>
            <a:ext cx="8839200" cy="4935538"/>
            <a:chOff x="48" y="816"/>
            <a:chExt cx="5568" cy="3109"/>
          </a:xfrm>
        </p:grpSpPr>
        <p:grpSp>
          <p:nvGrpSpPr>
            <p:cNvPr id="17412" name="Group 4"/>
            <p:cNvGrpSpPr/>
            <p:nvPr/>
          </p:nvGrpSpPr>
          <p:grpSpPr bwMode="auto">
            <a:xfrm>
              <a:off x="1440" y="1475"/>
              <a:ext cx="3101" cy="1851"/>
              <a:chOff x="1440" y="1475"/>
              <a:chExt cx="3101" cy="1851"/>
            </a:xfrm>
          </p:grpSpPr>
          <p:sp>
            <p:nvSpPr>
              <p:cNvPr id="17413" name="Freeform 5"/>
              <p:cNvSpPr>
                <a:spLocks noChangeArrowheads="1"/>
              </p:cNvSpPr>
              <p:nvPr/>
            </p:nvSpPr>
            <p:spPr bwMode="auto">
              <a:xfrm>
                <a:off x="3002" y="1994"/>
                <a:ext cx="16" cy="23"/>
              </a:xfrm>
              <a:custGeom>
                <a:avLst/>
                <a:gdLst>
                  <a:gd name="T0" fmla="*/ 40 w 40"/>
                  <a:gd name="T1" fmla="*/ 3 h 57"/>
                  <a:gd name="T2" fmla="*/ 40 w 40"/>
                  <a:gd name="T3" fmla="*/ 54 h 57"/>
                  <a:gd name="T4" fmla="*/ 25 w 40"/>
                  <a:gd name="T5" fmla="*/ 57 h 57"/>
                  <a:gd name="T6" fmla="*/ 0 w 40"/>
                  <a:gd name="T7" fmla="*/ 10 h 57"/>
                  <a:gd name="T8" fmla="*/ 15 w 40"/>
                  <a:gd name="T9" fmla="*/ 0 h 57"/>
                  <a:gd name="T10" fmla="*/ 40 w 40"/>
                  <a:gd name="T11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7">
                    <a:moveTo>
                      <a:pt x="40" y="3"/>
                    </a:moveTo>
                    <a:lnTo>
                      <a:pt x="40" y="54"/>
                    </a:lnTo>
                    <a:lnTo>
                      <a:pt x="25" y="57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40" y="3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" name="Freeform 6"/>
              <p:cNvSpPr>
                <a:spLocks noChangeArrowheads="1"/>
              </p:cNvSpPr>
              <p:nvPr/>
            </p:nvSpPr>
            <p:spPr bwMode="auto">
              <a:xfrm>
                <a:off x="2972" y="1956"/>
                <a:ext cx="14" cy="33"/>
              </a:xfrm>
              <a:custGeom>
                <a:avLst/>
                <a:gdLst>
                  <a:gd name="T0" fmla="*/ 35 w 35"/>
                  <a:gd name="T1" fmla="*/ 0 h 82"/>
                  <a:gd name="T2" fmla="*/ 0 w 35"/>
                  <a:gd name="T3" fmla="*/ 16 h 82"/>
                  <a:gd name="T4" fmla="*/ 3 w 35"/>
                  <a:gd name="T5" fmla="*/ 82 h 82"/>
                  <a:gd name="T6" fmla="*/ 30 w 35"/>
                  <a:gd name="T7" fmla="*/ 75 h 82"/>
                  <a:gd name="T8" fmla="*/ 35 w 35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82">
                    <a:moveTo>
                      <a:pt x="35" y="0"/>
                    </a:moveTo>
                    <a:lnTo>
                      <a:pt x="0" y="16"/>
                    </a:lnTo>
                    <a:lnTo>
                      <a:pt x="3" y="82"/>
                    </a:lnTo>
                    <a:lnTo>
                      <a:pt x="30" y="75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" name="Freeform 7"/>
              <p:cNvSpPr>
                <a:spLocks noChangeArrowheads="1"/>
              </p:cNvSpPr>
              <p:nvPr/>
            </p:nvSpPr>
            <p:spPr bwMode="auto">
              <a:xfrm>
                <a:off x="4497" y="3013"/>
                <a:ext cx="44" cy="111"/>
              </a:xfrm>
              <a:custGeom>
                <a:avLst/>
                <a:gdLst>
                  <a:gd name="T0" fmla="*/ 35 w 110"/>
                  <a:gd name="T1" fmla="*/ 3 h 277"/>
                  <a:gd name="T2" fmla="*/ 46 w 110"/>
                  <a:gd name="T3" fmla="*/ 0 h 277"/>
                  <a:gd name="T4" fmla="*/ 65 w 110"/>
                  <a:gd name="T5" fmla="*/ 29 h 277"/>
                  <a:gd name="T6" fmla="*/ 62 w 110"/>
                  <a:gd name="T7" fmla="*/ 118 h 277"/>
                  <a:gd name="T8" fmla="*/ 76 w 110"/>
                  <a:gd name="T9" fmla="*/ 118 h 277"/>
                  <a:gd name="T10" fmla="*/ 79 w 110"/>
                  <a:gd name="T11" fmla="*/ 130 h 277"/>
                  <a:gd name="T12" fmla="*/ 84 w 110"/>
                  <a:gd name="T13" fmla="*/ 150 h 277"/>
                  <a:gd name="T14" fmla="*/ 87 w 110"/>
                  <a:gd name="T15" fmla="*/ 161 h 277"/>
                  <a:gd name="T16" fmla="*/ 98 w 110"/>
                  <a:gd name="T17" fmla="*/ 158 h 277"/>
                  <a:gd name="T18" fmla="*/ 106 w 110"/>
                  <a:gd name="T19" fmla="*/ 138 h 277"/>
                  <a:gd name="T20" fmla="*/ 110 w 110"/>
                  <a:gd name="T21" fmla="*/ 150 h 277"/>
                  <a:gd name="T22" fmla="*/ 104 w 110"/>
                  <a:gd name="T23" fmla="*/ 165 h 277"/>
                  <a:gd name="T24" fmla="*/ 98 w 110"/>
                  <a:gd name="T25" fmla="*/ 176 h 277"/>
                  <a:gd name="T26" fmla="*/ 95 w 110"/>
                  <a:gd name="T27" fmla="*/ 199 h 277"/>
                  <a:gd name="T28" fmla="*/ 82 w 110"/>
                  <a:gd name="T29" fmla="*/ 211 h 277"/>
                  <a:gd name="T30" fmla="*/ 73 w 110"/>
                  <a:gd name="T31" fmla="*/ 216 h 277"/>
                  <a:gd name="T32" fmla="*/ 62 w 110"/>
                  <a:gd name="T33" fmla="*/ 227 h 277"/>
                  <a:gd name="T34" fmla="*/ 60 w 110"/>
                  <a:gd name="T35" fmla="*/ 239 h 277"/>
                  <a:gd name="T36" fmla="*/ 62 w 110"/>
                  <a:gd name="T37" fmla="*/ 250 h 277"/>
                  <a:gd name="T38" fmla="*/ 65 w 110"/>
                  <a:gd name="T39" fmla="*/ 262 h 277"/>
                  <a:gd name="T40" fmla="*/ 51 w 110"/>
                  <a:gd name="T41" fmla="*/ 270 h 277"/>
                  <a:gd name="T42" fmla="*/ 43 w 110"/>
                  <a:gd name="T43" fmla="*/ 273 h 277"/>
                  <a:gd name="T44" fmla="*/ 35 w 110"/>
                  <a:gd name="T45" fmla="*/ 277 h 277"/>
                  <a:gd name="T46" fmla="*/ 29 w 110"/>
                  <a:gd name="T47" fmla="*/ 273 h 277"/>
                  <a:gd name="T48" fmla="*/ 15 w 110"/>
                  <a:gd name="T49" fmla="*/ 270 h 277"/>
                  <a:gd name="T50" fmla="*/ 10 w 110"/>
                  <a:gd name="T51" fmla="*/ 262 h 277"/>
                  <a:gd name="T52" fmla="*/ 15 w 110"/>
                  <a:gd name="T53" fmla="*/ 255 h 277"/>
                  <a:gd name="T54" fmla="*/ 26 w 110"/>
                  <a:gd name="T55" fmla="*/ 250 h 277"/>
                  <a:gd name="T56" fmla="*/ 35 w 110"/>
                  <a:gd name="T57" fmla="*/ 232 h 277"/>
                  <a:gd name="T58" fmla="*/ 35 w 110"/>
                  <a:gd name="T59" fmla="*/ 224 h 277"/>
                  <a:gd name="T60" fmla="*/ 26 w 110"/>
                  <a:gd name="T61" fmla="*/ 216 h 277"/>
                  <a:gd name="T62" fmla="*/ 15 w 110"/>
                  <a:gd name="T63" fmla="*/ 203 h 277"/>
                  <a:gd name="T64" fmla="*/ 8 w 110"/>
                  <a:gd name="T65" fmla="*/ 203 h 277"/>
                  <a:gd name="T66" fmla="*/ 2 w 110"/>
                  <a:gd name="T67" fmla="*/ 199 h 277"/>
                  <a:gd name="T68" fmla="*/ 0 w 110"/>
                  <a:gd name="T69" fmla="*/ 188 h 277"/>
                  <a:gd name="T70" fmla="*/ 2 w 110"/>
                  <a:gd name="T71" fmla="*/ 181 h 277"/>
                  <a:gd name="T72" fmla="*/ 8 w 110"/>
                  <a:gd name="T73" fmla="*/ 181 h 277"/>
                  <a:gd name="T74" fmla="*/ 15 w 110"/>
                  <a:gd name="T75" fmla="*/ 176 h 277"/>
                  <a:gd name="T76" fmla="*/ 26 w 110"/>
                  <a:gd name="T77" fmla="*/ 165 h 277"/>
                  <a:gd name="T78" fmla="*/ 32 w 110"/>
                  <a:gd name="T79" fmla="*/ 161 h 277"/>
                  <a:gd name="T80" fmla="*/ 37 w 110"/>
                  <a:gd name="T81" fmla="*/ 118 h 277"/>
                  <a:gd name="T82" fmla="*/ 32 w 110"/>
                  <a:gd name="T83" fmla="*/ 107 h 277"/>
                  <a:gd name="T84" fmla="*/ 24 w 110"/>
                  <a:gd name="T85" fmla="*/ 99 h 277"/>
                  <a:gd name="T86" fmla="*/ 21 w 110"/>
                  <a:gd name="T87" fmla="*/ 76 h 277"/>
                  <a:gd name="T88" fmla="*/ 24 w 110"/>
                  <a:gd name="T89" fmla="*/ 52 h 277"/>
                  <a:gd name="T90" fmla="*/ 26 w 110"/>
                  <a:gd name="T91" fmla="*/ 37 h 277"/>
                  <a:gd name="T92" fmla="*/ 35 w 110"/>
                  <a:gd name="T93" fmla="*/ 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277">
                    <a:moveTo>
                      <a:pt x="35" y="3"/>
                    </a:moveTo>
                    <a:lnTo>
                      <a:pt x="46" y="0"/>
                    </a:lnTo>
                    <a:lnTo>
                      <a:pt x="65" y="29"/>
                    </a:lnTo>
                    <a:lnTo>
                      <a:pt x="62" y="118"/>
                    </a:lnTo>
                    <a:lnTo>
                      <a:pt x="76" y="118"/>
                    </a:lnTo>
                    <a:lnTo>
                      <a:pt x="79" y="130"/>
                    </a:lnTo>
                    <a:lnTo>
                      <a:pt x="84" y="150"/>
                    </a:lnTo>
                    <a:lnTo>
                      <a:pt x="87" y="161"/>
                    </a:lnTo>
                    <a:lnTo>
                      <a:pt x="98" y="158"/>
                    </a:lnTo>
                    <a:lnTo>
                      <a:pt x="106" y="138"/>
                    </a:lnTo>
                    <a:lnTo>
                      <a:pt x="110" y="150"/>
                    </a:lnTo>
                    <a:lnTo>
                      <a:pt x="104" y="165"/>
                    </a:lnTo>
                    <a:lnTo>
                      <a:pt x="98" y="176"/>
                    </a:lnTo>
                    <a:lnTo>
                      <a:pt x="95" y="199"/>
                    </a:lnTo>
                    <a:lnTo>
                      <a:pt x="82" y="211"/>
                    </a:lnTo>
                    <a:lnTo>
                      <a:pt x="73" y="216"/>
                    </a:lnTo>
                    <a:lnTo>
                      <a:pt x="62" y="227"/>
                    </a:lnTo>
                    <a:lnTo>
                      <a:pt x="60" y="239"/>
                    </a:lnTo>
                    <a:lnTo>
                      <a:pt x="62" y="250"/>
                    </a:lnTo>
                    <a:lnTo>
                      <a:pt x="65" y="262"/>
                    </a:lnTo>
                    <a:lnTo>
                      <a:pt x="51" y="270"/>
                    </a:lnTo>
                    <a:lnTo>
                      <a:pt x="43" y="273"/>
                    </a:lnTo>
                    <a:lnTo>
                      <a:pt x="35" y="277"/>
                    </a:lnTo>
                    <a:lnTo>
                      <a:pt x="29" y="273"/>
                    </a:lnTo>
                    <a:lnTo>
                      <a:pt x="15" y="270"/>
                    </a:lnTo>
                    <a:lnTo>
                      <a:pt x="10" y="262"/>
                    </a:lnTo>
                    <a:lnTo>
                      <a:pt x="15" y="255"/>
                    </a:lnTo>
                    <a:lnTo>
                      <a:pt x="26" y="250"/>
                    </a:lnTo>
                    <a:lnTo>
                      <a:pt x="35" y="232"/>
                    </a:lnTo>
                    <a:lnTo>
                      <a:pt x="35" y="224"/>
                    </a:lnTo>
                    <a:lnTo>
                      <a:pt x="26" y="216"/>
                    </a:lnTo>
                    <a:lnTo>
                      <a:pt x="15" y="203"/>
                    </a:lnTo>
                    <a:lnTo>
                      <a:pt x="8" y="203"/>
                    </a:lnTo>
                    <a:lnTo>
                      <a:pt x="2" y="199"/>
                    </a:lnTo>
                    <a:lnTo>
                      <a:pt x="0" y="188"/>
                    </a:lnTo>
                    <a:lnTo>
                      <a:pt x="2" y="181"/>
                    </a:lnTo>
                    <a:lnTo>
                      <a:pt x="8" y="181"/>
                    </a:lnTo>
                    <a:lnTo>
                      <a:pt x="15" y="176"/>
                    </a:lnTo>
                    <a:lnTo>
                      <a:pt x="26" y="165"/>
                    </a:lnTo>
                    <a:lnTo>
                      <a:pt x="32" y="161"/>
                    </a:lnTo>
                    <a:lnTo>
                      <a:pt x="37" y="118"/>
                    </a:lnTo>
                    <a:lnTo>
                      <a:pt x="32" y="107"/>
                    </a:lnTo>
                    <a:lnTo>
                      <a:pt x="24" y="99"/>
                    </a:lnTo>
                    <a:lnTo>
                      <a:pt x="21" y="76"/>
                    </a:lnTo>
                    <a:lnTo>
                      <a:pt x="24" y="52"/>
                    </a:lnTo>
                    <a:lnTo>
                      <a:pt x="26" y="37"/>
                    </a:lnTo>
                    <a:lnTo>
                      <a:pt x="35" y="3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6" name="Freeform 8"/>
              <p:cNvSpPr>
                <a:spLocks noChangeArrowheads="1"/>
              </p:cNvSpPr>
              <p:nvPr/>
            </p:nvSpPr>
            <p:spPr bwMode="auto">
              <a:xfrm>
                <a:off x="4414" y="3101"/>
                <a:ext cx="81" cy="97"/>
              </a:xfrm>
              <a:custGeom>
                <a:avLst/>
                <a:gdLst>
                  <a:gd name="T0" fmla="*/ 143 w 202"/>
                  <a:gd name="T1" fmla="*/ 0 h 242"/>
                  <a:gd name="T2" fmla="*/ 167 w 202"/>
                  <a:gd name="T3" fmla="*/ 0 h 242"/>
                  <a:gd name="T4" fmla="*/ 202 w 202"/>
                  <a:gd name="T5" fmla="*/ 62 h 242"/>
                  <a:gd name="T6" fmla="*/ 164 w 202"/>
                  <a:gd name="T7" fmla="*/ 118 h 242"/>
                  <a:gd name="T8" fmla="*/ 164 w 202"/>
                  <a:gd name="T9" fmla="*/ 142 h 242"/>
                  <a:gd name="T10" fmla="*/ 156 w 202"/>
                  <a:gd name="T11" fmla="*/ 150 h 242"/>
                  <a:gd name="T12" fmla="*/ 133 w 202"/>
                  <a:gd name="T13" fmla="*/ 150 h 242"/>
                  <a:gd name="T14" fmla="*/ 105 w 202"/>
                  <a:gd name="T15" fmla="*/ 182 h 242"/>
                  <a:gd name="T16" fmla="*/ 81 w 202"/>
                  <a:gd name="T17" fmla="*/ 215 h 242"/>
                  <a:gd name="T18" fmla="*/ 65 w 202"/>
                  <a:gd name="T19" fmla="*/ 242 h 242"/>
                  <a:gd name="T20" fmla="*/ 65 w 202"/>
                  <a:gd name="T21" fmla="*/ 218 h 242"/>
                  <a:gd name="T22" fmla="*/ 35 w 202"/>
                  <a:gd name="T23" fmla="*/ 223 h 242"/>
                  <a:gd name="T24" fmla="*/ 21 w 202"/>
                  <a:gd name="T25" fmla="*/ 223 h 242"/>
                  <a:gd name="T26" fmla="*/ 0 w 202"/>
                  <a:gd name="T27" fmla="*/ 223 h 242"/>
                  <a:gd name="T28" fmla="*/ 30 w 202"/>
                  <a:gd name="T29" fmla="*/ 182 h 242"/>
                  <a:gd name="T30" fmla="*/ 41 w 202"/>
                  <a:gd name="T31" fmla="*/ 162 h 242"/>
                  <a:gd name="T32" fmla="*/ 52 w 202"/>
                  <a:gd name="T33" fmla="*/ 162 h 242"/>
                  <a:gd name="T34" fmla="*/ 74 w 202"/>
                  <a:gd name="T35" fmla="*/ 130 h 242"/>
                  <a:gd name="T36" fmla="*/ 81 w 202"/>
                  <a:gd name="T37" fmla="*/ 130 h 242"/>
                  <a:gd name="T38" fmla="*/ 81 w 202"/>
                  <a:gd name="T39" fmla="*/ 126 h 242"/>
                  <a:gd name="T40" fmla="*/ 92 w 202"/>
                  <a:gd name="T41" fmla="*/ 115 h 242"/>
                  <a:gd name="T42" fmla="*/ 105 w 202"/>
                  <a:gd name="T43" fmla="*/ 115 h 242"/>
                  <a:gd name="T44" fmla="*/ 100 w 202"/>
                  <a:gd name="T45" fmla="*/ 78 h 242"/>
                  <a:gd name="T46" fmla="*/ 103 w 202"/>
                  <a:gd name="T47" fmla="*/ 78 h 242"/>
                  <a:gd name="T48" fmla="*/ 116 w 202"/>
                  <a:gd name="T49" fmla="*/ 58 h 242"/>
                  <a:gd name="T50" fmla="*/ 122 w 202"/>
                  <a:gd name="T51" fmla="*/ 75 h 242"/>
                  <a:gd name="T52" fmla="*/ 145 w 202"/>
                  <a:gd name="T53" fmla="*/ 46 h 242"/>
                  <a:gd name="T54" fmla="*/ 143 w 202"/>
                  <a:gd name="T5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" h="242">
                    <a:moveTo>
                      <a:pt x="143" y="0"/>
                    </a:moveTo>
                    <a:lnTo>
                      <a:pt x="167" y="0"/>
                    </a:lnTo>
                    <a:lnTo>
                      <a:pt x="202" y="62"/>
                    </a:lnTo>
                    <a:lnTo>
                      <a:pt x="164" y="118"/>
                    </a:lnTo>
                    <a:lnTo>
                      <a:pt x="164" y="142"/>
                    </a:lnTo>
                    <a:lnTo>
                      <a:pt x="156" y="150"/>
                    </a:lnTo>
                    <a:lnTo>
                      <a:pt x="133" y="150"/>
                    </a:lnTo>
                    <a:lnTo>
                      <a:pt x="105" y="182"/>
                    </a:lnTo>
                    <a:lnTo>
                      <a:pt x="81" y="215"/>
                    </a:lnTo>
                    <a:lnTo>
                      <a:pt x="65" y="242"/>
                    </a:lnTo>
                    <a:lnTo>
                      <a:pt x="65" y="218"/>
                    </a:lnTo>
                    <a:lnTo>
                      <a:pt x="35" y="223"/>
                    </a:lnTo>
                    <a:lnTo>
                      <a:pt x="21" y="223"/>
                    </a:lnTo>
                    <a:lnTo>
                      <a:pt x="0" y="223"/>
                    </a:lnTo>
                    <a:lnTo>
                      <a:pt x="30" y="182"/>
                    </a:lnTo>
                    <a:lnTo>
                      <a:pt x="41" y="162"/>
                    </a:lnTo>
                    <a:lnTo>
                      <a:pt x="52" y="162"/>
                    </a:lnTo>
                    <a:lnTo>
                      <a:pt x="74" y="130"/>
                    </a:lnTo>
                    <a:lnTo>
                      <a:pt x="81" y="130"/>
                    </a:lnTo>
                    <a:lnTo>
                      <a:pt x="81" y="126"/>
                    </a:lnTo>
                    <a:lnTo>
                      <a:pt x="92" y="115"/>
                    </a:lnTo>
                    <a:lnTo>
                      <a:pt x="105" y="115"/>
                    </a:lnTo>
                    <a:lnTo>
                      <a:pt x="100" y="78"/>
                    </a:lnTo>
                    <a:lnTo>
                      <a:pt x="103" y="78"/>
                    </a:lnTo>
                    <a:lnTo>
                      <a:pt x="116" y="58"/>
                    </a:lnTo>
                    <a:lnTo>
                      <a:pt x="122" y="75"/>
                    </a:lnTo>
                    <a:lnTo>
                      <a:pt x="145" y="46"/>
                    </a:lnTo>
                    <a:lnTo>
                      <a:pt x="143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" name="Freeform 9"/>
              <p:cNvSpPr>
                <a:spLocks noChangeArrowheads="1"/>
              </p:cNvSpPr>
              <p:nvPr/>
            </p:nvSpPr>
            <p:spPr bwMode="auto">
              <a:xfrm>
                <a:off x="4267" y="3109"/>
                <a:ext cx="32" cy="50"/>
              </a:xfrm>
              <a:custGeom>
                <a:avLst/>
                <a:gdLst>
                  <a:gd name="T0" fmla="*/ 0 w 80"/>
                  <a:gd name="T1" fmla="*/ 0 h 125"/>
                  <a:gd name="T2" fmla="*/ 17 w 80"/>
                  <a:gd name="T3" fmla="*/ 0 h 125"/>
                  <a:gd name="T4" fmla="*/ 36 w 80"/>
                  <a:gd name="T5" fmla="*/ 14 h 125"/>
                  <a:gd name="T6" fmla="*/ 80 w 80"/>
                  <a:gd name="T7" fmla="*/ 14 h 125"/>
                  <a:gd name="T8" fmla="*/ 74 w 80"/>
                  <a:gd name="T9" fmla="*/ 33 h 125"/>
                  <a:gd name="T10" fmla="*/ 80 w 80"/>
                  <a:gd name="T11" fmla="*/ 56 h 125"/>
                  <a:gd name="T12" fmla="*/ 66 w 80"/>
                  <a:gd name="T13" fmla="*/ 56 h 125"/>
                  <a:gd name="T14" fmla="*/ 63 w 80"/>
                  <a:gd name="T15" fmla="*/ 61 h 125"/>
                  <a:gd name="T16" fmla="*/ 55 w 80"/>
                  <a:gd name="T17" fmla="*/ 66 h 125"/>
                  <a:gd name="T18" fmla="*/ 63 w 80"/>
                  <a:gd name="T19" fmla="*/ 125 h 125"/>
                  <a:gd name="T20" fmla="*/ 36 w 80"/>
                  <a:gd name="T21" fmla="*/ 120 h 125"/>
                  <a:gd name="T22" fmla="*/ 13 w 80"/>
                  <a:gd name="T23" fmla="*/ 101 h 125"/>
                  <a:gd name="T24" fmla="*/ 13 w 80"/>
                  <a:gd name="T25" fmla="*/ 61 h 125"/>
                  <a:gd name="T26" fmla="*/ 13 w 80"/>
                  <a:gd name="T27" fmla="*/ 46 h 125"/>
                  <a:gd name="T28" fmla="*/ 0 w 80"/>
                  <a:gd name="T29" fmla="*/ 33 h 125"/>
                  <a:gd name="T30" fmla="*/ 0 w 80"/>
                  <a:gd name="T3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125">
                    <a:moveTo>
                      <a:pt x="0" y="0"/>
                    </a:moveTo>
                    <a:lnTo>
                      <a:pt x="17" y="0"/>
                    </a:lnTo>
                    <a:lnTo>
                      <a:pt x="36" y="14"/>
                    </a:lnTo>
                    <a:lnTo>
                      <a:pt x="80" y="14"/>
                    </a:lnTo>
                    <a:lnTo>
                      <a:pt x="74" y="33"/>
                    </a:lnTo>
                    <a:lnTo>
                      <a:pt x="80" y="56"/>
                    </a:lnTo>
                    <a:lnTo>
                      <a:pt x="66" y="56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3" y="125"/>
                    </a:lnTo>
                    <a:lnTo>
                      <a:pt x="36" y="120"/>
                    </a:lnTo>
                    <a:lnTo>
                      <a:pt x="13" y="101"/>
                    </a:lnTo>
                    <a:lnTo>
                      <a:pt x="13" y="61"/>
                    </a:lnTo>
                    <a:lnTo>
                      <a:pt x="13" y="46"/>
                    </a:lnTo>
                    <a:lnTo>
                      <a:pt x="0" y="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" name="Freeform 10"/>
              <p:cNvSpPr>
                <a:spLocks noChangeArrowheads="1"/>
              </p:cNvSpPr>
              <p:nvPr/>
            </p:nvSpPr>
            <p:spPr bwMode="auto">
              <a:xfrm>
                <a:off x="4323" y="2571"/>
                <a:ext cx="49" cy="56"/>
              </a:xfrm>
              <a:custGeom>
                <a:avLst/>
                <a:gdLst>
                  <a:gd name="T0" fmla="*/ 21 w 122"/>
                  <a:gd name="T1" fmla="*/ 51 h 140"/>
                  <a:gd name="T2" fmla="*/ 0 w 122"/>
                  <a:gd name="T3" fmla="*/ 112 h 140"/>
                  <a:gd name="T4" fmla="*/ 8 w 122"/>
                  <a:gd name="T5" fmla="*/ 135 h 140"/>
                  <a:gd name="T6" fmla="*/ 43 w 122"/>
                  <a:gd name="T7" fmla="*/ 140 h 140"/>
                  <a:gd name="T8" fmla="*/ 72 w 122"/>
                  <a:gd name="T9" fmla="*/ 140 h 140"/>
                  <a:gd name="T10" fmla="*/ 84 w 122"/>
                  <a:gd name="T11" fmla="*/ 117 h 140"/>
                  <a:gd name="T12" fmla="*/ 89 w 122"/>
                  <a:gd name="T13" fmla="*/ 91 h 140"/>
                  <a:gd name="T14" fmla="*/ 122 w 122"/>
                  <a:gd name="T15" fmla="*/ 91 h 140"/>
                  <a:gd name="T16" fmla="*/ 117 w 122"/>
                  <a:gd name="T17" fmla="*/ 55 h 140"/>
                  <a:gd name="T18" fmla="*/ 117 w 122"/>
                  <a:gd name="T19" fmla="*/ 19 h 140"/>
                  <a:gd name="T20" fmla="*/ 84 w 122"/>
                  <a:gd name="T21" fmla="*/ 0 h 140"/>
                  <a:gd name="T22" fmla="*/ 82 w 122"/>
                  <a:gd name="T23" fmla="*/ 39 h 140"/>
                  <a:gd name="T24" fmla="*/ 100 w 122"/>
                  <a:gd name="T25" fmla="*/ 63 h 140"/>
                  <a:gd name="T26" fmla="*/ 70 w 122"/>
                  <a:gd name="T27" fmla="*/ 63 h 140"/>
                  <a:gd name="T28" fmla="*/ 59 w 122"/>
                  <a:gd name="T29" fmla="*/ 79 h 140"/>
                  <a:gd name="T30" fmla="*/ 21 w 122"/>
                  <a:gd name="T31" fmla="*/ 5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40">
                    <a:moveTo>
                      <a:pt x="21" y="51"/>
                    </a:moveTo>
                    <a:lnTo>
                      <a:pt x="0" y="112"/>
                    </a:lnTo>
                    <a:lnTo>
                      <a:pt x="8" y="135"/>
                    </a:lnTo>
                    <a:lnTo>
                      <a:pt x="43" y="140"/>
                    </a:lnTo>
                    <a:lnTo>
                      <a:pt x="72" y="140"/>
                    </a:lnTo>
                    <a:lnTo>
                      <a:pt x="84" y="117"/>
                    </a:lnTo>
                    <a:lnTo>
                      <a:pt x="89" y="91"/>
                    </a:lnTo>
                    <a:lnTo>
                      <a:pt x="122" y="91"/>
                    </a:lnTo>
                    <a:lnTo>
                      <a:pt x="117" y="55"/>
                    </a:lnTo>
                    <a:lnTo>
                      <a:pt x="117" y="19"/>
                    </a:lnTo>
                    <a:lnTo>
                      <a:pt x="84" y="0"/>
                    </a:lnTo>
                    <a:lnTo>
                      <a:pt x="82" y="39"/>
                    </a:lnTo>
                    <a:lnTo>
                      <a:pt x="100" y="63"/>
                    </a:lnTo>
                    <a:lnTo>
                      <a:pt x="70" y="63"/>
                    </a:lnTo>
                    <a:lnTo>
                      <a:pt x="59" y="79"/>
                    </a:lnTo>
                    <a:lnTo>
                      <a:pt x="21" y="51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" name="Freeform 11"/>
              <p:cNvSpPr>
                <a:spLocks noChangeArrowheads="1"/>
              </p:cNvSpPr>
              <p:nvPr/>
            </p:nvSpPr>
            <p:spPr bwMode="auto">
              <a:xfrm>
                <a:off x="3873" y="2246"/>
                <a:ext cx="31" cy="40"/>
              </a:xfrm>
              <a:custGeom>
                <a:avLst/>
                <a:gdLst>
                  <a:gd name="T0" fmla="*/ 0 w 77"/>
                  <a:gd name="T1" fmla="*/ 76 h 100"/>
                  <a:gd name="T2" fmla="*/ 13 w 77"/>
                  <a:gd name="T3" fmla="*/ 96 h 100"/>
                  <a:gd name="T4" fmla="*/ 29 w 77"/>
                  <a:gd name="T5" fmla="*/ 92 h 100"/>
                  <a:gd name="T6" fmla="*/ 55 w 77"/>
                  <a:gd name="T7" fmla="*/ 100 h 100"/>
                  <a:gd name="T8" fmla="*/ 74 w 77"/>
                  <a:gd name="T9" fmla="*/ 100 h 100"/>
                  <a:gd name="T10" fmla="*/ 77 w 77"/>
                  <a:gd name="T11" fmla="*/ 66 h 100"/>
                  <a:gd name="T12" fmla="*/ 72 w 77"/>
                  <a:gd name="T13" fmla="*/ 42 h 100"/>
                  <a:gd name="T14" fmla="*/ 59 w 77"/>
                  <a:gd name="T15" fmla="*/ 15 h 100"/>
                  <a:gd name="T16" fmla="*/ 42 w 77"/>
                  <a:gd name="T17" fmla="*/ 15 h 100"/>
                  <a:gd name="T18" fmla="*/ 37 w 77"/>
                  <a:gd name="T19" fmla="*/ 0 h 100"/>
                  <a:gd name="T20" fmla="*/ 19 w 77"/>
                  <a:gd name="T21" fmla="*/ 0 h 100"/>
                  <a:gd name="T22" fmla="*/ 19 w 77"/>
                  <a:gd name="T23" fmla="*/ 30 h 100"/>
                  <a:gd name="T24" fmla="*/ 0 w 77"/>
                  <a:gd name="T25" fmla="*/ 7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100">
                    <a:moveTo>
                      <a:pt x="0" y="76"/>
                    </a:moveTo>
                    <a:lnTo>
                      <a:pt x="13" y="96"/>
                    </a:lnTo>
                    <a:lnTo>
                      <a:pt x="29" y="92"/>
                    </a:lnTo>
                    <a:lnTo>
                      <a:pt x="55" y="100"/>
                    </a:lnTo>
                    <a:lnTo>
                      <a:pt x="74" y="100"/>
                    </a:lnTo>
                    <a:lnTo>
                      <a:pt x="77" y="66"/>
                    </a:lnTo>
                    <a:lnTo>
                      <a:pt x="72" y="42"/>
                    </a:lnTo>
                    <a:lnTo>
                      <a:pt x="59" y="15"/>
                    </a:lnTo>
                    <a:lnTo>
                      <a:pt x="42" y="15"/>
                    </a:lnTo>
                    <a:lnTo>
                      <a:pt x="37" y="0"/>
                    </a:lnTo>
                    <a:lnTo>
                      <a:pt x="19" y="0"/>
                    </a:lnTo>
                    <a:lnTo>
                      <a:pt x="19" y="30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" name="Freeform 12"/>
              <p:cNvSpPr>
                <a:spLocks noChangeArrowheads="1"/>
              </p:cNvSpPr>
              <p:nvPr/>
            </p:nvSpPr>
            <p:spPr bwMode="auto">
              <a:xfrm>
                <a:off x="3955" y="2174"/>
                <a:ext cx="31" cy="52"/>
              </a:xfrm>
              <a:custGeom>
                <a:avLst/>
                <a:gdLst>
                  <a:gd name="T0" fmla="*/ 17 w 77"/>
                  <a:gd name="T1" fmla="*/ 0 h 130"/>
                  <a:gd name="T2" fmla="*/ 50 w 77"/>
                  <a:gd name="T3" fmla="*/ 4 h 130"/>
                  <a:gd name="T4" fmla="*/ 63 w 77"/>
                  <a:gd name="T5" fmla="*/ 38 h 130"/>
                  <a:gd name="T6" fmla="*/ 77 w 77"/>
                  <a:gd name="T7" fmla="*/ 58 h 130"/>
                  <a:gd name="T8" fmla="*/ 66 w 77"/>
                  <a:gd name="T9" fmla="*/ 74 h 130"/>
                  <a:gd name="T10" fmla="*/ 77 w 77"/>
                  <a:gd name="T11" fmla="*/ 94 h 130"/>
                  <a:gd name="T12" fmla="*/ 71 w 77"/>
                  <a:gd name="T13" fmla="*/ 117 h 130"/>
                  <a:gd name="T14" fmla="*/ 59 w 77"/>
                  <a:gd name="T15" fmla="*/ 130 h 130"/>
                  <a:gd name="T16" fmla="*/ 36 w 77"/>
                  <a:gd name="T17" fmla="*/ 125 h 130"/>
                  <a:gd name="T18" fmla="*/ 21 w 77"/>
                  <a:gd name="T19" fmla="*/ 125 h 130"/>
                  <a:gd name="T20" fmla="*/ 13 w 77"/>
                  <a:gd name="T21" fmla="*/ 110 h 130"/>
                  <a:gd name="T22" fmla="*/ 6 w 77"/>
                  <a:gd name="T23" fmla="*/ 91 h 130"/>
                  <a:gd name="T24" fmla="*/ 6 w 77"/>
                  <a:gd name="T25" fmla="*/ 70 h 130"/>
                  <a:gd name="T26" fmla="*/ 0 w 77"/>
                  <a:gd name="T27" fmla="*/ 42 h 130"/>
                  <a:gd name="T28" fmla="*/ 17 w 77"/>
                  <a:gd name="T2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130">
                    <a:moveTo>
                      <a:pt x="17" y="0"/>
                    </a:moveTo>
                    <a:lnTo>
                      <a:pt x="50" y="4"/>
                    </a:lnTo>
                    <a:lnTo>
                      <a:pt x="63" y="38"/>
                    </a:lnTo>
                    <a:lnTo>
                      <a:pt x="77" y="58"/>
                    </a:lnTo>
                    <a:lnTo>
                      <a:pt x="66" y="74"/>
                    </a:lnTo>
                    <a:lnTo>
                      <a:pt x="77" y="94"/>
                    </a:lnTo>
                    <a:lnTo>
                      <a:pt x="71" y="117"/>
                    </a:lnTo>
                    <a:lnTo>
                      <a:pt x="59" y="130"/>
                    </a:lnTo>
                    <a:lnTo>
                      <a:pt x="36" y="125"/>
                    </a:lnTo>
                    <a:lnTo>
                      <a:pt x="21" y="125"/>
                    </a:lnTo>
                    <a:lnTo>
                      <a:pt x="13" y="110"/>
                    </a:lnTo>
                    <a:lnTo>
                      <a:pt x="6" y="91"/>
                    </a:lnTo>
                    <a:lnTo>
                      <a:pt x="6" y="70"/>
                    </a:lnTo>
                    <a:lnTo>
                      <a:pt x="0" y="42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" name="Freeform 13"/>
              <p:cNvSpPr>
                <a:spLocks noChangeArrowheads="1"/>
              </p:cNvSpPr>
              <p:nvPr/>
            </p:nvSpPr>
            <p:spPr bwMode="auto">
              <a:xfrm>
                <a:off x="3950" y="1886"/>
                <a:ext cx="53" cy="48"/>
              </a:xfrm>
              <a:custGeom>
                <a:avLst/>
                <a:gdLst>
                  <a:gd name="T0" fmla="*/ 19 w 132"/>
                  <a:gd name="T1" fmla="*/ 0 h 119"/>
                  <a:gd name="T2" fmla="*/ 35 w 132"/>
                  <a:gd name="T3" fmla="*/ 19 h 119"/>
                  <a:gd name="T4" fmla="*/ 52 w 132"/>
                  <a:gd name="T5" fmla="*/ 14 h 119"/>
                  <a:gd name="T6" fmla="*/ 76 w 132"/>
                  <a:gd name="T7" fmla="*/ 19 h 119"/>
                  <a:gd name="T8" fmla="*/ 99 w 132"/>
                  <a:gd name="T9" fmla="*/ 19 h 119"/>
                  <a:gd name="T10" fmla="*/ 110 w 132"/>
                  <a:gd name="T11" fmla="*/ 30 h 119"/>
                  <a:gd name="T12" fmla="*/ 123 w 132"/>
                  <a:gd name="T13" fmla="*/ 56 h 119"/>
                  <a:gd name="T14" fmla="*/ 132 w 132"/>
                  <a:gd name="T15" fmla="*/ 69 h 119"/>
                  <a:gd name="T16" fmla="*/ 101 w 132"/>
                  <a:gd name="T17" fmla="*/ 76 h 119"/>
                  <a:gd name="T18" fmla="*/ 94 w 132"/>
                  <a:gd name="T19" fmla="*/ 83 h 119"/>
                  <a:gd name="T20" fmla="*/ 101 w 132"/>
                  <a:gd name="T21" fmla="*/ 99 h 119"/>
                  <a:gd name="T22" fmla="*/ 101 w 132"/>
                  <a:gd name="T23" fmla="*/ 115 h 119"/>
                  <a:gd name="T24" fmla="*/ 71 w 132"/>
                  <a:gd name="T25" fmla="*/ 99 h 119"/>
                  <a:gd name="T26" fmla="*/ 46 w 132"/>
                  <a:gd name="T27" fmla="*/ 89 h 119"/>
                  <a:gd name="T28" fmla="*/ 35 w 132"/>
                  <a:gd name="T29" fmla="*/ 92 h 119"/>
                  <a:gd name="T30" fmla="*/ 35 w 132"/>
                  <a:gd name="T31" fmla="*/ 115 h 119"/>
                  <a:gd name="T32" fmla="*/ 19 w 132"/>
                  <a:gd name="T33" fmla="*/ 120 h 119"/>
                  <a:gd name="T34" fmla="*/ 10 w 132"/>
                  <a:gd name="T35" fmla="*/ 99 h 119"/>
                  <a:gd name="T36" fmla="*/ 8 w 132"/>
                  <a:gd name="T37" fmla="*/ 76 h 119"/>
                  <a:gd name="T38" fmla="*/ 0 w 132"/>
                  <a:gd name="T39" fmla="*/ 73 h 119"/>
                  <a:gd name="T40" fmla="*/ 8 w 132"/>
                  <a:gd name="T41" fmla="*/ 49 h 119"/>
                  <a:gd name="T42" fmla="*/ 21 w 132"/>
                  <a:gd name="T43" fmla="*/ 42 h 119"/>
                  <a:gd name="T44" fmla="*/ 19 w 132"/>
                  <a:gd name="T4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19">
                    <a:moveTo>
                      <a:pt x="19" y="0"/>
                    </a:moveTo>
                    <a:lnTo>
                      <a:pt x="35" y="19"/>
                    </a:lnTo>
                    <a:lnTo>
                      <a:pt x="52" y="14"/>
                    </a:lnTo>
                    <a:lnTo>
                      <a:pt x="76" y="19"/>
                    </a:lnTo>
                    <a:lnTo>
                      <a:pt x="99" y="19"/>
                    </a:lnTo>
                    <a:lnTo>
                      <a:pt x="110" y="30"/>
                    </a:lnTo>
                    <a:lnTo>
                      <a:pt x="123" y="56"/>
                    </a:lnTo>
                    <a:lnTo>
                      <a:pt x="132" y="69"/>
                    </a:lnTo>
                    <a:lnTo>
                      <a:pt x="101" y="76"/>
                    </a:lnTo>
                    <a:lnTo>
                      <a:pt x="94" y="83"/>
                    </a:lnTo>
                    <a:lnTo>
                      <a:pt x="101" y="99"/>
                    </a:lnTo>
                    <a:lnTo>
                      <a:pt x="101" y="115"/>
                    </a:lnTo>
                    <a:lnTo>
                      <a:pt x="71" y="99"/>
                    </a:lnTo>
                    <a:lnTo>
                      <a:pt x="46" y="89"/>
                    </a:lnTo>
                    <a:lnTo>
                      <a:pt x="35" y="92"/>
                    </a:lnTo>
                    <a:lnTo>
                      <a:pt x="35" y="115"/>
                    </a:lnTo>
                    <a:lnTo>
                      <a:pt x="19" y="120"/>
                    </a:lnTo>
                    <a:lnTo>
                      <a:pt x="10" y="99"/>
                    </a:lnTo>
                    <a:lnTo>
                      <a:pt x="8" y="76"/>
                    </a:lnTo>
                    <a:lnTo>
                      <a:pt x="0" y="73"/>
                    </a:lnTo>
                    <a:lnTo>
                      <a:pt x="8" y="49"/>
                    </a:lnTo>
                    <a:lnTo>
                      <a:pt x="21" y="42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" name="Freeform 14"/>
              <p:cNvSpPr>
                <a:spLocks noChangeArrowheads="1"/>
              </p:cNvSpPr>
              <p:nvPr/>
            </p:nvSpPr>
            <p:spPr bwMode="auto">
              <a:xfrm>
                <a:off x="3995" y="2698"/>
                <a:ext cx="364" cy="388"/>
              </a:xfrm>
              <a:custGeom>
                <a:avLst/>
                <a:gdLst>
                  <a:gd name="T0" fmla="*/ 704 w 910"/>
                  <a:gd name="T1" fmla="*/ 77 h 970"/>
                  <a:gd name="T2" fmla="*/ 739 w 910"/>
                  <a:gd name="T3" fmla="*/ 109 h 970"/>
                  <a:gd name="T4" fmla="*/ 777 w 910"/>
                  <a:gd name="T5" fmla="*/ 252 h 970"/>
                  <a:gd name="T6" fmla="*/ 861 w 910"/>
                  <a:gd name="T7" fmla="*/ 401 h 970"/>
                  <a:gd name="T8" fmla="*/ 910 w 910"/>
                  <a:gd name="T9" fmla="*/ 553 h 970"/>
                  <a:gd name="T10" fmla="*/ 874 w 910"/>
                  <a:gd name="T11" fmla="*/ 694 h 970"/>
                  <a:gd name="T12" fmla="*/ 839 w 910"/>
                  <a:gd name="T13" fmla="*/ 782 h 970"/>
                  <a:gd name="T14" fmla="*/ 817 w 910"/>
                  <a:gd name="T15" fmla="*/ 869 h 970"/>
                  <a:gd name="T16" fmla="*/ 795 w 910"/>
                  <a:gd name="T17" fmla="*/ 919 h 970"/>
                  <a:gd name="T18" fmla="*/ 753 w 910"/>
                  <a:gd name="T19" fmla="*/ 954 h 970"/>
                  <a:gd name="T20" fmla="*/ 682 w 910"/>
                  <a:gd name="T21" fmla="*/ 942 h 970"/>
                  <a:gd name="T22" fmla="*/ 612 w 910"/>
                  <a:gd name="T23" fmla="*/ 919 h 970"/>
                  <a:gd name="T24" fmla="*/ 574 w 910"/>
                  <a:gd name="T25" fmla="*/ 864 h 970"/>
                  <a:gd name="T26" fmla="*/ 563 w 910"/>
                  <a:gd name="T27" fmla="*/ 794 h 970"/>
                  <a:gd name="T28" fmla="*/ 539 w 910"/>
                  <a:gd name="T29" fmla="*/ 764 h 970"/>
                  <a:gd name="T30" fmla="*/ 500 w 910"/>
                  <a:gd name="T31" fmla="*/ 767 h 970"/>
                  <a:gd name="T32" fmla="*/ 465 w 910"/>
                  <a:gd name="T33" fmla="*/ 712 h 970"/>
                  <a:gd name="T34" fmla="*/ 435 w 910"/>
                  <a:gd name="T35" fmla="*/ 704 h 970"/>
                  <a:gd name="T36" fmla="*/ 386 w 910"/>
                  <a:gd name="T37" fmla="*/ 712 h 970"/>
                  <a:gd name="T38" fmla="*/ 345 w 910"/>
                  <a:gd name="T39" fmla="*/ 721 h 970"/>
                  <a:gd name="T40" fmla="*/ 309 w 910"/>
                  <a:gd name="T41" fmla="*/ 751 h 970"/>
                  <a:gd name="T42" fmla="*/ 258 w 910"/>
                  <a:gd name="T43" fmla="*/ 774 h 970"/>
                  <a:gd name="T44" fmla="*/ 207 w 910"/>
                  <a:gd name="T45" fmla="*/ 809 h 970"/>
                  <a:gd name="T46" fmla="*/ 179 w 910"/>
                  <a:gd name="T47" fmla="*/ 824 h 970"/>
                  <a:gd name="T48" fmla="*/ 104 w 910"/>
                  <a:gd name="T49" fmla="*/ 817 h 970"/>
                  <a:gd name="T50" fmla="*/ 88 w 910"/>
                  <a:gd name="T51" fmla="*/ 799 h 970"/>
                  <a:gd name="T52" fmla="*/ 88 w 910"/>
                  <a:gd name="T53" fmla="*/ 694 h 970"/>
                  <a:gd name="T54" fmla="*/ 64 w 910"/>
                  <a:gd name="T55" fmla="*/ 630 h 970"/>
                  <a:gd name="T56" fmla="*/ 39 w 910"/>
                  <a:gd name="T57" fmla="*/ 580 h 970"/>
                  <a:gd name="T58" fmla="*/ 7 w 910"/>
                  <a:gd name="T59" fmla="*/ 401 h 970"/>
                  <a:gd name="T60" fmla="*/ 9 w 910"/>
                  <a:gd name="T61" fmla="*/ 343 h 970"/>
                  <a:gd name="T62" fmla="*/ 74 w 910"/>
                  <a:gd name="T63" fmla="*/ 310 h 970"/>
                  <a:gd name="T64" fmla="*/ 124 w 910"/>
                  <a:gd name="T65" fmla="*/ 302 h 970"/>
                  <a:gd name="T66" fmla="*/ 150 w 910"/>
                  <a:gd name="T67" fmla="*/ 287 h 970"/>
                  <a:gd name="T68" fmla="*/ 166 w 910"/>
                  <a:gd name="T69" fmla="*/ 237 h 970"/>
                  <a:gd name="T70" fmla="*/ 161 w 910"/>
                  <a:gd name="T71" fmla="*/ 209 h 970"/>
                  <a:gd name="T72" fmla="*/ 226 w 910"/>
                  <a:gd name="T73" fmla="*/ 139 h 970"/>
                  <a:gd name="T74" fmla="*/ 278 w 910"/>
                  <a:gd name="T75" fmla="*/ 89 h 970"/>
                  <a:gd name="T76" fmla="*/ 324 w 910"/>
                  <a:gd name="T77" fmla="*/ 124 h 970"/>
                  <a:gd name="T78" fmla="*/ 358 w 910"/>
                  <a:gd name="T79" fmla="*/ 85 h 970"/>
                  <a:gd name="T80" fmla="*/ 393 w 910"/>
                  <a:gd name="T81" fmla="*/ 39 h 970"/>
                  <a:gd name="T82" fmla="*/ 432 w 910"/>
                  <a:gd name="T83" fmla="*/ 12 h 970"/>
                  <a:gd name="T84" fmla="*/ 493 w 910"/>
                  <a:gd name="T85" fmla="*/ 19 h 970"/>
                  <a:gd name="T86" fmla="*/ 515 w 910"/>
                  <a:gd name="T87" fmla="*/ 54 h 970"/>
                  <a:gd name="T88" fmla="*/ 515 w 910"/>
                  <a:gd name="T89" fmla="*/ 97 h 970"/>
                  <a:gd name="T90" fmla="*/ 566 w 910"/>
                  <a:gd name="T91" fmla="*/ 174 h 970"/>
                  <a:gd name="T92" fmla="*/ 609 w 910"/>
                  <a:gd name="T93" fmla="*/ 197 h 970"/>
                  <a:gd name="T94" fmla="*/ 645 w 910"/>
                  <a:gd name="T95" fmla="*/ 124 h 970"/>
                  <a:gd name="T96" fmla="*/ 654 w 910"/>
                  <a:gd name="T97" fmla="*/ 0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0" h="970">
                    <a:moveTo>
                      <a:pt x="654" y="0"/>
                    </a:moveTo>
                    <a:lnTo>
                      <a:pt x="704" y="0"/>
                    </a:lnTo>
                    <a:lnTo>
                      <a:pt x="704" y="77"/>
                    </a:lnTo>
                    <a:lnTo>
                      <a:pt x="722" y="97"/>
                    </a:lnTo>
                    <a:lnTo>
                      <a:pt x="728" y="109"/>
                    </a:lnTo>
                    <a:lnTo>
                      <a:pt x="739" y="109"/>
                    </a:lnTo>
                    <a:lnTo>
                      <a:pt x="744" y="124"/>
                    </a:lnTo>
                    <a:lnTo>
                      <a:pt x="749" y="202"/>
                    </a:lnTo>
                    <a:lnTo>
                      <a:pt x="777" y="252"/>
                    </a:lnTo>
                    <a:lnTo>
                      <a:pt x="817" y="328"/>
                    </a:lnTo>
                    <a:lnTo>
                      <a:pt x="817" y="338"/>
                    </a:lnTo>
                    <a:lnTo>
                      <a:pt x="861" y="401"/>
                    </a:lnTo>
                    <a:lnTo>
                      <a:pt x="861" y="413"/>
                    </a:lnTo>
                    <a:lnTo>
                      <a:pt x="904" y="463"/>
                    </a:lnTo>
                    <a:lnTo>
                      <a:pt x="910" y="553"/>
                    </a:lnTo>
                    <a:lnTo>
                      <a:pt x="904" y="633"/>
                    </a:lnTo>
                    <a:lnTo>
                      <a:pt x="890" y="674"/>
                    </a:lnTo>
                    <a:lnTo>
                      <a:pt x="874" y="694"/>
                    </a:lnTo>
                    <a:lnTo>
                      <a:pt x="869" y="732"/>
                    </a:lnTo>
                    <a:lnTo>
                      <a:pt x="852" y="767"/>
                    </a:lnTo>
                    <a:lnTo>
                      <a:pt x="839" y="782"/>
                    </a:lnTo>
                    <a:lnTo>
                      <a:pt x="841" y="794"/>
                    </a:lnTo>
                    <a:lnTo>
                      <a:pt x="826" y="817"/>
                    </a:lnTo>
                    <a:lnTo>
                      <a:pt x="817" y="869"/>
                    </a:lnTo>
                    <a:lnTo>
                      <a:pt x="815" y="894"/>
                    </a:lnTo>
                    <a:lnTo>
                      <a:pt x="799" y="907"/>
                    </a:lnTo>
                    <a:lnTo>
                      <a:pt x="795" y="919"/>
                    </a:lnTo>
                    <a:lnTo>
                      <a:pt x="784" y="942"/>
                    </a:lnTo>
                    <a:lnTo>
                      <a:pt x="766" y="946"/>
                    </a:lnTo>
                    <a:lnTo>
                      <a:pt x="753" y="954"/>
                    </a:lnTo>
                    <a:lnTo>
                      <a:pt x="733" y="970"/>
                    </a:lnTo>
                    <a:lnTo>
                      <a:pt x="709" y="939"/>
                    </a:lnTo>
                    <a:lnTo>
                      <a:pt x="682" y="942"/>
                    </a:lnTo>
                    <a:lnTo>
                      <a:pt x="674" y="942"/>
                    </a:lnTo>
                    <a:lnTo>
                      <a:pt x="636" y="949"/>
                    </a:lnTo>
                    <a:lnTo>
                      <a:pt x="612" y="919"/>
                    </a:lnTo>
                    <a:lnTo>
                      <a:pt x="595" y="887"/>
                    </a:lnTo>
                    <a:lnTo>
                      <a:pt x="585" y="891"/>
                    </a:lnTo>
                    <a:lnTo>
                      <a:pt x="574" y="864"/>
                    </a:lnTo>
                    <a:lnTo>
                      <a:pt x="568" y="841"/>
                    </a:lnTo>
                    <a:lnTo>
                      <a:pt x="563" y="834"/>
                    </a:lnTo>
                    <a:lnTo>
                      <a:pt x="563" y="794"/>
                    </a:lnTo>
                    <a:lnTo>
                      <a:pt x="566" y="771"/>
                    </a:lnTo>
                    <a:lnTo>
                      <a:pt x="559" y="756"/>
                    </a:lnTo>
                    <a:lnTo>
                      <a:pt x="539" y="764"/>
                    </a:lnTo>
                    <a:lnTo>
                      <a:pt x="528" y="767"/>
                    </a:lnTo>
                    <a:lnTo>
                      <a:pt x="508" y="767"/>
                    </a:lnTo>
                    <a:lnTo>
                      <a:pt x="500" y="767"/>
                    </a:lnTo>
                    <a:lnTo>
                      <a:pt x="493" y="767"/>
                    </a:lnTo>
                    <a:lnTo>
                      <a:pt x="479" y="744"/>
                    </a:lnTo>
                    <a:lnTo>
                      <a:pt x="465" y="712"/>
                    </a:lnTo>
                    <a:lnTo>
                      <a:pt x="462" y="716"/>
                    </a:lnTo>
                    <a:lnTo>
                      <a:pt x="437" y="716"/>
                    </a:lnTo>
                    <a:lnTo>
                      <a:pt x="435" y="704"/>
                    </a:lnTo>
                    <a:lnTo>
                      <a:pt x="421" y="716"/>
                    </a:lnTo>
                    <a:lnTo>
                      <a:pt x="408" y="712"/>
                    </a:lnTo>
                    <a:lnTo>
                      <a:pt x="386" y="712"/>
                    </a:lnTo>
                    <a:lnTo>
                      <a:pt x="373" y="704"/>
                    </a:lnTo>
                    <a:lnTo>
                      <a:pt x="367" y="716"/>
                    </a:lnTo>
                    <a:lnTo>
                      <a:pt x="345" y="721"/>
                    </a:lnTo>
                    <a:lnTo>
                      <a:pt x="340" y="712"/>
                    </a:lnTo>
                    <a:lnTo>
                      <a:pt x="326" y="732"/>
                    </a:lnTo>
                    <a:lnTo>
                      <a:pt x="309" y="751"/>
                    </a:lnTo>
                    <a:lnTo>
                      <a:pt x="299" y="751"/>
                    </a:lnTo>
                    <a:lnTo>
                      <a:pt x="283" y="774"/>
                    </a:lnTo>
                    <a:lnTo>
                      <a:pt x="258" y="774"/>
                    </a:lnTo>
                    <a:lnTo>
                      <a:pt x="239" y="782"/>
                    </a:lnTo>
                    <a:lnTo>
                      <a:pt x="218" y="794"/>
                    </a:lnTo>
                    <a:lnTo>
                      <a:pt x="207" y="809"/>
                    </a:lnTo>
                    <a:lnTo>
                      <a:pt x="199" y="806"/>
                    </a:lnTo>
                    <a:lnTo>
                      <a:pt x="190" y="821"/>
                    </a:lnTo>
                    <a:lnTo>
                      <a:pt x="179" y="824"/>
                    </a:lnTo>
                    <a:lnTo>
                      <a:pt x="166" y="844"/>
                    </a:lnTo>
                    <a:lnTo>
                      <a:pt x="124" y="844"/>
                    </a:lnTo>
                    <a:lnTo>
                      <a:pt x="104" y="817"/>
                    </a:lnTo>
                    <a:lnTo>
                      <a:pt x="102" y="806"/>
                    </a:lnTo>
                    <a:lnTo>
                      <a:pt x="96" y="817"/>
                    </a:lnTo>
                    <a:lnTo>
                      <a:pt x="88" y="799"/>
                    </a:lnTo>
                    <a:lnTo>
                      <a:pt x="91" y="747"/>
                    </a:lnTo>
                    <a:lnTo>
                      <a:pt x="96" y="716"/>
                    </a:lnTo>
                    <a:lnTo>
                      <a:pt x="88" y="694"/>
                    </a:lnTo>
                    <a:lnTo>
                      <a:pt x="80" y="669"/>
                    </a:lnTo>
                    <a:lnTo>
                      <a:pt x="77" y="641"/>
                    </a:lnTo>
                    <a:lnTo>
                      <a:pt x="64" y="630"/>
                    </a:lnTo>
                    <a:lnTo>
                      <a:pt x="60" y="626"/>
                    </a:lnTo>
                    <a:lnTo>
                      <a:pt x="58" y="615"/>
                    </a:lnTo>
                    <a:lnTo>
                      <a:pt x="39" y="580"/>
                    </a:lnTo>
                    <a:lnTo>
                      <a:pt x="14" y="493"/>
                    </a:lnTo>
                    <a:lnTo>
                      <a:pt x="7" y="436"/>
                    </a:lnTo>
                    <a:lnTo>
                      <a:pt x="7" y="401"/>
                    </a:lnTo>
                    <a:lnTo>
                      <a:pt x="0" y="388"/>
                    </a:lnTo>
                    <a:lnTo>
                      <a:pt x="1" y="358"/>
                    </a:lnTo>
                    <a:lnTo>
                      <a:pt x="9" y="343"/>
                    </a:lnTo>
                    <a:lnTo>
                      <a:pt x="39" y="299"/>
                    </a:lnTo>
                    <a:lnTo>
                      <a:pt x="69" y="302"/>
                    </a:lnTo>
                    <a:lnTo>
                      <a:pt x="74" y="310"/>
                    </a:lnTo>
                    <a:lnTo>
                      <a:pt x="113" y="310"/>
                    </a:lnTo>
                    <a:lnTo>
                      <a:pt x="115" y="299"/>
                    </a:lnTo>
                    <a:lnTo>
                      <a:pt x="124" y="302"/>
                    </a:lnTo>
                    <a:lnTo>
                      <a:pt x="133" y="292"/>
                    </a:lnTo>
                    <a:lnTo>
                      <a:pt x="142" y="295"/>
                    </a:lnTo>
                    <a:lnTo>
                      <a:pt x="150" y="287"/>
                    </a:lnTo>
                    <a:lnTo>
                      <a:pt x="148" y="275"/>
                    </a:lnTo>
                    <a:lnTo>
                      <a:pt x="155" y="247"/>
                    </a:lnTo>
                    <a:lnTo>
                      <a:pt x="166" y="237"/>
                    </a:lnTo>
                    <a:lnTo>
                      <a:pt x="161" y="229"/>
                    </a:lnTo>
                    <a:lnTo>
                      <a:pt x="166" y="222"/>
                    </a:lnTo>
                    <a:lnTo>
                      <a:pt x="161" y="209"/>
                    </a:lnTo>
                    <a:lnTo>
                      <a:pt x="177" y="190"/>
                    </a:lnTo>
                    <a:lnTo>
                      <a:pt x="201" y="187"/>
                    </a:lnTo>
                    <a:lnTo>
                      <a:pt x="226" y="139"/>
                    </a:lnTo>
                    <a:lnTo>
                      <a:pt x="256" y="100"/>
                    </a:lnTo>
                    <a:lnTo>
                      <a:pt x="269" y="97"/>
                    </a:lnTo>
                    <a:lnTo>
                      <a:pt x="278" y="89"/>
                    </a:lnTo>
                    <a:lnTo>
                      <a:pt x="291" y="89"/>
                    </a:lnTo>
                    <a:lnTo>
                      <a:pt x="316" y="120"/>
                    </a:lnTo>
                    <a:lnTo>
                      <a:pt x="324" y="124"/>
                    </a:lnTo>
                    <a:lnTo>
                      <a:pt x="331" y="109"/>
                    </a:lnTo>
                    <a:lnTo>
                      <a:pt x="348" y="89"/>
                    </a:lnTo>
                    <a:lnTo>
                      <a:pt x="358" y="85"/>
                    </a:lnTo>
                    <a:lnTo>
                      <a:pt x="369" y="54"/>
                    </a:lnTo>
                    <a:lnTo>
                      <a:pt x="380" y="50"/>
                    </a:lnTo>
                    <a:lnTo>
                      <a:pt x="393" y="39"/>
                    </a:lnTo>
                    <a:lnTo>
                      <a:pt x="408" y="27"/>
                    </a:lnTo>
                    <a:lnTo>
                      <a:pt x="421" y="27"/>
                    </a:lnTo>
                    <a:lnTo>
                      <a:pt x="432" y="12"/>
                    </a:lnTo>
                    <a:lnTo>
                      <a:pt x="448" y="12"/>
                    </a:lnTo>
                    <a:lnTo>
                      <a:pt x="468" y="12"/>
                    </a:lnTo>
                    <a:lnTo>
                      <a:pt x="493" y="19"/>
                    </a:lnTo>
                    <a:lnTo>
                      <a:pt x="508" y="34"/>
                    </a:lnTo>
                    <a:lnTo>
                      <a:pt x="511" y="47"/>
                    </a:lnTo>
                    <a:lnTo>
                      <a:pt x="515" y="54"/>
                    </a:lnTo>
                    <a:lnTo>
                      <a:pt x="517" y="74"/>
                    </a:lnTo>
                    <a:lnTo>
                      <a:pt x="515" y="82"/>
                    </a:lnTo>
                    <a:lnTo>
                      <a:pt x="515" y="97"/>
                    </a:lnTo>
                    <a:lnTo>
                      <a:pt x="511" y="109"/>
                    </a:lnTo>
                    <a:lnTo>
                      <a:pt x="552" y="152"/>
                    </a:lnTo>
                    <a:lnTo>
                      <a:pt x="566" y="174"/>
                    </a:lnTo>
                    <a:lnTo>
                      <a:pt x="581" y="182"/>
                    </a:lnTo>
                    <a:lnTo>
                      <a:pt x="598" y="194"/>
                    </a:lnTo>
                    <a:lnTo>
                      <a:pt x="609" y="197"/>
                    </a:lnTo>
                    <a:lnTo>
                      <a:pt x="625" y="187"/>
                    </a:lnTo>
                    <a:lnTo>
                      <a:pt x="638" y="152"/>
                    </a:lnTo>
                    <a:lnTo>
                      <a:pt x="645" y="124"/>
                    </a:lnTo>
                    <a:lnTo>
                      <a:pt x="649" y="74"/>
                    </a:lnTo>
                    <a:lnTo>
                      <a:pt x="654" y="50"/>
                    </a:lnTo>
                    <a:lnTo>
                      <a:pt x="654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" name="Freeform 15"/>
              <p:cNvSpPr>
                <a:spLocks noChangeArrowheads="1"/>
              </p:cNvSpPr>
              <p:nvPr/>
            </p:nvSpPr>
            <p:spPr bwMode="auto">
              <a:xfrm>
                <a:off x="3910" y="2614"/>
                <a:ext cx="200" cy="54"/>
              </a:xfrm>
              <a:custGeom>
                <a:avLst/>
                <a:gdLst>
                  <a:gd name="T0" fmla="*/ 36 w 499"/>
                  <a:gd name="T1" fmla="*/ 19 h 135"/>
                  <a:gd name="T2" fmla="*/ 98 w 499"/>
                  <a:gd name="T3" fmla="*/ 19 h 135"/>
                  <a:gd name="T4" fmla="*/ 136 w 499"/>
                  <a:gd name="T5" fmla="*/ 22 h 135"/>
                  <a:gd name="T6" fmla="*/ 169 w 499"/>
                  <a:gd name="T7" fmla="*/ 62 h 135"/>
                  <a:gd name="T8" fmla="*/ 198 w 499"/>
                  <a:gd name="T9" fmla="*/ 71 h 135"/>
                  <a:gd name="T10" fmla="*/ 244 w 499"/>
                  <a:gd name="T11" fmla="*/ 87 h 135"/>
                  <a:gd name="T12" fmla="*/ 271 w 499"/>
                  <a:gd name="T13" fmla="*/ 94 h 135"/>
                  <a:gd name="T14" fmla="*/ 282 w 499"/>
                  <a:gd name="T15" fmla="*/ 62 h 135"/>
                  <a:gd name="T16" fmla="*/ 340 w 499"/>
                  <a:gd name="T17" fmla="*/ 71 h 135"/>
                  <a:gd name="T18" fmla="*/ 384 w 499"/>
                  <a:gd name="T19" fmla="*/ 84 h 135"/>
                  <a:gd name="T20" fmla="*/ 413 w 499"/>
                  <a:gd name="T21" fmla="*/ 87 h 135"/>
                  <a:gd name="T22" fmla="*/ 435 w 499"/>
                  <a:gd name="T23" fmla="*/ 71 h 135"/>
                  <a:gd name="T24" fmla="*/ 470 w 499"/>
                  <a:gd name="T25" fmla="*/ 62 h 135"/>
                  <a:gd name="T26" fmla="*/ 499 w 499"/>
                  <a:gd name="T27" fmla="*/ 54 h 135"/>
                  <a:gd name="T28" fmla="*/ 490 w 499"/>
                  <a:gd name="T29" fmla="*/ 94 h 135"/>
                  <a:gd name="T30" fmla="*/ 470 w 499"/>
                  <a:gd name="T31" fmla="*/ 106 h 135"/>
                  <a:gd name="T32" fmla="*/ 453 w 499"/>
                  <a:gd name="T33" fmla="*/ 111 h 135"/>
                  <a:gd name="T34" fmla="*/ 432 w 499"/>
                  <a:gd name="T35" fmla="*/ 122 h 135"/>
                  <a:gd name="T36" fmla="*/ 410 w 499"/>
                  <a:gd name="T37" fmla="*/ 122 h 135"/>
                  <a:gd name="T38" fmla="*/ 391 w 499"/>
                  <a:gd name="T39" fmla="*/ 126 h 135"/>
                  <a:gd name="T40" fmla="*/ 362 w 499"/>
                  <a:gd name="T41" fmla="*/ 135 h 135"/>
                  <a:gd name="T42" fmla="*/ 343 w 499"/>
                  <a:gd name="T43" fmla="*/ 106 h 135"/>
                  <a:gd name="T44" fmla="*/ 322 w 499"/>
                  <a:gd name="T45" fmla="*/ 135 h 135"/>
                  <a:gd name="T46" fmla="*/ 291 w 499"/>
                  <a:gd name="T47" fmla="*/ 106 h 135"/>
                  <a:gd name="T48" fmla="*/ 275 w 499"/>
                  <a:gd name="T49" fmla="*/ 111 h 135"/>
                  <a:gd name="T50" fmla="*/ 251 w 499"/>
                  <a:gd name="T51" fmla="*/ 122 h 135"/>
                  <a:gd name="T52" fmla="*/ 227 w 499"/>
                  <a:gd name="T53" fmla="*/ 114 h 135"/>
                  <a:gd name="T54" fmla="*/ 200 w 499"/>
                  <a:gd name="T55" fmla="*/ 111 h 135"/>
                  <a:gd name="T56" fmla="*/ 173 w 499"/>
                  <a:gd name="T57" fmla="*/ 122 h 135"/>
                  <a:gd name="T58" fmla="*/ 138 w 499"/>
                  <a:gd name="T59" fmla="*/ 103 h 135"/>
                  <a:gd name="T60" fmla="*/ 90 w 499"/>
                  <a:gd name="T61" fmla="*/ 91 h 135"/>
                  <a:gd name="T62" fmla="*/ 56 w 499"/>
                  <a:gd name="T63" fmla="*/ 79 h 135"/>
                  <a:gd name="T64" fmla="*/ 20 w 499"/>
                  <a:gd name="T65" fmla="*/ 57 h 135"/>
                  <a:gd name="T66" fmla="*/ 1 w 499"/>
                  <a:gd name="T67" fmla="*/ 50 h 135"/>
                  <a:gd name="T68" fmla="*/ 0 w 499"/>
                  <a:gd name="T6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135">
                    <a:moveTo>
                      <a:pt x="0" y="0"/>
                    </a:moveTo>
                    <a:lnTo>
                      <a:pt x="36" y="19"/>
                    </a:lnTo>
                    <a:lnTo>
                      <a:pt x="69" y="19"/>
                    </a:lnTo>
                    <a:lnTo>
                      <a:pt x="98" y="19"/>
                    </a:lnTo>
                    <a:lnTo>
                      <a:pt x="120" y="19"/>
                    </a:lnTo>
                    <a:lnTo>
                      <a:pt x="136" y="22"/>
                    </a:lnTo>
                    <a:lnTo>
                      <a:pt x="158" y="34"/>
                    </a:lnTo>
                    <a:lnTo>
                      <a:pt x="169" y="62"/>
                    </a:lnTo>
                    <a:lnTo>
                      <a:pt x="178" y="76"/>
                    </a:lnTo>
                    <a:lnTo>
                      <a:pt x="198" y="71"/>
                    </a:lnTo>
                    <a:lnTo>
                      <a:pt x="220" y="71"/>
                    </a:lnTo>
                    <a:lnTo>
                      <a:pt x="244" y="87"/>
                    </a:lnTo>
                    <a:lnTo>
                      <a:pt x="260" y="94"/>
                    </a:lnTo>
                    <a:lnTo>
                      <a:pt x="271" y="94"/>
                    </a:lnTo>
                    <a:lnTo>
                      <a:pt x="273" y="76"/>
                    </a:lnTo>
                    <a:lnTo>
                      <a:pt x="282" y="62"/>
                    </a:lnTo>
                    <a:lnTo>
                      <a:pt x="313" y="71"/>
                    </a:lnTo>
                    <a:lnTo>
                      <a:pt x="340" y="71"/>
                    </a:lnTo>
                    <a:lnTo>
                      <a:pt x="364" y="71"/>
                    </a:lnTo>
                    <a:lnTo>
                      <a:pt x="384" y="84"/>
                    </a:lnTo>
                    <a:lnTo>
                      <a:pt x="395" y="91"/>
                    </a:lnTo>
                    <a:lnTo>
                      <a:pt x="413" y="87"/>
                    </a:lnTo>
                    <a:lnTo>
                      <a:pt x="426" y="79"/>
                    </a:lnTo>
                    <a:lnTo>
                      <a:pt x="435" y="71"/>
                    </a:lnTo>
                    <a:lnTo>
                      <a:pt x="456" y="71"/>
                    </a:lnTo>
                    <a:lnTo>
                      <a:pt x="470" y="62"/>
                    </a:lnTo>
                    <a:lnTo>
                      <a:pt x="488" y="54"/>
                    </a:lnTo>
                    <a:lnTo>
                      <a:pt x="499" y="54"/>
                    </a:lnTo>
                    <a:lnTo>
                      <a:pt x="497" y="84"/>
                    </a:lnTo>
                    <a:lnTo>
                      <a:pt x="490" y="94"/>
                    </a:lnTo>
                    <a:lnTo>
                      <a:pt x="480" y="106"/>
                    </a:lnTo>
                    <a:lnTo>
                      <a:pt x="470" y="106"/>
                    </a:lnTo>
                    <a:lnTo>
                      <a:pt x="466" y="106"/>
                    </a:lnTo>
                    <a:lnTo>
                      <a:pt x="453" y="111"/>
                    </a:lnTo>
                    <a:lnTo>
                      <a:pt x="442" y="126"/>
                    </a:lnTo>
                    <a:lnTo>
                      <a:pt x="432" y="122"/>
                    </a:lnTo>
                    <a:lnTo>
                      <a:pt x="421" y="114"/>
                    </a:lnTo>
                    <a:lnTo>
                      <a:pt x="410" y="122"/>
                    </a:lnTo>
                    <a:lnTo>
                      <a:pt x="399" y="126"/>
                    </a:lnTo>
                    <a:lnTo>
                      <a:pt x="391" y="126"/>
                    </a:lnTo>
                    <a:lnTo>
                      <a:pt x="384" y="135"/>
                    </a:lnTo>
                    <a:lnTo>
                      <a:pt x="362" y="135"/>
                    </a:lnTo>
                    <a:lnTo>
                      <a:pt x="353" y="122"/>
                    </a:lnTo>
                    <a:lnTo>
                      <a:pt x="343" y="106"/>
                    </a:lnTo>
                    <a:lnTo>
                      <a:pt x="329" y="122"/>
                    </a:lnTo>
                    <a:lnTo>
                      <a:pt x="322" y="135"/>
                    </a:lnTo>
                    <a:lnTo>
                      <a:pt x="311" y="135"/>
                    </a:lnTo>
                    <a:lnTo>
                      <a:pt x="291" y="106"/>
                    </a:lnTo>
                    <a:lnTo>
                      <a:pt x="286" y="111"/>
                    </a:lnTo>
                    <a:lnTo>
                      <a:pt x="275" y="111"/>
                    </a:lnTo>
                    <a:lnTo>
                      <a:pt x="268" y="126"/>
                    </a:lnTo>
                    <a:lnTo>
                      <a:pt x="251" y="122"/>
                    </a:lnTo>
                    <a:lnTo>
                      <a:pt x="235" y="122"/>
                    </a:lnTo>
                    <a:lnTo>
                      <a:pt x="227" y="114"/>
                    </a:lnTo>
                    <a:lnTo>
                      <a:pt x="216" y="106"/>
                    </a:lnTo>
                    <a:lnTo>
                      <a:pt x="200" y="111"/>
                    </a:lnTo>
                    <a:lnTo>
                      <a:pt x="184" y="126"/>
                    </a:lnTo>
                    <a:lnTo>
                      <a:pt x="173" y="122"/>
                    </a:lnTo>
                    <a:lnTo>
                      <a:pt x="158" y="114"/>
                    </a:lnTo>
                    <a:lnTo>
                      <a:pt x="138" y="103"/>
                    </a:lnTo>
                    <a:lnTo>
                      <a:pt x="122" y="103"/>
                    </a:lnTo>
                    <a:lnTo>
                      <a:pt x="90" y="91"/>
                    </a:lnTo>
                    <a:lnTo>
                      <a:pt x="69" y="84"/>
                    </a:lnTo>
                    <a:lnTo>
                      <a:pt x="56" y="79"/>
                    </a:lnTo>
                    <a:lnTo>
                      <a:pt x="34" y="76"/>
                    </a:lnTo>
                    <a:lnTo>
                      <a:pt x="20" y="57"/>
                    </a:lnTo>
                    <a:lnTo>
                      <a:pt x="7" y="54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" name="Freeform 16"/>
              <p:cNvSpPr>
                <a:spLocks noChangeArrowheads="1"/>
              </p:cNvSpPr>
              <p:nvPr/>
            </p:nvSpPr>
            <p:spPr bwMode="auto">
              <a:xfrm>
                <a:off x="4020" y="2509"/>
                <a:ext cx="90" cy="103"/>
              </a:xfrm>
              <a:custGeom>
                <a:avLst/>
                <a:gdLst>
                  <a:gd name="T0" fmla="*/ 109 w 224"/>
                  <a:gd name="T1" fmla="*/ 4 h 257"/>
                  <a:gd name="T2" fmla="*/ 187 w 224"/>
                  <a:gd name="T3" fmla="*/ 0 h 257"/>
                  <a:gd name="T4" fmla="*/ 200 w 224"/>
                  <a:gd name="T5" fmla="*/ 31 h 257"/>
                  <a:gd name="T6" fmla="*/ 178 w 224"/>
                  <a:gd name="T7" fmla="*/ 51 h 257"/>
                  <a:gd name="T8" fmla="*/ 173 w 224"/>
                  <a:gd name="T9" fmla="*/ 66 h 257"/>
                  <a:gd name="T10" fmla="*/ 158 w 224"/>
                  <a:gd name="T11" fmla="*/ 86 h 257"/>
                  <a:gd name="T12" fmla="*/ 138 w 224"/>
                  <a:gd name="T13" fmla="*/ 89 h 257"/>
                  <a:gd name="T14" fmla="*/ 120 w 224"/>
                  <a:gd name="T15" fmla="*/ 79 h 257"/>
                  <a:gd name="T16" fmla="*/ 98 w 224"/>
                  <a:gd name="T17" fmla="*/ 51 h 257"/>
                  <a:gd name="T18" fmla="*/ 71 w 224"/>
                  <a:gd name="T19" fmla="*/ 51 h 257"/>
                  <a:gd name="T20" fmla="*/ 69 w 224"/>
                  <a:gd name="T21" fmla="*/ 89 h 257"/>
                  <a:gd name="T22" fmla="*/ 71 w 224"/>
                  <a:gd name="T23" fmla="*/ 115 h 257"/>
                  <a:gd name="T24" fmla="*/ 98 w 224"/>
                  <a:gd name="T25" fmla="*/ 98 h 257"/>
                  <a:gd name="T26" fmla="*/ 116 w 224"/>
                  <a:gd name="T27" fmla="*/ 107 h 257"/>
                  <a:gd name="T28" fmla="*/ 111 w 224"/>
                  <a:gd name="T29" fmla="*/ 130 h 257"/>
                  <a:gd name="T30" fmla="*/ 109 w 224"/>
                  <a:gd name="T31" fmla="*/ 147 h 257"/>
                  <a:gd name="T32" fmla="*/ 111 w 224"/>
                  <a:gd name="T33" fmla="*/ 169 h 257"/>
                  <a:gd name="T34" fmla="*/ 125 w 224"/>
                  <a:gd name="T35" fmla="*/ 182 h 257"/>
                  <a:gd name="T36" fmla="*/ 120 w 224"/>
                  <a:gd name="T37" fmla="*/ 210 h 257"/>
                  <a:gd name="T38" fmla="*/ 111 w 224"/>
                  <a:gd name="T39" fmla="*/ 242 h 257"/>
                  <a:gd name="T40" fmla="*/ 93 w 224"/>
                  <a:gd name="T41" fmla="*/ 249 h 257"/>
                  <a:gd name="T42" fmla="*/ 85 w 224"/>
                  <a:gd name="T43" fmla="*/ 233 h 257"/>
                  <a:gd name="T44" fmla="*/ 74 w 224"/>
                  <a:gd name="T45" fmla="*/ 197 h 257"/>
                  <a:gd name="T46" fmla="*/ 74 w 224"/>
                  <a:gd name="T47" fmla="*/ 162 h 257"/>
                  <a:gd name="T48" fmla="*/ 47 w 224"/>
                  <a:gd name="T49" fmla="*/ 162 h 257"/>
                  <a:gd name="T50" fmla="*/ 31 w 224"/>
                  <a:gd name="T51" fmla="*/ 166 h 257"/>
                  <a:gd name="T52" fmla="*/ 52 w 224"/>
                  <a:gd name="T53" fmla="*/ 182 h 257"/>
                  <a:gd name="T54" fmla="*/ 63 w 224"/>
                  <a:gd name="T55" fmla="*/ 204 h 257"/>
                  <a:gd name="T56" fmla="*/ 56 w 224"/>
                  <a:gd name="T57" fmla="*/ 237 h 257"/>
                  <a:gd name="T58" fmla="*/ 39 w 224"/>
                  <a:gd name="T59" fmla="*/ 257 h 257"/>
                  <a:gd name="T60" fmla="*/ 39 w 224"/>
                  <a:gd name="T61" fmla="*/ 233 h 257"/>
                  <a:gd name="T62" fmla="*/ 28 w 224"/>
                  <a:gd name="T63" fmla="*/ 204 h 257"/>
                  <a:gd name="T64" fmla="*/ 12 w 224"/>
                  <a:gd name="T65" fmla="*/ 182 h 257"/>
                  <a:gd name="T66" fmla="*/ 1 w 224"/>
                  <a:gd name="T67" fmla="*/ 154 h 257"/>
                  <a:gd name="T68" fmla="*/ 20 w 224"/>
                  <a:gd name="T69" fmla="*/ 122 h 257"/>
                  <a:gd name="T70" fmla="*/ 31 w 224"/>
                  <a:gd name="T71" fmla="*/ 82 h 257"/>
                  <a:gd name="T72" fmla="*/ 34 w 224"/>
                  <a:gd name="T73" fmla="*/ 54 h 257"/>
                  <a:gd name="T74" fmla="*/ 31 w 224"/>
                  <a:gd name="T75" fmla="*/ 3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4" h="257">
                    <a:moveTo>
                      <a:pt x="56" y="0"/>
                    </a:moveTo>
                    <a:lnTo>
                      <a:pt x="109" y="4"/>
                    </a:lnTo>
                    <a:lnTo>
                      <a:pt x="160" y="4"/>
                    </a:lnTo>
                    <a:lnTo>
                      <a:pt x="187" y="0"/>
                    </a:lnTo>
                    <a:lnTo>
                      <a:pt x="224" y="24"/>
                    </a:lnTo>
                    <a:lnTo>
                      <a:pt x="200" y="31"/>
                    </a:lnTo>
                    <a:lnTo>
                      <a:pt x="187" y="42"/>
                    </a:lnTo>
                    <a:lnTo>
                      <a:pt x="178" y="51"/>
                    </a:lnTo>
                    <a:lnTo>
                      <a:pt x="173" y="59"/>
                    </a:lnTo>
                    <a:lnTo>
                      <a:pt x="173" y="66"/>
                    </a:lnTo>
                    <a:lnTo>
                      <a:pt x="173" y="79"/>
                    </a:lnTo>
                    <a:lnTo>
                      <a:pt x="158" y="86"/>
                    </a:lnTo>
                    <a:lnTo>
                      <a:pt x="144" y="86"/>
                    </a:lnTo>
                    <a:lnTo>
                      <a:pt x="138" y="89"/>
                    </a:lnTo>
                    <a:lnTo>
                      <a:pt x="125" y="89"/>
                    </a:lnTo>
                    <a:lnTo>
                      <a:pt x="120" y="79"/>
                    </a:lnTo>
                    <a:lnTo>
                      <a:pt x="109" y="62"/>
                    </a:lnTo>
                    <a:lnTo>
                      <a:pt x="98" y="51"/>
                    </a:lnTo>
                    <a:lnTo>
                      <a:pt x="76" y="51"/>
                    </a:lnTo>
                    <a:lnTo>
                      <a:pt x="71" y="51"/>
                    </a:lnTo>
                    <a:lnTo>
                      <a:pt x="65" y="71"/>
                    </a:lnTo>
                    <a:lnTo>
                      <a:pt x="69" y="89"/>
                    </a:lnTo>
                    <a:lnTo>
                      <a:pt x="69" y="101"/>
                    </a:lnTo>
                    <a:lnTo>
                      <a:pt x="71" y="115"/>
                    </a:lnTo>
                    <a:lnTo>
                      <a:pt x="82" y="110"/>
                    </a:lnTo>
                    <a:lnTo>
                      <a:pt x="98" y="98"/>
                    </a:lnTo>
                    <a:lnTo>
                      <a:pt x="109" y="98"/>
                    </a:lnTo>
                    <a:lnTo>
                      <a:pt x="116" y="107"/>
                    </a:lnTo>
                    <a:lnTo>
                      <a:pt x="116" y="115"/>
                    </a:lnTo>
                    <a:lnTo>
                      <a:pt x="111" y="130"/>
                    </a:lnTo>
                    <a:lnTo>
                      <a:pt x="109" y="137"/>
                    </a:lnTo>
                    <a:lnTo>
                      <a:pt x="109" y="147"/>
                    </a:lnTo>
                    <a:lnTo>
                      <a:pt x="107" y="157"/>
                    </a:lnTo>
                    <a:lnTo>
                      <a:pt x="111" y="169"/>
                    </a:lnTo>
                    <a:lnTo>
                      <a:pt x="122" y="185"/>
                    </a:lnTo>
                    <a:lnTo>
                      <a:pt x="125" y="182"/>
                    </a:lnTo>
                    <a:lnTo>
                      <a:pt x="125" y="197"/>
                    </a:lnTo>
                    <a:lnTo>
                      <a:pt x="120" y="210"/>
                    </a:lnTo>
                    <a:lnTo>
                      <a:pt x="114" y="222"/>
                    </a:lnTo>
                    <a:lnTo>
                      <a:pt x="111" y="242"/>
                    </a:lnTo>
                    <a:lnTo>
                      <a:pt x="101" y="249"/>
                    </a:lnTo>
                    <a:lnTo>
                      <a:pt x="93" y="249"/>
                    </a:lnTo>
                    <a:lnTo>
                      <a:pt x="85" y="249"/>
                    </a:lnTo>
                    <a:lnTo>
                      <a:pt x="85" y="233"/>
                    </a:lnTo>
                    <a:lnTo>
                      <a:pt x="82" y="204"/>
                    </a:lnTo>
                    <a:lnTo>
                      <a:pt x="74" y="197"/>
                    </a:lnTo>
                    <a:lnTo>
                      <a:pt x="71" y="185"/>
                    </a:lnTo>
                    <a:lnTo>
                      <a:pt x="74" y="162"/>
                    </a:lnTo>
                    <a:lnTo>
                      <a:pt x="65" y="154"/>
                    </a:lnTo>
                    <a:lnTo>
                      <a:pt x="47" y="162"/>
                    </a:lnTo>
                    <a:lnTo>
                      <a:pt x="39" y="154"/>
                    </a:lnTo>
                    <a:lnTo>
                      <a:pt x="31" y="166"/>
                    </a:lnTo>
                    <a:lnTo>
                      <a:pt x="39" y="174"/>
                    </a:lnTo>
                    <a:lnTo>
                      <a:pt x="52" y="182"/>
                    </a:lnTo>
                    <a:lnTo>
                      <a:pt x="56" y="189"/>
                    </a:lnTo>
                    <a:lnTo>
                      <a:pt x="63" y="204"/>
                    </a:lnTo>
                    <a:lnTo>
                      <a:pt x="63" y="218"/>
                    </a:lnTo>
                    <a:lnTo>
                      <a:pt x="56" y="237"/>
                    </a:lnTo>
                    <a:lnTo>
                      <a:pt x="45" y="252"/>
                    </a:lnTo>
                    <a:lnTo>
                      <a:pt x="39" y="257"/>
                    </a:lnTo>
                    <a:lnTo>
                      <a:pt x="39" y="245"/>
                    </a:lnTo>
                    <a:lnTo>
                      <a:pt x="39" y="233"/>
                    </a:lnTo>
                    <a:lnTo>
                      <a:pt x="41" y="218"/>
                    </a:lnTo>
                    <a:lnTo>
                      <a:pt x="28" y="204"/>
                    </a:lnTo>
                    <a:lnTo>
                      <a:pt x="14" y="194"/>
                    </a:lnTo>
                    <a:lnTo>
                      <a:pt x="12" y="182"/>
                    </a:lnTo>
                    <a:lnTo>
                      <a:pt x="0" y="174"/>
                    </a:lnTo>
                    <a:lnTo>
                      <a:pt x="1" y="154"/>
                    </a:lnTo>
                    <a:lnTo>
                      <a:pt x="12" y="142"/>
                    </a:lnTo>
                    <a:lnTo>
                      <a:pt x="20" y="122"/>
                    </a:lnTo>
                    <a:lnTo>
                      <a:pt x="28" y="101"/>
                    </a:lnTo>
                    <a:lnTo>
                      <a:pt x="31" y="82"/>
                    </a:lnTo>
                    <a:lnTo>
                      <a:pt x="28" y="62"/>
                    </a:lnTo>
                    <a:lnTo>
                      <a:pt x="34" y="54"/>
                    </a:lnTo>
                    <a:lnTo>
                      <a:pt x="39" y="47"/>
                    </a:lnTo>
                    <a:lnTo>
                      <a:pt x="31" y="31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" name="Freeform 17"/>
              <p:cNvSpPr>
                <a:spLocks noChangeArrowheads="1"/>
              </p:cNvSpPr>
              <p:nvPr/>
            </p:nvSpPr>
            <p:spPr bwMode="auto">
              <a:xfrm>
                <a:off x="3924" y="2465"/>
                <a:ext cx="100" cy="141"/>
              </a:xfrm>
              <a:custGeom>
                <a:avLst/>
                <a:gdLst>
                  <a:gd name="T0" fmla="*/ 0 w 249"/>
                  <a:gd name="T1" fmla="*/ 117 h 352"/>
                  <a:gd name="T2" fmla="*/ 51 w 249"/>
                  <a:gd name="T3" fmla="*/ 62 h 352"/>
                  <a:gd name="T4" fmla="*/ 77 w 249"/>
                  <a:gd name="T5" fmla="*/ 39 h 352"/>
                  <a:gd name="T6" fmla="*/ 92 w 249"/>
                  <a:gd name="T7" fmla="*/ 19 h 352"/>
                  <a:gd name="T8" fmla="*/ 130 w 249"/>
                  <a:gd name="T9" fmla="*/ 0 h 352"/>
                  <a:gd name="T10" fmla="*/ 152 w 249"/>
                  <a:gd name="T11" fmla="*/ 42 h 352"/>
                  <a:gd name="T12" fmla="*/ 175 w 249"/>
                  <a:gd name="T13" fmla="*/ 22 h 352"/>
                  <a:gd name="T14" fmla="*/ 182 w 249"/>
                  <a:gd name="T15" fmla="*/ 12 h 352"/>
                  <a:gd name="T16" fmla="*/ 202 w 249"/>
                  <a:gd name="T17" fmla="*/ 0 h 352"/>
                  <a:gd name="T18" fmla="*/ 212 w 249"/>
                  <a:gd name="T19" fmla="*/ 0 h 352"/>
                  <a:gd name="T20" fmla="*/ 214 w 249"/>
                  <a:gd name="T21" fmla="*/ 15 h 352"/>
                  <a:gd name="T22" fmla="*/ 214 w 249"/>
                  <a:gd name="T23" fmla="*/ 27 h 352"/>
                  <a:gd name="T24" fmla="*/ 204 w 249"/>
                  <a:gd name="T25" fmla="*/ 47 h 352"/>
                  <a:gd name="T26" fmla="*/ 204 w 249"/>
                  <a:gd name="T27" fmla="*/ 59 h 352"/>
                  <a:gd name="T28" fmla="*/ 234 w 249"/>
                  <a:gd name="T29" fmla="*/ 109 h 352"/>
                  <a:gd name="T30" fmla="*/ 238 w 249"/>
                  <a:gd name="T31" fmla="*/ 139 h 352"/>
                  <a:gd name="T32" fmla="*/ 247 w 249"/>
                  <a:gd name="T33" fmla="*/ 139 h 352"/>
                  <a:gd name="T34" fmla="*/ 249 w 249"/>
                  <a:gd name="T35" fmla="*/ 156 h 352"/>
                  <a:gd name="T36" fmla="*/ 238 w 249"/>
                  <a:gd name="T37" fmla="*/ 171 h 352"/>
                  <a:gd name="T38" fmla="*/ 231 w 249"/>
                  <a:gd name="T39" fmla="*/ 164 h 352"/>
                  <a:gd name="T40" fmla="*/ 212 w 249"/>
                  <a:gd name="T41" fmla="*/ 176 h 352"/>
                  <a:gd name="T42" fmla="*/ 214 w 249"/>
                  <a:gd name="T43" fmla="*/ 206 h 352"/>
                  <a:gd name="T44" fmla="*/ 193 w 249"/>
                  <a:gd name="T45" fmla="*/ 226 h 352"/>
                  <a:gd name="T46" fmla="*/ 193 w 249"/>
                  <a:gd name="T47" fmla="*/ 277 h 352"/>
                  <a:gd name="T48" fmla="*/ 193 w 249"/>
                  <a:gd name="T49" fmla="*/ 312 h 352"/>
                  <a:gd name="T50" fmla="*/ 182 w 249"/>
                  <a:gd name="T51" fmla="*/ 329 h 352"/>
                  <a:gd name="T52" fmla="*/ 175 w 249"/>
                  <a:gd name="T53" fmla="*/ 352 h 352"/>
                  <a:gd name="T54" fmla="*/ 163 w 249"/>
                  <a:gd name="T55" fmla="*/ 347 h 352"/>
                  <a:gd name="T56" fmla="*/ 147 w 249"/>
                  <a:gd name="T57" fmla="*/ 337 h 352"/>
                  <a:gd name="T58" fmla="*/ 134 w 249"/>
                  <a:gd name="T59" fmla="*/ 325 h 352"/>
                  <a:gd name="T60" fmla="*/ 123 w 249"/>
                  <a:gd name="T61" fmla="*/ 305 h 352"/>
                  <a:gd name="T62" fmla="*/ 86 w 249"/>
                  <a:gd name="T63" fmla="*/ 309 h 352"/>
                  <a:gd name="T64" fmla="*/ 53 w 249"/>
                  <a:gd name="T65" fmla="*/ 297 h 352"/>
                  <a:gd name="T66" fmla="*/ 31 w 249"/>
                  <a:gd name="T67" fmla="*/ 267 h 352"/>
                  <a:gd name="T68" fmla="*/ 18 w 249"/>
                  <a:gd name="T69" fmla="*/ 242 h 352"/>
                  <a:gd name="T70" fmla="*/ 8 w 249"/>
                  <a:gd name="T71" fmla="*/ 222 h 352"/>
                  <a:gd name="T72" fmla="*/ 8 w 249"/>
                  <a:gd name="T73" fmla="*/ 184 h 352"/>
                  <a:gd name="T74" fmla="*/ 0 w 249"/>
                  <a:gd name="T75" fmla="*/ 11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9" h="352">
                    <a:moveTo>
                      <a:pt x="0" y="117"/>
                    </a:moveTo>
                    <a:lnTo>
                      <a:pt x="51" y="62"/>
                    </a:lnTo>
                    <a:lnTo>
                      <a:pt x="77" y="39"/>
                    </a:lnTo>
                    <a:lnTo>
                      <a:pt x="92" y="19"/>
                    </a:lnTo>
                    <a:lnTo>
                      <a:pt x="130" y="0"/>
                    </a:lnTo>
                    <a:lnTo>
                      <a:pt x="152" y="42"/>
                    </a:lnTo>
                    <a:lnTo>
                      <a:pt x="175" y="22"/>
                    </a:lnTo>
                    <a:lnTo>
                      <a:pt x="182" y="12"/>
                    </a:lnTo>
                    <a:lnTo>
                      <a:pt x="202" y="0"/>
                    </a:lnTo>
                    <a:lnTo>
                      <a:pt x="212" y="0"/>
                    </a:lnTo>
                    <a:lnTo>
                      <a:pt x="214" y="15"/>
                    </a:lnTo>
                    <a:lnTo>
                      <a:pt x="214" y="27"/>
                    </a:lnTo>
                    <a:lnTo>
                      <a:pt x="204" y="47"/>
                    </a:lnTo>
                    <a:lnTo>
                      <a:pt x="204" y="59"/>
                    </a:lnTo>
                    <a:lnTo>
                      <a:pt x="234" y="109"/>
                    </a:lnTo>
                    <a:lnTo>
                      <a:pt x="238" y="139"/>
                    </a:lnTo>
                    <a:lnTo>
                      <a:pt x="247" y="139"/>
                    </a:lnTo>
                    <a:lnTo>
                      <a:pt x="249" y="156"/>
                    </a:lnTo>
                    <a:lnTo>
                      <a:pt x="238" y="171"/>
                    </a:lnTo>
                    <a:lnTo>
                      <a:pt x="231" y="164"/>
                    </a:lnTo>
                    <a:lnTo>
                      <a:pt x="212" y="176"/>
                    </a:lnTo>
                    <a:lnTo>
                      <a:pt x="214" y="206"/>
                    </a:lnTo>
                    <a:lnTo>
                      <a:pt x="193" y="226"/>
                    </a:lnTo>
                    <a:lnTo>
                      <a:pt x="193" y="277"/>
                    </a:lnTo>
                    <a:lnTo>
                      <a:pt x="193" y="312"/>
                    </a:lnTo>
                    <a:lnTo>
                      <a:pt x="182" y="329"/>
                    </a:lnTo>
                    <a:lnTo>
                      <a:pt x="175" y="352"/>
                    </a:lnTo>
                    <a:lnTo>
                      <a:pt x="163" y="347"/>
                    </a:lnTo>
                    <a:lnTo>
                      <a:pt x="147" y="337"/>
                    </a:lnTo>
                    <a:lnTo>
                      <a:pt x="134" y="325"/>
                    </a:lnTo>
                    <a:lnTo>
                      <a:pt x="123" y="305"/>
                    </a:lnTo>
                    <a:lnTo>
                      <a:pt x="86" y="309"/>
                    </a:lnTo>
                    <a:lnTo>
                      <a:pt x="53" y="297"/>
                    </a:lnTo>
                    <a:lnTo>
                      <a:pt x="31" y="267"/>
                    </a:lnTo>
                    <a:lnTo>
                      <a:pt x="18" y="242"/>
                    </a:lnTo>
                    <a:lnTo>
                      <a:pt x="8" y="222"/>
                    </a:lnTo>
                    <a:lnTo>
                      <a:pt x="8" y="184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" name="Freeform 18"/>
              <p:cNvSpPr>
                <a:spLocks noChangeArrowheads="1"/>
              </p:cNvSpPr>
              <p:nvPr/>
            </p:nvSpPr>
            <p:spPr bwMode="auto">
              <a:xfrm>
                <a:off x="4138" y="2545"/>
                <a:ext cx="193" cy="132"/>
              </a:xfrm>
              <a:custGeom>
                <a:avLst/>
                <a:gdLst>
                  <a:gd name="T0" fmla="*/ 42 w 482"/>
                  <a:gd name="T1" fmla="*/ 3 h 329"/>
                  <a:gd name="T2" fmla="*/ 93 w 482"/>
                  <a:gd name="T3" fmla="*/ 54 h 329"/>
                  <a:gd name="T4" fmla="*/ 102 w 482"/>
                  <a:gd name="T5" fmla="*/ 77 h 329"/>
                  <a:gd name="T6" fmla="*/ 131 w 482"/>
                  <a:gd name="T7" fmla="*/ 65 h 329"/>
                  <a:gd name="T8" fmla="*/ 148 w 482"/>
                  <a:gd name="T9" fmla="*/ 74 h 329"/>
                  <a:gd name="T10" fmla="*/ 166 w 482"/>
                  <a:gd name="T11" fmla="*/ 54 h 329"/>
                  <a:gd name="T12" fmla="*/ 194 w 482"/>
                  <a:gd name="T13" fmla="*/ 42 h 329"/>
                  <a:gd name="T14" fmla="*/ 256 w 482"/>
                  <a:gd name="T15" fmla="*/ 65 h 329"/>
                  <a:gd name="T16" fmla="*/ 294 w 482"/>
                  <a:gd name="T17" fmla="*/ 93 h 329"/>
                  <a:gd name="T18" fmla="*/ 325 w 482"/>
                  <a:gd name="T19" fmla="*/ 114 h 329"/>
                  <a:gd name="T20" fmla="*/ 376 w 482"/>
                  <a:gd name="T21" fmla="*/ 155 h 329"/>
                  <a:gd name="T22" fmla="*/ 381 w 482"/>
                  <a:gd name="T23" fmla="*/ 179 h 329"/>
                  <a:gd name="T24" fmla="*/ 406 w 482"/>
                  <a:gd name="T25" fmla="*/ 200 h 329"/>
                  <a:gd name="T26" fmla="*/ 425 w 482"/>
                  <a:gd name="T27" fmla="*/ 207 h 329"/>
                  <a:gd name="T28" fmla="*/ 447 w 482"/>
                  <a:gd name="T29" fmla="*/ 246 h 329"/>
                  <a:gd name="T30" fmla="*/ 462 w 482"/>
                  <a:gd name="T31" fmla="*/ 269 h 329"/>
                  <a:gd name="T32" fmla="*/ 466 w 482"/>
                  <a:gd name="T33" fmla="*/ 330 h 329"/>
                  <a:gd name="T34" fmla="*/ 444 w 482"/>
                  <a:gd name="T35" fmla="*/ 330 h 329"/>
                  <a:gd name="T36" fmla="*/ 431 w 482"/>
                  <a:gd name="T37" fmla="*/ 316 h 329"/>
                  <a:gd name="T38" fmla="*/ 381 w 482"/>
                  <a:gd name="T39" fmla="*/ 258 h 329"/>
                  <a:gd name="T40" fmla="*/ 332 w 482"/>
                  <a:gd name="T41" fmla="*/ 258 h 329"/>
                  <a:gd name="T42" fmla="*/ 316 w 482"/>
                  <a:gd name="T43" fmla="*/ 278 h 329"/>
                  <a:gd name="T44" fmla="*/ 302 w 482"/>
                  <a:gd name="T45" fmla="*/ 290 h 329"/>
                  <a:gd name="T46" fmla="*/ 272 w 482"/>
                  <a:gd name="T47" fmla="*/ 306 h 329"/>
                  <a:gd name="T48" fmla="*/ 245 w 482"/>
                  <a:gd name="T49" fmla="*/ 297 h 329"/>
                  <a:gd name="T50" fmla="*/ 221 w 482"/>
                  <a:gd name="T51" fmla="*/ 297 h 329"/>
                  <a:gd name="T52" fmla="*/ 190 w 482"/>
                  <a:gd name="T53" fmla="*/ 223 h 329"/>
                  <a:gd name="T54" fmla="*/ 155 w 482"/>
                  <a:gd name="T55" fmla="*/ 155 h 329"/>
                  <a:gd name="T56" fmla="*/ 113 w 482"/>
                  <a:gd name="T57" fmla="*/ 132 h 329"/>
                  <a:gd name="T58" fmla="*/ 71 w 482"/>
                  <a:gd name="T59" fmla="*/ 128 h 329"/>
                  <a:gd name="T60" fmla="*/ 31 w 482"/>
                  <a:gd name="T61" fmla="*/ 104 h 329"/>
                  <a:gd name="T62" fmla="*/ 34 w 482"/>
                  <a:gd name="T63" fmla="*/ 33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2" h="329">
                    <a:moveTo>
                      <a:pt x="0" y="0"/>
                    </a:moveTo>
                    <a:lnTo>
                      <a:pt x="42" y="3"/>
                    </a:lnTo>
                    <a:lnTo>
                      <a:pt x="77" y="7"/>
                    </a:lnTo>
                    <a:lnTo>
                      <a:pt x="93" y="54"/>
                    </a:lnTo>
                    <a:lnTo>
                      <a:pt x="96" y="68"/>
                    </a:lnTo>
                    <a:lnTo>
                      <a:pt x="102" y="77"/>
                    </a:lnTo>
                    <a:lnTo>
                      <a:pt x="113" y="65"/>
                    </a:lnTo>
                    <a:lnTo>
                      <a:pt x="131" y="65"/>
                    </a:lnTo>
                    <a:lnTo>
                      <a:pt x="142" y="77"/>
                    </a:lnTo>
                    <a:lnTo>
                      <a:pt x="148" y="74"/>
                    </a:lnTo>
                    <a:lnTo>
                      <a:pt x="164" y="54"/>
                    </a:lnTo>
                    <a:lnTo>
                      <a:pt x="166" y="54"/>
                    </a:lnTo>
                    <a:lnTo>
                      <a:pt x="179" y="42"/>
                    </a:lnTo>
                    <a:lnTo>
                      <a:pt x="194" y="42"/>
                    </a:lnTo>
                    <a:lnTo>
                      <a:pt x="237" y="65"/>
                    </a:lnTo>
                    <a:lnTo>
                      <a:pt x="256" y="65"/>
                    </a:lnTo>
                    <a:lnTo>
                      <a:pt x="274" y="86"/>
                    </a:lnTo>
                    <a:lnTo>
                      <a:pt x="294" y="93"/>
                    </a:lnTo>
                    <a:lnTo>
                      <a:pt x="309" y="109"/>
                    </a:lnTo>
                    <a:lnTo>
                      <a:pt x="325" y="114"/>
                    </a:lnTo>
                    <a:lnTo>
                      <a:pt x="360" y="128"/>
                    </a:lnTo>
                    <a:lnTo>
                      <a:pt x="376" y="155"/>
                    </a:lnTo>
                    <a:lnTo>
                      <a:pt x="385" y="172"/>
                    </a:lnTo>
                    <a:lnTo>
                      <a:pt x="381" y="179"/>
                    </a:lnTo>
                    <a:lnTo>
                      <a:pt x="396" y="196"/>
                    </a:lnTo>
                    <a:lnTo>
                      <a:pt x="406" y="200"/>
                    </a:lnTo>
                    <a:lnTo>
                      <a:pt x="411" y="203"/>
                    </a:lnTo>
                    <a:lnTo>
                      <a:pt x="425" y="207"/>
                    </a:lnTo>
                    <a:lnTo>
                      <a:pt x="447" y="232"/>
                    </a:lnTo>
                    <a:lnTo>
                      <a:pt x="447" y="246"/>
                    </a:lnTo>
                    <a:lnTo>
                      <a:pt x="460" y="262"/>
                    </a:lnTo>
                    <a:lnTo>
                      <a:pt x="462" y="269"/>
                    </a:lnTo>
                    <a:lnTo>
                      <a:pt x="482" y="302"/>
                    </a:lnTo>
                    <a:lnTo>
                      <a:pt x="466" y="330"/>
                    </a:lnTo>
                    <a:lnTo>
                      <a:pt x="460" y="330"/>
                    </a:lnTo>
                    <a:lnTo>
                      <a:pt x="444" y="330"/>
                    </a:lnTo>
                    <a:lnTo>
                      <a:pt x="438" y="316"/>
                    </a:lnTo>
                    <a:lnTo>
                      <a:pt x="431" y="316"/>
                    </a:lnTo>
                    <a:lnTo>
                      <a:pt x="422" y="320"/>
                    </a:lnTo>
                    <a:lnTo>
                      <a:pt x="381" y="258"/>
                    </a:lnTo>
                    <a:lnTo>
                      <a:pt x="357" y="262"/>
                    </a:lnTo>
                    <a:lnTo>
                      <a:pt x="332" y="258"/>
                    </a:lnTo>
                    <a:lnTo>
                      <a:pt x="325" y="267"/>
                    </a:lnTo>
                    <a:lnTo>
                      <a:pt x="316" y="278"/>
                    </a:lnTo>
                    <a:lnTo>
                      <a:pt x="313" y="269"/>
                    </a:lnTo>
                    <a:lnTo>
                      <a:pt x="302" y="290"/>
                    </a:lnTo>
                    <a:lnTo>
                      <a:pt x="285" y="316"/>
                    </a:lnTo>
                    <a:lnTo>
                      <a:pt x="272" y="306"/>
                    </a:lnTo>
                    <a:lnTo>
                      <a:pt x="256" y="297"/>
                    </a:lnTo>
                    <a:lnTo>
                      <a:pt x="245" y="297"/>
                    </a:lnTo>
                    <a:lnTo>
                      <a:pt x="229" y="290"/>
                    </a:lnTo>
                    <a:lnTo>
                      <a:pt x="221" y="297"/>
                    </a:lnTo>
                    <a:lnTo>
                      <a:pt x="210" y="258"/>
                    </a:lnTo>
                    <a:lnTo>
                      <a:pt x="190" y="223"/>
                    </a:lnTo>
                    <a:lnTo>
                      <a:pt x="172" y="179"/>
                    </a:lnTo>
                    <a:lnTo>
                      <a:pt x="155" y="155"/>
                    </a:lnTo>
                    <a:lnTo>
                      <a:pt x="142" y="132"/>
                    </a:lnTo>
                    <a:lnTo>
                      <a:pt x="113" y="132"/>
                    </a:lnTo>
                    <a:lnTo>
                      <a:pt x="85" y="144"/>
                    </a:lnTo>
                    <a:lnTo>
                      <a:pt x="71" y="128"/>
                    </a:lnTo>
                    <a:lnTo>
                      <a:pt x="45" y="116"/>
                    </a:lnTo>
                    <a:lnTo>
                      <a:pt x="31" y="104"/>
                    </a:lnTo>
                    <a:lnTo>
                      <a:pt x="31" y="58"/>
                    </a:lnTo>
                    <a:lnTo>
                      <a:pt x="34" y="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" name="Freeform 19"/>
              <p:cNvSpPr>
                <a:spLocks noChangeArrowheads="1"/>
              </p:cNvSpPr>
              <p:nvPr/>
            </p:nvSpPr>
            <p:spPr bwMode="auto">
              <a:xfrm>
                <a:off x="3781" y="2452"/>
                <a:ext cx="117" cy="173"/>
              </a:xfrm>
              <a:custGeom>
                <a:avLst/>
                <a:gdLst>
                  <a:gd name="T0" fmla="*/ 0 w 292"/>
                  <a:gd name="T1" fmla="*/ 11 h 432"/>
                  <a:gd name="T2" fmla="*/ 29 w 292"/>
                  <a:gd name="T3" fmla="*/ 0 h 432"/>
                  <a:gd name="T4" fmla="*/ 64 w 292"/>
                  <a:gd name="T5" fmla="*/ 18 h 432"/>
                  <a:gd name="T6" fmla="*/ 69 w 292"/>
                  <a:gd name="T7" fmla="*/ 38 h 432"/>
                  <a:gd name="T8" fmla="*/ 69 w 292"/>
                  <a:gd name="T9" fmla="*/ 46 h 432"/>
                  <a:gd name="T10" fmla="*/ 77 w 292"/>
                  <a:gd name="T11" fmla="*/ 49 h 432"/>
                  <a:gd name="T12" fmla="*/ 77 w 292"/>
                  <a:gd name="T13" fmla="*/ 56 h 432"/>
                  <a:gd name="T14" fmla="*/ 88 w 292"/>
                  <a:gd name="T15" fmla="*/ 61 h 432"/>
                  <a:gd name="T16" fmla="*/ 88 w 292"/>
                  <a:gd name="T17" fmla="*/ 76 h 432"/>
                  <a:gd name="T18" fmla="*/ 124 w 292"/>
                  <a:gd name="T19" fmla="*/ 123 h 432"/>
                  <a:gd name="T20" fmla="*/ 128 w 292"/>
                  <a:gd name="T21" fmla="*/ 123 h 432"/>
                  <a:gd name="T22" fmla="*/ 135 w 292"/>
                  <a:gd name="T23" fmla="*/ 135 h 432"/>
                  <a:gd name="T24" fmla="*/ 139 w 292"/>
                  <a:gd name="T25" fmla="*/ 146 h 432"/>
                  <a:gd name="T26" fmla="*/ 145 w 292"/>
                  <a:gd name="T27" fmla="*/ 146 h 432"/>
                  <a:gd name="T28" fmla="*/ 170 w 292"/>
                  <a:gd name="T29" fmla="*/ 161 h 432"/>
                  <a:gd name="T30" fmla="*/ 217 w 292"/>
                  <a:gd name="T31" fmla="*/ 170 h 432"/>
                  <a:gd name="T32" fmla="*/ 219 w 292"/>
                  <a:gd name="T33" fmla="*/ 224 h 432"/>
                  <a:gd name="T34" fmla="*/ 230 w 292"/>
                  <a:gd name="T35" fmla="*/ 233 h 432"/>
                  <a:gd name="T36" fmla="*/ 227 w 292"/>
                  <a:gd name="T37" fmla="*/ 251 h 432"/>
                  <a:gd name="T38" fmla="*/ 255 w 292"/>
                  <a:gd name="T39" fmla="*/ 278 h 432"/>
                  <a:gd name="T40" fmla="*/ 279 w 292"/>
                  <a:gd name="T41" fmla="*/ 292 h 432"/>
                  <a:gd name="T42" fmla="*/ 279 w 292"/>
                  <a:gd name="T43" fmla="*/ 381 h 432"/>
                  <a:gd name="T44" fmla="*/ 292 w 292"/>
                  <a:gd name="T45" fmla="*/ 416 h 432"/>
                  <a:gd name="T46" fmla="*/ 284 w 292"/>
                  <a:gd name="T47" fmla="*/ 427 h 432"/>
                  <a:gd name="T48" fmla="*/ 268 w 292"/>
                  <a:gd name="T49" fmla="*/ 432 h 432"/>
                  <a:gd name="T50" fmla="*/ 266 w 292"/>
                  <a:gd name="T51" fmla="*/ 401 h 432"/>
                  <a:gd name="T52" fmla="*/ 238 w 292"/>
                  <a:gd name="T53" fmla="*/ 432 h 432"/>
                  <a:gd name="T54" fmla="*/ 219 w 292"/>
                  <a:gd name="T55" fmla="*/ 384 h 432"/>
                  <a:gd name="T56" fmla="*/ 208 w 292"/>
                  <a:gd name="T57" fmla="*/ 354 h 432"/>
                  <a:gd name="T58" fmla="*/ 175 w 292"/>
                  <a:gd name="T59" fmla="*/ 311 h 432"/>
                  <a:gd name="T60" fmla="*/ 166 w 292"/>
                  <a:gd name="T61" fmla="*/ 311 h 432"/>
                  <a:gd name="T62" fmla="*/ 137 w 292"/>
                  <a:gd name="T63" fmla="*/ 286 h 432"/>
                  <a:gd name="T64" fmla="*/ 131 w 292"/>
                  <a:gd name="T65" fmla="*/ 263 h 432"/>
                  <a:gd name="T66" fmla="*/ 131 w 292"/>
                  <a:gd name="T67" fmla="*/ 248 h 432"/>
                  <a:gd name="T68" fmla="*/ 107 w 292"/>
                  <a:gd name="T69" fmla="*/ 186 h 432"/>
                  <a:gd name="T70" fmla="*/ 96 w 292"/>
                  <a:gd name="T71" fmla="*/ 146 h 432"/>
                  <a:gd name="T72" fmla="*/ 67 w 292"/>
                  <a:gd name="T73" fmla="*/ 111 h 432"/>
                  <a:gd name="T74" fmla="*/ 25 w 292"/>
                  <a:gd name="T75" fmla="*/ 56 h 432"/>
                  <a:gd name="T76" fmla="*/ 0 w 292"/>
                  <a:gd name="T77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432">
                    <a:moveTo>
                      <a:pt x="0" y="11"/>
                    </a:moveTo>
                    <a:lnTo>
                      <a:pt x="29" y="0"/>
                    </a:lnTo>
                    <a:lnTo>
                      <a:pt x="64" y="18"/>
                    </a:lnTo>
                    <a:lnTo>
                      <a:pt x="69" y="38"/>
                    </a:lnTo>
                    <a:lnTo>
                      <a:pt x="69" y="46"/>
                    </a:lnTo>
                    <a:lnTo>
                      <a:pt x="77" y="49"/>
                    </a:lnTo>
                    <a:lnTo>
                      <a:pt x="77" y="56"/>
                    </a:lnTo>
                    <a:lnTo>
                      <a:pt x="88" y="61"/>
                    </a:lnTo>
                    <a:lnTo>
                      <a:pt x="88" y="76"/>
                    </a:lnTo>
                    <a:lnTo>
                      <a:pt x="124" y="123"/>
                    </a:lnTo>
                    <a:lnTo>
                      <a:pt x="128" y="123"/>
                    </a:lnTo>
                    <a:lnTo>
                      <a:pt x="135" y="135"/>
                    </a:lnTo>
                    <a:lnTo>
                      <a:pt x="139" y="146"/>
                    </a:lnTo>
                    <a:lnTo>
                      <a:pt x="145" y="146"/>
                    </a:lnTo>
                    <a:lnTo>
                      <a:pt x="170" y="161"/>
                    </a:lnTo>
                    <a:lnTo>
                      <a:pt x="217" y="170"/>
                    </a:lnTo>
                    <a:lnTo>
                      <a:pt x="219" y="224"/>
                    </a:lnTo>
                    <a:lnTo>
                      <a:pt x="230" y="233"/>
                    </a:lnTo>
                    <a:lnTo>
                      <a:pt x="227" y="251"/>
                    </a:lnTo>
                    <a:lnTo>
                      <a:pt x="255" y="278"/>
                    </a:lnTo>
                    <a:lnTo>
                      <a:pt x="279" y="292"/>
                    </a:lnTo>
                    <a:lnTo>
                      <a:pt x="279" y="381"/>
                    </a:lnTo>
                    <a:lnTo>
                      <a:pt x="292" y="416"/>
                    </a:lnTo>
                    <a:lnTo>
                      <a:pt x="284" y="427"/>
                    </a:lnTo>
                    <a:lnTo>
                      <a:pt x="268" y="432"/>
                    </a:lnTo>
                    <a:lnTo>
                      <a:pt x="266" y="401"/>
                    </a:lnTo>
                    <a:lnTo>
                      <a:pt x="238" y="432"/>
                    </a:lnTo>
                    <a:lnTo>
                      <a:pt x="219" y="384"/>
                    </a:lnTo>
                    <a:lnTo>
                      <a:pt x="208" y="354"/>
                    </a:lnTo>
                    <a:lnTo>
                      <a:pt x="175" y="311"/>
                    </a:lnTo>
                    <a:lnTo>
                      <a:pt x="166" y="311"/>
                    </a:lnTo>
                    <a:lnTo>
                      <a:pt x="137" y="286"/>
                    </a:lnTo>
                    <a:lnTo>
                      <a:pt x="131" y="263"/>
                    </a:lnTo>
                    <a:lnTo>
                      <a:pt x="131" y="248"/>
                    </a:lnTo>
                    <a:lnTo>
                      <a:pt x="107" y="186"/>
                    </a:lnTo>
                    <a:lnTo>
                      <a:pt x="96" y="146"/>
                    </a:lnTo>
                    <a:lnTo>
                      <a:pt x="67" y="111"/>
                    </a:lnTo>
                    <a:lnTo>
                      <a:pt x="25" y="56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" name="Freeform 20"/>
              <p:cNvSpPr>
                <a:spLocks noChangeArrowheads="1"/>
              </p:cNvSpPr>
              <p:nvPr/>
            </p:nvSpPr>
            <p:spPr bwMode="auto">
              <a:xfrm>
                <a:off x="3988" y="2267"/>
                <a:ext cx="113" cy="190"/>
              </a:xfrm>
              <a:custGeom>
                <a:avLst/>
                <a:gdLst>
                  <a:gd name="T0" fmla="*/ 19 w 282"/>
                  <a:gd name="T1" fmla="*/ 0 h 474"/>
                  <a:gd name="T2" fmla="*/ 43 w 282"/>
                  <a:gd name="T3" fmla="*/ 0 h 474"/>
                  <a:gd name="T4" fmla="*/ 70 w 282"/>
                  <a:gd name="T5" fmla="*/ 50 h 474"/>
                  <a:gd name="T6" fmla="*/ 64 w 282"/>
                  <a:gd name="T7" fmla="*/ 97 h 474"/>
                  <a:gd name="T8" fmla="*/ 81 w 282"/>
                  <a:gd name="T9" fmla="*/ 112 h 474"/>
                  <a:gd name="T10" fmla="*/ 88 w 282"/>
                  <a:gd name="T11" fmla="*/ 142 h 474"/>
                  <a:gd name="T12" fmla="*/ 108 w 282"/>
                  <a:gd name="T13" fmla="*/ 159 h 474"/>
                  <a:gd name="T14" fmla="*/ 129 w 282"/>
                  <a:gd name="T15" fmla="*/ 162 h 474"/>
                  <a:gd name="T16" fmla="*/ 161 w 282"/>
                  <a:gd name="T17" fmla="*/ 185 h 474"/>
                  <a:gd name="T18" fmla="*/ 183 w 282"/>
                  <a:gd name="T19" fmla="*/ 212 h 474"/>
                  <a:gd name="T20" fmla="*/ 190 w 282"/>
                  <a:gd name="T21" fmla="*/ 212 h 474"/>
                  <a:gd name="T22" fmla="*/ 218 w 282"/>
                  <a:gd name="T23" fmla="*/ 238 h 474"/>
                  <a:gd name="T24" fmla="*/ 218 w 282"/>
                  <a:gd name="T25" fmla="*/ 296 h 474"/>
                  <a:gd name="T26" fmla="*/ 225 w 282"/>
                  <a:gd name="T27" fmla="*/ 323 h 474"/>
                  <a:gd name="T28" fmla="*/ 234 w 282"/>
                  <a:gd name="T29" fmla="*/ 338 h 474"/>
                  <a:gd name="T30" fmla="*/ 244 w 282"/>
                  <a:gd name="T31" fmla="*/ 353 h 474"/>
                  <a:gd name="T32" fmla="*/ 255 w 282"/>
                  <a:gd name="T33" fmla="*/ 373 h 474"/>
                  <a:gd name="T34" fmla="*/ 260 w 282"/>
                  <a:gd name="T35" fmla="*/ 396 h 474"/>
                  <a:gd name="T36" fmla="*/ 282 w 282"/>
                  <a:gd name="T37" fmla="*/ 416 h 474"/>
                  <a:gd name="T38" fmla="*/ 280 w 282"/>
                  <a:gd name="T39" fmla="*/ 439 h 474"/>
                  <a:gd name="T40" fmla="*/ 258 w 282"/>
                  <a:gd name="T41" fmla="*/ 443 h 474"/>
                  <a:gd name="T42" fmla="*/ 249 w 282"/>
                  <a:gd name="T43" fmla="*/ 423 h 474"/>
                  <a:gd name="T44" fmla="*/ 234 w 282"/>
                  <a:gd name="T45" fmla="*/ 423 h 474"/>
                  <a:gd name="T46" fmla="*/ 234 w 282"/>
                  <a:gd name="T47" fmla="*/ 474 h 474"/>
                  <a:gd name="T48" fmla="*/ 220 w 282"/>
                  <a:gd name="T49" fmla="*/ 474 h 474"/>
                  <a:gd name="T50" fmla="*/ 204 w 282"/>
                  <a:gd name="T51" fmla="*/ 451 h 474"/>
                  <a:gd name="T52" fmla="*/ 193 w 282"/>
                  <a:gd name="T53" fmla="*/ 439 h 474"/>
                  <a:gd name="T54" fmla="*/ 193 w 282"/>
                  <a:gd name="T55" fmla="*/ 411 h 474"/>
                  <a:gd name="T56" fmla="*/ 167 w 282"/>
                  <a:gd name="T57" fmla="*/ 411 h 474"/>
                  <a:gd name="T58" fmla="*/ 159 w 282"/>
                  <a:gd name="T59" fmla="*/ 439 h 474"/>
                  <a:gd name="T60" fmla="*/ 150 w 282"/>
                  <a:gd name="T61" fmla="*/ 411 h 474"/>
                  <a:gd name="T62" fmla="*/ 148 w 282"/>
                  <a:gd name="T63" fmla="*/ 384 h 474"/>
                  <a:gd name="T64" fmla="*/ 178 w 282"/>
                  <a:gd name="T65" fmla="*/ 373 h 474"/>
                  <a:gd name="T66" fmla="*/ 196 w 282"/>
                  <a:gd name="T67" fmla="*/ 381 h 474"/>
                  <a:gd name="T68" fmla="*/ 198 w 282"/>
                  <a:gd name="T69" fmla="*/ 334 h 474"/>
                  <a:gd name="T70" fmla="*/ 180 w 282"/>
                  <a:gd name="T71" fmla="*/ 318 h 474"/>
                  <a:gd name="T72" fmla="*/ 170 w 282"/>
                  <a:gd name="T73" fmla="*/ 280 h 474"/>
                  <a:gd name="T74" fmla="*/ 161 w 282"/>
                  <a:gd name="T75" fmla="*/ 232 h 474"/>
                  <a:gd name="T76" fmla="*/ 132 w 282"/>
                  <a:gd name="T77" fmla="*/ 217 h 474"/>
                  <a:gd name="T78" fmla="*/ 119 w 282"/>
                  <a:gd name="T79" fmla="*/ 197 h 474"/>
                  <a:gd name="T80" fmla="*/ 94 w 282"/>
                  <a:gd name="T81" fmla="*/ 185 h 474"/>
                  <a:gd name="T82" fmla="*/ 108 w 282"/>
                  <a:gd name="T83" fmla="*/ 228 h 474"/>
                  <a:gd name="T84" fmla="*/ 81 w 282"/>
                  <a:gd name="T85" fmla="*/ 248 h 474"/>
                  <a:gd name="T86" fmla="*/ 64 w 282"/>
                  <a:gd name="T87" fmla="*/ 202 h 474"/>
                  <a:gd name="T88" fmla="*/ 51 w 282"/>
                  <a:gd name="T89" fmla="*/ 190 h 474"/>
                  <a:gd name="T90" fmla="*/ 51 w 282"/>
                  <a:gd name="T91" fmla="*/ 162 h 474"/>
                  <a:gd name="T92" fmla="*/ 32 w 282"/>
                  <a:gd name="T93" fmla="*/ 132 h 474"/>
                  <a:gd name="T94" fmla="*/ 10 w 282"/>
                  <a:gd name="T95" fmla="*/ 112 h 474"/>
                  <a:gd name="T96" fmla="*/ 0 w 282"/>
                  <a:gd name="T97" fmla="*/ 92 h 474"/>
                  <a:gd name="T98" fmla="*/ 4 w 282"/>
                  <a:gd name="T99" fmla="*/ 77 h 474"/>
                  <a:gd name="T100" fmla="*/ 21 w 282"/>
                  <a:gd name="T101" fmla="*/ 85 h 474"/>
                  <a:gd name="T102" fmla="*/ 26 w 282"/>
                  <a:gd name="T103" fmla="*/ 65 h 474"/>
                  <a:gd name="T104" fmla="*/ 21 w 282"/>
                  <a:gd name="T105" fmla="*/ 38 h 474"/>
                  <a:gd name="T106" fmla="*/ 19 w 282"/>
                  <a:gd name="T10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2" h="474">
                    <a:moveTo>
                      <a:pt x="19" y="0"/>
                    </a:moveTo>
                    <a:lnTo>
                      <a:pt x="43" y="0"/>
                    </a:lnTo>
                    <a:lnTo>
                      <a:pt x="70" y="50"/>
                    </a:lnTo>
                    <a:lnTo>
                      <a:pt x="64" y="97"/>
                    </a:lnTo>
                    <a:lnTo>
                      <a:pt x="81" y="112"/>
                    </a:lnTo>
                    <a:lnTo>
                      <a:pt x="88" y="142"/>
                    </a:lnTo>
                    <a:lnTo>
                      <a:pt x="108" y="159"/>
                    </a:lnTo>
                    <a:lnTo>
                      <a:pt x="129" y="162"/>
                    </a:lnTo>
                    <a:lnTo>
                      <a:pt x="161" y="185"/>
                    </a:lnTo>
                    <a:lnTo>
                      <a:pt x="183" y="212"/>
                    </a:lnTo>
                    <a:lnTo>
                      <a:pt x="190" y="212"/>
                    </a:lnTo>
                    <a:lnTo>
                      <a:pt x="218" y="238"/>
                    </a:lnTo>
                    <a:lnTo>
                      <a:pt x="218" y="296"/>
                    </a:lnTo>
                    <a:lnTo>
                      <a:pt x="225" y="323"/>
                    </a:lnTo>
                    <a:lnTo>
                      <a:pt x="234" y="338"/>
                    </a:lnTo>
                    <a:lnTo>
                      <a:pt x="244" y="353"/>
                    </a:lnTo>
                    <a:lnTo>
                      <a:pt x="255" y="373"/>
                    </a:lnTo>
                    <a:lnTo>
                      <a:pt x="260" y="396"/>
                    </a:lnTo>
                    <a:lnTo>
                      <a:pt x="282" y="416"/>
                    </a:lnTo>
                    <a:lnTo>
                      <a:pt x="280" y="439"/>
                    </a:lnTo>
                    <a:lnTo>
                      <a:pt x="258" y="443"/>
                    </a:lnTo>
                    <a:lnTo>
                      <a:pt x="249" y="423"/>
                    </a:lnTo>
                    <a:lnTo>
                      <a:pt x="234" y="423"/>
                    </a:lnTo>
                    <a:lnTo>
                      <a:pt x="234" y="474"/>
                    </a:lnTo>
                    <a:lnTo>
                      <a:pt x="220" y="474"/>
                    </a:lnTo>
                    <a:lnTo>
                      <a:pt x="204" y="451"/>
                    </a:lnTo>
                    <a:lnTo>
                      <a:pt x="193" y="439"/>
                    </a:lnTo>
                    <a:lnTo>
                      <a:pt x="193" y="411"/>
                    </a:lnTo>
                    <a:lnTo>
                      <a:pt x="167" y="411"/>
                    </a:lnTo>
                    <a:lnTo>
                      <a:pt x="159" y="439"/>
                    </a:lnTo>
                    <a:lnTo>
                      <a:pt x="150" y="411"/>
                    </a:lnTo>
                    <a:lnTo>
                      <a:pt x="148" y="384"/>
                    </a:lnTo>
                    <a:lnTo>
                      <a:pt x="178" y="373"/>
                    </a:lnTo>
                    <a:lnTo>
                      <a:pt x="196" y="381"/>
                    </a:lnTo>
                    <a:lnTo>
                      <a:pt x="198" y="334"/>
                    </a:lnTo>
                    <a:lnTo>
                      <a:pt x="180" y="318"/>
                    </a:lnTo>
                    <a:lnTo>
                      <a:pt x="170" y="280"/>
                    </a:lnTo>
                    <a:lnTo>
                      <a:pt x="161" y="232"/>
                    </a:lnTo>
                    <a:lnTo>
                      <a:pt x="132" y="217"/>
                    </a:lnTo>
                    <a:lnTo>
                      <a:pt x="119" y="197"/>
                    </a:lnTo>
                    <a:lnTo>
                      <a:pt x="94" y="185"/>
                    </a:lnTo>
                    <a:lnTo>
                      <a:pt x="108" y="228"/>
                    </a:lnTo>
                    <a:lnTo>
                      <a:pt x="81" y="248"/>
                    </a:lnTo>
                    <a:lnTo>
                      <a:pt x="64" y="202"/>
                    </a:lnTo>
                    <a:lnTo>
                      <a:pt x="51" y="190"/>
                    </a:lnTo>
                    <a:lnTo>
                      <a:pt x="51" y="162"/>
                    </a:lnTo>
                    <a:lnTo>
                      <a:pt x="32" y="132"/>
                    </a:lnTo>
                    <a:lnTo>
                      <a:pt x="10" y="112"/>
                    </a:lnTo>
                    <a:lnTo>
                      <a:pt x="0" y="92"/>
                    </a:lnTo>
                    <a:lnTo>
                      <a:pt x="4" y="77"/>
                    </a:lnTo>
                    <a:lnTo>
                      <a:pt x="21" y="85"/>
                    </a:lnTo>
                    <a:lnTo>
                      <a:pt x="26" y="65"/>
                    </a:lnTo>
                    <a:lnTo>
                      <a:pt x="21" y="3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" name="Freeform 21"/>
              <p:cNvSpPr>
                <a:spLocks noChangeArrowheads="1"/>
              </p:cNvSpPr>
              <p:nvPr/>
            </p:nvSpPr>
            <p:spPr bwMode="auto">
              <a:xfrm>
                <a:off x="3963" y="1944"/>
                <a:ext cx="83" cy="161"/>
              </a:xfrm>
              <a:custGeom>
                <a:avLst/>
                <a:gdLst>
                  <a:gd name="T0" fmla="*/ 42 w 207"/>
                  <a:gd name="T1" fmla="*/ 0 h 402"/>
                  <a:gd name="T2" fmla="*/ 82 w 207"/>
                  <a:gd name="T3" fmla="*/ 26 h 402"/>
                  <a:gd name="T4" fmla="*/ 106 w 207"/>
                  <a:gd name="T5" fmla="*/ 49 h 402"/>
                  <a:gd name="T6" fmla="*/ 123 w 207"/>
                  <a:gd name="T7" fmla="*/ 84 h 402"/>
                  <a:gd name="T8" fmla="*/ 137 w 207"/>
                  <a:gd name="T9" fmla="*/ 84 h 402"/>
                  <a:gd name="T10" fmla="*/ 133 w 207"/>
                  <a:gd name="T11" fmla="*/ 108 h 402"/>
                  <a:gd name="T12" fmla="*/ 151 w 207"/>
                  <a:gd name="T13" fmla="*/ 123 h 402"/>
                  <a:gd name="T14" fmla="*/ 161 w 207"/>
                  <a:gd name="T15" fmla="*/ 146 h 402"/>
                  <a:gd name="T16" fmla="*/ 189 w 207"/>
                  <a:gd name="T17" fmla="*/ 194 h 402"/>
                  <a:gd name="T18" fmla="*/ 207 w 207"/>
                  <a:gd name="T19" fmla="*/ 249 h 402"/>
                  <a:gd name="T20" fmla="*/ 172 w 207"/>
                  <a:gd name="T21" fmla="*/ 244 h 402"/>
                  <a:gd name="T22" fmla="*/ 145 w 207"/>
                  <a:gd name="T23" fmla="*/ 237 h 402"/>
                  <a:gd name="T24" fmla="*/ 164 w 207"/>
                  <a:gd name="T25" fmla="*/ 276 h 402"/>
                  <a:gd name="T26" fmla="*/ 164 w 207"/>
                  <a:gd name="T27" fmla="*/ 299 h 402"/>
                  <a:gd name="T28" fmla="*/ 164 w 207"/>
                  <a:gd name="T29" fmla="*/ 325 h 402"/>
                  <a:gd name="T30" fmla="*/ 154 w 207"/>
                  <a:gd name="T31" fmla="*/ 311 h 402"/>
                  <a:gd name="T32" fmla="*/ 140 w 207"/>
                  <a:gd name="T33" fmla="*/ 292 h 402"/>
                  <a:gd name="T34" fmla="*/ 115 w 207"/>
                  <a:gd name="T35" fmla="*/ 269 h 402"/>
                  <a:gd name="T36" fmla="*/ 102 w 207"/>
                  <a:gd name="T37" fmla="*/ 257 h 402"/>
                  <a:gd name="T38" fmla="*/ 80 w 207"/>
                  <a:gd name="T39" fmla="*/ 269 h 402"/>
                  <a:gd name="T40" fmla="*/ 66 w 207"/>
                  <a:gd name="T41" fmla="*/ 276 h 402"/>
                  <a:gd name="T42" fmla="*/ 75 w 207"/>
                  <a:gd name="T43" fmla="*/ 296 h 402"/>
                  <a:gd name="T44" fmla="*/ 95 w 207"/>
                  <a:gd name="T45" fmla="*/ 311 h 402"/>
                  <a:gd name="T46" fmla="*/ 117 w 207"/>
                  <a:gd name="T47" fmla="*/ 328 h 402"/>
                  <a:gd name="T48" fmla="*/ 126 w 207"/>
                  <a:gd name="T49" fmla="*/ 355 h 402"/>
                  <a:gd name="T50" fmla="*/ 123 w 207"/>
                  <a:gd name="T51" fmla="*/ 390 h 402"/>
                  <a:gd name="T52" fmla="*/ 123 w 207"/>
                  <a:gd name="T53" fmla="*/ 402 h 402"/>
                  <a:gd name="T54" fmla="*/ 115 w 207"/>
                  <a:gd name="T55" fmla="*/ 402 h 402"/>
                  <a:gd name="T56" fmla="*/ 102 w 207"/>
                  <a:gd name="T57" fmla="*/ 390 h 402"/>
                  <a:gd name="T58" fmla="*/ 95 w 207"/>
                  <a:gd name="T59" fmla="*/ 387 h 402"/>
                  <a:gd name="T60" fmla="*/ 88 w 207"/>
                  <a:gd name="T61" fmla="*/ 379 h 402"/>
                  <a:gd name="T62" fmla="*/ 80 w 207"/>
                  <a:gd name="T63" fmla="*/ 398 h 402"/>
                  <a:gd name="T64" fmla="*/ 66 w 207"/>
                  <a:gd name="T65" fmla="*/ 402 h 402"/>
                  <a:gd name="T66" fmla="*/ 55 w 207"/>
                  <a:gd name="T67" fmla="*/ 387 h 402"/>
                  <a:gd name="T68" fmla="*/ 55 w 207"/>
                  <a:gd name="T69" fmla="*/ 352 h 402"/>
                  <a:gd name="T70" fmla="*/ 53 w 207"/>
                  <a:gd name="T71" fmla="*/ 332 h 402"/>
                  <a:gd name="T72" fmla="*/ 40 w 207"/>
                  <a:gd name="T73" fmla="*/ 319 h 402"/>
                  <a:gd name="T74" fmla="*/ 26 w 207"/>
                  <a:gd name="T75" fmla="*/ 340 h 402"/>
                  <a:gd name="T76" fmla="*/ 4 w 207"/>
                  <a:gd name="T77" fmla="*/ 340 h 402"/>
                  <a:gd name="T78" fmla="*/ 0 w 207"/>
                  <a:gd name="T79" fmla="*/ 325 h 402"/>
                  <a:gd name="T80" fmla="*/ 4 w 207"/>
                  <a:gd name="T81" fmla="*/ 284 h 402"/>
                  <a:gd name="T82" fmla="*/ 21 w 207"/>
                  <a:gd name="T83" fmla="*/ 261 h 402"/>
                  <a:gd name="T84" fmla="*/ 18 w 207"/>
                  <a:gd name="T85" fmla="*/ 199 h 402"/>
                  <a:gd name="T86" fmla="*/ 18 w 207"/>
                  <a:gd name="T87" fmla="*/ 182 h 402"/>
                  <a:gd name="T88" fmla="*/ 35 w 207"/>
                  <a:gd name="T89" fmla="*/ 179 h 402"/>
                  <a:gd name="T90" fmla="*/ 48 w 207"/>
                  <a:gd name="T91" fmla="*/ 194 h 402"/>
                  <a:gd name="T92" fmla="*/ 72 w 207"/>
                  <a:gd name="T93" fmla="*/ 202 h 402"/>
                  <a:gd name="T94" fmla="*/ 72 w 207"/>
                  <a:gd name="T95" fmla="*/ 174 h 402"/>
                  <a:gd name="T96" fmla="*/ 61 w 207"/>
                  <a:gd name="T97" fmla="*/ 158 h 402"/>
                  <a:gd name="T98" fmla="*/ 55 w 207"/>
                  <a:gd name="T99" fmla="*/ 146 h 402"/>
                  <a:gd name="T100" fmla="*/ 64 w 207"/>
                  <a:gd name="T101" fmla="*/ 146 h 402"/>
                  <a:gd name="T102" fmla="*/ 69 w 207"/>
                  <a:gd name="T103" fmla="*/ 146 h 402"/>
                  <a:gd name="T104" fmla="*/ 75 w 207"/>
                  <a:gd name="T105" fmla="*/ 146 h 402"/>
                  <a:gd name="T106" fmla="*/ 80 w 207"/>
                  <a:gd name="T107" fmla="*/ 146 h 402"/>
                  <a:gd name="T108" fmla="*/ 88 w 207"/>
                  <a:gd name="T109" fmla="*/ 135 h 402"/>
                  <a:gd name="T110" fmla="*/ 86 w 207"/>
                  <a:gd name="T111" fmla="*/ 123 h 402"/>
                  <a:gd name="T112" fmla="*/ 77 w 207"/>
                  <a:gd name="T113" fmla="*/ 96 h 402"/>
                  <a:gd name="T114" fmla="*/ 61 w 207"/>
                  <a:gd name="T115" fmla="*/ 68 h 402"/>
                  <a:gd name="T116" fmla="*/ 40 w 207"/>
                  <a:gd name="T117" fmla="*/ 53 h 402"/>
                  <a:gd name="T118" fmla="*/ 31 w 207"/>
                  <a:gd name="T119" fmla="*/ 38 h 402"/>
                  <a:gd name="T120" fmla="*/ 42 w 207"/>
                  <a:gd name="T121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7" h="402">
                    <a:moveTo>
                      <a:pt x="42" y="0"/>
                    </a:moveTo>
                    <a:lnTo>
                      <a:pt x="82" y="26"/>
                    </a:lnTo>
                    <a:lnTo>
                      <a:pt x="106" y="49"/>
                    </a:lnTo>
                    <a:lnTo>
                      <a:pt x="123" y="84"/>
                    </a:lnTo>
                    <a:lnTo>
                      <a:pt x="137" y="84"/>
                    </a:lnTo>
                    <a:lnTo>
                      <a:pt x="133" y="108"/>
                    </a:lnTo>
                    <a:lnTo>
                      <a:pt x="151" y="123"/>
                    </a:lnTo>
                    <a:lnTo>
                      <a:pt x="161" y="146"/>
                    </a:lnTo>
                    <a:lnTo>
                      <a:pt x="189" y="194"/>
                    </a:lnTo>
                    <a:lnTo>
                      <a:pt x="207" y="249"/>
                    </a:lnTo>
                    <a:lnTo>
                      <a:pt x="172" y="244"/>
                    </a:lnTo>
                    <a:lnTo>
                      <a:pt x="145" y="237"/>
                    </a:lnTo>
                    <a:lnTo>
                      <a:pt x="164" y="276"/>
                    </a:lnTo>
                    <a:lnTo>
                      <a:pt x="164" y="299"/>
                    </a:lnTo>
                    <a:lnTo>
                      <a:pt x="164" y="325"/>
                    </a:lnTo>
                    <a:lnTo>
                      <a:pt x="154" y="311"/>
                    </a:lnTo>
                    <a:lnTo>
                      <a:pt x="140" y="292"/>
                    </a:lnTo>
                    <a:lnTo>
                      <a:pt x="115" y="269"/>
                    </a:lnTo>
                    <a:lnTo>
                      <a:pt x="102" y="257"/>
                    </a:lnTo>
                    <a:lnTo>
                      <a:pt x="80" y="269"/>
                    </a:lnTo>
                    <a:lnTo>
                      <a:pt x="66" y="276"/>
                    </a:lnTo>
                    <a:lnTo>
                      <a:pt x="75" y="296"/>
                    </a:lnTo>
                    <a:lnTo>
                      <a:pt x="95" y="311"/>
                    </a:lnTo>
                    <a:lnTo>
                      <a:pt x="117" y="328"/>
                    </a:lnTo>
                    <a:lnTo>
                      <a:pt x="126" y="355"/>
                    </a:lnTo>
                    <a:lnTo>
                      <a:pt x="123" y="390"/>
                    </a:lnTo>
                    <a:lnTo>
                      <a:pt x="123" y="402"/>
                    </a:lnTo>
                    <a:lnTo>
                      <a:pt x="115" y="402"/>
                    </a:lnTo>
                    <a:lnTo>
                      <a:pt x="102" y="390"/>
                    </a:lnTo>
                    <a:lnTo>
                      <a:pt x="95" y="387"/>
                    </a:lnTo>
                    <a:lnTo>
                      <a:pt x="88" y="379"/>
                    </a:lnTo>
                    <a:lnTo>
                      <a:pt x="80" y="398"/>
                    </a:lnTo>
                    <a:lnTo>
                      <a:pt x="66" y="402"/>
                    </a:lnTo>
                    <a:lnTo>
                      <a:pt x="55" y="387"/>
                    </a:lnTo>
                    <a:lnTo>
                      <a:pt x="55" y="352"/>
                    </a:lnTo>
                    <a:lnTo>
                      <a:pt x="53" y="332"/>
                    </a:lnTo>
                    <a:lnTo>
                      <a:pt x="40" y="319"/>
                    </a:lnTo>
                    <a:lnTo>
                      <a:pt x="26" y="340"/>
                    </a:lnTo>
                    <a:lnTo>
                      <a:pt x="4" y="340"/>
                    </a:lnTo>
                    <a:lnTo>
                      <a:pt x="0" y="325"/>
                    </a:lnTo>
                    <a:lnTo>
                      <a:pt x="4" y="284"/>
                    </a:lnTo>
                    <a:lnTo>
                      <a:pt x="21" y="261"/>
                    </a:lnTo>
                    <a:lnTo>
                      <a:pt x="18" y="199"/>
                    </a:lnTo>
                    <a:lnTo>
                      <a:pt x="18" y="182"/>
                    </a:lnTo>
                    <a:lnTo>
                      <a:pt x="35" y="179"/>
                    </a:lnTo>
                    <a:lnTo>
                      <a:pt x="48" y="194"/>
                    </a:lnTo>
                    <a:lnTo>
                      <a:pt x="72" y="202"/>
                    </a:lnTo>
                    <a:lnTo>
                      <a:pt x="72" y="174"/>
                    </a:lnTo>
                    <a:lnTo>
                      <a:pt x="61" y="158"/>
                    </a:lnTo>
                    <a:lnTo>
                      <a:pt x="55" y="146"/>
                    </a:lnTo>
                    <a:lnTo>
                      <a:pt x="64" y="146"/>
                    </a:lnTo>
                    <a:lnTo>
                      <a:pt x="69" y="146"/>
                    </a:lnTo>
                    <a:lnTo>
                      <a:pt x="75" y="146"/>
                    </a:lnTo>
                    <a:lnTo>
                      <a:pt x="80" y="146"/>
                    </a:lnTo>
                    <a:lnTo>
                      <a:pt x="88" y="135"/>
                    </a:lnTo>
                    <a:lnTo>
                      <a:pt x="86" y="123"/>
                    </a:lnTo>
                    <a:lnTo>
                      <a:pt x="77" y="96"/>
                    </a:lnTo>
                    <a:lnTo>
                      <a:pt x="61" y="68"/>
                    </a:lnTo>
                    <a:lnTo>
                      <a:pt x="40" y="53"/>
                    </a:lnTo>
                    <a:lnTo>
                      <a:pt x="31" y="38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" name="Freeform 22"/>
              <p:cNvSpPr>
                <a:spLocks noChangeArrowheads="1"/>
              </p:cNvSpPr>
              <p:nvPr/>
            </p:nvSpPr>
            <p:spPr bwMode="auto">
              <a:xfrm>
                <a:off x="3868" y="1749"/>
                <a:ext cx="90" cy="133"/>
              </a:xfrm>
              <a:custGeom>
                <a:avLst/>
                <a:gdLst>
                  <a:gd name="T0" fmla="*/ 0 w 225"/>
                  <a:gd name="T1" fmla="*/ 0 h 332"/>
                  <a:gd name="T2" fmla="*/ 20 w 225"/>
                  <a:gd name="T3" fmla="*/ 0 h 332"/>
                  <a:gd name="T4" fmla="*/ 28 w 225"/>
                  <a:gd name="T5" fmla="*/ 22 h 332"/>
                  <a:gd name="T6" fmla="*/ 58 w 225"/>
                  <a:gd name="T7" fmla="*/ 57 h 332"/>
                  <a:gd name="T8" fmla="*/ 71 w 225"/>
                  <a:gd name="T9" fmla="*/ 97 h 332"/>
                  <a:gd name="T10" fmla="*/ 93 w 225"/>
                  <a:gd name="T11" fmla="*/ 100 h 332"/>
                  <a:gd name="T12" fmla="*/ 109 w 225"/>
                  <a:gd name="T13" fmla="*/ 108 h 332"/>
                  <a:gd name="T14" fmla="*/ 122 w 225"/>
                  <a:gd name="T15" fmla="*/ 124 h 332"/>
                  <a:gd name="T16" fmla="*/ 138 w 225"/>
                  <a:gd name="T17" fmla="*/ 124 h 332"/>
                  <a:gd name="T18" fmla="*/ 158 w 225"/>
                  <a:gd name="T19" fmla="*/ 147 h 332"/>
                  <a:gd name="T20" fmla="*/ 173 w 225"/>
                  <a:gd name="T21" fmla="*/ 167 h 332"/>
                  <a:gd name="T22" fmla="*/ 192 w 225"/>
                  <a:gd name="T23" fmla="*/ 177 h 332"/>
                  <a:gd name="T24" fmla="*/ 189 w 225"/>
                  <a:gd name="T25" fmla="*/ 190 h 332"/>
                  <a:gd name="T26" fmla="*/ 178 w 225"/>
                  <a:gd name="T27" fmla="*/ 197 h 332"/>
                  <a:gd name="T28" fmla="*/ 169 w 225"/>
                  <a:gd name="T29" fmla="*/ 197 h 332"/>
                  <a:gd name="T30" fmla="*/ 162 w 225"/>
                  <a:gd name="T31" fmla="*/ 209 h 332"/>
                  <a:gd name="T32" fmla="*/ 184 w 225"/>
                  <a:gd name="T33" fmla="*/ 234 h 332"/>
                  <a:gd name="T34" fmla="*/ 200 w 225"/>
                  <a:gd name="T35" fmla="*/ 257 h 332"/>
                  <a:gd name="T36" fmla="*/ 225 w 225"/>
                  <a:gd name="T37" fmla="*/ 281 h 332"/>
                  <a:gd name="T38" fmla="*/ 209 w 225"/>
                  <a:gd name="T39" fmla="*/ 309 h 332"/>
                  <a:gd name="T40" fmla="*/ 195 w 225"/>
                  <a:gd name="T41" fmla="*/ 316 h 332"/>
                  <a:gd name="T42" fmla="*/ 198 w 225"/>
                  <a:gd name="T43" fmla="*/ 332 h 332"/>
                  <a:gd name="T44" fmla="*/ 173 w 225"/>
                  <a:gd name="T45" fmla="*/ 332 h 332"/>
                  <a:gd name="T46" fmla="*/ 165 w 225"/>
                  <a:gd name="T47" fmla="*/ 319 h 332"/>
                  <a:gd name="T48" fmla="*/ 147 w 225"/>
                  <a:gd name="T49" fmla="*/ 289 h 332"/>
                  <a:gd name="T50" fmla="*/ 133 w 225"/>
                  <a:gd name="T51" fmla="*/ 262 h 332"/>
                  <a:gd name="T52" fmla="*/ 111 w 225"/>
                  <a:gd name="T53" fmla="*/ 212 h 332"/>
                  <a:gd name="T54" fmla="*/ 87 w 225"/>
                  <a:gd name="T55" fmla="*/ 177 h 332"/>
                  <a:gd name="T56" fmla="*/ 60 w 225"/>
                  <a:gd name="T57" fmla="*/ 127 h 332"/>
                  <a:gd name="T58" fmla="*/ 45 w 225"/>
                  <a:gd name="T59" fmla="*/ 112 h 332"/>
                  <a:gd name="T60" fmla="*/ 31 w 225"/>
                  <a:gd name="T61" fmla="*/ 100 h 332"/>
                  <a:gd name="T62" fmla="*/ 25 w 225"/>
                  <a:gd name="T63" fmla="*/ 74 h 332"/>
                  <a:gd name="T64" fmla="*/ 1 w 225"/>
                  <a:gd name="T65" fmla="*/ 50 h 332"/>
                  <a:gd name="T66" fmla="*/ 1 w 225"/>
                  <a:gd name="T67" fmla="*/ 34 h 332"/>
                  <a:gd name="T68" fmla="*/ 0 w 225"/>
                  <a:gd name="T69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5" h="332">
                    <a:moveTo>
                      <a:pt x="0" y="0"/>
                    </a:moveTo>
                    <a:lnTo>
                      <a:pt x="20" y="0"/>
                    </a:lnTo>
                    <a:lnTo>
                      <a:pt x="28" y="22"/>
                    </a:lnTo>
                    <a:lnTo>
                      <a:pt x="58" y="57"/>
                    </a:lnTo>
                    <a:lnTo>
                      <a:pt x="71" y="97"/>
                    </a:lnTo>
                    <a:lnTo>
                      <a:pt x="93" y="100"/>
                    </a:lnTo>
                    <a:lnTo>
                      <a:pt x="109" y="108"/>
                    </a:lnTo>
                    <a:lnTo>
                      <a:pt x="122" y="124"/>
                    </a:lnTo>
                    <a:lnTo>
                      <a:pt x="138" y="124"/>
                    </a:lnTo>
                    <a:lnTo>
                      <a:pt x="158" y="147"/>
                    </a:lnTo>
                    <a:lnTo>
                      <a:pt x="173" y="167"/>
                    </a:lnTo>
                    <a:lnTo>
                      <a:pt x="192" y="177"/>
                    </a:lnTo>
                    <a:lnTo>
                      <a:pt x="189" y="190"/>
                    </a:lnTo>
                    <a:lnTo>
                      <a:pt x="178" y="197"/>
                    </a:lnTo>
                    <a:lnTo>
                      <a:pt x="169" y="197"/>
                    </a:lnTo>
                    <a:lnTo>
                      <a:pt x="162" y="209"/>
                    </a:lnTo>
                    <a:lnTo>
                      <a:pt x="184" y="234"/>
                    </a:lnTo>
                    <a:lnTo>
                      <a:pt x="200" y="257"/>
                    </a:lnTo>
                    <a:lnTo>
                      <a:pt x="225" y="281"/>
                    </a:lnTo>
                    <a:lnTo>
                      <a:pt x="209" y="309"/>
                    </a:lnTo>
                    <a:lnTo>
                      <a:pt x="195" y="316"/>
                    </a:lnTo>
                    <a:lnTo>
                      <a:pt x="198" y="332"/>
                    </a:lnTo>
                    <a:lnTo>
                      <a:pt x="173" y="332"/>
                    </a:lnTo>
                    <a:lnTo>
                      <a:pt x="165" y="319"/>
                    </a:lnTo>
                    <a:lnTo>
                      <a:pt x="147" y="289"/>
                    </a:lnTo>
                    <a:lnTo>
                      <a:pt x="133" y="262"/>
                    </a:lnTo>
                    <a:lnTo>
                      <a:pt x="111" y="212"/>
                    </a:lnTo>
                    <a:lnTo>
                      <a:pt x="87" y="177"/>
                    </a:lnTo>
                    <a:lnTo>
                      <a:pt x="60" y="127"/>
                    </a:lnTo>
                    <a:lnTo>
                      <a:pt x="45" y="112"/>
                    </a:lnTo>
                    <a:lnTo>
                      <a:pt x="31" y="100"/>
                    </a:lnTo>
                    <a:lnTo>
                      <a:pt x="25" y="74"/>
                    </a:lnTo>
                    <a:lnTo>
                      <a:pt x="1" y="50"/>
                    </a:lnTo>
                    <a:lnTo>
                      <a:pt x="1" y="3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" name="Freeform 23"/>
              <p:cNvSpPr>
                <a:spLocks noChangeArrowheads="1"/>
              </p:cNvSpPr>
              <p:nvPr/>
            </p:nvSpPr>
            <p:spPr bwMode="auto">
              <a:xfrm>
                <a:off x="2679" y="2018"/>
                <a:ext cx="660" cy="1004"/>
              </a:xfrm>
              <a:custGeom>
                <a:avLst/>
                <a:gdLst>
                  <a:gd name="T0" fmla="*/ 1259 w 1650"/>
                  <a:gd name="T1" fmla="*/ 404 h 2509"/>
                  <a:gd name="T2" fmla="*/ 1413 w 1650"/>
                  <a:gd name="T3" fmla="*/ 821 h 2509"/>
                  <a:gd name="T4" fmla="*/ 1477 w 1650"/>
                  <a:gd name="T5" fmla="*/ 926 h 2509"/>
                  <a:gd name="T6" fmla="*/ 1611 w 1650"/>
                  <a:gd name="T7" fmla="*/ 899 h 2509"/>
                  <a:gd name="T8" fmla="*/ 1647 w 1650"/>
                  <a:gd name="T9" fmla="*/ 1000 h 2509"/>
                  <a:gd name="T10" fmla="*/ 1484 w 1650"/>
                  <a:gd name="T11" fmla="*/ 1281 h 2509"/>
                  <a:gd name="T12" fmla="*/ 1352 w 1650"/>
                  <a:gd name="T13" fmla="*/ 1605 h 2509"/>
                  <a:gd name="T14" fmla="*/ 1371 w 1650"/>
                  <a:gd name="T15" fmla="*/ 1723 h 2509"/>
                  <a:gd name="T16" fmla="*/ 1371 w 1650"/>
                  <a:gd name="T17" fmla="*/ 1840 h 2509"/>
                  <a:gd name="T18" fmla="*/ 1311 w 1650"/>
                  <a:gd name="T19" fmla="*/ 1882 h 2509"/>
                  <a:gd name="T20" fmla="*/ 1224 w 1650"/>
                  <a:gd name="T21" fmla="*/ 2042 h 2509"/>
                  <a:gd name="T22" fmla="*/ 1192 w 1650"/>
                  <a:gd name="T23" fmla="*/ 2177 h 2509"/>
                  <a:gd name="T24" fmla="*/ 1111 w 1650"/>
                  <a:gd name="T25" fmla="*/ 2364 h 2509"/>
                  <a:gd name="T26" fmla="*/ 1065 w 1650"/>
                  <a:gd name="T27" fmla="*/ 2407 h 2509"/>
                  <a:gd name="T28" fmla="*/ 965 w 1650"/>
                  <a:gd name="T29" fmla="*/ 2501 h 2509"/>
                  <a:gd name="T30" fmla="*/ 844 w 1650"/>
                  <a:gd name="T31" fmla="*/ 2469 h 2509"/>
                  <a:gd name="T32" fmla="*/ 829 w 1650"/>
                  <a:gd name="T33" fmla="*/ 2381 h 2509"/>
                  <a:gd name="T34" fmla="*/ 776 w 1650"/>
                  <a:gd name="T35" fmla="*/ 2256 h 2509"/>
                  <a:gd name="T36" fmla="*/ 765 w 1650"/>
                  <a:gd name="T37" fmla="*/ 2150 h 2509"/>
                  <a:gd name="T38" fmla="*/ 749 w 1650"/>
                  <a:gd name="T39" fmla="*/ 2080 h 2509"/>
                  <a:gd name="T40" fmla="*/ 697 w 1650"/>
                  <a:gd name="T41" fmla="*/ 2002 h 2509"/>
                  <a:gd name="T42" fmla="*/ 665 w 1650"/>
                  <a:gd name="T43" fmla="*/ 1902 h 2509"/>
                  <a:gd name="T44" fmla="*/ 710 w 1650"/>
                  <a:gd name="T45" fmla="*/ 1730 h 2509"/>
                  <a:gd name="T46" fmla="*/ 689 w 1650"/>
                  <a:gd name="T47" fmla="*/ 1488 h 2509"/>
                  <a:gd name="T48" fmla="*/ 617 w 1650"/>
                  <a:gd name="T49" fmla="*/ 1368 h 2509"/>
                  <a:gd name="T50" fmla="*/ 606 w 1650"/>
                  <a:gd name="T51" fmla="*/ 1175 h 2509"/>
                  <a:gd name="T52" fmla="*/ 500 w 1650"/>
                  <a:gd name="T53" fmla="*/ 1105 h 2509"/>
                  <a:gd name="T54" fmla="*/ 361 w 1650"/>
                  <a:gd name="T55" fmla="*/ 1125 h 2509"/>
                  <a:gd name="T56" fmla="*/ 77 w 1650"/>
                  <a:gd name="T57" fmla="*/ 973 h 2509"/>
                  <a:gd name="T58" fmla="*/ 12 w 1650"/>
                  <a:gd name="T59" fmla="*/ 728 h 2509"/>
                  <a:gd name="T60" fmla="*/ 63 w 1650"/>
                  <a:gd name="T61" fmla="*/ 553 h 2509"/>
                  <a:gd name="T62" fmla="*/ 158 w 1650"/>
                  <a:gd name="T63" fmla="*/ 362 h 2509"/>
                  <a:gd name="T64" fmla="*/ 300 w 1650"/>
                  <a:gd name="T65" fmla="*/ 217 h 2509"/>
                  <a:gd name="T66" fmla="*/ 405 w 1650"/>
                  <a:gd name="T67" fmla="*/ 66 h 2509"/>
                  <a:gd name="T68" fmla="*/ 502 w 1650"/>
                  <a:gd name="T69" fmla="*/ 104 h 2509"/>
                  <a:gd name="T70" fmla="*/ 608 w 1650"/>
                  <a:gd name="T71" fmla="*/ 39 h 2509"/>
                  <a:gd name="T72" fmla="*/ 681 w 1650"/>
                  <a:gd name="T73" fmla="*/ 7 h 2509"/>
                  <a:gd name="T74" fmla="*/ 738 w 1650"/>
                  <a:gd name="T75" fmla="*/ 85 h 2509"/>
                  <a:gd name="T76" fmla="*/ 851 w 1650"/>
                  <a:gd name="T77" fmla="*/ 209 h 2509"/>
                  <a:gd name="T78" fmla="*/ 930 w 1650"/>
                  <a:gd name="T79" fmla="*/ 152 h 2509"/>
                  <a:gd name="T80" fmla="*/ 1049 w 1650"/>
                  <a:gd name="T81" fmla="*/ 194 h 2509"/>
                  <a:gd name="T82" fmla="*/ 1179 w 1650"/>
                  <a:gd name="T83" fmla="*/ 190 h 2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50" h="2509">
                    <a:moveTo>
                      <a:pt x="1232" y="299"/>
                    </a:moveTo>
                    <a:lnTo>
                      <a:pt x="1259" y="404"/>
                    </a:lnTo>
                    <a:lnTo>
                      <a:pt x="1311" y="564"/>
                    </a:lnTo>
                    <a:lnTo>
                      <a:pt x="1413" y="821"/>
                    </a:lnTo>
                    <a:lnTo>
                      <a:pt x="1451" y="853"/>
                    </a:lnTo>
                    <a:lnTo>
                      <a:pt x="1477" y="926"/>
                    </a:lnTo>
                    <a:lnTo>
                      <a:pt x="1557" y="923"/>
                    </a:lnTo>
                    <a:lnTo>
                      <a:pt x="1611" y="899"/>
                    </a:lnTo>
                    <a:lnTo>
                      <a:pt x="1650" y="899"/>
                    </a:lnTo>
                    <a:lnTo>
                      <a:pt x="1647" y="1000"/>
                    </a:lnTo>
                    <a:lnTo>
                      <a:pt x="1633" y="1055"/>
                    </a:lnTo>
                    <a:lnTo>
                      <a:pt x="1484" y="1281"/>
                    </a:lnTo>
                    <a:lnTo>
                      <a:pt x="1349" y="1516"/>
                    </a:lnTo>
                    <a:lnTo>
                      <a:pt x="1352" y="1605"/>
                    </a:lnTo>
                    <a:lnTo>
                      <a:pt x="1389" y="1671"/>
                    </a:lnTo>
                    <a:lnTo>
                      <a:pt x="1371" y="1723"/>
                    </a:lnTo>
                    <a:lnTo>
                      <a:pt x="1382" y="1788"/>
                    </a:lnTo>
                    <a:lnTo>
                      <a:pt x="1371" y="1840"/>
                    </a:lnTo>
                    <a:lnTo>
                      <a:pt x="1338" y="1882"/>
                    </a:lnTo>
                    <a:lnTo>
                      <a:pt x="1311" y="1882"/>
                    </a:lnTo>
                    <a:lnTo>
                      <a:pt x="1265" y="1955"/>
                    </a:lnTo>
                    <a:lnTo>
                      <a:pt x="1224" y="2042"/>
                    </a:lnTo>
                    <a:lnTo>
                      <a:pt x="1232" y="2135"/>
                    </a:lnTo>
                    <a:lnTo>
                      <a:pt x="1192" y="2177"/>
                    </a:lnTo>
                    <a:lnTo>
                      <a:pt x="1155" y="2275"/>
                    </a:lnTo>
                    <a:lnTo>
                      <a:pt x="1111" y="2364"/>
                    </a:lnTo>
                    <a:lnTo>
                      <a:pt x="1087" y="2399"/>
                    </a:lnTo>
                    <a:lnTo>
                      <a:pt x="1065" y="2407"/>
                    </a:lnTo>
                    <a:lnTo>
                      <a:pt x="1027" y="2466"/>
                    </a:lnTo>
                    <a:lnTo>
                      <a:pt x="965" y="2501"/>
                    </a:lnTo>
                    <a:lnTo>
                      <a:pt x="886" y="2509"/>
                    </a:lnTo>
                    <a:lnTo>
                      <a:pt x="844" y="2469"/>
                    </a:lnTo>
                    <a:lnTo>
                      <a:pt x="838" y="2431"/>
                    </a:lnTo>
                    <a:lnTo>
                      <a:pt x="829" y="2381"/>
                    </a:lnTo>
                    <a:lnTo>
                      <a:pt x="800" y="2354"/>
                    </a:lnTo>
                    <a:lnTo>
                      <a:pt x="776" y="2256"/>
                    </a:lnTo>
                    <a:lnTo>
                      <a:pt x="767" y="2209"/>
                    </a:lnTo>
                    <a:lnTo>
                      <a:pt x="765" y="2150"/>
                    </a:lnTo>
                    <a:lnTo>
                      <a:pt x="751" y="2107"/>
                    </a:lnTo>
                    <a:lnTo>
                      <a:pt x="749" y="2080"/>
                    </a:lnTo>
                    <a:lnTo>
                      <a:pt x="725" y="2037"/>
                    </a:lnTo>
                    <a:lnTo>
                      <a:pt x="697" y="2002"/>
                    </a:lnTo>
                    <a:lnTo>
                      <a:pt x="679" y="1945"/>
                    </a:lnTo>
                    <a:lnTo>
                      <a:pt x="665" y="1902"/>
                    </a:lnTo>
                    <a:lnTo>
                      <a:pt x="670" y="1831"/>
                    </a:lnTo>
                    <a:lnTo>
                      <a:pt x="710" y="1730"/>
                    </a:lnTo>
                    <a:lnTo>
                      <a:pt x="719" y="1618"/>
                    </a:lnTo>
                    <a:lnTo>
                      <a:pt x="689" y="1488"/>
                    </a:lnTo>
                    <a:lnTo>
                      <a:pt x="646" y="1438"/>
                    </a:lnTo>
                    <a:lnTo>
                      <a:pt x="617" y="1368"/>
                    </a:lnTo>
                    <a:lnTo>
                      <a:pt x="626" y="1259"/>
                    </a:lnTo>
                    <a:lnTo>
                      <a:pt x="606" y="1175"/>
                    </a:lnTo>
                    <a:lnTo>
                      <a:pt x="553" y="1168"/>
                    </a:lnTo>
                    <a:lnTo>
                      <a:pt x="500" y="1105"/>
                    </a:lnTo>
                    <a:lnTo>
                      <a:pt x="432" y="1070"/>
                    </a:lnTo>
                    <a:lnTo>
                      <a:pt x="361" y="1125"/>
                    </a:lnTo>
                    <a:lnTo>
                      <a:pt x="178" y="1110"/>
                    </a:lnTo>
                    <a:lnTo>
                      <a:pt x="77" y="973"/>
                    </a:lnTo>
                    <a:lnTo>
                      <a:pt x="0" y="791"/>
                    </a:lnTo>
                    <a:lnTo>
                      <a:pt x="12" y="728"/>
                    </a:lnTo>
                    <a:lnTo>
                      <a:pt x="47" y="681"/>
                    </a:lnTo>
                    <a:lnTo>
                      <a:pt x="63" y="553"/>
                    </a:lnTo>
                    <a:lnTo>
                      <a:pt x="88" y="459"/>
                    </a:lnTo>
                    <a:lnTo>
                      <a:pt x="158" y="362"/>
                    </a:lnTo>
                    <a:lnTo>
                      <a:pt x="231" y="319"/>
                    </a:lnTo>
                    <a:lnTo>
                      <a:pt x="300" y="217"/>
                    </a:lnTo>
                    <a:lnTo>
                      <a:pt x="315" y="174"/>
                    </a:lnTo>
                    <a:lnTo>
                      <a:pt x="405" y="66"/>
                    </a:lnTo>
                    <a:lnTo>
                      <a:pt x="462" y="109"/>
                    </a:lnTo>
                    <a:lnTo>
                      <a:pt x="502" y="104"/>
                    </a:lnTo>
                    <a:lnTo>
                      <a:pt x="551" y="47"/>
                    </a:lnTo>
                    <a:lnTo>
                      <a:pt x="608" y="39"/>
                    </a:lnTo>
                    <a:lnTo>
                      <a:pt x="646" y="54"/>
                    </a:lnTo>
                    <a:lnTo>
                      <a:pt x="681" y="7"/>
                    </a:lnTo>
                    <a:lnTo>
                      <a:pt x="727" y="0"/>
                    </a:lnTo>
                    <a:lnTo>
                      <a:pt x="738" y="85"/>
                    </a:lnTo>
                    <a:lnTo>
                      <a:pt x="767" y="147"/>
                    </a:lnTo>
                    <a:lnTo>
                      <a:pt x="851" y="209"/>
                    </a:lnTo>
                    <a:lnTo>
                      <a:pt x="921" y="222"/>
                    </a:lnTo>
                    <a:lnTo>
                      <a:pt x="930" y="152"/>
                    </a:lnTo>
                    <a:lnTo>
                      <a:pt x="983" y="152"/>
                    </a:lnTo>
                    <a:lnTo>
                      <a:pt x="1049" y="194"/>
                    </a:lnTo>
                    <a:lnTo>
                      <a:pt x="1119" y="217"/>
                    </a:lnTo>
                    <a:lnTo>
                      <a:pt x="1179" y="190"/>
                    </a:lnTo>
                    <a:lnTo>
                      <a:pt x="1232" y="299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" name="Freeform 24"/>
              <p:cNvSpPr>
                <a:spLocks noChangeArrowheads="1"/>
              </p:cNvSpPr>
              <p:nvPr/>
            </p:nvSpPr>
            <p:spPr bwMode="auto">
              <a:xfrm>
                <a:off x="2840" y="1741"/>
                <a:ext cx="43" cy="74"/>
              </a:xfrm>
              <a:custGeom>
                <a:avLst/>
                <a:gdLst>
                  <a:gd name="T0" fmla="*/ 24 w 107"/>
                  <a:gd name="T1" fmla="*/ 56 h 185"/>
                  <a:gd name="T2" fmla="*/ 32 w 107"/>
                  <a:gd name="T3" fmla="*/ 34 h 185"/>
                  <a:gd name="T4" fmla="*/ 51 w 107"/>
                  <a:gd name="T5" fmla="*/ 34 h 185"/>
                  <a:gd name="T6" fmla="*/ 80 w 107"/>
                  <a:gd name="T7" fmla="*/ 0 h 185"/>
                  <a:gd name="T8" fmla="*/ 88 w 107"/>
                  <a:gd name="T9" fmla="*/ 24 h 185"/>
                  <a:gd name="T10" fmla="*/ 102 w 107"/>
                  <a:gd name="T11" fmla="*/ 24 h 185"/>
                  <a:gd name="T12" fmla="*/ 107 w 107"/>
                  <a:gd name="T13" fmla="*/ 34 h 185"/>
                  <a:gd name="T14" fmla="*/ 99 w 107"/>
                  <a:gd name="T15" fmla="*/ 56 h 185"/>
                  <a:gd name="T16" fmla="*/ 88 w 107"/>
                  <a:gd name="T17" fmla="*/ 64 h 185"/>
                  <a:gd name="T18" fmla="*/ 88 w 107"/>
                  <a:gd name="T19" fmla="*/ 80 h 185"/>
                  <a:gd name="T20" fmla="*/ 85 w 107"/>
                  <a:gd name="T21" fmla="*/ 87 h 185"/>
                  <a:gd name="T22" fmla="*/ 83 w 107"/>
                  <a:gd name="T23" fmla="*/ 99 h 185"/>
                  <a:gd name="T24" fmla="*/ 88 w 107"/>
                  <a:gd name="T25" fmla="*/ 116 h 185"/>
                  <a:gd name="T26" fmla="*/ 80 w 107"/>
                  <a:gd name="T27" fmla="*/ 132 h 185"/>
                  <a:gd name="T28" fmla="*/ 70 w 107"/>
                  <a:gd name="T29" fmla="*/ 140 h 185"/>
                  <a:gd name="T30" fmla="*/ 61 w 107"/>
                  <a:gd name="T31" fmla="*/ 140 h 185"/>
                  <a:gd name="T32" fmla="*/ 59 w 107"/>
                  <a:gd name="T33" fmla="*/ 144 h 185"/>
                  <a:gd name="T34" fmla="*/ 57 w 107"/>
                  <a:gd name="T35" fmla="*/ 157 h 185"/>
                  <a:gd name="T36" fmla="*/ 43 w 107"/>
                  <a:gd name="T37" fmla="*/ 160 h 185"/>
                  <a:gd name="T38" fmla="*/ 40 w 107"/>
                  <a:gd name="T39" fmla="*/ 157 h 185"/>
                  <a:gd name="T40" fmla="*/ 30 w 107"/>
                  <a:gd name="T41" fmla="*/ 169 h 185"/>
                  <a:gd name="T42" fmla="*/ 26 w 107"/>
                  <a:gd name="T43" fmla="*/ 172 h 185"/>
                  <a:gd name="T44" fmla="*/ 13 w 107"/>
                  <a:gd name="T45" fmla="*/ 185 h 185"/>
                  <a:gd name="T46" fmla="*/ 8 w 107"/>
                  <a:gd name="T47" fmla="*/ 185 h 185"/>
                  <a:gd name="T48" fmla="*/ 4 w 107"/>
                  <a:gd name="T49" fmla="*/ 176 h 185"/>
                  <a:gd name="T50" fmla="*/ 2 w 107"/>
                  <a:gd name="T51" fmla="*/ 157 h 185"/>
                  <a:gd name="T52" fmla="*/ 0 w 107"/>
                  <a:gd name="T53" fmla="*/ 152 h 185"/>
                  <a:gd name="T54" fmla="*/ 0 w 107"/>
                  <a:gd name="T55" fmla="*/ 137 h 185"/>
                  <a:gd name="T56" fmla="*/ 8 w 107"/>
                  <a:gd name="T57" fmla="*/ 128 h 185"/>
                  <a:gd name="T58" fmla="*/ 15 w 107"/>
                  <a:gd name="T59" fmla="*/ 119 h 185"/>
                  <a:gd name="T60" fmla="*/ 21 w 107"/>
                  <a:gd name="T61" fmla="*/ 104 h 185"/>
                  <a:gd name="T62" fmla="*/ 30 w 107"/>
                  <a:gd name="T63" fmla="*/ 104 h 185"/>
                  <a:gd name="T64" fmla="*/ 35 w 107"/>
                  <a:gd name="T65" fmla="*/ 107 h 185"/>
                  <a:gd name="T66" fmla="*/ 43 w 107"/>
                  <a:gd name="T67" fmla="*/ 104 h 185"/>
                  <a:gd name="T68" fmla="*/ 35 w 107"/>
                  <a:gd name="T69" fmla="*/ 99 h 185"/>
                  <a:gd name="T70" fmla="*/ 24 w 107"/>
                  <a:gd name="T71" fmla="*/ 56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7" h="185">
                    <a:moveTo>
                      <a:pt x="24" y="56"/>
                    </a:moveTo>
                    <a:lnTo>
                      <a:pt x="32" y="34"/>
                    </a:lnTo>
                    <a:lnTo>
                      <a:pt x="51" y="34"/>
                    </a:lnTo>
                    <a:lnTo>
                      <a:pt x="80" y="0"/>
                    </a:lnTo>
                    <a:lnTo>
                      <a:pt x="88" y="24"/>
                    </a:lnTo>
                    <a:lnTo>
                      <a:pt x="102" y="24"/>
                    </a:lnTo>
                    <a:lnTo>
                      <a:pt x="107" y="34"/>
                    </a:lnTo>
                    <a:lnTo>
                      <a:pt x="99" y="56"/>
                    </a:lnTo>
                    <a:lnTo>
                      <a:pt x="88" y="64"/>
                    </a:lnTo>
                    <a:lnTo>
                      <a:pt x="88" y="80"/>
                    </a:lnTo>
                    <a:lnTo>
                      <a:pt x="85" y="87"/>
                    </a:lnTo>
                    <a:lnTo>
                      <a:pt x="83" y="99"/>
                    </a:lnTo>
                    <a:lnTo>
                      <a:pt x="88" y="116"/>
                    </a:lnTo>
                    <a:lnTo>
                      <a:pt x="80" y="132"/>
                    </a:lnTo>
                    <a:lnTo>
                      <a:pt x="70" y="140"/>
                    </a:lnTo>
                    <a:lnTo>
                      <a:pt x="61" y="140"/>
                    </a:lnTo>
                    <a:lnTo>
                      <a:pt x="59" y="144"/>
                    </a:lnTo>
                    <a:lnTo>
                      <a:pt x="57" y="157"/>
                    </a:lnTo>
                    <a:lnTo>
                      <a:pt x="43" y="160"/>
                    </a:lnTo>
                    <a:lnTo>
                      <a:pt x="40" y="157"/>
                    </a:lnTo>
                    <a:lnTo>
                      <a:pt x="30" y="169"/>
                    </a:lnTo>
                    <a:lnTo>
                      <a:pt x="26" y="172"/>
                    </a:lnTo>
                    <a:lnTo>
                      <a:pt x="13" y="185"/>
                    </a:lnTo>
                    <a:lnTo>
                      <a:pt x="8" y="185"/>
                    </a:lnTo>
                    <a:lnTo>
                      <a:pt x="4" y="176"/>
                    </a:lnTo>
                    <a:lnTo>
                      <a:pt x="2" y="157"/>
                    </a:lnTo>
                    <a:lnTo>
                      <a:pt x="0" y="152"/>
                    </a:lnTo>
                    <a:lnTo>
                      <a:pt x="0" y="137"/>
                    </a:lnTo>
                    <a:lnTo>
                      <a:pt x="8" y="128"/>
                    </a:lnTo>
                    <a:lnTo>
                      <a:pt x="15" y="119"/>
                    </a:lnTo>
                    <a:lnTo>
                      <a:pt x="21" y="104"/>
                    </a:lnTo>
                    <a:lnTo>
                      <a:pt x="30" y="104"/>
                    </a:lnTo>
                    <a:lnTo>
                      <a:pt x="35" y="107"/>
                    </a:lnTo>
                    <a:lnTo>
                      <a:pt x="43" y="104"/>
                    </a:lnTo>
                    <a:lnTo>
                      <a:pt x="35" y="99"/>
                    </a:lnTo>
                    <a:lnTo>
                      <a:pt x="24" y="56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" name="Freeform 25"/>
              <p:cNvSpPr>
                <a:spLocks noChangeArrowheads="1"/>
              </p:cNvSpPr>
              <p:nvPr/>
            </p:nvSpPr>
            <p:spPr bwMode="auto">
              <a:xfrm>
                <a:off x="2878" y="1693"/>
                <a:ext cx="53" cy="130"/>
              </a:xfrm>
              <a:custGeom>
                <a:avLst/>
                <a:gdLst>
                  <a:gd name="T0" fmla="*/ 49 w 132"/>
                  <a:gd name="T1" fmla="*/ 33 h 325"/>
                  <a:gd name="T2" fmla="*/ 81 w 132"/>
                  <a:gd name="T3" fmla="*/ 31 h 325"/>
                  <a:gd name="T4" fmla="*/ 93 w 132"/>
                  <a:gd name="T5" fmla="*/ 19 h 325"/>
                  <a:gd name="T6" fmla="*/ 108 w 132"/>
                  <a:gd name="T7" fmla="*/ 7 h 325"/>
                  <a:gd name="T8" fmla="*/ 132 w 132"/>
                  <a:gd name="T9" fmla="*/ 3 h 325"/>
                  <a:gd name="T10" fmla="*/ 124 w 132"/>
                  <a:gd name="T11" fmla="*/ 31 h 325"/>
                  <a:gd name="T12" fmla="*/ 113 w 132"/>
                  <a:gd name="T13" fmla="*/ 38 h 325"/>
                  <a:gd name="T14" fmla="*/ 95 w 132"/>
                  <a:gd name="T15" fmla="*/ 61 h 325"/>
                  <a:gd name="T16" fmla="*/ 115 w 132"/>
                  <a:gd name="T17" fmla="*/ 61 h 325"/>
                  <a:gd name="T18" fmla="*/ 132 w 132"/>
                  <a:gd name="T19" fmla="*/ 61 h 325"/>
                  <a:gd name="T20" fmla="*/ 122 w 132"/>
                  <a:gd name="T21" fmla="*/ 89 h 325"/>
                  <a:gd name="T22" fmla="*/ 101 w 132"/>
                  <a:gd name="T23" fmla="*/ 101 h 325"/>
                  <a:gd name="T24" fmla="*/ 99 w 132"/>
                  <a:gd name="T25" fmla="*/ 121 h 325"/>
                  <a:gd name="T26" fmla="*/ 115 w 132"/>
                  <a:gd name="T27" fmla="*/ 149 h 325"/>
                  <a:gd name="T28" fmla="*/ 124 w 132"/>
                  <a:gd name="T29" fmla="*/ 174 h 325"/>
                  <a:gd name="T30" fmla="*/ 132 w 132"/>
                  <a:gd name="T31" fmla="*/ 211 h 325"/>
                  <a:gd name="T32" fmla="*/ 126 w 132"/>
                  <a:gd name="T33" fmla="*/ 254 h 325"/>
                  <a:gd name="T34" fmla="*/ 113 w 132"/>
                  <a:gd name="T35" fmla="*/ 273 h 325"/>
                  <a:gd name="T36" fmla="*/ 124 w 132"/>
                  <a:gd name="T37" fmla="*/ 304 h 325"/>
                  <a:gd name="T38" fmla="*/ 93 w 132"/>
                  <a:gd name="T39" fmla="*/ 304 h 325"/>
                  <a:gd name="T40" fmla="*/ 75 w 132"/>
                  <a:gd name="T41" fmla="*/ 301 h 325"/>
                  <a:gd name="T42" fmla="*/ 49 w 132"/>
                  <a:gd name="T43" fmla="*/ 311 h 325"/>
                  <a:gd name="T44" fmla="*/ 36 w 132"/>
                  <a:gd name="T45" fmla="*/ 316 h 325"/>
                  <a:gd name="T46" fmla="*/ 19 w 132"/>
                  <a:gd name="T47" fmla="*/ 319 h 325"/>
                  <a:gd name="T48" fmla="*/ 6 w 132"/>
                  <a:gd name="T49" fmla="*/ 308 h 325"/>
                  <a:gd name="T50" fmla="*/ 0 w 132"/>
                  <a:gd name="T51" fmla="*/ 289 h 325"/>
                  <a:gd name="T52" fmla="*/ 13 w 132"/>
                  <a:gd name="T53" fmla="*/ 269 h 325"/>
                  <a:gd name="T54" fmla="*/ 32 w 132"/>
                  <a:gd name="T55" fmla="*/ 266 h 325"/>
                  <a:gd name="T56" fmla="*/ 21 w 132"/>
                  <a:gd name="T57" fmla="*/ 254 h 325"/>
                  <a:gd name="T58" fmla="*/ 21 w 132"/>
                  <a:gd name="T59" fmla="*/ 234 h 325"/>
                  <a:gd name="T60" fmla="*/ 38 w 132"/>
                  <a:gd name="T61" fmla="*/ 222 h 325"/>
                  <a:gd name="T62" fmla="*/ 52 w 132"/>
                  <a:gd name="T63" fmla="*/ 219 h 325"/>
                  <a:gd name="T64" fmla="*/ 61 w 132"/>
                  <a:gd name="T65" fmla="*/ 184 h 325"/>
                  <a:gd name="T66" fmla="*/ 70 w 132"/>
                  <a:gd name="T67" fmla="*/ 149 h 325"/>
                  <a:gd name="T68" fmla="*/ 56 w 132"/>
                  <a:gd name="T69" fmla="*/ 124 h 325"/>
                  <a:gd name="T70" fmla="*/ 27 w 132"/>
                  <a:gd name="T71" fmla="*/ 117 h 325"/>
                  <a:gd name="T72" fmla="*/ 41 w 132"/>
                  <a:gd name="T73" fmla="*/ 4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2" h="325">
                    <a:moveTo>
                      <a:pt x="41" y="47"/>
                    </a:moveTo>
                    <a:lnTo>
                      <a:pt x="49" y="33"/>
                    </a:lnTo>
                    <a:lnTo>
                      <a:pt x="75" y="38"/>
                    </a:lnTo>
                    <a:lnTo>
                      <a:pt x="81" y="31"/>
                    </a:lnTo>
                    <a:lnTo>
                      <a:pt x="87" y="19"/>
                    </a:lnTo>
                    <a:lnTo>
                      <a:pt x="93" y="19"/>
                    </a:lnTo>
                    <a:lnTo>
                      <a:pt x="99" y="15"/>
                    </a:lnTo>
                    <a:lnTo>
                      <a:pt x="108" y="7"/>
                    </a:lnTo>
                    <a:lnTo>
                      <a:pt x="119" y="0"/>
                    </a:lnTo>
                    <a:lnTo>
                      <a:pt x="132" y="3"/>
                    </a:lnTo>
                    <a:lnTo>
                      <a:pt x="130" y="19"/>
                    </a:lnTo>
                    <a:lnTo>
                      <a:pt x="124" y="31"/>
                    </a:lnTo>
                    <a:lnTo>
                      <a:pt x="119" y="33"/>
                    </a:lnTo>
                    <a:lnTo>
                      <a:pt x="113" y="38"/>
                    </a:lnTo>
                    <a:lnTo>
                      <a:pt x="95" y="47"/>
                    </a:lnTo>
                    <a:lnTo>
                      <a:pt x="95" y="61"/>
                    </a:lnTo>
                    <a:lnTo>
                      <a:pt x="99" y="68"/>
                    </a:lnTo>
                    <a:lnTo>
                      <a:pt x="115" y="61"/>
                    </a:lnTo>
                    <a:lnTo>
                      <a:pt x="130" y="54"/>
                    </a:lnTo>
                    <a:lnTo>
                      <a:pt x="132" y="61"/>
                    </a:lnTo>
                    <a:lnTo>
                      <a:pt x="132" y="84"/>
                    </a:lnTo>
                    <a:lnTo>
                      <a:pt x="122" y="89"/>
                    </a:lnTo>
                    <a:lnTo>
                      <a:pt x="111" y="89"/>
                    </a:lnTo>
                    <a:lnTo>
                      <a:pt x="101" y="101"/>
                    </a:lnTo>
                    <a:lnTo>
                      <a:pt x="99" y="109"/>
                    </a:lnTo>
                    <a:lnTo>
                      <a:pt x="99" y="121"/>
                    </a:lnTo>
                    <a:lnTo>
                      <a:pt x="108" y="135"/>
                    </a:lnTo>
                    <a:lnTo>
                      <a:pt x="115" y="149"/>
                    </a:lnTo>
                    <a:lnTo>
                      <a:pt x="122" y="159"/>
                    </a:lnTo>
                    <a:lnTo>
                      <a:pt x="124" y="174"/>
                    </a:lnTo>
                    <a:lnTo>
                      <a:pt x="126" y="191"/>
                    </a:lnTo>
                    <a:lnTo>
                      <a:pt x="132" y="211"/>
                    </a:lnTo>
                    <a:lnTo>
                      <a:pt x="132" y="238"/>
                    </a:lnTo>
                    <a:lnTo>
                      <a:pt x="126" y="254"/>
                    </a:lnTo>
                    <a:lnTo>
                      <a:pt x="115" y="266"/>
                    </a:lnTo>
                    <a:lnTo>
                      <a:pt x="113" y="273"/>
                    </a:lnTo>
                    <a:lnTo>
                      <a:pt x="119" y="289"/>
                    </a:lnTo>
                    <a:lnTo>
                      <a:pt x="124" y="304"/>
                    </a:lnTo>
                    <a:lnTo>
                      <a:pt x="108" y="304"/>
                    </a:lnTo>
                    <a:lnTo>
                      <a:pt x="93" y="304"/>
                    </a:lnTo>
                    <a:lnTo>
                      <a:pt x="87" y="301"/>
                    </a:lnTo>
                    <a:lnTo>
                      <a:pt x="75" y="301"/>
                    </a:lnTo>
                    <a:lnTo>
                      <a:pt x="61" y="304"/>
                    </a:lnTo>
                    <a:lnTo>
                      <a:pt x="49" y="311"/>
                    </a:lnTo>
                    <a:lnTo>
                      <a:pt x="41" y="311"/>
                    </a:lnTo>
                    <a:lnTo>
                      <a:pt x="36" y="316"/>
                    </a:lnTo>
                    <a:lnTo>
                      <a:pt x="21" y="325"/>
                    </a:lnTo>
                    <a:lnTo>
                      <a:pt x="19" y="319"/>
                    </a:lnTo>
                    <a:lnTo>
                      <a:pt x="13" y="311"/>
                    </a:lnTo>
                    <a:lnTo>
                      <a:pt x="6" y="308"/>
                    </a:lnTo>
                    <a:lnTo>
                      <a:pt x="0" y="304"/>
                    </a:lnTo>
                    <a:lnTo>
                      <a:pt x="0" y="289"/>
                    </a:lnTo>
                    <a:lnTo>
                      <a:pt x="6" y="269"/>
                    </a:lnTo>
                    <a:lnTo>
                      <a:pt x="13" y="269"/>
                    </a:lnTo>
                    <a:lnTo>
                      <a:pt x="21" y="266"/>
                    </a:lnTo>
                    <a:lnTo>
                      <a:pt x="32" y="266"/>
                    </a:lnTo>
                    <a:lnTo>
                      <a:pt x="32" y="261"/>
                    </a:lnTo>
                    <a:lnTo>
                      <a:pt x="21" y="254"/>
                    </a:lnTo>
                    <a:lnTo>
                      <a:pt x="21" y="241"/>
                    </a:lnTo>
                    <a:lnTo>
                      <a:pt x="21" y="234"/>
                    </a:lnTo>
                    <a:lnTo>
                      <a:pt x="32" y="226"/>
                    </a:lnTo>
                    <a:lnTo>
                      <a:pt x="38" y="222"/>
                    </a:lnTo>
                    <a:lnTo>
                      <a:pt x="43" y="219"/>
                    </a:lnTo>
                    <a:lnTo>
                      <a:pt x="52" y="219"/>
                    </a:lnTo>
                    <a:lnTo>
                      <a:pt x="59" y="214"/>
                    </a:lnTo>
                    <a:lnTo>
                      <a:pt x="61" y="184"/>
                    </a:lnTo>
                    <a:lnTo>
                      <a:pt x="70" y="159"/>
                    </a:lnTo>
                    <a:lnTo>
                      <a:pt x="70" y="149"/>
                    </a:lnTo>
                    <a:lnTo>
                      <a:pt x="49" y="144"/>
                    </a:lnTo>
                    <a:lnTo>
                      <a:pt x="56" y="124"/>
                    </a:lnTo>
                    <a:lnTo>
                      <a:pt x="41" y="112"/>
                    </a:lnTo>
                    <a:lnTo>
                      <a:pt x="27" y="117"/>
                    </a:lnTo>
                    <a:lnTo>
                      <a:pt x="43" y="89"/>
                    </a:lnTo>
                    <a:lnTo>
                      <a:pt x="41" y="47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" name="Freeform 26"/>
              <p:cNvSpPr>
                <a:spLocks noChangeArrowheads="1"/>
              </p:cNvSpPr>
              <p:nvPr/>
            </p:nvSpPr>
            <p:spPr bwMode="auto">
              <a:xfrm>
                <a:off x="2723" y="1478"/>
                <a:ext cx="292" cy="217"/>
              </a:xfrm>
              <a:custGeom>
                <a:avLst/>
                <a:gdLst>
                  <a:gd name="T0" fmla="*/ 45 w 729"/>
                  <a:gd name="T1" fmla="*/ 529 h 542"/>
                  <a:gd name="T2" fmla="*/ 72 w 729"/>
                  <a:gd name="T3" fmla="*/ 491 h 542"/>
                  <a:gd name="T4" fmla="*/ 88 w 729"/>
                  <a:gd name="T5" fmla="*/ 479 h 542"/>
                  <a:gd name="T6" fmla="*/ 111 w 729"/>
                  <a:gd name="T7" fmla="*/ 467 h 542"/>
                  <a:gd name="T8" fmla="*/ 132 w 729"/>
                  <a:gd name="T9" fmla="*/ 467 h 542"/>
                  <a:gd name="T10" fmla="*/ 148 w 729"/>
                  <a:gd name="T11" fmla="*/ 452 h 542"/>
                  <a:gd name="T12" fmla="*/ 166 w 729"/>
                  <a:gd name="T13" fmla="*/ 429 h 542"/>
                  <a:gd name="T14" fmla="*/ 185 w 729"/>
                  <a:gd name="T15" fmla="*/ 417 h 542"/>
                  <a:gd name="T16" fmla="*/ 204 w 729"/>
                  <a:gd name="T17" fmla="*/ 406 h 542"/>
                  <a:gd name="T18" fmla="*/ 226 w 729"/>
                  <a:gd name="T19" fmla="*/ 389 h 542"/>
                  <a:gd name="T20" fmla="*/ 253 w 729"/>
                  <a:gd name="T21" fmla="*/ 382 h 542"/>
                  <a:gd name="T22" fmla="*/ 296 w 729"/>
                  <a:gd name="T23" fmla="*/ 389 h 542"/>
                  <a:gd name="T24" fmla="*/ 331 w 729"/>
                  <a:gd name="T25" fmla="*/ 374 h 542"/>
                  <a:gd name="T26" fmla="*/ 352 w 729"/>
                  <a:gd name="T27" fmla="*/ 334 h 542"/>
                  <a:gd name="T28" fmla="*/ 375 w 729"/>
                  <a:gd name="T29" fmla="*/ 302 h 542"/>
                  <a:gd name="T30" fmla="*/ 391 w 729"/>
                  <a:gd name="T31" fmla="*/ 275 h 542"/>
                  <a:gd name="T32" fmla="*/ 405 w 729"/>
                  <a:gd name="T33" fmla="*/ 252 h 542"/>
                  <a:gd name="T34" fmla="*/ 437 w 729"/>
                  <a:gd name="T35" fmla="*/ 229 h 542"/>
                  <a:gd name="T36" fmla="*/ 432 w 729"/>
                  <a:gd name="T37" fmla="*/ 260 h 542"/>
                  <a:gd name="T38" fmla="*/ 456 w 729"/>
                  <a:gd name="T39" fmla="*/ 275 h 542"/>
                  <a:gd name="T40" fmla="*/ 477 w 729"/>
                  <a:gd name="T41" fmla="*/ 264 h 542"/>
                  <a:gd name="T42" fmla="*/ 485 w 729"/>
                  <a:gd name="T43" fmla="*/ 240 h 542"/>
                  <a:gd name="T44" fmla="*/ 496 w 729"/>
                  <a:gd name="T45" fmla="*/ 217 h 542"/>
                  <a:gd name="T46" fmla="*/ 508 w 729"/>
                  <a:gd name="T47" fmla="*/ 194 h 542"/>
                  <a:gd name="T48" fmla="*/ 548 w 729"/>
                  <a:gd name="T49" fmla="*/ 194 h 542"/>
                  <a:gd name="T50" fmla="*/ 588 w 729"/>
                  <a:gd name="T51" fmla="*/ 155 h 542"/>
                  <a:gd name="T52" fmla="*/ 630 w 729"/>
                  <a:gd name="T53" fmla="*/ 127 h 542"/>
                  <a:gd name="T54" fmla="*/ 672 w 729"/>
                  <a:gd name="T55" fmla="*/ 62 h 542"/>
                  <a:gd name="T56" fmla="*/ 710 w 729"/>
                  <a:gd name="T57" fmla="*/ 30 h 542"/>
                  <a:gd name="T58" fmla="*/ 697 w 729"/>
                  <a:gd name="T59" fmla="*/ 0 h 542"/>
                  <a:gd name="T60" fmla="*/ 632 w 729"/>
                  <a:gd name="T61" fmla="*/ 19 h 542"/>
                  <a:gd name="T62" fmla="*/ 588 w 729"/>
                  <a:gd name="T63" fmla="*/ 39 h 542"/>
                  <a:gd name="T64" fmla="*/ 543 w 729"/>
                  <a:gd name="T65" fmla="*/ 50 h 542"/>
                  <a:gd name="T66" fmla="*/ 485 w 729"/>
                  <a:gd name="T67" fmla="*/ 82 h 542"/>
                  <a:gd name="T68" fmla="*/ 437 w 729"/>
                  <a:gd name="T69" fmla="*/ 100 h 542"/>
                  <a:gd name="T70" fmla="*/ 386 w 729"/>
                  <a:gd name="T71" fmla="*/ 127 h 542"/>
                  <a:gd name="T72" fmla="*/ 352 w 729"/>
                  <a:gd name="T73" fmla="*/ 167 h 542"/>
                  <a:gd name="T74" fmla="*/ 320 w 729"/>
                  <a:gd name="T75" fmla="*/ 194 h 542"/>
                  <a:gd name="T76" fmla="*/ 262 w 729"/>
                  <a:gd name="T77" fmla="*/ 240 h 542"/>
                  <a:gd name="T78" fmla="*/ 201 w 729"/>
                  <a:gd name="T79" fmla="*/ 299 h 542"/>
                  <a:gd name="T80" fmla="*/ 150 w 729"/>
                  <a:gd name="T81" fmla="*/ 342 h 542"/>
                  <a:gd name="T82" fmla="*/ 109 w 729"/>
                  <a:gd name="T83" fmla="*/ 402 h 542"/>
                  <a:gd name="T84" fmla="*/ 67 w 729"/>
                  <a:gd name="T85" fmla="*/ 441 h 542"/>
                  <a:gd name="T86" fmla="*/ 0 w 729"/>
                  <a:gd name="T87" fmla="*/ 542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9" h="542">
                    <a:moveTo>
                      <a:pt x="0" y="542"/>
                    </a:moveTo>
                    <a:lnTo>
                      <a:pt x="45" y="529"/>
                    </a:lnTo>
                    <a:lnTo>
                      <a:pt x="60" y="507"/>
                    </a:lnTo>
                    <a:lnTo>
                      <a:pt x="72" y="491"/>
                    </a:lnTo>
                    <a:lnTo>
                      <a:pt x="77" y="479"/>
                    </a:lnTo>
                    <a:lnTo>
                      <a:pt x="88" y="479"/>
                    </a:lnTo>
                    <a:lnTo>
                      <a:pt x="98" y="467"/>
                    </a:lnTo>
                    <a:lnTo>
                      <a:pt x="111" y="467"/>
                    </a:lnTo>
                    <a:lnTo>
                      <a:pt x="120" y="467"/>
                    </a:lnTo>
                    <a:lnTo>
                      <a:pt x="132" y="467"/>
                    </a:lnTo>
                    <a:lnTo>
                      <a:pt x="137" y="467"/>
                    </a:lnTo>
                    <a:lnTo>
                      <a:pt x="148" y="452"/>
                    </a:lnTo>
                    <a:lnTo>
                      <a:pt x="153" y="441"/>
                    </a:lnTo>
                    <a:lnTo>
                      <a:pt x="166" y="429"/>
                    </a:lnTo>
                    <a:lnTo>
                      <a:pt x="178" y="424"/>
                    </a:lnTo>
                    <a:lnTo>
                      <a:pt x="185" y="417"/>
                    </a:lnTo>
                    <a:lnTo>
                      <a:pt x="195" y="414"/>
                    </a:lnTo>
                    <a:lnTo>
                      <a:pt x="204" y="406"/>
                    </a:lnTo>
                    <a:lnTo>
                      <a:pt x="215" y="399"/>
                    </a:lnTo>
                    <a:lnTo>
                      <a:pt x="226" y="389"/>
                    </a:lnTo>
                    <a:lnTo>
                      <a:pt x="240" y="379"/>
                    </a:lnTo>
                    <a:lnTo>
                      <a:pt x="253" y="382"/>
                    </a:lnTo>
                    <a:lnTo>
                      <a:pt x="276" y="389"/>
                    </a:lnTo>
                    <a:lnTo>
                      <a:pt x="296" y="389"/>
                    </a:lnTo>
                    <a:lnTo>
                      <a:pt x="320" y="379"/>
                    </a:lnTo>
                    <a:lnTo>
                      <a:pt x="331" y="374"/>
                    </a:lnTo>
                    <a:lnTo>
                      <a:pt x="340" y="349"/>
                    </a:lnTo>
                    <a:lnTo>
                      <a:pt x="352" y="334"/>
                    </a:lnTo>
                    <a:lnTo>
                      <a:pt x="369" y="314"/>
                    </a:lnTo>
                    <a:lnTo>
                      <a:pt x="375" y="302"/>
                    </a:lnTo>
                    <a:lnTo>
                      <a:pt x="375" y="287"/>
                    </a:lnTo>
                    <a:lnTo>
                      <a:pt x="391" y="275"/>
                    </a:lnTo>
                    <a:lnTo>
                      <a:pt x="399" y="264"/>
                    </a:lnTo>
                    <a:lnTo>
                      <a:pt x="405" y="252"/>
                    </a:lnTo>
                    <a:lnTo>
                      <a:pt x="410" y="252"/>
                    </a:lnTo>
                    <a:lnTo>
                      <a:pt x="437" y="229"/>
                    </a:lnTo>
                    <a:lnTo>
                      <a:pt x="437" y="252"/>
                    </a:lnTo>
                    <a:lnTo>
                      <a:pt x="432" y="260"/>
                    </a:lnTo>
                    <a:lnTo>
                      <a:pt x="437" y="272"/>
                    </a:lnTo>
                    <a:lnTo>
                      <a:pt x="456" y="275"/>
                    </a:lnTo>
                    <a:lnTo>
                      <a:pt x="466" y="275"/>
                    </a:lnTo>
                    <a:lnTo>
                      <a:pt x="477" y="264"/>
                    </a:lnTo>
                    <a:lnTo>
                      <a:pt x="485" y="252"/>
                    </a:lnTo>
                    <a:lnTo>
                      <a:pt x="485" y="240"/>
                    </a:lnTo>
                    <a:lnTo>
                      <a:pt x="496" y="229"/>
                    </a:lnTo>
                    <a:lnTo>
                      <a:pt x="496" y="217"/>
                    </a:lnTo>
                    <a:lnTo>
                      <a:pt x="502" y="202"/>
                    </a:lnTo>
                    <a:lnTo>
                      <a:pt x="508" y="194"/>
                    </a:lnTo>
                    <a:lnTo>
                      <a:pt x="522" y="194"/>
                    </a:lnTo>
                    <a:lnTo>
                      <a:pt x="548" y="194"/>
                    </a:lnTo>
                    <a:lnTo>
                      <a:pt x="570" y="177"/>
                    </a:lnTo>
                    <a:lnTo>
                      <a:pt x="588" y="155"/>
                    </a:lnTo>
                    <a:lnTo>
                      <a:pt x="610" y="147"/>
                    </a:lnTo>
                    <a:lnTo>
                      <a:pt x="630" y="127"/>
                    </a:lnTo>
                    <a:lnTo>
                      <a:pt x="643" y="97"/>
                    </a:lnTo>
                    <a:lnTo>
                      <a:pt x="672" y="62"/>
                    </a:lnTo>
                    <a:lnTo>
                      <a:pt x="692" y="47"/>
                    </a:lnTo>
                    <a:lnTo>
                      <a:pt x="710" y="30"/>
                    </a:lnTo>
                    <a:lnTo>
                      <a:pt x="729" y="12"/>
                    </a:lnTo>
                    <a:lnTo>
                      <a:pt x="697" y="0"/>
                    </a:lnTo>
                    <a:lnTo>
                      <a:pt x="665" y="0"/>
                    </a:lnTo>
                    <a:lnTo>
                      <a:pt x="632" y="19"/>
                    </a:lnTo>
                    <a:lnTo>
                      <a:pt x="616" y="30"/>
                    </a:lnTo>
                    <a:lnTo>
                      <a:pt x="588" y="39"/>
                    </a:lnTo>
                    <a:lnTo>
                      <a:pt x="559" y="42"/>
                    </a:lnTo>
                    <a:lnTo>
                      <a:pt x="543" y="50"/>
                    </a:lnTo>
                    <a:lnTo>
                      <a:pt x="508" y="69"/>
                    </a:lnTo>
                    <a:lnTo>
                      <a:pt x="485" y="82"/>
                    </a:lnTo>
                    <a:lnTo>
                      <a:pt x="464" y="92"/>
                    </a:lnTo>
                    <a:lnTo>
                      <a:pt x="437" y="100"/>
                    </a:lnTo>
                    <a:lnTo>
                      <a:pt x="410" y="112"/>
                    </a:lnTo>
                    <a:lnTo>
                      <a:pt x="386" y="127"/>
                    </a:lnTo>
                    <a:lnTo>
                      <a:pt x="366" y="147"/>
                    </a:lnTo>
                    <a:lnTo>
                      <a:pt x="352" y="167"/>
                    </a:lnTo>
                    <a:lnTo>
                      <a:pt x="336" y="182"/>
                    </a:lnTo>
                    <a:lnTo>
                      <a:pt x="320" y="194"/>
                    </a:lnTo>
                    <a:lnTo>
                      <a:pt x="292" y="217"/>
                    </a:lnTo>
                    <a:lnTo>
                      <a:pt x="262" y="240"/>
                    </a:lnTo>
                    <a:lnTo>
                      <a:pt x="226" y="264"/>
                    </a:lnTo>
                    <a:lnTo>
                      <a:pt x="201" y="299"/>
                    </a:lnTo>
                    <a:lnTo>
                      <a:pt x="173" y="327"/>
                    </a:lnTo>
                    <a:lnTo>
                      <a:pt x="150" y="342"/>
                    </a:lnTo>
                    <a:lnTo>
                      <a:pt x="125" y="379"/>
                    </a:lnTo>
                    <a:lnTo>
                      <a:pt x="109" y="402"/>
                    </a:lnTo>
                    <a:lnTo>
                      <a:pt x="88" y="424"/>
                    </a:lnTo>
                    <a:lnTo>
                      <a:pt x="67" y="441"/>
                    </a:lnTo>
                    <a:lnTo>
                      <a:pt x="45" y="456"/>
                    </a:lnTo>
                    <a:lnTo>
                      <a:pt x="0" y="542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" name="Freeform 27"/>
              <p:cNvSpPr>
                <a:spLocks noChangeArrowheads="1"/>
              </p:cNvSpPr>
              <p:nvPr/>
            </p:nvSpPr>
            <p:spPr bwMode="auto">
              <a:xfrm>
                <a:off x="3242" y="2704"/>
                <a:ext cx="87" cy="212"/>
              </a:xfrm>
              <a:custGeom>
                <a:avLst/>
                <a:gdLst>
                  <a:gd name="T0" fmla="*/ 40 w 217"/>
                  <a:gd name="T1" fmla="*/ 164 h 529"/>
                  <a:gd name="T2" fmla="*/ 34 w 217"/>
                  <a:gd name="T3" fmla="*/ 271 h 529"/>
                  <a:gd name="T4" fmla="*/ 14 w 217"/>
                  <a:gd name="T5" fmla="*/ 338 h 529"/>
                  <a:gd name="T6" fmla="*/ 0 w 217"/>
                  <a:gd name="T7" fmla="*/ 400 h 529"/>
                  <a:gd name="T8" fmla="*/ 0 w 217"/>
                  <a:gd name="T9" fmla="*/ 447 h 529"/>
                  <a:gd name="T10" fmla="*/ 3 w 217"/>
                  <a:gd name="T11" fmla="*/ 486 h 529"/>
                  <a:gd name="T12" fmla="*/ 23 w 217"/>
                  <a:gd name="T13" fmla="*/ 521 h 529"/>
                  <a:gd name="T14" fmla="*/ 40 w 217"/>
                  <a:gd name="T15" fmla="*/ 525 h 529"/>
                  <a:gd name="T16" fmla="*/ 53 w 217"/>
                  <a:gd name="T17" fmla="*/ 525 h 529"/>
                  <a:gd name="T18" fmla="*/ 69 w 217"/>
                  <a:gd name="T19" fmla="*/ 529 h 529"/>
                  <a:gd name="T20" fmla="*/ 77 w 217"/>
                  <a:gd name="T21" fmla="*/ 501 h 529"/>
                  <a:gd name="T22" fmla="*/ 86 w 217"/>
                  <a:gd name="T23" fmla="*/ 433 h 529"/>
                  <a:gd name="T24" fmla="*/ 110 w 217"/>
                  <a:gd name="T25" fmla="*/ 384 h 529"/>
                  <a:gd name="T26" fmla="*/ 115 w 217"/>
                  <a:gd name="T27" fmla="*/ 313 h 529"/>
                  <a:gd name="T28" fmla="*/ 126 w 217"/>
                  <a:gd name="T29" fmla="*/ 285 h 529"/>
                  <a:gd name="T30" fmla="*/ 137 w 217"/>
                  <a:gd name="T31" fmla="*/ 267 h 529"/>
                  <a:gd name="T32" fmla="*/ 146 w 217"/>
                  <a:gd name="T33" fmla="*/ 215 h 529"/>
                  <a:gd name="T34" fmla="*/ 162 w 217"/>
                  <a:gd name="T35" fmla="*/ 183 h 529"/>
                  <a:gd name="T36" fmla="*/ 173 w 217"/>
                  <a:gd name="T37" fmla="*/ 160 h 529"/>
                  <a:gd name="T38" fmla="*/ 184 w 217"/>
                  <a:gd name="T39" fmla="*/ 141 h 529"/>
                  <a:gd name="T40" fmla="*/ 184 w 217"/>
                  <a:gd name="T41" fmla="*/ 128 h 529"/>
                  <a:gd name="T42" fmla="*/ 208 w 217"/>
                  <a:gd name="T43" fmla="*/ 100 h 529"/>
                  <a:gd name="T44" fmla="*/ 212 w 217"/>
                  <a:gd name="T45" fmla="*/ 58 h 529"/>
                  <a:gd name="T46" fmla="*/ 217 w 217"/>
                  <a:gd name="T47" fmla="*/ 31 h 529"/>
                  <a:gd name="T48" fmla="*/ 195 w 217"/>
                  <a:gd name="T49" fmla="*/ 19 h 529"/>
                  <a:gd name="T50" fmla="*/ 182 w 217"/>
                  <a:gd name="T51" fmla="*/ 0 h 529"/>
                  <a:gd name="T52" fmla="*/ 162 w 217"/>
                  <a:gd name="T53" fmla="*/ 19 h 529"/>
                  <a:gd name="T54" fmla="*/ 146 w 217"/>
                  <a:gd name="T55" fmla="*/ 65 h 529"/>
                  <a:gd name="T56" fmla="*/ 126 w 217"/>
                  <a:gd name="T57" fmla="*/ 97 h 529"/>
                  <a:gd name="T58" fmla="*/ 110 w 217"/>
                  <a:gd name="T59" fmla="*/ 123 h 529"/>
                  <a:gd name="T60" fmla="*/ 102 w 217"/>
                  <a:gd name="T61" fmla="*/ 123 h 529"/>
                  <a:gd name="T62" fmla="*/ 86 w 217"/>
                  <a:gd name="T63" fmla="*/ 141 h 529"/>
                  <a:gd name="T64" fmla="*/ 77 w 217"/>
                  <a:gd name="T65" fmla="*/ 155 h 529"/>
                  <a:gd name="T66" fmla="*/ 40 w 217"/>
                  <a:gd name="T67" fmla="*/ 164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7" h="529">
                    <a:moveTo>
                      <a:pt x="40" y="164"/>
                    </a:moveTo>
                    <a:lnTo>
                      <a:pt x="34" y="271"/>
                    </a:lnTo>
                    <a:lnTo>
                      <a:pt x="14" y="338"/>
                    </a:lnTo>
                    <a:lnTo>
                      <a:pt x="0" y="400"/>
                    </a:lnTo>
                    <a:lnTo>
                      <a:pt x="0" y="447"/>
                    </a:lnTo>
                    <a:lnTo>
                      <a:pt x="3" y="486"/>
                    </a:lnTo>
                    <a:lnTo>
                      <a:pt x="23" y="521"/>
                    </a:lnTo>
                    <a:lnTo>
                      <a:pt x="40" y="525"/>
                    </a:lnTo>
                    <a:lnTo>
                      <a:pt x="53" y="525"/>
                    </a:lnTo>
                    <a:lnTo>
                      <a:pt x="69" y="529"/>
                    </a:lnTo>
                    <a:lnTo>
                      <a:pt x="77" y="501"/>
                    </a:lnTo>
                    <a:lnTo>
                      <a:pt x="86" y="433"/>
                    </a:lnTo>
                    <a:lnTo>
                      <a:pt x="110" y="384"/>
                    </a:lnTo>
                    <a:lnTo>
                      <a:pt x="115" y="313"/>
                    </a:lnTo>
                    <a:lnTo>
                      <a:pt x="126" y="285"/>
                    </a:lnTo>
                    <a:lnTo>
                      <a:pt x="137" y="267"/>
                    </a:lnTo>
                    <a:lnTo>
                      <a:pt x="146" y="215"/>
                    </a:lnTo>
                    <a:lnTo>
                      <a:pt x="162" y="183"/>
                    </a:lnTo>
                    <a:lnTo>
                      <a:pt x="173" y="160"/>
                    </a:lnTo>
                    <a:lnTo>
                      <a:pt x="184" y="141"/>
                    </a:lnTo>
                    <a:lnTo>
                      <a:pt x="184" y="128"/>
                    </a:lnTo>
                    <a:lnTo>
                      <a:pt x="208" y="100"/>
                    </a:lnTo>
                    <a:lnTo>
                      <a:pt x="212" y="58"/>
                    </a:lnTo>
                    <a:lnTo>
                      <a:pt x="217" y="31"/>
                    </a:lnTo>
                    <a:lnTo>
                      <a:pt x="195" y="19"/>
                    </a:lnTo>
                    <a:lnTo>
                      <a:pt x="182" y="0"/>
                    </a:lnTo>
                    <a:lnTo>
                      <a:pt x="162" y="19"/>
                    </a:lnTo>
                    <a:lnTo>
                      <a:pt x="146" y="65"/>
                    </a:lnTo>
                    <a:lnTo>
                      <a:pt x="126" y="97"/>
                    </a:lnTo>
                    <a:lnTo>
                      <a:pt x="110" y="123"/>
                    </a:lnTo>
                    <a:lnTo>
                      <a:pt x="102" y="123"/>
                    </a:lnTo>
                    <a:lnTo>
                      <a:pt x="86" y="141"/>
                    </a:lnTo>
                    <a:lnTo>
                      <a:pt x="77" y="155"/>
                    </a:lnTo>
                    <a:lnTo>
                      <a:pt x="40" y="164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" name="Freeform 28"/>
              <p:cNvSpPr>
                <a:spLocks noChangeArrowheads="1"/>
              </p:cNvSpPr>
              <p:nvPr/>
            </p:nvSpPr>
            <p:spPr bwMode="auto">
              <a:xfrm>
                <a:off x="2824" y="1499"/>
                <a:ext cx="1183" cy="999"/>
              </a:xfrm>
              <a:custGeom>
                <a:avLst/>
                <a:gdLst>
                  <a:gd name="T0" fmla="*/ 172 w 2957"/>
                  <a:gd name="T1" fmla="*/ 1048 h 2497"/>
                  <a:gd name="T2" fmla="*/ 197 w 2957"/>
                  <a:gd name="T3" fmla="*/ 864 h 2497"/>
                  <a:gd name="T4" fmla="*/ 296 w 2957"/>
                  <a:gd name="T5" fmla="*/ 759 h 2497"/>
                  <a:gd name="T6" fmla="*/ 410 w 2957"/>
                  <a:gd name="T7" fmla="*/ 707 h 2497"/>
                  <a:gd name="T8" fmla="*/ 442 w 2957"/>
                  <a:gd name="T9" fmla="*/ 602 h 2497"/>
                  <a:gd name="T10" fmla="*/ 589 w 2957"/>
                  <a:gd name="T11" fmla="*/ 510 h 2497"/>
                  <a:gd name="T12" fmla="*/ 684 w 2957"/>
                  <a:gd name="T13" fmla="*/ 376 h 2497"/>
                  <a:gd name="T14" fmla="*/ 640 w 2957"/>
                  <a:gd name="T15" fmla="*/ 310 h 2497"/>
                  <a:gd name="T16" fmla="*/ 648 w 2957"/>
                  <a:gd name="T17" fmla="*/ 248 h 2497"/>
                  <a:gd name="T18" fmla="*/ 554 w 2957"/>
                  <a:gd name="T19" fmla="*/ 338 h 2497"/>
                  <a:gd name="T20" fmla="*/ 523 w 2957"/>
                  <a:gd name="T21" fmla="*/ 517 h 2497"/>
                  <a:gd name="T22" fmla="*/ 459 w 2957"/>
                  <a:gd name="T23" fmla="*/ 572 h 2497"/>
                  <a:gd name="T24" fmla="*/ 426 w 2957"/>
                  <a:gd name="T25" fmla="*/ 478 h 2497"/>
                  <a:gd name="T26" fmla="*/ 336 w 2957"/>
                  <a:gd name="T27" fmla="*/ 520 h 2497"/>
                  <a:gd name="T28" fmla="*/ 312 w 2957"/>
                  <a:gd name="T29" fmla="*/ 450 h 2497"/>
                  <a:gd name="T30" fmla="*/ 316 w 2957"/>
                  <a:gd name="T31" fmla="*/ 380 h 2497"/>
                  <a:gd name="T32" fmla="*/ 410 w 2957"/>
                  <a:gd name="T33" fmla="*/ 333 h 2497"/>
                  <a:gd name="T34" fmla="*/ 472 w 2957"/>
                  <a:gd name="T35" fmla="*/ 213 h 2497"/>
                  <a:gd name="T36" fmla="*/ 572 w 2957"/>
                  <a:gd name="T37" fmla="*/ 73 h 2497"/>
                  <a:gd name="T38" fmla="*/ 710 w 2957"/>
                  <a:gd name="T39" fmla="*/ 33 h 2497"/>
                  <a:gd name="T40" fmla="*/ 891 w 2957"/>
                  <a:gd name="T41" fmla="*/ 143 h 2497"/>
                  <a:gd name="T42" fmla="*/ 827 w 2957"/>
                  <a:gd name="T43" fmla="*/ 310 h 2497"/>
                  <a:gd name="T44" fmla="*/ 891 w 2957"/>
                  <a:gd name="T45" fmla="*/ 396 h 2497"/>
                  <a:gd name="T46" fmla="*/ 948 w 2957"/>
                  <a:gd name="T47" fmla="*/ 298 h 2497"/>
                  <a:gd name="T48" fmla="*/ 1196 w 2957"/>
                  <a:gd name="T49" fmla="*/ 260 h 2497"/>
                  <a:gd name="T50" fmla="*/ 1494 w 2957"/>
                  <a:gd name="T51" fmla="*/ 46 h 2497"/>
                  <a:gd name="T52" fmla="*/ 1956 w 2957"/>
                  <a:gd name="T53" fmla="*/ 143 h 2497"/>
                  <a:gd name="T54" fmla="*/ 2790 w 2957"/>
                  <a:gd name="T55" fmla="*/ 313 h 2497"/>
                  <a:gd name="T56" fmla="*/ 2863 w 2957"/>
                  <a:gd name="T57" fmla="*/ 415 h 2497"/>
                  <a:gd name="T58" fmla="*/ 2889 w 2957"/>
                  <a:gd name="T59" fmla="*/ 755 h 2497"/>
                  <a:gd name="T60" fmla="*/ 2646 w 2957"/>
                  <a:gd name="T61" fmla="*/ 482 h 2497"/>
                  <a:gd name="T62" fmla="*/ 2454 w 2957"/>
                  <a:gd name="T63" fmla="*/ 607 h 2497"/>
                  <a:gd name="T64" fmla="*/ 2719 w 2957"/>
                  <a:gd name="T65" fmla="*/ 1083 h 2497"/>
                  <a:gd name="T66" fmla="*/ 2611 w 2957"/>
                  <a:gd name="T67" fmla="*/ 1285 h 2497"/>
                  <a:gd name="T68" fmla="*/ 2787 w 2957"/>
                  <a:gd name="T69" fmla="*/ 1748 h 2497"/>
                  <a:gd name="T70" fmla="*/ 2609 w 2957"/>
                  <a:gd name="T71" fmla="*/ 1990 h 2497"/>
                  <a:gd name="T72" fmla="*/ 2563 w 2957"/>
                  <a:gd name="T73" fmla="*/ 2178 h 2497"/>
                  <a:gd name="T74" fmla="*/ 2552 w 2957"/>
                  <a:gd name="T75" fmla="*/ 2360 h 2497"/>
                  <a:gd name="T76" fmla="*/ 2490 w 2957"/>
                  <a:gd name="T77" fmla="*/ 2353 h 2497"/>
                  <a:gd name="T78" fmla="*/ 2307 w 2957"/>
                  <a:gd name="T79" fmla="*/ 1970 h 2497"/>
                  <a:gd name="T80" fmla="*/ 2047 w 2957"/>
                  <a:gd name="T81" fmla="*/ 1958 h 2497"/>
                  <a:gd name="T82" fmla="*/ 1891 w 2957"/>
                  <a:gd name="T83" fmla="*/ 2182 h 2497"/>
                  <a:gd name="T84" fmla="*/ 1569 w 2957"/>
                  <a:gd name="T85" fmla="*/ 1693 h 2497"/>
                  <a:gd name="T86" fmla="*/ 1143 w 2957"/>
                  <a:gd name="T87" fmla="*/ 1524 h 2497"/>
                  <a:gd name="T88" fmla="*/ 1466 w 2957"/>
                  <a:gd name="T89" fmla="*/ 1825 h 2497"/>
                  <a:gd name="T90" fmla="*/ 1089 w 2957"/>
                  <a:gd name="T91" fmla="*/ 2100 h 2497"/>
                  <a:gd name="T92" fmla="*/ 992 w 2957"/>
                  <a:gd name="T93" fmla="*/ 1842 h 2497"/>
                  <a:gd name="T94" fmla="*/ 834 w 2957"/>
                  <a:gd name="T95" fmla="*/ 1542 h 2497"/>
                  <a:gd name="T96" fmla="*/ 746 w 2957"/>
                  <a:gd name="T97" fmla="*/ 1320 h 2497"/>
                  <a:gd name="T98" fmla="*/ 702 w 2957"/>
                  <a:gd name="T99" fmla="*/ 1220 h 2497"/>
                  <a:gd name="T100" fmla="*/ 645 w 2957"/>
                  <a:gd name="T101" fmla="*/ 1160 h 2497"/>
                  <a:gd name="T102" fmla="*/ 624 w 2957"/>
                  <a:gd name="T103" fmla="*/ 1270 h 2497"/>
                  <a:gd name="T104" fmla="*/ 545 w 2957"/>
                  <a:gd name="T105" fmla="*/ 1098 h 2497"/>
                  <a:gd name="T106" fmla="*/ 456 w 2957"/>
                  <a:gd name="T107" fmla="*/ 1035 h 2497"/>
                  <a:gd name="T108" fmla="*/ 550 w 2957"/>
                  <a:gd name="T109" fmla="*/ 1185 h 2497"/>
                  <a:gd name="T110" fmla="*/ 510 w 2957"/>
                  <a:gd name="T111" fmla="*/ 1220 h 2497"/>
                  <a:gd name="T112" fmla="*/ 435 w 2957"/>
                  <a:gd name="T113" fmla="*/ 1122 h 2497"/>
                  <a:gd name="T114" fmla="*/ 347 w 2957"/>
                  <a:gd name="T115" fmla="*/ 1052 h 2497"/>
                  <a:gd name="T116" fmla="*/ 234 w 2957"/>
                  <a:gd name="T117" fmla="*/ 1142 h 2497"/>
                  <a:gd name="T118" fmla="*/ 210 w 2957"/>
                  <a:gd name="T119" fmla="*/ 1242 h 2497"/>
                  <a:gd name="T120" fmla="*/ 131 w 2957"/>
                  <a:gd name="T121" fmla="*/ 1317 h 2497"/>
                  <a:gd name="T122" fmla="*/ 14 w 2957"/>
                  <a:gd name="T123" fmla="*/ 1270 h 2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57" h="2497">
                    <a:moveTo>
                      <a:pt x="0" y="1122"/>
                    </a:moveTo>
                    <a:lnTo>
                      <a:pt x="25" y="1087"/>
                    </a:lnTo>
                    <a:lnTo>
                      <a:pt x="42" y="1060"/>
                    </a:lnTo>
                    <a:lnTo>
                      <a:pt x="77" y="1060"/>
                    </a:lnTo>
                    <a:lnTo>
                      <a:pt x="115" y="1067"/>
                    </a:lnTo>
                    <a:lnTo>
                      <a:pt x="142" y="1052"/>
                    </a:lnTo>
                    <a:lnTo>
                      <a:pt x="172" y="1048"/>
                    </a:lnTo>
                    <a:lnTo>
                      <a:pt x="175" y="1000"/>
                    </a:lnTo>
                    <a:lnTo>
                      <a:pt x="190" y="969"/>
                    </a:lnTo>
                    <a:lnTo>
                      <a:pt x="150" y="934"/>
                    </a:lnTo>
                    <a:lnTo>
                      <a:pt x="144" y="907"/>
                    </a:lnTo>
                    <a:lnTo>
                      <a:pt x="148" y="867"/>
                    </a:lnTo>
                    <a:lnTo>
                      <a:pt x="177" y="867"/>
                    </a:lnTo>
                    <a:lnTo>
                      <a:pt x="197" y="864"/>
                    </a:lnTo>
                    <a:lnTo>
                      <a:pt x="199" y="867"/>
                    </a:lnTo>
                    <a:lnTo>
                      <a:pt x="221" y="844"/>
                    </a:lnTo>
                    <a:lnTo>
                      <a:pt x="243" y="832"/>
                    </a:lnTo>
                    <a:lnTo>
                      <a:pt x="250" y="832"/>
                    </a:lnTo>
                    <a:lnTo>
                      <a:pt x="263" y="809"/>
                    </a:lnTo>
                    <a:lnTo>
                      <a:pt x="280" y="802"/>
                    </a:lnTo>
                    <a:lnTo>
                      <a:pt x="296" y="759"/>
                    </a:lnTo>
                    <a:lnTo>
                      <a:pt x="307" y="770"/>
                    </a:lnTo>
                    <a:lnTo>
                      <a:pt x="329" y="742"/>
                    </a:lnTo>
                    <a:lnTo>
                      <a:pt x="331" y="742"/>
                    </a:lnTo>
                    <a:lnTo>
                      <a:pt x="358" y="712"/>
                    </a:lnTo>
                    <a:lnTo>
                      <a:pt x="375" y="707"/>
                    </a:lnTo>
                    <a:lnTo>
                      <a:pt x="396" y="707"/>
                    </a:lnTo>
                    <a:lnTo>
                      <a:pt x="410" y="707"/>
                    </a:lnTo>
                    <a:lnTo>
                      <a:pt x="399" y="669"/>
                    </a:lnTo>
                    <a:lnTo>
                      <a:pt x="393" y="637"/>
                    </a:lnTo>
                    <a:lnTo>
                      <a:pt x="388" y="572"/>
                    </a:lnTo>
                    <a:lnTo>
                      <a:pt x="421" y="567"/>
                    </a:lnTo>
                    <a:lnTo>
                      <a:pt x="437" y="555"/>
                    </a:lnTo>
                    <a:lnTo>
                      <a:pt x="429" y="583"/>
                    </a:lnTo>
                    <a:lnTo>
                      <a:pt x="442" y="602"/>
                    </a:lnTo>
                    <a:lnTo>
                      <a:pt x="456" y="625"/>
                    </a:lnTo>
                    <a:lnTo>
                      <a:pt x="464" y="642"/>
                    </a:lnTo>
                    <a:lnTo>
                      <a:pt x="501" y="637"/>
                    </a:lnTo>
                    <a:lnTo>
                      <a:pt x="534" y="580"/>
                    </a:lnTo>
                    <a:lnTo>
                      <a:pt x="558" y="552"/>
                    </a:lnTo>
                    <a:lnTo>
                      <a:pt x="572" y="532"/>
                    </a:lnTo>
                    <a:lnTo>
                      <a:pt x="589" y="510"/>
                    </a:lnTo>
                    <a:lnTo>
                      <a:pt x="605" y="478"/>
                    </a:lnTo>
                    <a:lnTo>
                      <a:pt x="618" y="490"/>
                    </a:lnTo>
                    <a:lnTo>
                      <a:pt x="618" y="470"/>
                    </a:lnTo>
                    <a:lnTo>
                      <a:pt x="627" y="458"/>
                    </a:lnTo>
                    <a:lnTo>
                      <a:pt x="651" y="466"/>
                    </a:lnTo>
                    <a:lnTo>
                      <a:pt x="691" y="517"/>
                    </a:lnTo>
                    <a:lnTo>
                      <a:pt x="684" y="376"/>
                    </a:lnTo>
                    <a:lnTo>
                      <a:pt x="648" y="438"/>
                    </a:lnTo>
                    <a:lnTo>
                      <a:pt x="620" y="435"/>
                    </a:lnTo>
                    <a:lnTo>
                      <a:pt x="613" y="396"/>
                    </a:lnTo>
                    <a:lnTo>
                      <a:pt x="613" y="376"/>
                    </a:lnTo>
                    <a:lnTo>
                      <a:pt x="605" y="365"/>
                    </a:lnTo>
                    <a:lnTo>
                      <a:pt x="627" y="333"/>
                    </a:lnTo>
                    <a:lnTo>
                      <a:pt x="640" y="310"/>
                    </a:lnTo>
                    <a:lnTo>
                      <a:pt x="653" y="303"/>
                    </a:lnTo>
                    <a:lnTo>
                      <a:pt x="664" y="298"/>
                    </a:lnTo>
                    <a:lnTo>
                      <a:pt x="673" y="278"/>
                    </a:lnTo>
                    <a:lnTo>
                      <a:pt x="684" y="275"/>
                    </a:lnTo>
                    <a:lnTo>
                      <a:pt x="697" y="275"/>
                    </a:lnTo>
                    <a:lnTo>
                      <a:pt x="673" y="240"/>
                    </a:lnTo>
                    <a:lnTo>
                      <a:pt x="648" y="248"/>
                    </a:lnTo>
                    <a:lnTo>
                      <a:pt x="631" y="248"/>
                    </a:lnTo>
                    <a:lnTo>
                      <a:pt x="618" y="236"/>
                    </a:lnTo>
                    <a:lnTo>
                      <a:pt x="618" y="260"/>
                    </a:lnTo>
                    <a:lnTo>
                      <a:pt x="605" y="283"/>
                    </a:lnTo>
                    <a:lnTo>
                      <a:pt x="585" y="323"/>
                    </a:lnTo>
                    <a:lnTo>
                      <a:pt x="567" y="338"/>
                    </a:lnTo>
                    <a:lnTo>
                      <a:pt x="554" y="338"/>
                    </a:lnTo>
                    <a:lnTo>
                      <a:pt x="548" y="365"/>
                    </a:lnTo>
                    <a:lnTo>
                      <a:pt x="548" y="376"/>
                    </a:lnTo>
                    <a:lnTo>
                      <a:pt x="537" y="388"/>
                    </a:lnTo>
                    <a:lnTo>
                      <a:pt x="550" y="435"/>
                    </a:lnTo>
                    <a:lnTo>
                      <a:pt x="558" y="458"/>
                    </a:lnTo>
                    <a:lnTo>
                      <a:pt x="543" y="493"/>
                    </a:lnTo>
                    <a:lnTo>
                      <a:pt x="523" y="517"/>
                    </a:lnTo>
                    <a:lnTo>
                      <a:pt x="518" y="552"/>
                    </a:lnTo>
                    <a:lnTo>
                      <a:pt x="507" y="580"/>
                    </a:lnTo>
                    <a:lnTo>
                      <a:pt x="497" y="580"/>
                    </a:lnTo>
                    <a:lnTo>
                      <a:pt x="481" y="583"/>
                    </a:lnTo>
                    <a:lnTo>
                      <a:pt x="464" y="595"/>
                    </a:lnTo>
                    <a:lnTo>
                      <a:pt x="459" y="590"/>
                    </a:lnTo>
                    <a:lnTo>
                      <a:pt x="459" y="572"/>
                    </a:lnTo>
                    <a:lnTo>
                      <a:pt x="456" y="540"/>
                    </a:lnTo>
                    <a:lnTo>
                      <a:pt x="442" y="540"/>
                    </a:lnTo>
                    <a:lnTo>
                      <a:pt x="435" y="520"/>
                    </a:lnTo>
                    <a:lnTo>
                      <a:pt x="437" y="493"/>
                    </a:lnTo>
                    <a:lnTo>
                      <a:pt x="439" y="478"/>
                    </a:lnTo>
                    <a:lnTo>
                      <a:pt x="437" y="470"/>
                    </a:lnTo>
                    <a:lnTo>
                      <a:pt x="426" y="478"/>
                    </a:lnTo>
                    <a:lnTo>
                      <a:pt x="421" y="478"/>
                    </a:lnTo>
                    <a:lnTo>
                      <a:pt x="413" y="475"/>
                    </a:lnTo>
                    <a:lnTo>
                      <a:pt x="407" y="470"/>
                    </a:lnTo>
                    <a:lnTo>
                      <a:pt x="393" y="485"/>
                    </a:lnTo>
                    <a:lnTo>
                      <a:pt x="380" y="505"/>
                    </a:lnTo>
                    <a:lnTo>
                      <a:pt x="367" y="525"/>
                    </a:lnTo>
                    <a:lnTo>
                      <a:pt x="336" y="520"/>
                    </a:lnTo>
                    <a:lnTo>
                      <a:pt x="318" y="517"/>
                    </a:lnTo>
                    <a:lnTo>
                      <a:pt x="305" y="497"/>
                    </a:lnTo>
                    <a:lnTo>
                      <a:pt x="305" y="485"/>
                    </a:lnTo>
                    <a:lnTo>
                      <a:pt x="312" y="470"/>
                    </a:lnTo>
                    <a:lnTo>
                      <a:pt x="323" y="458"/>
                    </a:lnTo>
                    <a:lnTo>
                      <a:pt x="331" y="443"/>
                    </a:lnTo>
                    <a:lnTo>
                      <a:pt x="312" y="450"/>
                    </a:lnTo>
                    <a:lnTo>
                      <a:pt x="305" y="431"/>
                    </a:lnTo>
                    <a:lnTo>
                      <a:pt x="305" y="420"/>
                    </a:lnTo>
                    <a:lnTo>
                      <a:pt x="331" y="415"/>
                    </a:lnTo>
                    <a:lnTo>
                      <a:pt x="356" y="412"/>
                    </a:lnTo>
                    <a:lnTo>
                      <a:pt x="340" y="400"/>
                    </a:lnTo>
                    <a:lnTo>
                      <a:pt x="316" y="403"/>
                    </a:lnTo>
                    <a:lnTo>
                      <a:pt x="316" y="380"/>
                    </a:lnTo>
                    <a:lnTo>
                      <a:pt x="326" y="365"/>
                    </a:lnTo>
                    <a:lnTo>
                      <a:pt x="351" y="350"/>
                    </a:lnTo>
                    <a:lnTo>
                      <a:pt x="358" y="333"/>
                    </a:lnTo>
                    <a:lnTo>
                      <a:pt x="367" y="326"/>
                    </a:lnTo>
                    <a:lnTo>
                      <a:pt x="386" y="323"/>
                    </a:lnTo>
                    <a:lnTo>
                      <a:pt x="402" y="326"/>
                    </a:lnTo>
                    <a:lnTo>
                      <a:pt x="410" y="333"/>
                    </a:lnTo>
                    <a:lnTo>
                      <a:pt x="424" y="323"/>
                    </a:lnTo>
                    <a:lnTo>
                      <a:pt x="410" y="318"/>
                    </a:lnTo>
                    <a:lnTo>
                      <a:pt x="410" y="288"/>
                    </a:lnTo>
                    <a:lnTo>
                      <a:pt x="446" y="253"/>
                    </a:lnTo>
                    <a:lnTo>
                      <a:pt x="464" y="228"/>
                    </a:lnTo>
                    <a:lnTo>
                      <a:pt x="475" y="225"/>
                    </a:lnTo>
                    <a:lnTo>
                      <a:pt x="472" y="213"/>
                    </a:lnTo>
                    <a:lnTo>
                      <a:pt x="488" y="190"/>
                    </a:lnTo>
                    <a:lnTo>
                      <a:pt x="507" y="154"/>
                    </a:lnTo>
                    <a:lnTo>
                      <a:pt x="529" y="138"/>
                    </a:lnTo>
                    <a:lnTo>
                      <a:pt x="512" y="123"/>
                    </a:lnTo>
                    <a:lnTo>
                      <a:pt x="556" y="88"/>
                    </a:lnTo>
                    <a:lnTo>
                      <a:pt x="576" y="91"/>
                    </a:lnTo>
                    <a:lnTo>
                      <a:pt x="572" y="73"/>
                    </a:lnTo>
                    <a:lnTo>
                      <a:pt x="610" y="68"/>
                    </a:lnTo>
                    <a:lnTo>
                      <a:pt x="680" y="6"/>
                    </a:lnTo>
                    <a:lnTo>
                      <a:pt x="691" y="0"/>
                    </a:lnTo>
                    <a:lnTo>
                      <a:pt x="678" y="46"/>
                    </a:lnTo>
                    <a:lnTo>
                      <a:pt x="695" y="21"/>
                    </a:lnTo>
                    <a:lnTo>
                      <a:pt x="713" y="14"/>
                    </a:lnTo>
                    <a:lnTo>
                      <a:pt x="710" y="33"/>
                    </a:lnTo>
                    <a:lnTo>
                      <a:pt x="764" y="11"/>
                    </a:lnTo>
                    <a:lnTo>
                      <a:pt x="789" y="29"/>
                    </a:lnTo>
                    <a:lnTo>
                      <a:pt x="754" y="49"/>
                    </a:lnTo>
                    <a:lnTo>
                      <a:pt x="767" y="73"/>
                    </a:lnTo>
                    <a:lnTo>
                      <a:pt x="818" y="68"/>
                    </a:lnTo>
                    <a:lnTo>
                      <a:pt x="897" y="103"/>
                    </a:lnTo>
                    <a:lnTo>
                      <a:pt x="891" y="143"/>
                    </a:lnTo>
                    <a:lnTo>
                      <a:pt x="859" y="178"/>
                    </a:lnTo>
                    <a:lnTo>
                      <a:pt x="810" y="198"/>
                    </a:lnTo>
                    <a:lnTo>
                      <a:pt x="803" y="236"/>
                    </a:lnTo>
                    <a:lnTo>
                      <a:pt x="805" y="275"/>
                    </a:lnTo>
                    <a:lnTo>
                      <a:pt x="818" y="283"/>
                    </a:lnTo>
                    <a:lnTo>
                      <a:pt x="821" y="303"/>
                    </a:lnTo>
                    <a:lnTo>
                      <a:pt x="827" y="310"/>
                    </a:lnTo>
                    <a:lnTo>
                      <a:pt x="838" y="318"/>
                    </a:lnTo>
                    <a:lnTo>
                      <a:pt x="840" y="341"/>
                    </a:lnTo>
                    <a:lnTo>
                      <a:pt x="856" y="368"/>
                    </a:lnTo>
                    <a:lnTo>
                      <a:pt x="856" y="380"/>
                    </a:lnTo>
                    <a:lnTo>
                      <a:pt x="873" y="380"/>
                    </a:lnTo>
                    <a:lnTo>
                      <a:pt x="878" y="388"/>
                    </a:lnTo>
                    <a:lnTo>
                      <a:pt x="891" y="396"/>
                    </a:lnTo>
                    <a:lnTo>
                      <a:pt x="900" y="385"/>
                    </a:lnTo>
                    <a:lnTo>
                      <a:pt x="908" y="365"/>
                    </a:lnTo>
                    <a:lnTo>
                      <a:pt x="913" y="353"/>
                    </a:lnTo>
                    <a:lnTo>
                      <a:pt x="927" y="361"/>
                    </a:lnTo>
                    <a:lnTo>
                      <a:pt x="944" y="333"/>
                    </a:lnTo>
                    <a:lnTo>
                      <a:pt x="944" y="313"/>
                    </a:lnTo>
                    <a:lnTo>
                      <a:pt x="948" y="298"/>
                    </a:lnTo>
                    <a:lnTo>
                      <a:pt x="951" y="288"/>
                    </a:lnTo>
                    <a:lnTo>
                      <a:pt x="984" y="275"/>
                    </a:lnTo>
                    <a:lnTo>
                      <a:pt x="1010" y="263"/>
                    </a:lnTo>
                    <a:lnTo>
                      <a:pt x="1046" y="248"/>
                    </a:lnTo>
                    <a:lnTo>
                      <a:pt x="1087" y="260"/>
                    </a:lnTo>
                    <a:lnTo>
                      <a:pt x="1127" y="260"/>
                    </a:lnTo>
                    <a:lnTo>
                      <a:pt x="1196" y="260"/>
                    </a:lnTo>
                    <a:lnTo>
                      <a:pt x="1207" y="166"/>
                    </a:lnTo>
                    <a:lnTo>
                      <a:pt x="1245" y="170"/>
                    </a:lnTo>
                    <a:lnTo>
                      <a:pt x="1271" y="240"/>
                    </a:lnTo>
                    <a:lnTo>
                      <a:pt x="1277" y="181"/>
                    </a:lnTo>
                    <a:lnTo>
                      <a:pt x="1401" y="11"/>
                    </a:lnTo>
                    <a:lnTo>
                      <a:pt x="1450" y="11"/>
                    </a:lnTo>
                    <a:lnTo>
                      <a:pt x="1494" y="46"/>
                    </a:lnTo>
                    <a:lnTo>
                      <a:pt x="1551" y="41"/>
                    </a:lnTo>
                    <a:lnTo>
                      <a:pt x="1626" y="103"/>
                    </a:lnTo>
                    <a:lnTo>
                      <a:pt x="1712" y="138"/>
                    </a:lnTo>
                    <a:lnTo>
                      <a:pt x="1774" y="131"/>
                    </a:lnTo>
                    <a:lnTo>
                      <a:pt x="1856" y="170"/>
                    </a:lnTo>
                    <a:lnTo>
                      <a:pt x="1924" y="170"/>
                    </a:lnTo>
                    <a:lnTo>
                      <a:pt x="1956" y="143"/>
                    </a:lnTo>
                    <a:lnTo>
                      <a:pt x="2031" y="143"/>
                    </a:lnTo>
                    <a:lnTo>
                      <a:pt x="2072" y="173"/>
                    </a:lnTo>
                    <a:lnTo>
                      <a:pt x="2174" y="173"/>
                    </a:lnTo>
                    <a:lnTo>
                      <a:pt x="2260" y="225"/>
                    </a:lnTo>
                    <a:lnTo>
                      <a:pt x="2416" y="216"/>
                    </a:lnTo>
                    <a:lnTo>
                      <a:pt x="2668" y="240"/>
                    </a:lnTo>
                    <a:lnTo>
                      <a:pt x="2790" y="313"/>
                    </a:lnTo>
                    <a:lnTo>
                      <a:pt x="2893" y="361"/>
                    </a:lnTo>
                    <a:lnTo>
                      <a:pt x="2957" y="400"/>
                    </a:lnTo>
                    <a:lnTo>
                      <a:pt x="2938" y="412"/>
                    </a:lnTo>
                    <a:lnTo>
                      <a:pt x="2893" y="380"/>
                    </a:lnTo>
                    <a:lnTo>
                      <a:pt x="2787" y="368"/>
                    </a:lnTo>
                    <a:lnTo>
                      <a:pt x="2816" y="400"/>
                    </a:lnTo>
                    <a:lnTo>
                      <a:pt x="2863" y="415"/>
                    </a:lnTo>
                    <a:lnTo>
                      <a:pt x="2849" y="466"/>
                    </a:lnTo>
                    <a:lnTo>
                      <a:pt x="2801" y="497"/>
                    </a:lnTo>
                    <a:lnTo>
                      <a:pt x="2784" y="548"/>
                    </a:lnTo>
                    <a:lnTo>
                      <a:pt x="2849" y="595"/>
                    </a:lnTo>
                    <a:lnTo>
                      <a:pt x="2895" y="657"/>
                    </a:lnTo>
                    <a:lnTo>
                      <a:pt x="2920" y="747"/>
                    </a:lnTo>
                    <a:lnTo>
                      <a:pt x="2889" y="755"/>
                    </a:lnTo>
                    <a:lnTo>
                      <a:pt x="2825" y="727"/>
                    </a:lnTo>
                    <a:lnTo>
                      <a:pt x="2757" y="660"/>
                    </a:lnTo>
                    <a:lnTo>
                      <a:pt x="2730" y="625"/>
                    </a:lnTo>
                    <a:lnTo>
                      <a:pt x="2713" y="580"/>
                    </a:lnTo>
                    <a:lnTo>
                      <a:pt x="2697" y="510"/>
                    </a:lnTo>
                    <a:lnTo>
                      <a:pt x="2671" y="485"/>
                    </a:lnTo>
                    <a:lnTo>
                      <a:pt x="2646" y="482"/>
                    </a:lnTo>
                    <a:lnTo>
                      <a:pt x="2625" y="490"/>
                    </a:lnTo>
                    <a:lnTo>
                      <a:pt x="2649" y="545"/>
                    </a:lnTo>
                    <a:lnTo>
                      <a:pt x="2584" y="552"/>
                    </a:lnTo>
                    <a:lnTo>
                      <a:pt x="2554" y="525"/>
                    </a:lnTo>
                    <a:lnTo>
                      <a:pt x="2497" y="540"/>
                    </a:lnTo>
                    <a:lnTo>
                      <a:pt x="2454" y="583"/>
                    </a:lnTo>
                    <a:lnTo>
                      <a:pt x="2454" y="607"/>
                    </a:lnTo>
                    <a:lnTo>
                      <a:pt x="2470" y="645"/>
                    </a:lnTo>
                    <a:lnTo>
                      <a:pt x="2538" y="657"/>
                    </a:lnTo>
                    <a:lnTo>
                      <a:pt x="2592" y="704"/>
                    </a:lnTo>
                    <a:lnTo>
                      <a:pt x="2684" y="832"/>
                    </a:lnTo>
                    <a:lnTo>
                      <a:pt x="2722" y="919"/>
                    </a:lnTo>
                    <a:lnTo>
                      <a:pt x="2728" y="1008"/>
                    </a:lnTo>
                    <a:lnTo>
                      <a:pt x="2719" y="1083"/>
                    </a:lnTo>
                    <a:lnTo>
                      <a:pt x="2697" y="1083"/>
                    </a:lnTo>
                    <a:lnTo>
                      <a:pt x="2673" y="1055"/>
                    </a:lnTo>
                    <a:lnTo>
                      <a:pt x="2638" y="1090"/>
                    </a:lnTo>
                    <a:lnTo>
                      <a:pt x="2603" y="1122"/>
                    </a:lnTo>
                    <a:lnTo>
                      <a:pt x="2598" y="1172"/>
                    </a:lnTo>
                    <a:lnTo>
                      <a:pt x="2635" y="1235"/>
                    </a:lnTo>
                    <a:lnTo>
                      <a:pt x="2611" y="1285"/>
                    </a:lnTo>
                    <a:lnTo>
                      <a:pt x="2603" y="1372"/>
                    </a:lnTo>
                    <a:lnTo>
                      <a:pt x="2649" y="1426"/>
                    </a:lnTo>
                    <a:lnTo>
                      <a:pt x="2700" y="1442"/>
                    </a:lnTo>
                    <a:lnTo>
                      <a:pt x="2755" y="1499"/>
                    </a:lnTo>
                    <a:lnTo>
                      <a:pt x="2801" y="1577"/>
                    </a:lnTo>
                    <a:lnTo>
                      <a:pt x="2803" y="1693"/>
                    </a:lnTo>
                    <a:lnTo>
                      <a:pt x="2787" y="1748"/>
                    </a:lnTo>
                    <a:lnTo>
                      <a:pt x="2739" y="1795"/>
                    </a:lnTo>
                    <a:lnTo>
                      <a:pt x="2679" y="1818"/>
                    </a:lnTo>
                    <a:lnTo>
                      <a:pt x="2640" y="1853"/>
                    </a:lnTo>
                    <a:lnTo>
                      <a:pt x="2620" y="1835"/>
                    </a:lnTo>
                    <a:lnTo>
                      <a:pt x="2600" y="1853"/>
                    </a:lnTo>
                    <a:lnTo>
                      <a:pt x="2594" y="1940"/>
                    </a:lnTo>
                    <a:lnTo>
                      <a:pt x="2609" y="1990"/>
                    </a:lnTo>
                    <a:lnTo>
                      <a:pt x="2668" y="2049"/>
                    </a:lnTo>
                    <a:lnTo>
                      <a:pt x="2693" y="2108"/>
                    </a:lnTo>
                    <a:lnTo>
                      <a:pt x="2711" y="2138"/>
                    </a:lnTo>
                    <a:lnTo>
                      <a:pt x="2706" y="2201"/>
                    </a:lnTo>
                    <a:lnTo>
                      <a:pt x="2668" y="2252"/>
                    </a:lnTo>
                    <a:lnTo>
                      <a:pt x="2627" y="2252"/>
                    </a:lnTo>
                    <a:lnTo>
                      <a:pt x="2563" y="2178"/>
                    </a:lnTo>
                    <a:lnTo>
                      <a:pt x="2516" y="2150"/>
                    </a:lnTo>
                    <a:lnTo>
                      <a:pt x="2497" y="2135"/>
                    </a:lnTo>
                    <a:lnTo>
                      <a:pt x="2479" y="2173"/>
                    </a:lnTo>
                    <a:lnTo>
                      <a:pt x="2484" y="2228"/>
                    </a:lnTo>
                    <a:lnTo>
                      <a:pt x="2499" y="2271"/>
                    </a:lnTo>
                    <a:lnTo>
                      <a:pt x="2510" y="2338"/>
                    </a:lnTo>
                    <a:lnTo>
                      <a:pt x="2552" y="2360"/>
                    </a:lnTo>
                    <a:lnTo>
                      <a:pt x="2538" y="2395"/>
                    </a:lnTo>
                    <a:lnTo>
                      <a:pt x="2541" y="2447"/>
                    </a:lnTo>
                    <a:lnTo>
                      <a:pt x="2554" y="2497"/>
                    </a:lnTo>
                    <a:lnTo>
                      <a:pt x="2527" y="2493"/>
                    </a:lnTo>
                    <a:lnTo>
                      <a:pt x="2497" y="2435"/>
                    </a:lnTo>
                    <a:lnTo>
                      <a:pt x="2499" y="2373"/>
                    </a:lnTo>
                    <a:lnTo>
                      <a:pt x="2490" y="2353"/>
                    </a:lnTo>
                    <a:lnTo>
                      <a:pt x="2479" y="2283"/>
                    </a:lnTo>
                    <a:lnTo>
                      <a:pt x="2465" y="2263"/>
                    </a:lnTo>
                    <a:lnTo>
                      <a:pt x="2459" y="2166"/>
                    </a:lnTo>
                    <a:lnTo>
                      <a:pt x="2440" y="2108"/>
                    </a:lnTo>
                    <a:lnTo>
                      <a:pt x="2408" y="2053"/>
                    </a:lnTo>
                    <a:lnTo>
                      <a:pt x="2348" y="2021"/>
                    </a:lnTo>
                    <a:lnTo>
                      <a:pt x="2307" y="1970"/>
                    </a:lnTo>
                    <a:lnTo>
                      <a:pt x="2291" y="1932"/>
                    </a:lnTo>
                    <a:lnTo>
                      <a:pt x="2260" y="1888"/>
                    </a:lnTo>
                    <a:lnTo>
                      <a:pt x="2215" y="1790"/>
                    </a:lnTo>
                    <a:lnTo>
                      <a:pt x="2174" y="1798"/>
                    </a:lnTo>
                    <a:lnTo>
                      <a:pt x="2121" y="1845"/>
                    </a:lnTo>
                    <a:lnTo>
                      <a:pt x="2096" y="1885"/>
                    </a:lnTo>
                    <a:lnTo>
                      <a:pt x="2047" y="1958"/>
                    </a:lnTo>
                    <a:lnTo>
                      <a:pt x="2011" y="2038"/>
                    </a:lnTo>
                    <a:lnTo>
                      <a:pt x="1998" y="2065"/>
                    </a:lnTo>
                    <a:lnTo>
                      <a:pt x="2011" y="2155"/>
                    </a:lnTo>
                    <a:lnTo>
                      <a:pt x="2009" y="2243"/>
                    </a:lnTo>
                    <a:lnTo>
                      <a:pt x="1967" y="2306"/>
                    </a:lnTo>
                    <a:lnTo>
                      <a:pt x="1943" y="2310"/>
                    </a:lnTo>
                    <a:lnTo>
                      <a:pt x="1891" y="2182"/>
                    </a:lnTo>
                    <a:lnTo>
                      <a:pt x="1851" y="2093"/>
                    </a:lnTo>
                    <a:lnTo>
                      <a:pt x="1769" y="1920"/>
                    </a:lnTo>
                    <a:lnTo>
                      <a:pt x="1767" y="1853"/>
                    </a:lnTo>
                    <a:lnTo>
                      <a:pt x="1748" y="1822"/>
                    </a:lnTo>
                    <a:lnTo>
                      <a:pt x="1734" y="1865"/>
                    </a:lnTo>
                    <a:lnTo>
                      <a:pt x="1664" y="1768"/>
                    </a:lnTo>
                    <a:lnTo>
                      <a:pt x="1569" y="1693"/>
                    </a:lnTo>
                    <a:lnTo>
                      <a:pt x="1509" y="1710"/>
                    </a:lnTo>
                    <a:lnTo>
                      <a:pt x="1423" y="1701"/>
                    </a:lnTo>
                    <a:lnTo>
                      <a:pt x="1382" y="1648"/>
                    </a:lnTo>
                    <a:lnTo>
                      <a:pt x="1337" y="1656"/>
                    </a:lnTo>
                    <a:lnTo>
                      <a:pt x="1271" y="1632"/>
                    </a:lnTo>
                    <a:lnTo>
                      <a:pt x="1136" y="1449"/>
                    </a:lnTo>
                    <a:lnTo>
                      <a:pt x="1143" y="1524"/>
                    </a:lnTo>
                    <a:lnTo>
                      <a:pt x="1185" y="1629"/>
                    </a:lnTo>
                    <a:lnTo>
                      <a:pt x="1231" y="1701"/>
                    </a:lnTo>
                    <a:lnTo>
                      <a:pt x="1280" y="1740"/>
                    </a:lnTo>
                    <a:lnTo>
                      <a:pt x="1333" y="1710"/>
                    </a:lnTo>
                    <a:lnTo>
                      <a:pt x="1377" y="1710"/>
                    </a:lnTo>
                    <a:lnTo>
                      <a:pt x="1434" y="1775"/>
                    </a:lnTo>
                    <a:lnTo>
                      <a:pt x="1466" y="1825"/>
                    </a:lnTo>
                    <a:lnTo>
                      <a:pt x="1461" y="1857"/>
                    </a:lnTo>
                    <a:lnTo>
                      <a:pt x="1364" y="2003"/>
                    </a:lnTo>
                    <a:lnTo>
                      <a:pt x="1298" y="2058"/>
                    </a:lnTo>
                    <a:lnTo>
                      <a:pt x="1162" y="2128"/>
                    </a:lnTo>
                    <a:lnTo>
                      <a:pt x="1122" y="2150"/>
                    </a:lnTo>
                    <a:lnTo>
                      <a:pt x="1097" y="2128"/>
                    </a:lnTo>
                    <a:lnTo>
                      <a:pt x="1089" y="2100"/>
                    </a:lnTo>
                    <a:lnTo>
                      <a:pt x="1087" y="2058"/>
                    </a:lnTo>
                    <a:lnTo>
                      <a:pt x="1076" y="2014"/>
                    </a:lnTo>
                    <a:lnTo>
                      <a:pt x="1057" y="1978"/>
                    </a:lnTo>
                    <a:lnTo>
                      <a:pt x="1041" y="1947"/>
                    </a:lnTo>
                    <a:lnTo>
                      <a:pt x="1016" y="1905"/>
                    </a:lnTo>
                    <a:lnTo>
                      <a:pt x="1003" y="1877"/>
                    </a:lnTo>
                    <a:lnTo>
                      <a:pt x="992" y="1842"/>
                    </a:lnTo>
                    <a:lnTo>
                      <a:pt x="973" y="1810"/>
                    </a:lnTo>
                    <a:lnTo>
                      <a:pt x="944" y="1733"/>
                    </a:lnTo>
                    <a:lnTo>
                      <a:pt x="927" y="1701"/>
                    </a:lnTo>
                    <a:lnTo>
                      <a:pt x="905" y="1659"/>
                    </a:lnTo>
                    <a:lnTo>
                      <a:pt x="869" y="1601"/>
                    </a:lnTo>
                    <a:lnTo>
                      <a:pt x="851" y="1566"/>
                    </a:lnTo>
                    <a:lnTo>
                      <a:pt x="834" y="1542"/>
                    </a:lnTo>
                    <a:lnTo>
                      <a:pt x="816" y="1492"/>
                    </a:lnTo>
                    <a:lnTo>
                      <a:pt x="873" y="1445"/>
                    </a:lnTo>
                    <a:lnTo>
                      <a:pt x="897" y="1344"/>
                    </a:lnTo>
                    <a:lnTo>
                      <a:pt x="843" y="1317"/>
                    </a:lnTo>
                    <a:lnTo>
                      <a:pt x="770" y="1332"/>
                    </a:lnTo>
                    <a:lnTo>
                      <a:pt x="754" y="1320"/>
                    </a:lnTo>
                    <a:lnTo>
                      <a:pt x="746" y="1320"/>
                    </a:lnTo>
                    <a:lnTo>
                      <a:pt x="735" y="1320"/>
                    </a:lnTo>
                    <a:lnTo>
                      <a:pt x="726" y="1320"/>
                    </a:lnTo>
                    <a:lnTo>
                      <a:pt x="724" y="1302"/>
                    </a:lnTo>
                    <a:lnTo>
                      <a:pt x="719" y="1285"/>
                    </a:lnTo>
                    <a:lnTo>
                      <a:pt x="719" y="1254"/>
                    </a:lnTo>
                    <a:lnTo>
                      <a:pt x="704" y="1239"/>
                    </a:lnTo>
                    <a:lnTo>
                      <a:pt x="702" y="1220"/>
                    </a:lnTo>
                    <a:lnTo>
                      <a:pt x="695" y="1215"/>
                    </a:lnTo>
                    <a:lnTo>
                      <a:pt x="686" y="1200"/>
                    </a:lnTo>
                    <a:lnTo>
                      <a:pt x="684" y="1185"/>
                    </a:lnTo>
                    <a:lnTo>
                      <a:pt x="678" y="1168"/>
                    </a:lnTo>
                    <a:lnTo>
                      <a:pt x="673" y="1160"/>
                    </a:lnTo>
                    <a:lnTo>
                      <a:pt x="656" y="1160"/>
                    </a:lnTo>
                    <a:lnTo>
                      <a:pt x="645" y="1160"/>
                    </a:lnTo>
                    <a:lnTo>
                      <a:pt x="640" y="1160"/>
                    </a:lnTo>
                    <a:lnTo>
                      <a:pt x="637" y="1180"/>
                    </a:lnTo>
                    <a:lnTo>
                      <a:pt x="637" y="1200"/>
                    </a:lnTo>
                    <a:lnTo>
                      <a:pt x="637" y="1223"/>
                    </a:lnTo>
                    <a:lnTo>
                      <a:pt x="637" y="1247"/>
                    </a:lnTo>
                    <a:lnTo>
                      <a:pt x="637" y="1262"/>
                    </a:lnTo>
                    <a:lnTo>
                      <a:pt x="624" y="1270"/>
                    </a:lnTo>
                    <a:lnTo>
                      <a:pt x="613" y="1285"/>
                    </a:lnTo>
                    <a:lnTo>
                      <a:pt x="596" y="1262"/>
                    </a:lnTo>
                    <a:lnTo>
                      <a:pt x="585" y="1230"/>
                    </a:lnTo>
                    <a:lnTo>
                      <a:pt x="589" y="1195"/>
                    </a:lnTo>
                    <a:lnTo>
                      <a:pt x="572" y="1150"/>
                    </a:lnTo>
                    <a:lnTo>
                      <a:pt x="565" y="1118"/>
                    </a:lnTo>
                    <a:lnTo>
                      <a:pt x="545" y="1098"/>
                    </a:lnTo>
                    <a:lnTo>
                      <a:pt x="523" y="1080"/>
                    </a:lnTo>
                    <a:lnTo>
                      <a:pt x="512" y="1052"/>
                    </a:lnTo>
                    <a:lnTo>
                      <a:pt x="505" y="1032"/>
                    </a:lnTo>
                    <a:lnTo>
                      <a:pt x="486" y="1028"/>
                    </a:lnTo>
                    <a:lnTo>
                      <a:pt x="481" y="1017"/>
                    </a:lnTo>
                    <a:lnTo>
                      <a:pt x="466" y="1017"/>
                    </a:lnTo>
                    <a:lnTo>
                      <a:pt x="456" y="1035"/>
                    </a:lnTo>
                    <a:lnTo>
                      <a:pt x="446" y="1052"/>
                    </a:lnTo>
                    <a:lnTo>
                      <a:pt x="470" y="1070"/>
                    </a:lnTo>
                    <a:lnTo>
                      <a:pt x="483" y="1098"/>
                    </a:lnTo>
                    <a:lnTo>
                      <a:pt x="507" y="1133"/>
                    </a:lnTo>
                    <a:lnTo>
                      <a:pt x="518" y="1150"/>
                    </a:lnTo>
                    <a:lnTo>
                      <a:pt x="537" y="1160"/>
                    </a:lnTo>
                    <a:lnTo>
                      <a:pt x="550" y="1185"/>
                    </a:lnTo>
                    <a:lnTo>
                      <a:pt x="534" y="1212"/>
                    </a:lnTo>
                    <a:lnTo>
                      <a:pt x="532" y="1200"/>
                    </a:lnTo>
                    <a:lnTo>
                      <a:pt x="532" y="1185"/>
                    </a:lnTo>
                    <a:lnTo>
                      <a:pt x="523" y="1220"/>
                    </a:lnTo>
                    <a:lnTo>
                      <a:pt x="521" y="1250"/>
                    </a:lnTo>
                    <a:lnTo>
                      <a:pt x="505" y="1258"/>
                    </a:lnTo>
                    <a:lnTo>
                      <a:pt x="510" y="1220"/>
                    </a:lnTo>
                    <a:lnTo>
                      <a:pt x="507" y="1200"/>
                    </a:lnTo>
                    <a:lnTo>
                      <a:pt x="488" y="1188"/>
                    </a:lnTo>
                    <a:lnTo>
                      <a:pt x="481" y="1180"/>
                    </a:lnTo>
                    <a:lnTo>
                      <a:pt x="472" y="1165"/>
                    </a:lnTo>
                    <a:lnTo>
                      <a:pt x="456" y="1157"/>
                    </a:lnTo>
                    <a:lnTo>
                      <a:pt x="446" y="1145"/>
                    </a:lnTo>
                    <a:lnTo>
                      <a:pt x="435" y="1122"/>
                    </a:lnTo>
                    <a:lnTo>
                      <a:pt x="421" y="1110"/>
                    </a:lnTo>
                    <a:lnTo>
                      <a:pt x="413" y="1087"/>
                    </a:lnTo>
                    <a:lnTo>
                      <a:pt x="410" y="1067"/>
                    </a:lnTo>
                    <a:lnTo>
                      <a:pt x="399" y="1060"/>
                    </a:lnTo>
                    <a:lnTo>
                      <a:pt x="388" y="1048"/>
                    </a:lnTo>
                    <a:lnTo>
                      <a:pt x="367" y="1048"/>
                    </a:lnTo>
                    <a:lnTo>
                      <a:pt x="347" y="1052"/>
                    </a:lnTo>
                    <a:lnTo>
                      <a:pt x="326" y="1048"/>
                    </a:lnTo>
                    <a:lnTo>
                      <a:pt x="288" y="1052"/>
                    </a:lnTo>
                    <a:lnTo>
                      <a:pt x="261" y="1055"/>
                    </a:lnTo>
                    <a:lnTo>
                      <a:pt x="252" y="1063"/>
                    </a:lnTo>
                    <a:lnTo>
                      <a:pt x="250" y="1087"/>
                    </a:lnTo>
                    <a:lnTo>
                      <a:pt x="250" y="1115"/>
                    </a:lnTo>
                    <a:lnTo>
                      <a:pt x="234" y="1142"/>
                    </a:lnTo>
                    <a:lnTo>
                      <a:pt x="223" y="1153"/>
                    </a:lnTo>
                    <a:lnTo>
                      <a:pt x="217" y="1160"/>
                    </a:lnTo>
                    <a:lnTo>
                      <a:pt x="210" y="1180"/>
                    </a:lnTo>
                    <a:lnTo>
                      <a:pt x="204" y="1195"/>
                    </a:lnTo>
                    <a:lnTo>
                      <a:pt x="212" y="1207"/>
                    </a:lnTo>
                    <a:lnTo>
                      <a:pt x="212" y="1230"/>
                    </a:lnTo>
                    <a:lnTo>
                      <a:pt x="210" y="1242"/>
                    </a:lnTo>
                    <a:lnTo>
                      <a:pt x="204" y="1258"/>
                    </a:lnTo>
                    <a:lnTo>
                      <a:pt x="190" y="1285"/>
                    </a:lnTo>
                    <a:lnTo>
                      <a:pt x="182" y="1274"/>
                    </a:lnTo>
                    <a:lnTo>
                      <a:pt x="175" y="1282"/>
                    </a:lnTo>
                    <a:lnTo>
                      <a:pt x="164" y="1293"/>
                    </a:lnTo>
                    <a:lnTo>
                      <a:pt x="148" y="1297"/>
                    </a:lnTo>
                    <a:lnTo>
                      <a:pt x="131" y="1317"/>
                    </a:lnTo>
                    <a:lnTo>
                      <a:pt x="115" y="1320"/>
                    </a:lnTo>
                    <a:lnTo>
                      <a:pt x="98" y="1320"/>
                    </a:lnTo>
                    <a:lnTo>
                      <a:pt x="82" y="1320"/>
                    </a:lnTo>
                    <a:lnTo>
                      <a:pt x="47" y="1332"/>
                    </a:lnTo>
                    <a:lnTo>
                      <a:pt x="31" y="1332"/>
                    </a:lnTo>
                    <a:lnTo>
                      <a:pt x="23" y="1305"/>
                    </a:lnTo>
                    <a:lnTo>
                      <a:pt x="14" y="1270"/>
                    </a:lnTo>
                    <a:lnTo>
                      <a:pt x="9" y="1239"/>
                    </a:lnTo>
                    <a:lnTo>
                      <a:pt x="7" y="1207"/>
                    </a:lnTo>
                    <a:lnTo>
                      <a:pt x="7" y="1168"/>
                    </a:lnTo>
                    <a:lnTo>
                      <a:pt x="0" y="1122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" name="Freeform 29"/>
              <p:cNvSpPr>
                <a:spLocks noChangeArrowheads="1"/>
              </p:cNvSpPr>
              <p:nvPr/>
            </p:nvSpPr>
            <p:spPr bwMode="auto">
              <a:xfrm>
                <a:off x="1440" y="1557"/>
                <a:ext cx="703" cy="868"/>
              </a:xfrm>
              <a:custGeom>
                <a:avLst/>
                <a:gdLst>
                  <a:gd name="T0" fmla="*/ 140 w 1757"/>
                  <a:gd name="T1" fmla="*/ 405 h 2171"/>
                  <a:gd name="T2" fmla="*/ 114 w 1757"/>
                  <a:gd name="T3" fmla="*/ 284 h 2171"/>
                  <a:gd name="T4" fmla="*/ 251 w 1757"/>
                  <a:gd name="T5" fmla="*/ 183 h 2171"/>
                  <a:gd name="T6" fmla="*/ 313 w 1757"/>
                  <a:gd name="T7" fmla="*/ 104 h 2171"/>
                  <a:gd name="T8" fmla="*/ 422 w 1757"/>
                  <a:gd name="T9" fmla="*/ 88 h 2171"/>
                  <a:gd name="T10" fmla="*/ 758 w 1757"/>
                  <a:gd name="T11" fmla="*/ 93 h 2171"/>
                  <a:gd name="T12" fmla="*/ 928 w 1757"/>
                  <a:gd name="T13" fmla="*/ 132 h 2171"/>
                  <a:gd name="T14" fmla="*/ 863 w 1757"/>
                  <a:gd name="T15" fmla="*/ 128 h 2171"/>
                  <a:gd name="T16" fmla="*/ 819 w 1757"/>
                  <a:gd name="T17" fmla="*/ 3 h 2171"/>
                  <a:gd name="T18" fmla="*/ 903 w 1757"/>
                  <a:gd name="T19" fmla="*/ 0 h 2171"/>
                  <a:gd name="T20" fmla="*/ 969 w 1757"/>
                  <a:gd name="T21" fmla="*/ 54 h 2171"/>
                  <a:gd name="T22" fmla="*/ 1068 w 1757"/>
                  <a:gd name="T23" fmla="*/ 144 h 2171"/>
                  <a:gd name="T24" fmla="*/ 1049 w 1757"/>
                  <a:gd name="T25" fmla="*/ 47 h 2171"/>
                  <a:gd name="T26" fmla="*/ 1232 w 1757"/>
                  <a:gd name="T27" fmla="*/ 139 h 2171"/>
                  <a:gd name="T28" fmla="*/ 1235 w 1757"/>
                  <a:gd name="T29" fmla="*/ 178 h 2171"/>
                  <a:gd name="T30" fmla="*/ 1180 w 1757"/>
                  <a:gd name="T31" fmla="*/ 275 h 2171"/>
                  <a:gd name="T32" fmla="*/ 1134 w 1757"/>
                  <a:gd name="T33" fmla="*/ 435 h 2171"/>
                  <a:gd name="T34" fmla="*/ 1303 w 1757"/>
                  <a:gd name="T35" fmla="*/ 525 h 2171"/>
                  <a:gd name="T36" fmla="*/ 1308 w 1757"/>
                  <a:gd name="T37" fmla="*/ 667 h 2171"/>
                  <a:gd name="T38" fmla="*/ 1332 w 1757"/>
                  <a:gd name="T39" fmla="*/ 557 h 2171"/>
                  <a:gd name="T40" fmla="*/ 1332 w 1757"/>
                  <a:gd name="T41" fmla="*/ 353 h 2171"/>
                  <a:gd name="T42" fmla="*/ 1453 w 1757"/>
                  <a:gd name="T43" fmla="*/ 409 h 2171"/>
                  <a:gd name="T44" fmla="*/ 1530 w 1757"/>
                  <a:gd name="T45" fmla="*/ 351 h 2171"/>
                  <a:gd name="T46" fmla="*/ 1665 w 1757"/>
                  <a:gd name="T47" fmla="*/ 497 h 2171"/>
                  <a:gd name="T48" fmla="*/ 1757 w 1757"/>
                  <a:gd name="T49" fmla="*/ 628 h 2171"/>
                  <a:gd name="T50" fmla="*/ 1684 w 1757"/>
                  <a:gd name="T51" fmla="*/ 677 h 2171"/>
                  <a:gd name="T52" fmla="*/ 1557 w 1757"/>
                  <a:gd name="T53" fmla="*/ 720 h 2171"/>
                  <a:gd name="T54" fmla="*/ 1646 w 1757"/>
                  <a:gd name="T55" fmla="*/ 748 h 2171"/>
                  <a:gd name="T56" fmla="*/ 1684 w 1757"/>
                  <a:gd name="T57" fmla="*/ 864 h 2171"/>
                  <a:gd name="T58" fmla="*/ 1649 w 1757"/>
                  <a:gd name="T59" fmla="*/ 873 h 2171"/>
                  <a:gd name="T60" fmla="*/ 1598 w 1757"/>
                  <a:gd name="T61" fmla="*/ 919 h 2171"/>
                  <a:gd name="T62" fmla="*/ 1517 w 1757"/>
                  <a:gd name="T63" fmla="*/ 1022 h 2171"/>
                  <a:gd name="T64" fmla="*/ 1508 w 1757"/>
                  <a:gd name="T65" fmla="*/ 1175 h 2171"/>
                  <a:gd name="T66" fmla="*/ 1422 w 1757"/>
                  <a:gd name="T67" fmla="*/ 1405 h 2171"/>
                  <a:gd name="T68" fmla="*/ 1446 w 1757"/>
                  <a:gd name="T69" fmla="*/ 1601 h 2171"/>
                  <a:gd name="T70" fmla="*/ 1397 w 1757"/>
                  <a:gd name="T71" fmla="*/ 1467 h 2171"/>
                  <a:gd name="T72" fmla="*/ 1314 w 1757"/>
                  <a:gd name="T73" fmla="*/ 1409 h 2171"/>
                  <a:gd name="T74" fmla="*/ 1240 w 1757"/>
                  <a:gd name="T75" fmla="*/ 1449 h 2171"/>
                  <a:gd name="T76" fmla="*/ 1119 w 1757"/>
                  <a:gd name="T77" fmla="*/ 1467 h 2171"/>
                  <a:gd name="T78" fmla="*/ 1058 w 1757"/>
                  <a:gd name="T79" fmla="*/ 1611 h 2171"/>
                  <a:gd name="T80" fmla="*/ 1197 w 1757"/>
                  <a:gd name="T81" fmla="*/ 1806 h 2171"/>
                  <a:gd name="T82" fmla="*/ 1219 w 1757"/>
                  <a:gd name="T83" fmla="*/ 1698 h 2171"/>
                  <a:gd name="T84" fmla="*/ 1297 w 1757"/>
                  <a:gd name="T85" fmla="*/ 1776 h 2171"/>
                  <a:gd name="T86" fmla="*/ 1340 w 1757"/>
                  <a:gd name="T87" fmla="*/ 1885 h 2171"/>
                  <a:gd name="T88" fmla="*/ 1376 w 1757"/>
                  <a:gd name="T89" fmla="*/ 1982 h 2171"/>
                  <a:gd name="T90" fmla="*/ 1457 w 1757"/>
                  <a:gd name="T91" fmla="*/ 2130 h 2171"/>
                  <a:gd name="T92" fmla="*/ 1578 w 1757"/>
                  <a:gd name="T93" fmla="*/ 2127 h 2171"/>
                  <a:gd name="T94" fmla="*/ 1506 w 1757"/>
                  <a:gd name="T95" fmla="*/ 2147 h 2171"/>
                  <a:gd name="T96" fmla="*/ 1362 w 1757"/>
                  <a:gd name="T97" fmla="*/ 2123 h 2171"/>
                  <a:gd name="T98" fmla="*/ 1261 w 1757"/>
                  <a:gd name="T99" fmla="*/ 1990 h 2171"/>
                  <a:gd name="T100" fmla="*/ 1189 w 1757"/>
                  <a:gd name="T101" fmla="*/ 1940 h 2171"/>
                  <a:gd name="T102" fmla="*/ 1071 w 1757"/>
                  <a:gd name="T103" fmla="*/ 1878 h 2171"/>
                  <a:gd name="T104" fmla="*/ 866 w 1757"/>
                  <a:gd name="T105" fmla="*/ 1666 h 2171"/>
                  <a:gd name="T106" fmla="*/ 698 w 1757"/>
                  <a:gd name="T107" fmla="*/ 1359 h 2171"/>
                  <a:gd name="T108" fmla="*/ 755 w 1757"/>
                  <a:gd name="T109" fmla="*/ 1636 h 2171"/>
                  <a:gd name="T110" fmla="*/ 647 w 1757"/>
                  <a:gd name="T111" fmla="*/ 1444 h 2171"/>
                  <a:gd name="T112" fmla="*/ 546 w 1757"/>
                  <a:gd name="T113" fmla="*/ 1069 h 2171"/>
                  <a:gd name="T114" fmla="*/ 557 w 1757"/>
                  <a:gd name="T115" fmla="*/ 794 h 2171"/>
                  <a:gd name="T116" fmla="*/ 522 w 1757"/>
                  <a:gd name="T117" fmla="*/ 584 h 2171"/>
                  <a:gd name="T118" fmla="*/ 493 w 1757"/>
                  <a:gd name="T119" fmla="*/ 460 h 2171"/>
                  <a:gd name="T120" fmla="*/ 425 w 1757"/>
                  <a:gd name="T121" fmla="*/ 386 h 2171"/>
                  <a:gd name="T122" fmla="*/ 281 w 1757"/>
                  <a:gd name="T123" fmla="*/ 405 h 2171"/>
                  <a:gd name="T124" fmla="*/ 173 w 1757"/>
                  <a:gd name="T125" fmla="*/ 483 h 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7" h="2171">
                    <a:moveTo>
                      <a:pt x="0" y="557"/>
                    </a:moveTo>
                    <a:lnTo>
                      <a:pt x="83" y="483"/>
                    </a:lnTo>
                    <a:lnTo>
                      <a:pt x="132" y="453"/>
                    </a:lnTo>
                    <a:lnTo>
                      <a:pt x="140" y="405"/>
                    </a:lnTo>
                    <a:lnTo>
                      <a:pt x="103" y="377"/>
                    </a:lnTo>
                    <a:lnTo>
                      <a:pt x="99" y="324"/>
                    </a:lnTo>
                    <a:lnTo>
                      <a:pt x="116" y="307"/>
                    </a:lnTo>
                    <a:lnTo>
                      <a:pt x="114" y="284"/>
                    </a:lnTo>
                    <a:lnTo>
                      <a:pt x="178" y="275"/>
                    </a:lnTo>
                    <a:lnTo>
                      <a:pt x="194" y="234"/>
                    </a:lnTo>
                    <a:lnTo>
                      <a:pt x="198" y="194"/>
                    </a:lnTo>
                    <a:lnTo>
                      <a:pt x="251" y="183"/>
                    </a:lnTo>
                    <a:lnTo>
                      <a:pt x="257" y="144"/>
                    </a:lnTo>
                    <a:lnTo>
                      <a:pt x="205" y="132"/>
                    </a:lnTo>
                    <a:lnTo>
                      <a:pt x="229" y="104"/>
                    </a:lnTo>
                    <a:lnTo>
                      <a:pt x="313" y="104"/>
                    </a:lnTo>
                    <a:lnTo>
                      <a:pt x="338" y="74"/>
                    </a:lnTo>
                    <a:lnTo>
                      <a:pt x="372" y="68"/>
                    </a:lnTo>
                    <a:lnTo>
                      <a:pt x="394" y="47"/>
                    </a:lnTo>
                    <a:lnTo>
                      <a:pt x="422" y="88"/>
                    </a:lnTo>
                    <a:lnTo>
                      <a:pt x="527" y="81"/>
                    </a:lnTo>
                    <a:lnTo>
                      <a:pt x="577" y="128"/>
                    </a:lnTo>
                    <a:lnTo>
                      <a:pt x="733" y="116"/>
                    </a:lnTo>
                    <a:lnTo>
                      <a:pt x="758" y="93"/>
                    </a:lnTo>
                    <a:lnTo>
                      <a:pt x="817" y="132"/>
                    </a:lnTo>
                    <a:lnTo>
                      <a:pt x="879" y="167"/>
                    </a:lnTo>
                    <a:lnTo>
                      <a:pt x="909" y="151"/>
                    </a:lnTo>
                    <a:lnTo>
                      <a:pt x="928" y="132"/>
                    </a:lnTo>
                    <a:lnTo>
                      <a:pt x="980" y="144"/>
                    </a:lnTo>
                    <a:lnTo>
                      <a:pt x="945" y="116"/>
                    </a:lnTo>
                    <a:lnTo>
                      <a:pt x="912" y="121"/>
                    </a:lnTo>
                    <a:lnTo>
                      <a:pt x="863" y="128"/>
                    </a:lnTo>
                    <a:lnTo>
                      <a:pt x="839" y="88"/>
                    </a:lnTo>
                    <a:lnTo>
                      <a:pt x="811" y="68"/>
                    </a:lnTo>
                    <a:lnTo>
                      <a:pt x="811" y="38"/>
                    </a:lnTo>
                    <a:lnTo>
                      <a:pt x="819" y="3"/>
                    </a:lnTo>
                    <a:lnTo>
                      <a:pt x="841" y="0"/>
                    </a:lnTo>
                    <a:lnTo>
                      <a:pt x="870" y="31"/>
                    </a:lnTo>
                    <a:lnTo>
                      <a:pt x="879" y="14"/>
                    </a:lnTo>
                    <a:lnTo>
                      <a:pt x="903" y="0"/>
                    </a:lnTo>
                    <a:lnTo>
                      <a:pt x="934" y="21"/>
                    </a:lnTo>
                    <a:lnTo>
                      <a:pt x="949" y="3"/>
                    </a:lnTo>
                    <a:lnTo>
                      <a:pt x="965" y="33"/>
                    </a:lnTo>
                    <a:lnTo>
                      <a:pt x="969" y="54"/>
                    </a:lnTo>
                    <a:lnTo>
                      <a:pt x="1011" y="81"/>
                    </a:lnTo>
                    <a:lnTo>
                      <a:pt x="996" y="104"/>
                    </a:lnTo>
                    <a:lnTo>
                      <a:pt x="996" y="135"/>
                    </a:lnTo>
                    <a:lnTo>
                      <a:pt x="1068" y="144"/>
                    </a:lnTo>
                    <a:lnTo>
                      <a:pt x="1088" y="104"/>
                    </a:lnTo>
                    <a:lnTo>
                      <a:pt x="1075" y="84"/>
                    </a:lnTo>
                    <a:lnTo>
                      <a:pt x="1042" y="88"/>
                    </a:lnTo>
                    <a:lnTo>
                      <a:pt x="1049" y="47"/>
                    </a:lnTo>
                    <a:lnTo>
                      <a:pt x="1115" y="68"/>
                    </a:lnTo>
                    <a:lnTo>
                      <a:pt x="1128" y="100"/>
                    </a:lnTo>
                    <a:lnTo>
                      <a:pt x="1184" y="100"/>
                    </a:lnTo>
                    <a:lnTo>
                      <a:pt x="1232" y="139"/>
                    </a:lnTo>
                    <a:lnTo>
                      <a:pt x="1259" y="132"/>
                    </a:lnTo>
                    <a:lnTo>
                      <a:pt x="1289" y="167"/>
                    </a:lnTo>
                    <a:lnTo>
                      <a:pt x="1259" y="213"/>
                    </a:lnTo>
                    <a:lnTo>
                      <a:pt x="1235" y="178"/>
                    </a:lnTo>
                    <a:lnTo>
                      <a:pt x="1219" y="190"/>
                    </a:lnTo>
                    <a:lnTo>
                      <a:pt x="1197" y="218"/>
                    </a:lnTo>
                    <a:lnTo>
                      <a:pt x="1161" y="240"/>
                    </a:lnTo>
                    <a:lnTo>
                      <a:pt x="1180" y="275"/>
                    </a:lnTo>
                    <a:lnTo>
                      <a:pt x="1147" y="280"/>
                    </a:lnTo>
                    <a:lnTo>
                      <a:pt x="1119" y="326"/>
                    </a:lnTo>
                    <a:lnTo>
                      <a:pt x="1093" y="386"/>
                    </a:lnTo>
                    <a:lnTo>
                      <a:pt x="1134" y="435"/>
                    </a:lnTo>
                    <a:lnTo>
                      <a:pt x="1166" y="494"/>
                    </a:lnTo>
                    <a:lnTo>
                      <a:pt x="1224" y="502"/>
                    </a:lnTo>
                    <a:lnTo>
                      <a:pt x="1278" y="494"/>
                    </a:lnTo>
                    <a:lnTo>
                      <a:pt x="1303" y="525"/>
                    </a:lnTo>
                    <a:lnTo>
                      <a:pt x="1292" y="543"/>
                    </a:lnTo>
                    <a:lnTo>
                      <a:pt x="1275" y="572"/>
                    </a:lnTo>
                    <a:lnTo>
                      <a:pt x="1299" y="628"/>
                    </a:lnTo>
                    <a:lnTo>
                      <a:pt x="1308" y="667"/>
                    </a:lnTo>
                    <a:lnTo>
                      <a:pt x="1338" y="685"/>
                    </a:lnTo>
                    <a:lnTo>
                      <a:pt x="1378" y="651"/>
                    </a:lnTo>
                    <a:lnTo>
                      <a:pt x="1367" y="600"/>
                    </a:lnTo>
                    <a:lnTo>
                      <a:pt x="1332" y="557"/>
                    </a:lnTo>
                    <a:lnTo>
                      <a:pt x="1373" y="506"/>
                    </a:lnTo>
                    <a:lnTo>
                      <a:pt x="1338" y="420"/>
                    </a:lnTo>
                    <a:lnTo>
                      <a:pt x="1305" y="386"/>
                    </a:lnTo>
                    <a:lnTo>
                      <a:pt x="1332" y="353"/>
                    </a:lnTo>
                    <a:lnTo>
                      <a:pt x="1327" y="307"/>
                    </a:lnTo>
                    <a:lnTo>
                      <a:pt x="1345" y="280"/>
                    </a:lnTo>
                    <a:lnTo>
                      <a:pt x="1378" y="307"/>
                    </a:lnTo>
                    <a:lnTo>
                      <a:pt x="1453" y="409"/>
                    </a:lnTo>
                    <a:lnTo>
                      <a:pt x="1499" y="425"/>
                    </a:lnTo>
                    <a:lnTo>
                      <a:pt x="1513" y="397"/>
                    </a:lnTo>
                    <a:lnTo>
                      <a:pt x="1503" y="342"/>
                    </a:lnTo>
                    <a:lnTo>
                      <a:pt x="1530" y="351"/>
                    </a:lnTo>
                    <a:lnTo>
                      <a:pt x="1576" y="412"/>
                    </a:lnTo>
                    <a:lnTo>
                      <a:pt x="1583" y="448"/>
                    </a:lnTo>
                    <a:lnTo>
                      <a:pt x="1611" y="471"/>
                    </a:lnTo>
                    <a:lnTo>
                      <a:pt x="1665" y="497"/>
                    </a:lnTo>
                    <a:lnTo>
                      <a:pt x="1693" y="550"/>
                    </a:lnTo>
                    <a:lnTo>
                      <a:pt x="1733" y="584"/>
                    </a:lnTo>
                    <a:lnTo>
                      <a:pt x="1755" y="596"/>
                    </a:lnTo>
                    <a:lnTo>
                      <a:pt x="1757" y="628"/>
                    </a:lnTo>
                    <a:lnTo>
                      <a:pt x="1724" y="647"/>
                    </a:lnTo>
                    <a:lnTo>
                      <a:pt x="1706" y="623"/>
                    </a:lnTo>
                    <a:lnTo>
                      <a:pt x="1689" y="628"/>
                    </a:lnTo>
                    <a:lnTo>
                      <a:pt x="1684" y="677"/>
                    </a:lnTo>
                    <a:lnTo>
                      <a:pt x="1657" y="690"/>
                    </a:lnTo>
                    <a:lnTo>
                      <a:pt x="1627" y="663"/>
                    </a:lnTo>
                    <a:lnTo>
                      <a:pt x="1565" y="663"/>
                    </a:lnTo>
                    <a:lnTo>
                      <a:pt x="1557" y="720"/>
                    </a:lnTo>
                    <a:lnTo>
                      <a:pt x="1572" y="757"/>
                    </a:lnTo>
                    <a:lnTo>
                      <a:pt x="1598" y="737"/>
                    </a:lnTo>
                    <a:lnTo>
                      <a:pt x="1622" y="730"/>
                    </a:lnTo>
                    <a:lnTo>
                      <a:pt x="1646" y="748"/>
                    </a:lnTo>
                    <a:lnTo>
                      <a:pt x="1614" y="792"/>
                    </a:lnTo>
                    <a:lnTo>
                      <a:pt x="1646" y="829"/>
                    </a:lnTo>
                    <a:lnTo>
                      <a:pt x="1689" y="841"/>
                    </a:lnTo>
                    <a:lnTo>
                      <a:pt x="1684" y="864"/>
                    </a:lnTo>
                    <a:lnTo>
                      <a:pt x="1667" y="870"/>
                    </a:lnTo>
                    <a:lnTo>
                      <a:pt x="1627" y="1002"/>
                    </a:lnTo>
                    <a:lnTo>
                      <a:pt x="1629" y="916"/>
                    </a:lnTo>
                    <a:lnTo>
                      <a:pt x="1649" y="873"/>
                    </a:lnTo>
                    <a:lnTo>
                      <a:pt x="1627" y="854"/>
                    </a:lnTo>
                    <a:lnTo>
                      <a:pt x="1603" y="882"/>
                    </a:lnTo>
                    <a:lnTo>
                      <a:pt x="1616" y="905"/>
                    </a:lnTo>
                    <a:lnTo>
                      <a:pt x="1598" y="919"/>
                    </a:lnTo>
                    <a:lnTo>
                      <a:pt x="1578" y="939"/>
                    </a:lnTo>
                    <a:lnTo>
                      <a:pt x="1581" y="999"/>
                    </a:lnTo>
                    <a:lnTo>
                      <a:pt x="1554" y="1017"/>
                    </a:lnTo>
                    <a:lnTo>
                      <a:pt x="1517" y="1022"/>
                    </a:lnTo>
                    <a:lnTo>
                      <a:pt x="1530" y="1052"/>
                    </a:lnTo>
                    <a:lnTo>
                      <a:pt x="1517" y="1090"/>
                    </a:lnTo>
                    <a:lnTo>
                      <a:pt x="1530" y="1117"/>
                    </a:lnTo>
                    <a:lnTo>
                      <a:pt x="1508" y="1175"/>
                    </a:lnTo>
                    <a:lnTo>
                      <a:pt x="1499" y="1230"/>
                    </a:lnTo>
                    <a:lnTo>
                      <a:pt x="1468" y="1260"/>
                    </a:lnTo>
                    <a:lnTo>
                      <a:pt x="1427" y="1347"/>
                    </a:lnTo>
                    <a:lnTo>
                      <a:pt x="1422" y="1405"/>
                    </a:lnTo>
                    <a:lnTo>
                      <a:pt x="1435" y="1452"/>
                    </a:lnTo>
                    <a:lnTo>
                      <a:pt x="1453" y="1511"/>
                    </a:lnTo>
                    <a:lnTo>
                      <a:pt x="1464" y="1573"/>
                    </a:lnTo>
                    <a:lnTo>
                      <a:pt x="1446" y="1601"/>
                    </a:lnTo>
                    <a:lnTo>
                      <a:pt x="1422" y="1581"/>
                    </a:lnTo>
                    <a:lnTo>
                      <a:pt x="1427" y="1549"/>
                    </a:lnTo>
                    <a:lnTo>
                      <a:pt x="1413" y="1479"/>
                    </a:lnTo>
                    <a:lnTo>
                      <a:pt x="1397" y="1467"/>
                    </a:lnTo>
                    <a:lnTo>
                      <a:pt x="1387" y="1424"/>
                    </a:lnTo>
                    <a:lnTo>
                      <a:pt x="1365" y="1424"/>
                    </a:lnTo>
                    <a:lnTo>
                      <a:pt x="1340" y="1402"/>
                    </a:lnTo>
                    <a:lnTo>
                      <a:pt x="1314" y="1409"/>
                    </a:lnTo>
                    <a:lnTo>
                      <a:pt x="1289" y="1394"/>
                    </a:lnTo>
                    <a:lnTo>
                      <a:pt x="1259" y="1412"/>
                    </a:lnTo>
                    <a:lnTo>
                      <a:pt x="1204" y="1397"/>
                    </a:lnTo>
                    <a:lnTo>
                      <a:pt x="1240" y="1449"/>
                    </a:lnTo>
                    <a:lnTo>
                      <a:pt x="1197" y="1444"/>
                    </a:lnTo>
                    <a:lnTo>
                      <a:pt x="1166" y="1405"/>
                    </a:lnTo>
                    <a:lnTo>
                      <a:pt x="1112" y="1405"/>
                    </a:lnTo>
                    <a:lnTo>
                      <a:pt x="1119" y="1467"/>
                    </a:lnTo>
                    <a:lnTo>
                      <a:pt x="1079" y="1449"/>
                    </a:lnTo>
                    <a:lnTo>
                      <a:pt x="1058" y="1511"/>
                    </a:lnTo>
                    <a:lnTo>
                      <a:pt x="1075" y="1538"/>
                    </a:lnTo>
                    <a:lnTo>
                      <a:pt x="1058" y="1611"/>
                    </a:lnTo>
                    <a:lnTo>
                      <a:pt x="1077" y="1698"/>
                    </a:lnTo>
                    <a:lnTo>
                      <a:pt x="1099" y="1756"/>
                    </a:lnTo>
                    <a:lnTo>
                      <a:pt x="1123" y="1811"/>
                    </a:lnTo>
                    <a:lnTo>
                      <a:pt x="1197" y="1806"/>
                    </a:lnTo>
                    <a:lnTo>
                      <a:pt x="1226" y="1796"/>
                    </a:lnTo>
                    <a:lnTo>
                      <a:pt x="1232" y="1756"/>
                    </a:lnTo>
                    <a:lnTo>
                      <a:pt x="1215" y="1726"/>
                    </a:lnTo>
                    <a:lnTo>
                      <a:pt x="1219" y="1698"/>
                    </a:lnTo>
                    <a:lnTo>
                      <a:pt x="1264" y="1706"/>
                    </a:lnTo>
                    <a:lnTo>
                      <a:pt x="1310" y="1691"/>
                    </a:lnTo>
                    <a:lnTo>
                      <a:pt x="1310" y="1726"/>
                    </a:lnTo>
                    <a:lnTo>
                      <a:pt x="1297" y="1776"/>
                    </a:lnTo>
                    <a:lnTo>
                      <a:pt x="1275" y="1815"/>
                    </a:lnTo>
                    <a:lnTo>
                      <a:pt x="1270" y="1870"/>
                    </a:lnTo>
                    <a:lnTo>
                      <a:pt x="1299" y="1893"/>
                    </a:lnTo>
                    <a:lnTo>
                      <a:pt x="1340" y="1885"/>
                    </a:lnTo>
                    <a:lnTo>
                      <a:pt x="1365" y="1905"/>
                    </a:lnTo>
                    <a:lnTo>
                      <a:pt x="1387" y="1896"/>
                    </a:lnTo>
                    <a:lnTo>
                      <a:pt x="1394" y="1932"/>
                    </a:lnTo>
                    <a:lnTo>
                      <a:pt x="1376" y="1982"/>
                    </a:lnTo>
                    <a:lnTo>
                      <a:pt x="1391" y="2013"/>
                    </a:lnTo>
                    <a:lnTo>
                      <a:pt x="1394" y="2074"/>
                    </a:lnTo>
                    <a:lnTo>
                      <a:pt x="1422" y="2120"/>
                    </a:lnTo>
                    <a:lnTo>
                      <a:pt x="1457" y="2130"/>
                    </a:lnTo>
                    <a:lnTo>
                      <a:pt x="1481" y="2120"/>
                    </a:lnTo>
                    <a:lnTo>
                      <a:pt x="1492" y="2123"/>
                    </a:lnTo>
                    <a:lnTo>
                      <a:pt x="1538" y="2123"/>
                    </a:lnTo>
                    <a:lnTo>
                      <a:pt x="1578" y="2127"/>
                    </a:lnTo>
                    <a:lnTo>
                      <a:pt x="1589" y="2100"/>
                    </a:lnTo>
                    <a:lnTo>
                      <a:pt x="1554" y="2147"/>
                    </a:lnTo>
                    <a:lnTo>
                      <a:pt x="1530" y="2142"/>
                    </a:lnTo>
                    <a:lnTo>
                      <a:pt x="1506" y="2147"/>
                    </a:lnTo>
                    <a:lnTo>
                      <a:pt x="1457" y="2171"/>
                    </a:lnTo>
                    <a:lnTo>
                      <a:pt x="1416" y="2138"/>
                    </a:lnTo>
                    <a:lnTo>
                      <a:pt x="1378" y="2120"/>
                    </a:lnTo>
                    <a:lnTo>
                      <a:pt x="1362" y="2123"/>
                    </a:lnTo>
                    <a:lnTo>
                      <a:pt x="1365" y="2095"/>
                    </a:lnTo>
                    <a:lnTo>
                      <a:pt x="1362" y="2053"/>
                    </a:lnTo>
                    <a:lnTo>
                      <a:pt x="1329" y="2013"/>
                    </a:lnTo>
                    <a:lnTo>
                      <a:pt x="1261" y="1990"/>
                    </a:lnTo>
                    <a:lnTo>
                      <a:pt x="1250" y="1975"/>
                    </a:lnTo>
                    <a:lnTo>
                      <a:pt x="1232" y="1978"/>
                    </a:lnTo>
                    <a:lnTo>
                      <a:pt x="1213" y="1960"/>
                    </a:lnTo>
                    <a:lnTo>
                      <a:pt x="1189" y="1940"/>
                    </a:lnTo>
                    <a:lnTo>
                      <a:pt x="1155" y="1885"/>
                    </a:lnTo>
                    <a:lnTo>
                      <a:pt x="1117" y="1870"/>
                    </a:lnTo>
                    <a:lnTo>
                      <a:pt x="1095" y="1905"/>
                    </a:lnTo>
                    <a:lnTo>
                      <a:pt x="1071" y="1878"/>
                    </a:lnTo>
                    <a:lnTo>
                      <a:pt x="1042" y="1878"/>
                    </a:lnTo>
                    <a:lnTo>
                      <a:pt x="982" y="1858"/>
                    </a:lnTo>
                    <a:lnTo>
                      <a:pt x="874" y="1764"/>
                    </a:lnTo>
                    <a:lnTo>
                      <a:pt x="866" y="1666"/>
                    </a:lnTo>
                    <a:lnTo>
                      <a:pt x="855" y="1628"/>
                    </a:lnTo>
                    <a:lnTo>
                      <a:pt x="835" y="1601"/>
                    </a:lnTo>
                    <a:lnTo>
                      <a:pt x="811" y="1546"/>
                    </a:lnTo>
                    <a:lnTo>
                      <a:pt x="698" y="1359"/>
                    </a:lnTo>
                    <a:lnTo>
                      <a:pt x="698" y="1429"/>
                    </a:lnTo>
                    <a:lnTo>
                      <a:pt x="768" y="1554"/>
                    </a:lnTo>
                    <a:lnTo>
                      <a:pt x="798" y="1659"/>
                    </a:lnTo>
                    <a:lnTo>
                      <a:pt x="755" y="1636"/>
                    </a:lnTo>
                    <a:lnTo>
                      <a:pt x="747" y="1573"/>
                    </a:lnTo>
                    <a:lnTo>
                      <a:pt x="689" y="1534"/>
                    </a:lnTo>
                    <a:lnTo>
                      <a:pt x="722" y="1511"/>
                    </a:lnTo>
                    <a:lnTo>
                      <a:pt x="647" y="1444"/>
                    </a:lnTo>
                    <a:lnTo>
                      <a:pt x="676" y="1405"/>
                    </a:lnTo>
                    <a:lnTo>
                      <a:pt x="649" y="1327"/>
                    </a:lnTo>
                    <a:lnTo>
                      <a:pt x="557" y="1163"/>
                    </a:lnTo>
                    <a:lnTo>
                      <a:pt x="546" y="1069"/>
                    </a:lnTo>
                    <a:lnTo>
                      <a:pt x="552" y="999"/>
                    </a:lnTo>
                    <a:lnTo>
                      <a:pt x="577" y="919"/>
                    </a:lnTo>
                    <a:lnTo>
                      <a:pt x="577" y="841"/>
                    </a:lnTo>
                    <a:lnTo>
                      <a:pt x="557" y="794"/>
                    </a:lnTo>
                    <a:lnTo>
                      <a:pt x="608" y="780"/>
                    </a:lnTo>
                    <a:lnTo>
                      <a:pt x="546" y="685"/>
                    </a:lnTo>
                    <a:lnTo>
                      <a:pt x="549" y="642"/>
                    </a:lnTo>
                    <a:lnTo>
                      <a:pt x="522" y="584"/>
                    </a:lnTo>
                    <a:lnTo>
                      <a:pt x="533" y="550"/>
                    </a:lnTo>
                    <a:lnTo>
                      <a:pt x="513" y="529"/>
                    </a:lnTo>
                    <a:lnTo>
                      <a:pt x="511" y="490"/>
                    </a:lnTo>
                    <a:lnTo>
                      <a:pt x="493" y="460"/>
                    </a:lnTo>
                    <a:lnTo>
                      <a:pt x="513" y="432"/>
                    </a:lnTo>
                    <a:lnTo>
                      <a:pt x="484" y="412"/>
                    </a:lnTo>
                    <a:lnTo>
                      <a:pt x="460" y="441"/>
                    </a:lnTo>
                    <a:lnTo>
                      <a:pt x="425" y="386"/>
                    </a:lnTo>
                    <a:lnTo>
                      <a:pt x="387" y="370"/>
                    </a:lnTo>
                    <a:lnTo>
                      <a:pt x="332" y="370"/>
                    </a:lnTo>
                    <a:lnTo>
                      <a:pt x="297" y="420"/>
                    </a:lnTo>
                    <a:lnTo>
                      <a:pt x="281" y="405"/>
                    </a:lnTo>
                    <a:lnTo>
                      <a:pt x="310" y="338"/>
                    </a:lnTo>
                    <a:lnTo>
                      <a:pt x="284" y="351"/>
                    </a:lnTo>
                    <a:lnTo>
                      <a:pt x="229" y="420"/>
                    </a:lnTo>
                    <a:lnTo>
                      <a:pt x="173" y="483"/>
                    </a:lnTo>
                    <a:lnTo>
                      <a:pt x="121" y="497"/>
                    </a:lnTo>
                    <a:lnTo>
                      <a:pt x="35" y="561"/>
                    </a:lnTo>
                    <a:lnTo>
                      <a:pt x="0" y="557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" name="Freeform 30"/>
              <p:cNvSpPr>
                <a:spLocks noChangeArrowheads="1"/>
              </p:cNvSpPr>
              <p:nvPr/>
            </p:nvSpPr>
            <p:spPr bwMode="auto">
              <a:xfrm>
                <a:off x="1942" y="1475"/>
                <a:ext cx="240" cy="228"/>
              </a:xfrm>
              <a:custGeom>
                <a:avLst/>
                <a:gdLst>
                  <a:gd name="T0" fmla="*/ 0 w 599"/>
                  <a:gd name="T1" fmla="*/ 117 h 570"/>
                  <a:gd name="T2" fmla="*/ 13 w 599"/>
                  <a:gd name="T3" fmla="*/ 74 h 570"/>
                  <a:gd name="T4" fmla="*/ 13 w 599"/>
                  <a:gd name="T5" fmla="*/ 42 h 570"/>
                  <a:gd name="T6" fmla="*/ 35 w 599"/>
                  <a:gd name="T7" fmla="*/ 0 h 570"/>
                  <a:gd name="T8" fmla="*/ 143 w 599"/>
                  <a:gd name="T9" fmla="*/ 27 h 570"/>
                  <a:gd name="T10" fmla="*/ 332 w 599"/>
                  <a:gd name="T11" fmla="*/ 76 h 570"/>
                  <a:gd name="T12" fmla="*/ 405 w 599"/>
                  <a:gd name="T13" fmla="*/ 120 h 570"/>
                  <a:gd name="T14" fmla="*/ 502 w 599"/>
                  <a:gd name="T15" fmla="*/ 159 h 570"/>
                  <a:gd name="T16" fmla="*/ 551 w 599"/>
                  <a:gd name="T17" fmla="*/ 233 h 570"/>
                  <a:gd name="T18" fmla="*/ 600 w 599"/>
                  <a:gd name="T19" fmla="*/ 269 h 570"/>
                  <a:gd name="T20" fmla="*/ 580 w 599"/>
                  <a:gd name="T21" fmla="*/ 297 h 570"/>
                  <a:gd name="T22" fmla="*/ 580 w 599"/>
                  <a:gd name="T23" fmla="*/ 331 h 570"/>
                  <a:gd name="T24" fmla="*/ 561 w 599"/>
                  <a:gd name="T25" fmla="*/ 340 h 570"/>
                  <a:gd name="T26" fmla="*/ 544 w 599"/>
                  <a:gd name="T27" fmla="*/ 370 h 570"/>
                  <a:gd name="T28" fmla="*/ 561 w 599"/>
                  <a:gd name="T29" fmla="*/ 402 h 570"/>
                  <a:gd name="T30" fmla="*/ 559 w 599"/>
                  <a:gd name="T31" fmla="*/ 425 h 570"/>
                  <a:gd name="T32" fmla="*/ 540 w 599"/>
                  <a:gd name="T33" fmla="*/ 457 h 570"/>
                  <a:gd name="T34" fmla="*/ 542 w 599"/>
                  <a:gd name="T35" fmla="*/ 487 h 570"/>
                  <a:gd name="T36" fmla="*/ 575 w 599"/>
                  <a:gd name="T37" fmla="*/ 519 h 570"/>
                  <a:gd name="T38" fmla="*/ 577 w 599"/>
                  <a:gd name="T39" fmla="*/ 550 h 570"/>
                  <a:gd name="T40" fmla="*/ 570 w 599"/>
                  <a:gd name="T41" fmla="*/ 565 h 570"/>
                  <a:gd name="T42" fmla="*/ 537 w 599"/>
                  <a:gd name="T43" fmla="*/ 570 h 570"/>
                  <a:gd name="T44" fmla="*/ 513 w 599"/>
                  <a:gd name="T45" fmla="*/ 554 h 570"/>
                  <a:gd name="T46" fmla="*/ 485 w 599"/>
                  <a:gd name="T47" fmla="*/ 515 h 570"/>
                  <a:gd name="T48" fmla="*/ 475 w 599"/>
                  <a:gd name="T49" fmla="*/ 515 h 570"/>
                  <a:gd name="T50" fmla="*/ 461 w 599"/>
                  <a:gd name="T51" fmla="*/ 499 h 570"/>
                  <a:gd name="T52" fmla="*/ 447 w 599"/>
                  <a:gd name="T53" fmla="*/ 452 h 570"/>
                  <a:gd name="T54" fmla="*/ 432 w 599"/>
                  <a:gd name="T55" fmla="*/ 437 h 570"/>
                  <a:gd name="T56" fmla="*/ 396 w 599"/>
                  <a:gd name="T57" fmla="*/ 414 h 570"/>
                  <a:gd name="T58" fmla="*/ 367 w 599"/>
                  <a:gd name="T59" fmla="*/ 398 h 570"/>
                  <a:gd name="T60" fmla="*/ 323 w 599"/>
                  <a:gd name="T61" fmla="*/ 354 h 570"/>
                  <a:gd name="T62" fmla="*/ 304 w 599"/>
                  <a:gd name="T63" fmla="*/ 324 h 570"/>
                  <a:gd name="T64" fmla="*/ 308 w 599"/>
                  <a:gd name="T65" fmla="*/ 300 h 570"/>
                  <a:gd name="T66" fmla="*/ 326 w 599"/>
                  <a:gd name="T67" fmla="*/ 279 h 570"/>
                  <a:gd name="T68" fmla="*/ 310 w 599"/>
                  <a:gd name="T69" fmla="*/ 256 h 570"/>
                  <a:gd name="T70" fmla="*/ 291 w 599"/>
                  <a:gd name="T71" fmla="*/ 269 h 570"/>
                  <a:gd name="T72" fmla="*/ 264 w 599"/>
                  <a:gd name="T73" fmla="*/ 233 h 570"/>
                  <a:gd name="T74" fmla="*/ 259 w 599"/>
                  <a:gd name="T75" fmla="*/ 254 h 570"/>
                  <a:gd name="T76" fmla="*/ 235 w 599"/>
                  <a:gd name="T77" fmla="*/ 254 h 570"/>
                  <a:gd name="T78" fmla="*/ 229 w 599"/>
                  <a:gd name="T79" fmla="*/ 237 h 570"/>
                  <a:gd name="T80" fmla="*/ 229 w 599"/>
                  <a:gd name="T81" fmla="*/ 209 h 570"/>
                  <a:gd name="T82" fmla="*/ 218 w 599"/>
                  <a:gd name="T83" fmla="*/ 194 h 570"/>
                  <a:gd name="T84" fmla="*/ 202 w 599"/>
                  <a:gd name="T85" fmla="*/ 198 h 570"/>
                  <a:gd name="T86" fmla="*/ 180 w 599"/>
                  <a:gd name="T87" fmla="*/ 154 h 570"/>
                  <a:gd name="T88" fmla="*/ 165 w 599"/>
                  <a:gd name="T89" fmla="*/ 152 h 570"/>
                  <a:gd name="T90" fmla="*/ 140 w 599"/>
                  <a:gd name="T91" fmla="*/ 132 h 570"/>
                  <a:gd name="T92" fmla="*/ 88 w 599"/>
                  <a:gd name="T93" fmla="*/ 135 h 570"/>
                  <a:gd name="T94" fmla="*/ 37 w 599"/>
                  <a:gd name="T95" fmla="*/ 132 h 570"/>
                  <a:gd name="T96" fmla="*/ 0 w 599"/>
                  <a:gd name="T97" fmla="*/ 117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9" h="570">
                    <a:moveTo>
                      <a:pt x="0" y="117"/>
                    </a:moveTo>
                    <a:lnTo>
                      <a:pt x="13" y="74"/>
                    </a:lnTo>
                    <a:lnTo>
                      <a:pt x="13" y="42"/>
                    </a:lnTo>
                    <a:lnTo>
                      <a:pt x="35" y="0"/>
                    </a:lnTo>
                    <a:lnTo>
                      <a:pt x="143" y="27"/>
                    </a:lnTo>
                    <a:lnTo>
                      <a:pt x="332" y="76"/>
                    </a:lnTo>
                    <a:lnTo>
                      <a:pt x="405" y="120"/>
                    </a:lnTo>
                    <a:lnTo>
                      <a:pt x="502" y="159"/>
                    </a:lnTo>
                    <a:lnTo>
                      <a:pt x="551" y="233"/>
                    </a:lnTo>
                    <a:lnTo>
                      <a:pt x="600" y="269"/>
                    </a:lnTo>
                    <a:lnTo>
                      <a:pt x="580" y="297"/>
                    </a:lnTo>
                    <a:lnTo>
                      <a:pt x="580" y="331"/>
                    </a:lnTo>
                    <a:lnTo>
                      <a:pt x="561" y="340"/>
                    </a:lnTo>
                    <a:lnTo>
                      <a:pt x="544" y="370"/>
                    </a:lnTo>
                    <a:lnTo>
                      <a:pt x="561" y="402"/>
                    </a:lnTo>
                    <a:lnTo>
                      <a:pt x="559" y="425"/>
                    </a:lnTo>
                    <a:lnTo>
                      <a:pt x="540" y="457"/>
                    </a:lnTo>
                    <a:lnTo>
                      <a:pt x="542" y="487"/>
                    </a:lnTo>
                    <a:lnTo>
                      <a:pt x="575" y="519"/>
                    </a:lnTo>
                    <a:lnTo>
                      <a:pt x="577" y="550"/>
                    </a:lnTo>
                    <a:lnTo>
                      <a:pt x="570" y="565"/>
                    </a:lnTo>
                    <a:lnTo>
                      <a:pt x="537" y="570"/>
                    </a:lnTo>
                    <a:lnTo>
                      <a:pt x="513" y="554"/>
                    </a:lnTo>
                    <a:lnTo>
                      <a:pt x="485" y="515"/>
                    </a:lnTo>
                    <a:lnTo>
                      <a:pt x="475" y="515"/>
                    </a:lnTo>
                    <a:lnTo>
                      <a:pt x="461" y="499"/>
                    </a:lnTo>
                    <a:lnTo>
                      <a:pt x="447" y="452"/>
                    </a:lnTo>
                    <a:lnTo>
                      <a:pt x="432" y="437"/>
                    </a:lnTo>
                    <a:lnTo>
                      <a:pt x="396" y="414"/>
                    </a:lnTo>
                    <a:lnTo>
                      <a:pt x="367" y="398"/>
                    </a:lnTo>
                    <a:lnTo>
                      <a:pt x="323" y="354"/>
                    </a:lnTo>
                    <a:lnTo>
                      <a:pt x="304" y="324"/>
                    </a:lnTo>
                    <a:lnTo>
                      <a:pt x="308" y="300"/>
                    </a:lnTo>
                    <a:lnTo>
                      <a:pt x="326" y="279"/>
                    </a:lnTo>
                    <a:lnTo>
                      <a:pt x="310" y="256"/>
                    </a:lnTo>
                    <a:lnTo>
                      <a:pt x="291" y="269"/>
                    </a:lnTo>
                    <a:lnTo>
                      <a:pt x="264" y="233"/>
                    </a:lnTo>
                    <a:lnTo>
                      <a:pt x="259" y="254"/>
                    </a:lnTo>
                    <a:lnTo>
                      <a:pt x="235" y="254"/>
                    </a:lnTo>
                    <a:lnTo>
                      <a:pt x="229" y="237"/>
                    </a:lnTo>
                    <a:lnTo>
                      <a:pt x="229" y="209"/>
                    </a:lnTo>
                    <a:lnTo>
                      <a:pt x="218" y="194"/>
                    </a:lnTo>
                    <a:lnTo>
                      <a:pt x="202" y="198"/>
                    </a:lnTo>
                    <a:lnTo>
                      <a:pt x="180" y="154"/>
                    </a:lnTo>
                    <a:lnTo>
                      <a:pt x="165" y="152"/>
                    </a:lnTo>
                    <a:lnTo>
                      <a:pt x="140" y="132"/>
                    </a:lnTo>
                    <a:lnTo>
                      <a:pt x="88" y="135"/>
                    </a:lnTo>
                    <a:lnTo>
                      <a:pt x="37" y="132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" name="Freeform 31"/>
              <p:cNvSpPr>
                <a:spLocks noChangeArrowheads="1"/>
              </p:cNvSpPr>
              <p:nvPr/>
            </p:nvSpPr>
            <p:spPr bwMode="auto">
              <a:xfrm>
                <a:off x="1894" y="1556"/>
                <a:ext cx="153" cy="117"/>
              </a:xfrm>
              <a:custGeom>
                <a:avLst/>
                <a:gdLst>
                  <a:gd name="T0" fmla="*/ 13 w 382"/>
                  <a:gd name="T1" fmla="*/ 0 h 292"/>
                  <a:gd name="T2" fmla="*/ 0 w 382"/>
                  <a:gd name="T3" fmla="*/ 22 h 292"/>
                  <a:gd name="T4" fmla="*/ 0 w 382"/>
                  <a:gd name="T5" fmla="*/ 50 h 292"/>
                  <a:gd name="T6" fmla="*/ 26 w 382"/>
                  <a:gd name="T7" fmla="*/ 77 h 292"/>
                  <a:gd name="T8" fmla="*/ 42 w 382"/>
                  <a:gd name="T9" fmla="*/ 69 h 292"/>
                  <a:gd name="T10" fmla="*/ 48 w 382"/>
                  <a:gd name="T11" fmla="*/ 80 h 292"/>
                  <a:gd name="T12" fmla="*/ 64 w 382"/>
                  <a:gd name="T13" fmla="*/ 85 h 292"/>
                  <a:gd name="T14" fmla="*/ 75 w 382"/>
                  <a:gd name="T15" fmla="*/ 65 h 292"/>
                  <a:gd name="T16" fmla="*/ 112 w 382"/>
                  <a:gd name="T17" fmla="*/ 69 h 292"/>
                  <a:gd name="T18" fmla="*/ 117 w 382"/>
                  <a:gd name="T19" fmla="*/ 89 h 292"/>
                  <a:gd name="T20" fmla="*/ 131 w 382"/>
                  <a:gd name="T21" fmla="*/ 97 h 292"/>
                  <a:gd name="T22" fmla="*/ 163 w 382"/>
                  <a:gd name="T23" fmla="*/ 92 h 292"/>
                  <a:gd name="T24" fmla="*/ 174 w 382"/>
                  <a:gd name="T25" fmla="*/ 104 h 292"/>
                  <a:gd name="T26" fmla="*/ 190 w 382"/>
                  <a:gd name="T27" fmla="*/ 115 h 292"/>
                  <a:gd name="T28" fmla="*/ 204 w 382"/>
                  <a:gd name="T29" fmla="*/ 140 h 292"/>
                  <a:gd name="T30" fmla="*/ 204 w 382"/>
                  <a:gd name="T31" fmla="*/ 171 h 292"/>
                  <a:gd name="T32" fmla="*/ 193 w 382"/>
                  <a:gd name="T33" fmla="*/ 178 h 292"/>
                  <a:gd name="T34" fmla="*/ 199 w 382"/>
                  <a:gd name="T35" fmla="*/ 191 h 292"/>
                  <a:gd name="T36" fmla="*/ 182 w 382"/>
                  <a:gd name="T37" fmla="*/ 210 h 292"/>
                  <a:gd name="T38" fmla="*/ 182 w 382"/>
                  <a:gd name="T39" fmla="*/ 237 h 292"/>
                  <a:gd name="T40" fmla="*/ 206 w 382"/>
                  <a:gd name="T41" fmla="*/ 242 h 292"/>
                  <a:gd name="T42" fmla="*/ 219 w 382"/>
                  <a:gd name="T43" fmla="*/ 234 h 292"/>
                  <a:gd name="T44" fmla="*/ 225 w 382"/>
                  <a:gd name="T45" fmla="*/ 221 h 292"/>
                  <a:gd name="T46" fmla="*/ 233 w 382"/>
                  <a:gd name="T47" fmla="*/ 234 h 292"/>
                  <a:gd name="T48" fmla="*/ 246 w 382"/>
                  <a:gd name="T49" fmla="*/ 226 h 292"/>
                  <a:gd name="T50" fmla="*/ 277 w 382"/>
                  <a:gd name="T51" fmla="*/ 242 h 292"/>
                  <a:gd name="T52" fmla="*/ 296 w 382"/>
                  <a:gd name="T53" fmla="*/ 269 h 292"/>
                  <a:gd name="T54" fmla="*/ 302 w 382"/>
                  <a:gd name="T55" fmla="*/ 269 h 292"/>
                  <a:gd name="T56" fmla="*/ 304 w 382"/>
                  <a:gd name="T57" fmla="*/ 284 h 292"/>
                  <a:gd name="T58" fmla="*/ 322 w 382"/>
                  <a:gd name="T59" fmla="*/ 292 h 292"/>
                  <a:gd name="T60" fmla="*/ 344 w 382"/>
                  <a:gd name="T61" fmla="*/ 292 h 292"/>
                  <a:gd name="T62" fmla="*/ 331 w 382"/>
                  <a:gd name="T63" fmla="*/ 277 h 292"/>
                  <a:gd name="T64" fmla="*/ 336 w 382"/>
                  <a:gd name="T65" fmla="*/ 262 h 292"/>
                  <a:gd name="T66" fmla="*/ 353 w 382"/>
                  <a:gd name="T67" fmla="*/ 277 h 292"/>
                  <a:gd name="T68" fmla="*/ 371 w 382"/>
                  <a:gd name="T69" fmla="*/ 280 h 292"/>
                  <a:gd name="T70" fmla="*/ 373 w 382"/>
                  <a:gd name="T71" fmla="*/ 257 h 292"/>
                  <a:gd name="T72" fmla="*/ 355 w 382"/>
                  <a:gd name="T73" fmla="*/ 237 h 292"/>
                  <a:gd name="T74" fmla="*/ 342 w 382"/>
                  <a:gd name="T75" fmla="*/ 237 h 292"/>
                  <a:gd name="T76" fmla="*/ 322 w 382"/>
                  <a:gd name="T77" fmla="*/ 218 h 292"/>
                  <a:gd name="T78" fmla="*/ 342 w 382"/>
                  <a:gd name="T79" fmla="*/ 218 h 292"/>
                  <a:gd name="T80" fmla="*/ 355 w 382"/>
                  <a:gd name="T81" fmla="*/ 229 h 292"/>
                  <a:gd name="T82" fmla="*/ 382 w 382"/>
                  <a:gd name="T83" fmla="*/ 229 h 292"/>
                  <a:gd name="T84" fmla="*/ 377 w 382"/>
                  <a:gd name="T85" fmla="*/ 206 h 292"/>
                  <a:gd name="T86" fmla="*/ 353 w 382"/>
                  <a:gd name="T87" fmla="*/ 183 h 292"/>
                  <a:gd name="T88" fmla="*/ 336 w 382"/>
                  <a:gd name="T89" fmla="*/ 178 h 292"/>
                  <a:gd name="T90" fmla="*/ 313 w 382"/>
                  <a:gd name="T91" fmla="*/ 151 h 292"/>
                  <a:gd name="T92" fmla="*/ 282 w 382"/>
                  <a:gd name="T93" fmla="*/ 143 h 292"/>
                  <a:gd name="T94" fmla="*/ 258 w 382"/>
                  <a:gd name="T95" fmla="*/ 133 h 292"/>
                  <a:gd name="T96" fmla="*/ 239 w 382"/>
                  <a:gd name="T97" fmla="*/ 97 h 292"/>
                  <a:gd name="T98" fmla="*/ 225 w 382"/>
                  <a:gd name="T99" fmla="*/ 54 h 292"/>
                  <a:gd name="T100" fmla="*/ 206 w 382"/>
                  <a:gd name="T101" fmla="*/ 54 h 292"/>
                  <a:gd name="T102" fmla="*/ 201 w 382"/>
                  <a:gd name="T103" fmla="*/ 42 h 292"/>
                  <a:gd name="T104" fmla="*/ 190 w 382"/>
                  <a:gd name="T105" fmla="*/ 47 h 292"/>
                  <a:gd name="T106" fmla="*/ 172 w 382"/>
                  <a:gd name="T107" fmla="*/ 27 h 292"/>
                  <a:gd name="T108" fmla="*/ 139 w 382"/>
                  <a:gd name="T109" fmla="*/ 19 h 292"/>
                  <a:gd name="T110" fmla="*/ 126 w 382"/>
                  <a:gd name="T111" fmla="*/ 30 h 292"/>
                  <a:gd name="T112" fmla="*/ 97 w 382"/>
                  <a:gd name="T113" fmla="*/ 19 h 292"/>
                  <a:gd name="T114" fmla="*/ 77 w 382"/>
                  <a:gd name="T115" fmla="*/ 19 h 292"/>
                  <a:gd name="T116" fmla="*/ 69 w 382"/>
                  <a:gd name="T117" fmla="*/ 4 h 292"/>
                  <a:gd name="T118" fmla="*/ 61 w 382"/>
                  <a:gd name="T119" fmla="*/ 0 h 292"/>
                  <a:gd name="T120" fmla="*/ 48 w 382"/>
                  <a:gd name="T121" fmla="*/ 4 h 292"/>
                  <a:gd name="T122" fmla="*/ 13 w 382"/>
                  <a:gd name="T12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2" h="292">
                    <a:moveTo>
                      <a:pt x="13" y="0"/>
                    </a:moveTo>
                    <a:lnTo>
                      <a:pt x="0" y="22"/>
                    </a:lnTo>
                    <a:lnTo>
                      <a:pt x="0" y="50"/>
                    </a:lnTo>
                    <a:lnTo>
                      <a:pt x="26" y="77"/>
                    </a:lnTo>
                    <a:lnTo>
                      <a:pt x="42" y="69"/>
                    </a:lnTo>
                    <a:lnTo>
                      <a:pt x="48" y="80"/>
                    </a:lnTo>
                    <a:lnTo>
                      <a:pt x="64" y="85"/>
                    </a:lnTo>
                    <a:lnTo>
                      <a:pt x="75" y="65"/>
                    </a:lnTo>
                    <a:lnTo>
                      <a:pt x="112" y="69"/>
                    </a:lnTo>
                    <a:lnTo>
                      <a:pt x="117" y="89"/>
                    </a:lnTo>
                    <a:lnTo>
                      <a:pt x="131" y="97"/>
                    </a:lnTo>
                    <a:lnTo>
                      <a:pt x="163" y="92"/>
                    </a:lnTo>
                    <a:lnTo>
                      <a:pt x="174" y="104"/>
                    </a:lnTo>
                    <a:lnTo>
                      <a:pt x="190" y="115"/>
                    </a:lnTo>
                    <a:lnTo>
                      <a:pt x="204" y="140"/>
                    </a:lnTo>
                    <a:lnTo>
                      <a:pt x="204" y="171"/>
                    </a:lnTo>
                    <a:lnTo>
                      <a:pt x="193" y="178"/>
                    </a:lnTo>
                    <a:lnTo>
                      <a:pt x="199" y="191"/>
                    </a:lnTo>
                    <a:lnTo>
                      <a:pt x="182" y="210"/>
                    </a:lnTo>
                    <a:lnTo>
                      <a:pt x="182" y="237"/>
                    </a:lnTo>
                    <a:lnTo>
                      <a:pt x="206" y="242"/>
                    </a:lnTo>
                    <a:lnTo>
                      <a:pt x="219" y="234"/>
                    </a:lnTo>
                    <a:lnTo>
                      <a:pt x="225" y="221"/>
                    </a:lnTo>
                    <a:lnTo>
                      <a:pt x="233" y="234"/>
                    </a:lnTo>
                    <a:lnTo>
                      <a:pt x="246" y="226"/>
                    </a:lnTo>
                    <a:lnTo>
                      <a:pt x="277" y="242"/>
                    </a:lnTo>
                    <a:lnTo>
                      <a:pt x="296" y="269"/>
                    </a:lnTo>
                    <a:lnTo>
                      <a:pt x="302" y="269"/>
                    </a:lnTo>
                    <a:lnTo>
                      <a:pt x="304" y="284"/>
                    </a:lnTo>
                    <a:lnTo>
                      <a:pt x="322" y="292"/>
                    </a:lnTo>
                    <a:lnTo>
                      <a:pt x="344" y="292"/>
                    </a:lnTo>
                    <a:lnTo>
                      <a:pt x="331" y="277"/>
                    </a:lnTo>
                    <a:lnTo>
                      <a:pt x="336" y="262"/>
                    </a:lnTo>
                    <a:lnTo>
                      <a:pt x="353" y="277"/>
                    </a:lnTo>
                    <a:lnTo>
                      <a:pt x="371" y="280"/>
                    </a:lnTo>
                    <a:lnTo>
                      <a:pt x="373" y="257"/>
                    </a:lnTo>
                    <a:lnTo>
                      <a:pt x="355" y="237"/>
                    </a:lnTo>
                    <a:lnTo>
                      <a:pt x="342" y="237"/>
                    </a:lnTo>
                    <a:lnTo>
                      <a:pt x="322" y="218"/>
                    </a:lnTo>
                    <a:lnTo>
                      <a:pt x="342" y="218"/>
                    </a:lnTo>
                    <a:lnTo>
                      <a:pt x="355" y="229"/>
                    </a:lnTo>
                    <a:lnTo>
                      <a:pt x="382" y="229"/>
                    </a:lnTo>
                    <a:lnTo>
                      <a:pt x="377" y="206"/>
                    </a:lnTo>
                    <a:lnTo>
                      <a:pt x="353" y="183"/>
                    </a:lnTo>
                    <a:lnTo>
                      <a:pt x="336" y="178"/>
                    </a:lnTo>
                    <a:lnTo>
                      <a:pt x="313" y="151"/>
                    </a:lnTo>
                    <a:lnTo>
                      <a:pt x="282" y="143"/>
                    </a:lnTo>
                    <a:lnTo>
                      <a:pt x="258" y="133"/>
                    </a:lnTo>
                    <a:lnTo>
                      <a:pt x="239" y="97"/>
                    </a:lnTo>
                    <a:lnTo>
                      <a:pt x="225" y="54"/>
                    </a:lnTo>
                    <a:lnTo>
                      <a:pt x="206" y="54"/>
                    </a:lnTo>
                    <a:lnTo>
                      <a:pt x="201" y="42"/>
                    </a:lnTo>
                    <a:lnTo>
                      <a:pt x="190" y="47"/>
                    </a:lnTo>
                    <a:lnTo>
                      <a:pt x="172" y="27"/>
                    </a:lnTo>
                    <a:lnTo>
                      <a:pt x="139" y="19"/>
                    </a:lnTo>
                    <a:lnTo>
                      <a:pt x="126" y="30"/>
                    </a:lnTo>
                    <a:lnTo>
                      <a:pt x="97" y="19"/>
                    </a:lnTo>
                    <a:lnTo>
                      <a:pt x="77" y="19"/>
                    </a:lnTo>
                    <a:lnTo>
                      <a:pt x="69" y="4"/>
                    </a:lnTo>
                    <a:lnTo>
                      <a:pt x="61" y="0"/>
                    </a:lnTo>
                    <a:lnTo>
                      <a:pt x="48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" name="Freeform 32"/>
              <p:cNvSpPr>
                <a:spLocks noChangeArrowheads="1"/>
              </p:cNvSpPr>
              <p:nvPr/>
            </p:nvSpPr>
            <p:spPr bwMode="auto">
              <a:xfrm>
                <a:off x="1979" y="2208"/>
                <a:ext cx="110" cy="55"/>
              </a:xfrm>
              <a:custGeom>
                <a:avLst/>
                <a:gdLst>
                  <a:gd name="T0" fmla="*/ 0 w 274"/>
                  <a:gd name="T1" fmla="*/ 68 h 137"/>
                  <a:gd name="T2" fmla="*/ 24 w 274"/>
                  <a:gd name="T3" fmla="*/ 27 h 137"/>
                  <a:gd name="T4" fmla="*/ 35 w 274"/>
                  <a:gd name="T5" fmla="*/ 27 h 137"/>
                  <a:gd name="T6" fmla="*/ 54 w 274"/>
                  <a:gd name="T7" fmla="*/ 7 h 137"/>
                  <a:gd name="T8" fmla="*/ 75 w 274"/>
                  <a:gd name="T9" fmla="*/ 7 h 137"/>
                  <a:gd name="T10" fmla="*/ 81 w 274"/>
                  <a:gd name="T11" fmla="*/ 4 h 137"/>
                  <a:gd name="T12" fmla="*/ 89 w 274"/>
                  <a:gd name="T13" fmla="*/ 0 h 137"/>
                  <a:gd name="T14" fmla="*/ 116 w 274"/>
                  <a:gd name="T15" fmla="*/ 24 h 137"/>
                  <a:gd name="T16" fmla="*/ 123 w 274"/>
                  <a:gd name="T17" fmla="*/ 39 h 137"/>
                  <a:gd name="T18" fmla="*/ 129 w 274"/>
                  <a:gd name="T19" fmla="*/ 31 h 137"/>
                  <a:gd name="T20" fmla="*/ 152 w 274"/>
                  <a:gd name="T21" fmla="*/ 47 h 137"/>
                  <a:gd name="T22" fmla="*/ 166 w 274"/>
                  <a:gd name="T23" fmla="*/ 47 h 137"/>
                  <a:gd name="T24" fmla="*/ 177 w 274"/>
                  <a:gd name="T25" fmla="*/ 59 h 137"/>
                  <a:gd name="T26" fmla="*/ 195 w 274"/>
                  <a:gd name="T27" fmla="*/ 68 h 137"/>
                  <a:gd name="T28" fmla="*/ 195 w 274"/>
                  <a:gd name="T29" fmla="*/ 88 h 137"/>
                  <a:gd name="T30" fmla="*/ 230 w 274"/>
                  <a:gd name="T31" fmla="*/ 88 h 137"/>
                  <a:gd name="T32" fmla="*/ 239 w 274"/>
                  <a:gd name="T33" fmla="*/ 110 h 137"/>
                  <a:gd name="T34" fmla="*/ 260 w 274"/>
                  <a:gd name="T35" fmla="*/ 110 h 137"/>
                  <a:gd name="T36" fmla="*/ 274 w 274"/>
                  <a:gd name="T37" fmla="*/ 132 h 137"/>
                  <a:gd name="T38" fmla="*/ 265 w 274"/>
                  <a:gd name="T39" fmla="*/ 137 h 137"/>
                  <a:gd name="T40" fmla="*/ 260 w 274"/>
                  <a:gd name="T41" fmla="*/ 129 h 137"/>
                  <a:gd name="T42" fmla="*/ 258 w 274"/>
                  <a:gd name="T43" fmla="*/ 125 h 137"/>
                  <a:gd name="T44" fmla="*/ 239 w 274"/>
                  <a:gd name="T45" fmla="*/ 129 h 137"/>
                  <a:gd name="T46" fmla="*/ 234 w 274"/>
                  <a:gd name="T47" fmla="*/ 132 h 137"/>
                  <a:gd name="T48" fmla="*/ 217 w 274"/>
                  <a:gd name="T49" fmla="*/ 137 h 137"/>
                  <a:gd name="T50" fmla="*/ 192 w 274"/>
                  <a:gd name="T51" fmla="*/ 137 h 137"/>
                  <a:gd name="T52" fmla="*/ 177 w 274"/>
                  <a:gd name="T53" fmla="*/ 137 h 137"/>
                  <a:gd name="T54" fmla="*/ 177 w 274"/>
                  <a:gd name="T55" fmla="*/ 125 h 137"/>
                  <a:gd name="T56" fmla="*/ 152 w 274"/>
                  <a:gd name="T57" fmla="*/ 93 h 137"/>
                  <a:gd name="T58" fmla="*/ 152 w 274"/>
                  <a:gd name="T59" fmla="*/ 71 h 137"/>
                  <a:gd name="T60" fmla="*/ 123 w 274"/>
                  <a:gd name="T61" fmla="*/ 71 h 137"/>
                  <a:gd name="T62" fmla="*/ 114 w 274"/>
                  <a:gd name="T63" fmla="*/ 59 h 137"/>
                  <a:gd name="T64" fmla="*/ 105 w 274"/>
                  <a:gd name="T65" fmla="*/ 71 h 137"/>
                  <a:gd name="T66" fmla="*/ 97 w 274"/>
                  <a:gd name="T67" fmla="*/ 56 h 137"/>
                  <a:gd name="T68" fmla="*/ 89 w 274"/>
                  <a:gd name="T69" fmla="*/ 56 h 137"/>
                  <a:gd name="T70" fmla="*/ 89 w 274"/>
                  <a:gd name="T71" fmla="*/ 36 h 137"/>
                  <a:gd name="T72" fmla="*/ 81 w 274"/>
                  <a:gd name="T73" fmla="*/ 27 h 137"/>
                  <a:gd name="T74" fmla="*/ 57 w 274"/>
                  <a:gd name="T75" fmla="*/ 31 h 137"/>
                  <a:gd name="T76" fmla="*/ 40 w 274"/>
                  <a:gd name="T77" fmla="*/ 56 h 137"/>
                  <a:gd name="T78" fmla="*/ 21 w 274"/>
                  <a:gd name="T79" fmla="*/ 59 h 137"/>
                  <a:gd name="T80" fmla="*/ 0 w 274"/>
                  <a:gd name="T81" fmla="*/ 6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4" h="137">
                    <a:moveTo>
                      <a:pt x="0" y="68"/>
                    </a:moveTo>
                    <a:lnTo>
                      <a:pt x="24" y="27"/>
                    </a:lnTo>
                    <a:lnTo>
                      <a:pt x="35" y="27"/>
                    </a:lnTo>
                    <a:lnTo>
                      <a:pt x="54" y="7"/>
                    </a:lnTo>
                    <a:lnTo>
                      <a:pt x="75" y="7"/>
                    </a:lnTo>
                    <a:lnTo>
                      <a:pt x="81" y="4"/>
                    </a:lnTo>
                    <a:lnTo>
                      <a:pt x="89" y="0"/>
                    </a:lnTo>
                    <a:lnTo>
                      <a:pt x="116" y="24"/>
                    </a:lnTo>
                    <a:lnTo>
                      <a:pt x="123" y="39"/>
                    </a:lnTo>
                    <a:lnTo>
                      <a:pt x="129" y="31"/>
                    </a:lnTo>
                    <a:lnTo>
                      <a:pt x="152" y="47"/>
                    </a:lnTo>
                    <a:lnTo>
                      <a:pt x="166" y="47"/>
                    </a:lnTo>
                    <a:lnTo>
                      <a:pt x="177" y="59"/>
                    </a:lnTo>
                    <a:lnTo>
                      <a:pt x="195" y="68"/>
                    </a:lnTo>
                    <a:lnTo>
                      <a:pt x="195" y="88"/>
                    </a:lnTo>
                    <a:lnTo>
                      <a:pt x="230" y="88"/>
                    </a:lnTo>
                    <a:lnTo>
                      <a:pt x="239" y="110"/>
                    </a:lnTo>
                    <a:lnTo>
                      <a:pt x="260" y="110"/>
                    </a:lnTo>
                    <a:lnTo>
                      <a:pt x="274" y="132"/>
                    </a:lnTo>
                    <a:lnTo>
                      <a:pt x="265" y="137"/>
                    </a:lnTo>
                    <a:lnTo>
                      <a:pt x="260" y="129"/>
                    </a:lnTo>
                    <a:lnTo>
                      <a:pt x="258" y="125"/>
                    </a:lnTo>
                    <a:lnTo>
                      <a:pt x="239" y="129"/>
                    </a:lnTo>
                    <a:lnTo>
                      <a:pt x="234" y="132"/>
                    </a:lnTo>
                    <a:lnTo>
                      <a:pt x="217" y="137"/>
                    </a:lnTo>
                    <a:lnTo>
                      <a:pt x="192" y="137"/>
                    </a:lnTo>
                    <a:lnTo>
                      <a:pt x="177" y="137"/>
                    </a:lnTo>
                    <a:lnTo>
                      <a:pt x="177" y="125"/>
                    </a:lnTo>
                    <a:lnTo>
                      <a:pt x="152" y="93"/>
                    </a:lnTo>
                    <a:lnTo>
                      <a:pt x="152" y="71"/>
                    </a:lnTo>
                    <a:lnTo>
                      <a:pt x="123" y="71"/>
                    </a:lnTo>
                    <a:lnTo>
                      <a:pt x="114" y="59"/>
                    </a:lnTo>
                    <a:lnTo>
                      <a:pt x="105" y="71"/>
                    </a:lnTo>
                    <a:lnTo>
                      <a:pt x="97" y="56"/>
                    </a:lnTo>
                    <a:lnTo>
                      <a:pt x="89" y="56"/>
                    </a:lnTo>
                    <a:lnTo>
                      <a:pt x="89" y="36"/>
                    </a:lnTo>
                    <a:lnTo>
                      <a:pt x="81" y="27"/>
                    </a:lnTo>
                    <a:lnTo>
                      <a:pt x="57" y="31"/>
                    </a:lnTo>
                    <a:lnTo>
                      <a:pt x="40" y="56"/>
                    </a:lnTo>
                    <a:lnTo>
                      <a:pt x="21" y="59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" name="Freeform 33"/>
              <p:cNvSpPr>
                <a:spLocks noChangeArrowheads="1"/>
              </p:cNvSpPr>
              <p:nvPr/>
            </p:nvSpPr>
            <p:spPr bwMode="auto">
              <a:xfrm>
                <a:off x="2077" y="2247"/>
                <a:ext cx="70" cy="47"/>
              </a:xfrm>
              <a:custGeom>
                <a:avLst/>
                <a:gdLst>
                  <a:gd name="T0" fmla="*/ 0 w 175"/>
                  <a:gd name="T1" fmla="*/ 89 h 117"/>
                  <a:gd name="T2" fmla="*/ 15 w 175"/>
                  <a:gd name="T3" fmla="*/ 92 h 117"/>
                  <a:gd name="T4" fmla="*/ 54 w 175"/>
                  <a:gd name="T5" fmla="*/ 89 h 117"/>
                  <a:gd name="T6" fmla="*/ 70 w 175"/>
                  <a:gd name="T7" fmla="*/ 113 h 117"/>
                  <a:gd name="T8" fmla="*/ 93 w 175"/>
                  <a:gd name="T9" fmla="*/ 117 h 117"/>
                  <a:gd name="T10" fmla="*/ 104 w 175"/>
                  <a:gd name="T11" fmla="*/ 89 h 117"/>
                  <a:gd name="T12" fmla="*/ 98 w 175"/>
                  <a:gd name="T13" fmla="*/ 80 h 117"/>
                  <a:gd name="T14" fmla="*/ 109 w 175"/>
                  <a:gd name="T15" fmla="*/ 69 h 117"/>
                  <a:gd name="T16" fmla="*/ 130 w 175"/>
                  <a:gd name="T17" fmla="*/ 89 h 117"/>
                  <a:gd name="T18" fmla="*/ 147 w 175"/>
                  <a:gd name="T19" fmla="*/ 89 h 117"/>
                  <a:gd name="T20" fmla="*/ 147 w 175"/>
                  <a:gd name="T21" fmla="*/ 77 h 117"/>
                  <a:gd name="T22" fmla="*/ 158 w 175"/>
                  <a:gd name="T23" fmla="*/ 77 h 117"/>
                  <a:gd name="T24" fmla="*/ 175 w 175"/>
                  <a:gd name="T25" fmla="*/ 57 h 117"/>
                  <a:gd name="T26" fmla="*/ 163 w 175"/>
                  <a:gd name="T27" fmla="*/ 52 h 117"/>
                  <a:gd name="T28" fmla="*/ 163 w 175"/>
                  <a:gd name="T29" fmla="*/ 31 h 117"/>
                  <a:gd name="T30" fmla="*/ 163 w 175"/>
                  <a:gd name="T31" fmla="*/ 15 h 117"/>
                  <a:gd name="T32" fmla="*/ 139 w 175"/>
                  <a:gd name="T33" fmla="*/ 12 h 117"/>
                  <a:gd name="T34" fmla="*/ 120 w 175"/>
                  <a:gd name="T35" fmla="*/ 15 h 117"/>
                  <a:gd name="T36" fmla="*/ 104 w 175"/>
                  <a:gd name="T37" fmla="*/ 15 h 117"/>
                  <a:gd name="T38" fmla="*/ 78 w 175"/>
                  <a:gd name="T39" fmla="*/ 12 h 117"/>
                  <a:gd name="T40" fmla="*/ 59 w 175"/>
                  <a:gd name="T41" fmla="*/ 0 h 117"/>
                  <a:gd name="T42" fmla="*/ 54 w 175"/>
                  <a:gd name="T43" fmla="*/ 12 h 117"/>
                  <a:gd name="T44" fmla="*/ 51 w 175"/>
                  <a:gd name="T45" fmla="*/ 36 h 117"/>
                  <a:gd name="T46" fmla="*/ 32 w 175"/>
                  <a:gd name="T47" fmla="*/ 36 h 117"/>
                  <a:gd name="T48" fmla="*/ 26 w 175"/>
                  <a:gd name="T49" fmla="*/ 57 h 117"/>
                  <a:gd name="T50" fmla="*/ 15 w 175"/>
                  <a:gd name="T51" fmla="*/ 64 h 117"/>
                  <a:gd name="T52" fmla="*/ 0 w 175"/>
                  <a:gd name="T53" fmla="*/ 8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5" h="117">
                    <a:moveTo>
                      <a:pt x="0" y="89"/>
                    </a:moveTo>
                    <a:lnTo>
                      <a:pt x="15" y="92"/>
                    </a:lnTo>
                    <a:lnTo>
                      <a:pt x="54" y="89"/>
                    </a:lnTo>
                    <a:lnTo>
                      <a:pt x="70" y="113"/>
                    </a:lnTo>
                    <a:lnTo>
                      <a:pt x="93" y="117"/>
                    </a:lnTo>
                    <a:lnTo>
                      <a:pt x="104" y="89"/>
                    </a:lnTo>
                    <a:lnTo>
                      <a:pt x="98" y="80"/>
                    </a:lnTo>
                    <a:lnTo>
                      <a:pt x="109" y="69"/>
                    </a:lnTo>
                    <a:lnTo>
                      <a:pt x="130" y="89"/>
                    </a:lnTo>
                    <a:lnTo>
                      <a:pt x="147" y="89"/>
                    </a:lnTo>
                    <a:lnTo>
                      <a:pt x="147" y="77"/>
                    </a:lnTo>
                    <a:lnTo>
                      <a:pt x="158" y="77"/>
                    </a:lnTo>
                    <a:lnTo>
                      <a:pt x="175" y="57"/>
                    </a:lnTo>
                    <a:lnTo>
                      <a:pt x="163" y="52"/>
                    </a:lnTo>
                    <a:lnTo>
                      <a:pt x="163" y="31"/>
                    </a:lnTo>
                    <a:lnTo>
                      <a:pt x="163" y="15"/>
                    </a:lnTo>
                    <a:lnTo>
                      <a:pt x="139" y="12"/>
                    </a:lnTo>
                    <a:lnTo>
                      <a:pt x="120" y="15"/>
                    </a:lnTo>
                    <a:lnTo>
                      <a:pt x="104" y="15"/>
                    </a:lnTo>
                    <a:lnTo>
                      <a:pt x="78" y="12"/>
                    </a:lnTo>
                    <a:lnTo>
                      <a:pt x="59" y="0"/>
                    </a:lnTo>
                    <a:lnTo>
                      <a:pt x="54" y="12"/>
                    </a:lnTo>
                    <a:lnTo>
                      <a:pt x="51" y="36"/>
                    </a:lnTo>
                    <a:lnTo>
                      <a:pt x="32" y="36"/>
                    </a:lnTo>
                    <a:lnTo>
                      <a:pt x="26" y="57"/>
                    </a:lnTo>
                    <a:lnTo>
                      <a:pt x="15" y="64"/>
                    </a:lnTo>
                    <a:lnTo>
                      <a:pt x="0" y="89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" name="Freeform 34"/>
              <p:cNvSpPr>
                <a:spLocks noChangeArrowheads="1"/>
              </p:cNvSpPr>
              <p:nvPr/>
            </p:nvSpPr>
            <p:spPr bwMode="auto">
              <a:xfrm>
                <a:off x="2032" y="2379"/>
                <a:ext cx="445" cy="947"/>
              </a:xfrm>
              <a:custGeom>
                <a:avLst/>
                <a:gdLst>
                  <a:gd name="T0" fmla="*/ 126 w 1112"/>
                  <a:gd name="T1" fmla="*/ 39 h 2367"/>
                  <a:gd name="T2" fmla="*/ 210 w 1112"/>
                  <a:gd name="T3" fmla="*/ 4 h 2367"/>
                  <a:gd name="T4" fmla="*/ 175 w 1112"/>
                  <a:gd name="T5" fmla="*/ 82 h 2367"/>
                  <a:gd name="T6" fmla="*/ 210 w 1112"/>
                  <a:gd name="T7" fmla="*/ 77 h 2367"/>
                  <a:gd name="T8" fmla="*/ 245 w 1112"/>
                  <a:gd name="T9" fmla="*/ 74 h 2367"/>
                  <a:gd name="T10" fmla="*/ 294 w 1112"/>
                  <a:gd name="T11" fmla="*/ 100 h 2367"/>
                  <a:gd name="T12" fmla="*/ 446 w 1112"/>
                  <a:gd name="T13" fmla="*/ 144 h 2367"/>
                  <a:gd name="T14" fmla="*/ 516 w 1112"/>
                  <a:gd name="T15" fmla="*/ 187 h 2367"/>
                  <a:gd name="T16" fmla="*/ 605 w 1112"/>
                  <a:gd name="T17" fmla="*/ 209 h 2367"/>
                  <a:gd name="T18" fmla="*/ 735 w 1112"/>
                  <a:gd name="T19" fmla="*/ 327 h 2367"/>
                  <a:gd name="T20" fmla="*/ 806 w 1112"/>
                  <a:gd name="T21" fmla="*/ 470 h 2367"/>
                  <a:gd name="T22" fmla="*/ 1082 w 1112"/>
                  <a:gd name="T23" fmla="*/ 591 h 2367"/>
                  <a:gd name="T24" fmla="*/ 1085 w 1112"/>
                  <a:gd name="T25" fmla="*/ 789 h 2367"/>
                  <a:gd name="T26" fmla="*/ 1015 w 1112"/>
                  <a:gd name="T27" fmla="*/ 894 h 2367"/>
                  <a:gd name="T28" fmla="*/ 1004 w 1112"/>
                  <a:gd name="T29" fmla="*/ 1046 h 2367"/>
                  <a:gd name="T30" fmla="*/ 963 w 1112"/>
                  <a:gd name="T31" fmla="*/ 1111 h 2367"/>
                  <a:gd name="T32" fmla="*/ 898 w 1112"/>
                  <a:gd name="T33" fmla="*/ 1226 h 2367"/>
                  <a:gd name="T34" fmla="*/ 804 w 1112"/>
                  <a:gd name="T35" fmla="*/ 1264 h 2367"/>
                  <a:gd name="T36" fmla="*/ 755 w 1112"/>
                  <a:gd name="T37" fmla="*/ 1381 h 2367"/>
                  <a:gd name="T38" fmla="*/ 744 w 1112"/>
                  <a:gd name="T39" fmla="*/ 1478 h 2367"/>
                  <a:gd name="T40" fmla="*/ 667 w 1112"/>
                  <a:gd name="T41" fmla="*/ 1568 h 2367"/>
                  <a:gd name="T42" fmla="*/ 622 w 1112"/>
                  <a:gd name="T43" fmla="*/ 1640 h 2367"/>
                  <a:gd name="T44" fmla="*/ 591 w 1112"/>
                  <a:gd name="T45" fmla="*/ 1675 h 2367"/>
                  <a:gd name="T46" fmla="*/ 576 w 1112"/>
                  <a:gd name="T47" fmla="*/ 1768 h 2367"/>
                  <a:gd name="T48" fmla="*/ 499 w 1112"/>
                  <a:gd name="T49" fmla="*/ 1807 h 2367"/>
                  <a:gd name="T50" fmla="*/ 439 w 1112"/>
                  <a:gd name="T51" fmla="*/ 1845 h 2367"/>
                  <a:gd name="T52" fmla="*/ 437 w 1112"/>
                  <a:gd name="T53" fmla="*/ 1935 h 2367"/>
                  <a:gd name="T54" fmla="*/ 380 w 1112"/>
                  <a:gd name="T55" fmla="*/ 2005 h 2367"/>
                  <a:gd name="T56" fmla="*/ 415 w 1112"/>
                  <a:gd name="T57" fmla="*/ 2067 h 2367"/>
                  <a:gd name="T58" fmla="*/ 358 w 1112"/>
                  <a:gd name="T59" fmla="*/ 2125 h 2367"/>
                  <a:gd name="T60" fmla="*/ 329 w 1112"/>
                  <a:gd name="T61" fmla="*/ 2227 h 2367"/>
                  <a:gd name="T62" fmla="*/ 404 w 1112"/>
                  <a:gd name="T63" fmla="*/ 2367 h 2367"/>
                  <a:gd name="T64" fmla="*/ 316 w 1112"/>
                  <a:gd name="T65" fmla="*/ 2297 h 2367"/>
                  <a:gd name="T66" fmla="*/ 258 w 1112"/>
                  <a:gd name="T67" fmla="*/ 2172 h 2367"/>
                  <a:gd name="T68" fmla="*/ 252 w 1112"/>
                  <a:gd name="T69" fmla="*/ 1845 h 2367"/>
                  <a:gd name="T70" fmla="*/ 245 w 1112"/>
                  <a:gd name="T71" fmla="*/ 1705 h 2367"/>
                  <a:gd name="T72" fmla="*/ 250 w 1112"/>
                  <a:gd name="T73" fmla="*/ 1551 h 2367"/>
                  <a:gd name="T74" fmla="*/ 261 w 1112"/>
                  <a:gd name="T75" fmla="*/ 1431 h 2367"/>
                  <a:gd name="T76" fmla="*/ 256 w 1112"/>
                  <a:gd name="T77" fmla="*/ 1236 h 2367"/>
                  <a:gd name="T78" fmla="*/ 263 w 1112"/>
                  <a:gd name="T79" fmla="*/ 1077 h 2367"/>
                  <a:gd name="T80" fmla="*/ 199 w 1112"/>
                  <a:gd name="T81" fmla="*/ 969 h 2367"/>
                  <a:gd name="T82" fmla="*/ 98 w 1112"/>
                  <a:gd name="T83" fmla="*/ 883 h 2367"/>
                  <a:gd name="T84" fmla="*/ 63 w 1112"/>
                  <a:gd name="T85" fmla="*/ 751 h 2367"/>
                  <a:gd name="T86" fmla="*/ 18 w 1112"/>
                  <a:gd name="T87" fmla="*/ 676 h 2367"/>
                  <a:gd name="T88" fmla="*/ 20 w 1112"/>
                  <a:gd name="T89" fmla="*/ 552 h 2367"/>
                  <a:gd name="T90" fmla="*/ 9 w 1112"/>
                  <a:gd name="T91" fmla="*/ 432 h 2367"/>
                  <a:gd name="T92" fmla="*/ 80 w 1112"/>
                  <a:gd name="T93" fmla="*/ 194 h 2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2" h="2367">
                    <a:moveTo>
                      <a:pt x="85" y="104"/>
                    </a:moveTo>
                    <a:lnTo>
                      <a:pt x="98" y="77"/>
                    </a:lnTo>
                    <a:lnTo>
                      <a:pt x="126" y="39"/>
                    </a:lnTo>
                    <a:lnTo>
                      <a:pt x="166" y="15"/>
                    </a:lnTo>
                    <a:lnTo>
                      <a:pt x="188" y="0"/>
                    </a:lnTo>
                    <a:lnTo>
                      <a:pt x="210" y="4"/>
                    </a:lnTo>
                    <a:lnTo>
                      <a:pt x="204" y="22"/>
                    </a:lnTo>
                    <a:lnTo>
                      <a:pt x="179" y="42"/>
                    </a:lnTo>
                    <a:lnTo>
                      <a:pt x="175" y="82"/>
                    </a:lnTo>
                    <a:lnTo>
                      <a:pt x="179" y="112"/>
                    </a:lnTo>
                    <a:lnTo>
                      <a:pt x="201" y="112"/>
                    </a:lnTo>
                    <a:lnTo>
                      <a:pt x="210" y="77"/>
                    </a:lnTo>
                    <a:lnTo>
                      <a:pt x="215" y="42"/>
                    </a:lnTo>
                    <a:lnTo>
                      <a:pt x="228" y="54"/>
                    </a:lnTo>
                    <a:lnTo>
                      <a:pt x="245" y="74"/>
                    </a:lnTo>
                    <a:lnTo>
                      <a:pt x="272" y="65"/>
                    </a:lnTo>
                    <a:lnTo>
                      <a:pt x="288" y="82"/>
                    </a:lnTo>
                    <a:lnTo>
                      <a:pt x="294" y="100"/>
                    </a:lnTo>
                    <a:lnTo>
                      <a:pt x="334" y="92"/>
                    </a:lnTo>
                    <a:lnTo>
                      <a:pt x="415" y="82"/>
                    </a:lnTo>
                    <a:lnTo>
                      <a:pt x="446" y="144"/>
                    </a:lnTo>
                    <a:lnTo>
                      <a:pt x="497" y="174"/>
                    </a:lnTo>
                    <a:lnTo>
                      <a:pt x="494" y="202"/>
                    </a:lnTo>
                    <a:lnTo>
                      <a:pt x="516" y="187"/>
                    </a:lnTo>
                    <a:lnTo>
                      <a:pt x="540" y="187"/>
                    </a:lnTo>
                    <a:lnTo>
                      <a:pt x="569" y="214"/>
                    </a:lnTo>
                    <a:lnTo>
                      <a:pt x="605" y="209"/>
                    </a:lnTo>
                    <a:lnTo>
                      <a:pt x="635" y="214"/>
                    </a:lnTo>
                    <a:lnTo>
                      <a:pt x="684" y="264"/>
                    </a:lnTo>
                    <a:lnTo>
                      <a:pt x="735" y="327"/>
                    </a:lnTo>
                    <a:lnTo>
                      <a:pt x="758" y="397"/>
                    </a:lnTo>
                    <a:lnTo>
                      <a:pt x="744" y="451"/>
                    </a:lnTo>
                    <a:lnTo>
                      <a:pt x="806" y="470"/>
                    </a:lnTo>
                    <a:lnTo>
                      <a:pt x="909" y="497"/>
                    </a:lnTo>
                    <a:lnTo>
                      <a:pt x="1015" y="529"/>
                    </a:lnTo>
                    <a:lnTo>
                      <a:pt x="1082" y="591"/>
                    </a:lnTo>
                    <a:lnTo>
                      <a:pt x="1112" y="649"/>
                    </a:lnTo>
                    <a:lnTo>
                      <a:pt x="1112" y="724"/>
                    </a:lnTo>
                    <a:lnTo>
                      <a:pt x="1085" y="789"/>
                    </a:lnTo>
                    <a:lnTo>
                      <a:pt x="1055" y="824"/>
                    </a:lnTo>
                    <a:lnTo>
                      <a:pt x="1037" y="848"/>
                    </a:lnTo>
                    <a:lnTo>
                      <a:pt x="1015" y="894"/>
                    </a:lnTo>
                    <a:lnTo>
                      <a:pt x="1013" y="937"/>
                    </a:lnTo>
                    <a:lnTo>
                      <a:pt x="1015" y="991"/>
                    </a:lnTo>
                    <a:lnTo>
                      <a:pt x="1004" y="1046"/>
                    </a:lnTo>
                    <a:lnTo>
                      <a:pt x="987" y="1058"/>
                    </a:lnTo>
                    <a:lnTo>
                      <a:pt x="982" y="1089"/>
                    </a:lnTo>
                    <a:lnTo>
                      <a:pt x="963" y="1111"/>
                    </a:lnTo>
                    <a:lnTo>
                      <a:pt x="960" y="1139"/>
                    </a:lnTo>
                    <a:lnTo>
                      <a:pt x="936" y="1171"/>
                    </a:lnTo>
                    <a:lnTo>
                      <a:pt x="898" y="1226"/>
                    </a:lnTo>
                    <a:lnTo>
                      <a:pt x="866" y="1241"/>
                    </a:lnTo>
                    <a:lnTo>
                      <a:pt x="844" y="1236"/>
                    </a:lnTo>
                    <a:lnTo>
                      <a:pt x="804" y="1264"/>
                    </a:lnTo>
                    <a:lnTo>
                      <a:pt x="762" y="1326"/>
                    </a:lnTo>
                    <a:lnTo>
                      <a:pt x="755" y="1349"/>
                    </a:lnTo>
                    <a:lnTo>
                      <a:pt x="755" y="1381"/>
                    </a:lnTo>
                    <a:lnTo>
                      <a:pt x="762" y="1416"/>
                    </a:lnTo>
                    <a:lnTo>
                      <a:pt x="744" y="1451"/>
                    </a:lnTo>
                    <a:lnTo>
                      <a:pt x="744" y="1478"/>
                    </a:lnTo>
                    <a:lnTo>
                      <a:pt x="710" y="1509"/>
                    </a:lnTo>
                    <a:lnTo>
                      <a:pt x="686" y="1533"/>
                    </a:lnTo>
                    <a:lnTo>
                      <a:pt x="667" y="1568"/>
                    </a:lnTo>
                    <a:lnTo>
                      <a:pt x="659" y="1605"/>
                    </a:lnTo>
                    <a:lnTo>
                      <a:pt x="633" y="1647"/>
                    </a:lnTo>
                    <a:lnTo>
                      <a:pt x="622" y="1640"/>
                    </a:lnTo>
                    <a:lnTo>
                      <a:pt x="600" y="1640"/>
                    </a:lnTo>
                    <a:lnTo>
                      <a:pt x="572" y="1655"/>
                    </a:lnTo>
                    <a:lnTo>
                      <a:pt x="591" y="1675"/>
                    </a:lnTo>
                    <a:lnTo>
                      <a:pt x="591" y="1713"/>
                    </a:lnTo>
                    <a:lnTo>
                      <a:pt x="589" y="1745"/>
                    </a:lnTo>
                    <a:lnTo>
                      <a:pt x="576" y="1768"/>
                    </a:lnTo>
                    <a:lnTo>
                      <a:pt x="540" y="1772"/>
                    </a:lnTo>
                    <a:lnTo>
                      <a:pt x="512" y="1783"/>
                    </a:lnTo>
                    <a:lnTo>
                      <a:pt x="499" y="1807"/>
                    </a:lnTo>
                    <a:lnTo>
                      <a:pt x="499" y="1845"/>
                    </a:lnTo>
                    <a:lnTo>
                      <a:pt x="467" y="1850"/>
                    </a:lnTo>
                    <a:lnTo>
                      <a:pt x="439" y="1845"/>
                    </a:lnTo>
                    <a:lnTo>
                      <a:pt x="432" y="1862"/>
                    </a:lnTo>
                    <a:lnTo>
                      <a:pt x="446" y="1877"/>
                    </a:lnTo>
                    <a:lnTo>
                      <a:pt x="437" y="1935"/>
                    </a:lnTo>
                    <a:lnTo>
                      <a:pt x="426" y="1985"/>
                    </a:lnTo>
                    <a:lnTo>
                      <a:pt x="391" y="1985"/>
                    </a:lnTo>
                    <a:lnTo>
                      <a:pt x="380" y="2005"/>
                    </a:lnTo>
                    <a:lnTo>
                      <a:pt x="382" y="2044"/>
                    </a:lnTo>
                    <a:lnTo>
                      <a:pt x="402" y="2044"/>
                    </a:lnTo>
                    <a:lnTo>
                      <a:pt x="415" y="2067"/>
                    </a:lnTo>
                    <a:lnTo>
                      <a:pt x="408" y="2107"/>
                    </a:lnTo>
                    <a:lnTo>
                      <a:pt x="388" y="2110"/>
                    </a:lnTo>
                    <a:lnTo>
                      <a:pt x="358" y="2125"/>
                    </a:lnTo>
                    <a:lnTo>
                      <a:pt x="351" y="2157"/>
                    </a:lnTo>
                    <a:lnTo>
                      <a:pt x="348" y="2204"/>
                    </a:lnTo>
                    <a:lnTo>
                      <a:pt x="329" y="2227"/>
                    </a:lnTo>
                    <a:lnTo>
                      <a:pt x="397" y="2305"/>
                    </a:lnTo>
                    <a:lnTo>
                      <a:pt x="415" y="2344"/>
                    </a:lnTo>
                    <a:lnTo>
                      <a:pt x="404" y="2367"/>
                    </a:lnTo>
                    <a:lnTo>
                      <a:pt x="375" y="2352"/>
                    </a:lnTo>
                    <a:lnTo>
                      <a:pt x="351" y="2320"/>
                    </a:lnTo>
                    <a:lnTo>
                      <a:pt x="316" y="2297"/>
                    </a:lnTo>
                    <a:lnTo>
                      <a:pt x="283" y="2257"/>
                    </a:lnTo>
                    <a:lnTo>
                      <a:pt x="261" y="2212"/>
                    </a:lnTo>
                    <a:lnTo>
                      <a:pt x="258" y="2172"/>
                    </a:lnTo>
                    <a:lnTo>
                      <a:pt x="263" y="2142"/>
                    </a:lnTo>
                    <a:lnTo>
                      <a:pt x="261" y="1888"/>
                    </a:lnTo>
                    <a:lnTo>
                      <a:pt x="252" y="1845"/>
                    </a:lnTo>
                    <a:lnTo>
                      <a:pt x="228" y="1800"/>
                    </a:lnTo>
                    <a:lnTo>
                      <a:pt x="228" y="1755"/>
                    </a:lnTo>
                    <a:lnTo>
                      <a:pt x="245" y="1705"/>
                    </a:lnTo>
                    <a:lnTo>
                      <a:pt x="258" y="1643"/>
                    </a:lnTo>
                    <a:lnTo>
                      <a:pt x="252" y="1581"/>
                    </a:lnTo>
                    <a:lnTo>
                      <a:pt x="250" y="1551"/>
                    </a:lnTo>
                    <a:lnTo>
                      <a:pt x="248" y="1516"/>
                    </a:lnTo>
                    <a:lnTo>
                      <a:pt x="256" y="1501"/>
                    </a:lnTo>
                    <a:lnTo>
                      <a:pt x="261" y="1431"/>
                    </a:lnTo>
                    <a:lnTo>
                      <a:pt x="256" y="1396"/>
                    </a:lnTo>
                    <a:lnTo>
                      <a:pt x="267" y="1311"/>
                    </a:lnTo>
                    <a:lnTo>
                      <a:pt x="256" y="1236"/>
                    </a:lnTo>
                    <a:lnTo>
                      <a:pt x="263" y="1198"/>
                    </a:lnTo>
                    <a:lnTo>
                      <a:pt x="278" y="1124"/>
                    </a:lnTo>
                    <a:lnTo>
                      <a:pt x="263" y="1077"/>
                    </a:lnTo>
                    <a:lnTo>
                      <a:pt x="237" y="1042"/>
                    </a:lnTo>
                    <a:lnTo>
                      <a:pt x="228" y="1003"/>
                    </a:lnTo>
                    <a:lnTo>
                      <a:pt x="199" y="969"/>
                    </a:lnTo>
                    <a:lnTo>
                      <a:pt x="166" y="944"/>
                    </a:lnTo>
                    <a:lnTo>
                      <a:pt x="120" y="934"/>
                    </a:lnTo>
                    <a:lnTo>
                      <a:pt x="98" y="883"/>
                    </a:lnTo>
                    <a:lnTo>
                      <a:pt x="69" y="832"/>
                    </a:lnTo>
                    <a:lnTo>
                      <a:pt x="67" y="789"/>
                    </a:lnTo>
                    <a:lnTo>
                      <a:pt x="63" y="751"/>
                    </a:lnTo>
                    <a:lnTo>
                      <a:pt x="56" y="724"/>
                    </a:lnTo>
                    <a:lnTo>
                      <a:pt x="39" y="692"/>
                    </a:lnTo>
                    <a:lnTo>
                      <a:pt x="18" y="676"/>
                    </a:lnTo>
                    <a:lnTo>
                      <a:pt x="1" y="646"/>
                    </a:lnTo>
                    <a:lnTo>
                      <a:pt x="20" y="619"/>
                    </a:lnTo>
                    <a:lnTo>
                      <a:pt x="20" y="552"/>
                    </a:lnTo>
                    <a:lnTo>
                      <a:pt x="9" y="517"/>
                    </a:lnTo>
                    <a:lnTo>
                      <a:pt x="0" y="482"/>
                    </a:lnTo>
                    <a:lnTo>
                      <a:pt x="9" y="432"/>
                    </a:lnTo>
                    <a:lnTo>
                      <a:pt x="53" y="307"/>
                    </a:lnTo>
                    <a:lnTo>
                      <a:pt x="56" y="252"/>
                    </a:lnTo>
                    <a:lnTo>
                      <a:pt x="80" y="194"/>
                    </a:lnTo>
                    <a:lnTo>
                      <a:pt x="80" y="162"/>
                    </a:lnTo>
                    <a:lnTo>
                      <a:pt x="85" y="104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dist="17961" dir="2700000" algn="ctr" rotWithShape="0">
                  <a:srgbClr val="98795B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7443" name="Picture 3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544"/>
              <a:ext cx="4341" cy="1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44" name="AutoShape 36"/>
            <p:cNvSpPr>
              <a:spLocks noChangeArrowheads="1"/>
            </p:cNvSpPr>
            <p:nvPr/>
          </p:nvSpPr>
          <p:spPr bwMode="auto">
            <a:xfrm rot="21300161">
              <a:off x="328" y="1296"/>
              <a:ext cx="1989" cy="2165"/>
            </a:xfrm>
            <a:prstGeom prst="moon">
              <a:avLst>
                <a:gd name="adj" fmla="val 3579"/>
              </a:avLst>
            </a:prstGeom>
            <a:solidFill>
              <a:srgbClr val="FF9933"/>
            </a:solidFill>
            <a:ln>
              <a:noFill/>
            </a:ln>
            <a:effectLst>
              <a:outerShdw dist="17961" dir="2700000" algn="ctr" rotWithShape="0">
                <a:srgbClr val="985B1E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AutoShape 37"/>
            <p:cNvSpPr>
              <a:spLocks noChangeArrowheads="1"/>
            </p:cNvSpPr>
            <p:nvPr/>
          </p:nvSpPr>
          <p:spPr bwMode="auto">
            <a:xfrm rot="21300161">
              <a:off x="740" y="1452"/>
              <a:ext cx="1745" cy="1859"/>
            </a:xfrm>
            <a:prstGeom prst="moon">
              <a:avLst>
                <a:gd name="adj" fmla="val 3176"/>
              </a:avLst>
            </a:prstGeom>
            <a:solidFill>
              <a:srgbClr val="FF9933"/>
            </a:solidFill>
            <a:ln>
              <a:noFill/>
            </a:ln>
            <a:effectLst>
              <a:outerShdw dist="17961" dir="2700000" algn="ctr" rotWithShape="0">
                <a:srgbClr val="985B1E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6" name="Text Box 38"/>
            <p:cNvSpPr txBox="1">
              <a:spLocks noChangeArrowheads="1"/>
            </p:cNvSpPr>
            <p:nvPr/>
          </p:nvSpPr>
          <p:spPr bwMode="auto">
            <a:xfrm>
              <a:off x="1584" y="2120"/>
              <a:ext cx="31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89898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zh-CN" sz="3200" b="1">
                  <a:solidFill>
                    <a:srgbClr val="FF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产品数字化开发环境</a:t>
              </a:r>
              <a:endParaRPr lang="zh-CN" altLang="zh-CN" sz="32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7447" name="Rectangle 39"/>
            <p:cNvSpPr>
              <a:spLocks noChangeArrowheads="1"/>
            </p:cNvSpPr>
            <p:nvPr/>
          </p:nvSpPr>
          <p:spPr bwMode="auto">
            <a:xfrm>
              <a:off x="4125" y="2963"/>
              <a:ext cx="1491" cy="962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legacyObliqueTopRight"/>
              <a:lightRig rig="legacyFlat4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  <a:contourClr>
                <a:srgbClr val="000066"/>
              </a:contourClr>
            </a:sp3d>
            <a:extLst>
              <a:ext uri="{91240B29-F687-4F45-9708-019B960494DF}">
                <a14:hiddenLine xmlns:a14="http://schemas.microsoft.com/office/drawing/2010/main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3C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48" y="2963"/>
              <a:ext cx="1492" cy="961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legacyObliqueTopRight"/>
              <a:lightRig rig="legacyFlat4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  <a:contourClr>
                <a:srgbClr val="000066"/>
              </a:contourClr>
            </a:sp3d>
            <a:extLst>
              <a:ext uri="{91240B29-F687-4F45-9708-019B960494DF}">
                <a14:hiddenLine xmlns:a14="http://schemas.microsoft.com/office/drawing/2010/main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3C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grpSp>
          <p:nvGrpSpPr>
            <p:cNvPr id="17449" name="Group 41"/>
            <p:cNvGrpSpPr/>
            <p:nvPr/>
          </p:nvGrpSpPr>
          <p:grpSpPr bwMode="auto">
            <a:xfrm>
              <a:off x="112" y="3037"/>
              <a:ext cx="1406" cy="726"/>
              <a:chOff x="112" y="3037"/>
              <a:chExt cx="1406" cy="726"/>
            </a:xfrm>
          </p:grpSpPr>
          <p:sp>
            <p:nvSpPr>
              <p:cNvPr id="17450" name="Text Box 42"/>
              <p:cNvSpPr txBox="1">
                <a:spLocks noChangeArrowheads="1"/>
              </p:cNvSpPr>
              <p:nvPr/>
            </p:nvSpPr>
            <p:spPr bwMode="auto">
              <a:xfrm rot="21590101">
                <a:off x="112" y="3037"/>
                <a:ext cx="93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20000"/>
                  </a:spcBef>
                </a:pPr>
                <a:r>
                  <a:rPr lang="zh-CN" altLang="zh-CN">
                    <a:solidFill>
                      <a:srgbClr val="FF9933"/>
                    </a:solidFill>
                    <a:latin typeface="Avenir 55" pitchFamily="34" charset="0"/>
                  </a:rPr>
                  <a:t>S</a:t>
                </a:r>
                <a:r>
                  <a:rPr lang="zh-CN" altLang="zh-CN" sz="1800">
                    <a:solidFill>
                      <a:schemeClr val="bg1"/>
                    </a:solidFill>
                    <a:latin typeface="Avenir 55" pitchFamily="34" charset="0"/>
                  </a:rPr>
                  <a:t>uppliers </a:t>
                </a:r>
                <a:endParaRPr lang="zh-CN" altLang="zh-CN" sz="1800">
                  <a:solidFill>
                    <a:schemeClr val="bg1"/>
                  </a:solidFill>
                  <a:latin typeface="Avenir 55" pitchFamily="34" charset="0"/>
                </a:endParaRPr>
              </a:p>
            </p:txBody>
          </p:sp>
          <p:pic>
            <p:nvPicPr>
              <p:cNvPr id="17451" name="Picture 4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3264"/>
                <a:ext cx="942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452" name="Rectangle 44">
              <a:hlinkHover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3" y="821"/>
              <a:ext cx="1481" cy="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89898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48" y="816"/>
              <a:ext cx="1492" cy="961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legacyObliqueTopRight"/>
              <a:lightRig rig="legacyFlat4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  <a:contourClr>
                <a:srgbClr val="000066"/>
              </a:contourClr>
            </a:sp3d>
            <a:extLst>
              <a:ext uri="{91240B29-F687-4F45-9708-019B960494DF}">
                <a14:hiddenLine xmlns:a14="http://schemas.microsoft.com/office/drawing/2010/main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3C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grpSp>
          <p:nvGrpSpPr>
            <p:cNvPr id="17454" name="Group 46"/>
            <p:cNvGrpSpPr/>
            <p:nvPr/>
          </p:nvGrpSpPr>
          <p:grpSpPr bwMode="auto">
            <a:xfrm>
              <a:off x="126" y="839"/>
              <a:ext cx="1348" cy="651"/>
              <a:chOff x="126" y="839"/>
              <a:chExt cx="1348" cy="651"/>
            </a:xfrm>
          </p:grpSpPr>
          <p:sp>
            <p:nvSpPr>
              <p:cNvPr id="17455" name="Text Box 47"/>
              <p:cNvSpPr txBox="1">
                <a:spLocks noChangeArrowheads="1"/>
              </p:cNvSpPr>
              <p:nvPr/>
            </p:nvSpPr>
            <p:spPr bwMode="auto">
              <a:xfrm rot="21590101">
                <a:off x="126" y="839"/>
                <a:ext cx="4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20000"/>
                  </a:spcBef>
                </a:pPr>
                <a:r>
                  <a:rPr lang="zh-CN" altLang="zh-CN">
                    <a:solidFill>
                      <a:srgbClr val="FF9933"/>
                    </a:solidFill>
                    <a:latin typeface="Avenir 55" pitchFamily="34" charset="0"/>
                  </a:rPr>
                  <a:t>P</a:t>
                </a:r>
                <a:r>
                  <a:rPr lang="zh-CN" altLang="zh-CN" sz="1800">
                    <a:solidFill>
                      <a:schemeClr val="bg1"/>
                    </a:solidFill>
                    <a:latin typeface="Avenir 55" pitchFamily="34" charset="0"/>
                  </a:rPr>
                  <a:t>roduct</a:t>
                </a:r>
                <a:endParaRPr lang="zh-CN" altLang="zh-CN" sz="1800">
                  <a:solidFill>
                    <a:schemeClr val="bg1"/>
                  </a:solidFill>
                  <a:latin typeface="Avenir 55" pitchFamily="34" charset="0"/>
                </a:endParaRPr>
              </a:p>
            </p:txBody>
          </p:sp>
          <p:pic>
            <p:nvPicPr>
              <p:cNvPr id="17456" name="Picture 4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" y="917"/>
                <a:ext cx="820" cy="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457" name="Rectangle 49"/>
            <p:cNvSpPr>
              <a:spLocks noChangeArrowheads="1"/>
            </p:cNvSpPr>
            <p:nvPr/>
          </p:nvSpPr>
          <p:spPr bwMode="auto">
            <a:xfrm>
              <a:off x="4125" y="822"/>
              <a:ext cx="1491" cy="962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scene3d>
              <a:camera prst="legacyObliqueTopRight"/>
              <a:lightRig rig="legacyFlat4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  <a:contourClr>
                <a:srgbClr val="000066"/>
              </a:contourClr>
            </a:sp3d>
            <a:extLst>
              <a:ext uri="{91240B29-F687-4F45-9708-019B960494DF}">
                <a14:hiddenLine xmlns:a14="http://schemas.microsoft.com/office/drawing/2010/main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3C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grpSp>
          <p:nvGrpSpPr>
            <p:cNvPr id="17458" name="Group 50"/>
            <p:cNvGrpSpPr/>
            <p:nvPr/>
          </p:nvGrpSpPr>
          <p:grpSpPr bwMode="auto">
            <a:xfrm>
              <a:off x="4224" y="897"/>
              <a:ext cx="1349" cy="562"/>
              <a:chOff x="4224" y="897"/>
              <a:chExt cx="1349" cy="562"/>
            </a:xfrm>
          </p:grpSpPr>
          <p:pic>
            <p:nvPicPr>
              <p:cNvPr id="17459" name="Picture 5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3" y="1100"/>
                <a:ext cx="510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7460" name="Text Box 52"/>
              <p:cNvSpPr txBox="1">
                <a:spLocks noChangeArrowheads="1"/>
              </p:cNvSpPr>
              <p:nvPr/>
            </p:nvSpPr>
            <p:spPr bwMode="auto">
              <a:xfrm rot="21590101">
                <a:off x="4224" y="897"/>
                <a:ext cx="68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20000"/>
                  </a:spcBef>
                </a:pPr>
                <a:r>
                  <a:rPr lang="zh-CN" altLang="zh-CN">
                    <a:solidFill>
                      <a:srgbClr val="FF9933"/>
                    </a:solidFill>
                    <a:latin typeface="Avenir 55" pitchFamily="34" charset="0"/>
                  </a:rPr>
                  <a:t>C</a:t>
                </a:r>
                <a:r>
                  <a:rPr lang="zh-CN" altLang="zh-CN" sz="1800">
                    <a:solidFill>
                      <a:schemeClr val="bg1"/>
                    </a:solidFill>
                    <a:latin typeface="Avenir 55" pitchFamily="34" charset="0"/>
                  </a:rPr>
                  <a:t>ustomers </a:t>
                </a:r>
                <a:endParaRPr lang="zh-CN" altLang="zh-CN" sz="1800">
                  <a:solidFill>
                    <a:schemeClr val="bg1"/>
                  </a:solidFill>
                  <a:latin typeface="Avenir 55" pitchFamily="34" charset="0"/>
                </a:endParaRPr>
              </a:p>
            </p:txBody>
          </p:sp>
        </p:grpSp>
        <p:sp>
          <p:nvSpPr>
            <p:cNvPr id="17461" name="Text Box 53"/>
            <p:cNvSpPr txBox="1">
              <a:spLocks noChangeArrowheads="1"/>
            </p:cNvSpPr>
            <p:nvPr/>
          </p:nvSpPr>
          <p:spPr bwMode="auto">
            <a:xfrm rot="21590101">
              <a:off x="129" y="833"/>
              <a:ext cx="835" cy="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89898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20000"/>
                </a:spcBef>
              </a:pPr>
              <a:endParaRPr lang="zh-CN" altLang="zh-CN">
                <a:solidFill>
                  <a:srgbClr val="FF9933"/>
                </a:solidFill>
                <a:latin typeface="Avenir 55" pitchFamily="34" charset="0"/>
              </a:endParaRPr>
            </a:p>
            <a:p>
              <a:pPr eaLnBrk="0" hangingPunct="0">
                <a:spcBef>
                  <a:spcPct val="20000"/>
                </a:spcBef>
              </a:pPr>
              <a:r>
                <a:rPr lang="zh-CN" altLang="zh-CN">
                  <a:solidFill>
                    <a:srgbClr val="FF9933"/>
                  </a:solidFill>
                  <a:latin typeface="Avenir 55" pitchFamily="34" charset="0"/>
                </a:rPr>
                <a:t>L</a:t>
              </a:r>
              <a:r>
                <a:rPr lang="zh-CN" altLang="zh-CN" sz="1800">
                  <a:solidFill>
                    <a:schemeClr val="bg1"/>
                  </a:solidFill>
                  <a:latin typeface="Avenir 55" pitchFamily="34" charset="0"/>
                </a:rPr>
                <a:t>ifecycle </a:t>
              </a:r>
              <a:endParaRPr lang="zh-CN" altLang="zh-CN" sz="1800">
                <a:solidFill>
                  <a:schemeClr val="bg1"/>
                </a:solidFill>
                <a:latin typeface="Avenir 55" pitchFamily="34" charset="0"/>
              </a:endParaRPr>
            </a:p>
            <a:p>
              <a:pPr eaLnBrk="0" hangingPunct="0">
                <a:spcBef>
                  <a:spcPct val="20000"/>
                </a:spcBef>
              </a:pPr>
              <a:r>
                <a:rPr lang="zh-CN" altLang="zh-CN">
                  <a:solidFill>
                    <a:srgbClr val="FF9933"/>
                  </a:solidFill>
                  <a:latin typeface="Avenir 55" pitchFamily="34" charset="0"/>
                </a:rPr>
                <a:t>M</a:t>
              </a:r>
              <a:r>
                <a:rPr lang="zh-CN" altLang="zh-CN" sz="1800">
                  <a:solidFill>
                    <a:schemeClr val="bg1"/>
                  </a:solidFill>
                  <a:latin typeface="Avenir 55" pitchFamily="34" charset="0"/>
                </a:rPr>
                <a:t>anagement</a:t>
              </a:r>
              <a:endParaRPr lang="zh-CN" altLang="zh-CN" sz="1800">
                <a:solidFill>
                  <a:schemeClr val="bg1"/>
                </a:solidFill>
                <a:latin typeface="Avenir 55" pitchFamily="34" charset="0"/>
              </a:endParaRPr>
            </a:p>
          </p:txBody>
        </p:sp>
        <p:sp>
          <p:nvSpPr>
            <p:cNvPr id="17462" name="Text Box 54"/>
            <p:cNvSpPr txBox="1">
              <a:spLocks noChangeArrowheads="1"/>
            </p:cNvSpPr>
            <p:nvPr/>
          </p:nvSpPr>
          <p:spPr bwMode="auto">
            <a:xfrm rot="21590101">
              <a:off x="4225" y="891"/>
              <a:ext cx="835" cy="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89898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20000"/>
                </a:spcBef>
              </a:pPr>
              <a:endParaRPr lang="zh-CN" altLang="zh-CN">
                <a:solidFill>
                  <a:srgbClr val="FF9933"/>
                </a:solidFill>
                <a:latin typeface="Avenir 55" pitchFamily="34" charset="0"/>
              </a:endParaRPr>
            </a:p>
            <a:p>
              <a:pPr eaLnBrk="0" hangingPunct="0">
                <a:spcBef>
                  <a:spcPct val="20000"/>
                </a:spcBef>
              </a:pPr>
              <a:r>
                <a:rPr lang="zh-CN" altLang="zh-CN">
                  <a:solidFill>
                    <a:srgbClr val="FF9933"/>
                  </a:solidFill>
                  <a:latin typeface="Avenir 55" pitchFamily="34" charset="0"/>
                </a:rPr>
                <a:t>R</a:t>
              </a:r>
              <a:r>
                <a:rPr lang="zh-CN" altLang="zh-CN" sz="1800">
                  <a:solidFill>
                    <a:schemeClr val="bg1"/>
                  </a:solidFill>
                  <a:latin typeface="Avenir 55" pitchFamily="34" charset="0"/>
                </a:rPr>
                <a:t>elationship </a:t>
              </a:r>
              <a:endParaRPr lang="zh-CN" altLang="zh-CN" sz="1800">
                <a:solidFill>
                  <a:schemeClr val="bg1"/>
                </a:solidFill>
                <a:latin typeface="Avenir 55" pitchFamily="34" charset="0"/>
              </a:endParaRPr>
            </a:p>
            <a:p>
              <a:pPr eaLnBrk="0" hangingPunct="0">
                <a:spcBef>
                  <a:spcPct val="20000"/>
                </a:spcBef>
              </a:pPr>
              <a:r>
                <a:rPr lang="zh-CN" altLang="zh-CN">
                  <a:solidFill>
                    <a:srgbClr val="FF9933"/>
                  </a:solidFill>
                  <a:latin typeface="Avenir 55" pitchFamily="34" charset="0"/>
                </a:rPr>
                <a:t>M</a:t>
              </a:r>
              <a:r>
                <a:rPr lang="zh-CN" altLang="zh-CN" sz="1800">
                  <a:solidFill>
                    <a:schemeClr val="bg1"/>
                  </a:solidFill>
                  <a:latin typeface="Avenir 55" pitchFamily="34" charset="0"/>
                </a:rPr>
                <a:t>anagement</a:t>
              </a:r>
              <a:endParaRPr lang="zh-CN" altLang="zh-CN" sz="1800">
                <a:solidFill>
                  <a:schemeClr val="bg1"/>
                </a:solidFill>
                <a:latin typeface="Avenir 55" pitchFamily="34" charset="0"/>
              </a:endParaRPr>
            </a:p>
          </p:txBody>
        </p:sp>
        <p:grpSp>
          <p:nvGrpSpPr>
            <p:cNvPr id="17463" name="Group 55"/>
            <p:cNvGrpSpPr/>
            <p:nvPr/>
          </p:nvGrpSpPr>
          <p:grpSpPr bwMode="auto">
            <a:xfrm>
              <a:off x="4236" y="3251"/>
              <a:ext cx="1179" cy="449"/>
              <a:chOff x="4236" y="3251"/>
              <a:chExt cx="1179" cy="449"/>
            </a:xfrm>
          </p:grpSpPr>
          <p:sp>
            <p:nvSpPr>
              <p:cNvPr id="17464" name="Text Box 56"/>
              <p:cNvSpPr txBox="1">
                <a:spLocks noChangeArrowheads="1"/>
              </p:cNvSpPr>
              <p:nvPr/>
            </p:nvSpPr>
            <p:spPr bwMode="auto">
              <a:xfrm rot="21590101">
                <a:off x="4236" y="3299"/>
                <a:ext cx="66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20000"/>
                  </a:spcBef>
                </a:pPr>
                <a:r>
                  <a:rPr lang="zh-CN" altLang="zh-CN">
                    <a:solidFill>
                      <a:srgbClr val="FF9933"/>
                    </a:solidFill>
                    <a:latin typeface="Avenir 55" pitchFamily="34" charset="0"/>
                  </a:rPr>
                  <a:t>R</a:t>
                </a:r>
                <a:r>
                  <a:rPr lang="zh-CN" altLang="zh-CN" sz="1800">
                    <a:solidFill>
                      <a:schemeClr val="bg1"/>
                    </a:solidFill>
                    <a:latin typeface="Avenir 55" pitchFamily="34" charset="0"/>
                  </a:rPr>
                  <a:t>esources </a:t>
                </a:r>
                <a:endParaRPr lang="zh-CN" altLang="zh-CN" sz="1800">
                  <a:solidFill>
                    <a:schemeClr val="bg1"/>
                  </a:solidFill>
                  <a:latin typeface="Avenir 55" pitchFamily="34" charset="0"/>
                </a:endParaRPr>
              </a:p>
            </p:txBody>
          </p:sp>
          <p:pic>
            <p:nvPicPr>
              <p:cNvPr id="17465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1" y="3251"/>
                <a:ext cx="444" cy="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466" name="Text Box 58"/>
            <p:cNvSpPr txBox="1">
              <a:spLocks noChangeArrowheads="1"/>
            </p:cNvSpPr>
            <p:nvPr/>
          </p:nvSpPr>
          <p:spPr bwMode="auto">
            <a:xfrm rot="21590101">
              <a:off x="4201" y="3014"/>
              <a:ext cx="697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89898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20000"/>
                </a:spcBef>
              </a:pPr>
              <a:r>
                <a:rPr lang="zh-CN" altLang="zh-CN">
                  <a:solidFill>
                    <a:srgbClr val="FF9933"/>
                  </a:solidFill>
                  <a:latin typeface="Avenir 55" pitchFamily="34" charset="0"/>
                </a:rPr>
                <a:t>E</a:t>
              </a:r>
              <a:r>
                <a:rPr lang="zh-CN" altLang="zh-CN" sz="1800">
                  <a:solidFill>
                    <a:schemeClr val="bg1"/>
                  </a:solidFill>
                  <a:latin typeface="Avenir 55" pitchFamily="34" charset="0"/>
                </a:rPr>
                <a:t>nterprise  </a:t>
              </a:r>
              <a:endParaRPr lang="zh-CN" altLang="zh-CN" sz="1800">
                <a:solidFill>
                  <a:schemeClr val="bg1"/>
                </a:solidFill>
                <a:latin typeface="Avenir 55" pitchFamily="34" charset="0"/>
              </a:endParaRPr>
            </a:p>
            <a:p>
              <a:pPr eaLnBrk="0" hangingPunct="0">
                <a:spcBef>
                  <a:spcPct val="20000"/>
                </a:spcBef>
              </a:pPr>
              <a:endParaRPr lang="zh-CN" altLang="zh-CN" sz="1800">
                <a:solidFill>
                  <a:schemeClr val="bg1"/>
                </a:solidFill>
                <a:latin typeface="Avenir 55" pitchFamily="34" charset="0"/>
              </a:endParaRPr>
            </a:p>
            <a:p>
              <a:pPr eaLnBrk="0" hangingPunct="0">
                <a:spcBef>
                  <a:spcPct val="20000"/>
                </a:spcBef>
              </a:pPr>
              <a:r>
                <a:rPr lang="zh-CN" altLang="zh-CN">
                  <a:solidFill>
                    <a:srgbClr val="FF9933"/>
                  </a:solidFill>
                  <a:latin typeface="Avenir 55" pitchFamily="34" charset="0"/>
                </a:rPr>
                <a:t>P</a:t>
              </a:r>
              <a:r>
                <a:rPr lang="zh-CN" altLang="zh-CN" sz="1800">
                  <a:solidFill>
                    <a:schemeClr val="bg1"/>
                  </a:solidFill>
                  <a:latin typeface="Avenir 55" pitchFamily="34" charset="0"/>
                </a:rPr>
                <a:t>lanning</a:t>
              </a:r>
              <a:endParaRPr lang="zh-CN" altLang="zh-CN" sz="1800">
                <a:solidFill>
                  <a:schemeClr val="bg1"/>
                </a:solidFill>
                <a:latin typeface="Avenir 55" pitchFamily="34" charset="0"/>
              </a:endParaRPr>
            </a:p>
          </p:txBody>
        </p:sp>
        <p:grpSp>
          <p:nvGrpSpPr>
            <p:cNvPr id="17467" name="Group 59"/>
            <p:cNvGrpSpPr/>
            <p:nvPr/>
          </p:nvGrpSpPr>
          <p:grpSpPr bwMode="auto">
            <a:xfrm>
              <a:off x="96" y="3011"/>
              <a:ext cx="870" cy="871"/>
              <a:chOff x="96" y="3011"/>
              <a:chExt cx="870" cy="871"/>
            </a:xfrm>
          </p:grpSpPr>
          <p:sp>
            <p:nvSpPr>
              <p:cNvPr id="17468" name="Rectangle 60"/>
              <p:cNvSpPr>
                <a:spLocks noChangeArrowheads="1"/>
              </p:cNvSpPr>
              <p:nvPr/>
            </p:nvSpPr>
            <p:spPr bwMode="auto">
              <a:xfrm>
                <a:off x="96" y="3011"/>
                <a:ext cx="868" cy="358"/>
              </a:xfrm>
              <a:prstGeom prst="rect">
                <a:avLst/>
              </a:prstGeom>
              <a:solidFill>
                <a:srgbClr val="000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2F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endParaRPr lang="zh-CN" altLang="zh-CN" b="1"/>
              </a:p>
            </p:txBody>
          </p:sp>
          <p:sp>
            <p:nvSpPr>
              <p:cNvPr id="17469" name="Text Box 61"/>
              <p:cNvSpPr txBox="1">
                <a:spLocks noChangeArrowheads="1"/>
              </p:cNvSpPr>
              <p:nvPr/>
            </p:nvSpPr>
            <p:spPr bwMode="auto">
              <a:xfrm rot="21590101">
                <a:off x="131" y="3033"/>
                <a:ext cx="835" cy="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20000"/>
                  </a:spcBef>
                </a:pPr>
                <a:r>
                  <a:rPr lang="zh-CN" altLang="zh-CN">
                    <a:solidFill>
                      <a:srgbClr val="FF9933"/>
                    </a:solidFill>
                    <a:latin typeface="Avenir 55" pitchFamily="34" charset="0"/>
                  </a:rPr>
                  <a:t>S</a:t>
                </a:r>
                <a:r>
                  <a:rPr lang="zh-CN" altLang="zh-CN" sz="1800">
                    <a:solidFill>
                      <a:schemeClr val="bg1"/>
                    </a:solidFill>
                    <a:latin typeface="Avenir 55" pitchFamily="34" charset="0"/>
                  </a:rPr>
                  <a:t>upply </a:t>
                </a:r>
                <a:endParaRPr lang="zh-CN" altLang="zh-CN" sz="1800">
                  <a:solidFill>
                    <a:schemeClr val="bg1"/>
                  </a:solidFill>
                  <a:latin typeface="Avenir 55" pitchFamily="34" charset="0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zh-CN" altLang="zh-CN">
                    <a:solidFill>
                      <a:srgbClr val="FF9933"/>
                    </a:solidFill>
                    <a:latin typeface="Avenir 55" pitchFamily="34" charset="0"/>
                  </a:rPr>
                  <a:t>C</a:t>
                </a:r>
                <a:r>
                  <a:rPr lang="zh-CN" altLang="zh-CN" sz="1800">
                    <a:solidFill>
                      <a:schemeClr val="bg1"/>
                    </a:solidFill>
                    <a:latin typeface="Avenir 55" pitchFamily="34" charset="0"/>
                  </a:rPr>
                  <a:t>hain </a:t>
                </a:r>
                <a:endParaRPr lang="zh-CN" altLang="zh-CN" sz="1800">
                  <a:solidFill>
                    <a:schemeClr val="bg1"/>
                  </a:solidFill>
                  <a:latin typeface="Avenir 55" pitchFamily="34" charset="0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zh-CN" altLang="zh-CN">
                    <a:solidFill>
                      <a:srgbClr val="FF9933"/>
                    </a:solidFill>
                    <a:latin typeface="Avenir 55" pitchFamily="34" charset="0"/>
                  </a:rPr>
                  <a:t>M</a:t>
                </a:r>
                <a:r>
                  <a:rPr lang="zh-CN" altLang="zh-CN" sz="1800">
                    <a:solidFill>
                      <a:schemeClr val="bg1"/>
                    </a:solidFill>
                    <a:latin typeface="Avenir 55" pitchFamily="34" charset="0"/>
                  </a:rPr>
                  <a:t>anagement</a:t>
                </a:r>
                <a:endParaRPr lang="zh-CN" altLang="zh-CN" sz="1800">
                  <a:solidFill>
                    <a:schemeClr val="bg1"/>
                  </a:solidFill>
                  <a:latin typeface="Avenir 55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6475" y="1740137"/>
            <a:ext cx="6838950" cy="3190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7" t="28999" r="27148" b="12926"/>
          <a:stretch>
            <a:fillRect/>
          </a:stretch>
        </p:blipFill>
        <p:spPr bwMode="auto">
          <a:xfrm>
            <a:off x="2624420" y="842963"/>
            <a:ext cx="7919752" cy="552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85750" y="757239"/>
            <a:ext cx="2057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设计过程始于对客户需求的分析和对未来市场变化的预测。然后还需进一步收集与产品功能、结构、外观、材料、性能、培植、制造工艺、生产成本、预计售价、预期产量等相关信息，了解相关行业发展和产品演化趋势、竞争对手和技术动态，在开展可行性论证的基础上制定产品开发目标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72763" y="1228725"/>
            <a:ext cx="1433510" cy="45243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制造过程始于产品的设计文档，需要根据零部件结构参数和性能要求，制定合理的工艺规划和生产计划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43150" y="3142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、产品设计与制造流程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65175"/>
          </a:xfrm>
        </p:spPr>
        <p:txBody>
          <a:bodyPr/>
          <a:lstStyle/>
          <a:p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产品生命周期与产品成本之间的关系</a:t>
            </a:r>
            <a:endParaRPr lang="zh-CN" altLang="zh-CN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7599" r="31491" b="23711"/>
          <a:stretch>
            <a:fillRect/>
          </a:stretch>
        </p:blipFill>
        <p:spPr bwMode="auto">
          <a:xfrm>
            <a:off x="602509" y="765176"/>
            <a:ext cx="8665316" cy="553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872538" y="1343043"/>
            <a:ext cx="30432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产品全生命周期成本主要包括设计成本、制造成本、运行成本和维护成本。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设计阶段的实际投入通常只占产品全生命周期成本的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5%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左右，但是它却决定了产品全生命周期成本的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70-80%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10073" r="17652" b="32935"/>
          <a:stretch>
            <a:fillRect/>
          </a:stretch>
        </p:blipFill>
        <p:spPr>
          <a:xfrm rot="16200000">
            <a:off x="6321555" y="-608662"/>
            <a:ext cx="4071161" cy="73173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57650" y="230740"/>
            <a:ext cx="524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设计变更与产品成本示意图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250" y="5243513"/>
            <a:ext cx="107299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设计阶段是控制和降低产品成本的最好阶段。此时设计者有很大的自由度来修改、完善设计方案，以便实现产品全生命周期成本的最小化。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数字化设计可以为此提供有效的技术支撑。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870" y="1214453"/>
            <a:ext cx="45720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上游设计阶段的缺失（设计变更）对产品成本的影响会以逐级放大的形式向下游传播。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美国波音公司的统计数据表明，这一逐级放大的比例系数可以达到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1:10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早期设计决策是否正确是决定产品开发成功与否的关键因素之一。</a:t>
            </a:r>
            <a:endParaRPr lang="en-US" altLang="zh-C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57226" y="120642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zh-CN" sz="28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产品</a:t>
            </a:r>
            <a:r>
              <a:rPr lang="zh-CN" altLang="en-US" sz="28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zh-CN" altLang="zh-CN" sz="28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数字化</a:t>
            </a:r>
            <a:r>
              <a:rPr lang="zh-CN" altLang="en-US" sz="28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开发</a:t>
            </a:r>
            <a:endParaRPr lang="zh-CN" altLang="zh-CN" sz="2800" b="1" dirty="0">
              <a:solidFill>
                <a:srgbClr val="FF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16667" r="34375" b="35417"/>
          <a:stretch>
            <a:fillRect/>
          </a:stretch>
        </p:blipFill>
        <p:spPr bwMode="auto">
          <a:xfrm>
            <a:off x="1671639" y="585788"/>
            <a:ext cx="8110536" cy="610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（</a:t>
            </a:r>
            <a:r>
              <a:rPr lang="en-US" altLang="zh-CN" sz="3600" dirty="0"/>
              <a:t>1</a:t>
            </a:r>
            <a:r>
              <a:rPr lang="zh-CN" altLang="en-US" sz="3600" dirty="0"/>
              <a:t>）数字化设计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2400"/>
          </a:xfrm>
        </p:spPr>
        <p:txBody>
          <a:bodyPr/>
          <a:lstStyle/>
          <a:p>
            <a:r>
              <a:rPr lang="zh-CN" altLang="en-US" dirty="0"/>
              <a:t>数字化设计就是以新产品设计为目标，以计算机软硬件技术为基础，以产品数字化信息为载体，支持产品建模、分析、性能预测、优化和设计文档生成的相关技术。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42975" y="3342483"/>
            <a:ext cx="8686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0000"/>
              </a:spcBef>
            </a:pPr>
            <a:r>
              <a:rPr lang="zh-CN" altLang="zh-CN" dirty="0">
                <a:latin typeface="宋体" panose="02010600030101010101" pitchFamily="2" charset="-122"/>
              </a:rPr>
              <a:t>①</a:t>
            </a:r>
            <a:r>
              <a:rPr lang="zh-CN" altLang="zh-CN" dirty="0">
                <a:solidFill>
                  <a:schemeClr val="accent2"/>
                </a:solidFill>
                <a:latin typeface="宋体" panose="02010600030101010101" pitchFamily="2" charset="-122"/>
              </a:rPr>
              <a:t> </a:t>
            </a:r>
            <a:r>
              <a:rPr lang="zh-CN" altLang="zh-CN" sz="2800" b="1" dirty="0">
                <a:solidFill>
                  <a:schemeClr val="accent2"/>
                </a:solidFill>
                <a:ea typeface="华文新魏" panose="02010800040101010101" pitchFamily="2" charset="-122"/>
              </a:rPr>
              <a:t>数字化设计（Digital Design）技术</a:t>
            </a:r>
            <a:r>
              <a:rPr lang="zh-CN" altLang="zh-CN" sz="2800" dirty="0">
                <a:solidFill>
                  <a:srgbClr val="000000"/>
                </a:solidFill>
              </a:rPr>
              <a:t> </a:t>
            </a:r>
            <a:endParaRPr lang="zh-CN" altLang="zh-CN" sz="2800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47775" y="4191001"/>
            <a:ext cx="83058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5000"/>
              </a:spcBef>
            </a:pPr>
            <a:r>
              <a:rPr lang="zh-CN" altLang="en-US" b="1" dirty="0"/>
              <a:t>计算机图形学（</a:t>
            </a:r>
            <a:r>
              <a:rPr lang="en-US" altLang="zh-CN" b="1" dirty="0"/>
              <a:t>CG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>
              <a:spcBef>
                <a:spcPct val="25000"/>
              </a:spcBef>
            </a:pPr>
            <a:r>
              <a:rPr lang="zh-CN" altLang="zh-CN" b="1" dirty="0"/>
              <a:t>计算机辅助设计（Computer Aided Design，</a:t>
            </a:r>
            <a:r>
              <a:rPr lang="zh-CN" altLang="zh-CN" b="1" dirty="0">
                <a:solidFill>
                  <a:srgbClr val="FF3300"/>
                </a:solidFill>
              </a:rPr>
              <a:t>CAD</a:t>
            </a:r>
            <a:r>
              <a:rPr lang="zh-CN" altLang="zh-CN" b="1" dirty="0"/>
              <a:t>）</a:t>
            </a:r>
            <a:endParaRPr lang="zh-CN" altLang="zh-CN" b="1" dirty="0"/>
          </a:p>
          <a:p>
            <a:pPr>
              <a:spcBef>
                <a:spcPct val="25000"/>
              </a:spcBef>
            </a:pPr>
            <a:r>
              <a:rPr lang="zh-CN" altLang="zh-CN" b="1" dirty="0"/>
              <a:t>计算机辅助工程分析（</a:t>
            </a:r>
            <a:r>
              <a:rPr lang="zh-CN" altLang="zh-CN" sz="2200" b="1" dirty="0"/>
              <a:t>Computer Aided Engineering，</a:t>
            </a:r>
            <a:r>
              <a:rPr lang="zh-CN" altLang="zh-CN" sz="2200" b="1" dirty="0">
                <a:solidFill>
                  <a:srgbClr val="FF3300"/>
                </a:solidFill>
              </a:rPr>
              <a:t>CAE</a:t>
            </a:r>
            <a:r>
              <a:rPr lang="zh-CN" altLang="zh-CN" b="1" dirty="0"/>
              <a:t>）</a:t>
            </a:r>
            <a:endParaRPr lang="zh-CN" altLang="zh-CN" b="1" dirty="0"/>
          </a:p>
          <a:p>
            <a:pPr>
              <a:spcBef>
                <a:spcPct val="25000"/>
              </a:spcBef>
            </a:pPr>
            <a:r>
              <a:rPr lang="zh-CN" altLang="zh-CN" b="1" dirty="0"/>
              <a:t>逆向工程技术（Reverse Engineering，</a:t>
            </a:r>
            <a:r>
              <a:rPr lang="zh-CN" altLang="zh-CN" b="1" dirty="0">
                <a:solidFill>
                  <a:srgbClr val="FF3300"/>
                </a:solidFill>
              </a:rPr>
              <a:t>RE</a:t>
            </a:r>
            <a:r>
              <a:rPr lang="zh-CN" altLang="zh-CN" b="1" dirty="0"/>
              <a:t>）</a:t>
            </a:r>
            <a:endParaRPr lang="en-US" altLang="zh-CN" b="1" dirty="0"/>
          </a:p>
          <a:p>
            <a:pPr>
              <a:spcBef>
                <a:spcPct val="25000"/>
              </a:spcBef>
            </a:pPr>
            <a:r>
              <a:rPr lang="zh-CN" altLang="en-US" b="1" dirty="0"/>
              <a:t>虚拟样机（</a:t>
            </a:r>
            <a:r>
              <a:rPr lang="en-US" altLang="zh-CN" b="1" dirty="0"/>
              <a:t>VP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>
              <a:spcBef>
                <a:spcPct val="25000"/>
              </a:spcBef>
            </a:pPr>
            <a:endParaRPr lang="zh-CN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077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广义的数字化设计技术任务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71588"/>
            <a:ext cx="10515600" cy="49053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利用计算机完成产品的概念化设计、几何造型、数字化装配，生成工程图及相关设计文档</a:t>
            </a:r>
            <a:r>
              <a:rPr lang="en-US" altLang="zh-CN" dirty="0"/>
              <a:t>——</a:t>
            </a:r>
            <a:r>
              <a:rPr lang="zh-CN" altLang="en-US" dirty="0"/>
              <a:t>数字化设计的基本内容；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利用计算机完成产品拓扑结构、形状尺寸、材料材质、颜色配置等的分析与优化，实现最佳的产品设计效果</a:t>
            </a:r>
            <a:r>
              <a:rPr lang="en-US" altLang="zh-CN" dirty="0"/>
              <a:t>——</a:t>
            </a:r>
            <a:r>
              <a:rPr lang="zh-CN" altLang="en-US" dirty="0"/>
              <a:t>计算机辅助工程分析（</a:t>
            </a:r>
            <a:r>
              <a:rPr lang="en-US" altLang="zh-CN" dirty="0"/>
              <a:t>CAE</a:t>
            </a:r>
            <a:r>
              <a:rPr lang="zh-CN" altLang="en-US" dirty="0"/>
              <a:t>），即数字化仿真技术；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利用计算机完成产品静力学、动力学、运动学、工艺参数、动态性能、流体力学、振动、噪声、电磁性能等性能的分析与优化</a:t>
            </a:r>
            <a:r>
              <a:rPr lang="en-US" altLang="zh-CN" dirty="0"/>
              <a:t>——</a:t>
            </a:r>
            <a:r>
              <a:rPr lang="zh-CN" altLang="en-US" dirty="0"/>
              <a:t>计算机辅助工程分析（</a:t>
            </a:r>
            <a:r>
              <a:rPr lang="en-US" altLang="zh-CN" dirty="0"/>
              <a:t>CAE</a:t>
            </a:r>
            <a:r>
              <a:rPr lang="zh-CN" altLang="en-US" dirty="0"/>
              <a:t>），即数字化仿真技术。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3"/>
          <p:cNvGrpSpPr/>
          <p:nvPr/>
        </p:nvGrpSpPr>
        <p:grpSpPr bwMode="auto">
          <a:xfrm>
            <a:off x="1682751" y="946150"/>
            <a:ext cx="8751889" cy="5584825"/>
            <a:chOff x="100" y="596"/>
            <a:chExt cx="5513" cy="3518"/>
          </a:xfrm>
        </p:grpSpPr>
        <p:grpSp>
          <p:nvGrpSpPr>
            <p:cNvPr id="14340" name="Group 4"/>
            <p:cNvGrpSpPr/>
            <p:nvPr/>
          </p:nvGrpSpPr>
          <p:grpSpPr bwMode="auto">
            <a:xfrm>
              <a:off x="742" y="2996"/>
              <a:ext cx="824" cy="851"/>
              <a:chOff x="742" y="2996"/>
              <a:chExt cx="824" cy="851"/>
            </a:xfrm>
          </p:grpSpPr>
          <p:sp>
            <p:nvSpPr>
              <p:cNvPr id="14341" name="Rectangle 5"/>
              <p:cNvSpPr>
                <a:spLocks noChangeArrowheads="1"/>
              </p:cNvSpPr>
              <p:nvPr/>
            </p:nvSpPr>
            <p:spPr bwMode="auto">
              <a:xfrm>
                <a:off x="742" y="3701"/>
                <a:ext cx="824" cy="146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bg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wrap="none" lIns="38100" tIns="19050" rIns="38100" bIns="19050">
                <a:spAutoFit/>
              </a:bodyPr>
              <a:lstStyle>
                <a:lvl1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zh-CN" sz="14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Manufacturing</a:t>
                </a:r>
                <a:endParaRPr lang="zh-CN" altLang="zh-CN" sz="1400" b="1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4342" name="Picture 6"/>
              <p:cNvPicPr>
                <a:picLocks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" y="2996"/>
                <a:ext cx="729" cy="642"/>
              </a:xfrm>
              <a:prstGeom prst="rect">
                <a:avLst/>
              </a:prstGeom>
              <a:noFill/>
              <a:ln w="2540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343" name="Group 7"/>
            <p:cNvGrpSpPr/>
            <p:nvPr/>
          </p:nvGrpSpPr>
          <p:grpSpPr bwMode="auto">
            <a:xfrm>
              <a:off x="312" y="2060"/>
              <a:ext cx="790" cy="908"/>
              <a:chOff x="312" y="2060"/>
              <a:chExt cx="790" cy="908"/>
            </a:xfrm>
          </p:grpSpPr>
          <p:sp>
            <p:nvSpPr>
              <p:cNvPr id="14344" name="Rectangle 8"/>
              <p:cNvSpPr>
                <a:spLocks noChangeArrowheads="1"/>
              </p:cNvSpPr>
              <p:nvPr/>
            </p:nvSpPr>
            <p:spPr bwMode="auto">
              <a:xfrm>
                <a:off x="323" y="2819"/>
                <a:ext cx="779" cy="149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bg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lIns="38100" tIns="19050" rIns="38100" bIns="19050">
                <a:spAutoFit/>
              </a:bodyPr>
              <a:lstStyle>
                <a:lvl1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zh-CN" sz="14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Maintenance</a:t>
                </a:r>
                <a:endParaRPr lang="zh-CN" altLang="zh-CN" sz="1400" b="1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4345" name="Picture 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" y="2060"/>
                <a:ext cx="767" cy="742"/>
              </a:xfrm>
              <a:prstGeom prst="rect">
                <a:avLst/>
              </a:prstGeom>
              <a:noFill/>
              <a:ln w="2540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346" name="Group 10"/>
            <p:cNvGrpSpPr/>
            <p:nvPr/>
          </p:nvGrpSpPr>
          <p:grpSpPr bwMode="auto">
            <a:xfrm>
              <a:off x="3778" y="714"/>
              <a:ext cx="1776" cy="1302"/>
              <a:chOff x="3778" y="714"/>
              <a:chExt cx="1776" cy="1302"/>
            </a:xfrm>
          </p:grpSpPr>
          <p:sp>
            <p:nvSpPr>
              <p:cNvPr id="14347" name="Rectangle 11"/>
              <p:cNvSpPr>
                <a:spLocks noChangeArrowheads="1"/>
              </p:cNvSpPr>
              <p:nvPr/>
            </p:nvSpPr>
            <p:spPr bwMode="auto">
              <a:xfrm>
                <a:off x="3782" y="1377"/>
                <a:ext cx="782" cy="282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bg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lIns="38100" tIns="19050" rIns="38100" bIns="19050">
                <a:spAutoFit/>
              </a:bodyPr>
              <a:lstStyle>
                <a:lvl1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95000"/>
                  </a:lnSpc>
                </a:pPr>
                <a:r>
                  <a:rPr lang="zh-CN" altLang="zh-CN" sz="14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Tubing</a:t>
                </a:r>
                <a:endParaRPr lang="en-US" altLang="zh-CN" sz="1400" b="1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  <a:p>
                <a:pPr algn="ctr" eaLnBrk="0" hangingPunct="0">
                  <a:lnSpc>
                    <a:spcPct val="95000"/>
                  </a:lnSpc>
                </a:pPr>
                <a:r>
                  <a:rPr lang="zh-CN" altLang="en-US" sz="14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管道</a:t>
                </a:r>
                <a:endParaRPr lang="zh-CN" altLang="zh-CN" sz="1400" b="1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48" name="Rectangle 12"/>
              <p:cNvSpPr>
                <a:spLocks noChangeArrowheads="1"/>
              </p:cNvSpPr>
              <p:nvPr/>
            </p:nvSpPr>
            <p:spPr bwMode="auto">
              <a:xfrm>
                <a:off x="4928" y="1863"/>
                <a:ext cx="550" cy="153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bg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wrap="none" lIns="38100" tIns="19050" rIns="38100" bIns="19050">
                <a:spAutoFit/>
              </a:bodyPr>
              <a:lstStyle>
                <a:lvl1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95000"/>
                  </a:lnSpc>
                </a:pPr>
                <a:r>
                  <a:rPr lang="zh-CN" altLang="zh-CN" sz="14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Electrical</a:t>
                </a:r>
                <a:endParaRPr lang="zh-CN" altLang="zh-CN" sz="1400" b="1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4349" name="Picture 1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8" y="714"/>
                <a:ext cx="744" cy="618"/>
              </a:xfrm>
              <a:prstGeom prst="rect">
                <a:avLst/>
              </a:prstGeom>
              <a:noFill/>
              <a:ln w="2540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50" name="Picture 14"/>
              <p:cNvPicPr>
                <a:picLocks noChangeArrowheads="1"/>
              </p:cNvPicPr>
              <p:nvPr/>
            </p:nvPicPr>
            <p:blipFill>
              <a:blip r:embed="rId4">
                <a:lum bright="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2" y="1159"/>
                <a:ext cx="702" cy="648"/>
              </a:xfrm>
              <a:prstGeom prst="rect">
                <a:avLst/>
              </a:prstGeom>
              <a:noFill/>
              <a:ln w="2540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351" name="Group 15"/>
            <p:cNvGrpSpPr/>
            <p:nvPr/>
          </p:nvGrpSpPr>
          <p:grpSpPr bwMode="auto">
            <a:xfrm>
              <a:off x="100" y="1070"/>
              <a:ext cx="1210" cy="911"/>
              <a:chOff x="100" y="1070"/>
              <a:chExt cx="1210" cy="911"/>
            </a:xfrm>
          </p:grpSpPr>
          <p:sp>
            <p:nvSpPr>
              <p:cNvPr id="14352" name="Rectangle 16"/>
              <p:cNvSpPr>
                <a:spLocks noChangeArrowheads="1"/>
              </p:cNvSpPr>
              <p:nvPr/>
            </p:nvSpPr>
            <p:spPr bwMode="auto">
              <a:xfrm>
                <a:off x="244" y="1796"/>
                <a:ext cx="972" cy="18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bg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lnSpc>
                    <a:spcPct val="95000"/>
                  </a:lnSpc>
                </a:pPr>
                <a:r>
                  <a:rPr lang="zh-CN" altLang="zh-CN" sz="14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Concept Design</a:t>
                </a:r>
                <a:endParaRPr lang="zh-CN" altLang="zh-CN" sz="1400" b="1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4353" name="Picture 1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" y="1070"/>
                <a:ext cx="1210" cy="692"/>
              </a:xfrm>
              <a:prstGeom prst="rect">
                <a:avLst/>
              </a:prstGeom>
              <a:noFill/>
              <a:ln w="2540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354" name="Group 18"/>
            <p:cNvGrpSpPr/>
            <p:nvPr/>
          </p:nvGrpSpPr>
          <p:grpSpPr bwMode="auto">
            <a:xfrm>
              <a:off x="1538" y="596"/>
              <a:ext cx="4075" cy="3518"/>
              <a:chOff x="1538" y="596"/>
              <a:chExt cx="4075" cy="3518"/>
            </a:xfrm>
          </p:grpSpPr>
          <p:sp>
            <p:nvSpPr>
              <p:cNvPr id="14355" name="Rectangle 19"/>
              <p:cNvSpPr>
                <a:spLocks noChangeArrowheads="1"/>
              </p:cNvSpPr>
              <p:nvPr/>
            </p:nvSpPr>
            <p:spPr bwMode="auto">
              <a:xfrm>
                <a:off x="4563" y="3723"/>
                <a:ext cx="1041" cy="146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bg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wrap="none" lIns="38100" tIns="19050" rIns="38100" bIns="19050">
                <a:spAutoFit/>
              </a:bodyPr>
              <a:lstStyle>
                <a:lvl1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zh-CN" sz="14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Structure Analysis</a:t>
                </a:r>
                <a:endParaRPr lang="zh-CN" altLang="zh-CN" sz="1400" b="1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6" name="Rectangle 20"/>
              <p:cNvSpPr>
                <a:spLocks noChangeArrowheads="1"/>
              </p:cNvSpPr>
              <p:nvPr/>
            </p:nvSpPr>
            <p:spPr bwMode="auto">
              <a:xfrm>
                <a:off x="3374" y="3818"/>
                <a:ext cx="805" cy="296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bg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lIns="38100" tIns="19050" rIns="38100" bIns="19050">
                <a:spAutoFit/>
              </a:bodyPr>
              <a:lstStyle>
                <a:lvl1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zh-CN" sz="14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Kinematics</a:t>
                </a:r>
                <a:endParaRPr lang="en-US" altLang="zh-CN" sz="1400" b="1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  <a:p>
                <a:pPr algn="ctr" eaLnBrk="0" hangingPunct="0"/>
                <a:r>
                  <a:rPr lang="zh-CN" altLang="en-US" sz="14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运动学</a:t>
                </a:r>
                <a:endParaRPr lang="zh-CN" altLang="zh-CN" sz="1400" b="1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7" name="Rectangle 21"/>
              <p:cNvSpPr>
                <a:spLocks noChangeArrowheads="1"/>
              </p:cNvSpPr>
              <p:nvPr/>
            </p:nvSpPr>
            <p:spPr bwMode="auto">
              <a:xfrm>
                <a:off x="1897" y="3802"/>
                <a:ext cx="953" cy="146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bg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wrap="none" lIns="38100" tIns="19050" rIns="38100" bIns="19050">
                <a:spAutoFit/>
              </a:bodyPr>
              <a:lstStyle>
                <a:lvl1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zh-CN" sz="14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Digital Assembly</a:t>
                </a:r>
                <a:endParaRPr lang="zh-CN" altLang="zh-CN" sz="1400" b="1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8" name="Rectangle 22"/>
              <p:cNvSpPr>
                <a:spLocks noChangeArrowheads="1"/>
              </p:cNvSpPr>
              <p:nvPr/>
            </p:nvSpPr>
            <p:spPr bwMode="auto">
              <a:xfrm>
                <a:off x="4854" y="2833"/>
                <a:ext cx="759" cy="153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bg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wrap="none" lIns="38100" tIns="19050" rIns="38100" bIns="19050">
                <a:spAutoFit/>
              </a:bodyPr>
              <a:lstStyle>
                <a:lvl1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95000"/>
                  </a:lnSpc>
                </a:pPr>
                <a:r>
                  <a:rPr lang="zh-CN" altLang="zh-CN" sz="14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Part Analysis</a:t>
                </a:r>
                <a:endParaRPr lang="zh-CN" altLang="zh-CN" sz="1400" b="1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9" name="Rectangle 23"/>
              <p:cNvSpPr>
                <a:spLocks noChangeArrowheads="1"/>
              </p:cNvSpPr>
              <p:nvPr/>
            </p:nvSpPr>
            <p:spPr bwMode="auto">
              <a:xfrm>
                <a:off x="2792" y="1316"/>
                <a:ext cx="682" cy="15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bg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lIns="38100" tIns="19050" rIns="38100" bIns="19050">
                <a:spAutoFit/>
              </a:bodyPr>
              <a:lstStyle>
                <a:lvl1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95000"/>
                  </a:lnSpc>
                </a:pPr>
                <a:r>
                  <a:rPr lang="zh-CN" altLang="zh-CN" sz="14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Structures</a:t>
                </a:r>
                <a:endParaRPr lang="zh-CN" altLang="zh-CN" sz="1400" b="1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0" name="Rectangle 24"/>
              <p:cNvSpPr>
                <a:spLocks noChangeArrowheads="1"/>
              </p:cNvSpPr>
              <p:nvPr/>
            </p:nvSpPr>
            <p:spPr bwMode="auto">
              <a:xfrm>
                <a:off x="1558" y="1367"/>
                <a:ext cx="706" cy="282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bg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989898"/>
                      </a:outerShdw>
                    </a:effectLst>
                  </a14:hiddenEffects>
                </a:ext>
              </a:extLst>
            </p:spPr>
            <p:txBody>
              <a:bodyPr wrap="none" lIns="38100" tIns="19050" rIns="38100" bIns="19050">
                <a:spAutoFit/>
              </a:bodyPr>
              <a:lstStyle>
                <a:lvl1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defTabSz="215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defTabSz="215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95000"/>
                  </a:lnSpc>
                </a:pPr>
                <a:r>
                  <a:rPr lang="zh-CN" altLang="zh-CN" sz="14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Sheet  Metal</a:t>
                </a:r>
                <a:endParaRPr lang="en-US" altLang="zh-CN" sz="1400" b="1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  <a:p>
                <a:pPr algn="ctr" eaLnBrk="0" hangingPunct="0">
                  <a:lnSpc>
                    <a:spcPct val="95000"/>
                  </a:lnSpc>
                </a:pPr>
                <a:r>
                  <a:rPr lang="zh-CN" altLang="en-US" sz="14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钣金</a:t>
                </a:r>
                <a:endParaRPr lang="zh-CN" altLang="zh-CN" sz="1400" b="1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4361" name="Picture 25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5" y="2106"/>
                <a:ext cx="715" cy="671"/>
              </a:xfrm>
              <a:prstGeom prst="rect">
                <a:avLst/>
              </a:prstGeom>
              <a:noFill/>
              <a:ln w="2540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62" name="Picture 26"/>
              <p:cNvPicPr>
                <a:picLocks noChangeArrowheads="1"/>
              </p:cNvPicPr>
              <p:nvPr/>
            </p:nvPicPr>
            <p:blipFill>
              <a:blip r:embed="rId7">
                <a:lum brigh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8" y="731"/>
                <a:ext cx="697" cy="614"/>
              </a:xfrm>
              <a:prstGeom prst="rect">
                <a:avLst/>
              </a:prstGeom>
              <a:noFill/>
              <a:ln w="2540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63" name="Picture 27"/>
              <p:cNvPicPr>
                <a:picLocks noChangeArrowheads="1"/>
              </p:cNvPicPr>
              <p:nvPr/>
            </p:nvPicPr>
            <p:blipFill>
              <a:blip r:embed="rId8">
                <a:lum bright="16000" contrast="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5" y="3161"/>
                <a:ext cx="768" cy="578"/>
              </a:xfrm>
              <a:prstGeom prst="rect">
                <a:avLst/>
              </a:prstGeom>
              <a:noFill/>
              <a:ln w="2540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64" name="Picture 28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4" y="596"/>
                <a:ext cx="628" cy="709"/>
              </a:xfrm>
              <a:prstGeom prst="rect">
                <a:avLst/>
              </a:prstGeom>
              <a:noFill/>
              <a:ln w="2540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65" name="Picture 29"/>
              <p:cNvPicPr>
                <a:picLocks noChangeArrowheads="1"/>
              </p:cNvPicPr>
              <p:nvPr/>
            </p:nvPicPr>
            <p:blipFill>
              <a:blip r:embed="rId10">
                <a:lum bright="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" y="3098"/>
                <a:ext cx="777" cy="654"/>
              </a:xfrm>
              <a:prstGeom prst="rect">
                <a:avLst/>
              </a:prstGeom>
              <a:noFill/>
              <a:ln w="2540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4366" name="Picture 30">
                <a:hlinkClick r:id="" action="ppaction://media"/>
              </p:cNvPr>
              <p:cNvPicPr>
                <a:picLocks noChangeArrowheads="1"/>
              </p:cNvPicPr>
              <p:nvPr/>
            </p:nvPicPr>
            <p:blipFill>
              <a:blip r:embed="rId11">
                <a:lum bright="16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3" y="3034"/>
                <a:ext cx="978" cy="662"/>
              </a:xfrm>
              <a:prstGeom prst="rect">
                <a:avLst/>
              </a:prstGeom>
              <a:noFill/>
              <a:ln w="25400" cmpd="sng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367" name="Picture 3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674EC"/>
                </a:clrFrom>
                <a:clrTo>
                  <a:srgbClr val="F674EC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84"/>
              <a:ext cx="2251" cy="1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68" name="Picture 32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674EC"/>
                </a:clrFrom>
                <a:clrTo>
                  <a:srgbClr val="F674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84"/>
              <a:ext cx="2251" cy="1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1584" y="2036"/>
              <a:ext cx="2544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2862" tIns="22225" rIns="42862" bIns="22225">
              <a:spAutoFit/>
            </a:bodyPr>
            <a:lstStyle>
              <a:lvl1pPr defTabSz="2667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2667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2667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2667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2667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266700"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266700"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266700"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266700"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zh-CN" sz="4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华文新魏" panose="02010800040101010101" pitchFamily="2" charset="-122"/>
                </a:rPr>
                <a:t>数字化样机</a:t>
              </a:r>
              <a:endParaRPr lang="zh-CN" altLang="zh-CN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（</a:t>
            </a:r>
            <a:r>
              <a:rPr lang="en-US" altLang="zh-CN" sz="3600" dirty="0"/>
              <a:t>2</a:t>
            </a:r>
            <a:r>
              <a:rPr lang="zh-CN" altLang="en-US" sz="3600" dirty="0"/>
              <a:t>）数字化制造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7349"/>
            <a:ext cx="11120438" cy="4933950"/>
          </a:xfrm>
        </p:spPr>
        <p:txBody>
          <a:bodyPr>
            <a:normAutofit/>
          </a:bodyPr>
          <a:lstStyle/>
          <a:p>
            <a:r>
              <a:rPr lang="zh-CN" altLang="en-US" dirty="0"/>
              <a:t>数字化仿真技术是以产品数字化模型为基础，以力学、材料学、运动学、动力学、流体力学、声学、电磁学等学科理论为依据，利用</a:t>
            </a:r>
            <a:r>
              <a:rPr lang="en-US" altLang="zh-CN" dirty="0"/>
              <a:t>j</a:t>
            </a:r>
            <a:r>
              <a:rPr lang="zh-CN" altLang="en-US" dirty="0"/>
              <a:t>计算机和数字化模型对产品的未来性能进行模拟、评估、预测与优化的技术。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有限元方法（</a:t>
            </a:r>
            <a:r>
              <a:rPr lang="en-US" altLang="zh-CN" dirty="0"/>
              <a:t>FEM</a:t>
            </a:r>
            <a:r>
              <a:rPr lang="zh-CN" altLang="en-US" dirty="0"/>
              <a:t>）是应用最为广泛的数字化仿真技术。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以数字化模型为基础，可以制定工艺规划和作业计划，采购原材料、准备工装夹具，编制数控加工程序，完成零部件的数字化加工，再经过质量检查、装配和包装等环节，实现产品的数字化制造。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hiOWZlYjhhNjFjYWNiYjA3NDViODY4NjgzYjgwM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2444</Words>
  <Application>WPS 演示</Application>
  <PresentationFormat>宽屏</PresentationFormat>
  <Paragraphs>164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楷体</vt:lpstr>
      <vt:lpstr>Times New Roman</vt:lpstr>
      <vt:lpstr>华文新魏</vt:lpstr>
      <vt:lpstr>Avenir 55</vt:lpstr>
      <vt:lpstr>Segoe Print</vt:lpstr>
      <vt:lpstr>等线 Light</vt:lpstr>
      <vt:lpstr>等线</vt:lpstr>
      <vt:lpstr>微软雅黑</vt:lpstr>
      <vt:lpstr>Arial Unicode MS</vt:lpstr>
      <vt:lpstr>Calibri</vt:lpstr>
      <vt:lpstr>Office 主题​​</vt:lpstr>
      <vt:lpstr>3.2 产品数字化开发概述 </vt:lpstr>
      <vt:lpstr>PowerPoint 演示文稿</vt:lpstr>
      <vt:lpstr>2、产品生命周期与产品成本之间的关系</vt:lpstr>
      <vt:lpstr>PowerPoint 演示文稿</vt:lpstr>
      <vt:lpstr>PowerPoint 演示文稿</vt:lpstr>
      <vt:lpstr>（1）数字化设计</vt:lpstr>
      <vt:lpstr>广义的数字化设计技术任务</vt:lpstr>
      <vt:lpstr>PowerPoint 演示文稿</vt:lpstr>
      <vt:lpstr>（2）数字化制造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 li</dc:creator>
  <cp:lastModifiedBy>刘俊玲</cp:lastModifiedBy>
  <cp:revision>31</cp:revision>
  <dcterms:created xsi:type="dcterms:W3CDTF">2020-06-01T03:52:00Z</dcterms:created>
  <dcterms:modified xsi:type="dcterms:W3CDTF">2024-01-19T07:17:56Z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93F0C0DB41FD46308CFFB161B4F5455D_12</vt:lpwstr>
  </property>
  <property fmtid="{D5CDD505-2E9C-101B-9397-08002B2CF9AE}" pid="3" name="KSOProductBuildVer">
    <vt:lpwstr>2052-12.1.0.16120</vt:lpwstr>
  </property>
</Properties>
</file>