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sldIdLst>
    <p:sldId id="302" r:id="rId3"/>
    <p:sldId id="563" r:id="rId4"/>
    <p:sldId id="564" r:id="rId5"/>
    <p:sldId id="566" r:id="rId6"/>
    <p:sldId id="567" r:id="rId8"/>
    <p:sldId id="309" r:id="rId9"/>
    <p:sldId id="568" r:id="rId10"/>
    <p:sldId id="569" r:id="rId11"/>
    <p:sldId id="329" r:id="rId12"/>
    <p:sldId id="328" r:id="rId13"/>
    <p:sldId id="559" r:id="rId14"/>
    <p:sldId id="561" r:id="rId15"/>
    <p:sldId id="565" r:id="rId16"/>
    <p:sldId id="562" r:id="rId17"/>
    <p:sldId id="308" r:id="rId18"/>
    <p:sldId id="310" r:id="rId19"/>
    <p:sldId id="554" r:id="rId20"/>
    <p:sldId id="555" r:id="rId21"/>
    <p:sldId id="550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7"/>
    <p:restoredTop sz="94671"/>
  </p:normalViewPr>
  <p:slideViewPr>
    <p:cSldViewPr snapToGrid="0" snapToObjects="1">
      <p:cViewPr varScale="1">
        <p:scale>
          <a:sx n="63" d="100"/>
          <a:sy n="63" d="100"/>
        </p:scale>
        <p:origin x="7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F1A12-C79B-8442-B670-F8F3E2E3847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24E53-57B7-3342-B5F9-AA9A57D371D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24E53-57B7-3342-B5F9-AA9A57D371D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EBC6-A475-4A59-BD48-ABF421EA4AEA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/>
              <a:t>杭州电子科技大学  李晓</a:t>
            </a:r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C5F8-7A49-8248-ABB9-45AFC21F432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83EF-96BC-4E8D-A652-25291CAB00DC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/>
              <a:t>杭州电子科技大学  李晓</a:t>
            </a:r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C5F8-7A49-8248-ABB9-45AFC21F432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7A98F-1F01-472A-B648-C36E2346D307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/>
              <a:t>杭州电子科技大学  李晓</a:t>
            </a:r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C5F8-7A49-8248-ABB9-45AFC21F432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1027-75BF-4ED8-9449-6576EDAD2AD7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/>
              <a:t>杭州电子科技大学  李晓</a:t>
            </a:r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C5F8-7A49-8248-ABB9-45AFC21F432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9250-C1BE-4C08-9CAE-A1E997C1687A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/>
              <a:t>杭州电子科技大学  李晓</a:t>
            </a:r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C5F8-7A49-8248-ABB9-45AFC21F432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719F-B8D7-4199-9DAB-7C0F2DA02986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/>
              <a:t>杭州电子科技大学  李晓</a:t>
            </a:r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C5F8-7A49-8248-ABB9-45AFC21F432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B913-9AF5-4C4D-A960-69B6452CAA10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/>
              <a:t>杭州电子科技大学  李晓</a:t>
            </a:r>
            <a:endParaRPr kumimoji="1"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C5F8-7A49-8248-ABB9-45AFC21F432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02424-69A4-4E92-A442-F3512B2212B1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/>
              <a:t>杭州电子科技大学  李晓</a:t>
            </a:r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C5F8-7A49-8248-ABB9-45AFC21F432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3BA41-8121-4C48-9F39-8011464D4452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/>
              <a:t>杭州电子科技大学  李晓</a:t>
            </a:r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C5F8-7A49-8248-ABB9-45AFC21F432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5FE5-EEB9-463F-8044-7D2BFA4EF440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/>
              <a:t>杭州电子科技大学  李晓</a:t>
            </a:r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C5F8-7A49-8248-ABB9-45AFC21F432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CF6E-29EA-473A-B4E9-52A289DB72C6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/>
              <a:t>杭州电子科技大学  李晓</a:t>
            </a:r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C5F8-7A49-8248-ABB9-45AFC21F432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ECC99-04F4-45A5-9431-98C6CAAA60B1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zh-CN" altLang="en-US"/>
              <a:t>杭州电子科技大学  李晓</a:t>
            </a:r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CC5F8-7A49-8248-ABB9-45AFC21F432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://bigdata.idcquan.com/" TargetMode="External"/><Relationship Id="rId1" Type="http://schemas.openxmlformats.org/officeDocument/2006/relationships/hyperlink" Target="http://cloud.idcquan.com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hyperlink" Target="https://baike.baidu.com/item/%E5%85%A8%E5%B1%80/9440106" TargetMode="External"/><Relationship Id="rId6" Type="http://schemas.openxmlformats.org/officeDocument/2006/relationships/hyperlink" Target="https://baike.baidu.com/item/%E5%AD%99%E5%AD%90%E5%85%B5%E6%B3%95/136" TargetMode="External"/><Relationship Id="rId5" Type="http://schemas.openxmlformats.org/officeDocument/2006/relationships/hyperlink" Target="https://baike.baidu.com/item/%E5%AD%99%E6%AD%A6/18641" TargetMode="External"/><Relationship Id="rId4" Type="http://schemas.openxmlformats.org/officeDocument/2006/relationships/hyperlink" Target="https://baike.baidu.com/item/%E8%B0%8B%E7%95%A5/33003" TargetMode="External"/><Relationship Id="rId3" Type="http://schemas.openxmlformats.org/officeDocument/2006/relationships/hyperlink" Target="https://baike.baidu.com/item/%E8%A1%8C%E6%94%BF%E9%95%BF%E5%AE%98" TargetMode="External"/><Relationship Id="rId2" Type="http://schemas.openxmlformats.org/officeDocument/2006/relationships/hyperlink" Target="https://baike.baidu.com/item/%E5%B8%8C%E8%85%8A" TargetMode="External"/><Relationship Id="rId1" Type="http://schemas.openxmlformats.org/officeDocument/2006/relationships/hyperlink" Target="https://baike.baidu.com/item/%E5%86%9B%E4%BA%8B/615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/>
              <a:t>2.2</a:t>
            </a:r>
            <a:r>
              <a:rPr lang="zh-CN" altLang="zh-CN" b="1" dirty="0"/>
              <a:t>企业数字化转型</a:t>
            </a:r>
            <a:r>
              <a:rPr lang="zh-CN" altLang="en-US" b="1" dirty="0"/>
              <a:t>概述</a:t>
            </a:r>
            <a:br>
              <a:rPr lang="zh-CN" altLang="zh-CN" b="1" dirty="0"/>
            </a:b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1480" y="355600"/>
            <a:ext cx="11369040" cy="5516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5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1. </a:t>
            </a:r>
            <a:r>
              <a:rPr lang="zh-CN" altLang="en-US" sz="2400" b="1" dirty="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数字化转型战略规划内容</a:t>
            </a:r>
            <a:endParaRPr lang="zh-CN" altLang="en-US" sz="2000" b="1" dirty="0">
              <a:latin typeface="Times New Roman" panose="02020603050405020304" pitchFamily="18" charset="0"/>
              <a:ea typeface="宋体-简" panose="02010800040101010101" charset="-122"/>
              <a:cs typeface="Times New Roman" panose="02020603050405020304" pitchFamily="18" charset="0"/>
              <a:sym typeface="+mn-ea"/>
            </a:endParaRPr>
          </a:p>
          <a:p>
            <a:pPr marL="342900" indent="-342900" fontAlgn="auto">
              <a:lnSpc>
                <a:spcPct val="125000"/>
              </a:lnSpc>
              <a:buFont typeface="Wingdings" panose="05000000000000000000" charset="0"/>
              <a:buChar char=""/>
            </a:pPr>
            <a:r>
              <a:rPr lang="zh-CN" altLang="en-US" sz="2000" b="1" dirty="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设定明确的数字化长期目标及短期目标。</a:t>
            </a:r>
            <a:r>
              <a:rPr lang="zh-CN" altLang="en-US" sz="2000" dirty="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数字化转型并非一朝夕之事,组织需要树立明确的长期目标。明确的长期目标可以在组织所有成员之间建立共识,设定共同努力的方向,有助于识别与长期目标相关的重要行动,推进数字化转型有效开展。除了长期目标之外,组织还需要将长期目标划分成阶段性的短期目标,短期目标可以让组织内的成员在决策时更加聚焦,避免决策者为眼前的利益做出与数字化长期目标不符的决策。</a:t>
            </a:r>
            <a:endParaRPr lang="zh-CN" altLang="en-US" sz="2000" dirty="0">
              <a:latin typeface="Times New Roman" panose="02020603050405020304" pitchFamily="18" charset="0"/>
              <a:ea typeface="宋体-简" panose="02010800040101010101" charset="-122"/>
              <a:cs typeface="Times New Roman" panose="02020603050405020304" pitchFamily="18" charset="0"/>
              <a:sym typeface="+mn-ea"/>
            </a:endParaRPr>
          </a:p>
          <a:p>
            <a:pPr marL="342900" indent="-342900" fontAlgn="auto">
              <a:lnSpc>
                <a:spcPct val="125000"/>
              </a:lnSpc>
              <a:buFont typeface="Wingdings" panose="05000000000000000000" charset="0"/>
              <a:buChar char=""/>
            </a:pPr>
            <a:r>
              <a:rPr lang="zh-CN" altLang="en-US" sz="2000" b="1" dirty="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确定商业模式</a:t>
            </a:r>
            <a:r>
              <a:rPr lang="zh-CN" altLang="en-US" sz="2000" dirty="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。数字化转型依旧是业务的转型，通常伴随着商业模式的变化，因此数字化转型战略需要明确组织未来采用何种商业模式。</a:t>
            </a:r>
            <a:endParaRPr lang="zh-CN" altLang="en-US" sz="2000" dirty="0">
              <a:latin typeface="Times New Roman" panose="02020603050405020304" pitchFamily="18" charset="0"/>
              <a:ea typeface="宋体-简" panose="02010800040101010101" charset="-122"/>
              <a:cs typeface="Times New Roman" panose="02020603050405020304" pitchFamily="18" charset="0"/>
              <a:sym typeface="+mn-ea"/>
            </a:endParaRPr>
          </a:p>
          <a:p>
            <a:pPr indent="0" fontAlgn="auto">
              <a:lnSpc>
                <a:spcPct val="125000"/>
              </a:lnSpc>
              <a:buNone/>
            </a:pPr>
            <a:r>
              <a:rPr lang="zh-CN" altLang="en-US" sz="2000" dirty="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         通过分析商业模式的</a:t>
            </a:r>
            <a:r>
              <a:rPr lang="en-US" altLang="zh-CN" sz="2000" dirty="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9</a:t>
            </a:r>
            <a:r>
              <a:rPr lang="zh-CN" altLang="en-US" sz="2000" dirty="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个关键环节，可以使新的数字化商业模式清晰地展现出来。</a:t>
            </a:r>
            <a:r>
              <a:rPr lang="en-US" altLang="zh-CN" sz="2000" dirty="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9</a:t>
            </a:r>
            <a:r>
              <a:rPr lang="zh-CN" altLang="en-US" sz="2000" dirty="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个关键环节包括：客户细分、价值主张、渠道通道、客户关系、收入来源、核心资源、关键业务、合作伙伴、成本结构。</a:t>
            </a:r>
            <a:endParaRPr lang="zh-CN" altLang="en-US" sz="2000" dirty="0">
              <a:latin typeface="Times New Roman" panose="02020603050405020304" pitchFamily="18" charset="0"/>
              <a:ea typeface="宋体-简" panose="02010800040101010101" charset="-122"/>
              <a:cs typeface="Times New Roman" panose="02020603050405020304" pitchFamily="18" charset="0"/>
              <a:sym typeface="+mn-ea"/>
            </a:endParaRPr>
          </a:p>
          <a:p>
            <a:pPr marL="342900" indent="-342900" fontAlgn="auto">
              <a:lnSpc>
                <a:spcPct val="125000"/>
              </a:lnSpc>
              <a:buFont typeface="Wingdings" panose="05000000000000000000" charset="0"/>
              <a:buChar char=""/>
            </a:pPr>
            <a:r>
              <a:rPr lang="zh-CN" altLang="en-US" sz="2000" b="1" dirty="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构建数字化关键能力。</a:t>
            </a:r>
            <a:r>
              <a:rPr lang="zh-CN" altLang="en-US" sz="2000" dirty="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首先识别出支撑组织数字化转型的关键能力，其次分析这些关键能力的现状与期望之间存在的差距，最后制定能力改善方案与日程表。</a:t>
            </a:r>
            <a:endParaRPr lang="zh-CN" altLang="en-US" sz="2000" dirty="0">
              <a:latin typeface="Times New Roman" panose="02020603050405020304" pitchFamily="18" charset="0"/>
              <a:ea typeface="宋体-简" panose="02010800040101010101" charset="-122"/>
              <a:cs typeface="Times New Roman" panose="02020603050405020304" pitchFamily="18" charset="0"/>
              <a:sym typeface="+mn-ea"/>
            </a:endParaRPr>
          </a:p>
          <a:p>
            <a:pPr marL="342900" indent="-342900" algn="l" fontAlgn="auto">
              <a:lnSpc>
                <a:spcPct val="125000"/>
              </a:lnSpc>
              <a:buFont typeface="Wingdings" panose="05000000000000000000" charset="0"/>
              <a:buChar char=""/>
            </a:pPr>
            <a:r>
              <a:rPr lang="zh-CN" altLang="en-US" sz="2000" b="1" dirty="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确定配套数字化转型的人力资源、业务流程、组织架构及组织文化的调整计划。</a:t>
            </a:r>
            <a:endParaRPr lang="zh-CN" altLang="en-US" sz="2000" b="1" dirty="0">
              <a:latin typeface="Times New Roman" panose="02020603050405020304" pitchFamily="18" charset="0"/>
              <a:ea typeface="宋体-简" panose="02010800040101010101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600" b="1" dirty="0"/>
              <a:t>2</a:t>
            </a:r>
            <a:r>
              <a:rPr lang="zh-CN" altLang="en-US" sz="3600" b="1" dirty="0"/>
              <a:t>、数字化转型助力制造企业赢得竞争优势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3400" y="1120775"/>
            <a:ext cx="11239500" cy="563245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SzPct val="91000"/>
              <a:buFont typeface="Wingdings" panose="05000000000000000000" pitchFamily="2" charset="2"/>
              <a:buChar char="u"/>
            </a:pPr>
            <a:r>
              <a:rPr lang="zh-CN" altLang="en-US" sz="2400" b="1" dirty="0"/>
              <a:t> 通过对采购、生产、库存、资金、质量、能耗、设备状态等业务数据的及时洞察，帮助企业对</a:t>
            </a:r>
            <a:r>
              <a:rPr lang="zh-CN" altLang="en-US" sz="2400" b="1" dirty="0">
                <a:solidFill>
                  <a:srgbClr val="FF0000"/>
                </a:solidFill>
              </a:rPr>
              <a:t>运营管理中的各类复杂问题能够不仅知其然，也知其所以然；</a:t>
            </a:r>
            <a:endParaRPr lang="zh-CN" altLang="en-US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SzPct val="91000"/>
              <a:buFont typeface="Wingdings" panose="05000000000000000000" pitchFamily="2" charset="2"/>
              <a:buChar char="u"/>
            </a:pPr>
            <a:r>
              <a:rPr lang="en-US" altLang="zh-CN" sz="2400" b="1" dirty="0"/>
              <a:t> </a:t>
            </a:r>
            <a:r>
              <a:rPr lang="zh-CN" altLang="en-US" sz="2400" b="1" dirty="0"/>
              <a:t>通过对员工工作实绩的采集与分析，可以进一步</a:t>
            </a:r>
            <a:r>
              <a:rPr lang="zh-CN" altLang="en-US" sz="2400" b="1" dirty="0">
                <a:solidFill>
                  <a:srgbClr val="FF0000"/>
                </a:solidFill>
              </a:rPr>
              <a:t>激发员工的潜能</a:t>
            </a:r>
            <a:r>
              <a:rPr lang="zh-CN" altLang="en-US" sz="2400" b="1" dirty="0"/>
              <a:t>；</a:t>
            </a:r>
            <a:endParaRPr lang="zh-CN" altLang="en-US" sz="2400" b="1" dirty="0"/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SzPct val="91000"/>
              <a:buFont typeface="Wingdings" panose="05000000000000000000" pitchFamily="2" charset="2"/>
              <a:buChar char="u"/>
            </a:pPr>
            <a:r>
              <a:rPr lang="en-US" altLang="zh-CN" sz="2400" b="1" dirty="0"/>
              <a:t> </a:t>
            </a:r>
            <a:r>
              <a:rPr lang="zh-CN" altLang="en-US" sz="2400" b="1" dirty="0"/>
              <a:t>通过根据客户需求实现个性化定制，可以</a:t>
            </a:r>
            <a:r>
              <a:rPr lang="zh-CN" altLang="en-US" sz="2400" b="1" dirty="0">
                <a:solidFill>
                  <a:srgbClr val="FF0000"/>
                </a:solidFill>
              </a:rPr>
              <a:t>提升客户满意度；</a:t>
            </a:r>
            <a:endParaRPr lang="zh-CN" altLang="en-US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SzPct val="91000"/>
              <a:buFont typeface="Wingdings" panose="05000000000000000000" pitchFamily="2" charset="2"/>
              <a:buChar char="u"/>
            </a:pPr>
            <a:r>
              <a:rPr lang="zh-CN" altLang="en-US" sz="2400" b="1" dirty="0"/>
              <a:t> 通过对营销数据的采集与分析，做到知己知彼，</a:t>
            </a:r>
            <a:r>
              <a:rPr lang="zh-CN" altLang="en-US" sz="2400" b="1" dirty="0">
                <a:solidFill>
                  <a:srgbClr val="FF0000"/>
                </a:solidFill>
              </a:rPr>
              <a:t>更好地服务客户；</a:t>
            </a:r>
            <a:endParaRPr lang="zh-CN" altLang="en-US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SzPct val="91000"/>
              <a:buFont typeface="Wingdings" panose="05000000000000000000" pitchFamily="2" charset="2"/>
              <a:buChar char="u"/>
            </a:pPr>
            <a:r>
              <a:rPr lang="zh-CN" altLang="en-US" sz="2400" b="1" dirty="0"/>
              <a:t> 产品本身的数字化转型，实现数据采集、状态感知与远程控制，</a:t>
            </a:r>
            <a:r>
              <a:rPr lang="zh-CN" altLang="en-US" sz="2400" b="1" dirty="0">
                <a:solidFill>
                  <a:srgbClr val="FF0000"/>
                </a:solidFill>
              </a:rPr>
              <a:t>提高产品的附</a:t>
            </a:r>
            <a:endParaRPr lang="zh-CN" altLang="en-US" sz="2400" b="1" dirty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SzPct val="91000"/>
              <a:buNone/>
            </a:pPr>
            <a:r>
              <a:rPr lang="zh-CN" altLang="en-US" sz="2400" b="1" dirty="0">
                <a:solidFill>
                  <a:srgbClr val="FF0000"/>
                </a:solidFill>
              </a:rPr>
              <a:t>加值，增加服务收入</a:t>
            </a:r>
            <a:r>
              <a:rPr lang="zh-CN" altLang="en-US" sz="2400" b="1" dirty="0"/>
              <a:t>；</a:t>
            </a:r>
            <a:endParaRPr lang="zh-CN" altLang="en-US" sz="2400" b="1" dirty="0"/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SzPct val="91000"/>
              <a:buFont typeface="Wingdings" panose="05000000000000000000" pitchFamily="2" charset="2"/>
              <a:buChar char="u"/>
            </a:pPr>
            <a:r>
              <a:rPr lang="zh-CN" altLang="en-US" sz="2400" b="1" dirty="0"/>
              <a:t> 只有推进数字化转型，制造企业才能应对日益复杂的合规性要求，尤其是对于</a:t>
            </a:r>
            <a:endParaRPr lang="zh-CN" altLang="en-US" sz="2400" b="1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SzPct val="91000"/>
              <a:buNone/>
            </a:pPr>
            <a:r>
              <a:rPr lang="zh-CN" altLang="en-US" sz="2400" b="1" dirty="0"/>
              <a:t>医药、食品等民生行业，以及出口导向型企业，必须通过数字化转型，</a:t>
            </a:r>
            <a:r>
              <a:rPr lang="zh-CN" altLang="en-US" sz="2400" b="1" dirty="0">
                <a:solidFill>
                  <a:srgbClr val="FF0000"/>
                </a:solidFill>
              </a:rPr>
              <a:t>实现整</a:t>
            </a:r>
            <a:endParaRPr lang="zh-CN" altLang="en-US" sz="2400" b="1" dirty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SzPct val="91000"/>
              <a:buNone/>
            </a:pPr>
            <a:r>
              <a:rPr lang="zh-CN" altLang="en-US" sz="2400" b="1" dirty="0">
                <a:solidFill>
                  <a:srgbClr val="FF0000"/>
                </a:solidFill>
              </a:rPr>
              <a:t>个生产过程的可追溯。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136525"/>
            <a:ext cx="10515600" cy="1325563"/>
          </a:xfrm>
        </p:spPr>
        <p:txBody>
          <a:bodyPr/>
          <a:lstStyle/>
          <a:p>
            <a:r>
              <a:rPr lang="en-US" altLang="zh-CN" b="1" dirty="0"/>
              <a:t>3</a:t>
            </a:r>
            <a:r>
              <a:rPr lang="zh-CN" altLang="en-US" b="1" dirty="0"/>
              <a:t>、</a:t>
            </a:r>
            <a:r>
              <a:rPr lang="en-US" altLang="zh-CN" b="1" dirty="0"/>
              <a:t> </a:t>
            </a:r>
            <a:r>
              <a:rPr lang="zh-CN" altLang="en-US" b="1" dirty="0"/>
              <a:t>制造企业推进数字化转型四部曲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2136775"/>
            <a:ext cx="10515600" cy="435133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/>
              <a:t>企业高层没有意识到数字化转型的必要性、紧迫性和复杂性，观念还停留在部署常用的</a:t>
            </a:r>
            <a:r>
              <a:rPr lang="en-US" altLang="zh-CN" sz="2400" b="1" dirty="0"/>
              <a:t>IT</a:t>
            </a:r>
            <a:r>
              <a:rPr lang="zh-CN" altLang="en-US" sz="2400" b="1" dirty="0"/>
              <a:t>系统。数字化转型不是</a:t>
            </a:r>
            <a:r>
              <a:rPr lang="en-US" altLang="zh-CN" sz="2400" b="1" dirty="0"/>
              <a:t>IT</a:t>
            </a:r>
            <a:r>
              <a:rPr lang="zh-CN" altLang="en-US" sz="2400" b="1" dirty="0"/>
              <a:t>部门能够实现的，</a:t>
            </a:r>
            <a:r>
              <a:rPr lang="zh-CN" altLang="en-US" sz="2400" b="1" dirty="0">
                <a:solidFill>
                  <a:srgbClr val="FF0000"/>
                </a:solidFill>
              </a:rPr>
              <a:t>必须由企业的决策层引领，自顶向下推进。</a:t>
            </a:r>
            <a:endParaRPr lang="zh-CN" altLang="en-US" sz="2400" b="1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/>
              <a:t>企业已经应用了</a:t>
            </a:r>
            <a:r>
              <a:rPr lang="zh-CN" altLang="en-US" sz="2400" b="1" dirty="0">
                <a:solidFill>
                  <a:srgbClr val="FF0000"/>
                </a:solidFill>
              </a:rPr>
              <a:t>诸多信息系统，但是孤岛纵横</a:t>
            </a:r>
            <a:r>
              <a:rPr lang="zh-CN" altLang="en-US" sz="2400" b="1" dirty="0"/>
              <a:t>，基础数据不准确，编码体系不统一。</a:t>
            </a:r>
            <a:endParaRPr lang="zh-CN" altLang="en-US" sz="2400" b="1" dirty="0"/>
          </a:p>
          <a:p>
            <a:pPr>
              <a:lnSpc>
                <a:spcPct val="120000"/>
              </a:lnSpc>
            </a:pPr>
            <a:r>
              <a:rPr lang="en-US" altLang="zh-CN" sz="2400" b="1" dirty="0"/>
              <a:t> </a:t>
            </a:r>
            <a:r>
              <a:rPr lang="zh-CN" altLang="en-US" sz="2400" b="1" dirty="0"/>
              <a:t>不少企业更加重规产线的自动化和少人化，但是</a:t>
            </a:r>
            <a:r>
              <a:rPr lang="zh-CN" altLang="en-US" sz="2400" b="1" dirty="0">
                <a:solidFill>
                  <a:srgbClr val="FF0000"/>
                </a:solidFill>
              </a:rPr>
              <a:t>设备联网和数据采集的基础差，车间没有真正实现可视化</a:t>
            </a:r>
            <a:r>
              <a:rPr lang="zh-CN" altLang="en-US" sz="2400" b="1" dirty="0"/>
              <a:t>。</a:t>
            </a:r>
            <a:endParaRPr lang="zh-CN" altLang="en-US" sz="2400" b="1" dirty="0"/>
          </a:p>
          <a:p>
            <a:pPr>
              <a:lnSpc>
                <a:spcPct val="120000"/>
              </a:lnSpc>
            </a:pPr>
            <a:r>
              <a:rPr lang="zh-CN" altLang="en-US" sz="2400" b="1" dirty="0"/>
              <a:t>制造业的各个细分行业差异很大，处在各个产业链中不同位置</a:t>
            </a:r>
            <a:r>
              <a:rPr lang="zh-CN" altLang="en-US" sz="2400" b="1" dirty="0">
                <a:solidFill>
                  <a:srgbClr val="FF0000"/>
                </a:solidFill>
              </a:rPr>
              <a:t>的企业个性化很强</a:t>
            </a:r>
            <a:r>
              <a:rPr lang="zh-CN" altLang="en-US" sz="2400" b="1" dirty="0"/>
              <a:t>，数字化转型的突破口也各不相同，没有可以直接照搬的模板。</a:t>
            </a:r>
            <a:endParaRPr lang="zh-CN" altLang="en-US" sz="2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4521200" y="1340168"/>
            <a:ext cx="2042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面临的问题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/>
          <p:cNvSpPr txBox="1"/>
          <p:nvPr/>
        </p:nvSpPr>
        <p:spPr>
          <a:xfrm>
            <a:off x="838200" y="1095375"/>
            <a:ext cx="10515600" cy="466725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SzPct val="90000"/>
              <a:buFont typeface="Wingdings" panose="05000000000000000000" pitchFamily="2" charset="2"/>
              <a:buChar char="u"/>
            </a:pPr>
            <a:r>
              <a:rPr lang="zh-CN" altLang="en-US" b="1"/>
              <a:t> 制造企业</a:t>
            </a:r>
            <a:r>
              <a:rPr lang="zh-CN" altLang="en-US" b="1">
                <a:solidFill>
                  <a:srgbClr val="FF0000"/>
                </a:solidFill>
              </a:rPr>
              <a:t>组织、业务、产品和价值链的复杂性</a:t>
            </a:r>
            <a:r>
              <a:rPr lang="zh-CN" altLang="en-US" b="1"/>
              <a:t>，为制造企业的数字化转型带来诸多挑战。</a:t>
            </a:r>
            <a:endParaRPr lang="zh-CN" altLang="en-US" b="1"/>
          </a:p>
          <a:p>
            <a:pPr>
              <a:lnSpc>
                <a:spcPct val="160000"/>
              </a:lnSpc>
              <a:spcBef>
                <a:spcPts val="0"/>
              </a:spcBef>
              <a:buClr>
                <a:srgbClr val="FF0000"/>
              </a:buClr>
              <a:buSzPct val="90000"/>
              <a:buFont typeface="Wingdings" panose="05000000000000000000" pitchFamily="2" charset="2"/>
              <a:buChar char="u"/>
            </a:pPr>
            <a:r>
              <a:rPr lang="zh-CN" altLang="en-US" b="1"/>
              <a:t>数字化转型并非单项技术的应用，也不仅仅是个技术命题，更是一个</a:t>
            </a:r>
            <a:r>
              <a:rPr lang="zh-CN" altLang="en-US" b="1">
                <a:solidFill>
                  <a:srgbClr val="FF0000"/>
                </a:solidFill>
              </a:rPr>
              <a:t>战略和管理命题</a:t>
            </a:r>
            <a:r>
              <a:rPr lang="zh-CN" altLang="en-US" b="1"/>
              <a:t>。因此，制造企业需要深度剖析数字化转型的需求和突破口，建立明确的数字化转型路线图。</a:t>
            </a:r>
            <a:endParaRPr lang="zh-CN" altLang="en-US" b="1"/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SzPct val="90000"/>
              <a:buFont typeface="Wingdings" panose="05000000000000000000" pitchFamily="2" charset="2"/>
              <a:buChar char="u"/>
            </a:pPr>
            <a:r>
              <a:rPr lang="zh-CN" altLang="en-US" b="1"/>
              <a:t>如果没有</a:t>
            </a:r>
            <a:r>
              <a:rPr lang="zh-CN" altLang="en-US" b="1">
                <a:solidFill>
                  <a:srgbClr val="FF0000"/>
                </a:solidFill>
              </a:rPr>
              <a:t>清晰的数字化转型战略</a:t>
            </a:r>
            <a:r>
              <a:rPr lang="zh-CN" altLang="en-US" b="1"/>
              <a:t>，把各种时髦的互联网、物联网相关技术“囫囵吞枣”地应用，不仅起不到真正提升企业核心竞争力的效果还有可能投资巨大，收益甚小，甚至搬起石头砸了自己的脚。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797"/>
            <a:ext cx="12192000" cy="66384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2.2.3 </a:t>
            </a:r>
            <a:r>
              <a:rPr lang="zh-CN" altLang="zh-CN" b="1" dirty="0"/>
              <a:t>数字化转型</a:t>
            </a:r>
            <a:r>
              <a:rPr lang="zh-CN" altLang="en-US" b="1" dirty="0"/>
              <a:t>模式</a:t>
            </a:r>
            <a:endParaRPr lang="zh-CN" altLang="en-US" dirty="0"/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746760" y="1684656"/>
            <a:ext cx="10515600" cy="4785042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zh-CN" sz="2400" dirty="0">
                <a:latin typeface="+mn-ea"/>
              </a:rPr>
              <a:t>以制造业企业为例，其业务范围呈现金字塔结构，最顶层是智能决策，强调实现决策模式创新；第二层是智能研发、智能管理、智能物流，强调实现运营模式创新；第三层是智能产线、智能车间、智能工厂，强调实现生产模式创新；第四层是智能装备、智能产品、智能服务，强调实现产品服务创新；第五层是数据挖掘与分析服务、投资与融资服务，强调盈利模式创新。</a:t>
            </a:r>
            <a:endParaRPr lang="en-US" altLang="zh-CN" sz="2400" dirty="0">
              <a:latin typeface="+mn-ea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altLang="zh-CN" sz="2400" dirty="0">
              <a:latin typeface="+mn-ea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zh-CN" sz="2400" dirty="0">
                <a:latin typeface="+mn-ea"/>
              </a:rPr>
              <a:t>这五大创新分别对应数字化转型的五大方面，一是领导力转型。数字化转型一定是业务转型，而业务转型则需要</a:t>
            </a:r>
            <a:r>
              <a:rPr lang="en-US" altLang="zh-CN" sz="2400" dirty="0">
                <a:latin typeface="+mn-ea"/>
              </a:rPr>
              <a:t>“</a:t>
            </a:r>
            <a:r>
              <a:rPr lang="zh-CN" altLang="zh-CN" sz="2400" dirty="0">
                <a:latin typeface="+mn-ea"/>
              </a:rPr>
              <a:t>一把手</a:t>
            </a:r>
            <a:r>
              <a:rPr lang="en-US" altLang="zh-CN" sz="2400" dirty="0">
                <a:latin typeface="+mn-ea"/>
              </a:rPr>
              <a:t>”</a:t>
            </a:r>
            <a:r>
              <a:rPr lang="zh-CN" altLang="zh-CN" sz="2400" dirty="0">
                <a:latin typeface="+mn-ea"/>
              </a:rPr>
              <a:t>的参与和决策。二是运营模式转型。三是工作资源转型，需要整合外部资源。四是全方位体验转型。需要满足用户的个性化需求，提升用户体验。五是信息与数据转型。信息与数据在未来将直接产生收入。</a:t>
            </a:r>
            <a:endParaRPr lang="zh-CN" altLang="zh-CN" sz="2400" dirty="0">
              <a:latin typeface="+mn-ea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zh-CN" altLang="en-US" sz="2400" dirty="0">
              <a:latin typeface="+mn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内容占位符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1123696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23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881"/>
            <a:ext cx="12192000" cy="6522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276475" y="1740137"/>
            <a:ext cx="6838950" cy="31908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88"/>
            <a:ext cx="12192000" cy="6770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zh-CN" altLang="zh-CN" b="1" dirty="0"/>
              <a:t>那么到底何谓数字化？何谓数字化转型？信息数字化、业务数字化与数字化转型的本质区别与内在联系是什么？</a:t>
            </a:r>
            <a:endParaRPr lang="zh-CN" altLang="zh-CN" dirty="0"/>
          </a:p>
          <a:p>
            <a:pPr>
              <a:lnSpc>
                <a:spcPct val="200000"/>
              </a:lnSpc>
            </a:pPr>
            <a:endParaRPr lang="zh-CN" altLang="en-US" dirty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/>
              <a:t>2.2.1 </a:t>
            </a:r>
            <a:r>
              <a:rPr lang="zh-CN" altLang="en-US" dirty="0"/>
              <a:t>数字化转型相关术语</a:t>
            </a:r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439545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b="1" dirty="0"/>
              <a:t>1</a:t>
            </a:r>
            <a:r>
              <a:rPr lang="zh-CN" altLang="zh-CN" b="1" dirty="0"/>
              <a:t>、信息数字化（</a:t>
            </a:r>
            <a:r>
              <a:rPr lang="en-US" altLang="zh-CN" b="1" dirty="0"/>
              <a:t>Digitization</a:t>
            </a:r>
            <a:r>
              <a:rPr lang="zh-CN" altLang="zh-CN" b="1" dirty="0"/>
              <a:t>）：意义上的简单术语</a:t>
            </a:r>
            <a:endParaRPr lang="zh-CN" altLang="zh-CN" dirty="0"/>
          </a:p>
          <a:p>
            <a:pPr>
              <a:lnSpc>
                <a:spcPct val="150000"/>
              </a:lnSpc>
            </a:pPr>
            <a:r>
              <a:rPr lang="zh-CN" altLang="zh-CN" dirty="0"/>
              <a:t>信息数字化事实上是指将模拟信息转化成</a:t>
            </a:r>
            <a:r>
              <a:rPr lang="en-US" altLang="zh-CN" dirty="0"/>
              <a:t>0</a:t>
            </a:r>
            <a:r>
              <a:rPr lang="zh-CN" altLang="zh-CN" dirty="0"/>
              <a:t>和</a:t>
            </a:r>
            <a:r>
              <a:rPr lang="en-US" altLang="zh-CN" dirty="0"/>
              <a:t>1</a:t>
            </a:r>
            <a:r>
              <a:rPr lang="zh-CN" altLang="zh-CN" dirty="0"/>
              <a:t>表示的二进制代码，以便计算机可以存储、处理和传输这类信息。</a:t>
            </a:r>
            <a:endParaRPr lang="zh-CN" altLang="zh-CN" dirty="0"/>
          </a:p>
          <a:p>
            <a:pPr>
              <a:lnSpc>
                <a:spcPct val="150000"/>
              </a:lnSpc>
            </a:pPr>
            <a:r>
              <a:rPr lang="zh-CN" altLang="zh-CN" dirty="0"/>
              <a:t>按照</a:t>
            </a:r>
            <a:r>
              <a:rPr lang="en-US" altLang="zh-CN" dirty="0"/>
              <a:t>Gartner</a:t>
            </a:r>
            <a:r>
              <a:rPr lang="zh-CN" altLang="zh-CN" dirty="0"/>
              <a:t>公司的</a:t>
            </a:r>
            <a:r>
              <a:rPr lang="en-US" altLang="zh-CN" dirty="0"/>
              <a:t>IT</a:t>
            </a:r>
            <a:r>
              <a:rPr lang="zh-CN" altLang="zh-CN" dirty="0"/>
              <a:t>术语显示：</a:t>
            </a:r>
            <a:r>
              <a:rPr lang="zh-CN" altLang="zh-CN" b="1" dirty="0"/>
              <a:t>信息数字化是模拟形式变成数字形式的过程。</a:t>
            </a:r>
            <a:endParaRPr lang="zh-CN" altLang="zh-CN" dirty="0"/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70280" y="471011"/>
            <a:ext cx="105156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/>
              <a:t>2</a:t>
            </a:r>
            <a:r>
              <a:rPr lang="zh-CN" altLang="zh-CN" sz="2400" b="1" dirty="0"/>
              <a:t>、业务数字化（</a:t>
            </a:r>
            <a:r>
              <a:rPr lang="en-US" altLang="zh-CN" sz="2400" b="1" dirty="0"/>
              <a:t>Digitalization</a:t>
            </a:r>
            <a:r>
              <a:rPr lang="zh-CN" altLang="zh-CN" sz="2400" b="1" dirty="0"/>
              <a:t>）：专注于改变商业模式</a:t>
            </a:r>
            <a:endParaRPr lang="zh-CN" altLang="zh-CN" sz="2400" dirty="0"/>
          </a:p>
          <a:p>
            <a:pPr>
              <a:lnSpc>
                <a:spcPct val="150000"/>
              </a:lnSpc>
            </a:pPr>
            <a:r>
              <a:rPr lang="zh-CN" altLang="zh-CN" sz="2400" dirty="0"/>
              <a:t>如果说信息数字化，是利用</a:t>
            </a:r>
            <a:r>
              <a:rPr lang="en-US" altLang="zh-CN" sz="2400" u="sng" dirty="0" err="1">
                <a:hlinkClick r:id="rId1"/>
              </a:rPr>
              <a:t>云计算</a:t>
            </a:r>
            <a:r>
              <a:rPr lang="zh-CN" altLang="zh-CN" sz="2400" dirty="0"/>
              <a:t>、</a:t>
            </a:r>
            <a:r>
              <a:rPr lang="en-US" altLang="zh-CN" sz="2400" u="sng" dirty="0" err="1">
                <a:hlinkClick r:id="rId2"/>
              </a:rPr>
              <a:t>大数据</a:t>
            </a:r>
            <a:r>
              <a:rPr lang="zh-CN" altLang="zh-CN" sz="2400" dirty="0"/>
              <a:t>、人工智能等技术把现实缤纷世界在计算机世界全息重建。现实世界什么样，我们就有能力把它在计算机的世界里存储成什么样。</a:t>
            </a:r>
            <a:endParaRPr lang="zh-CN" altLang="zh-CN" sz="2400" dirty="0"/>
          </a:p>
          <a:p>
            <a:pPr>
              <a:lnSpc>
                <a:spcPct val="150000"/>
              </a:lnSpc>
            </a:pPr>
            <a:r>
              <a:rPr lang="zh-CN" altLang="zh-CN" sz="2400" b="1" dirty="0"/>
              <a:t>那么</a:t>
            </a:r>
            <a:r>
              <a:rPr lang="en-US" altLang="zh-CN" sz="2400" b="1" dirty="0"/>
              <a:t>“</a:t>
            </a:r>
            <a:r>
              <a:rPr lang="zh-CN" altLang="zh-CN" sz="2400" b="1" dirty="0"/>
              <a:t>业务数字化</a:t>
            </a:r>
            <a:r>
              <a:rPr lang="en-US" altLang="zh-CN" sz="2400" b="1" dirty="0"/>
              <a:t>”</a:t>
            </a:r>
            <a:r>
              <a:rPr lang="zh-CN" altLang="zh-CN" sz="2400" b="1" dirty="0"/>
              <a:t>便是基于</a:t>
            </a:r>
            <a:r>
              <a:rPr lang="en-US" altLang="zh-CN" sz="2400" b="1" dirty="0"/>
              <a:t>IT</a:t>
            </a:r>
            <a:r>
              <a:rPr lang="zh-CN" altLang="zh-CN" sz="2400" b="1" dirty="0"/>
              <a:t>技术所提供一切所需要的支持，让业务和技术真正产生交互而诞生的。</a:t>
            </a:r>
            <a:endParaRPr lang="zh-CN" altLang="zh-CN" sz="2400" dirty="0"/>
          </a:p>
          <a:p>
            <a:pPr>
              <a:lnSpc>
                <a:spcPct val="150000"/>
              </a:lnSpc>
            </a:pPr>
            <a:r>
              <a:rPr lang="zh-CN" altLang="zh-CN" sz="2400" dirty="0"/>
              <a:t>按照</a:t>
            </a:r>
            <a:r>
              <a:rPr lang="en-US" altLang="zh-CN" sz="2400" dirty="0"/>
              <a:t>Gartner</a:t>
            </a:r>
            <a:r>
              <a:rPr lang="zh-CN" altLang="zh-CN" sz="2400" dirty="0"/>
              <a:t>的术语表，</a:t>
            </a:r>
            <a:r>
              <a:rPr lang="zh-CN" altLang="zh-CN" sz="2400" b="1" dirty="0"/>
              <a:t>业务数字化是指利用数字技术改变商业模式，并提供创造收入和价值的新机会，它是转向数字业务的过程。</a:t>
            </a:r>
            <a:r>
              <a:rPr lang="zh-CN" altLang="zh-CN" sz="2400" dirty="0"/>
              <a:t>数字业务则是模糊数字世界和物理世界，以此创建新的业务设计。</a:t>
            </a:r>
            <a:endParaRPr lang="zh-CN" altLang="zh-CN" sz="2400" dirty="0"/>
          </a:p>
          <a:p>
            <a:pPr>
              <a:lnSpc>
                <a:spcPct val="150000"/>
              </a:lnSpc>
            </a:pPr>
            <a:endParaRPr lang="zh-CN" alt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175385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zh-CN" dirty="0"/>
              <a:t>比如：西门子、施耐德等跨国巨头，基于同一个底层的数据库，把所有的人、</a:t>
            </a:r>
            <a:r>
              <a:rPr lang="en-US" altLang="zh-CN" dirty="0"/>
              <a:t>IT</a:t>
            </a:r>
            <a:r>
              <a:rPr lang="zh-CN" altLang="zh-CN" dirty="0"/>
              <a:t>系统、自动化系统连通在一起，为现实工厂在虚拟世界里建立一个</a:t>
            </a:r>
            <a:r>
              <a:rPr lang="en-US" altLang="zh-CN" dirty="0"/>
              <a:t>“</a:t>
            </a:r>
            <a:r>
              <a:rPr lang="zh-CN" altLang="zh-CN" dirty="0"/>
              <a:t>数字化双胞胎</a:t>
            </a:r>
            <a:r>
              <a:rPr lang="en-US" altLang="zh-CN" dirty="0"/>
              <a:t>”</a:t>
            </a:r>
            <a:r>
              <a:rPr lang="zh-CN" altLang="zh-CN" dirty="0"/>
              <a:t>。</a:t>
            </a:r>
            <a:endParaRPr lang="zh-CN" altLang="zh-CN" dirty="0"/>
          </a:p>
          <a:p>
            <a:pPr>
              <a:lnSpc>
                <a:spcPct val="150000"/>
              </a:lnSpc>
            </a:pPr>
            <a:r>
              <a:rPr lang="zh-CN" altLang="zh-CN" dirty="0"/>
              <a:t>比如海尔，通过对传统生产模式的颠覆与升级，打造按需设计、按需制造、按需配送的互联工厂体系，使整个制造过程实现高度的柔性，满足个性化定制的需求。</a:t>
            </a:r>
            <a:endParaRPr lang="zh-CN" altLang="zh-CN" dirty="0"/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6920" y="194310"/>
            <a:ext cx="1087628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/>
              <a:t>3</a:t>
            </a:r>
            <a:r>
              <a:rPr lang="zh-CN" altLang="zh-CN" sz="2400" b="1" dirty="0"/>
              <a:t>、数字化转型（</a:t>
            </a:r>
            <a:r>
              <a:rPr lang="en-US" altLang="zh-CN" sz="2400" b="1" dirty="0"/>
              <a:t>Digital Transformation</a:t>
            </a:r>
            <a:r>
              <a:rPr lang="zh-CN" altLang="zh-CN" sz="2400" b="1" dirty="0"/>
              <a:t>）：超越数字化（智能的链接人、物和业务）</a:t>
            </a:r>
            <a:endParaRPr lang="zh-CN" altLang="zh-CN" sz="2400" dirty="0"/>
          </a:p>
          <a:p>
            <a:pPr>
              <a:lnSpc>
                <a:spcPct val="150000"/>
              </a:lnSpc>
            </a:pPr>
            <a:r>
              <a:rPr lang="zh-CN" altLang="zh-CN" sz="2400" dirty="0"/>
              <a:t>企业往往有一个常见的误区，他们会把某个应用或者业务的数字化称为是一个数字化转型。</a:t>
            </a:r>
            <a:endParaRPr lang="zh-CN" altLang="zh-CN" sz="2400" dirty="0"/>
          </a:p>
          <a:p>
            <a:pPr>
              <a:lnSpc>
                <a:spcPct val="150000"/>
              </a:lnSpc>
            </a:pPr>
            <a:r>
              <a:rPr lang="zh-CN" altLang="zh-CN" sz="2400" dirty="0"/>
              <a:t>然而，数字化（信息数字化、业务数字化）与数字化转型大不相同。</a:t>
            </a:r>
            <a:endParaRPr lang="zh-CN" altLang="zh-CN" sz="2400" dirty="0"/>
          </a:p>
          <a:p>
            <a:pPr>
              <a:lnSpc>
                <a:spcPct val="150000"/>
              </a:lnSpc>
            </a:pPr>
            <a:r>
              <a:rPr lang="zh-CN" altLang="zh-CN" sz="2400" dirty="0"/>
              <a:t>数字化转型并不是技术转型，这个更广泛的术语是</a:t>
            </a:r>
            <a:r>
              <a:rPr lang="zh-CN" altLang="zh-CN" sz="2400" dirty="0">
                <a:solidFill>
                  <a:srgbClr val="FF0000"/>
                </a:solidFill>
              </a:rPr>
              <a:t>指客户驱动的战略性业务转型，不仅需要实施数字技术，还需要牵涉各部门的组织变革</a:t>
            </a:r>
            <a:r>
              <a:rPr lang="zh-CN" altLang="zh-CN" sz="2400" dirty="0"/>
              <a:t>。</a:t>
            </a:r>
            <a:r>
              <a:rPr lang="zh-CN" altLang="zh-CN" sz="2400" dirty="0">
                <a:solidFill>
                  <a:srgbClr val="FF0000"/>
                </a:solidFill>
              </a:rPr>
              <a:t>它包括人、投入产出、知识与能力、财务、企业文化是否能接受或适应转型等进行分析和考虑，对标行业标竿，制定每一个阶段的目标和终极目标。更是一种思维方式的转型、甚至颠覆。</a:t>
            </a:r>
            <a:endParaRPr lang="zh-CN" altLang="zh-CN" sz="2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zh-CN" alt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35000" y="304800"/>
            <a:ext cx="10515600" cy="62484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zh-CN" altLang="zh-CN" dirty="0"/>
              <a:t>数字化转型通常包括</a:t>
            </a:r>
            <a:r>
              <a:rPr lang="zh-CN" altLang="en-US" dirty="0"/>
              <a:t>以下</a:t>
            </a:r>
            <a:r>
              <a:rPr lang="zh-CN" altLang="zh-CN" dirty="0"/>
              <a:t>三个方面：</a:t>
            </a:r>
            <a:endParaRPr lang="zh-CN" altLang="zh-CN" dirty="0"/>
          </a:p>
          <a:p>
            <a:pPr>
              <a:lnSpc>
                <a:spcPct val="160000"/>
              </a:lnSpc>
            </a:pPr>
            <a:r>
              <a:rPr lang="zh-CN" altLang="zh-CN" b="1" dirty="0"/>
              <a:t>一个是数字业务模型。</a:t>
            </a:r>
            <a:r>
              <a:rPr lang="zh-CN" altLang="zh-CN" dirty="0"/>
              <a:t>企业以往数十年成功运行的业务模型（商业模型），已经被数字创新所摧毁，不再有效；企业如果不下决心</a:t>
            </a:r>
            <a:r>
              <a:rPr lang="en-US" altLang="zh-CN" dirty="0"/>
              <a:t>“</a:t>
            </a:r>
            <a:r>
              <a:rPr lang="zh-CN" altLang="zh-CN" dirty="0"/>
              <a:t>毁了自己</a:t>
            </a:r>
            <a:r>
              <a:rPr lang="en-US" altLang="zh-CN" dirty="0"/>
              <a:t>”</a:t>
            </a:r>
            <a:r>
              <a:rPr lang="zh-CN" altLang="zh-CN" dirty="0"/>
              <a:t>，在创造一个适应于数字时代的、可变的、数字业务模型时，将不知所措。这种业务模型，一定是数据和技术强化的业务模型。</a:t>
            </a:r>
            <a:endParaRPr lang="zh-CN" altLang="zh-CN" dirty="0"/>
          </a:p>
          <a:p>
            <a:pPr>
              <a:lnSpc>
                <a:spcPct val="160000"/>
              </a:lnSpc>
            </a:pPr>
            <a:r>
              <a:rPr lang="zh-CN" altLang="zh-CN" b="1" dirty="0"/>
              <a:t>第二个是数字运</a:t>
            </a:r>
            <a:r>
              <a:rPr lang="zh-CN" altLang="en-US" b="1" dirty="0"/>
              <a:t>营</a:t>
            </a:r>
            <a:r>
              <a:rPr lang="zh-CN" altLang="zh-CN" b="1" dirty="0"/>
              <a:t>模型。</a:t>
            </a:r>
            <a:r>
              <a:rPr lang="zh-CN" altLang="zh-CN" dirty="0"/>
              <a:t>就是在数字化的条件下，重新定义企业的运</a:t>
            </a:r>
            <a:r>
              <a:rPr lang="zh-CN" altLang="en-US" dirty="0"/>
              <a:t>营</a:t>
            </a:r>
            <a:r>
              <a:rPr lang="zh-CN" altLang="zh-CN" dirty="0"/>
              <a:t>模型，清晰地描绘业务功能、流程、与组织架构之间的关系，人、团队、各组成部门之间如何有效互动，从而实现企业的战略和最终目标。</a:t>
            </a:r>
            <a:endParaRPr lang="zh-CN" altLang="zh-CN" dirty="0"/>
          </a:p>
          <a:p>
            <a:pPr>
              <a:lnSpc>
                <a:spcPct val="160000"/>
              </a:lnSpc>
            </a:pPr>
            <a:r>
              <a:rPr lang="zh-CN" altLang="zh-CN" b="1" dirty="0"/>
              <a:t>第三个是数字人才与技能。</a:t>
            </a:r>
            <a:r>
              <a:rPr lang="zh-CN" altLang="zh-CN" dirty="0"/>
              <a:t>企业首先必须帮助其领导层进入数字时代；企业必须知道如何通过公司文化和激励措施来吸引、留住和开发与数字时代相关的人才与技能；企业必须采用不同的组织架构、工作策略和方法，使机器人与</a:t>
            </a:r>
            <a:r>
              <a:rPr lang="en-US" altLang="zh-CN" dirty="0"/>
              <a:t>On-Demand </a:t>
            </a:r>
            <a:r>
              <a:rPr lang="zh-CN" altLang="zh-CN" dirty="0"/>
              <a:t>的工人有效地合作和整合在业务流程之中。</a:t>
            </a:r>
            <a:endParaRPr lang="zh-CN" altLang="zh-CN" dirty="0"/>
          </a:p>
          <a:p>
            <a:pPr>
              <a:lnSpc>
                <a:spcPct val="160000"/>
              </a:lnSpc>
            </a:pPr>
            <a:endParaRPr lang="zh-CN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/>
          <p:cNvSpPr txBox="1"/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 b="1"/>
              <a:t>战略（</a:t>
            </a:r>
            <a:r>
              <a:rPr lang="en-US" altLang="zh-CN" b="1"/>
              <a:t>strategy</a:t>
            </a:r>
            <a:r>
              <a:rPr lang="zh-CN" altLang="zh-CN" b="1"/>
              <a:t>）一词最早是</a:t>
            </a:r>
            <a:r>
              <a:rPr lang="en-US" altLang="zh-CN" b="1">
                <a:hlinkClick r:id="rId1"/>
              </a:rPr>
              <a:t>军事</a:t>
            </a:r>
            <a:r>
              <a:rPr lang="zh-CN" altLang="zh-CN" b="1"/>
              <a:t>方面的概念。战略的特征是发现智谋的纲领。在西方，</a:t>
            </a:r>
            <a:r>
              <a:rPr lang="en-US" altLang="zh-CN" b="1"/>
              <a:t>“strategy”</a:t>
            </a:r>
            <a:r>
              <a:rPr lang="zh-CN" altLang="zh-CN" b="1"/>
              <a:t>一词源于</a:t>
            </a:r>
            <a:r>
              <a:rPr lang="en-US" altLang="zh-CN" b="1">
                <a:hlinkClick r:id="rId2"/>
              </a:rPr>
              <a:t>希腊</a:t>
            </a:r>
            <a:r>
              <a:rPr lang="zh-CN" altLang="zh-CN" b="1"/>
              <a:t>语</a:t>
            </a:r>
            <a:r>
              <a:rPr lang="en-US" altLang="zh-CN" b="1"/>
              <a:t>“strategos”</a:t>
            </a:r>
            <a:r>
              <a:rPr lang="zh-CN" altLang="zh-CN" b="1"/>
              <a:t>，意为军事将领、地方</a:t>
            </a:r>
            <a:r>
              <a:rPr lang="en-US" altLang="zh-CN" b="1">
                <a:hlinkClick r:id="rId3"/>
              </a:rPr>
              <a:t>行政长官</a:t>
            </a:r>
            <a:r>
              <a:rPr lang="zh-CN" altLang="zh-CN" b="1"/>
              <a:t>。后来演变成军事术语，指军事将领指挥军队作战的</a:t>
            </a:r>
            <a:r>
              <a:rPr lang="en-US" altLang="zh-CN" b="1">
                <a:hlinkClick r:id="rId4"/>
              </a:rPr>
              <a:t>谋略</a:t>
            </a:r>
            <a:r>
              <a:rPr lang="zh-CN" altLang="zh-CN" b="1"/>
              <a:t>。</a:t>
            </a:r>
            <a:endParaRPr lang="en-US" altLang="zh-CN" b="1"/>
          </a:p>
          <a:p>
            <a:pPr>
              <a:lnSpc>
                <a:spcPct val="150000"/>
              </a:lnSpc>
            </a:pPr>
            <a:r>
              <a:rPr lang="zh-CN" altLang="zh-CN" b="1"/>
              <a:t>在中国，战略一词历史久远，</a:t>
            </a:r>
            <a:r>
              <a:rPr lang="en-US" altLang="zh-CN" b="1"/>
              <a:t>“</a:t>
            </a:r>
            <a:r>
              <a:rPr lang="zh-CN" altLang="zh-CN" b="1"/>
              <a:t>战</a:t>
            </a:r>
            <a:r>
              <a:rPr lang="en-US" altLang="zh-CN" b="1"/>
              <a:t>”</a:t>
            </a:r>
            <a:r>
              <a:rPr lang="zh-CN" altLang="zh-CN" b="1"/>
              <a:t>指战争，略指</a:t>
            </a:r>
            <a:r>
              <a:rPr lang="en-US" altLang="zh-CN" b="1"/>
              <a:t>“</a:t>
            </a:r>
            <a:r>
              <a:rPr lang="zh-CN" altLang="zh-CN" b="1"/>
              <a:t>谋略</a:t>
            </a:r>
            <a:r>
              <a:rPr lang="en-US" altLang="zh-CN" b="1"/>
              <a:t>”“</a:t>
            </a:r>
            <a:r>
              <a:rPr lang="zh-CN" altLang="zh-CN" b="1"/>
              <a:t>施诈</a:t>
            </a:r>
            <a:r>
              <a:rPr lang="en-US" altLang="zh-CN" b="1"/>
              <a:t>”</a:t>
            </a:r>
            <a:r>
              <a:rPr lang="zh-CN" altLang="zh-CN" b="1"/>
              <a:t>。春秋时期</a:t>
            </a:r>
            <a:r>
              <a:rPr lang="en-US" altLang="zh-CN" b="1">
                <a:hlinkClick r:id="rId5"/>
              </a:rPr>
              <a:t>孙武</a:t>
            </a:r>
            <a:r>
              <a:rPr lang="zh-CN" altLang="zh-CN" b="1"/>
              <a:t>的《</a:t>
            </a:r>
            <a:r>
              <a:rPr lang="en-US" altLang="zh-CN" b="1">
                <a:hlinkClick r:id="rId6"/>
              </a:rPr>
              <a:t>孙子兵法</a:t>
            </a:r>
            <a:r>
              <a:rPr lang="zh-CN" altLang="zh-CN" b="1"/>
              <a:t>》被认为是中国最早对战略进行</a:t>
            </a:r>
            <a:r>
              <a:rPr lang="en-US" altLang="zh-CN" b="1">
                <a:hlinkClick r:id="rId7"/>
              </a:rPr>
              <a:t>全局</a:t>
            </a:r>
            <a:r>
              <a:rPr lang="zh-CN" altLang="zh-CN" b="1"/>
              <a:t>筹划的著作。 </a:t>
            </a:r>
            <a:endParaRPr lang="zh-CN" altLang="en-US" b="1" dirty="0"/>
          </a:p>
        </p:txBody>
      </p:sp>
      <p:sp>
        <p:nvSpPr>
          <p:cNvPr id="3" name="矩形 2"/>
          <p:cNvSpPr/>
          <p:nvPr/>
        </p:nvSpPr>
        <p:spPr>
          <a:xfrm>
            <a:off x="3098328" y="730612"/>
            <a:ext cx="5622052" cy="6451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2.2.2 </a:t>
            </a:r>
            <a:r>
              <a:rPr lang="zh-CN" altLang="en-US" sz="3200" b="1" dirty="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企业数字化转型战略规划</a:t>
            </a:r>
            <a:endParaRPr lang="zh-CN" altLang="en-US" sz="3200" b="1" dirty="0">
              <a:latin typeface="Times New Roman" panose="02020603050405020304" pitchFamily="18" charset="0"/>
              <a:ea typeface="宋体-简" panose="02010800040101010101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ThiOWZlYjhhNjFjYWNiYjA3NDViODY4NjgzYjgwMzM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2938</Words>
  <Application>WPS 演示</Application>
  <PresentationFormat>宽屏</PresentationFormat>
  <Paragraphs>78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1" baseType="lpstr">
      <vt:lpstr>Arial</vt:lpstr>
      <vt:lpstr>宋体</vt:lpstr>
      <vt:lpstr>Wingdings</vt:lpstr>
      <vt:lpstr>Times New Roman</vt:lpstr>
      <vt:lpstr>宋体-简</vt:lpstr>
      <vt:lpstr>Wingdings</vt:lpstr>
      <vt:lpstr>等线 Light</vt:lpstr>
      <vt:lpstr>等线</vt:lpstr>
      <vt:lpstr>微软雅黑</vt:lpstr>
      <vt:lpstr>Arial Unicode MS</vt:lpstr>
      <vt:lpstr>Calibri</vt:lpstr>
      <vt:lpstr>Office 主题​​</vt:lpstr>
      <vt:lpstr>2.2企业数字化转型概述 </vt:lpstr>
      <vt:lpstr>PowerPoint 演示文稿</vt:lpstr>
      <vt:lpstr>2.2.1 数字化转型相关术语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2、数字化转型助力制造企业赢得竞争优势</vt:lpstr>
      <vt:lpstr>3、 制造企业推进数字化转型四部曲</vt:lpstr>
      <vt:lpstr>PowerPoint 演示文稿</vt:lpstr>
      <vt:lpstr>PowerPoint 演示文稿</vt:lpstr>
      <vt:lpstr>2.2.3 数字化转型模式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数字化运营管理</dc:title>
  <dc:creator>office</dc:creator>
  <cp:lastModifiedBy>刘俊玲</cp:lastModifiedBy>
  <cp:revision>70</cp:revision>
  <cp:lastPrinted>2020-11-28T12:25:00Z</cp:lastPrinted>
  <dcterms:created xsi:type="dcterms:W3CDTF">2020-02-09T16:01:00Z</dcterms:created>
  <dcterms:modified xsi:type="dcterms:W3CDTF">2024-01-19T07:14:51Z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2052-12.1.0.16120</vt:lpwstr>
  </property>
  <property fmtid="{D5CDD505-2E9C-101B-9397-08002B2CF9AE}" pid="3" name="ICV">
    <vt:lpwstr>65676975B7A54B81ACB184993AEC4205_12</vt:lpwstr>
  </property>
</Properties>
</file>