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5"/>
  </p:notesMasterIdLst>
  <p:sldIdLst>
    <p:sldId id="303" r:id="rId2"/>
    <p:sldId id="312" r:id="rId3"/>
    <p:sldId id="314" r:id="rId4"/>
    <p:sldId id="313" r:id="rId5"/>
    <p:sldId id="315" r:id="rId6"/>
    <p:sldId id="316" r:id="rId7"/>
    <p:sldId id="317" r:id="rId8"/>
    <p:sldId id="328" r:id="rId9"/>
    <p:sldId id="332" r:id="rId10"/>
    <p:sldId id="319" r:id="rId11"/>
    <p:sldId id="329" r:id="rId12"/>
    <p:sldId id="320" r:id="rId13"/>
    <p:sldId id="321" r:id="rId14"/>
    <p:sldId id="322" r:id="rId15"/>
    <p:sldId id="323" r:id="rId16"/>
    <p:sldId id="324" r:id="rId17"/>
    <p:sldId id="330" r:id="rId18"/>
    <p:sldId id="325" r:id="rId19"/>
    <p:sldId id="331" r:id="rId20"/>
    <p:sldId id="318" r:id="rId21"/>
    <p:sldId id="326" r:id="rId22"/>
    <p:sldId id="327" r:id="rId23"/>
    <p:sldId id="550" r:id="rId2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17"/>
    <p:restoredTop sz="94671"/>
  </p:normalViewPr>
  <p:slideViewPr>
    <p:cSldViewPr snapToGrid="0" snapToObjects="1">
      <p:cViewPr varScale="1">
        <p:scale>
          <a:sx n="63" d="100"/>
          <a:sy n="63" d="100"/>
        </p:scale>
        <p:origin x="74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CF1A12-C79B-8442-B670-F8F3E2E38473}" type="datetimeFigureOut">
              <a:rPr kumimoji="1" lang="zh-CN" altLang="en-US" smtClean="0"/>
              <a:t>2021/12/24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D24E53-57B7-3342-B5F9-AA9A57D371D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43B-69DE-F046-8DB0-1D0797F9146D}" type="datetimeFigureOut">
              <a:rPr kumimoji="1" lang="zh-CN" altLang="en-US" smtClean="0"/>
              <a:t>2021/12/24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CC5F8-7A49-8248-ABB9-45AFC21F432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43B-69DE-F046-8DB0-1D0797F9146D}" type="datetimeFigureOut">
              <a:rPr kumimoji="1" lang="zh-CN" altLang="en-US" smtClean="0"/>
              <a:t>2021/12/24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CC5F8-7A49-8248-ABB9-45AFC21F432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43B-69DE-F046-8DB0-1D0797F9146D}" type="datetimeFigureOut">
              <a:rPr kumimoji="1" lang="zh-CN" altLang="en-US" smtClean="0"/>
              <a:t>2021/12/24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CC5F8-7A49-8248-ABB9-45AFC21F432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43B-69DE-F046-8DB0-1D0797F9146D}" type="datetimeFigureOut">
              <a:rPr kumimoji="1" lang="zh-CN" altLang="en-US" smtClean="0"/>
              <a:t>2021/12/24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CC5F8-7A49-8248-ABB9-45AFC21F432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43B-69DE-F046-8DB0-1D0797F9146D}" type="datetimeFigureOut">
              <a:rPr kumimoji="1" lang="zh-CN" altLang="en-US" smtClean="0"/>
              <a:t>2021/12/24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CC5F8-7A49-8248-ABB9-45AFC21F432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43B-69DE-F046-8DB0-1D0797F9146D}" type="datetimeFigureOut">
              <a:rPr kumimoji="1" lang="zh-CN" altLang="en-US" smtClean="0"/>
              <a:t>2021/12/24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CC5F8-7A49-8248-ABB9-45AFC21F432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43B-69DE-F046-8DB0-1D0797F9146D}" type="datetimeFigureOut">
              <a:rPr kumimoji="1" lang="zh-CN" altLang="en-US" smtClean="0"/>
              <a:t>2021/12/24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CC5F8-7A49-8248-ABB9-45AFC21F432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43B-69DE-F046-8DB0-1D0797F9146D}" type="datetimeFigureOut">
              <a:rPr kumimoji="1" lang="zh-CN" altLang="en-US" smtClean="0"/>
              <a:t>2021/12/24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CC5F8-7A49-8248-ABB9-45AFC21F432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43B-69DE-F046-8DB0-1D0797F9146D}" type="datetimeFigureOut">
              <a:rPr kumimoji="1" lang="zh-CN" altLang="en-US" smtClean="0"/>
              <a:t>2021/12/24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CC5F8-7A49-8248-ABB9-45AFC21F432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43B-69DE-F046-8DB0-1D0797F9146D}" type="datetimeFigureOut">
              <a:rPr kumimoji="1" lang="zh-CN" altLang="en-US" smtClean="0"/>
              <a:t>2021/12/24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CC5F8-7A49-8248-ABB9-45AFC21F432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43B-69DE-F046-8DB0-1D0797F9146D}" type="datetimeFigureOut">
              <a:rPr kumimoji="1" lang="zh-CN" altLang="en-US" smtClean="0"/>
              <a:t>2021/12/24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CC5F8-7A49-8248-ABB9-45AFC21F432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CB43B-69DE-F046-8DB0-1D0797F9146D}" type="datetimeFigureOut">
              <a:rPr kumimoji="1" lang="zh-CN" altLang="en-US" smtClean="0"/>
              <a:t>2021/12/24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ACC5F8-7A49-8248-ABB9-45AFC21F432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9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E4C4518-06A0-4789-9793-1A7858C77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18005"/>
            <a:ext cx="10515600" cy="1325563"/>
          </a:xfrm>
        </p:spPr>
        <p:txBody>
          <a:bodyPr/>
          <a:lstStyle/>
          <a:p>
            <a:r>
              <a:rPr lang="en-US" altLang="zh-CN" dirty="0"/>
              <a:t>2. 3 </a:t>
            </a:r>
            <a:r>
              <a:rPr lang="zh-CN" altLang="en-US" dirty="0"/>
              <a:t>企业数字化转型战略举措</a:t>
            </a:r>
          </a:p>
        </p:txBody>
      </p:sp>
    </p:spTree>
    <p:extLst>
      <p:ext uri="{BB962C8B-B14F-4D97-AF65-F5344CB8AC3E}">
        <p14:creationId xmlns:p14="http://schemas.microsoft.com/office/powerpoint/2010/main" val="27900760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F26A6CB0-4E14-47EA-873E-F64A62F701F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960" y="619760"/>
            <a:ext cx="9946640" cy="58724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221827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12E2991-6B60-47CF-928F-7E0894FE02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1145"/>
            <a:ext cx="10515600" cy="43513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zh-CN" altLang="zh-CN" dirty="0"/>
              <a:t>如何建立新的绩效考核指标？</a:t>
            </a:r>
            <a:r>
              <a:rPr lang="en-US" altLang="zh-CN" dirty="0"/>
              <a:t>CEO</a:t>
            </a:r>
            <a:r>
              <a:rPr lang="zh-CN" altLang="zh-CN" dirty="0"/>
              <a:t>、</a:t>
            </a:r>
            <a:r>
              <a:rPr lang="en-US" altLang="zh-CN" dirty="0"/>
              <a:t>CFO</a:t>
            </a:r>
            <a:r>
              <a:rPr lang="zh-CN" altLang="zh-CN" dirty="0"/>
              <a:t>比较关心财务</a:t>
            </a:r>
            <a:r>
              <a:rPr lang="en-US" altLang="zh-CN" dirty="0"/>
              <a:t>KPI</a:t>
            </a:r>
            <a:r>
              <a:rPr lang="zh-CN" altLang="zh-CN" dirty="0"/>
              <a:t>、业务</a:t>
            </a:r>
            <a:r>
              <a:rPr lang="en-US" altLang="zh-CN" dirty="0"/>
              <a:t>KPI</a:t>
            </a:r>
            <a:r>
              <a:rPr lang="zh-CN" altLang="zh-CN" dirty="0"/>
              <a:t>、运营</a:t>
            </a:r>
            <a:r>
              <a:rPr lang="en-US" altLang="zh-CN" dirty="0"/>
              <a:t>KPI</a:t>
            </a:r>
            <a:r>
              <a:rPr lang="zh-CN" altLang="zh-CN" dirty="0"/>
              <a:t>三大指标，这三大指标与数字化转型的创新能力、客户关系、数据变现、业务运营、人力资源等五个方面相结合会呈现一些数字指标，这些指标可以作为企业未来转型的参考。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163576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6911A782-17DC-4F22-8FFF-D4CACF51F39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720" y="0"/>
            <a:ext cx="11460480" cy="6705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898999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69AC80D-2C68-415A-A480-E0D237F66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9065"/>
            <a:ext cx="10515600" cy="43513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zh-CN" sz="3600" dirty="0"/>
              <a:t>4</a:t>
            </a:r>
            <a:r>
              <a:rPr lang="zh-CN" altLang="zh-CN" sz="3600" dirty="0"/>
              <a:t>、选择所属行业数字化转型的应用场景</a:t>
            </a:r>
            <a:br>
              <a:rPr lang="en-US" altLang="zh-CN" dirty="0"/>
            </a:br>
            <a:r>
              <a:rPr lang="en-US" altLang="zh-CN" dirty="0"/>
              <a:t>    </a:t>
            </a:r>
            <a:r>
              <a:rPr lang="zh-CN" altLang="zh-CN" dirty="0"/>
              <a:t>数字化转型与企业所有业务密切相关，在转型的过程中不可能做到面面俱到，需要有所侧重。</a:t>
            </a:r>
            <a:r>
              <a:rPr lang="en-US" altLang="zh-CN" dirty="0"/>
              <a:t>IDC</a:t>
            </a:r>
            <a:r>
              <a:rPr lang="zh-CN" altLang="zh-CN" dirty="0"/>
              <a:t>对全球</a:t>
            </a:r>
            <a:r>
              <a:rPr lang="en-US" altLang="zh-CN" dirty="0"/>
              <a:t>14</a:t>
            </a:r>
            <a:r>
              <a:rPr lang="zh-CN" altLang="zh-CN" dirty="0"/>
              <a:t>个行业进行了研究和定义，提炼出这些行业数字化转型的应用场景，包括行业数字化转型使命、战略重点、行动计划、具体商业应用案例。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518209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D12510A3-E808-4126-818A-902D660FDEE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040" y="233680"/>
            <a:ext cx="11074400" cy="62077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525536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8FC903C-1D1C-4C49-9AE7-F50F3576BD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9225"/>
            <a:ext cx="10515600" cy="43513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zh-CN" altLang="zh-CN" b="1" dirty="0"/>
              <a:t>面向工程的制造业数字化转型框架案例</a:t>
            </a:r>
            <a:br>
              <a:rPr lang="en-US" altLang="zh-CN" dirty="0"/>
            </a:br>
            <a:r>
              <a:rPr lang="en-US" altLang="zh-CN" dirty="0"/>
              <a:t>    </a:t>
            </a:r>
            <a:r>
              <a:rPr lang="zh-CN" altLang="zh-CN" dirty="0"/>
              <a:t>以面向工程的制造业数字化转型框架为例，其数字化使命是创建体验优良的生态系统。围绕使命，提出了数字化供应链、智能制造、连接的客户与渠道、产品即平台四大战略，并在这四大战略下设定了长期项目和各自的落地用例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123660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14ECB67D-D11C-4408-BF86-6B1DDA9CADF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" y="391160"/>
            <a:ext cx="11013440" cy="60756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899041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D00B3C3-3E78-40D1-965E-466FF16F8C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480" y="1581785"/>
            <a:ext cx="10515600" cy="4351338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CN" b="1" dirty="0"/>
              <a:t>       </a:t>
            </a:r>
            <a:r>
              <a:rPr lang="zh-CN" altLang="zh-CN" b="1" dirty="0"/>
              <a:t>从全球的发展角度来看，支持数字化转型的组织架构主要有四种类型</a:t>
            </a:r>
            <a:r>
              <a:rPr lang="zh-CN" altLang="en-US" b="1" dirty="0"/>
              <a:t>：</a:t>
            </a:r>
            <a:endParaRPr lang="en-US" altLang="zh-CN" b="1" dirty="0"/>
          </a:p>
          <a:p>
            <a:pPr>
              <a:lnSpc>
                <a:spcPct val="150000"/>
              </a:lnSpc>
            </a:pPr>
            <a:r>
              <a:rPr lang="zh-CN" altLang="zh-CN" b="1" dirty="0"/>
              <a:t>一是数字化转型特别项目组，目标是探索与发现，然后定义数字化转型的远景和使命。由董事会或</a:t>
            </a:r>
            <a:r>
              <a:rPr lang="en-US" altLang="zh-CN" b="1" dirty="0"/>
              <a:t>CEO</a:t>
            </a:r>
            <a:r>
              <a:rPr lang="zh-CN" altLang="zh-CN" b="1" dirty="0"/>
              <a:t>领导，与各部门之间是一种配合关系，这类型的组织架构适合刚开始进行数字化转型的企业。</a:t>
            </a:r>
            <a:endParaRPr lang="en-US" altLang="zh-CN" b="1" dirty="0"/>
          </a:p>
          <a:p>
            <a:pPr>
              <a:lnSpc>
                <a:spcPct val="150000"/>
              </a:lnSpc>
            </a:pPr>
            <a:r>
              <a:rPr lang="zh-CN" altLang="zh-CN" b="1" dirty="0"/>
              <a:t>二是数字化转型办公室，目标是建立治理结构，同时确定企业数字化转型的优先次序。</a:t>
            </a:r>
            <a:endParaRPr lang="en-US" altLang="zh-CN" b="1" dirty="0"/>
          </a:p>
          <a:p>
            <a:pPr>
              <a:lnSpc>
                <a:spcPct val="150000"/>
              </a:lnSpc>
            </a:pPr>
            <a:r>
              <a:rPr lang="zh-CN" altLang="zh-CN" b="1" dirty="0"/>
              <a:t>三是嵌入式数字业务组，目标是加速推进，实施覆盖企业整体范围的数字化转型。</a:t>
            </a:r>
            <a:endParaRPr lang="en-US" altLang="zh-CN" b="1" dirty="0"/>
          </a:p>
          <a:p>
            <a:pPr>
              <a:lnSpc>
                <a:spcPct val="150000"/>
              </a:lnSpc>
            </a:pPr>
            <a:r>
              <a:rPr lang="zh-CN" altLang="zh-CN" b="1" dirty="0"/>
              <a:t>四是数字化业务单元，目标是优化创新，创造颠覆性的产品服务及商业模式。</a:t>
            </a:r>
            <a:endParaRPr lang="zh-CN" altLang="en-US" b="1" dirty="0"/>
          </a:p>
        </p:txBody>
      </p:sp>
      <p:sp>
        <p:nvSpPr>
          <p:cNvPr id="4" name="内容占位符 2">
            <a:extLst>
              <a:ext uri="{FF2B5EF4-FFF2-40B4-BE49-F238E27FC236}">
                <a16:creationId xmlns:a16="http://schemas.microsoft.com/office/drawing/2014/main" id="{C2EC19E2-0B66-469E-AA05-49B5060160E9}"/>
              </a:ext>
            </a:extLst>
          </p:cNvPr>
          <p:cNvSpPr txBox="1">
            <a:spLocks/>
          </p:cNvSpPr>
          <p:nvPr/>
        </p:nvSpPr>
        <p:spPr>
          <a:xfrm>
            <a:off x="574040" y="688022"/>
            <a:ext cx="10515600" cy="12528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9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9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9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9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9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9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3600" dirty="0"/>
              <a:t>5</a:t>
            </a:r>
            <a:r>
              <a:rPr lang="zh-CN" altLang="zh-CN" sz="3600" dirty="0"/>
              <a:t>、建立支持数字化转型的组织架构</a:t>
            </a:r>
            <a:endParaRPr lang="zh-CN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2699127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5622B444-A3ED-4EE9-B770-EC3B6B56B77F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840" y="822960"/>
            <a:ext cx="10180320" cy="57232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097329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82BD34C-8018-4234-B6E0-11FE26EB03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41704"/>
            <a:ext cx="10515600" cy="4940935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</a:pPr>
            <a:r>
              <a:rPr lang="en-US" altLang="zh-CN" b="1" dirty="0"/>
              <a:t>IT</a:t>
            </a:r>
            <a:r>
              <a:rPr lang="zh-CN" altLang="zh-CN" b="1" dirty="0"/>
              <a:t>部门和业务部门的不同视角看数字化转型</a:t>
            </a:r>
            <a:endParaRPr lang="en-US" altLang="zh-CN" b="1" dirty="0"/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dirty="0"/>
              <a:t>（</a:t>
            </a:r>
            <a:r>
              <a:rPr lang="en-US" altLang="zh-CN" dirty="0"/>
              <a:t>1</a:t>
            </a:r>
            <a:r>
              <a:rPr lang="zh-CN" altLang="en-US" dirty="0"/>
              <a:t>）</a:t>
            </a:r>
            <a:r>
              <a:rPr lang="en-US" altLang="zh-CN" dirty="0"/>
              <a:t> IT</a:t>
            </a:r>
            <a:r>
              <a:rPr lang="zh-CN" altLang="zh-CN" dirty="0"/>
              <a:t>部门和业务部门看数字化转型的维度不同，</a:t>
            </a:r>
            <a:r>
              <a:rPr lang="en-US" altLang="zh-CN" dirty="0"/>
              <a:t>IT</a:t>
            </a:r>
            <a:r>
              <a:rPr lang="zh-CN" altLang="zh-CN" dirty="0"/>
              <a:t>部门主要考虑如何实现可靠安全、系统升级、控制成本、维护治理、自建还是外包；</a:t>
            </a:r>
            <a:endParaRPr lang="en-US" altLang="zh-CN" dirty="0"/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dirty="0"/>
              <a:t>（</a:t>
            </a:r>
            <a:r>
              <a:rPr lang="en-US" altLang="zh-CN" dirty="0"/>
              <a:t>2</a:t>
            </a:r>
            <a:r>
              <a:rPr lang="zh-CN" altLang="en-US" dirty="0"/>
              <a:t>）</a:t>
            </a:r>
            <a:r>
              <a:rPr lang="zh-CN" altLang="zh-CN" dirty="0"/>
              <a:t>业务部门更多考虑的是如何使业务更加快速敏捷、自动智能、超凡体验、促进销售、提高产力。</a:t>
            </a:r>
            <a:endParaRPr lang="en-US" altLang="zh-CN" dirty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dirty="0"/>
              <a:t>      IT</a:t>
            </a:r>
            <a:r>
              <a:rPr lang="zh-CN" altLang="zh-CN" dirty="0"/>
              <a:t>部门和业务部门如何相互配合和理解至关重要，一方面，</a:t>
            </a:r>
            <a:r>
              <a:rPr lang="en-US" altLang="zh-CN" dirty="0"/>
              <a:t>IT</a:t>
            </a:r>
            <a:r>
              <a:rPr lang="zh-CN" altLang="zh-CN" dirty="0"/>
              <a:t>人员需要理解业务需求，同时业务也需要理解</a:t>
            </a:r>
            <a:r>
              <a:rPr lang="en-US" altLang="zh-CN" dirty="0"/>
              <a:t>IT</a:t>
            </a:r>
            <a:r>
              <a:rPr lang="zh-CN" altLang="zh-CN" dirty="0"/>
              <a:t>的部署情况。</a:t>
            </a:r>
            <a:br>
              <a:rPr lang="en-US" altLang="zh-CN" dirty="0"/>
            </a:br>
            <a:r>
              <a:rPr lang="en-US" altLang="zh-CN" dirty="0"/>
              <a:t>    CXO</a:t>
            </a:r>
            <a:r>
              <a:rPr lang="zh-CN" altLang="zh-CN" dirty="0"/>
              <a:t>、</a:t>
            </a:r>
            <a:r>
              <a:rPr lang="en-US" altLang="zh-CN" dirty="0"/>
              <a:t>CIO</a:t>
            </a:r>
            <a:r>
              <a:rPr lang="zh-CN" altLang="zh-CN" dirty="0"/>
              <a:t>甚至</a:t>
            </a:r>
            <a:r>
              <a:rPr lang="en-US" altLang="zh-CN" dirty="0"/>
              <a:t>IT</a:t>
            </a:r>
            <a:r>
              <a:rPr lang="zh-CN" altLang="zh-CN" dirty="0"/>
              <a:t>经理经常需要将工作向董事会或者</a:t>
            </a:r>
            <a:r>
              <a:rPr lang="en-US" altLang="zh-CN" dirty="0"/>
              <a:t>CEO</a:t>
            </a:r>
            <a:r>
              <a:rPr lang="zh-CN" altLang="zh-CN" dirty="0"/>
              <a:t>汇报，汇报内容需要围绕一条主线展开，首先要明确最重要的目标；其次是明确由谁领导；然后明确实施步骤；最后设置</a:t>
            </a:r>
            <a:r>
              <a:rPr lang="en-US" altLang="zh-CN" dirty="0"/>
              <a:t>KPI</a:t>
            </a:r>
            <a:r>
              <a:rPr lang="zh-CN" altLang="zh-CN" dirty="0"/>
              <a:t>指标。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45322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D468A50-C0F9-401F-8FFC-B31919F8D1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5360" y="914400"/>
            <a:ext cx="10378440" cy="52625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zh-CN" b="1" dirty="0"/>
              <a:t>1</a:t>
            </a:r>
            <a:r>
              <a:rPr lang="zh-CN" altLang="zh-CN" b="1" dirty="0"/>
              <a:t>、建立成为数字化原生企业</a:t>
            </a:r>
            <a:r>
              <a:rPr lang="en-US" altLang="zh-CN" b="1" dirty="0"/>
              <a:t>(DNE)</a:t>
            </a:r>
            <a:r>
              <a:rPr lang="zh-CN" altLang="zh-CN" b="1" dirty="0"/>
              <a:t>的愿景</a:t>
            </a:r>
            <a:endParaRPr lang="en-US" altLang="zh-CN" b="1" dirty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b="1" dirty="0"/>
              <a:t>        </a:t>
            </a:r>
            <a:r>
              <a:rPr lang="zh-CN" altLang="zh-CN" dirty="0"/>
              <a:t>即掌握数字经济的特征并把它们融入业务运营和企业文化的核心。数字化原生企业具有能够高速扩展业务和创新、以客户为中心并充分武装员工、不断创新的同时能够承担风险、技术和数据是生命线、能够实现更高效的运营、创造新的基于信息的收入来源、不断提升客户忠诚度等特点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810166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>
            <a:extLst>
              <a:ext uri="{FF2B5EF4-FFF2-40B4-BE49-F238E27FC236}">
                <a16:creationId xmlns:a16="http://schemas.microsoft.com/office/drawing/2014/main" id="{0ECBB667-7D49-4EA6-A685-BE5CCBD5E379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538480"/>
            <a:ext cx="9458960" cy="552021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657992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D83B37B-5375-4917-9F68-B194C07293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zh-CN" sz="3600" dirty="0"/>
              <a:t>6</a:t>
            </a:r>
            <a:r>
              <a:rPr lang="zh-CN" altLang="zh-CN" sz="3600" dirty="0"/>
              <a:t>、选择合适的技术、平台及合作伙伴</a:t>
            </a:r>
            <a:br>
              <a:rPr lang="en-US" altLang="zh-CN" dirty="0"/>
            </a:br>
            <a:r>
              <a:rPr lang="en-US" altLang="zh-CN" dirty="0"/>
              <a:t>   </a:t>
            </a:r>
            <a:r>
              <a:rPr lang="zh-CN" altLang="zh-CN" dirty="0"/>
              <a:t>选择合适的技术、平台及合作伙伴，需要深入思考是否具有全球视野、技术实力、创新能力、行业经验等等。</a:t>
            </a:r>
          </a:p>
          <a:p>
            <a:pPr>
              <a:lnSpc>
                <a:spcPct val="150000"/>
              </a:lnSpc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459699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B11FAA4B-35F5-480D-99E0-3FFD1A20CB0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" y="680720"/>
            <a:ext cx="10439400" cy="57810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23441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脚占位符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杭州电子科技大学   李晓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76475" y="1740137"/>
            <a:ext cx="6838950" cy="319087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3A9EBB4B-201D-4E22-91EC-99E740C461C1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629920"/>
            <a:ext cx="8585200" cy="49072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74754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32182E7-E9C8-4816-957B-EFA8233C9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600" b="1" dirty="0"/>
              <a:t>2</a:t>
            </a:r>
            <a:r>
              <a:rPr lang="zh-CN" altLang="zh-CN" sz="3600" b="1" dirty="0"/>
              <a:t>、用最新</a:t>
            </a:r>
            <a:r>
              <a:rPr lang="en-US" altLang="zh-CN" sz="3600" b="1" dirty="0"/>
              <a:t>ICT</a:t>
            </a:r>
            <a:r>
              <a:rPr lang="zh-CN" altLang="zh-CN" sz="3600" b="1" dirty="0"/>
              <a:t>技术探索改变企业传统的商业模式</a:t>
            </a:r>
            <a:endParaRPr lang="zh-CN" altLang="en-US" sz="36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F095053-93D3-48AF-AB29-2698ECFC97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0" y="1825625"/>
            <a:ext cx="10896600" cy="435133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zh-CN" altLang="zh-CN" dirty="0"/>
              <a:t>根据</a:t>
            </a:r>
            <a:r>
              <a:rPr lang="en-US" altLang="zh-CN" dirty="0"/>
              <a:t>IDC</a:t>
            </a:r>
            <a:r>
              <a:rPr lang="zh-CN" altLang="zh-CN" dirty="0"/>
              <a:t>预测，至</a:t>
            </a:r>
            <a:r>
              <a:rPr lang="en-US" altLang="zh-CN" dirty="0"/>
              <a:t>2020</a:t>
            </a:r>
            <a:r>
              <a:rPr lang="zh-CN" altLang="zh-CN" dirty="0"/>
              <a:t>年，全球</a:t>
            </a:r>
            <a:r>
              <a:rPr lang="en-US" altLang="zh-CN" dirty="0"/>
              <a:t>2000</a:t>
            </a:r>
            <a:r>
              <a:rPr lang="zh-CN" altLang="zh-CN" dirty="0"/>
              <a:t>强企业中</a:t>
            </a:r>
            <a:r>
              <a:rPr lang="en-US" altLang="zh-CN" dirty="0"/>
              <a:t>50%</a:t>
            </a:r>
            <a:r>
              <a:rPr lang="zh-CN" altLang="zh-CN" dirty="0"/>
              <a:t>的企业大多数业务将取决于其创造数字化增强产品、服务和体验的能力。中国</a:t>
            </a:r>
            <a:r>
              <a:rPr lang="en-US" altLang="zh-CN" dirty="0"/>
              <a:t>1000</a:t>
            </a:r>
            <a:r>
              <a:rPr lang="zh-CN" altLang="zh-CN" dirty="0"/>
              <a:t>强企业的</a:t>
            </a:r>
            <a:r>
              <a:rPr lang="en-US" altLang="zh-CN" dirty="0"/>
              <a:t>50%</a:t>
            </a:r>
            <a:r>
              <a:rPr lang="zh-CN" altLang="zh-CN" dirty="0"/>
              <a:t>也将如此。</a:t>
            </a:r>
            <a:br>
              <a:rPr lang="en-US" altLang="zh-CN" dirty="0"/>
            </a:br>
            <a:r>
              <a:rPr lang="en-US" altLang="zh-CN" dirty="0"/>
              <a:t>    </a:t>
            </a:r>
            <a:r>
              <a:rPr lang="zh-CN" altLang="zh-CN" dirty="0"/>
              <a:t>技术与业务如何结合？可以从以下六大框架展开，一是通过数字化扩展产品和服务类别，如亚马逊音响；二是用数字化产品替代原有产品和服务，如胶囊胃镜；三是创造新的数字化产品和服务；四是用数字化转移价值主张；五是用数字化创造新的客户体验；六是重组供应</a:t>
            </a:r>
            <a:r>
              <a:rPr lang="en-US" altLang="zh-CN" dirty="0"/>
              <a:t>/</a:t>
            </a:r>
            <a:r>
              <a:rPr lang="zh-CN" altLang="zh-CN" dirty="0"/>
              <a:t>分销链或去中介化。</a:t>
            </a:r>
          </a:p>
          <a:p>
            <a:pPr>
              <a:lnSpc>
                <a:spcPct val="150000"/>
              </a:lnSpc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52447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E0EF2163-5541-4BE4-BAE8-EA88C0E8A46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" y="172720"/>
            <a:ext cx="10871200" cy="65328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48522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CEAAB5B-8DB5-43B8-ABB4-DE0E80873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4000" b="1" dirty="0"/>
              <a:t>3</a:t>
            </a:r>
            <a:r>
              <a:rPr lang="zh-CN" altLang="zh-CN" sz="4000" b="1" dirty="0"/>
              <a:t>、评估数字化转型的成熟度和绩效</a:t>
            </a:r>
            <a:br>
              <a:rPr lang="en-US" altLang="zh-CN" sz="4000" b="1" dirty="0"/>
            </a:br>
            <a:endParaRPr lang="zh-CN" altLang="en-US" sz="40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266398A-3B6D-4D88-9FD8-6ECB95CACD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zh-CN" altLang="zh-CN" dirty="0"/>
              <a:t>根据中国、全球、美国数字化转型的情况可以将成熟度分为五个阶段，第一阶段是单点试验，是数字化入门者；第二阶段是局部推广，是数字化探索者；第三阶段是扩展复制，是数字化组织；第四阶段是运行管理，是数字化转型者；第五阶段是优化创新，是数字化颠覆者。中国相对于美国和全球而言仍比较落后，尤其在第四和第五阶段。在第四阶段，中国只有</a:t>
            </a:r>
            <a:r>
              <a:rPr lang="en-US" altLang="zh-CN" dirty="0"/>
              <a:t>16%</a:t>
            </a:r>
            <a:r>
              <a:rPr lang="zh-CN" altLang="zh-CN" dirty="0"/>
              <a:t>，而美国将近</a:t>
            </a:r>
            <a:r>
              <a:rPr lang="en-US" altLang="zh-CN" dirty="0"/>
              <a:t>30%</a:t>
            </a:r>
            <a:r>
              <a:rPr lang="zh-CN" altLang="zh-CN" dirty="0"/>
              <a:t>，全球也超过</a:t>
            </a:r>
            <a:r>
              <a:rPr lang="en-US" altLang="zh-CN" dirty="0"/>
              <a:t>20%</a:t>
            </a:r>
            <a:r>
              <a:rPr lang="zh-CN" altLang="zh-CN" dirty="0"/>
              <a:t>；第五阶段，中国只有</a:t>
            </a:r>
            <a:r>
              <a:rPr lang="en-US" altLang="zh-CN" dirty="0"/>
              <a:t>0.9%</a:t>
            </a:r>
            <a:r>
              <a:rPr lang="zh-CN" altLang="zh-CN" dirty="0"/>
              <a:t>，全球平均是</a:t>
            </a:r>
            <a:r>
              <a:rPr lang="en-US" altLang="zh-CN" dirty="0"/>
              <a:t>5%</a:t>
            </a:r>
            <a:r>
              <a:rPr lang="zh-CN" altLang="zh-CN" dirty="0"/>
              <a:t>左右，美国是</a:t>
            </a:r>
            <a:r>
              <a:rPr lang="en-US" altLang="zh-CN" dirty="0"/>
              <a:t>6.5%</a:t>
            </a:r>
            <a:r>
              <a:rPr lang="zh-CN" altLang="zh-CN" dirty="0"/>
              <a:t>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941639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3A33E36A-E43C-4C6C-85B0-2E561D8D1F6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9520" y="660400"/>
            <a:ext cx="9337040" cy="51714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597196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93BDD25-D6FC-4C05-9BFE-D850E92A4E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800" y="426720"/>
            <a:ext cx="11318240" cy="5974080"/>
          </a:xfrm>
        </p:spPr>
        <p:txBody>
          <a:bodyPr>
            <a:normAutofit/>
          </a:bodyPr>
          <a:lstStyle/>
          <a:p>
            <a:pPr>
              <a:lnSpc>
                <a:spcPct val="125000"/>
              </a:lnSpc>
              <a:spcBef>
                <a:spcPts val="600"/>
              </a:spcBef>
            </a:pPr>
            <a:r>
              <a:rPr lang="zh-CN" altLang="zh-CN" sz="2400" b="1" dirty="0">
                <a:latin typeface="+mn-ea"/>
              </a:rPr>
              <a:t>根据数字化转型面临的五大挑战，数字化原生企业该如何设置积分卡，进行量化评估？可以从</a:t>
            </a:r>
            <a:r>
              <a:rPr lang="zh-CN" altLang="zh-CN" sz="2400" b="1" dirty="0">
                <a:solidFill>
                  <a:srgbClr val="FF0000"/>
                </a:solidFill>
                <a:latin typeface="+mn-ea"/>
              </a:rPr>
              <a:t>总体数字化转型、领导力转型、全方位体验转型、信息与数据转型、运营模式转型、工作资源转型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</a:rPr>
              <a:t>六</a:t>
            </a:r>
            <a:r>
              <a:rPr lang="zh-CN" altLang="zh-CN" sz="2400" b="1" dirty="0">
                <a:solidFill>
                  <a:srgbClr val="FF0000"/>
                </a:solidFill>
                <a:latin typeface="+mn-ea"/>
              </a:rPr>
              <a:t>个维度展开</a:t>
            </a:r>
            <a:r>
              <a:rPr lang="zh-CN" altLang="zh-CN" sz="2400" b="1" dirty="0">
                <a:latin typeface="+mn-ea"/>
              </a:rPr>
              <a:t>。</a:t>
            </a:r>
            <a:endParaRPr lang="en-US" altLang="zh-CN" sz="2400" b="1" dirty="0">
              <a:latin typeface="+mn-ea"/>
            </a:endParaRP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zh-CN" altLang="en-US" sz="2400" b="1" dirty="0">
                <a:latin typeface="+mn-ea"/>
              </a:rPr>
              <a:t>（</a:t>
            </a:r>
            <a:r>
              <a:rPr lang="en-US" altLang="zh-CN" sz="2400" b="1" dirty="0">
                <a:latin typeface="+mn-ea"/>
              </a:rPr>
              <a:t>1</a:t>
            </a:r>
            <a:r>
              <a:rPr lang="zh-CN" altLang="en-US" sz="2400" b="1" dirty="0">
                <a:latin typeface="+mn-ea"/>
              </a:rPr>
              <a:t>）</a:t>
            </a:r>
            <a:r>
              <a:rPr lang="zh-CN" altLang="zh-CN" sz="2400" b="1" dirty="0">
                <a:latin typeface="+mn-ea"/>
              </a:rPr>
              <a:t>总体数字化转型可以分为产品服务创新率、客户价值主张、数据的资本化、流程服务有效性、工作和劳动力供给等。</a:t>
            </a:r>
            <a:endParaRPr lang="en-US" altLang="zh-CN" sz="2400" b="1" dirty="0">
              <a:latin typeface="+mn-ea"/>
            </a:endParaRP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zh-CN" altLang="en-US" sz="2400" b="1" dirty="0">
                <a:latin typeface="+mn-ea"/>
              </a:rPr>
              <a:t>（</a:t>
            </a:r>
            <a:r>
              <a:rPr lang="en-US" altLang="zh-CN" sz="2400" b="1" dirty="0">
                <a:latin typeface="+mn-ea"/>
              </a:rPr>
              <a:t>2</a:t>
            </a:r>
            <a:r>
              <a:rPr lang="zh-CN" altLang="en-US" sz="2400" b="1" dirty="0">
                <a:latin typeface="+mn-ea"/>
              </a:rPr>
              <a:t>）</a:t>
            </a:r>
            <a:r>
              <a:rPr lang="zh-CN" altLang="zh-CN" sz="2400" b="1" dirty="0">
                <a:latin typeface="+mn-ea"/>
              </a:rPr>
              <a:t>领导力转型可以分为数字化智商、产品服务创新率、生态系统建设、数字化风险承受能力、核心业务数字化转型份额等。</a:t>
            </a:r>
            <a:endParaRPr lang="en-US" altLang="zh-CN" sz="2400" b="1" dirty="0">
              <a:latin typeface="+mn-ea"/>
            </a:endParaRP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zh-CN" altLang="en-US" sz="2400" b="1" dirty="0">
                <a:latin typeface="+mn-ea"/>
              </a:rPr>
              <a:t>（</a:t>
            </a:r>
            <a:r>
              <a:rPr lang="en-US" altLang="zh-CN" sz="2400" b="1" dirty="0">
                <a:latin typeface="+mn-ea"/>
              </a:rPr>
              <a:t>3</a:t>
            </a:r>
            <a:r>
              <a:rPr lang="zh-CN" altLang="en-US" sz="2400" b="1" dirty="0">
                <a:latin typeface="+mn-ea"/>
              </a:rPr>
              <a:t>）</a:t>
            </a:r>
            <a:r>
              <a:rPr lang="zh-CN" altLang="zh-CN" sz="2400" b="1" dirty="0">
                <a:latin typeface="+mn-ea"/>
              </a:rPr>
              <a:t>全方位体验转型可以分为客户价值主张、客户的净推荐值、体验与个性化能力、单一的</a:t>
            </a:r>
            <a:r>
              <a:rPr lang="en-US" altLang="zh-CN" sz="2400" b="1" dirty="0">
                <a:latin typeface="+mn-ea"/>
              </a:rPr>
              <a:t>360</a:t>
            </a:r>
            <a:r>
              <a:rPr lang="zh-CN" altLang="zh-CN" sz="2400" b="1" dirty="0">
                <a:latin typeface="+mn-ea"/>
              </a:rPr>
              <a:t>度客户视图等。</a:t>
            </a:r>
            <a:endParaRPr lang="en-US" altLang="zh-CN" sz="24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3324755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00C9D29A-49DE-4077-92A1-01AD60F5000F}"/>
              </a:ext>
            </a:extLst>
          </p:cNvPr>
          <p:cNvSpPr/>
          <p:nvPr/>
        </p:nvSpPr>
        <p:spPr>
          <a:xfrm>
            <a:off x="1026160" y="1214547"/>
            <a:ext cx="10139680" cy="4144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zh-CN" altLang="en-US" sz="2400" b="1" dirty="0">
                <a:latin typeface="+mn-ea"/>
              </a:rPr>
              <a:t>（</a:t>
            </a:r>
            <a:r>
              <a:rPr lang="en-US" altLang="zh-CN" sz="2400" b="1" dirty="0">
                <a:latin typeface="+mn-ea"/>
              </a:rPr>
              <a:t>4</a:t>
            </a:r>
            <a:r>
              <a:rPr lang="zh-CN" altLang="en-US" sz="2400" b="1" dirty="0">
                <a:latin typeface="+mn-ea"/>
              </a:rPr>
              <a:t>）</a:t>
            </a:r>
            <a:r>
              <a:rPr lang="zh-CN" altLang="zh-CN" sz="2400" b="1" dirty="0">
                <a:latin typeface="+mn-ea"/>
              </a:rPr>
              <a:t>信息与数据转型可以分为数据的资本化、数据市场、应用编程接口</a:t>
            </a:r>
            <a:r>
              <a:rPr lang="en-US" altLang="zh-CN" sz="2400" b="1" dirty="0">
                <a:latin typeface="+mn-ea"/>
              </a:rPr>
              <a:t>-APIs</a:t>
            </a:r>
            <a:r>
              <a:rPr lang="zh-CN" altLang="zh-CN" sz="2400" b="1" dirty="0">
                <a:latin typeface="+mn-ea"/>
              </a:rPr>
              <a:t>、隐私与治理等。</a:t>
            </a:r>
            <a:endParaRPr lang="en-US" altLang="zh-CN" sz="2400" b="1" dirty="0">
              <a:latin typeface="+mn-ea"/>
            </a:endParaRP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zh-CN" altLang="en-US" sz="2400" b="1" dirty="0">
                <a:latin typeface="+mn-ea"/>
              </a:rPr>
              <a:t>（</a:t>
            </a:r>
            <a:r>
              <a:rPr lang="en-US" altLang="zh-CN" sz="2400" b="1" dirty="0">
                <a:latin typeface="+mn-ea"/>
              </a:rPr>
              <a:t>5</a:t>
            </a:r>
            <a:r>
              <a:rPr lang="zh-CN" altLang="en-US" sz="2400" b="1" dirty="0">
                <a:latin typeface="+mn-ea"/>
              </a:rPr>
              <a:t>）</a:t>
            </a:r>
            <a:r>
              <a:rPr lang="zh-CN" altLang="zh-CN" sz="2400" b="1" dirty="0">
                <a:latin typeface="+mn-ea"/>
              </a:rPr>
              <a:t>运营模式转型可以分为数字化相关的资产、</a:t>
            </a:r>
            <a:r>
              <a:rPr lang="en-US" altLang="zh-CN" sz="2400" b="1" dirty="0">
                <a:latin typeface="+mn-ea"/>
              </a:rPr>
              <a:t>IT</a:t>
            </a:r>
            <a:r>
              <a:rPr lang="zh-CN" altLang="zh-CN" sz="2400" b="1" dirty="0">
                <a:latin typeface="+mn-ea"/>
              </a:rPr>
              <a:t>即业务的能力、产品生命周期、流程服务有效性等。</a:t>
            </a:r>
            <a:endParaRPr lang="en-US" altLang="zh-CN" sz="2400" b="1" dirty="0">
              <a:latin typeface="+mn-ea"/>
            </a:endParaRP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zh-CN" altLang="en-US" sz="2400" b="1" dirty="0">
                <a:latin typeface="+mn-ea"/>
              </a:rPr>
              <a:t>（</a:t>
            </a:r>
            <a:r>
              <a:rPr lang="en-US" altLang="zh-CN" sz="2400" b="1" dirty="0">
                <a:latin typeface="+mn-ea"/>
              </a:rPr>
              <a:t>6</a:t>
            </a:r>
            <a:r>
              <a:rPr lang="zh-CN" altLang="en-US" sz="2400" b="1" dirty="0">
                <a:latin typeface="+mn-ea"/>
              </a:rPr>
              <a:t>）</a:t>
            </a:r>
            <a:r>
              <a:rPr lang="zh-CN" altLang="zh-CN" sz="2400" b="1" dirty="0">
                <a:latin typeface="+mn-ea"/>
              </a:rPr>
              <a:t>工作资源转型可以分为工作和劳动力供给、员工净推荐值、员工的技术商数、创新的激励机制等。</a:t>
            </a:r>
            <a:endParaRPr lang="en-US" altLang="zh-CN" sz="2400" b="1" dirty="0">
              <a:latin typeface="+mn-ea"/>
            </a:endParaRP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zh-CN" altLang="zh-CN" sz="2400" b="1" dirty="0">
                <a:latin typeface="+mn-ea"/>
              </a:rPr>
              <a:t>通过这些评估，最后找到差距和未来的方向。</a:t>
            </a:r>
            <a:endParaRPr lang="zh-CN" altLang="en-US" sz="24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716510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CAEACE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CAEACE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</TotalTime>
  <Words>1196</Words>
  <Application>Microsoft Office PowerPoint</Application>
  <PresentationFormat>宽屏</PresentationFormat>
  <Paragraphs>30</Paragraphs>
  <Slides>23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27" baseType="lpstr">
      <vt:lpstr>等线</vt:lpstr>
      <vt:lpstr>等线 Light</vt:lpstr>
      <vt:lpstr>Arial</vt:lpstr>
      <vt:lpstr>Office 主题​​</vt:lpstr>
      <vt:lpstr>2. 3 企业数字化转型战略举措</vt:lpstr>
      <vt:lpstr>PowerPoint 演示文稿</vt:lpstr>
      <vt:lpstr>PowerPoint 演示文稿</vt:lpstr>
      <vt:lpstr>2、用最新ICT技术探索改变企业传统的商业模式</vt:lpstr>
      <vt:lpstr>PowerPoint 演示文稿</vt:lpstr>
      <vt:lpstr>3、评估数字化转型的成熟度和绩效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数字化运营管理</dc:title>
  <dc:creator>office</dc:creator>
  <cp:lastModifiedBy>李 晓</cp:lastModifiedBy>
  <cp:revision>62</cp:revision>
  <dcterms:created xsi:type="dcterms:W3CDTF">2020-02-09T16:01:18Z</dcterms:created>
  <dcterms:modified xsi:type="dcterms:W3CDTF">2021-12-24T01:18:12Z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2052-1.9.1.2994</vt:lpwstr>
  </property>
</Properties>
</file>