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3"/>
    <p:sldId id="258" r:id="rId4"/>
    <p:sldId id="30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276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106D0808-E91E-8E49-B8A3-BE84A2D42B3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kumimoji="1"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596D45D6-CD71-264D-AEA7-E079152FCE4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8817" y="1349976"/>
            <a:ext cx="10565394" cy="166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endParaRPr kumimoji="1" lang="en-US" altLang="zh-CN" sz="3200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457200">
              <a:lnSpc>
                <a:spcPct val="80000"/>
              </a:lnSpc>
            </a:pPr>
            <a:endParaRPr kumimoji="1" lang="en-US" altLang="zh-CN" sz="4800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defTabSz="457200">
              <a:lnSpc>
                <a:spcPct val="80000"/>
              </a:lnSpc>
            </a:pPr>
            <a:r>
              <a:rPr kumimoji="1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6.3Twitter营销推广</a:t>
            </a:r>
            <a:endParaRPr kumimoji="1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7457" y="5551715"/>
            <a:ext cx="372835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17" y="1967500"/>
            <a:ext cx="9241951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  2. </a:t>
            </a:r>
            <a:r>
              <a:rPr lang="zh-CN" altLang="zh-CN" dirty="0" smtClean="0"/>
              <a:t>进入</a:t>
            </a:r>
            <a:r>
              <a:rPr lang="zh-CN" altLang="zh-CN" dirty="0"/>
              <a:t>注册资料确认页面，需要确认名称、邮箱地址和密码，并且阅读同意注册使用条款后单击“创建我的账号”按钮，如图</a:t>
            </a:r>
            <a:r>
              <a:rPr lang="en-US" altLang="zh-CN" dirty="0" smtClean="0"/>
              <a:t>4-2</a:t>
            </a:r>
            <a:r>
              <a:rPr lang="zh-CN" altLang="zh-CN" dirty="0" smtClean="0"/>
              <a:t>所</a:t>
            </a:r>
            <a:r>
              <a:rPr lang="zh-CN" altLang="zh-CN" dirty="0"/>
              <a:t>示</a:t>
            </a:r>
            <a:r>
              <a:rPr lang="zh-CN" altLang="zh-CN" dirty="0" smtClean="0"/>
              <a:t>。</a:t>
            </a:r>
            <a:r>
              <a:rPr lang="zh-CN" altLang="zh-CN" dirty="0"/>
              <a:t>至此，</a:t>
            </a:r>
            <a:r>
              <a:rPr lang="en-US" altLang="zh-CN" dirty="0"/>
              <a:t>Twitter</a:t>
            </a:r>
            <a:r>
              <a:rPr lang="zh-CN" altLang="zh-CN" dirty="0"/>
              <a:t>账号就创建完成了。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614059" y="5741757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4-2</a:t>
            </a:r>
            <a:endParaRPr lang="zh-CN" altLang="en-US" dirty="0"/>
          </a:p>
        </p:txBody>
      </p:sp>
      <p:pic>
        <p:nvPicPr>
          <p:cNvPr id="2050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15" y="3069125"/>
            <a:ext cx="7810081" cy="22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3" y="1967500"/>
            <a:ext cx="9804032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 3. </a:t>
            </a:r>
            <a:r>
              <a:rPr lang="zh-CN" altLang="zh-CN" dirty="0" smtClean="0"/>
              <a:t>如</a:t>
            </a:r>
            <a:r>
              <a:rPr lang="zh-CN" altLang="zh-CN" dirty="0"/>
              <a:t>图</a:t>
            </a:r>
            <a:r>
              <a:rPr lang="en-US" altLang="zh-CN" dirty="0" smtClean="0"/>
              <a:t>4-3</a:t>
            </a:r>
            <a:r>
              <a:rPr lang="zh-CN" altLang="zh-CN" dirty="0" smtClean="0"/>
              <a:t>所</a:t>
            </a:r>
            <a:r>
              <a:rPr lang="zh-CN" altLang="zh-CN" dirty="0"/>
              <a:t>示，我们可以选择自己感兴趣的模块</a:t>
            </a:r>
            <a:r>
              <a:rPr lang="zh-CN" altLang="zh-CN" dirty="0" smtClean="0"/>
              <a:t>。如果</a:t>
            </a:r>
            <a:r>
              <a:rPr lang="zh-CN" altLang="zh-CN" dirty="0"/>
              <a:t>是个人注册账号，还没有确定具体感兴趣的话题，则可以选择跳过，之后再回到账号主页中补充即可。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67916" y="5539209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4-3</a:t>
            </a:r>
            <a:endParaRPr lang="zh-CN" altLang="en-US" dirty="0"/>
          </a:p>
        </p:txBody>
      </p:sp>
      <p:pic>
        <p:nvPicPr>
          <p:cNvPr id="3074" name="图片 7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1" y="2741925"/>
            <a:ext cx="6053576" cy="25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328" y="2891311"/>
            <a:ext cx="3900842" cy="2061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 4. </a:t>
            </a:r>
            <a:r>
              <a:rPr lang="zh-CN" altLang="en-US" dirty="0" smtClean="0"/>
              <a:t>自动推送用户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Twitter</a:t>
            </a:r>
            <a:r>
              <a:rPr lang="zh-CN" altLang="zh-CN" dirty="0"/>
              <a:t>会根据我们之前填写的所感兴趣的话题，自动推送</a:t>
            </a:r>
            <a:r>
              <a:rPr lang="en-US" altLang="zh-CN" dirty="0"/>
              <a:t>20</a:t>
            </a:r>
            <a:r>
              <a:rPr lang="zh-CN" altLang="zh-CN" dirty="0"/>
              <a:t>个用户，推荐我们进行关注。在这里同样可以选择关注，也可以选择不关注，如图</a:t>
            </a:r>
            <a:r>
              <a:rPr lang="en-US" altLang="zh-CN" dirty="0" smtClean="0"/>
              <a:t>4-4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768523" y="5742472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4-4</a:t>
            </a:r>
            <a:endParaRPr lang="zh-CN" altLang="en-US" dirty="0"/>
          </a:p>
        </p:txBody>
      </p:sp>
      <p:pic>
        <p:nvPicPr>
          <p:cNvPr id="4098" name="图片 9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23" y="2461502"/>
            <a:ext cx="4752466" cy="292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6958" y="1913537"/>
            <a:ext cx="9749381" cy="2061292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5. </a:t>
            </a:r>
            <a:r>
              <a:rPr lang="zh-CN" altLang="zh-CN" dirty="0" smtClean="0"/>
              <a:t>至此</a:t>
            </a:r>
            <a:r>
              <a:rPr lang="zh-CN" altLang="zh-CN" dirty="0"/>
              <a:t>，</a:t>
            </a:r>
            <a:r>
              <a:rPr lang="en-US" altLang="zh-CN" dirty="0"/>
              <a:t>Twitter</a:t>
            </a:r>
            <a:r>
              <a:rPr lang="zh-CN" altLang="zh-CN" dirty="0"/>
              <a:t>账号注册完成，我们拿到了属于自己的</a:t>
            </a:r>
            <a:r>
              <a:rPr lang="en-US" altLang="zh-CN" dirty="0"/>
              <a:t>Twitter</a:t>
            </a:r>
            <a:r>
              <a:rPr lang="zh-CN" altLang="zh-CN" dirty="0"/>
              <a:t>账号主页。是不是很简单？下面我们来看看新创建的</a:t>
            </a:r>
            <a:r>
              <a:rPr lang="en-US" altLang="zh-CN" dirty="0"/>
              <a:t>Twitter</a:t>
            </a:r>
            <a:r>
              <a:rPr lang="zh-CN" altLang="zh-CN" dirty="0"/>
              <a:t>主页，如图</a:t>
            </a:r>
            <a:r>
              <a:rPr lang="en-US" altLang="zh-CN" dirty="0" smtClean="0"/>
              <a:t>4-5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67915" y="5998673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4-5</a:t>
            </a:r>
            <a:endParaRPr lang="zh-CN" altLang="en-US" dirty="0"/>
          </a:p>
        </p:txBody>
      </p:sp>
      <p:pic>
        <p:nvPicPr>
          <p:cNvPr id="5122" name="图片 10" descr="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18" y="2636382"/>
            <a:ext cx="4766460" cy="33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2  Twitter个人主页</a:t>
            </a:r>
            <a:r>
              <a:rPr lang="zh-CN" altLang="zh-CN" dirty="0"/>
              <a:t>的</a:t>
            </a:r>
            <a:r>
              <a:rPr lang="x-none" altLang="zh-CN" dirty="0"/>
              <a:t>创建与维护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17" y="1967500"/>
            <a:ext cx="9804032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1. </a:t>
            </a:r>
            <a:r>
              <a:rPr lang="zh-CN" altLang="en-US" b="1" dirty="0" smtClean="0"/>
              <a:t>完善</a:t>
            </a:r>
            <a:r>
              <a:rPr lang="zh-CN" altLang="en-US" b="1" dirty="0"/>
              <a:t>主页信息</a:t>
            </a:r>
            <a:r>
              <a:rPr lang="zh-CN" altLang="en-US" b="1" dirty="0" smtClean="0"/>
              <a:t>介绍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 首先</a:t>
            </a:r>
            <a:r>
              <a:rPr lang="zh-CN" altLang="en-US" dirty="0"/>
              <a:t>，修改</a:t>
            </a:r>
            <a:r>
              <a:rPr lang="en-US" altLang="zh-CN" dirty="0"/>
              <a:t>Twitter</a:t>
            </a:r>
            <a:r>
              <a:rPr lang="zh-CN" altLang="en-US" dirty="0"/>
              <a:t>头像，如图</a:t>
            </a:r>
            <a:r>
              <a:rPr lang="en-US" altLang="zh-CN" dirty="0" smtClean="0"/>
              <a:t>4-6</a:t>
            </a:r>
            <a:r>
              <a:rPr lang="zh-CN" altLang="en-US" dirty="0" smtClean="0"/>
              <a:t>所</a:t>
            </a:r>
            <a:r>
              <a:rPr lang="zh-CN" altLang="en-US" dirty="0"/>
              <a:t>示。可以单击图像中标注的“</a:t>
            </a:r>
            <a:r>
              <a:rPr lang="en-US" altLang="zh-CN" dirty="0"/>
              <a:t>+”</a:t>
            </a:r>
            <a:r>
              <a:rPr lang="zh-CN" altLang="en-US" dirty="0"/>
              <a:t>号，也可以单击“添加照片”按钮。</a:t>
            </a: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67912" y="5825241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4-6</a:t>
            </a:r>
            <a:endParaRPr lang="zh-CN" altLang="en-US" dirty="0"/>
          </a:p>
        </p:txBody>
      </p:sp>
      <p:pic>
        <p:nvPicPr>
          <p:cNvPr id="6146" name="图片 11" descr="7头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78" y="3397755"/>
            <a:ext cx="7974335" cy="224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5871" y="2883830"/>
            <a:ext cx="4226332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1. </a:t>
            </a:r>
            <a:r>
              <a:rPr lang="zh-CN" altLang="en-US" b="1" dirty="0" smtClean="0"/>
              <a:t>完善</a:t>
            </a:r>
            <a:r>
              <a:rPr lang="zh-CN" altLang="en-US" b="1" dirty="0"/>
              <a:t>主页信息</a:t>
            </a:r>
            <a:r>
              <a:rPr lang="zh-CN" altLang="en-US" b="1" dirty="0" smtClean="0"/>
              <a:t>介绍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 然后</a:t>
            </a:r>
            <a:r>
              <a:rPr lang="zh-CN" altLang="en-US" dirty="0"/>
              <a:t>，添加完整的信息描述，如图</a:t>
            </a:r>
            <a:r>
              <a:rPr lang="en-US" altLang="zh-CN" dirty="0" smtClean="0"/>
              <a:t>4-7</a:t>
            </a:r>
            <a:r>
              <a:rPr lang="zh-CN" altLang="en-US" dirty="0" smtClean="0"/>
              <a:t>所</a:t>
            </a:r>
            <a:r>
              <a:rPr lang="zh-CN" altLang="en-US" dirty="0"/>
              <a:t>示。在“介绍你自己”的框中填写个人或者公司的介绍。各位速卖通的卖家朋友，如果没有特定的目标市场的语言需求的话，则最好用英文介绍，尽量不要使用中文。</a:t>
            </a: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191312" y="5743760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4-7</a:t>
            </a:r>
            <a:endParaRPr lang="zh-CN" altLang="en-US" dirty="0"/>
          </a:p>
        </p:txBody>
      </p:sp>
      <p:pic>
        <p:nvPicPr>
          <p:cNvPr id="1027" name="图片 13" descr="9介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35" y="2740398"/>
            <a:ext cx="5211607" cy="27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7351" y="2032804"/>
            <a:ext cx="9395861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1. </a:t>
            </a:r>
            <a:r>
              <a:rPr lang="zh-CN" altLang="en-US" b="1" dirty="0" smtClean="0"/>
              <a:t>完善</a:t>
            </a:r>
            <a:r>
              <a:rPr lang="zh-CN" altLang="en-US" b="1" dirty="0"/>
              <a:t>主页信息</a:t>
            </a:r>
            <a:r>
              <a:rPr lang="zh-CN" altLang="en-US" b="1" dirty="0" smtClean="0"/>
              <a:t>介绍</a:t>
            </a:r>
            <a:endParaRPr lang="en-US" altLang="zh-CN" b="1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接下来</a:t>
            </a:r>
            <a:r>
              <a:rPr lang="zh-CN" altLang="zh-CN" dirty="0"/>
              <a:t>，设置自定义的页面设计，让主页更加专业或者赏心悦目。</a:t>
            </a:r>
            <a:r>
              <a:rPr lang="zh-CN" altLang="zh-CN" dirty="0" smtClean="0"/>
              <a:t>单击头像</a:t>
            </a:r>
            <a:r>
              <a:rPr lang="zh-CN" altLang="zh-CN" dirty="0"/>
              <a:t>，就可以进入个人信息编辑页面，添加自定义的</a:t>
            </a:r>
            <a:r>
              <a:rPr lang="en-US" altLang="zh-CN" dirty="0"/>
              <a:t>Twitter</a:t>
            </a:r>
            <a:r>
              <a:rPr lang="zh-CN" altLang="zh-CN" dirty="0"/>
              <a:t>横幅</a:t>
            </a:r>
            <a:r>
              <a:rPr lang="zh-CN" altLang="zh-CN" dirty="0" smtClean="0"/>
              <a:t>图片。</a:t>
            </a:r>
            <a:r>
              <a:rPr lang="zh-CN" altLang="zh-CN" dirty="0"/>
              <a:t>效果展示如图</a:t>
            </a:r>
            <a:r>
              <a:rPr lang="en-US" altLang="zh-CN" dirty="0" smtClean="0"/>
              <a:t>4-8</a:t>
            </a:r>
            <a:r>
              <a:rPr lang="zh-CN" altLang="zh-CN" dirty="0" smtClean="0"/>
              <a:t>所</a:t>
            </a:r>
            <a:r>
              <a:rPr lang="zh-CN" altLang="zh-CN" dirty="0"/>
              <a:t>示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最后</a:t>
            </a:r>
            <a:r>
              <a:rPr lang="zh-CN" altLang="zh-CN" dirty="0"/>
              <a:t>，调整主页的文字颜色，与企业文化相匹配就可以了。</a:t>
            </a:r>
            <a:endParaRPr lang="zh-CN" altLang="zh-CN" dirty="0"/>
          </a:p>
          <a:p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67916" y="5930529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4-8</a:t>
            </a:r>
            <a:endParaRPr lang="zh-CN" altLang="en-US" dirty="0"/>
          </a:p>
        </p:txBody>
      </p:sp>
      <p:pic>
        <p:nvPicPr>
          <p:cNvPr id="2050" name="图片 16" descr="12展示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93" y="3822110"/>
            <a:ext cx="4766975" cy="1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3717" y="1915109"/>
            <a:ext cx="9395861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2. </a:t>
            </a:r>
            <a:r>
              <a:rPr lang="zh-CN" altLang="en-US" b="1" dirty="0" smtClean="0"/>
              <a:t>发送</a:t>
            </a:r>
            <a:r>
              <a:rPr lang="zh-CN" altLang="en-US" b="1" dirty="0"/>
              <a:t>属于自己的第一条</a:t>
            </a:r>
            <a:r>
              <a:rPr lang="en-US" altLang="zh-CN" b="1" dirty="0"/>
              <a:t>Twitter</a:t>
            </a:r>
            <a:r>
              <a:rPr lang="zh-CN" altLang="en-US" b="1" dirty="0"/>
              <a:t>消息（推文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首先</a:t>
            </a:r>
            <a:r>
              <a:rPr lang="zh-CN" altLang="zh-CN" dirty="0"/>
              <a:t>进入</a:t>
            </a:r>
            <a:r>
              <a:rPr lang="en-US" altLang="zh-CN" dirty="0"/>
              <a:t>Twitter</a:t>
            </a:r>
            <a:r>
              <a:rPr lang="zh-CN" altLang="zh-CN" dirty="0"/>
              <a:t>账号主页，找到推文发布框，推文发布途径有两条，如图</a:t>
            </a:r>
            <a:r>
              <a:rPr lang="en-US" altLang="zh-CN" dirty="0" smtClean="0"/>
              <a:t>4-9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67914" y="5360161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4-9</a:t>
            </a:r>
            <a:endParaRPr lang="zh-CN" altLang="en-US" dirty="0"/>
          </a:p>
        </p:txBody>
      </p:sp>
      <p:pic>
        <p:nvPicPr>
          <p:cNvPr id="3074" name="图片 17" descr="13推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53" y="3132499"/>
            <a:ext cx="7217756" cy="17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9932" y="1915109"/>
            <a:ext cx="9011142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2. </a:t>
            </a:r>
            <a:r>
              <a:rPr lang="zh-CN" altLang="en-US" b="1" dirty="0" smtClean="0"/>
              <a:t>发送</a:t>
            </a:r>
            <a:r>
              <a:rPr lang="zh-CN" altLang="en-US" b="1" dirty="0"/>
              <a:t>属于自己的第一条</a:t>
            </a:r>
            <a:r>
              <a:rPr lang="en-US" altLang="zh-CN" b="1" dirty="0"/>
              <a:t>Twitter</a:t>
            </a:r>
            <a:r>
              <a:rPr lang="zh-CN" altLang="en-US" b="1" dirty="0"/>
              <a:t>消息（推文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输入</a:t>
            </a:r>
            <a:r>
              <a:rPr lang="zh-CN" altLang="zh-CN" dirty="0"/>
              <a:t>相关的文字、链接和图片</a:t>
            </a:r>
            <a:r>
              <a:rPr lang="zh-CN" altLang="zh-CN" dirty="0" smtClean="0"/>
              <a:t>，</a:t>
            </a:r>
            <a:r>
              <a:rPr lang="zh-CN" altLang="zh-CN" dirty="0"/>
              <a:t>输入完成之后，单击“发推”按钮，这样推文就会展示在账号主页的时间线上，如图</a:t>
            </a:r>
            <a:r>
              <a:rPr lang="en-US" altLang="zh-CN" dirty="0" smtClean="0"/>
              <a:t>4-10</a:t>
            </a:r>
            <a:r>
              <a:rPr lang="zh-CN" altLang="zh-CN" dirty="0" smtClean="0"/>
              <a:t>所</a:t>
            </a:r>
            <a:r>
              <a:rPr lang="zh-CN" altLang="zh-CN" dirty="0"/>
              <a:t>示。至此，第一条推文就发布成功了。</a:t>
            </a:r>
            <a:endParaRPr lang="zh-CN" altLang="zh-CN" dirty="0"/>
          </a:p>
          <a:p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611770" y="5978977"/>
            <a:ext cx="8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4-10</a:t>
            </a:r>
            <a:endParaRPr lang="zh-CN" altLang="en-US" dirty="0"/>
          </a:p>
        </p:txBody>
      </p:sp>
      <p:pic>
        <p:nvPicPr>
          <p:cNvPr id="4098" name="图片 20" descr="15推文展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5" y="3139735"/>
            <a:ext cx="5492936" cy="27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1  Twitter介绍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5311665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1.1  </a:t>
            </a:r>
            <a:r>
              <a:rPr lang="zh-CN" altLang="zh-CN" sz="3600" dirty="0"/>
              <a:t>什么是</a:t>
            </a:r>
            <a:r>
              <a:rPr lang="en-US" altLang="zh-CN" sz="3600" dirty="0" smtClean="0"/>
              <a:t>Twitter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0276" y="2204820"/>
            <a:ext cx="9282745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3. </a:t>
            </a:r>
            <a:r>
              <a:rPr lang="zh-CN" altLang="en-US" b="1" dirty="0" smtClean="0"/>
              <a:t>找到</a:t>
            </a:r>
            <a:r>
              <a:rPr lang="zh-CN" altLang="en-US" b="1" dirty="0"/>
              <a:t>正确的人并成为</a:t>
            </a:r>
            <a:r>
              <a:rPr lang="en-US" altLang="zh-CN" b="1" dirty="0"/>
              <a:t>Ta</a:t>
            </a:r>
            <a:r>
              <a:rPr lang="zh-CN" altLang="en-US" b="1" dirty="0"/>
              <a:t>的</a:t>
            </a:r>
            <a:r>
              <a:rPr lang="zh-CN" altLang="en-US" b="1" dirty="0" smtClean="0"/>
              <a:t>粉丝</a:t>
            </a:r>
            <a:endParaRPr lang="en-US" altLang="zh-CN" b="1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在</a:t>
            </a:r>
            <a:r>
              <a:rPr lang="en-US" altLang="zh-CN" dirty="0"/>
              <a:t>Twitter</a:t>
            </a:r>
            <a:r>
              <a:rPr lang="zh-CN" altLang="zh-CN" dirty="0"/>
              <a:t>上，我们可以追随那些在相关行业内很有影响力的人物，从他们那里吸取经验，了解行业动态，最好可以和他们进行话题互动，这样就可以大大提升我们账号的专业性和知名度。在每个行业或领域中，总有一些粉丝数量比较多的人，多跟他们互动会有很好的宣传效果，也就是我们通常所说的“网红效应”。</a:t>
            </a:r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7074" y="2286301"/>
            <a:ext cx="9389150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 3. </a:t>
            </a:r>
            <a:r>
              <a:rPr lang="zh-CN" altLang="en-US" b="1" dirty="0" smtClean="0"/>
              <a:t>找到</a:t>
            </a:r>
            <a:r>
              <a:rPr lang="zh-CN" altLang="en-US" b="1" dirty="0"/>
              <a:t>正确的人并成为</a:t>
            </a:r>
            <a:r>
              <a:rPr lang="en-US" altLang="zh-CN" b="1" dirty="0"/>
              <a:t>Ta</a:t>
            </a:r>
            <a:r>
              <a:rPr lang="zh-CN" altLang="en-US" b="1" dirty="0"/>
              <a:t>的</a:t>
            </a:r>
            <a:r>
              <a:rPr lang="zh-CN" altLang="en-US" b="1" dirty="0" smtClean="0"/>
              <a:t>粉丝</a:t>
            </a:r>
            <a:endParaRPr lang="en-US" altLang="zh-CN" b="1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那么</a:t>
            </a:r>
            <a:r>
              <a:rPr lang="zh-CN" altLang="zh-CN" dirty="0"/>
              <a:t>如何找到这样的红人，并且成为粉丝呢？</a:t>
            </a:r>
            <a:endParaRPr lang="zh-CN" altLang="zh-CN" dirty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首先</a:t>
            </a:r>
            <a:r>
              <a:rPr lang="zh-CN" altLang="zh-CN" dirty="0"/>
              <a:t>，有三条渠道可以查找相关领域的人或事。第一条渠道是在账户主页上直接搜索</a:t>
            </a:r>
            <a:r>
              <a:rPr lang="en-US" altLang="zh-CN" dirty="0"/>
              <a:t>Tweet</a:t>
            </a:r>
            <a:r>
              <a:rPr lang="zh-CN" altLang="zh-CN" dirty="0"/>
              <a:t>话题，查找话题下评论、点赞数多的人；第二条渠道是在账户主页左侧的“趋势”中查找当下最火的话题，然后查找话题下粉丝数量多的人；第三条渠道就是在账户主页右侧的“推荐关注”中查找和我们自己的行业相关的人或事，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2.2  Twitter</a:t>
            </a:r>
            <a:r>
              <a:rPr lang="zh-CN" altLang="zh-CN" sz="3600" dirty="0"/>
              <a:t>主页的维护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0276" y="2268194"/>
            <a:ext cx="9063225" cy="24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 4. </a:t>
            </a:r>
            <a:r>
              <a:rPr lang="zh-CN" altLang="en-US" b="1" dirty="0" smtClean="0"/>
              <a:t>管理</a:t>
            </a:r>
            <a:r>
              <a:rPr lang="zh-CN" altLang="en-US" b="1" dirty="0"/>
              <a:t>自己的</a:t>
            </a:r>
            <a:r>
              <a:rPr lang="en-US" altLang="zh-CN" b="1" dirty="0"/>
              <a:t>Following</a:t>
            </a:r>
            <a:r>
              <a:rPr lang="zh-CN" altLang="en-US" b="1" dirty="0"/>
              <a:t>和</a:t>
            </a:r>
            <a:r>
              <a:rPr lang="en-US" altLang="zh-CN" b="1" dirty="0" smtClean="0"/>
              <a:t>Follower</a:t>
            </a:r>
            <a:endParaRPr lang="en-US" altLang="zh-CN" b="1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我们</a:t>
            </a:r>
            <a:r>
              <a:rPr lang="zh-CN" altLang="zh-CN" dirty="0"/>
              <a:t>能够通过社交网站接收到更多的信息，看到不同角度的事件或产品描述。但是一旦这样做了，我们就会自然地觉得这样处理多方资讯需要耗费大量的精力。当信息量过多时就会出现信息接收受阻，反而制约了我们对信息的使用效率</a:t>
            </a:r>
            <a:r>
              <a:rPr lang="zh-CN" altLang="zh-CN" dirty="0" smtClean="0"/>
              <a:t>。使用</a:t>
            </a:r>
            <a:r>
              <a:rPr lang="zh-CN" altLang="zh-CN" dirty="0"/>
              <a:t>过</a:t>
            </a:r>
            <a:r>
              <a:rPr lang="en-US" altLang="zh-CN" dirty="0"/>
              <a:t>Twitter</a:t>
            </a:r>
            <a:r>
              <a:rPr lang="zh-CN" altLang="zh-CN" dirty="0"/>
              <a:t>账号的卖家朋友可能就会有这样的感觉，当</a:t>
            </a:r>
            <a:r>
              <a:rPr lang="en-US" altLang="zh-CN" dirty="0"/>
              <a:t>Twitter</a:t>
            </a:r>
            <a:r>
              <a:rPr lang="zh-CN" altLang="zh-CN" dirty="0"/>
              <a:t>账号中</a:t>
            </a:r>
            <a:r>
              <a:rPr lang="en-US" altLang="zh-CN" dirty="0"/>
              <a:t>Following</a:t>
            </a:r>
            <a:r>
              <a:rPr lang="zh-CN" altLang="zh-CN" dirty="0"/>
              <a:t>和</a:t>
            </a:r>
            <a:r>
              <a:rPr lang="en-US" altLang="zh-CN" dirty="0"/>
              <a:t>Follower</a:t>
            </a:r>
            <a:r>
              <a:rPr lang="zh-CN" altLang="zh-CN" dirty="0"/>
              <a:t>的数量越来越多时，对账号的使用效果反而会下降。其实就是这样的道理。这时就需要我们熟练运用</a:t>
            </a:r>
            <a:r>
              <a:rPr lang="en-US" altLang="zh-CN" dirty="0"/>
              <a:t>Twitter List</a:t>
            </a:r>
            <a:r>
              <a:rPr lang="zh-CN" altLang="zh-CN" dirty="0"/>
              <a:t>的功能，帮助我们建立资讯分组疏通的渠道，使我们的信息在覆盖全面的同时能够更加精准，具有针对性。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3  Twitter营销策略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3.1  </a:t>
            </a:r>
            <a:r>
              <a:rPr lang="zh-CN" altLang="zh-CN" sz="3600" dirty="0"/>
              <a:t>选择自己需要的受众范围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3.1  </a:t>
            </a:r>
            <a:r>
              <a:rPr lang="zh-CN" altLang="zh-CN" sz="3600" dirty="0"/>
              <a:t>选择自己需要的受众范围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3184" y="2012767"/>
            <a:ext cx="9355172" cy="414358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dirty="0" smtClean="0"/>
              <a:t>跟进</a:t>
            </a:r>
            <a:r>
              <a:rPr lang="zh-CN" altLang="zh-CN" dirty="0"/>
              <a:t>各种各样的</a:t>
            </a:r>
            <a:r>
              <a:rPr lang="en-US" altLang="zh-CN" dirty="0"/>
              <a:t>Twitter</a:t>
            </a:r>
            <a:r>
              <a:rPr lang="zh-CN" altLang="zh-CN" dirty="0"/>
              <a:t>用户，并抛出大量千篇一律的链接来吸引买方或读者，这种粗放型的营销方法是远远不能满足企业的营销需求的。那么企业如何通过</a:t>
            </a:r>
            <a:r>
              <a:rPr lang="en-US" altLang="zh-CN" dirty="0"/>
              <a:t>Twitter</a:t>
            </a:r>
            <a:r>
              <a:rPr lang="zh-CN" altLang="zh-CN" dirty="0"/>
              <a:t>推广自己的网站和品牌呢？</a:t>
            </a:r>
            <a:endParaRPr lang="zh-CN" altLang="zh-CN" dirty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首先</a:t>
            </a:r>
            <a:r>
              <a:rPr lang="zh-CN" altLang="zh-CN" dirty="0"/>
              <a:t>，就是锁定目标群体，选择自己需要的受众范围，有针对性地进行粉丝互动、交流才能有更好的营销转化效果。</a:t>
            </a:r>
            <a:endParaRPr lang="zh-CN" altLang="zh-CN" dirty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其次</a:t>
            </a:r>
            <a:r>
              <a:rPr lang="zh-CN" altLang="zh-CN" dirty="0"/>
              <a:t>，不要自动地跟进大批用户，再进行删选，因为这样最终获得的只是对我们不感兴趣或仅有一点点兴趣的用户。最基本的办法就是寻找相关联的</a:t>
            </a:r>
            <a:r>
              <a:rPr lang="en-US" altLang="zh-CN" dirty="0"/>
              <a:t>Twitter</a:t>
            </a:r>
            <a:r>
              <a:rPr lang="zh-CN" altLang="zh-CN" dirty="0"/>
              <a:t>用户。</a:t>
            </a:r>
            <a:r>
              <a:rPr lang="en-US" altLang="zh-CN" dirty="0"/>
              <a:t>Twitter</a:t>
            </a:r>
            <a:r>
              <a:rPr lang="zh-CN" altLang="zh-CN" dirty="0"/>
              <a:t>用户定位可以参考速卖通卖家店铺的客户购买分析。</a:t>
            </a:r>
            <a:endParaRPr lang="zh-CN" altLang="zh-CN" dirty="0"/>
          </a:p>
          <a:p>
            <a:pPr marL="0" indent="0">
              <a:buNone/>
            </a:pPr>
            <a:r>
              <a:rPr lang="zh-CN" altLang="en-US" dirty="0" smtClean="0"/>
              <a:t>    确定</a:t>
            </a:r>
            <a:r>
              <a:rPr lang="zh-CN" altLang="en-US" dirty="0"/>
              <a:t>好受众对象之后，再根据受众群体的特点有针对性地设计</a:t>
            </a:r>
            <a:r>
              <a:rPr lang="en-US" altLang="zh-CN" dirty="0"/>
              <a:t>Tweet</a:t>
            </a:r>
            <a:r>
              <a:rPr lang="zh-CN" altLang="en-US" dirty="0"/>
              <a:t>发布，选择性地添加合适的</a:t>
            </a:r>
            <a:r>
              <a:rPr lang="en-US" altLang="zh-CN" dirty="0"/>
              <a:t>List</a:t>
            </a:r>
            <a:r>
              <a:rPr lang="zh-CN" altLang="en-US" dirty="0"/>
              <a:t>和社群，进行定向型的话题讨论。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3  Twitter营销策略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3.2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营销计划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3.2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营销计划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4130" y="2030873"/>
            <a:ext cx="9355172" cy="414358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Twitter</a:t>
            </a:r>
            <a:r>
              <a:rPr lang="zh-CN" altLang="zh-CN" dirty="0"/>
              <a:t>营销主要有以下几种操作途径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）利用</a:t>
            </a:r>
            <a:r>
              <a:rPr lang="en-US" altLang="zh-CN" dirty="0"/>
              <a:t>Twitter</a:t>
            </a:r>
            <a:r>
              <a:rPr lang="zh-CN" altLang="zh-CN" dirty="0"/>
              <a:t>的搜索</a:t>
            </a:r>
            <a:r>
              <a:rPr lang="zh-CN" altLang="zh-CN" dirty="0" smtClean="0"/>
              <a:t>功能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）利用“名人效应”进行</a:t>
            </a:r>
            <a:r>
              <a:rPr lang="zh-CN" altLang="zh-CN" dirty="0" smtClean="0"/>
              <a:t>推广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</a:t>
            </a:r>
            <a:r>
              <a:rPr lang="zh-CN" altLang="zh-CN" dirty="0"/>
              <a:t>利用</a:t>
            </a:r>
            <a:r>
              <a:rPr lang="en-US" altLang="zh-CN" dirty="0"/>
              <a:t>Tweet</a:t>
            </a:r>
            <a:r>
              <a:rPr lang="zh-CN" altLang="zh-CN" dirty="0" smtClean="0"/>
              <a:t>宣传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）利用“</a:t>
            </a:r>
            <a:r>
              <a:rPr lang="en-US" altLang="zh-CN" dirty="0"/>
              <a:t>#</a:t>
            </a:r>
            <a:r>
              <a:rPr lang="zh-CN" altLang="zh-CN" dirty="0"/>
              <a:t>热门话题”</a:t>
            </a:r>
            <a:r>
              <a:rPr lang="zh-CN" altLang="zh-CN" dirty="0" smtClean="0"/>
              <a:t>跟踪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）通过</a:t>
            </a:r>
            <a:r>
              <a:rPr lang="en-US" altLang="zh-CN" dirty="0"/>
              <a:t>Twitter</a:t>
            </a:r>
            <a:r>
              <a:rPr lang="zh-CN" altLang="zh-CN" dirty="0"/>
              <a:t>的活动和粉丝</a:t>
            </a:r>
            <a:r>
              <a:rPr lang="zh-CN" altLang="zh-CN" dirty="0" smtClean="0"/>
              <a:t>互动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3  Twitter营销策略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3.3  </a:t>
            </a:r>
            <a:r>
              <a:rPr lang="zh-CN" altLang="zh-CN" sz="3600" dirty="0"/>
              <a:t>发布合适的营销推广信息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3.3  </a:t>
            </a:r>
            <a:r>
              <a:rPr lang="zh-CN" altLang="zh-CN" sz="3600" dirty="0"/>
              <a:t>发布合适的营销推广信息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0359" y="1976552"/>
            <a:ext cx="9762579" cy="414358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</a:t>
            </a:r>
            <a:r>
              <a:rPr lang="zh-CN" altLang="zh-CN" dirty="0" smtClean="0"/>
              <a:t>首先</a:t>
            </a:r>
            <a:r>
              <a:rPr lang="zh-CN" altLang="zh-CN" dirty="0"/>
              <a:t>，尽量一条推文发布一个主题信息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其次</a:t>
            </a:r>
            <a:r>
              <a:rPr lang="zh-CN" altLang="zh-CN" dirty="0"/>
              <a:t>，多样的话题标签可以吸引更多的阅读者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第三</a:t>
            </a:r>
            <a:r>
              <a:rPr lang="zh-CN" altLang="zh-CN" dirty="0"/>
              <a:t>，我们可以在手机上下载</a:t>
            </a:r>
            <a:r>
              <a:rPr lang="en-US" altLang="zh-CN" dirty="0"/>
              <a:t>Twitter</a:t>
            </a:r>
            <a:r>
              <a:rPr lang="zh-CN" altLang="zh-CN" dirty="0"/>
              <a:t>移动端，这样可以随时更新状态，并且及时了解行业热门话题的动态。</a:t>
            </a:r>
            <a:endParaRPr lang="zh-CN" altLang="zh-CN" dirty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第四</a:t>
            </a:r>
            <a:r>
              <a:rPr lang="zh-CN" altLang="zh-CN" dirty="0"/>
              <a:t>，记得要多多访问可以在</a:t>
            </a:r>
            <a:r>
              <a:rPr lang="en-US" altLang="zh-CN" dirty="0"/>
              <a:t>Twitter</a:t>
            </a:r>
            <a:r>
              <a:rPr lang="zh-CN" altLang="zh-CN" dirty="0"/>
              <a:t>上接收信息的网站，尤其是专业的行业</a:t>
            </a:r>
            <a:r>
              <a:rPr lang="zh-CN" altLang="zh-CN" dirty="0" smtClean="0"/>
              <a:t>论坛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第五</a:t>
            </a:r>
            <a:r>
              <a:rPr lang="zh-CN" altLang="zh-CN" dirty="0"/>
              <a:t>，如果想进一步提升</a:t>
            </a:r>
            <a:r>
              <a:rPr lang="en-US" altLang="zh-CN" dirty="0"/>
              <a:t>Twitter</a:t>
            </a:r>
            <a:r>
              <a:rPr lang="zh-CN" altLang="zh-CN" dirty="0"/>
              <a:t>账号的营销效果，让更多的人关注我们，则可以尝试寻找一种适合自己行业的</a:t>
            </a:r>
            <a:r>
              <a:rPr lang="en-US" altLang="zh-CN" dirty="0"/>
              <a:t>Twitter</a:t>
            </a:r>
            <a:r>
              <a:rPr lang="zh-CN" altLang="zh-CN" dirty="0"/>
              <a:t>账号风格</a:t>
            </a:r>
            <a:r>
              <a:rPr lang="zh-CN" altLang="zh-CN" dirty="0" smtClean="0"/>
              <a:t>类别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最后</a:t>
            </a:r>
            <a:r>
              <a:rPr lang="zh-CN" altLang="zh-CN" dirty="0"/>
              <a:t>，</a:t>
            </a:r>
            <a:r>
              <a:rPr lang="en-US" altLang="zh-CN" dirty="0"/>
              <a:t>Twitter</a:t>
            </a:r>
            <a:r>
              <a:rPr lang="zh-CN" altLang="zh-CN" dirty="0"/>
              <a:t>是一个全球性社交平台，针对特定的类目，在编辑</a:t>
            </a:r>
            <a:r>
              <a:rPr lang="en-US" altLang="zh-CN" dirty="0"/>
              <a:t>Tweet</a:t>
            </a:r>
            <a:r>
              <a:rPr lang="zh-CN" altLang="zh-CN" dirty="0"/>
              <a:t>文案时，选择符合受众当地特色的营销方式很重要。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4  Twitter工具的使用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4.1  </a:t>
            </a:r>
            <a:r>
              <a:rPr lang="en-US" altLang="zh-CN" sz="3600" dirty="0" err="1"/>
              <a:t>Hootsuite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1.1  </a:t>
            </a:r>
            <a:r>
              <a:rPr lang="zh-CN" altLang="zh-CN" sz="3600" dirty="0"/>
              <a:t>什么是</a:t>
            </a:r>
            <a:r>
              <a:rPr lang="en-US" altLang="zh-CN" sz="3600" dirty="0"/>
              <a:t>Twitter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8693" y="2094249"/>
            <a:ext cx="9965912" cy="3093386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dirty="0" smtClean="0"/>
              <a:t>众所周知</a:t>
            </a:r>
            <a:r>
              <a:rPr lang="zh-CN" altLang="zh-CN" dirty="0"/>
              <a:t>，</a:t>
            </a:r>
            <a:r>
              <a:rPr lang="en-US" altLang="zh-CN" dirty="0"/>
              <a:t>Twitter</a:t>
            </a:r>
            <a:r>
              <a:rPr lang="zh-CN" altLang="zh-CN" dirty="0"/>
              <a:t>是国际上数一数二的社交平台。</a:t>
            </a:r>
            <a:endParaRPr lang="zh-CN" altLang="zh-CN" dirty="0"/>
          </a:p>
          <a:p>
            <a:r>
              <a:rPr lang="en-US" altLang="zh-CN" dirty="0" smtClean="0"/>
              <a:t>    Twitter</a:t>
            </a:r>
            <a:r>
              <a:rPr lang="zh-CN" altLang="zh-CN" dirty="0"/>
              <a:t>公司正式成立于</a:t>
            </a:r>
            <a:r>
              <a:rPr lang="en-US" altLang="zh-CN" dirty="0"/>
              <a:t>2006</a:t>
            </a:r>
            <a:r>
              <a:rPr lang="zh-CN" altLang="zh-CN" dirty="0"/>
              <a:t>年</a:t>
            </a:r>
            <a:r>
              <a:rPr lang="en-US" altLang="zh-CN" dirty="0"/>
              <a:t>3</a:t>
            </a:r>
            <a:r>
              <a:rPr lang="zh-CN" altLang="zh-CN" dirty="0"/>
              <a:t>月</a:t>
            </a:r>
            <a:r>
              <a:rPr lang="en-US" altLang="zh-CN" dirty="0"/>
              <a:t>21</a:t>
            </a:r>
            <a:r>
              <a:rPr lang="zh-CN" altLang="zh-CN" dirty="0"/>
              <a:t>日，是一个网络社交微博客服务平台，中文称为“推特”。</a:t>
            </a:r>
            <a:r>
              <a:rPr lang="en-US" altLang="zh-CN" dirty="0"/>
              <a:t>Twitter</a:t>
            </a:r>
            <a:r>
              <a:rPr lang="zh-CN" altLang="zh-CN" dirty="0"/>
              <a:t>这个名字来源于一种鸟叫声，创始人认为鸟叫是短、频、快的，符合网站的内涵，因此选择了</a:t>
            </a:r>
            <a:r>
              <a:rPr lang="en-US" altLang="zh-CN" dirty="0"/>
              <a:t>Twitter</a:t>
            </a:r>
            <a:r>
              <a:rPr lang="zh-CN" altLang="zh-CN" dirty="0"/>
              <a:t>作为网站名称。</a:t>
            </a:r>
            <a:r>
              <a:rPr lang="en-US" altLang="zh-CN" dirty="0"/>
              <a:t>Twitter</a:t>
            </a:r>
            <a:r>
              <a:rPr lang="zh-CN" altLang="zh-CN" dirty="0"/>
              <a:t>利用无线网络、有线</a:t>
            </a:r>
            <a:r>
              <a:rPr lang="zh-CN" altLang="zh-CN" dirty="0" smtClean="0"/>
              <a:t>网络</a:t>
            </a:r>
            <a:r>
              <a:rPr lang="zh-CN" altLang="zh-CN" dirty="0"/>
              <a:t>、通信技术进行即时通讯，是微博客的典型应用。</a:t>
            </a:r>
            <a:r>
              <a:rPr lang="en-US" altLang="zh-CN" dirty="0"/>
              <a:t>Twitter</a:t>
            </a:r>
            <a:r>
              <a:rPr lang="zh-CN" altLang="zh-CN" dirty="0"/>
              <a:t>的理念是</a:t>
            </a:r>
            <a:r>
              <a:rPr lang="en-US" altLang="zh-CN" dirty="0"/>
              <a:t>Twitter connects everyone to what’s happening in the world right now. </a:t>
            </a:r>
            <a:r>
              <a:rPr lang="zh-CN" altLang="zh-CN" dirty="0"/>
              <a:t>即让每个人都能畅通无阻地随时提出和分享想法及资讯。通俗点说，就是在任何时间、任何地点、以任何方式发表任何信息，分享给希望获知这些信息的人，也可以在第一时间获知你所关注的人（或事）的最新进展。基于这种理念，</a:t>
            </a:r>
            <a:r>
              <a:rPr lang="en-US" altLang="zh-CN" dirty="0"/>
              <a:t>Twitter</a:t>
            </a:r>
            <a:r>
              <a:rPr lang="zh-CN" altLang="zh-CN" dirty="0"/>
              <a:t>的很多使用方法都更加贴近于信息的分享。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4.1  </a:t>
            </a:r>
            <a:r>
              <a:rPr lang="en-US" altLang="zh-CN" sz="3600" dirty="0" err="1"/>
              <a:t>Hootsuite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0490" y="2139514"/>
            <a:ext cx="9502318" cy="414358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</a:t>
            </a:r>
            <a:r>
              <a:rPr lang="en-US" altLang="zh-CN" dirty="0" err="1" smtClean="0"/>
              <a:t>Hootsuite</a:t>
            </a:r>
            <a:r>
              <a:rPr lang="zh-CN" altLang="zh-CN" dirty="0"/>
              <a:t>是一个通用性比较强的社交网站管理工具，支持如</a:t>
            </a:r>
            <a:r>
              <a:rPr lang="en-US" altLang="zh-CN" dirty="0"/>
              <a:t>Twitter</a:t>
            </a:r>
            <a:r>
              <a:rPr lang="zh-CN" altLang="zh-CN" dirty="0"/>
              <a:t>、</a:t>
            </a:r>
            <a:r>
              <a:rPr lang="en-US" altLang="zh-CN" dirty="0"/>
              <a:t>Facebook</a:t>
            </a:r>
            <a:r>
              <a:rPr lang="zh-CN" altLang="zh-CN" dirty="0"/>
              <a:t>及</a:t>
            </a:r>
            <a:r>
              <a:rPr lang="en-US" altLang="zh-CN" dirty="0"/>
              <a:t>LinkedIn</a:t>
            </a:r>
            <a:r>
              <a:rPr lang="zh-CN" altLang="zh-CN" dirty="0"/>
              <a:t>等热门的社交网站，还可以同步管理其他一些带有开放接口的热门平台，包括</a:t>
            </a:r>
            <a:r>
              <a:rPr lang="en-US" altLang="zh-CN" dirty="0"/>
              <a:t>Ping.fm</a:t>
            </a:r>
            <a:r>
              <a:rPr lang="zh-CN" altLang="zh-CN" dirty="0"/>
              <a:t>、</a:t>
            </a:r>
            <a:r>
              <a:rPr lang="en-US" altLang="zh-CN" dirty="0"/>
              <a:t>WordPress</a:t>
            </a:r>
            <a:r>
              <a:rPr lang="zh-CN" altLang="zh-CN" dirty="0"/>
              <a:t>、</a:t>
            </a:r>
            <a:r>
              <a:rPr lang="en-US" altLang="zh-CN" dirty="0" err="1"/>
              <a:t>MySpace</a:t>
            </a:r>
            <a:r>
              <a:rPr lang="zh-CN" altLang="zh-CN" dirty="0"/>
              <a:t>、</a:t>
            </a:r>
            <a:r>
              <a:rPr lang="en-US" altLang="zh-CN" dirty="0"/>
              <a:t>Foursquare</a:t>
            </a:r>
            <a:r>
              <a:rPr lang="zh-CN" altLang="zh-CN" dirty="0"/>
              <a:t>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使用</a:t>
            </a:r>
            <a:r>
              <a:rPr lang="en-US" altLang="zh-CN" dirty="0" err="1"/>
              <a:t>Hootsuite</a:t>
            </a:r>
            <a:r>
              <a:rPr lang="zh-CN" altLang="zh-CN" dirty="0"/>
              <a:t>可以很轻松地管理多个账号，我们可以把不同的产品或品牌分别注册一个与之对应的独立账号，然后统一在</a:t>
            </a:r>
            <a:r>
              <a:rPr lang="en-US" altLang="zh-CN" dirty="0" err="1"/>
              <a:t>Hootsuite</a:t>
            </a:r>
            <a:r>
              <a:rPr lang="zh-CN" altLang="zh-CN" dirty="0"/>
              <a:t>的平台上进行管理</a:t>
            </a:r>
            <a:r>
              <a:rPr lang="zh-CN" altLang="zh-CN" dirty="0" smtClean="0"/>
              <a:t>。这个</a:t>
            </a:r>
            <a:r>
              <a:rPr lang="zh-CN" altLang="zh-CN" dirty="0"/>
              <a:t>工具还具有预发布功能，可以帮助我们预先针对每个账号设置好批量信息，然后设置发布时间，让</a:t>
            </a:r>
            <a:r>
              <a:rPr lang="en-US" altLang="zh-CN" dirty="0" err="1"/>
              <a:t>Hootsuite</a:t>
            </a:r>
            <a:r>
              <a:rPr lang="zh-CN" altLang="zh-CN" dirty="0"/>
              <a:t>自动在合适的时候发布。</a:t>
            </a:r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4.1  </a:t>
            </a:r>
            <a:r>
              <a:rPr lang="en-US" altLang="zh-CN" sz="3600" dirty="0" err="1"/>
              <a:t>Hootsuite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5634" y="1849803"/>
            <a:ext cx="9502318" cy="4143589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</a:t>
            </a:r>
            <a:r>
              <a:rPr lang="zh-CN" altLang="zh-CN" dirty="0" smtClean="0"/>
              <a:t>可以</a:t>
            </a:r>
            <a:r>
              <a:rPr lang="zh-CN" altLang="zh-CN" dirty="0"/>
              <a:t>说</a:t>
            </a:r>
            <a:r>
              <a:rPr lang="en-US" altLang="zh-CN" dirty="0" err="1"/>
              <a:t>Hootsuite</a:t>
            </a:r>
            <a:r>
              <a:rPr lang="zh-CN" altLang="zh-CN" dirty="0"/>
              <a:t>是一个功能全面、通用性强而且操作简捷的账户管理类工具。</a:t>
            </a:r>
            <a:endParaRPr lang="zh-CN" altLang="zh-CN" dirty="0"/>
          </a:p>
          <a:p>
            <a:endParaRPr lang="zh-CN" altLang="zh-CN" dirty="0"/>
          </a:p>
        </p:txBody>
      </p:sp>
      <p:pic>
        <p:nvPicPr>
          <p:cNvPr id="5122" name="Picture 2" descr="25hootsui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36" y="2528810"/>
            <a:ext cx="5133625" cy="34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735446" y="5993392"/>
            <a:ext cx="8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4  Twitter工具的使用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4.2  </a:t>
            </a:r>
            <a:r>
              <a:rPr lang="en-US" altLang="zh-CN" sz="3600" dirty="0" err="1"/>
              <a:t>Hashtagify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4.2  </a:t>
            </a:r>
            <a:r>
              <a:rPr lang="en-US" altLang="zh-CN" sz="3600" dirty="0" err="1"/>
              <a:t>Hashtagify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2449" y="2841156"/>
            <a:ext cx="4410888" cy="274030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</a:t>
            </a:r>
            <a:r>
              <a:rPr lang="en-US" altLang="zh-CN" dirty="0" err="1" smtClean="0"/>
              <a:t>Hashtagify</a:t>
            </a:r>
            <a:r>
              <a:rPr lang="zh-CN" altLang="zh-CN" dirty="0"/>
              <a:t>是一个可以帮助寻找符合要求的标签类工具。只需在</a:t>
            </a:r>
            <a:r>
              <a:rPr lang="en-US" altLang="zh-CN" dirty="0" err="1"/>
              <a:t>Hashtagify</a:t>
            </a:r>
            <a:r>
              <a:rPr lang="zh-CN" altLang="zh-CN" dirty="0"/>
              <a:t>的搜索栏中输入想要查找的的标签关键词，</a:t>
            </a:r>
            <a:r>
              <a:rPr lang="en-US" altLang="zh-CN" dirty="0" err="1"/>
              <a:t>Hashtagify</a:t>
            </a:r>
            <a:r>
              <a:rPr lang="zh-CN" altLang="zh-CN" dirty="0"/>
              <a:t>就会自动为我们生成符合这个关键词的标签。这里还是以“</a:t>
            </a:r>
            <a:r>
              <a:rPr lang="en-US" altLang="zh-CN" dirty="0"/>
              <a:t>Earphone</a:t>
            </a:r>
            <a:r>
              <a:rPr lang="zh-CN" altLang="zh-CN" dirty="0"/>
              <a:t>”为例，如图</a:t>
            </a:r>
            <a:r>
              <a:rPr lang="en-US" altLang="zh-CN" dirty="0" smtClean="0"/>
              <a:t>4-12</a:t>
            </a:r>
            <a:r>
              <a:rPr lang="zh-CN" altLang="zh-CN" dirty="0" smtClean="0"/>
              <a:t>所</a:t>
            </a:r>
            <a:r>
              <a:rPr lang="zh-CN" altLang="zh-CN" dirty="0"/>
              <a:t>示，我们可以在“</a:t>
            </a:r>
            <a:r>
              <a:rPr lang="en-US" altLang="zh-CN" dirty="0"/>
              <a:t>Basic Mode</a:t>
            </a:r>
            <a:r>
              <a:rPr lang="zh-CN" altLang="zh-CN" dirty="0"/>
              <a:t>”中看到自动生成的相关标签。</a:t>
            </a:r>
            <a:endParaRPr lang="zh-CN" altLang="zh-CN" dirty="0"/>
          </a:p>
        </p:txBody>
      </p:sp>
      <p:pic>
        <p:nvPicPr>
          <p:cNvPr id="6146" name="Picture 2" descr="27Hashtagif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77" y="2551341"/>
            <a:ext cx="4775054" cy="319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95402" y="5966231"/>
            <a:ext cx="8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4  Twitter工具的使用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4.3  </a:t>
            </a:r>
            <a:r>
              <a:rPr lang="en-US" altLang="zh-CN" sz="3600" dirty="0" err="1"/>
              <a:t>RiteTag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4.3  </a:t>
            </a:r>
            <a:r>
              <a:rPr lang="en-US" altLang="zh-CN" sz="3600" dirty="0" err="1"/>
              <a:t>RiteTag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2449" y="2479019"/>
            <a:ext cx="10058400" cy="274030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 </a:t>
            </a:r>
            <a:r>
              <a:rPr lang="en-US" altLang="zh-CN" dirty="0" err="1" smtClean="0"/>
              <a:t>RiteTag</a:t>
            </a:r>
            <a:r>
              <a:rPr lang="zh-CN" altLang="zh-CN" dirty="0"/>
              <a:t>是一个检查标签关联性的工具。当选定了某个标签后，我们可以通过</a:t>
            </a:r>
            <a:r>
              <a:rPr lang="zh-CN" altLang="zh-CN" dirty="0" smtClean="0"/>
              <a:t>使用</a:t>
            </a:r>
            <a:r>
              <a:rPr lang="en-US" altLang="zh-CN" dirty="0" err="1"/>
              <a:t>RiteTag</a:t>
            </a:r>
            <a:r>
              <a:rPr lang="zh-CN" altLang="zh-CN" dirty="0"/>
              <a:t>工具来检查这个标签与</a:t>
            </a:r>
            <a:r>
              <a:rPr lang="en-US" altLang="zh-CN" dirty="0"/>
              <a:t>Twitter</a:t>
            </a:r>
            <a:r>
              <a:rPr lang="zh-CN" altLang="zh-CN" dirty="0"/>
              <a:t>账号的关联性。和上面介绍的</a:t>
            </a:r>
            <a:r>
              <a:rPr lang="en-US" altLang="zh-CN" dirty="0" err="1"/>
              <a:t>Hashtagify</a:t>
            </a:r>
            <a:r>
              <a:rPr lang="zh-CN" altLang="zh-CN" dirty="0"/>
              <a:t>工具结合使用，就可以得到精准的符合</a:t>
            </a:r>
            <a:r>
              <a:rPr lang="en-US" altLang="zh-CN" dirty="0"/>
              <a:t>Twitter</a:t>
            </a:r>
            <a:r>
              <a:rPr lang="zh-CN" altLang="zh-CN" dirty="0"/>
              <a:t>账号的标签，以此加强与粉丝的互动，以及吸引更多的对这些标签内容感兴趣的人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en-US" altLang="zh-CN" dirty="0" err="1" smtClean="0"/>
              <a:t>RiteTag</a:t>
            </a:r>
            <a:r>
              <a:rPr lang="zh-CN" altLang="zh-CN" dirty="0"/>
              <a:t>会用颜色来标识关联性的强弱，绿色代表标签关联性强，适合</a:t>
            </a:r>
            <a:r>
              <a:rPr lang="en-US" altLang="zh-CN" dirty="0"/>
              <a:t>Twitter</a:t>
            </a:r>
            <a:r>
              <a:rPr lang="zh-CN" altLang="zh-CN" dirty="0"/>
              <a:t>推荐使用；蓝色表示关联性一般，可供选择；而红色表示关联性不佳，不建议使用。我们可以根据这些颜色对标签进行归类，以便进行更精准的选择。而且</a:t>
            </a:r>
            <a:r>
              <a:rPr lang="en-US" altLang="zh-CN" dirty="0" err="1"/>
              <a:t>RiteTag</a:t>
            </a:r>
            <a:r>
              <a:rPr lang="zh-CN" altLang="zh-CN" dirty="0"/>
              <a:t>可以同步分析多个平台，并不只限于</a:t>
            </a:r>
            <a:r>
              <a:rPr lang="en-US" altLang="zh-CN" dirty="0"/>
              <a:t>Twitter</a:t>
            </a:r>
            <a:r>
              <a:rPr lang="zh-CN" altLang="zh-CN" dirty="0"/>
              <a:t>平台。</a:t>
            </a:r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4  Twitter工具的使用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4.4  </a:t>
            </a:r>
            <a:r>
              <a:rPr lang="zh-CN" altLang="zh-CN" sz="3600" dirty="0"/>
              <a:t>工具总结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4.4  </a:t>
            </a:r>
            <a:r>
              <a:rPr lang="zh-CN" altLang="zh-CN" sz="3600" dirty="0"/>
              <a:t>工具总结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2449" y="2560500"/>
            <a:ext cx="10058400" cy="274030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dirty="0" smtClean="0"/>
              <a:t>由于</a:t>
            </a:r>
            <a:r>
              <a:rPr lang="en-US" altLang="zh-CN" dirty="0"/>
              <a:t>Twitter</a:t>
            </a:r>
            <a:r>
              <a:rPr lang="zh-CN" altLang="zh-CN" dirty="0"/>
              <a:t>平台的特殊性，</a:t>
            </a:r>
            <a:r>
              <a:rPr lang="en-US" altLang="zh-CN" dirty="0"/>
              <a:t>Twitter</a:t>
            </a:r>
            <a:r>
              <a:rPr lang="zh-CN" altLang="zh-CN" dirty="0"/>
              <a:t>的相关第三方软件也非常庞杂，基本涉及了</a:t>
            </a:r>
            <a:r>
              <a:rPr lang="en-US" altLang="zh-CN" dirty="0"/>
              <a:t>Twitter</a:t>
            </a:r>
            <a:r>
              <a:rPr lang="zh-CN" altLang="zh-CN" dirty="0"/>
              <a:t>账号使用的方方面面，在这里不可能列举出全部的第三方软件，更多的软件使用体验还需要各位卖家朋友自己去尝试，然后才能真正找到适合自己的工具。</a:t>
            </a:r>
            <a:endParaRPr lang="zh-CN" altLang="zh-CN" dirty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下面</a:t>
            </a:r>
            <a:r>
              <a:rPr lang="zh-CN" altLang="zh-CN" dirty="0"/>
              <a:t>介绍的三款软件也并不是最好的，只是在免费工具中它们的通用性最强、上手最简单，如果只是初步尝试使用</a:t>
            </a:r>
            <a:r>
              <a:rPr lang="en-US" altLang="zh-CN" dirty="0"/>
              <a:t>Twitter</a:t>
            </a:r>
            <a:r>
              <a:rPr lang="zh-CN" altLang="zh-CN" dirty="0"/>
              <a:t>平台则足够了。对于付费软件，本章暂不涉及，如果需要购买付费软件，则建议仔细评估之后再做判断。</a:t>
            </a:r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929"/>
            <a:ext cx="12192000" cy="66866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98278" y="5704115"/>
            <a:ext cx="372835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1  Twitter介绍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5311665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1.2  Twitter</a:t>
            </a:r>
            <a:r>
              <a:rPr lang="zh-CN" altLang="zh-CN" sz="3600" dirty="0"/>
              <a:t>的特点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1.2  Twitter</a:t>
            </a:r>
            <a:r>
              <a:rPr lang="zh-CN" altLang="zh-CN" sz="3600" dirty="0"/>
              <a:t>的特点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17" y="1994660"/>
            <a:ext cx="9549663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 1. </a:t>
            </a:r>
            <a:r>
              <a:rPr lang="zh-CN" altLang="en-US" dirty="0" smtClean="0"/>
              <a:t>简洁性：</a:t>
            </a:r>
            <a:r>
              <a:rPr lang="en-US" altLang="zh-CN" dirty="0" smtClean="0"/>
              <a:t>Twitter</a:t>
            </a:r>
            <a:r>
              <a:rPr lang="zh-CN" altLang="en-US" dirty="0"/>
              <a:t>被大众所知道的最大特点就是</a:t>
            </a:r>
            <a:r>
              <a:rPr lang="en-US" altLang="zh-CN" dirty="0"/>
              <a:t>140</a:t>
            </a:r>
            <a:r>
              <a:rPr lang="zh-CN" altLang="en-US" dirty="0"/>
              <a:t>个字符的限制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2. </a:t>
            </a:r>
            <a:r>
              <a:rPr lang="zh-CN" altLang="en-US" dirty="0" smtClean="0"/>
              <a:t>公开性：在</a:t>
            </a:r>
            <a:r>
              <a:rPr lang="en-US" altLang="zh-CN" dirty="0"/>
              <a:t>Twitter</a:t>
            </a:r>
            <a:r>
              <a:rPr lang="zh-CN" altLang="en-US" dirty="0"/>
              <a:t>上所有知道你的</a:t>
            </a:r>
            <a:r>
              <a:rPr lang="en-US" altLang="zh-CN" dirty="0"/>
              <a:t>Twitter ID</a:t>
            </a:r>
            <a:r>
              <a:rPr lang="zh-CN" altLang="en-US" dirty="0"/>
              <a:t>的注册用户或者非注册用户都可以读取你发布的消息，而且注册用户在此基础上还可以订阅你的发布主页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3. </a:t>
            </a:r>
            <a:r>
              <a:rPr lang="zh-CN" altLang="en-US" dirty="0" smtClean="0"/>
              <a:t>高效交互：在</a:t>
            </a:r>
            <a:r>
              <a:rPr lang="en-US" altLang="zh-CN" dirty="0"/>
              <a:t>Twitter</a:t>
            </a:r>
            <a:r>
              <a:rPr lang="zh-CN" altLang="en-US" dirty="0"/>
              <a:t>上使用的是背对脸的交互方式，就像是我们在街头表演，路过的所有人都可以停留观看，无所谓是否认识，是否有所关联，只是针对我们的表演他们可以选择留下欣赏（转发），可以选择给我们投币（关注），也可以轻轻路过（点赞），如果我们的表演足够精彩，还可以吸引其他街上的游客，而我们并不需要主动和路人交流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1  Twitter介绍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5311665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1.3  Twitter</a:t>
            </a:r>
            <a:r>
              <a:rPr lang="zh-CN" altLang="zh-CN" sz="3600" dirty="0"/>
              <a:t>的特色用语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1.3  Twitter</a:t>
            </a:r>
            <a:r>
              <a:rPr lang="zh-CN" altLang="zh-CN" sz="3600" dirty="0"/>
              <a:t>的特色用语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17" y="2121408"/>
            <a:ext cx="9549663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Tweet</a:t>
            </a:r>
            <a:r>
              <a:rPr lang="zh-CN" altLang="zh-CN" dirty="0"/>
              <a:t>（推文</a:t>
            </a:r>
            <a:r>
              <a:rPr lang="zh-CN" altLang="zh-CN" dirty="0" smtClean="0"/>
              <a:t>）</a:t>
            </a:r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Hashtag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 smtClean="0"/>
              <a:t>0Mention</a:t>
            </a:r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zh-CN" altLang="en-US" dirty="0" smtClean="0"/>
              <a:t>（</a:t>
            </a:r>
            <a:r>
              <a:rPr lang="en-US" altLang="zh-CN" dirty="0"/>
              <a:t>4</a:t>
            </a:r>
            <a:r>
              <a:rPr lang="zh-CN" altLang="en-US" dirty="0" smtClean="0"/>
              <a:t>）</a:t>
            </a:r>
            <a:r>
              <a:rPr lang="en-US" altLang="zh-CN" dirty="0" smtClean="0"/>
              <a:t>Follow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</a:t>
            </a:r>
            <a:r>
              <a:rPr lang="en-US" altLang="zh-CN" dirty="0" smtClean="0"/>
              <a:t>Follower</a:t>
            </a:r>
            <a:r>
              <a:rPr lang="zh-CN" altLang="zh-CN" dirty="0"/>
              <a:t>（关注</a:t>
            </a:r>
            <a:r>
              <a:rPr lang="zh-CN" altLang="zh-CN" dirty="0" smtClean="0"/>
              <a:t>者</a:t>
            </a:r>
            <a:r>
              <a:rPr lang="zh-CN" altLang="en-US" dirty="0" smtClean="0"/>
              <a:t>）  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</a:t>
            </a:r>
            <a:r>
              <a:rPr lang="en-US" altLang="zh-CN" dirty="0" smtClean="0"/>
              <a:t>Following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</a:t>
            </a:r>
            <a:r>
              <a:rPr lang="en-US" altLang="zh-CN" dirty="0" smtClean="0"/>
              <a:t>Block</a:t>
            </a:r>
            <a:r>
              <a:rPr lang="zh-CN" altLang="zh-CN" dirty="0"/>
              <a:t>（简称</a:t>
            </a:r>
            <a:r>
              <a:rPr lang="en-US" altLang="zh-CN" dirty="0"/>
              <a:t>B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8</a:t>
            </a:r>
            <a:r>
              <a:rPr lang="zh-CN" altLang="en-US" dirty="0" smtClean="0"/>
              <a:t>）</a:t>
            </a:r>
            <a:r>
              <a:rPr lang="en-US" altLang="zh-CN" dirty="0" smtClean="0"/>
              <a:t>Direct </a:t>
            </a:r>
            <a:r>
              <a:rPr lang="en-US" altLang="zh-CN" dirty="0"/>
              <a:t>Message</a:t>
            </a:r>
            <a:r>
              <a:rPr lang="zh-CN" altLang="zh-CN" dirty="0"/>
              <a:t>（</a:t>
            </a:r>
            <a:r>
              <a:rPr lang="en-US" altLang="zh-CN" dirty="0"/>
              <a:t>DM</a:t>
            </a:r>
            <a:r>
              <a:rPr lang="zh-CN" altLang="zh-CN" dirty="0"/>
              <a:t>，私信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</a:t>
            </a:r>
            <a:r>
              <a:rPr lang="en-US" altLang="zh-CN" dirty="0" smtClean="0"/>
              <a:t>Retweet</a:t>
            </a:r>
            <a:r>
              <a:rPr lang="zh-CN" altLang="zh-CN" dirty="0"/>
              <a:t>（简称</a:t>
            </a:r>
            <a:r>
              <a:rPr lang="en-US" altLang="zh-CN" dirty="0"/>
              <a:t>RT</a:t>
            </a:r>
            <a:r>
              <a:rPr lang="zh-CN" altLang="zh-CN" dirty="0"/>
              <a:t>，又称回推、锐推、转推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Trending </a:t>
            </a:r>
            <a:r>
              <a:rPr lang="en-US" altLang="zh-CN" dirty="0"/>
              <a:t>Topics</a:t>
            </a:r>
            <a:r>
              <a:rPr lang="zh-CN" altLang="zh-CN" dirty="0"/>
              <a:t>（热门标签、热榜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en-US" altLang="zh-CN" dirty="0"/>
              <a:t>List</a:t>
            </a:r>
            <a:r>
              <a:rPr lang="zh-CN" altLang="zh-CN" dirty="0"/>
              <a:t>（列表）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/>
          <a:lstStyle/>
          <a:p>
            <a:r>
              <a:rPr lang="x-none" altLang="zh-CN" dirty="0"/>
              <a:t>2  Twitter个人主页</a:t>
            </a:r>
            <a:r>
              <a:rPr lang="zh-CN" altLang="zh-CN" dirty="0"/>
              <a:t>的</a:t>
            </a:r>
            <a:r>
              <a:rPr lang="x-none" altLang="zh-CN" dirty="0"/>
              <a:t>创建与维护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7365" y="2012769"/>
            <a:ext cx="9893484" cy="8752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2449" y="281354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2.1  </a:t>
            </a:r>
            <a:r>
              <a:rPr lang="zh-CN" altLang="zh-CN" sz="3600" dirty="0"/>
              <a:t>创建自己的</a:t>
            </a:r>
            <a:r>
              <a:rPr lang="en-US" altLang="zh-CN" sz="3600" dirty="0"/>
              <a:t>Twitter</a:t>
            </a:r>
            <a:r>
              <a:rPr lang="zh-CN" altLang="zh-CN" sz="3600" dirty="0"/>
              <a:t>主页</a:t>
            </a:r>
            <a:endParaRPr lang="zh-CN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17" y="1967500"/>
            <a:ext cx="9804032" cy="414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 1. </a:t>
            </a:r>
            <a:r>
              <a:rPr lang="zh-CN" altLang="zh-CN" dirty="0" smtClean="0"/>
              <a:t>登录</a:t>
            </a:r>
            <a:r>
              <a:rPr lang="en-US" altLang="zh-CN" dirty="0"/>
              <a:t>Twitter.com</a:t>
            </a:r>
            <a:r>
              <a:rPr lang="zh-CN" altLang="zh-CN" dirty="0"/>
              <a:t>官方主页，如图</a:t>
            </a:r>
            <a:r>
              <a:rPr lang="en-US" altLang="zh-CN" dirty="0" smtClean="0"/>
              <a:t>4-1</a:t>
            </a:r>
            <a:r>
              <a:rPr lang="zh-CN" altLang="zh-CN" dirty="0" smtClean="0"/>
              <a:t>所</a:t>
            </a:r>
            <a:r>
              <a:rPr lang="zh-CN" altLang="zh-CN" dirty="0"/>
              <a:t>示。目前由于墙的限制，</a:t>
            </a:r>
            <a:r>
              <a:rPr lang="en-US" altLang="zh-CN" dirty="0"/>
              <a:t>Twitter</a:t>
            </a:r>
            <a:r>
              <a:rPr lang="zh-CN" altLang="zh-CN" dirty="0"/>
              <a:t>的官方主页还不适用于国内的</a:t>
            </a:r>
            <a:r>
              <a:rPr lang="en-US" altLang="zh-CN" dirty="0"/>
              <a:t>IP</a:t>
            </a:r>
            <a:r>
              <a:rPr lang="zh-CN" altLang="zh-CN" dirty="0"/>
              <a:t>地址，所以大家需要先换成国外的</a:t>
            </a:r>
            <a:r>
              <a:rPr lang="en-US" altLang="zh-CN" dirty="0"/>
              <a:t>IP</a:t>
            </a:r>
            <a:r>
              <a:rPr lang="zh-CN" altLang="zh-CN" dirty="0"/>
              <a:t>地址之后才能打开</a:t>
            </a:r>
            <a:r>
              <a:rPr lang="en-US" altLang="zh-CN" dirty="0"/>
              <a:t>Twitter</a:t>
            </a:r>
            <a:r>
              <a:rPr lang="zh-CN" altLang="zh-CN" dirty="0"/>
              <a:t>的官方主页</a:t>
            </a:r>
            <a:r>
              <a:rPr lang="zh-CN" altLang="zh-CN" dirty="0" smtClean="0"/>
              <a:t>。注册</a:t>
            </a:r>
            <a:r>
              <a:rPr lang="zh-CN" altLang="zh-CN" dirty="0"/>
              <a:t>一个免费账号，输入名称、邮箱地址和密码</a:t>
            </a:r>
            <a:r>
              <a:rPr lang="zh-CN" altLang="zh-CN" dirty="0" smtClean="0"/>
              <a:t>即</a:t>
            </a:r>
            <a:r>
              <a:rPr lang="zh-CN" altLang="en-US" dirty="0"/>
              <a:t>可</a:t>
            </a:r>
            <a:r>
              <a:rPr lang="zh-CN" altLang="zh-CN" dirty="0" smtClean="0"/>
              <a:t>。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6" y="2978609"/>
            <a:ext cx="6153719" cy="28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767914" y="5926423"/>
            <a:ext cx="7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图</a:t>
            </a:r>
            <a:r>
              <a:rPr lang="en-US" altLang="zh-CN" dirty="0" smtClean="0"/>
              <a:t>4-1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WYxNTYyOTU1NTIyNDliNzllNDdjNmU4ZjhlYzM1NDgifQ==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4979</Words>
  <Application>WPS 演示</Application>
  <PresentationFormat>宽屏</PresentationFormat>
  <Paragraphs>219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回顾</vt:lpstr>
      <vt:lpstr>PowerPoint 演示文稿</vt:lpstr>
      <vt:lpstr>4.1  Twitter介绍</vt:lpstr>
      <vt:lpstr>4.1.1  什么是Twitter</vt:lpstr>
      <vt:lpstr>4.1  Twitter介绍</vt:lpstr>
      <vt:lpstr>4.1.2  Twitter的特点</vt:lpstr>
      <vt:lpstr>4.1  Twitter介绍</vt:lpstr>
      <vt:lpstr>4.1.3  Twitter的特色用语</vt:lpstr>
      <vt:lpstr>4.2  Twitter个人主页的创建与维护</vt:lpstr>
      <vt:lpstr>4.2.1  创建自己的Twitter主页</vt:lpstr>
      <vt:lpstr>4.2.1  创建自己的Twitter主页</vt:lpstr>
      <vt:lpstr>4.2.1  创建自己的Twitter主页</vt:lpstr>
      <vt:lpstr>4.2.1  创建自己的Twitter主页</vt:lpstr>
      <vt:lpstr>4.2.1  创建自己的Twitter主页</vt:lpstr>
      <vt:lpstr>4.2  Twitter个人主页的创建与维护</vt:lpstr>
      <vt:lpstr>4.2.2  Twitter主页的维护</vt:lpstr>
      <vt:lpstr>4.2.2  Twitter主页的维护</vt:lpstr>
      <vt:lpstr>4.2.2  Twitter主页的维护</vt:lpstr>
      <vt:lpstr>4.2.2  Twitter主页的维护</vt:lpstr>
      <vt:lpstr>4.2.2  Twitter主页的维护</vt:lpstr>
      <vt:lpstr>4.2.2  Twitter主页的维护</vt:lpstr>
      <vt:lpstr>4.2.2  Twitter主页的维护</vt:lpstr>
      <vt:lpstr>4.2.2  Twitter主页的维护</vt:lpstr>
      <vt:lpstr>4.3  Twitter营销策略</vt:lpstr>
      <vt:lpstr>4.3.1  选择自己需要的受众范围</vt:lpstr>
      <vt:lpstr>4.3  Twitter营销策略</vt:lpstr>
      <vt:lpstr>4.3.2  创建自己的Twitter营销计划</vt:lpstr>
      <vt:lpstr>4.3  Twitter营销策略</vt:lpstr>
      <vt:lpstr>4.3.3  发布合适的营销推广信息</vt:lpstr>
      <vt:lpstr>4.4  Twitter工具的使用</vt:lpstr>
      <vt:lpstr>4.4.1  Hootsuite</vt:lpstr>
      <vt:lpstr>4.4.1  Hootsuite</vt:lpstr>
      <vt:lpstr>4.4  Twitter工具的使用</vt:lpstr>
      <vt:lpstr>4.4.2  Hashtagify</vt:lpstr>
      <vt:lpstr>4.4  Twitter工具的使用</vt:lpstr>
      <vt:lpstr>4.4.3  RiteTag</vt:lpstr>
      <vt:lpstr>4.4  Twitter工具的使用</vt:lpstr>
      <vt:lpstr>4.4.4  工具总结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jcsxs</dc:creator>
  <cp:lastModifiedBy>高扬</cp:lastModifiedBy>
  <cp:revision>90</cp:revision>
  <dcterms:created xsi:type="dcterms:W3CDTF">2017-02-17T08:08:00Z</dcterms:created>
  <dcterms:modified xsi:type="dcterms:W3CDTF">2024-01-18T02:16:14Z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0E257F0EFB4443609DAC0A71CA0A48E8_12</vt:lpwstr>
  </property>
  <property fmtid="{D5CDD505-2E9C-101B-9397-08002B2CF9AE}" pid="3" name="KSOProductBuildVer">
    <vt:lpwstr>2052-12.1.0.16250</vt:lpwstr>
  </property>
</Properties>
</file>