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sldIdLst>
    <p:sldId id="256" r:id="rId4"/>
    <p:sldId id="271" r:id="rId5"/>
    <p:sldId id="257" r:id="rId6"/>
    <p:sldId id="295" r:id="rId7"/>
    <p:sldId id="297" r:id="rId8"/>
    <p:sldId id="298" r:id="rId9"/>
    <p:sldId id="299" r:id="rId10"/>
    <p:sldId id="258" r:id="rId11"/>
    <p:sldId id="274" r:id="rId12"/>
    <p:sldId id="275" r:id="rId13"/>
    <p:sldId id="276" r:id="rId14"/>
    <p:sldId id="277" r:id="rId15"/>
    <p:sldId id="278" r:id="rId16"/>
    <p:sldId id="279" r:id="rId17"/>
    <p:sldId id="266" r:id="rId18"/>
    <p:sldId id="280" r:id="rId19"/>
    <p:sldId id="281" r:id="rId20"/>
    <p:sldId id="270" r:id="rId21"/>
    <p:sldId id="272" r:id="rId22"/>
    <p:sldId id="273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59240" cy="5168900"/>
  <p:notesSz cx="6858000" cy="9144000"/>
  <p:custDataLst>
    <p:tags r:id="rId3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A7277-19FE-4EC1-B411-0646D4B266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777E3D-1A96-40F8-A8E9-E5104086B27F}">
      <dgm:prSet phldrT="[文本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一、</a:t>
          </a:r>
          <a:r>
            <a: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Wish</a:t>
          </a:r>
          <a:r>
            <a: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平台介绍</a:t>
          </a:r>
          <a:endParaRPr lang="zh-CN" altLang="en-US" dirty="0">
            <a:solidFill>
              <a:schemeClr val="tx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CAAAF7B0-0634-41DC-90EF-66623EEF5CB1}" cxnId="{4353702F-CA98-41FE-A6CF-40A9A8EE16E0}" type="parTrans">
      <dgm:prSet/>
      <dgm:spPr/>
      <dgm:t>
        <a:bodyPr/>
        <a:lstStyle/>
        <a:p>
          <a:pPr algn="ctr"/>
          <a:endParaRPr lang="zh-CN" altLang="en-US"/>
        </a:p>
      </dgm:t>
    </dgm:pt>
    <dgm:pt modelId="{DBB43AB1-430A-4C49-B2B6-78DDBE7D45A3}" cxnId="{4353702F-CA98-41FE-A6CF-40A9A8EE16E0}" type="sibTrans">
      <dgm:prSet/>
      <dgm:spPr/>
      <dgm:t>
        <a:bodyPr/>
        <a:lstStyle/>
        <a:p>
          <a:pPr algn="ctr"/>
          <a:endParaRPr lang="zh-CN" altLang="en-US"/>
        </a:p>
      </dgm:t>
    </dgm:pt>
    <dgm:pt modelId="{54B7F2E6-937F-4AC5-8771-70A45D173640}" type="pres">
      <dgm:prSet presAssocID="{681A7277-19FE-4EC1-B411-0646D4B266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687815-2502-4485-B0E1-E8DBF52A4F73}" type="pres">
      <dgm:prSet presAssocID="{4A777E3D-1A96-40F8-A8E9-E5104086B27F}" presName="parentLin" presStyleCnt="0"/>
      <dgm:spPr/>
    </dgm:pt>
    <dgm:pt modelId="{8E4E0459-B2A9-4625-A8F7-05E1506D2A3E}" type="pres">
      <dgm:prSet presAssocID="{4A777E3D-1A96-40F8-A8E9-E5104086B27F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4A68286E-1CB3-4140-8F3E-F3C08578004F}" type="pres">
      <dgm:prSet presAssocID="{4A777E3D-1A96-40F8-A8E9-E5104086B2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7C5625-62FF-49DD-92B4-1C36ADE1B5F6}" type="pres">
      <dgm:prSet presAssocID="{4A777E3D-1A96-40F8-A8E9-E5104086B27F}" presName="negativeSpace" presStyleCnt="0"/>
      <dgm:spPr/>
    </dgm:pt>
    <dgm:pt modelId="{4AD4013A-F884-42D0-8C6A-D5A089A64F93}" type="pres">
      <dgm:prSet presAssocID="{4A777E3D-1A96-40F8-A8E9-E5104086B27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353702F-CA98-41FE-A6CF-40A9A8EE16E0}" srcId="{681A7277-19FE-4EC1-B411-0646D4B266E0}" destId="{4A777E3D-1A96-40F8-A8E9-E5104086B27F}" srcOrd="0" destOrd="0" parTransId="{CAAAF7B0-0634-41DC-90EF-66623EEF5CB1}" sibTransId="{DBB43AB1-430A-4C49-B2B6-78DDBE7D45A3}"/>
    <dgm:cxn modelId="{C148B795-7867-4F8A-8588-DB1D34CD20DC}" type="presOf" srcId="{4A777E3D-1A96-40F8-A8E9-E5104086B27F}" destId="{4A68286E-1CB3-4140-8F3E-F3C08578004F}" srcOrd="1" destOrd="0" presId="urn:microsoft.com/office/officeart/2005/8/layout/list1"/>
    <dgm:cxn modelId="{4A741566-AC93-4DAE-88E0-A91B4747B587}" type="presOf" srcId="{4A777E3D-1A96-40F8-A8E9-E5104086B27F}" destId="{8E4E0459-B2A9-4625-A8F7-05E1506D2A3E}" srcOrd="0" destOrd="0" presId="urn:microsoft.com/office/officeart/2005/8/layout/list1"/>
    <dgm:cxn modelId="{D8DE41AE-BB4E-4D7E-B131-9427B1E5DEB8}" type="presOf" srcId="{681A7277-19FE-4EC1-B411-0646D4B266E0}" destId="{54B7F2E6-937F-4AC5-8771-70A45D173640}" srcOrd="0" destOrd="0" presId="urn:microsoft.com/office/officeart/2005/8/layout/list1"/>
    <dgm:cxn modelId="{5D15EDDE-128D-4ABF-ADBA-296F822ECA4E}" type="presParOf" srcId="{54B7F2E6-937F-4AC5-8771-70A45D173640}" destId="{72687815-2502-4485-B0E1-E8DBF52A4F73}" srcOrd="0" destOrd="0" presId="urn:microsoft.com/office/officeart/2005/8/layout/list1"/>
    <dgm:cxn modelId="{0F8249ED-B078-4766-A3DD-7A4EF944A330}" type="presParOf" srcId="{72687815-2502-4485-B0E1-E8DBF52A4F73}" destId="{8E4E0459-B2A9-4625-A8F7-05E1506D2A3E}" srcOrd="0" destOrd="0" presId="urn:microsoft.com/office/officeart/2005/8/layout/list1"/>
    <dgm:cxn modelId="{BA19B546-ACAD-4178-B07B-95A71F7C9EB9}" type="presParOf" srcId="{72687815-2502-4485-B0E1-E8DBF52A4F73}" destId="{4A68286E-1CB3-4140-8F3E-F3C08578004F}" srcOrd="1" destOrd="0" presId="urn:microsoft.com/office/officeart/2005/8/layout/list1"/>
    <dgm:cxn modelId="{FA259D94-711F-4F53-A617-839906ADC7D2}" type="presParOf" srcId="{54B7F2E6-937F-4AC5-8771-70A45D173640}" destId="{047C5625-62FF-49DD-92B4-1C36ADE1B5F6}" srcOrd="1" destOrd="0" presId="urn:microsoft.com/office/officeart/2005/8/layout/list1"/>
    <dgm:cxn modelId="{49E5D2F1-CDF6-4F95-B50B-368D009CA639}" type="presParOf" srcId="{54B7F2E6-937F-4AC5-8771-70A45D173640}" destId="{4AD4013A-F884-42D0-8C6A-D5A089A64F9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A7277-19FE-4EC1-B411-0646D4B266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777E3D-1A96-40F8-A8E9-E5104086B27F}">
      <dgm:prSet phldrT="[文本]" phldr="0" custT="0"/>
      <dgm:spPr>
        <a:solidFill>
          <a:schemeClr val="accent1">
            <a:lumMod val="60000"/>
            <a:lumOff val="4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 </a:t>
          </a:r>
          <a:r>
            <a:rPr lang="en-US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Wish</a:t>
          </a:r>
          <a:r>
            <a: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平台的特点</a:t>
          </a:r>
          <a:r>
            <a:rPr/>
            <a:t/>
          </a:r>
          <a:endParaRPr/>
        </a:p>
      </dgm:t>
    </dgm:pt>
    <dgm:pt modelId="{CAAAF7B0-0634-41DC-90EF-66623EEF5CB1}" cxnId="{2D09DE3B-59ED-4F1E-A6D9-30E56FCE0BE8}" type="parTrans">
      <dgm:prSet/>
      <dgm:spPr/>
      <dgm:t>
        <a:bodyPr/>
        <a:lstStyle/>
        <a:p>
          <a:pPr algn="ctr"/>
          <a:endParaRPr lang="zh-CN" altLang="en-US"/>
        </a:p>
      </dgm:t>
    </dgm:pt>
    <dgm:pt modelId="{DBB43AB1-430A-4C49-B2B6-78DDBE7D45A3}" cxnId="{2D09DE3B-59ED-4F1E-A6D9-30E56FCE0BE8}" type="sibTrans">
      <dgm:prSet/>
      <dgm:spPr/>
      <dgm:t>
        <a:bodyPr/>
        <a:lstStyle/>
        <a:p>
          <a:pPr algn="ctr"/>
          <a:endParaRPr lang="zh-CN" altLang="en-US"/>
        </a:p>
      </dgm:t>
    </dgm:pt>
    <dgm:pt modelId="{54B7F2E6-937F-4AC5-8771-70A45D173640}" type="pres">
      <dgm:prSet presAssocID="{681A7277-19FE-4EC1-B411-0646D4B266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687815-2502-4485-B0E1-E8DBF52A4F73}" type="pres">
      <dgm:prSet presAssocID="{4A777E3D-1A96-40F8-A8E9-E5104086B27F}" presName="parentLin" presStyleCnt="0"/>
      <dgm:spPr/>
    </dgm:pt>
    <dgm:pt modelId="{8E4E0459-B2A9-4625-A8F7-05E1506D2A3E}" type="pres">
      <dgm:prSet presAssocID="{4A777E3D-1A96-40F8-A8E9-E5104086B27F}" presName="parentLeftMargin" presStyleCnt="0"/>
      <dgm:spPr/>
      <dgm:t>
        <a:bodyPr/>
        <a:lstStyle/>
        <a:p>
          <a:endParaRPr lang="zh-CN" altLang="en-US"/>
        </a:p>
      </dgm:t>
    </dgm:pt>
    <dgm:pt modelId="{4A68286E-1CB3-4140-8F3E-F3C08578004F}" type="pres">
      <dgm:prSet presAssocID="{4A777E3D-1A96-40F8-A8E9-E5104086B2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7C5625-62FF-49DD-92B4-1C36ADE1B5F6}" type="pres">
      <dgm:prSet presAssocID="{4A777E3D-1A96-40F8-A8E9-E5104086B27F}" presName="negativeSpace" presStyleCnt="0"/>
      <dgm:spPr/>
    </dgm:pt>
    <dgm:pt modelId="{4AD4013A-F884-42D0-8C6A-D5A089A64F93}" type="pres">
      <dgm:prSet presAssocID="{4A777E3D-1A96-40F8-A8E9-E5104086B27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D09DE3B-59ED-4F1E-A6D9-30E56FCE0BE8}" srcId="{681A7277-19FE-4EC1-B411-0646D4B266E0}" destId="{4A777E3D-1A96-40F8-A8E9-E5104086B27F}" srcOrd="0" destOrd="0" parTransId="{CAAAF7B0-0634-41DC-90EF-66623EEF5CB1}" sibTransId="{DBB43AB1-430A-4C49-B2B6-78DDBE7D45A3}"/>
    <dgm:cxn modelId="{D0C7EED8-8AD2-4CB4-AD0A-8939A6622E41}" type="presOf" srcId="{681A7277-19FE-4EC1-B411-0646D4B266E0}" destId="{54B7F2E6-937F-4AC5-8771-70A45D173640}" srcOrd="0" destOrd="0" presId="urn:microsoft.com/office/officeart/2005/8/layout/list1"/>
    <dgm:cxn modelId="{C7CC2D03-4173-41D2-BB28-DE491A6784EA}" type="presParOf" srcId="{54B7F2E6-937F-4AC5-8771-70A45D173640}" destId="{72687815-2502-4485-B0E1-E8DBF52A4F73}" srcOrd="0" destOrd="0" presId="urn:microsoft.com/office/officeart/2005/8/layout/list1"/>
    <dgm:cxn modelId="{56C73CB8-B427-4D11-8824-4D608B1DC59E}" type="presParOf" srcId="{72687815-2502-4485-B0E1-E8DBF52A4F73}" destId="{8E4E0459-B2A9-4625-A8F7-05E1506D2A3E}" srcOrd="0" destOrd="0" presId="urn:microsoft.com/office/officeart/2005/8/layout/list1"/>
    <dgm:cxn modelId="{9C197DD2-ECE4-4196-A9E0-22D07BFA22CA}" type="presOf" srcId="{4A777E3D-1A96-40F8-A8E9-E5104086B27F}" destId="{8E4E0459-B2A9-4625-A8F7-05E1506D2A3E}" srcOrd="0" destOrd="0" presId="urn:microsoft.com/office/officeart/2005/8/layout/list1"/>
    <dgm:cxn modelId="{59B6E739-192A-4D25-9A9D-BA9D9C76ED5D}" type="presParOf" srcId="{72687815-2502-4485-B0E1-E8DBF52A4F73}" destId="{4A68286E-1CB3-4140-8F3E-F3C08578004F}" srcOrd="1" destOrd="0" presId="urn:microsoft.com/office/officeart/2005/8/layout/list1"/>
    <dgm:cxn modelId="{20F70423-C39D-42A0-A20F-90BBD4665D3F}" type="presOf" srcId="{4A777E3D-1A96-40F8-A8E9-E5104086B27F}" destId="{4A68286E-1CB3-4140-8F3E-F3C08578004F}" srcOrd="0" destOrd="0" presId="urn:microsoft.com/office/officeart/2005/8/layout/list1"/>
    <dgm:cxn modelId="{D20CD0D6-4E70-4542-9079-CB046F921E2A}" type="presParOf" srcId="{54B7F2E6-937F-4AC5-8771-70A45D173640}" destId="{047C5625-62FF-49DD-92B4-1C36ADE1B5F6}" srcOrd="1" destOrd="0" presId="urn:microsoft.com/office/officeart/2005/8/layout/list1"/>
    <dgm:cxn modelId="{5FA1EB8F-B8BC-45E6-B656-6A8F599B8A92}" type="presParOf" srcId="{54B7F2E6-937F-4AC5-8771-70A45D173640}" destId="{4AD4013A-F884-42D0-8C6A-D5A089A64F93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A7277-19FE-4EC1-B411-0646D4B266E0}" type="doc">
      <dgm:prSet loTypeId="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777E3D-1A96-40F8-A8E9-E5104086B27F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altLang="zh-CN" sz="2400" b="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rPr>
            <a:t>1</a:t>
          </a:r>
          <a:r>
            <a:rPr lang="zh-CN" altLang="zh-CN" sz="2400" b="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rPr>
            <a:t>．针对不同顾客，推送个性化的商品信息</a:t>
          </a:r>
          <a:endParaRPr lang="zh-CN" altLang="en-US" sz="2400" b="0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CAAAF7B0-0634-41DC-90EF-66623EEF5CB1}" cxnId="{C17B1DF0-EBDF-4BB3-82F4-0EA2BAFFA4F5}" type="parTrans">
      <dgm:prSet/>
      <dgm:spPr/>
      <dgm:t>
        <a:bodyPr/>
        <a:lstStyle/>
        <a:p>
          <a:pPr algn="l"/>
          <a:endParaRPr lang="zh-CN" altLang="en-US"/>
        </a:p>
      </dgm:t>
    </dgm:pt>
    <dgm:pt modelId="{DBB43AB1-430A-4C49-B2B6-78DDBE7D45A3}" cxnId="{C17B1DF0-EBDF-4BB3-82F4-0EA2BAFFA4F5}" type="sibTrans">
      <dgm:prSet/>
      <dgm:spPr/>
      <dgm:t>
        <a:bodyPr/>
        <a:lstStyle/>
        <a:p>
          <a:pPr algn="l"/>
          <a:endParaRPr lang="zh-CN" altLang="en-US"/>
        </a:p>
      </dgm:t>
    </dgm:pt>
    <dgm:pt modelId="{BE13E176-3FBA-43BE-9F64-D3C07AA5FC27}">
      <dgm:prSet phldrT="[文本]" phldr="0" custT="1"/>
      <dgm:spPr>
        <a:solidFill>
          <a:srgbClr val="7030A0"/>
        </a:solidFill>
      </dgm:spPr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rPr>
            <a:t>2</a:t>
          </a:r>
          <a:r>
            <a:rPr lang="zh-CN" altLang="en-US" sz="2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rPr>
            <a:t>．不依附于其他购物网站，本身就能直接实现闭环的商品交易</a:t>
          </a:r>
          <a:r>
            <a:rPr lang="zh-CN" altLang="en-US" sz="2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2000" dirty="0" smtClean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272BEE35-B561-45EB-BFE2-7F303F60ACE1}" cxnId="{FC12FC06-9A11-45D6-9254-93E8E2CC313B}" type="parTrans">
      <dgm:prSet/>
      <dgm:spPr/>
      <dgm:t>
        <a:bodyPr/>
        <a:lstStyle/>
        <a:p>
          <a:pPr algn="l"/>
          <a:endParaRPr lang="zh-CN" altLang="en-US"/>
        </a:p>
      </dgm:t>
    </dgm:pt>
    <dgm:pt modelId="{D1E241C5-C242-46F5-9EF2-9107BC944FE8}" cxnId="{FC12FC06-9A11-45D6-9254-93E8E2CC313B}" type="sibTrans">
      <dgm:prSet/>
      <dgm:spPr/>
      <dgm:t>
        <a:bodyPr/>
        <a:lstStyle/>
        <a:p>
          <a:pPr algn="l"/>
          <a:endParaRPr lang="zh-CN" altLang="en-US"/>
        </a:p>
      </dgm:t>
    </dgm:pt>
    <dgm:pt modelId="{54B7F2E6-937F-4AC5-8771-70A45D173640}" type="pres">
      <dgm:prSet presAssocID="{681A7277-19FE-4EC1-B411-0646D4B266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687815-2502-4485-B0E1-E8DBF52A4F73}" type="pres">
      <dgm:prSet presAssocID="{4A777E3D-1A96-40F8-A8E9-E5104086B27F}" presName="parentLin" presStyleCnt="0"/>
      <dgm:spPr/>
    </dgm:pt>
    <dgm:pt modelId="{8E4E0459-B2A9-4625-A8F7-05E1506D2A3E}" type="pres">
      <dgm:prSet presAssocID="{4A777E3D-1A96-40F8-A8E9-E5104086B27F}" presName="parentLeftMargin" presStyleCnt="0"/>
      <dgm:spPr/>
      <dgm:t>
        <a:bodyPr/>
        <a:lstStyle/>
        <a:p>
          <a:endParaRPr lang="zh-CN" altLang="en-US"/>
        </a:p>
      </dgm:t>
    </dgm:pt>
    <dgm:pt modelId="{4A68286E-1CB3-4140-8F3E-F3C08578004F}" type="pres">
      <dgm:prSet presAssocID="{4A777E3D-1A96-40F8-A8E9-E5104086B27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7C5625-62FF-49DD-92B4-1C36ADE1B5F6}" type="pres">
      <dgm:prSet presAssocID="{4A777E3D-1A96-40F8-A8E9-E5104086B27F}" presName="negativeSpace" presStyleCnt="0"/>
      <dgm:spPr/>
    </dgm:pt>
    <dgm:pt modelId="{4AD4013A-F884-42D0-8C6A-D5A089A64F93}" type="pres">
      <dgm:prSet presAssocID="{4A777E3D-1A96-40F8-A8E9-E5104086B27F}" presName="childText" presStyleLbl="conFgAcc1" presStyleIdx="0" presStyleCnt="2">
        <dgm:presLayoutVars>
          <dgm:bulletEnabled val="1"/>
        </dgm:presLayoutVars>
      </dgm:prSet>
      <dgm:spPr/>
    </dgm:pt>
    <dgm:pt modelId="{C77556FE-D86B-46B4-9A68-6E3761098A06}" type="pres">
      <dgm:prSet presAssocID="{DBB43AB1-430A-4C49-B2B6-78DDBE7D45A3}" presName="spaceBetweenRectangles" presStyleCnt="0"/>
      <dgm:spPr/>
    </dgm:pt>
    <dgm:pt modelId="{E052FA3E-693B-451E-9DFA-DE57D95216EF}" type="pres">
      <dgm:prSet presAssocID="{BE13E176-3FBA-43BE-9F64-D3C07AA5FC27}" presName="parentLin" presStyleCnt="0"/>
      <dgm:spPr/>
    </dgm:pt>
    <dgm:pt modelId="{CEB00DCF-D734-4836-B8C9-BE7987294404}" type="pres">
      <dgm:prSet presAssocID="{BE13E176-3FBA-43BE-9F64-D3C07AA5FC27}" presName="parentLeftMargin" presStyleCnt="0"/>
      <dgm:spPr/>
      <dgm:t>
        <a:bodyPr/>
        <a:lstStyle/>
        <a:p>
          <a:endParaRPr lang="zh-CN" altLang="en-US"/>
        </a:p>
      </dgm:t>
    </dgm:pt>
    <dgm:pt modelId="{64B80FBA-F854-4EB2-A177-A839190345F3}" type="pres">
      <dgm:prSet presAssocID="{BE13E176-3FBA-43BE-9F64-D3C07AA5FC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D2A3B0-22AC-497A-830D-44C5B6E53AC9}" type="pres">
      <dgm:prSet presAssocID="{BE13E176-3FBA-43BE-9F64-D3C07AA5FC27}" presName="negativeSpace" presStyleCnt="0"/>
      <dgm:spPr/>
    </dgm:pt>
    <dgm:pt modelId="{63F693B9-9017-4098-A460-EFB07A522AA8}" type="pres">
      <dgm:prSet presAssocID="{BE13E176-3FBA-43BE-9F64-D3C07AA5FC2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17B1DF0-EBDF-4BB3-82F4-0EA2BAFFA4F5}" srcId="{681A7277-19FE-4EC1-B411-0646D4B266E0}" destId="{4A777E3D-1A96-40F8-A8E9-E5104086B27F}" srcOrd="0" destOrd="0" parTransId="{CAAAF7B0-0634-41DC-90EF-66623EEF5CB1}" sibTransId="{DBB43AB1-430A-4C49-B2B6-78DDBE7D45A3}"/>
    <dgm:cxn modelId="{FC12FC06-9A11-45D6-9254-93E8E2CC313B}" srcId="{681A7277-19FE-4EC1-B411-0646D4B266E0}" destId="{BE13E176-3FBA-43BE-9F64-D3C07AA5FC27}" srcOrd="1" destOrd="0" parTransId="{272BEE35-B561-45EB-BFE2-7F303F60ACE1}" sibTransId="{D1E241C5-C242-46F5-9EF2-9107BC944FE8}"/>
    <dgm:cxn modelId="{E288087F-A19C-4E6E-9BBB-15B79461015D}" type="presOf" srcId="{681A7277-19FE-4EC1-B411-0646D4B266E0}" destId="{54B7F2E6-937F-4AC5-8771-70A45D173640}" srcOrd="0" destOrd="0" presId="urn:microsoft.com/office/officeart/2005/8/layout/list1"/>
    <dgm:cxn modelId="{3EC9BCAF-9773-45A9-A73E-9484C522ECEE}" type="presParOf" srcId="{54B7F2E6-937F-4AC5-8771-70A45D173640}" destId="{72687815-2502-4485-B0E1-E8DBF52A4F73}" srcOrd="0" destOrd="0" presId="urn:microsoft.com/office/officeart/2005/8/layout/list1"/>
    <dgm:cxn modelId="{F36A9D7E-B559-4F2E-8C4A-34399BB34987}" type="presParOf" srcId="{72687815-2502-4485-B0E1-E8DBF52A4F73}" destId="{8E4E0459-B2A9-4625-A8F7-05E1506D2A3E}" srcOrd="0" destOrd="0" presId="urn:microsoft.com/office/officeart/2005/8/layout/list1"/>
    <dgm:cxn modelId="{66C1B74F-1A0E-4EC8-A8B6-118CEEE8D039}" type="presOf" srcId="{4A777E3D-1A96-40F8-A8E9-E5104086B27F}" destId="{8E4E0459-B2A9-4625-A8F7-05E1506D2A3E}" srcOrd="0" destOrd="0" presId="urn:microsoft.com/office/officeart/2005/8/layout/list1"/>
    <dgm:cxn modelId="{94D19060-D13D-4A3B-BCF6-948233C37771}" type="presParOf" srcId="{72687815-2502-4485-B0E1-E8DBF52A4F73}" destId="{4A68286E-1CB3-4140-8F3E-F3C08578004F}" srcOrd="1" destOrd="0" presId="urn:microsoft.com/office/officeart/2005/8/layout/list1"/>
    <dgm:cxn modelId="{9E52D285-1F52-4616-BD08-554FC148A76B}" type="presOf" srcId="{4A777E3D-1A96-40F8-A8E9-E5104086B27F}" destId="{4A68286E-1CB3-4140-8F3E-F3C08578004F}" srcOrd="0" destOrd="0" presId="urn:microsoft.com/office/officeart/2005/8/layout/list1"/>
    <dgm:cxn modelId="{E9D2E8C2-E2E5-4ECF-A9F3-A03D93531163}" type="presParOf" srcId="{54B7F2E6-937F-4AC5-8771-70A45D173640}" destId="{047C5625-62FF-49DD-92B4-1C36ADE1B5F6}" srcOrd="1" destOrd="0" presId="urn:microsoft.com/office/officeart/2005/8/layout/list1"/>
    <dgm:cxn modelId="{D8692CD2-551D-4140-AB66-498BE67E922F}" type="presParOf" srcId="{54B7F2E6-937F-4AC5-8771-70A45D173640}" destId="{4AD4013A-F884-42D0-8C6A-D5A089A64F93}" srcOrd="2" destOrd="0" presId="urn:microsoft.com/office/officeart/2005/8/layout/list1"/>
    <dgm:cxn modelId="{2772F31E-B867-4CF7-8256-0B8F6864D71E}" type="presParOf" srcId="{54B7F2E6-937F-4AC5-8771-70A45D173640}" destId="{C77556FE-D86B-46B4-9A68-6E3761098A06}" srcOrd="3" destOrd="0" presId="urn:microsoft.com/office/officeart/2005/8/layout/list1"/>
    <dgm:cxn modelId="{11B519CE-332D-4484-A7F0-5D10468CEBAF}" type="presParOf" srcId="{54B7F2E6-937F-4AC5-8771-70A45D173640}" destId="{E052FA3E-693B-451E-9DFA-DE57D95216EF}" srcOrd="4" destOrd="0" presId="urn:microsoft.com/office/officeart/2005/8/layout/list1"/>
    <dgm:cxn modelId="{3D624A9B-90A7-4B4D-958F-2DFFFC7BF1F0}" type="presParOf" srcId="{E052FA3E-693B-451E-9DFA-DE57D95216EF}" destId="{CEB00DCF-D734-4836-B8C9-BE7987294404}" srcOrd="0" destOrd="4" presId="urn:microsoft.com/office/officeart/2005/8/layout/list1"/>
    <dgm:cxn modelId="{82F3CB41-0902-4C7D-AC6A-9012B63217B8}" type="presOf" srcId="{BE13E176-3FBA-43BE-9F64-D3C07AA5FC27}" destId="{CEB00DCF-D734-4836-B8C9-BE7987294404}" srcOrd="0" destOrd="0" presId="urn:microsoft.com/office/officeart/2005/8/layout/list1"/>
    <dgm:cxn modelId="{AC4263F5-4AF0-48C0-B883-D4F009A4F9C4}" type="presParOf" srcId="{E052FA3E-693B-451E-9DFA-DE57D95216EF}" destId="{64B80FBA-F854-4EB2-A177-A839190345F3}" srcOrd="1" destOrd="4" presId="urn:microsoft.com/office/officeart/2005/8/layout/list1"/>
    <dgm:cxn modelId="{8FD20006-1ACF-420C-AE47-097D2C56CA72}" type="presOf" srcId="{BE13E176-3FBA-43BE-9F64-D3C07AA5FC27}" destId="{64B80FBA-F854-4EB2-A177-A839190345F3}" srcOrd="0" destOrd="0" presId="urn:microsoft.com/office/officeart/2005/8/layout/list1"/>
    <dgm:cxn modelId="{F61FE9DB-4534-4FE5-8A9E-939DA7D540A3}" type="presParOf" srcId="{54B7F2E6-937F-4AC5-8771-70A45D173640}" destId="{D9D2A3B0-22AC-497A-830D-44C5B6E53AC9}" srcOrd="5" destOrd="0" presId="urn:microsoft.com/office/officeart/2005/8/layout/list1"/>
    <dgm:cxn modelId="{BA6BE4A8-EEBE-45DE-843E-803AA26AC581}" type="presParOf" srcId="{54B7F2E6-937F-4AC5-8771-70A45D173640}" destId="{63F693B9-9017-4098-A460-EFB07A522A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894912" cy="657888"/>
        <a:chOff x="0" y="0"/>
        <a:chExt cx="3894912" cy="657888"/>
      </a:xfrm>
    </dsp:grpSpPr>
    <dsp:sp modelId="{4AD4013A-F884-42D0-8C6A-D5A089A64F93}">
      <dsp:nvSpPr>
        <dsp:cNvPr id="5" name="矩形 4"/>
        <dsp:cNvSpPr/>
      </dsp:nvSpPr>
      <dsp:spPr bwMode="white">
        <a:xfrm>
          <a:off x="0" y="245424"/>
          <a:ext cx="3894912" cy="4032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02288" tIns="333248" rIns="302288" bIns="113792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45424"/>
        <a:ext cx="3894912" cy="403200"/>
      </dsp:txXfrm>
    </dsp:sp>
    <dsp:sp modelId="{4A68286E-1CB3-4140-8F3E-F3C08578004F}">
      <dsp:nvSpPr>
        <dsp:cNvPr id="4" name="圆角矩形 3"/>
        <dsp:cNvSpPr/>
      </dsp:nvSpPr>
      <dsp:spPr bwMode="white">
        <a:xfrm>
          <a:off x="194746" y="9264"/>
          <a:ext cx="2726438" cy="4723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3052" tIns="0" rIns="103052" bIns="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一、</a:t>
          </a:r>
          <a:r>
            <a: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Wish</a:t>
          </a:r>
          <a:r>
            <a: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平台介绍</a:t>
          </a:r>
          <a:endParaRPr lang="zh-CN" altLang="en-US" dirty="0">
            <a:solidFill>
              <a:schemeClr val="tx1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194746" y="9264"/>
        <a:ext cx="2726438" cy="472320"/>
      </dsp:txXfrm>
    </dsp:sp>
    <dsp:sp modelId="{8E4E0459-B2A9-4625-A8F7-05E1506D2A3E}">
      <dsp:nvSpPr>
        <dsp:cNvPr id="3" name="矩形 2" hidden="1"/>
        <dsp:cNvSpPr/>
      </dsp:nvSpPr>
      <dsp:spPr>
        <a:xfrm>
          <a:off x="0" y="9264"/>
          <a:ext cx="194746" cy="472320"/>
        </a:xfrm>
        <a:prstGeom prst="rect">
          <a:avLst/>
        </a:prstGeom>
      </dsp:spPr>
      <dsp:txXfrm>
        <a:off x="0" y="9264"/>
        <a:ext cx="194746" cy="472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013A-F884-42D0-8C6A-D5A089A64F93}">
      <dsp:nvSpPr>
        <dsp:cNvPr id="0" name=""/>
        <dsp:cNvSpPr/>
      </dsp:nvSpPr>
      <dsp:spPr>
        <a:xfrm>
          <a:off x="0" y="328242"/>
          <a:ext cx="51845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8286E-1CB3-4140-8F3E-F3C08578004F}">
      <dsp:nvSpPr>
        <dsp:cNvPr id="0" name=""/>
        <dsp:cNvSpPr/>
      </dsp:nvSpPr>
      <dsp:spPr>
        <a:xfrm>
          <a:off x="259228" y="18282"/>
          <a:ext cx="3629202" cy="619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三、</a:t>
          </a:r>
          <a:r>
            <a:rPr lang="en-US" altLang="en-US" sz="2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Wish</a:t>
          </a:r>
          <a:r>
            <a:rPr lang="zh-CN" altLang="en-US" sz="2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平台的特点</a:t>
          </a:r>
        </a:p>
      </dsp:txBody>
      <dsp:txXfrm>
        <a:off x="289490" y="48544"/>
        <a:ext cx="3568678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013A-F884-42D0-8C6A-D5A089A64F93}">
      <dsp:nvSpPr>
        <dsp:cNvPr id="0" name=""/>
        <dsp:cNvSpPr/>
      </dsp:nvSpPr>
      <dsp:spPr>
        <a:xfrm>
          <a:off x="0" y="636504"/>
          <a:ext cx="7128791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8286E-1CB3-4140-8F3E-F3C08578004F}">
      <dsp:nvSpPr>
        <dsp:cNvPr id="0" name=""/>
        <dsp:cNvSpPr/>
      </dsp:nvSpPr>
      <dsp:spPr>
        <a:xfrm>
          <a:off x="356439" y="1824"/>
          <a:ext cx="4990153" cy="1269360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zh-CN" sz="2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．针对不同顾客，推送个性化的商品信息</a:t>
          </a:r>
          <a:endParaRPr lang="zh-CN" altLang="en-US" sz="24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8404" y="63789"/>
        <a:ext cx="4866223" cy="1145430"/>
      </dsp:txXfrm>
    </dsp:sp>
    <dsp:sp modelId="{63F693B9-9017-4098-A460-EFB07A522AA8}">
      <dsp:nvSpPr>
        <dsp:cNvPr id="0" name=""/>
        <dsp:cNvSpPr/>
      </dsp:nvSpPr>
      <dsp:spPr>
        <a:xfrm>
          <a:off x="0" y="2586984"/>
          <a:ext cx="7128791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80FBA-F854-4EB2-A177-A839190345F3}">
      <dsp:nvSpPr>
        <dsp:cNvPr id="0" name=""/>
        <dsp:cNvSpPr/>
      </dsp:nvSpPr>
      <dsp:spPr>
        <a:xfrm>
          <a:off x="356439" y="1952304"/>
          <a:ext cx="4990153" cy="126936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24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．不依附于其他购物网站，本身就能直接实现闭环的商品交易</a:t>
          </a:r>
          <a:endParaRPr lang="zh-CN" altLang="en-US" sz="24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8404" y="2014269"/>
        <a:ext cx="4866223" cy="11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698" y="275196"/>
            <a:ext cx="7899845" cy="9990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698" y="1375980"/>
            <a:ext cx="7899845" cy="32796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9698" y="4790805"/>
            <a:ext cx="2060829" cy="275196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33998" y="4790805"/>
            <a:ext cx="3091244" cy="27519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8713" y="4790805"/>
            <a:ext cx="2060829" cy="275196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59240" cy="516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17" name="bk object 17"/>
          <p:cNvSpPr/>
          <p:nvPr/>
        </p:nvSpPr>
        <p:spPr>
          <a:xfrm>
            <a:off x="685416" y="1462606"/>
            <a:ext cx="1523487" cy="1556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18" name="bk object 18"/>
          <p:cNvSpPr/>
          <p:nvPr/>
        </p:nvSpPr>
        <p:spPr>
          <a:xfrm>
            <a:off x="824332" y="2894584"/>
            <a:ext cx="6961022" cy="137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19" name="bk object 19"/>
          <p:cNvSpPr/>
          <p:nvPr/>
        </p:nvSpPr>
        <p:spPr>
          <a:xfrm>
            <a:off x="6464897" y="2943592"/>
            <a:ext cx="2152421" cy="846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20" name="bk object 20"/>
          <p:cNvSpPr/>
          <p:nvPr/>
        </p:nvSpPr>
        <p:spPr>
          <a:xfrm>
            <a:off x="3297326" y="3354041"/>
            <a:ext cx="1740256" cy="413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32783" y="1881861"/>
            <a:ext cx="4093671" cy="576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5" b="1" i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3886" y="2894584"/>
            <a:ext cx="6411468" cy="1292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5" b="1" i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5" b="0" i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5" b="1" i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962" y="1188847"/>
            <a:ext cx="3984269" cy="3411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7009" y="1188847"/>
            <a:ext cx="3984269" cy="3411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5" b="1" i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59240" cy="5168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261" y="396920"/>
            <a:ext cx="8352717" cy="393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5" b="1" i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385" y="1431339"/>
            <a:ext cx="7734468" cy="3107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5" b="0" i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4142" y="4807077"/>
            <a:ext cx="2930957" cy="258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962" y="4807077"/>
            <a:ext cx="2106625" cy="258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94653" y="4807077"/>
            <a:ext cx="2106625" cy="258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835">
        <a:defRPr>
          <a:latin typeface="+mn-lt"/>
          <a:ea typeface="+mn-ea"/>
          <a:cs typeface="+mn-cs"/>
        </a:defRPr>
      </a:lvl2pPr>
      <a:lvl3pPr marL="915670">
        <a:defRPr>
          <a:latin typeface="+mn-lt"/>
          <a:ea typeface="+mn-ea"/>
          <a:cs typeface="+mn-cs"/>
        </a:defRPr>
      </a:lvl3pPr>
      <a:lvl4pPr marL="1374140">
        <a:defRPr>
          <a:latin typeface="+mn-lt"/>
          <a:ea typeface="+mn-ea"/>
          <a:cs typeface="+mn-cs"/>
        </a:defRPr>
      </a:lvl4pPr>
      <a:lvl5pPr marL="1831975">
        <a:defRPr>
          <a:latin typeface="+mn-lt"/>
          <a:ea typeface="+mn-ea"/>
          <a:cs typeface="+mn-cs"/>
        </a:defRPr>
      </a:lvl5pPr>
      <a:lvl6pPr marL="2289810">
        <a:defRPr>
          <a:latin typeface="+mn-lt"/>
          <a:ea typeface="+mn-ea"/>
          <a:cs typeface="+mn-cs"/>
        </a:defRPr>
      </a:lvl6pPr>
      <a:lvl7pPr marL="2747645">
        <a:defRPr>
          <a:latin typeface="+mn-lt"/>
          <a:ea typeface="+mn-ea"/>
          <a:cs typeface="+mn-cs"/>
        </a:defRPr>
      </a:lvl7pPr>
      <a:lvl8pPr marL="3205480">
        <a:defRPr>
          <a:latin typeface="+mn-lt"/>
          <a:ea typeface="+mn-ea"/>
          <a:cs typeface="+mn-cs"/>
        </a:defRPr>
      </a:lvl8pPr>
      <a:lvl9pPr marL="366395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835">
        <a:defRPr>
          <a:latin typeface="+mn-lt"/>
          <a:ea typeface="+mn-ea"/>
          <a:cs typeface="+mn-cs"/>
        </a:defRPr>
      </a:lvl2pPr>
      <a:lvl3pPr marL="915670">
        <a:defRPr>
          <a:latin typeface="+mn-lt"/>
          <a:ea typeface="+mn-ea"/>
          <a:cs typeface="+mn-cs"/>
        </a:defRPr>
      </a:lvl3pPr>
      <a:lvl4pPr marL="1374140">
        <a:defRPr>
          <a:latin typeface="+mn-lt"/>
          <a:ea typeface="+mn-ea"/>
          <a:cs typeface="+mn-cs"/>
        </a:defRPr>
      </a:lvl4pPr>
      <a:lvl5pPr marL="1831975">
        <a:defRPr>
          <a:latin typeface="+mn-lt"/>
          <a:ea typeface="+mn-ea"/>
          <a:cs typeface="+mn-cs"/>
        </a:defRPr>
      </a:lvl5pPr>
      <a:lvl6pPr marL="2289810">
        <a:defRPr>
          <a:latin typeface="+mn-lt"/>
          <a:ea typeface="+mn-ea"/>
          <a:cs typeface="+mn-cs"/>
        </a:defRPr>
      </a:lvl6pPr>
      <a:lvl7pPr marL="2747645">
        <a:defRPr>
          <a:latin typeface="+mn-lt"/>
          <a:ea typeface="+mn-ea"/>
          <a:cs typeface="+mn-cs"/>
        </a:defRPr>
      </a:lvl7pPr>
      <a:lvl8pPr marL="3205480">
        <a:defRPr>
          <a:latin typeface="+mn-lt"/>
          <a:ea typeface="+mn-ea"/>
          <a:cs typeface="+mn-cs"/>
        </a:defRPr>
      </a:lvl8pPr>
      <a:lvl9pPr marL="366395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.xml"/><Relationship Id="rId8" Type="http://schemas.openxmlformats.org/officeDocument/2006/relationships/diagramQuickStyle" Target="../diagrams/quickStyle3.xml"/><Relationship Id="rId7" Type="http://schemas.openxmlformats.org/officeDocument/2006/relationships/diagramLayout" Target="../diagrams/layout3.xml"/><Relationship Id="rId6" Type="http://schemas.openxmlformats.org/officeDocument/2006/relationships/diagramData" Target="../diagrams/data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3.xml"/><Relationship Id="rId1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3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" y="6096"/>
            <a:ext cx="679704" cy="1127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408432"/>
            <a:ext cx="679704" cy="274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" y="1636776"/>
            <a:ext cx="1207008" cy="119786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03450" y="1935988"/>
            <a:ext cx="2993136" cy="4876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sz="3600">
                <a:solidFill>
                  <a:srgbClr val="0070C0"/>
                </a:solidFill>
              </a:rPr>
              <a:t>4.2 认知Wish</a:t>
            </a:r>
            <a:endParaRPr sz="360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83736" y="3425952"/>
            <a:ext cx="1322832" cy="249936"/>
          </a:xfrm>
          <a:prstGeom prst="rect">
            <a:avLst/>
          </a:prstGeom>
          <a:solidFill>
            <a:srgbClr val="0071C1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7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主讲人:</a:t>
            </a:r>
            <a:r>
              <a:rPr lang="zh-CN" altLang="zh-TW" sz="17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高扬</a:t>
            </a:r>
            <a:endParaRPr lang="zh-CN" altLang="zh-TW" sz="17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8230" y="596265"/>
            <a:ext cx="6604635" cy="3947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2785" y="723900"/>
            <a:ext cx="7837170" cy="41059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4255" y="559435"/>
            <a:ext cx="6672580" cy="37890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5555" y="701675"/>
            <a:ext cx="6779260" cy="3870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1430" y="619125"/>
            <a:ext cx="6556375" cy="37064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9016" y="2691384"/>
            <a:ext cx="1088136" cy="17647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5864" y="460248"/>
            <a:ext cx="2145792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400" b="1">
                <a:solidFill>
                  <a:srgbClr val="0070C0"/>
                </a:solidFill>
                <a:latin typeface="微软雅黑" panose="020B0503020204020204" charset="-122"/>
              </a:rPr>
              <a:t>Wish</a:t>
            </a:r>
            <a:r>
              <a:rPr lang="zh-TW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流量</a:t>
            </a:r>
            <a:endParaRPr 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0728" y="1520952"/>
            <a:ext cx="1426464" cy="3261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3200">
                <a:solidFill>
                  <a:srgbClr val="444A50"/>
                </a:solidFill>
                <a:latin typeface="Times New Roman" panose="02020603050405020304"/>
              </a:rPr>
              <a:t>Search </a:t>
            </a:r>
            <a:r>
              <a:rPr lang="en-US" sz="3200">
                <a:solidFill>
                  <a:srgbClr val="8E8E8E"/>
                </a:solidFill>
                <a:latin typeface="Times New Roman" panose="02020603050405020304"/>
              </a:rPr>
              <a:t>®</a:t>
            </a:r>
            <a:endParaRPr lang="en-US" sz="3200">
              <a:solidFill>
                <a:srgbClr val="8E8E8E"/>
              </a:solidFill>
              <a:latin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0096" y="2526792"/>
            <a:ext cx="1539240" cy="582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3700">
                <a:solidFill>
                  <a:srgbClr val="EF6B16"/>
                </a:solidFill>
                <a:latin typeface="Times New Roman" panose="02020603050405020304"/>
              </a:rPr>
              <a:t>16.9%</a:t>
            </a:r>
            <a:endParaRPr lang="en-US" sz="3700">
              <a:solidFill>
                <a:srgbClr val="EF6B16"/>
              </a:solidFill>
              <a:latin typeface="Times New Roman" panose="02020603050405020304"/>
            </a:endParaRPr>
          </a:p>
          <a:p>
            <a:pPr indent="0"/>
            <a:r>
              <a:rPr lang="en-US" sz="1100">
                <a:solidFill>
                  <a:srgbClr val="A3A3A5"/>
                </a:solidFill>
                <a:latin typeface="Arial" panose="020B0604020202020204"/>
              </a:rPr>
              <a:t>Of traffic is from </a:t>
            </a:r>
            <a:r>
              <a:rPr lang="en-US" sz="1100">
                <a:solidFill>
                  <a:srgbClr val="D48F61"/>
                </a:solidFill>
                <a:latin typeface="Arial" panose="020B0604020202020204"/>
              </a:rPr>
              <a:t>Search</a:t>
            </a:r>
            <a:endParaRPr lang="en-US" sz="1100">
              <a:solidFill>
                <a:srgbClr val="D48F61"/>
              </a:solidFill>
              <a:latin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0784" y="3721608"/>
            <a:ext cx="1292352" cy="4206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r"/>
            <a:r>
              <a:rPr lang="en-US" sz="2000">
                <a:solidFill>
                  <a:srgbClr val="2A5B88"/>
                </a:solidFill>
                <a:latin typeface="Arial" panose="020B0604020202020204"/>
              </a:rPr>
              <a:t>100.00%</a:t>
            </a:r>
            <a:endParaRPr lang="en-US" sz="2000">
              <a:solidFill>
                <a:srgbClr val="2A5B88"/>
              </a:solidFill>
              <a:latin typeface="Arial" panose="020B0604020202020204"/>
            </a:endParaRPr>
          </a:p>
          <a:p>
            <a:pPr indent="0" algn="r"/>
            <a:r>
              <a:rPr lang="en-US" sz="1100" b="1">
                <a:solidFill>
                  <a:srgbClr val="2A5B88"/>
                </a:solidFill>
                <a:latin typeface="微软雅黑" panose="020B0503020204020204" charset="-122"/>
              </a:rPr>
              <a:t>Organic Searches</a:t>
            </a:r>
            <a:endParaRPr lang="en-US" sz="1100" b="1">
              <a:solidFill>
                <a:srgbClr val="2A5B88"/>
              </a:solidFill>
              <a:latin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88480" y="3721608"/>
            <a:ext cx="1024128" cy="3840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CN" sz="2000">
                <a:solidFill>
                  <a:srgbClr val="2AAED3"/>
                </a:solidFill>
                <a:latin typeface="Arial" panose="020B0604020202020204"/>
                <a:ea typeface="Arial" panose="020B0604020202020204"/>
              </a:rPr>
              <a:t>0%</a:t>
            </a:r>
            <a:endParaRPr lang="zh-CN" sz="2000">
              <a:solidFill>
                <a:srgbClr val="2AAED3"/>
              </a:solidFill>
              <a:latin typeface="Arial" panose="020B0604020202020204"/>
              <a:ea typeface="Arial" panose="020B0604020202020204"/>
            </a:endParaRPr>
          </a:p>
          <a:p>
            <a:pPr indent="0" algn="ctr"/>
            <a:r>
              <a:rPr lang="en-US" sz="1100" b="1">
                <a:solidFill>
                  <a:srgbClr val="2AAED3"/>
                </a:solidFill>
                <a:latin typeface="微软雅黑" panose="020B0503020204020204" charset="-122"/>
              </a:rPr>
              <a:t>Paid Searches</a:t>
            </a:r>
            <a:endParaRPr lang="en-US" sz="1100" b="1">
              <a:solidFill>
                <a:srgbClr val="2AAED3"/>
              </a:solidFill>
              <a:latin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3460" y="476885"/>
            <a:ext cx="7124065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9035" y="506730"/>
            <a:ext cx="7213600" cy="3803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7168" y="1280160"/>
            <a:ext cx="4940808" cy="17708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76" y="3096768"/>
            <a:ext cx="4590288" cy="18196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93192"/>
            <a:ext cx="2581656" cy="4602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2400" b="1">
                <a:solidFill>
                  <a:srgbClr val="0070C0"/>
                </a:solidFill>
                <a:latin typeface="微软雅黑" panose="020B0503020204020204" charset="-122"/>
              </a:rPr>
              <a:t> Wish</a:t>
            </a:r>
            <a:r>
              <a:rPr lang="zh-TW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平台-特点</a:t>
            </a:r>
            <a:endParaRPr lang="zh-TW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6937" y="420610"/>
            <a:ext cx="5352741" cy="694512"/>
          </a:xfrm>
        </p:spPr>
        <p:txBody>
          <a:bodyPr>
            <a:noAutofit/>
          </a:bodyPr>
          <a:lstStyle/>
          <a:p>
            <a:r>
              <a:rPr lang="en-US" altLang="zh-CN" sz="2705" dirty="0">
                <a:latin typeface="微软雅黑" panose="020B0503020204020204" charset="-122"/>
                <a:ea typeface="微软雅黑" panose="020B0503020204020204" charset="-122"/>
              </a:rPr>
              <a:t> Wish</a:t>
            </a:r>
            <a:r>
              <a:rPr lang="zh-CN" altLang="en-US" sz="2705" dirty="0"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endParaRPr lang="zh-CN" altLang="en-US" sz="270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442052" y="1115121"/>
          <a:ext cx="3894912" cy="65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1442052" y="2043490"/>
          <a:ext cx="5355504" cy="275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6937" y="420610"/>
            <a:ext cx="5352741" cy="694512"/>
          </a:xfrm>
        </p:spPr>
        <p:txBody>
          <a:bodyPr>
            <a:noAutofit/>
          </a:bodyPr>
          <a:lstStyle/>
          <a:p>
            <a:r>
              <a:rPr lang="en-US" altLang="zh-CN" sz="2705" dirty="0" smtClean="0">
                <a:latin typeface="微软雅黑" panose="020B0503020204020204" charset="-122"/>
                <a:ea typeface="微软雅黑" panose="020B0503020204020204" charset="-122"/>
              </a:rPr>
              <a:t>  Wish</a:t>
            </a:r>
            <a:r>
              <a:rPr lang="zh-CN" altLang="en-US" sz="2705" dirty="0" smtClean="0"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endParaRPr lang="zh-CN" altLang="en-US" sz="270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442052" y="1115121"/>
          <a:ext cx="3894912" cy="65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矩形 2"/>
          <p:cNvSpPr/>
          <p:nvPr/>
        </p:nvSpPr>
        <p:spPr>
          <a:xfrm>
            <a:off x="1712531" y="2043490"/>
            <a:ext cx="5842369" cy="301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14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805" kern="1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Wish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平台创办于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2013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年，是一家新兴的移动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B2C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跨境电商平台，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2014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年成为跨境电商界的黑马。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Wish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不同于前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4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家跨境电商平台，移动端是其客户的主要来源。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Wish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日均活跃用户超过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100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万，日均新用户超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9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万，超过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90%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的用户来自移动端。其</a:t>
            </a:r>
            <a:r>
              <a:rPr lang="en-US" altLang="zh-CN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App</a:t>
            </a:r>
            <a:r>
              <a:rPr lang="zh-CN" altLang="en-US" sz="1805" kern="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上销售的商品物美价廉，包括非品牌服装、珠宝、手机、淋浴喷头等，大部分商品都直接从中国发货</a:t>
            </a:r>
            <a:r>
              <a:rPr lang="zh-CN" altLang="en-US" sz="1805" kern="100" dirty="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。</a:t>
            </a:r>
            <a:endParaRPr lang="zh-CN" altLang="zh-CN" sz="1805" kern="1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6937" y="420610"/>
            <a:ext cx="5352741" cy="694512"/>
          </a:xfrm>
        </p:spPr>
        <p:txBody>
          <a:bodyPr>
            <a:noAutofit/>
          </a:bodyPr>
          <a:lstStyle/>
          <a:p>
            <a:r>
              <a:rPr lang="en-US" altLang="zh-CN" sz="2405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5" dirty="0" smtClean="0">
                <a:latin typeface="微软雅黑" panose="020B0503020204020204" charset="-122"/>
                <a:ea typeface="微软雅黑" panose="020B0503020204020204" charset="-122"/>
              </a:rPr>
              <a:t>五</a:t>
            </a:r>
            <a:r>
              <a:rPr lang="zh-CN" altLang="en-US" sz="2405" dirty="0">
                <a:latin typeface="微软雅黑" panose="020B0503020204020204" charset="-122"/>
                <a:ea typeface="微软雅黑" panose="020B0503020204020204" charset="-122"/>
              </a:rPr>
              <a:t>大跨境电商平台对比分析</a:t>
            </a:r>
            <a:endParaRPr lang="zh-CN" altLang="en-US" sz="240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50243" y="1340242"/>
          <a:ext cx="6220460" cy="34975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72540"/>
                <a:gridCol w="843915"/>
                <a:gridCol w="1174750"/>
                <a:gridCol w="956945"/>
                <a:gridCol w="956310"/>
                <a:gridCol w="1016000"/>
              </a:tblGrid>
              <a:tr h="749300"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平台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just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亚马逊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eBay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速卖通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敦煌网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Wish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创建时间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1995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1995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2010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2004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2013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跳出率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29.68%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27.43%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59.87%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77.02%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24.98%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入驻难度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难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难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难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容易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一般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佣金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5%</a:t>
                      </a: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15%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10%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5%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4.5%</a:t>
                      </a: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lang="en-US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12%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15%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物流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FBA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国际</a:t>
                      </a:r>
                      <a:r>
                        <a:rPr lang="en-US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e</a:t>
                      </a: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邮宝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线上发货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 err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DHLink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海外仓：美国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345"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主要收款方式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银行转账</a:t>
                      </a:r>
                      <a:endParaRPr lang="zh-CN" sz="1505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 err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Paypal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国际版</a:t>
                      </a:r>
                      <a:r>
                        <a:rPr lang="zh-CN" sz="1505" kern="1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支付宝</a:t>
                      </a: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，电汇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 err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DHpay</a:t>
                      </a: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zh-CN" sz="1505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银行自动转账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5"/>
                        </a:spcBef>
                        <a:spcAft>
                          <a:spcPts val="315"/>
                        </a:spcAft>
                      </a:pPr>
                      <a:r>
                        <a:rPr lang="en-US" sz="1505" kern="100" dirty="0" err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PayEco</a:t>
                      </a:r>
                      <a:endParaRPr lang="zh-CN" sz="1505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520" marR="51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7507" y="3411643"/>
            <a:ext cx="1323637" cy="276225"/>
          </a:xfrm>
          <a:prstGeom prst="rect">
            <a:avLst/>
          </a:prstGeom>
        </p:spPr>
        <p:txBody>
          <a:bodyPr vert="horz" wrap="square" lIns="0" tIns="1335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主讲人：</a:t>
            </a:r>
            <a:r>
              <a:rPr lang="zh-CN" sz="170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高扬</a:t>
            </a:r>
            <a:endParaRPr lang="zh-CN" sz="1705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533015" y="1882140"/>
            <a:ext cx="4303395" cy="567690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dirty="0"/>
              <a:t>WI</a:t>
            </a:r>
            <a:r>
              <a:rPr spc="-5" dirty="0"/>
              <a:t>SH</a:t>
            </a:r>
            <a:r>
              <a:rPr dirty="0"/>
              <a:t>平台选品规则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20370"/>
            <a:ext cx="3254375" cy="38290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平台选品规则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981" y="374782"/>
            <a:ext cx="91591" cy="5037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4" name="object 4"/>
          <p:cNvSpPr/>
          <p:nvPr/>
        </p:nvSpPr>
        <p:spPr>
          <a:xfrm>
            <a:off x="0" y="420580"/>
            <a:ext cx="180641" cy="396900"/>
          </a:xfrm>
          <a:custGeom>
            <a:avLst/>
            <a:gdLst/>
            <a:ahLst/>
            <a:cxnLst/>
            <a:rect l="l" t="t" r="r" b="b"/>
            <a:pathLst>
              <a:path w="180340" h="396240">
                <a:moveTo>
                  <a:pt x="0" y="0"/>
                </a:moveTo>
                <a:lnTo>
                  <a:pt x="179832" y="0"/>
                </a:lnTo>
                <a:lnTo>
                  <a:pt x="179832" y="396240"/>
                </a:lnTo>
                <a:lnTo>
                  <a:pt x="0" y="396240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5" name="object 5"/>
          <p:cNvSpPr/>
          <p:nvPr/>
        </p:nvSpPr>
        <p:spPr>
          <a:xfrm>
            <a:off x="-152" y="576891"/>
            <a:ext cx="10240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6" name="object 6"/>
          <p:cNvSpPr/>
          <p:nvPr/>
        </p:nvSpPr>
        <p:spPr>
          <a:xfrm>
            <a:off x="0" y="638112"/>
            <a:ext cx="101769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7" name="object 7"/>
          <p:cNvSpPr txBox="1"/>
          <p:nvPr/>
        </p:nvSpPr>
        <p:spPr>
          <a:xfrm>
            <a:off x="3227105" y="1692187"/>
            <a:ext cx="2632009" cy="329565"/>
          </a:xfrm>
          <a:prstGeom prst="rect">
            <a:avLst/>
          </a:prstGeom>
          <a:solidFill>
            <a:srgbClr val="0071C5"/>
          </a:solidFill>
        </p:spPr>
        <p:txBody>
          <a:bodyPr vert="horz" wrap="square" lIns="0" tIns="51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805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02</a:t>
            </a:r>
            <a:endParaRPr sz="18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3816" y="1692187"/>
            <a:ext cx="2633282" cy="32956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51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805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03</a:t>
            </a:r>
            <a:endParaRPr sz="18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342" y="1692187"/>
            <a:ext cx="2632009" cy="3289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08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5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01</a:t>
            </a:r>
            <a:endParaRPr sz="18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2329" y="2413464"/>
            <a:ext cx="1043772" cy="321945"/>
          </a:xfrm>
          <a:prstGeom prst="rect">
            <a:avLst/>
          </a:prstGeom>
        </p:spPr>
        <p:txBody>
          <a:bodyPr vert="horz" wrap="square" lIns="0" tIns="1335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5" b="1" dirty="0">
                <a:latin typeface="微软雅黑" panose="020B0503020204020204" charset="-122"/>
                <a:cs typeface="微软雅黑" panose="020B0503020204020204" charset="-122"/>
              </a:rPr>
              <a:t>适销产</a:t>
            </a:r>
            <a:r>
              <a:rPr sz="2005" b="1" spc="5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endParaRPr sz="200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5288" y="2395858"/>
            <a:ext cx="1043772" cy="321945"/>
          </a:xfrm>
          <a:prstGeom prst="rect">
            <a:avLst/>
          </a:prstGeom>
        </p:spPr>
        <p:txBody>
          <a:bodyPr vert="horz" wrap="square" lIns="0" tIns="1335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5" b="1" dirty="0">
                <a:latin typeface="微软雅黑" panose="020B0503020204020204" charset="-122"/>
                <a:cs typeface="微软雅黑" panose="020B0503020204020204" charset="-122"/>
              </a:rPr>
              <a:t>禁售产</a:t>
            </a:r>
            <a:r>
              <a:rPr sz="2005" b="1" spc="5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endParaRPr sz="200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85390" y="2383137"/>
            <a:ext cx="1298195" cy="321945"/>
          </a:xfrm>
          <a:prstGeom prst="rect">
            <a:avLst/>
          </a:prstGeom>
        </p:spPr>
        <p:txBody>
          <a:bodyPr vert="horz" wrap="square" lIns="0" tIns="1335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5" b="1" dirty="0">
                <a:latin typeface="微软雅黑" panose="020B0503020204020204" charset="-122"/>
                <a:cs typeface="微软雅黑" panose="020B0503020204020204" charset="-122"/>
              </a:rPr>
              <a:t>以推送为</a:t>
            </a:r>
            <a:r>
              <a:rPr sz="2005" b="1" spc="5" dirty="0">
                <a:latin typeface="微软雅黑" panose="020B0503020204020204" charset="-122"/>
                <a:cs typeface="微软雅黑" panose="020B0503020204020204" charset="-122"/>
              </a:rPr>
              <a:t>主</a:t>
            </a:r>
            <a:endParaRPr sz="200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70933" y="3875139"/>
            <a:ext cx="1750940" cy="914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225" y="403860"/>
            <a:ext cx="3479165" cy="38290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平台适销产品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981" y="374782"/>
            <a:ext cx="91591" cy="5037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4" name="object 4"/>
          <p:cNvSpPr/>
          <p:nvPr/>
        </p:nvSpPr>
        <p:spPr>
          <a:xfrm>
            <a:off x="0" y="420580"/>
            <a:ext cx="180641" cy="396900"/>
          </a:xfrm>
          <a:custGeom>
            <a:avLst/>
            <a:gdLst/>
            <a:ahLst/>
            <a:cxnLst/>
            <a:rect l="l" t="t" r="r" b="b"/>
            <a:pathLst>
              <a:path w="180340" h="396240">
                <a:moveTo>
                  <a:pt x="0" y="0"/>
                </a:moveTo>
                <a:lnTo>
                  <a:pt x="179832" y="0"/>
                </a:lnTo>
                <a:lnTo>
                  <a:pt x="179832" y="396240"/>
                </a:lnTo>
                <a:lnTo>
                  <a:pt x="0" y="396240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5" name="object 5"/>
          <p:cNvSpPr/>
          <p:nvPr/>
        </p:nvSpPr>
        <p:spPr>
          <a:xfrm>
            <a:off x="-152" y="576891"/>
            <a:ext cx="10240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6" name="object 6"/>
          <p:cNvSpPr/>
          <p:nvPr/>
        </p:nvSpPr>
        <p:spPr>
          <a:xfrm>
            <a:off x="0" y="638112"/>
            <a:ext cx="101769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7" name="object 7"/>
          <p:cNvSpPr txBox="1"/>
          <p:nvPr/>
        </p:nvSpPr>
        <p:spPr>
          <a:xfrm>
            <a:off x="1123597" y="1336504"/>
            <a:ext cx="7275235" cy="2932430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一般来说，凡是支持国际快递发货的产品都适合在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W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H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平台发布销售。 通常有以下特点：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604520" indent="-591820">
              <a:lnSpc>
                <a:spcPct val="100000"/>
              </a:lnSpc>
              <a:spcBef>
                <a:spcPts val="1080"/>
              </a:spcBef>
              <a:buSzPct val="94000"/>
              <a:buAutoNum type="arabicPlain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体积小、重量轻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方便以快递方式运输，降低国际物流成本。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604520" indent="-591820">
              <a:lnSpc>
                <a:spcPct val="100000"/>
              </a:lnSpc>
              <a:spcBef>
                <a:spcPts val="1080"/>
              </a:spcBef>
              <a:buSzPct val="94000"/>
              <a:buAutoNum type="arabicPlain" startAt="2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附加值较高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56845">
              <a:lnSpc>
                <a:spcPct val="150000"/>
              </a:lnSpc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国际快递的费用相对较高，只有单位价值高的产品才能承受。单位产品 价值低于运费的产品不适合单件销售，可以打包出售，降低物流成本。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0448" y="1310743"/>
            <a:ext cx="7526160" cy="3127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580" y="1400109"/>
            <a:ext cx="7123853" cy="3348355"/>
          </a:xfrm>
          <a:prstGeom prst="rect">
            <a:avLst/>
          </a:prstGeom>
        </p:spPr>
        <p:txBody>
          <a:bodyPr vert="horz" wrap="square" lIns="0" tIns="150109" rIns="0" bIns="0" rtlCol="0">
            <a:spAutoFit/>
          </a:bodyPr>
          <a:lstStyle/>
          <a:p>
            <a:pPr marL="604520" indent="-591820">
              <a:lnSpc>
                <a:spcPct val="100000"/>
              </a:lnSpc>
              <a:spcBef>
                <a:spcPts val="1180"/>
              </a:spcBef>
              <a:buSzPct val="94000"/>
              <a:buAutoNum type="arabicPlain" startAt="3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具备独特性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具有特色的产品更容易吸引买家，也更容易刺激买家的购买，提高交易 量。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604520" indent="-591820">
              <a:lnSpc>
                <a:spcPct val="100000"/>
              </a:lnSpc>
              <a:spcBef>
                <a:spcPts val="1080"/>
              </a:spcBef>
              <a:buSzPct val="94000"/>
              <a:buAutoNum type="arabicPlain" startAt="4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价格合理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质优价廉的产品更好地吸引对价格敏感的顾客。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根据以上的条件，适宜在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WISH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销售的商品主要包括服装服饰、美容健 康、珠宝手表、灯具、消费电子、电脑网络、手机通讯、家居、汽车摩 托车配件、首饰、工艺品、体育与户外用品等等。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0448" y="1305973"/>
            <a:ext cx="7526160" cy="36000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225" y="403860"/>
            <a:ext cx="3126740" cy="38290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平台适销产品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8981" y="374782"/>
            <a:ext cx="91591" cy="503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6" name="object 6"/>
          <p:cNvSpPr/>
          <p:nvPr/>
        </p:nvSpPr>
        <p:spPr>
          <a:xfrm>
            <a:off x="0" y="420580"/>
            <a:ext cx="180641" cy="396900"/>
          </a:xfrm>
          <a:custGeom>
            <a:avLst/>
            <a:gdLst/>
            <a:ahLst/>
            <a:cxnLst/>
            <a:rect l="l" t="t" r="r" b="b"/>
            <a:pathLst>
              <a:path w="180340" h="396240">
                <a:moveTo>
                  <a:pt x="0" y="0"/>
                </a:moveTo>
                <a:lnTo>
                  <a:pt x="179832" y="0"/>
                </a:lnTo>
                <a:lnTo>
                  <a:pt x="179832" y="396240"/>
                </a:lnTo>
                <a:lnTo>
                  <a:pt x="0" y="396240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7" name="object 7"/>
          <p:cNvSpPr/>
          <p:nvPr/>
        </p:nvSpPr>
        <p:spPr>
          <a:xfrm>
            <a:off x="-152" y="576891"/>
            <a:ext cx="10240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8" name="object 8"/>
          <p:cNvSpPr/>
          <p:nvPr/>
        </p:nvSpPr>
        <p:spPr>
          <a:xfrm>
            <a:off x="0" y="638112"/>
            <a:ext cx="101769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261" y="404042"/>
            <a:ext cx="2722966" cy="75374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平台禁售产品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981" y="374782"/>
            <a:ext cx="91591" cy="5037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4" name="object 4"/>
          <p:cNvSpPr/>
          <p:nvPr/>
        </p:nvSpPr>
        <p:spPr>
          <a:xfrm>
            <a:off x="0" y="420580"/>
            <a:ext cx="180641" cy="396900"/>
          </a:xfrm>
          <a:custGeom>
            <a:avLst/>
            <a:gdLst/>
            <a:ahLst/>
            <a:cxnLst/>
            <a:rect l="l" t="t" r="r" b="b"/>
            <a:pathLst>
              <a:path w="180340" h="396240">
                <a:moveTo>
                  <a:pt x="0" y="0"/>
                </a:moveTo>
                <a:lnTo>
                  <a:pt x="179832" y="0"/>
                </a:lnTo>
                <a:lnTo>
                  <a:pt x="179832" y="396240"/>
                </a:lnTo>
                <a:lnTo>
                  <a:pt x="0" y="396240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5" name="object 5"/>
          <p:cNvSpPr/>
          <p:nvPr/>
        </p:nvSpPr>
        <p:spPr>
          <a:xfrm>
            <a:off x="-152" y="576891"/>
            <a:ext cx="10240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6" name="object 6"/>
          <p:cNvSpPr/>
          <p:nvPr/>
        </p:nvSpPr>
        <p:spPr>
          <a:xfrm>
            <a:off x="0" y="638112"/>
            <a:ext cx="101769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7" name="object 7"/>
          <p:cNvSpPr/>
          <p:nvPr/>
        </p:nvSpPr>
        <p:spPr>
          <a:xfrm>
            <a:off x="6105" y="3188197"/>
            <a:ext cx="2738613" cy="1972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8" name="object 8"/>
          <p:cNvSpPr/>
          <p:nvPr/>
        </p:nvSpPr>
        <p:spPr>
          <a:xfrm>
            <a:off x="2833640" y="1199432"/>
            <a:ext cx="5757918" cy="3600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712385" y="1431339"/>
            <a:ext cx="7734468" cy="312102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2367280" marR="5080">
              <a:lnSpc>
                <a:spcPct val="150000"/>
              </a:lnSpc>
              <a:spcBef>
                <a:spcPts val="100"/>
              </a:spcBef>
            </a:pPr>
            <a:r>
              <a:rPr dirty="0"/>
              <a:t>根据</a:t>
            </a:r>
            <a:r>
              <a:rPr spc="-5" dirty="0"/>
              <a:t>W</a:t>
            </a:r>
            <a:r>
              <a:rPr dirty="0"/>
              <a:t>ish商户平台的产品政策，如果发布禁售产品，  </a:t>
            </a:r>
            <a:r>
              <a:rPr spc="-5" dirty="0"/>
              <a:t>Wish</a:t>
            </a:r>
            <a:r>
              <a:rPr dirty="0"/>
              <a:t>平台有权删除产品，卖家账号可能被冻结或终 止。以下商品禁止在</a:t>
            </a:r>
            <a:r>
              <a:rPr spc="-5" dirty="0"/>
              <a:t>Wish</a:t>
            </a:r>
            <a:r>
              <a:rPr dirty="0"/>
              <a:t>平台销售：</a:t>
            </a:r>
            <a:endParaRPr dirty="0"/>
          </a:p>
          <a:p>
            <a:pPr marL="2910205">
              <a:lnSpc>
                <a:spcPct val="100000"/>
              </a:lnSpc>
              <a:spcBef>
                <a:spcPts val="985"/>
              </a:spcBef>
            </a:pPr>
            <a:r>
              <a:rPr sz="1605" spc="-5" dirty="0"/>
              <a:t>1</a:t>
            </a:r>
            <a:r>
              <a:rPr sz="1605" dirty="0"/>
              <a:t>、假冒产</a:t>
            </a:r>
            <a:r>
              <a:rPr sz="1605" spc="-5" dirty="0"/>
              <a:t>品</a:t>
            </a:r>
            <a:endParaRPr sz="1605"/>
          </a:p>
          <a:p>
            <a:pPr marL="2910205">
              <a:lnSpc>
                <a:spcPct val="100000"/>
              </a:lnSpc>
              <a:spcBef>
                <a:spcPts val="960"/>
              </a:spcBef>
            </a:pPr>
            <a:r>
              <a:rPr sz="1605" spc="-5" dirty="0"/>
              <a:t>2</a:t>
            </a:r>
            <a:r>
              <a:rPr sz="1605" dirty="0"/>
              <a:t>、产权不属于商户的产</a:t>
            </a:r>
            <a:r>
              <a:rPr sz="1605" spc="-5" dirty="0"/>
              <a:t>品</a:t>
            </a:r>
            <a:endParaRPr sz="1605"/>
          </a:p>
          <a:p>
            <a:pPr marL="2910205">
              <a:lnSpc>
                <a:spcPct val="100000"/>
              </a:lnSpc>
              <a:spcBef>
                <a:spcPts val="960"/>
              </a:spcBef>
            </a:pPr>
            <a:r>
              <a:rPr sz="1605" spc="-5" dirty="0"/>
              <a:t>3</a:t>
            </a:r>
            <a:r>
              <a:rPr sz="1605" dirty="0"/>
              <a:t>、服务类商</a:t>
            </a:r>
            <a:r>
              <a:rPr sz="1605" spc="-5" dirty="0"/>
              <a:t>品</a:t>
            </a:r>
            <a:endParaRPr sz="1605"/>
          </a:p>
          <a:p>
            <a:pPr marL="2910205">
              <a:lnSpc>
                <a:spcPct val="100000"/>
              </a:lnSpc>
              <a:spcBef>
                <a:spcPts val="960"/>
              </a:spcBef>
            </a:pPr>
            <a:r>
              <a:rPr sz="1605" spc="-5" dirty="0"/>
              <a:t>4</a:t>
            </a:r>
            <a:r>
              <a:rPr sz="1605" dirty="0"/>
              <a:t>、虚拟数码、电子类产</a:t>
            </a:r>
            <a:r>
              <a:rPr sz="1605" spc="-5" dirty="0"/>
              <a:t>品</a:t>
            </a:r>
            <a:endParaRPr sz="1605"/>
          </a:p>
          <a:p>
            <a:pPr marL="2910205">
              <a:lnSpc>
                <a:spcPct val="100000"/>
              </a:lnSpc>
              <a:spcBef>
                <a:spcPts val="960"/>
              </a:spcBef>
            </a:pPr>
            <a:r>
              <a:rPr sz="1605" spc="-5" dirty="0"/>
              <a:t>5、</a:t>
            </a:r>
            <a:r>
              <a:rPr sz="1605" dirty="0"/>
              <a:t> 礼品</a:t>
            </a:r>
            <a:r>
              <a:rPr sz="1605" spc="-5" dirty="0"/>
              <a:t>卡</a:t>
            </a:r>
            <a:endParaRPr sz="1605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261" y="404042"/>
            <a:ext cx="2722966" cy="75374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平台禁售产品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981" y="374782"/>
            <a:ext cx="91591" cy="5037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4" name="object 4"/>
          <p:cNvSpPr/>
          <p:nvPr/>
        </p:nvSpPr>
        <p:spPr>
          <a:xfrm>
            <a:off x="0" y="420580"/>
            <a:ext cx="180641" cy="396900"/>
          </a:xfrm>
          <a:custGeom>
            <a:avLst/>
            <a:gdLst/>
            <a:ahLst/>
            <a:cxnLst/>
            <a:rect l="l" t="t" r="r" b="b"/>
            <a:pathLst>
              <a:path w="180340" h="396240">
                <a:moveTo>
                  <a:pt x="0" y="0"/>
                </a:moveTo>
                <a:lnTo>
                  <a:pt x="179832" y="0"/>
                </a:lnTo>
                <a:lnTo>
                  <a:pt x="179832" y="396240"/>
                </a:lnTo>
                <a:lnTo>
                  <a:pt x="0" y="396240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5" name="object 5"/>
          <p:cNvSpPr/>
          <p:nvPr/>
        </p:nvSpPr>
        <p:spPr>
          <a:xfrm>
            <a:off x="-152" y="576891"/>
            <a:ext cx="10240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6" name="object 6"/>
          <p:cNvSpPr/>
          <p:nvPr/>
        </p:nvSpPr>
        <p:spPr>
          <a:xfrm>
            <a:off x="0" y="638112"/>
            <a:ext cx="101769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7" name="object 7"/>
          <p:cNvSpPr/>
          <p:nvPr/>
        </p:nvSpPr>
        <p:spPr>
          <a:xfrm>
            <a:off x="6105" y="3188197"/>
            <a:ext cx="2738613" cy="1972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8" name="object 8"/>
          <p:cNvSpPr/>
          <p:nvPr/>
        </p:nvSpPr>
        <p:spPr>
          <a:xfrm>
            <a:off x="2833640" y="1199432"/>
            <a:ext cx="5727705" cy="3851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9" name="object 9"/>
          <p:cNvSpPr txBox="1"/>
          <p:nvPr/>
        </p:nvSpPr>
        <p:spPr>
          <a:xfrm>
            <a:off x="2926822" y="1226656"/>
            <a:ext cx="5352431" cy="3718560"/>
          </a:xfrm>
          <a:prstGeom prst="rect">
            <a:avLst/>
          </a:prstGeom>
        </p:spPr>
        <p:txBody>
          <a:bodyPr vert="horz" wrap="square" lIns="0" tIns="134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、酒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精</a:t>
            </a:r>
            <a:endParaRPr sz="16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、烟草、电子香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烟</a:t>
            </a:r>
            <a:endParaRPr sz="16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、打火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机</a:t>
            </a:r>
            <a:endParaRPr sz="16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、药品、毒品、吸毒用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具</a:t>
            </a:r>
            <a:endParaRPr sz="16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、活的动物、非法动物产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品</a:t>
            </a:r>
            <a:endParaRPr sz="16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11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、人体器官（不包括头发和牙齿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6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、成人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色情类产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品</a:t>
            </a:r>
            <a:endParaRPr sz="16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13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、枪支、武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器</a:t>
            </a:r>
            <a:endParaRPr sz="16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14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、关于支持或歧视种族、宗教、性别、残疾及性取向类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16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品</a:t>
            </a:r>
            <a:endParaRPr sz="160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261" y="404360"/>
            <a:ext cx="4150917" cy="75374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关于W</a:t>
            </a:r>
            <a:r>
              <a:rPr spc="-5" dirty="0"/>
              <a:t>i</a:t>
            </a:r>
            <a:r>
              <a:rPr dirty="0"/>
              <a:t>sh平台产品信息的说明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981" y="374782"/>
            <a:ext cx="91591" cy="5037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4" name="object 4"/>
          <p:cNvSpPr/>
          <p:nvPr/>
        </p:nvSpPr>
        <p:spPr>
          <a:xfrm>
            <a:off x="0" y="420580"/>
            <a:ext cx="180641" cy="396900"/>
          </a:xfrm>
          <a:custGeom>
            <a:avLst/>
            <a:gdLst/>
            <a:ahLst/>
            <a:cxnLst/>
            <a:rect l="l" t="t" r="r" b="b"/>
            <a:pathLst>
              <a:path w="180340" h="396240">
                <a:moveTo>
                  <a:pt x="0" y="0"/>
                </a:moveTo>
                <a:lnTo>
                  <a:pt x="179832" y="0"/>
                </a:lnTo>
                <a:lnTo>
                  <a:pt x="179832" y="396240"/>
                </a:lnTo>
                <a:lnTo>
                  <a:pt x="0" y="396240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5" name="object 5"/>
          <p:cNvSpPr/>
          <p:nvPr/>
        </p:nvSpPr>
        <p:spPr>
          <a:xfrm>
            <a:off x="-152" y="576891"/>
            <a:ext cx="10240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6" name="object 6"/>
          <p:cNvSpPr/>
          <p:nvPr/>
        </p:nvSpPr>
        <p:spPr>
          <a:xfrm>
            <a:off x="0" y="638112"/>
            <a:ext cx="101769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7" name="object 7"/>
          <p:cNvSpPr/>
          <p:nvPr/>
        </p:nvSpPr>
        <p:spPr>
          <a:xfrm>
            <a:off x="960448" y="1305973"/>
            <a:ext cx="7526160" cy="3600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8" name="object 8"/>
          <p:cNvSpPr txBox="1"/>
          <p:nvPr/>
        </p:nvSpPr>
        <p:spPr>
          <a:xfrm>
            <a:off x="1268299" y="1548629"/>
            <a:ext cx="6894872" cy="309181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4000"/>
              <a:buAutoNum type="arabicPlain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产品上传期间，提供的信息必须准确。如果对所列产品提供的 信息不准确，该产品可能会被移除，且相应的帐户可能面临罚款或被 暂停。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53975" marR="287020">
              <a:lnSpc>
                <a:spcPct val="100000"/>
              </a:lnSpc>
              <a:spcBef>
                <a:spcPts val="1805"/>
              </a:spcBef>
              <a:buSzPct val="94000"/>
              <a:buAutoNum type="arabicPlain"/>
              <a:tabLst>
                <a:tab pos="645795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严禁销售伪造产品。如果商户推出伪造产品进行出售，这些 产品将被清除，并且商户帐户将面临罚款，可能还会被暂停。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48ED4"/>
              </a:buClr>
              <a:buFont typeface="΢"/>
              <a:buAutoNum type="arabicPlain"/>
            </a:pPr>
            <a:endParaRPr sz="2205">
              <a:latin typeface="Times New Roman" panose="02020603050405020304"/>
              <a:cs typeface="Times New Roman" panose="02020603050405020304"/>
            </a:endParaRPr>
          </a:p>
          <a:p>
            <a:pPr marL="645795" indent="-591820">
              <a:lnSpc>
                <a:spcPct val="100000"/>
              </a:lnSpc>
              <a:buSzPct val="94000"/>
              <a:buAutoNum type="arabicPlain"/>
              <a:tabLst>
                <a:tab pos="645795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产品不能侵犯其他方的知识产权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53975" marR="192405" algn="just">
              <a:lnSpc>
                <a:spcPct val="100000"/>
              </a:lnSpc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产品图像和文本不得侵犯其他方的知识产权，如版权、商标和专利 等。如果商户列出的产品侵犯了其他方知识产权，这些商品将被清 除，并且其帐户将面临罚款，可能还会被暂停。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261" y="404360"/>
            <a:ext cx="4150917" cy="75374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关于W</a:t>
            </a:r>
            <a:r>
              <a:rPr spc="-5" dirty="0"/>
              <a:t>i</a:t>
            </a:r>
            <a:r>
              <a:rPr dirty="0"/>
              <a:t>sh平台产品信息的说明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981" y="374782"/>
            <a:ext cx="91591" cy="5037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4" name="object 4"/>
          <p:cNvSpPr/>
          <p:nvPr/>
        </p:nvSpPr>
        <p:spPr>
          <a:xfrm>
            <a:off x="0" y="420580"/>
            <a:ext cx="180641" cy="396900"/>
          </a:xfrm>
          <a:custGeom>
            <a:avLst/>
            <a:gdLst/>
            <a:ahLst/>
            <a:cxnLst/>
            <a:rect l="l" t="t" r="r" b="b"/>
            <a:pathLst>
              <a:path w="180340" h="396240">
                <a:moveTo>
                  <a:pt x="0" y="0"/>
                </a:moveTo>
                <a:lnTo>
                  <a:pt x="179832" y="0"/>
                </a:lnTo>
                <a:lnTo>
                  <a:pt x="179832" y="396240"/>
                </a:lnTo>
                <a:lnTo>
                  <a:pt x="0" y="396240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5" name="object 5"/>
          <p:cNvSpPr/>
          <p:nvPr/>
        </p:nvSpPr>
        <p:spPr>
          <a:xfrm>
            <a:off x="-152" y="576891"/>
            <a:ext cx="10240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6" name="object 6"/>
          <p:cNvSpPr/>
          <p:nvPr/>
        </p:nvSpPr>
        <p:spPr>
          <a:xfrm>
            <a:off x="0" y="638112"/>
            <a:ext cx="101769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7" name="object 7"/>
          <p:cNvSpPr/>
          <p:nvPr/>
        </p:nvSpPr>
        <p:spPr>
          <a:xfrm>
            <a:off x="960448" y="1305973"/>
            <a:ext cx="7526160" cy="3600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8" name="object 8"/>
          <p:cNvSpPr txBox="1"/>
          <p:nvPr/>
        </p:nvSpPr>
        <p:spPr>
          <a:xfrm>
            <a:off x="1268299" y="1548629"/>
            <a:ext cx="6832539" cy="295846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（4）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产品不得引导用户离开</a:t>
            </a:r>
            <a:r>
              <a:rPr sz="1805" spc="-30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Wish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。如果商户列出的产品鼓励用户 离开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W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ish或联系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W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ish平台以外的店铺，产品将被移除，其帐户将被 暂停。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99695">
              <a:lnSpc>
                <a:spcPct val="100000"/>
              </a:lnSpc>
              <a:spcBef>
                <a:spcPts val="1545"/>
              </a:spcBef>
            </a:pP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（5）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严禁列出重复的产品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99695" marR="83820" algn="just">
              <a:lnSpc>
                <a:spcPct val="100000"/>
              </a:lnSpc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严禁列出多个相同的产品。相同尺寸的产品必须列为一款产品。不 得上传重复的产品。如果商户上传重复的产品，产品将被移除，且 其帐户将被暂停。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101600" marR="228600">
              <a:lnSpc>
                <a:spcPct val="100000"/>
              </a:lnSpc>
              <a:spcBef>
                <a:spcPts val="1895"/>
              </a:spcBef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总之，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W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ish对知识产权要求非常严格，禁止商家卖仿货，哪怕只 是和品牌外观相似的产品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，Wish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都会把这些产品下架。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261" y="404042"/>
            <a:ext cx="1246674" cy="382905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其他说明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981" y="374782"/>
            <a:ext cx="91591" cy="5037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4" name="object 4"/>
          <p:cNvSpPr/>
          <p:nvPr/>
        </p:nvSpPr>
        <p:spPr>
          <a:xfrm>
            <a:off x="0" y="420580"/>
            <a:ext cx="180641" cy="396900"/>
          </a:xfrm>
          <a:custGeom>
            <a:avLst/>
            <a:gdLst/>
            <a:ahLst/>
            <a:cxnLst/>
            <a:rect l="l" t="t" r="r" b="b"/>
            <a:pathLst>
              <a:path w="180340" h="396240">
                <a:moveTo>
                  <a:pt x="0" y="0"/>
                </a:moveTo>
                <a:lnTo>
                  <a:pt x="179832" y="0"/>
                </a:lnTo>
                <a:lnTo>
                  <a:pt x="179832" y="396240"/>
                </a:lnTo>
                <a:lnTo>
                  <a:pt x="0" y="396240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5" name="object 5"/>
          <p:cNvSpPr/>
          <p:nvPr/>
        </p:nvSpPr>
        <p:spPr>
          <a:xfrm>
            <a:off x="-152" y="576891"/>
            <a:ext cx="10240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6" name="object 6"/>
          <p:cNvSpPr/>
          <p:nvPr/>
        </p:nvSpPr>
        <p:spPr>
          <a:xfrm>
            <a:off x="0" y="638112"/>
            <a:ext cx="101769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7" name="object 7"/>
          <p:cNvSpPr/>
          <p:nvPr/>
        </p:nvSpPr>
        <p:spPr>
          <a:xfrm>
            <a:off x="960448" y="1380709"/>
            <a:ext cx="7235164" cy="2805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5"/>
          </a:p>
        </p:txBody>
      </p:sp>
      <p:sp>
        <p:nvSpPr>
          <p:cNvPr id="8" name="object 8"/>
          <p:cNvSpPr txBox="1"/>
          <p:nvPr/>
        </p:nvSpPr>
        <p:spPr>
          <a:xfrm>
            <a:off x="1191972" y="1664709"/>
            <a:ext cx="6765115" cy="2237740"/>
          </a:xfrm>
          <a:prstGeom prst="rect">
            <a:avLst/>
          </a:prstGeom>
        </p:spPr>
        <p:txBody>
          <a:bodyPr vert="horz" wrap="square" lIns="0" tIns="127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产品图片处理不当、被界定为假货的情况：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  <a:buSzPct val="94000"/>
              <a:buAutoNum type="arabicPlain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产品品牌或</a:t>
            </a:r>
            <a:r>
              <a:rPr sz="1805" spc="-70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L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与知名品牌高度类似或接近、使消费者误认 为自己买到了名牌；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604520" indent="-591820">
              <a:lnSpc>
                <a:spcPct val="100000"/>
              </a:lnSpc>
              <a:buSzPct val="94000"/>
              <a:buAutoNum type="arabicPlain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产品图片中有名人出镜；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604520" indent="-591820">
              <a:lnSpc>
                <a:spcPct val="100000"/>
              </a:lnSpc>
              <a:buSzPct val="94000"/>
              <a:buAutoNum type="arabicPlain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产品图片中，出现知名品牌包装袋；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604520" indent="-591820">
              <a:lnSpc>
                <a:spcPct val="100000"/>
              </a:lnSpc>
              <a:buSzPct val="94000"/>
              <a:buAutoNum type="arabicPlain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产品图片中人脸被遮挡，图片来源不明、可能侵权；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  <a:p>
            <a:pPr marL="604520" indent="-591820">
              <a:lnSpc>
                <a:spcPct val="100000"/>
              </a:lnSpc>
              <a:buSzPct val="94000"/>
              <a:buAutoNum type="arabicPlain"/>
              <a:tabLst>
                <a:tab pos="604520" algn="l"/>
              </a:tabLst>
            </a:pP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产品</a:t>
            </a:r>
            <a:r>
              <a:rPr sz="1805" spc="-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logo</a:t>
            </a:r>
            <a:r>
              <a:rPr sz="1805" dirty="0">
                <a:solidFill>
                  <a:srgbClr val="548ED4"/>
                </a:solidFill>
                <a:latin typeface="微软雅黑" panose="020B0503020204020204" charset="-122"/>
                <a:cs typeface="微软雅黑" panose="020B0503020204020204" charset="-122"/>
              </a:rPr>
              <a:t>被模糊修图或刻意遮挡</a:t>
            </a:r>
            <a:endParaRPr sz="180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6901" y="3074383"/>
            <a:ext cx="5311435" cy="16954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7412" y="466573"/>
            <a:ext cx="2141237" cy="3291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400" b="1">
                <a:solidFill>
                  <a:srgbClr val="0070C0"/>
                </a:solidFill>
                <a:latin typeface="微软雅黑" panose="020B0503020204020204" charset="-122"/>
              </a:rPr>
              <a:t>Wish</a:t>
            </a:r>
            <a:r>
              <a:rPr lang="zh-TW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r>
              <a:rPr 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■概述</a:t>
            </a:r>
            <a:endParaRPr 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8261" y="1403885"/>
            <a:ext cx="2057921" cy="170799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203200">
              <a:spcAft>
                <a:spcPts val="3640"/>
              </a:spcAft>
            </a:pPr>
            <a:r>
              <a:rPr lang="en-US" sz="5800" b="1">
                <a:solidFill>
                  <a:srgbClr val="4EBAEC"/>
                </a:solidFill>
                <a:latin typeface="Arial" panose="020B0604020202020204"/>
              </a:rPr>
              <a:t>Wsh</a:t>
            </a:r>
            <a:endParaRPr lang="en-US" sz="5800" b="1">
              <a:solidFill>
                <a:srgbClr val="4EBAEC"/>
              </a:solidFill>
              <a:latin typeface="Arial" panose="020B0604020202020204"/>
            </a:endParaRPr>
          </a:p>
          <a:p>
            <a:pPr indent="0" algn="r"/>
            <a:r>
              <a:rPr lang="en-US" sz="1800">
                <a:latin typeface="Arial" panose="020B0604020202020204"/>
              </a:rPr>
              <a:t>Shopping Made Fun</a:t>
            </a:r>
            <a:endParaRPr lang="en-US" sz="1800">
              <a:latin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16001" y="1445543"/>
            <a:ext cx="5140636" cy="84149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54305" indent="177800">
              <a:lnSpc>
                <a:spcPts val="2605"/>
              </a:lnSpc>
            </a:pP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—款能</a:t>
            </a:r>
            <a:r>
              <a:rPr lang="zh-TW" sz="2400">
                <a:latin typeface="宋体" panose="02010600030101010101" pitchFamily="2" charset="-122"/>
                <a:ea typeface="宋体" panose="02010600030101010101" pitchFamily="2" charset="-122"/>
              </a:rPr>
              <a:t>带给您最愉悦有趣、最精 准有效的，移动购物体验的</a:t>
            </a:r>
            <a:r>
              <a:rPr lang="en-US" sz="2400">
                <a:latin typeface="Arial" panose="020B0604020202020204"/>
              </a:rPr>
              <a:t>APP</a:t>
            </a:r>
            <a:endParaRPr lang="en-US" sz="2400">
              <a:latin typeface="Arial" panose="020B0604020202020204"/>
            </a:endParaRPr>
          </a:p>
          <a:p>
            <a:pPr indent="0" algn="ctr"/>
            <a:r>
              <a:rPr lang="en-US" sz="1000">
                <a:solidFill>
                  <a:srgbClr val="2A5B88"/>
                </a:solidFill>
                <a:latin typeface="Times New Roman" panose="02020603050405020304"/>
              </a:rPr>
              <a:t>B                                                                                                                                                                 B</a:t>
            </a:r>
            <a:endParaRPr lang="en-US" sz="1000">
              <a:solidFill>
                <a:srgbClr val="2A5B88"/>
              </a:solidFill>
              <a:latin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8489" y="4324133"/>
            <a:ext cx="604045" cy="137472"/>
          </a:xfrm>
          <a:prstGeom prst="rect">
            <a:avLst/>
          </a:prstGeom>
          <a:solidFill>
            <a:srgbClr val="A7A7A6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latin typeface="Times New Roman" panose="02020603050405020304"/>
              </a:rPr>
              <a:t>, </a:t>
            </a:r>
            <a:r>
              <a:rPr lang="en-US" sz="1000">
                <a:solidFill>
                  <a:srgbClr val="093945"/>
                </a:solidFill>
                <a:latin typeface="Times New Roman" panose="02020603050405020304"/>
              </a:rPr>
              <a:t>2013.03</a:t>
            </a:r>
            <a:endParaRPr lang="en-US" sz="1000">
              <a:solidFill>
                <a:srgbClr val="093945"/>
              </a:solidFill>
              <a:latin typeface="Times New Roman" panose="020206030504050203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315" y="723900"/>
            <a:ext cx="7914640" cy="3931920"/>
          </a:xfrm>
        </p:spPr>
        <p:txBody>
          <a:bodyPr/>
          <a:p>
            <a:r>
              <a:rPr lang="en-US" altLang="zh-CN"/>
              <a:t>Wi</a:t>
            </a:r>
            <a:r>
              <a:rPr lang="zh-CN" altLang="en-US"/>
              <a:t>sh是一款可根据用户喜好，通过系统进行商品推送的移动购物APP应用，用户每一次打开Wish，都会发现自己感兴趣的商品。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</a:t>
            </a:r>
            <a:endParaRPr lang="zh-CN" altLang="en-US"/>
          </a:p>
          <a:p>
            <a:r>
              <a:rPr lang="zh-CN" altLang="en-US"/>
              <a:t>Wish是北美最大的移动购物平台，60-70%的商户来自中国，97%的订单量是来移动端。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5365" y="2510155"/>
            <a:ext cx="4746625" cy="2043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315" y="723900"/>
            <a:ext cx="7914640" cy="3931920"/>
          </a:xfrm>
        </p:spPr>
        <p:txBody>
          <a:bodyPr/>
          <a:p>
            <a:r>
              <a:rPr lang="en-US" altLang="zh-CN"/>
              <a:t>Wi</a:t>
            </a:r>
            <a:r>
              <a:rPr lang="zh-CN" altLang="en-US"/>
              <a:t>sh是一款可根据用户喜好，通过系统进行商品推送的移动购物APP应用，用户每一次打开Wish，都会发现自己感兴趣的商品。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</a:t>
            </a:r>
            <a:endParaRPr lang="zh-CN" altLang="en-US"/>
          </a:p>
          <a:p>
            <a:r>
              <a:rPr lang="zh-CN" altLang="en-US"/>
              <a:t>Wish是北美最大的移动购物平台，60-70%的商户来自中国，97%的订单量是来移动端。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5365" y="2510155"/>
            <a:ext cx="4746625" cy="2043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315" y="723900"/>
            <a:ext cx="7914640" cy="3931920"/>
          </a:xfrm>
        </p:spPr>
        <p:txBody>
          <a:bodyPr/>
          <a:p>
            <a:r>
              <a:t>买家特点</a:t>
            </a:r>
          </a:p>
          <a:p>
            <a:r>
              <a:t>用户基本都在16-30岁之间，分布在46个国家，其中美国、欧洲、东南亚和其他各占比约44.5%、43.2%和13.2%。虽然男性仅占比20%，但贡献了40%的销售。</a:t>
            </a:r>
          </a:p>
          <a:p/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4265" y="1836420"/>
            <a:ext cx="5841365" cy="2694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" y="873760"/>
            <a:ext cx="8011795" cy="3782060"/>
          </a:xfrm>
        </p:spPr>
        <p:txBody>
          <a:bodyPr/>
          <a:p>
            <a:r>
              <a:rPr lang="zh-CN" altLang="en-US"/>
              <a:t>产品标签</a:t>
            </a:r>
            <a:endParaRPr lang="zh-CN" altLang="en-US"/>
          </a:p>
          <a:p>
            <a:r>
              <a:rPr lang="zh-CN" altLang="en-US"/>
              <a:t>Wish平台更侧重的是在移动端的智能推送，而这需要基于卖家产品标签（相当于关键词）的设置。因此，想要更为精准地将产品推送至买家端，提升转化率，除了要了解自身产品特性之外，也要精心挑选并设置每个产品的标签。单纯以某个词语作为标签的效果并不大，热门标签竞争大。以词语组合的形式作为产品标签，更符合用户的习惯喜好，往往能带来意外的效果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890" y="2533650"/>
            <a:ext cx="5542280" cy="22009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992" y="923544"/>
            <a:ext cx="585216" cy="719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80" y="1892808"/>
            <a:ext cx="637032" cy="5669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68" y="2670048"/>
            <a:ext cx="1124712" cy="960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104" y="1581912"/>
            <a:ext cx="1127760" cy="14508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040" y="1453896"/>
            <a:ext cx="277368" cy="2865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0992" y="1965960"/>
            <a:ext cx="268224" cy="3078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088" y="2496312"/>
            <a:ext cx="277368" cy="304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1280" y="792480"/>
            <a:ext cx="1124712" cy="1676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8168" y="1036320"/>
            <a:ext cx="621792" cy="3108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9024" y="1914144"/>
            <a:ext cx="643128" cy="3352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8056" y="466344"/>
            <a:ext cx="2145792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400" b="1">
                <a:solidFill>
                  <a:srgbClr val="0070C0"/>
                </a:solidFill>
                <a:latin typeface="微软雅黑" panose="020B0503020204020204" charset="-122"/>
              </a:rPr>
              <a:t>Wish</a:t>
            </a:r>
            <a:r>
              <a:rPr lang="zh-TW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平台-技术</a:t>
            </a:r>
            <a:endParaRPr lang="zh-TW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73952" y="1392936"/>
            <a:ext cx="1066800" cy="118872"/>
          </a:xfrm>
          <a:prstGeom prst="rect">
            <a:avLst/>
          </a:prstGeom>
          <a:solidFill>
            <a:srgbClr val="474747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900">
                <a:solidFill>
                  <a:srgbClr val="FFFFFF"/>
                </a:solidFill>
                <a:latin typeface="Arial" panose="020B0604020202020204"/>
              </a:rPr>
              <a:t>Relevant Consumers</a:t>
            </a:r>
            <a:endParaRPr lang="en-US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70904" y="2276856"/>
            <a:ext cx="1066800" cy="115824"/>
          </a:xfrm>
          <a:prstGeom prst="rect">
            <a:avLst/>
          </a:prstGeom>
          <a:solidFill>
            <a:srgbClr val="474748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900">
                <a:solidFill>
                  <a:srgbClr val="FFFFFF"/>
                </a:solidFill>
                <a:latin typeface="Arial" panose="020B0604020202020204"/>
              </a:rPr>
              <a:t>Relevant Consumers</a:t>
            </a:r>
            <a:endParaRPr lang="en-US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3952" y="2935224"/>
            <a:ext cx="1066800" cy="466344"/>
          </a:xfrm>
          <a:prstGeom prst="rect">
            <a:avLst/>
          </a:prstGeom>
          <a:solidFill>
            <a:srgbClr val="474747"/>
          </a:solidFill>
        </p:spPr>
        <p:txBody>
          <a:bodyPr lIns="0" tIns="0" rIns="0" bIns="0">
            <a:noAutofit/>
          </a:bodyPr>
          <a:p>
            <a:pPr indent="0" algn="ctr"/>
            <a:r>
              <a:rPr lang="en-US" sz="1800">
                <a:solidFill>
                  <a:srgbClr val="86919E"/>
                </a:solidFill>
                <a:latin typeface="Arial" panose="020B0604020202020204"/>
              </a:rPr>
              <a:t>JBML</a:t>
            </a:r>
            <a:endParaRPr lang="en-US" sz="1800">
              <a:solidFill>
                <a:srgbClr val="86919E"/>
              </a:solidFill>
              <a:latin typeface="Arial" panose="020B0604020202020204"/>
            </a:endParaRPr>
          </a:p>
          <a:p>
            <a:pPr indent="0" algn="ctr">
              <a:lnSpc>
                <a:spcPct val="75000"/>
              </a:lnSpc>
              <a:spcAft>
                <a:spcPts val="490"/>
              </a:spcAft>
            </a:pPr>
            <a:r>
              <a:rPr lang="en-US" sz="900">
                <a:solidFill>
                  <a:srgbClr val="C1C1C1"/>
                </a:solidFill>
                <a:latin typeface="Arial" panose="020B0604020202020204"/>
              </a:rPr>
              <a:t>J"</a:t>
            </a:r>
            <a:r>
              <a:rPr lang="en-US" sz="900" baseline="30000">
                <a:solidFill>
                  <a:srgbClr val="C1C1C1"/>
                </a:solidFill>
                <a:latin typeface="Arial" panose="020B0604020202020204"/>
              </a:rPr>
              <a:t>5</a:t>
            </a:r>
            <a:r>
              <a:rPr lang="en-US" sz="900">
                <a:solidFill>
                  <a:srgbClr val="C1C1C1"/>
                </a:solidFill>
                <a:latin typeface="Arial" panose="020B0604020202020204"/>
              </a:rPr>
              <a:t>-.,</a:t>
            </a:r>
            <a:endParaRPr lang="en-US" sz="900">
              <a:solidFill>
                <a:srgbClr val="C1C1C1"/>
              </a:solidFill>
              <a:latin typeface="Arial" panose="020B0604020202020204"/>
            </a:endParaRPr>
          </a:p>
          <a:p>
            <a:pPr indent="0" algn="ctr"/>
            <a:r>
              <a:rPr lang="en-US" sz="900">
                <a:solidFill>
                  <a:srgbClr val="FFFFFF"/>
                </a:solidFill>
                <a:latin typeface="Arial" panose="020B0604020202020204"/>
              </a:rPr>
              <a:t>Relevant Consumers</a:t>
            </a:r>
            <a:endParaRPr lang="en-US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1630" y="3931920"/>
            <a:ext cx="7803515" cy="12223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600">
                <a:latin typeface="Wingdings" panose="05000000000000000000"/>
              </a:rPr>
              <a:t>0 </a:t>
            </a:r>
            <a:r>
              <a:rPr lang="en-US" sz="1600">
                <a:latin typeface="微软雅黑" panose="020B0503020204020204" charset="-122"/>
              </a:rPr>
              <a:t>Wish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运用数据策略、技术手段、来寻找、匹配、推送产品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TW" sz="1600">
                <a:latin typeface="Wingdings" panose="05000000000000000000"/>
                <a:ea typeface="Wingdings" panose="05000000000000000000"/>
              </a:rPr>
              <a:t>0 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帮助用户找到感兴趣，心仪的产品，轻松获取精准受众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TW" sz="1600">
                <a:latin typeface="Wingdings" panose="05000000000000000000"/>
                <a:ea typeface="Wingdings" panose="05000000000000000000"/>
              </a:rPr>
              <a:t>0 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用户行为的跟踪，秘钥，更了解用户，粘性度加强50%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TW" sz="1600">
                <a:latin typeface="Wingdings" panose="05000000000000000000"/>
                <a:ea typeface="Wingdings" panose="05000000000000000000"/>
              </a:rPr>
              <a:t>0 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不同的用户因为需求、习惯不同，看到的产品不同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TW" sz="1600">
                <a:latin typeface="Wingdings" panose="05000000000000000000"/>
                <a:ea typeface="Wingdings" panose="05000000000000000000"/>
              </a:rPr>
              <a:t>0 </a:t>
            </a:r>
            <a:r>
              <a:rPr lang="en-US" sz="1600">
                <a:latin typeface="微软雅黑" panose="020B0503020204020204" charset="-122"/>
              </a:rPr>
              <a:t>Wish</a:t>
            </a:r>
            <a:r>
              <a:rPr lang="zh-TW" sz="1600">
                <a:latin typeface="微软雅黑" panose="020B0503020204020204" charset="-122"/>
                <a:ea typeface="微软雅黑" panose="020B0503020204020204" charset="-122"/>
              </a:rPr>
              <a:t>希望买家能够迅速找到自己想要的产品，商家也能更快的售出自己的产品</a:t>
            </a:r>
            <a:endParaRPr lang="zh-TW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25245" y="687070"/>
            <a:ext cx="6026785" cy="36309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YxNTYyOTU1NTIyNDliNzllNDdjNmU4ZjhlYzM1ND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2594</Words>
  <Application>WPS 演示</Application>
  <PresentationFormat/>
  <Paragraphs>235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MingLiU</vt:lpstr>
      <vt:lpstr>Segoe Print</vt:lpstr>
      <vt:lpstr>Arial</vt:lpstr>
      <vt:lpstr>Times New Roman</vt:lpstr>
      <vt:lpstr>Wingdings</vt:lpstr>
      <vt:lpstr>Arial Unicode MS</vt:lpstr>
      <vt:lpstr>Calibri</vt:lpstr>
      <vt:lpstr>΢</vt:lpstr>
      <vt:lpstr>Office Theme</vt:lpstr>
      <vt:lpstr>1_Office Theme</vt:lpstr>
      <vt:lpstr>PowerPoint 演示文稿</vt:lpstr>
      <vt:lpstr>  Wish平台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Wish平台</vt:lpstr>
      <vt:lpstr>  五大跨境电商平台对比分析</vt:lpstr>
      <vt:lpstr>WISH平台选品规则</vt:lpstr>
      <vt:lpstr>WISH平台选品规则</vt:lpstr>
      <vt:lpstr>WISH平台适销产品</vt:lpstr>
      <vt:lpstr>WISH平台适销产品</vt:lpstr>
      <vt:lpstr>WISH平台禁售产品</vt:lpstr>
      <vt:lpstr>WISH平台禁售产品</vt:lpstr>
      <vt:lpstr>关于Wish平台产品信息的说明</vt:lpstr>
      <vt:lpstr>关于Wish平台产品信息的说明</vt:lpstr>
      <vt:lpstr>其他说明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高扬</cp:lastModifiedBy>
  <cp:revision>14</cp:revision>
  <dcterms:created xsi:type="dcterms:W3CDTF">2020-05-12T06:24:00Z</dcterms:created>
  <dcterms:modified xsi:type="dcterms:W3CDTF">2024-01-18T01:10:08Z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97C39BEFEA9448469795F9E056D06C5C_12</vt:lpwstr>
  </property>
</Properties>
</file>