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86"/>
  </p:handoutMasterIdLst>
  <p:sldIdLst>
    <p:sldId id="256" r:id="rId3"/>
    <p:sldId id="297" r:id="rId5"/>
    <p:sldId id="257" r:id="rId6"/>
    <p:sldId id="278" r:id="rId7"/>
    <p:sldId id="258" r:id="rId8"/>
    <p:sldId id="279" r:id="rId9"/>
    <p:sldId id="280" r:id="rId10"/>
    <p:sldId id="281" r:id="rId11"/>
    <p:sldId id="282" r:id="rId12"/>
    <p:sldId id="283" r:id="rId13"/>
    <p:sldId id="284" r:id="rId14"/>
    <p:sldId id="285" r:id="rId15"/>
    <p:sldId id="286" r:id="rId16"/>
    <p:sldId id="287" r:id="rId17"/>
    <p:sldId id="288" r:id="rId18"/>
    <p:sldId id="293" r:id="rId19"/>
    <p:sldId id="289" r:id="rId20"/>
    <p:sldId id="291" r:id="rId21"/>
    <p:sldId id="294" r:id="rId22"/>
    <p:sldId id="295" r:id="rId23"/>
    <p:sldId id="296" r:id="rId24"/>
    <p:sldId id="385" r:id="rId25"/>
    <p:sldId id="386" r:id="rId26"/>
    <p:sldId id="387" r:id="rId27"/>
    <p:sldId id="388" r:id="rId28"/>
    <p:sldId id="389" r:id="rId29"/>
    <p:sldId id="390" r:id="rId30"/>
    <p:sldId id="391" r:id="rId31"/>
    <p:sldId id="392" r:id="rId32"/>
    <p:sldId id="393" r:id="rId33"/>
    <p:sldId id="394" r:id="rId34"/>
    <p:sldId id="395" r:id="rId35"/>
    <p:sldId id="396" r:id="rId36"/>
    <p:sldId id="397" r:id="rId37"/>
    <p:sldId id="398" r:id="rId38"/>
    <p:sldId id="399" r:id="rId39"/>
    <p:sldId id="400" r:id="rId40"/>
    <p:sldId id="401" r:id="rId41"/>
    <p:sldId id="402" r:id="rId42"/>
    <p:sldId id="403" r:id="rId43"/>
    <p:sldId id="404" r:id="rId44"/>
    <p:sldId id="405" r:id="rId45"/>
    <p:sldId id="406" r:id="rId46"/>
    <p:sldId id="407" r:id="rId47"/>
    <p:sldId id="408" r:id="rId48"/>
    <p:sldId id="409" r:id="rId49"/>
    <p:sldId id="410" r:id="rId50"/>
    <p:sldId id="411" r:id="rId51"/>
    <p:sldId id="412" r:id="rId52"/>
    <p:sldId id="413" r:id="rId53"/>
    <p:sldId id="414" r:id="rId54"/>
    <p:sldId id="415" r:id="rId55"/>
    <p:sldId id="416" r:id="rId56"/>
    <p:sldId id="417" r:id="rId57"/>
    <p:sldId id="418" r:id="rId58"/>
    <p:sldId id="419" r:id="rId59"/>
    <p:sldId id="420" r:id="rId60"/>
    <p:sldId id="421" r:id="rId61"/>
    <p:sldId id="422" r:id="rId62"/>
    <p:sldId id="423" r:id="rId63"/>
    <p:sldId id="424" r:id="rId64"/>
    <p:sldId id="425" r:id="rId65"/>
    <p:sldId id="299" r:id="rId66"/>
    <p:sldId id="300" r:id="rId67"/>
    <p:sldId id="301" r:id="rId68"/>
    <p:sldId id="302" r:id="rId69"/>
    <p:sldId id="303" r:id="rId70"/>
    <p:sldId id="304" r:id="rId71"/>
    <p:sldId id="305" r:id="rId72"/>
    <p:sldId id="306" r:id="rId73"/>
    <p:sldId id="307" r:id="rId74"/>
    <p:sldId id="308" r:id="rId75"/>
    <p:sldId id="309" r:id="rId76"/>
    <p:sldId id="310" r:id="rId77"/>
    <p:sldId id="311" r:id="rId78"/>
    <p:sldId id="312" r:id="rId79"/>
    <p:sldId id="313" r:id="rId80"/>
    <p:sldId id="314" r:id="rId81"/>
    <p:sldId id="315" r:id="rId82"/>
    <p:sldId id="316" r:id="rId83"/>
    <p:sldId id="317" r:id="rId84"/>
    <p:sldId id="318" r:id="rId85"/>
    <p:sldId id="319" r:id="rId86"/>
    <p:sldId id="320" r:id="rId87"/>
    <p:sldId id="321" r:id="rId88"/>
    <p:sldId id="322" r:id="rId89"/>
    <p:sldId id="323" r:id="rId90"/>
    <p:sldId id="324" r:id="rId91"/>
    <p:sldId id="325" r:id="rId92"/>
    <p:sldId id="326" r:id="rId93"/>
    <p:sldId id="327" r:id="rId94"/>
    <p:sldId id="328" r:id="rId95"/>
    <p:sldId id="329" r:id="rId96"/>
    <p:sldId id="330" r:id="rId97"/>
    <p:sldId id="331" r:id="rId98"/>
    <p:sldId id="332" r:id="rId99"/>
    <p:sldId id="333" r:id="rId100"/>
    <p:sldId id="335" r:id="rId101"/>
    <p:sldId id="336" r:id="rId102"/>
    <p:sldId id="337" r:id="rId103"/>
    <p:sldId id="338" r:id="rId104"/>
    <p:sldId id="339" r:id="rId105"/>
    <p:sldId id="340" r:id="rId106"/>
    <p:sldId id="341" r:id="rId107"/>
    <p:sldId id="342" r:id="rId108"/>
    <p:sldId id="343" r:id="rId109"/>
    <p:sldId id="344" r:id="rId110"/>
    <p:sldId id="345" r:id="rId111"/>
    <p:sldId id="346" r:id="rId112"/>
    <p:sldId id="347" r:id="rId113"/>
    <p:sldId id="348" r:id="rId114"/>
    <p:sldId id="349" r:id="rId115"/>
    <p:sldId id="350" r:id="rId116"/>
    <p:sldId id="351" r:id="rId117"/>
    <p:sldId id="352" r:id="rId118"/>
    <p:sldId id="353" r:id="rId119"/>
    <p:sldId id="354" r:id="rId120"/>
    <p:sldId id="355" r:id="rId121"/>
    <p:sldId id="356" r:id="rId122"/>
    <p:sldId id="357" r:id="rId123"/>
    <p:sldId id="358" r:id="rId124"/>
    <p:sldId id="359" r:id="rId125"/>
    <p:sldId id="360" r:id="rId126"/>
    <p:sldId id="361" r:id="rId127"/>
    <p:sldId id="362" r:id="rId128"/>
    <p:sldId id="363" r:id="rId129"/>
    <p:sldId id="364" r:id="rId130"/>
    <p:sldId id="365" r:id="rId131"/>
    <p:sldId id="366" r:id="rId132"/>
    <p:sldId id="367" r:id="rId133"/>
    <p:sldId id="368" r:id="rId134"/>
    <p:sldId id="369" r:id="rId135"/>
    <p:sldId id="370" r:id="rId136"/>
    <p:sldId id="371" r:id="rId137"/>
    <p:sldId id="372" r:id="rId138"/>
    <p:sldId id="373" r:id="rId139"/>
    <p:sldId id="374" r:id="rId140"/>
    <p:sldId id="383" r:id="rId141"/>
    <p:sldId id="382" r:id="rId142"/>
    <p:sldId id="381" r:id="rId143"/>
    <p:sldId id="427" r:id="rId144"/>
    <p:sldId id="428" r:id="rId145"/>
    <p:sldId id="380" r:id="rId146"/>
    <p:sldId id="379" r:id="rId147"/>
    <p:sldId id="378" r:id="rId148"/>
    <p:sldId id="429" r:id="rId149"/>
    <p:sldId id="377" r:id="rId150"/>
    <p:sldId id="376" r:id="rId151"/>
    <p:sldId id="375" r:id="rId152"/>
    <p:sldId id="430" r:id="rId153"/>
    <p:sldId id="431" r:id="rId154"/>
    <p:sldId id="432" r:id="rId155"/>
    <p:sldId id="433" r:id="rId156"/>
    <p:sldId id="434" r:id="rId157"/>
    <p:sldId id="435" r:id="rId158"/>
    <p:sldId id="436" r:id="rId159"/>
    <p:sldId id="437" r:id="rId160"/>
    <p:sldId id="438" r:id="rId161"/>
    <p:sldId id="439" r:id="rId162"/>
    <p:sldId id="440" r:id="rId163"/>
    <p:sldId id="441" r:id="rId164"/>
    <p:sldId id="442" r:id="rId165"/>
    <p:sldId id="443" r:id="rId166"/>
    <p:sldId id="444" r:id="rId167"/>
    <p:sldId id="445" r:id="rId168"/>
    <p:sldId id="446" r:id="rId169"/>
    <p:sldId id="447" r:id="rId170"/>
    <p:sldId id="448" r:id="rId171"/>
    <p:sldId id="449" r:id="rId172"/>
    <p:sldId id="450" r:id="rId173"/>
    <p:sldId id="451" r:id="rId174"/>
    <p:sldId id="452" r:id="rId175"/>
    <p:sldId id="453" r:id="rId176"/>
    <p:sldId id="454" r:id="rId177"/>
    <p:sldId id="455" r:id="rId178"/>
    <p:sldId id="456" r:id="rId179"/>
    <p:sldId id="457" r:id="rId180"/>
    <p:sldId id="458" r:id="rId181"/>
    <p:sldId id="459" r:id="rId182"/>
    <p:sldId id="460" r:id="rId183"/>
    <p:sldId id="461" r:id="rId184"/>
    <p:sldId id="275" r:id="rId185"/>
  </p:sldIdLst>
  <p:sldSz cx="9144000" cy="6858000" type="screen4x3"/>
  <p:notesSz cx="6858000" cy="9144000"/>
  <p:custDataLst>
    <p:tags r:id="rId190"/>
  </p:custDataLst>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3366"/>
    <a:srgbClr val="FFFFFF"/>
    <a:srgbClr val="692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364"/>
    <p:restoredTop sz="94618"/>
  </p:normalViewPr>
  <p:slideViewPr>
    <p:cSldViewPr showGuides="1">
      <p:cViewPr varScale="1">
        <p:scale>
          <a:sx n="84" d="100"/>
          <a:sy n="84" d="100"/>
        </p:scale>
        <p:origin x="-1206" y="-90"/>
      </p:cViewPr>
      <p:guideLst>
        <p:guide orient="horz" pos="2160"/>
        <p:guide pos="2880"/>
      </p:guideLst>
    </p:cSldViewPr>
  </p:slideViewPr>
  <p:outlineViewPr>
    <p:cViewPr>
      <p:scale>
        <a:sx n="33" d="100"/>
        <a:sy n="33" d="100"/>
      </p:scale>
      <p:origin x="102" y="1914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0" Type="http://schemas.openxmlformats.org/officeDocument/2006/relationships/tags" Target="tags/tag1.xml"/><Relationship Id="rId19" Type="http://schemas.openxmlformats.org/officeDocument/2006/relationships/slide" Target="slides/slide16.xml"/><Relationship Id="rId189" Type="http://schemas.openxmlformats.org/officeDocument/2006/relationships/tableStyles" Target="tableStyles.xml"/><Relationship Id="rId188" Type="http://schemas.openxmlformats.org/officeDocument/2006/relationships/viewProps" Target="viewProps.xml"/><Relationship Id="rId187" Type="http://schemas.openxmlformats.org/officeDocument/2006/relationships/presProps" Target="presProps.xml"/><Relationship Id="rId186" Type="http://schemas.openxmlformats.org/officeDocument/2006/relationships/handoutMaster" Target="handoutMasters/handoutMaster1.xml"/><Relationship Id="rId185" Type="http://schemas.openxmlformats.org/officeDocument/2006/relationships/slide" Target="slides/slide182.xml"/><Relationship Id="rId184" Type="http://schemas.openxmlformats.org/officeDocument/2006/relationships/slide" Target="slides/slide181.xml"/><Relationship Id="rId183" Type="http://schemas.openxmlformats.org/officeDocument/2006/relationships/slide" Target="slides/slide180.xml"/><Relationship Id="rId182" Type="http://schemas.openxmlformats.org/officeDocument/2006/relationships/slide" Target="slides/slide179.xml"/><Relationship Id="rId181" Type="http://schemas.openxmlformats.org/officeDocument/2006/relationships/slide" Target="slides/slide178.xml"/><Relationship Id="rId180" Type="http://schemas.openxmlformats.org/officeDocument/2006/relationships/slide" Target="slides/slide177.xml"/><Relationship Id="rId18" Type="http://schemas.openxmlformats.org/officeDocument/2006/relationships/slide" Target="slides/slide15.xml"/><Relationship Id="rId179" Type="http://schemas.openxmlformats.org/officeDocument/2006/relationships/slide" Target="slides/slide176.xml"/><Relationship Id="rId178" Type="http://schemas.openxmlformats.org/officeDocument/2006/relationships/slide" Target="slides/slide175.xml"/><Relationship Id="rId177" Type="http://schemas.openxmlformats.org/officeDocument/2006/relationships/slide" Target="slides/slide174.xml"/><Relationship Id="rId176" Type="http://schemas.openxmlformats.org/officeDocument/2006/relationships/slide" Target="slides/slide173.xml"/><Relationship Id="rId175" Type="http://schemas.openxmlformats.org/officeDocument/2006/relationships/slide" Target="slides/slide172.xml"/><Relationship Id="rId174" Type="http://schemas.openxmlformats.org/officeDocument/2006/relationships/slide" Target="slides/slide171.xml"/><Relationship Id="rId173" Type="http://schemas.openxmlformats.org/officeDocument/2006/relationships/slide" Target="slides/slide170.xml"/><Relationship Id="rId172" Type="http://schemas.openxmlformats.org/officeDocument/2006/relationships/slide" Target="slides/slide169.xml"/><Relationship Id="rId171" Type="http://schemas.openxmlformats.org/officeDocument/2006/relationships/slide" Target="slides/slide168.xml"/><Relationship Id="rId170" Type="http://schemas.openxmlformats.org/officeDocument/2006/relationships/slide" Target="slides/slide167.xml"/><Relationship Id="rId17" Type="http://schemas.openxmlformats.org/officeDocument/2006/relationships/slide" Target="slides/slide14.xml"/><Relationship Id="rId169" Type="http://schemas.openxmlformats.org/officeDocument/2006/relationships/slide" Target="slides/slide166.xml"/><Relationship Id="rId168" Type="http://schemas.openxmlformats.org/officeDocument/2006/relationships/slide" Target="slides/slide165.xml"/><Relationship Id="rId167" Type="http://schemas.openxmlformats.org/officeDocument/2006/relationships/slide" Target="slides/slide164.xml"/><Relationship Id="rId166" Type="http://schemas.openxmlformats.org/officeDocument/2006/relationships/slide" Target="slides/slide163.xml"/><Relationship Id="rId165" Type="http://schemas.openxmlformats.org/officeDocument/2006/relationships/slide" Target="slides/slide162.xml"/><Relationship Id="rId164" Type="http://schemas.openxmlformats.org/officeDocument/2006/relationships/slide" Target="slides/slide161.xml"/><Relationship Id="rId163" Type="http://schemas.openxmlformats.org/officeDocument/2006/relationships/slide" Target="slides/slide160.xml"/><Relationship Id="rId162" Type="http://schemas.openxmlformats.org/officeDocument/2006/relationships/slide" Target="slides/slide159.xml"/><Relationship Id="rId161" Type="http://schemas.openxmlformats.org/officeDocument/2006/relationships/slide" Target="slides/slide158.xml"/><Relationship Id="rId160" Type="http://schemas.openxmlformats.org/officeDocument/2006/relationships/slide" Target="slides/slide157.xml"/><Relationship Id="rId16" Type="http://schemas.openxmlformats.org/officeDocument/2006/relationships/slide" Target="slides/slide13.xml"/><Relationship Id="rId159" Type="http://schemas.openxmlformats.org/officeDocument/2006/relationships/slide" Target="slides/slide156.xml"/><Relationship Id="rId158" Type="http://schemas.openxmlformats.org/officeDocument/2006/relationships/slide" Target="slides/slide155.xml"/><Relationship Id="rId157" Type="http://schemas.openxmlformats.org/officeDocument/2006/relationships/slide" Target="slides/slide154.xml"/><Relationship Id="rId156" Type="http://schemas.openxmlformats.org/officeDocument/2006/relationships/slide" Target="slides/slide153.xml"/><Relationship Id="rId155" Type="http://schemas.openxmlformats.org/officeDocument/2006/relationships/slide" Target="slides/slide152.xml"/><Relationship Id="rId154" Type="http://schemas.openxmlformats.org/officeDocument/2006/relationships/slide" Target="slides/slide151.xml"/><Relationship Id="rId153" Type="http://schemas.openxmlformats.org/officeDocument/2006/relationships/slide" Target="slides/slide150.xml"/><Relationship Id="rId152" Type="http://schemas.openxmlformats.org/officeDocument/2006/relationships/slide" Target="slides/slide149.xml"/><Relationship Id="rId151" Type="http://schemas.openxmlformats.org/officeDocument/2006/relationships/slide" Target="slides/slide148.xml"/><Relationship Id="rId150" Type="http://schemas.openxmlformats.org/officeDocument/2006/relationships/slide" Target="slides/slide147.xml"/><Relationship Id="rId15" Type="http://schemas.openxmlformats.org/officeDocument/2006/relationships/slide" Target="slides/slide12.xml"/><Relationship Id="rId149" Type="http://schemas.openxmlformats.org/officeDocument/2006/relationships/slide" Target="slides/slide146.xml"/><Relationship Id="rId148" Type="http://schemas.openxmlformats.org/officeDocument/2006/relationships/slide" Target="slides/slide145.xml"/><Relationship Id="rId147" Type="http://schemas.openxmlformats.org/officeDocument/2006/relationships/slide" Target="slides/slide144.xml"/><Relationship Id="rId146" Type="http://schemas.openxmlformats.org/officeDocument/2006/relationships/slide" Target="slides/slide143.xml"/><Relationship Id="rId145" Type="http://schemas.openxmlformats.org/officeDocument/2006/relationships/slide" Target="slides/slide142.xml"/><Relationship Id="rId144" Type="http://schemas.openxmlformats.org/officeDocument/2006/relationships/slide" Target="slides/slide141.xml"/><Relationship Id="rId143" Type="http://schemas.openxmlformats.org/officeDocument/2006/relationships/slide" Target="slides/slide140.xml"/><Relationship Id="rId142" Type="http://schemas.openxmlformats.org/officeDocument/2006/relationships/slide" Target="slides/slide139.xml"/><Relationship Id="rId141" Type="http://schemas.openxmlformats.org/officeDocument/2006/relationships/slide" Target="slides/slide138.xml"/><Relationship Id="rId140" Type="http://schemas.openxmlformats.org/officeDocument/2006/relationships/slide" Target="slides/slide137.xml"/><Relationship Id="rId14" Type="http://schemas.openxmlformats.org/officeDocument/2006/relationships/slide" Target="slides/slide11.xml"/><Relationship Id="rId139" Type="http://schemas.openxmlformats.org/officeDocument/2006/relationships/slide" Target="slides/slide136.xml"/><Relationship Id="rId138" Type="http://schemas.openxmlformats.org/officeDocument/2006/relationships/slide" Target="slides/slide135.xml"/><Relationship Id="rId137" Type="http://schemas.openxmlformats.org/officeDocument/2006/relationships/slide" Target="slides/slide134.xml"/><Relationship Id="rId136" Type="http://schemas.openxmlformats.org/officeDocument/2006/relationships/slide" Target="slides/slide133.xml"/><Relationship Id="rId135" Type="http://schemas.openxmlformats.org/officeDocument/2006/relationships/slide" Target="slides/slide132.xml"/><Relationship Id="rId134" Type="http://schemas.openxmlformats.org/officeDocument/2006/relationships/slide" Target="slides/slide131.xml"/><Relationship Id="rId133" Type="http://schemas.openxmlformats.org/officeDocument/2006/relationships/slide" Target="slides/slide130.xml"/><Relationship Id="rId132" Type="http://schemas.openxmlformats.org/officeDocument/2006/relationships/slide" Target="slides/slide129.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0.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9.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68C392D8-F5A6-40A8-872A-CE6D176D6250}"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89444"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0466" name="幻灯片图像占位符 1"/>
          <p:cNvSpPr>
            <a:spLocks noGrp="1" noRot="1" noChangeAspect="1" noTextEdit="1"/>
          </p:cNvSpPr>
          <p:nvPr>
            <p:ph type="sldImg"/>
          </p:nvPr>
        </p:nvSpPr>
        <p:spPr>
          <a:ln/>
        </p:spPr>
      </p:sp>
      <p:sp>
        <p:nvSpPr>
          <p:cNvPr id="190467" name="备注占位符 2"/>
          <p:cNvSpPr>
            <a:spLocks noGrp="1"/>
          </p:cNvSpPr>
          <p:nvPr>
            <p:ph type="body" idx="1"/>
          </p:nvPr>
        </p:nvSpPr>
        <p:spPr>
          <a:ln/>
        </p:spPr>
        <p:txBody>
          <a:bodyPr wrap="square" lIns="91440" tIns="45720" rIns="91440" bIns="45720" anchor="t" anchorCtr="0"/>
          <a:p>
            <a:pPr lvl="0"/>
            <a:endParaRPr lang="zh-CN" altLang="en-US" dirty="0">
              <a:ea typeface="宋体" panose="02010600030101010101" pitchFamily="2" charset="-122"/>
            </a:endParaRPr>
          </a:p>
        </p:txBody>
      </p:sp>
      <p:sp>
        <p:nvSpPr>
          <p:cNvPr id="4" name="灯片编号占位符 3"/>
          <p:cNvSpPr txBox="1">
            <a:spLocks noGrp="1"/>
          </p:cNvSpPr>
          <p:nvPr>
            <p:ph type="sldNum" sz="quarter"/>
          </p:nvPr>
        </p:nvSpPr>
        <p:spPr bwMode="auto">
          <a:ln/>
        </p:spPr>
        <p:txBody>
          <a:bodyPr wrap="square" lIns="91440" tIns="45720" rIns="91440" bIns="45720" numCol="1" anchor="b" anchorCtr="0" compatLnSpc="1"/>
          <a:p>
            <a:pPr lvl="0" algn="r" eaLnBrk="1" hangingPunct="1">
              <a:buNone/>
            </a:pP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050" name="Freeform 17"/>
          <p:cNvSpPr/>
          <p:nvPr/>
        </p:nvSpPr>
        <p:spPr>
          <a:xfrm>
            <a:off x="-9525" y="1447800"/>
            <a:ext cx="9164638" cy="38322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5773" h="2414">
                <a:moveTo>
                  <a:pt x="12" y="124"/>
                </a:moveTo>
                <a:cubicBezTo>
                  <a:pt x="150" y="76"/>
                  <a:pt x="581" y="0"/>
                  <a:pt x="1381" y="12"/>
                </a:cubicBezTo>
                <a:cubicBezTo>
                  <a:pt x="2181" y="23"/>
                  <a:pt x="3370" y="437"/>
                  <a:pt x="4064" y="581"/>
                </a:cubicBezTo>
                <a:cubicBezTo>
                  <a:pt x="4758" y="725"/>
                  <a:pt x="5635" y="219"/>
                  <a:pt x="5773" y="118"/>
                </a:cubicBezTo>
                <a:lnTo>
                  <a:pt x="5766" y="2151"/>
                </a:lnTo>
                <a:cubicBezTo>
                  <a:pt x="4994" y="2407"/>
                  <a:pt x="4326" y="2311"/>
                  <a:pt x="3966" y="2263"/>
                </a:cubicBezTo>
                <a:cubicBezTo>
                  <a:pt x="3606" y="2215"/>
                  <a:pt x="2715" y="1873"/>
                  <a:pt x="1963" y="1897"/>
                </a:cubicBezTo>
                <a:cubicBezTo>
                  <a:pt x="1305" y="1893"/>
                  <a:pt x="0" y="2402"/>
                  <a:pt x="6" y="2407"/>
                </a:cubicBezTo>
                <a:cubicBezTo>
                  <a:pt x="12" y="2414"/>
                  <a:pt x="12" y="568"/>
                  <a:pt x="12" y="124"/>
                </a:cubicBezTo>
                <a:close/>
              </a:path>
            </a:pathLst>
          </a:custGeom>
          <a:solidFill>
            <a:schemeClr val="accent1">
              <a:alpha val="41176"/>
            </a:schemeClr>
          </a:solidFill>
          <a:ln w="9525">
            <a:noFill/>
          </a:ln>
        </p:spPr>
        <p:txBody>
          <a:bodyPr/>
          <a:p>
            <a:endParaRPr lang="zh-CN" altLang="en-US"/>
          </a:p>
        </p:txBody>
      </p:sp>
      <p:sp>
        <p:nvSpPr>
          <p:cNvPr id="2051" name="Freeform 18"/>
          <p:cNvSpPr/>
          <p:nvPr/>
        </p:nvSpPr>
        <p:spPr>
          <a:xfrm>
            <a:off x="-9525" y="1730375"/>
            <a:ext cx="9150350" cy="3265488"/>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5764" h="2057">
                <a:moveTo>
                  <a:pt x="6" y="272"/>
                </a:moveTo>
                <a:cubicBezTo>
                  <a:pt x="144" y="233"/>
                  <a:pt x="656" y="0"/>
                  <a:pt x="1453" y="10"/>
                </a:cubicBezTo>
                <a:cubicBezTo>
                  <a:pt x="2250" y="20"/>
                  <a:pt x="3475" y="403"/>
                  <a:pt x="4182" y="482"/>
                </a:cubicBezTo>
                <a:cubicBezTo>
                  <a:pt x="4890" y="561"/>
                  <a:pt x="5626" y="237"/>
                  <a:pt x="5764" y="154"/>
                </a:cubicBezTo>
                <a:lnTo>
                  <a:pt x="5764" y="1806"/>
                </a:lnTo>
                <a:cubicBezTo>
                  <a:pt x="4919" y="2052"/>
                  <a:pt x="4485" y="2057"/>
                  <a:pt x="4005" y="1994"/>
                </a:cubicBezTo>
                <a:cubicBezTo>
                  <a:pt x="3526" y="1929"/>
                  <a:pt x="2640" y="1502"/>
                  <a:pt x="1891" y="1522"/>
                </a:cubicBezTo>
                <a:cubicBezTo>
                  <a:pt x="1234" y="1519"/>
                  <a:pt x="0" y="1962"/>
                  <a:pt x="6" y="1967"/>
                </a:cubicBezTo>
                <a:cubicBezTo>
                  <a:pt x="12" y="1972"/>
                  <a:pt x="6" y="641"/>
                  <a:pt x="6" y="272"/>
                </a:cubicBezTo>
                <a:close/>
              </a:path>
            </a:pathLst>
          </a:custGeom>
          <a:solidFill>
            <a:schemeClr val="accent1">
              <a:alpha val="100000"/>
            </a:schemeClr>
          </a:solidFill>
          <a:ln w="9525">
            <a:noFill/>
          </a:ln>
        </p:spPr>
        <p:txBody>
          <a:bodyPr/>
          <a:p>
            <a:endParaRPr lang="zh-CN" altLang="en-US"/>
          </a:p>
        </p:txBody>
      </p:sp>
      <p:grpSp>
        <p:nvGrpSpPr>
          <p:cNvPr id="2052" name="Group 19"/>
          <p:cNvGrpSpPr/>
          <p:nvPr/>
        </p:nvGrpSpPr>
        <p:grpSpPr>
          <a:xfrm>
            <a:off x="7086600" y="1947863"/>
            <a:ext cx="533400" cy="533400"/>
            <a:chOff x="4752" y="1200"/>
            <a:chExt cx="288" cy="288"/>
          </a:xfrm>
        </p:grpSpPr>
        <p:sp>
          <p:nvSpPr>
            <p:cNvPr id="21" name="Oval 20"/>
            <p:cNvSpPr>
              <a:spLocks noChangeArrowheads="1"/>
            </p:cNvSpPr>
            <p:nvPr/>
          </p:nvSpPr>
          <p:spPr bwMode="gray">
            <a:xfrm>
              <a:off x="4752" y="1200"/>
              <a:ext cx="288" cy="288"/>
            </a:xfrm>
            <a:prstGeom prst="ellipse">
              <a:avLst/>
            </a:prstGeom>
            <a:gradFill rotWithShape="1">
              <a:gsLst>
                <a:gs pos="0">
                  <a:schemeClr val="tx2">
                    <a:gamma/>
                    <a:tint val="25490"/>
                    <a:invGamma/>
                  </a:schemeClr>
                </a:gs>
                <a:gs pos="100000">
                  <a:schemeClr val="tx2">
                    <a:alpha val="3100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 name="Oval 21"/>
            <p:cNvSpPr>
              <a:spLocks noChangeArrowheads="1"/>
            </p:cNvSpPr>
            <p:nvPr/>
          </p:nvSpPr>
          <p:spPr bwMode="gray">
            <a:xfrm>
              <a:off x="4752" y="1200"/>
              <a:ext cx="192" cy="192"/>
            </a:xfrm>
            <a:prstGeom prst="ellipse">
              <a:avLst/>
            </a:prstGeom>
            <a:gradFill rotWithShape="1">
              <a:gsLst>
                <a:gs pos="0">
                  <a:schemeClr val="bg1"/>
                </a:gs>
                <a:gs pos="100000">
                  <a:schemeClr val="bg1">
                    <a:gamma/>
                    <a:tint val="34902"/>
                    <a:invGamma/>
                    <a:alpha val="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053" name="Group 22"/>
          <p:cNvGrpSpPr/>
          <p:nvPr/>
        </p:nvGrpSpPr>
        <p:grpSpPr>
          <a:xfrm>
            <a:off x="7620000" y="1371600"/>
            <a:ext cx="914400" cy="914400"/>
            <a:chOff x="4992" y="816"/>
            <a:chExt cx="576" cy="576"/>
          </a:xfrm>
        </p:grpSpPr>
        <p:sp>
          <p:nvSpPr>
            <p:cNvPr id="2061" name="Oval 23"/>
            <p:cNvSpPr/>
            <p:nvPr userDrawn="1"/>
          </p:nvSpPr>
          <p:spPr>
            <a:xfrm>
              <a:off x="4992" y="816"/>
              <a:ext cx="576" cy="576"/>
            </a:xfrm>
            <a:prstGeom prst="ellipse">
              <a:avLst/>
            </a:prstGeom>
            <a:solidFill>
              <a:schemeClr val="accent1">
                <a:alpha val="52940"/>
              </a:schemeClr>
            </a:solidFill>
            <a:ln w="9525">
              <a:noFill/>
            </a:ln>
          </p:spPr>
          <p:txBody>
            <a:bodyPr wrap="none" anchor="ctr" anchorCtr="0"/>
            <a:p>
              <a:pPr lvl="0" eaLnBrk="1" hangingPunct="1"/>
              <a:endParaRPr lang="zh-CN" altLang="en-US" dirty="0">
                <a:latin typeface="Arial" panose="020B0604020202020204" pitchFamily="34" charset="0"/>
              </a:endParaRPr>
            </a:p>
          </p:txBody>
        </p:sp>
        <p:sp>
          <p:nvSpPr>
            <p:cNvPr id="25" name="Oval 24"/>
            <p:cNvSpPr>
              <a:spLocks noChangeArrowheads="1"/>
            </p:cNvSpPr>
            <p:nvPr/>
          </p:nvSpPr>
          <p:spPr bwMode="gray">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054" name="Group 25"/>
          <p:cNvGrpSpPr/>
          <p:nvPr/>
        </p:nvGrpSpPr>
        <p:grpSpPr>
          <a:xfrm>
            <a:off x="304800" y="3429000"/>
            <a:ext cx="1295400" cy="1371600"/>
            <a:chOff x="4992" y="816"/>
            <a:chExt cx="576" cy="576"/>
          </a:xfrm>
        </p:grpSpPr>
        <p:sp>
          <p:nvSpPr>
            <p:cNvPr id="2059" name="Oval 26"/>
            <p:cNvSpPr/>
            <p:nvPr userDrawn="1"/>
          </p:nvSpPr>
          <p:spPr>
            <a:xfrm>
              <a:off x="4992" y="816"/>
              <a:ext cx="576" cy="576"/>
            </a:xfrm>
            <a:prstGeom prst="ellipse">
              <a:avLst/>
            </a:prstGeom>
            <a:solidFill>
              <a:schemeClr val="tx2">
                <a:alpha val="52940"/>
              </a:schemeClr>
            </a:solidFill>
            <a:ln w="9525">
              <a:noFill/>
            </a:ln>
          </p:spPr>
          <p:txBody>
            <a:bodyPr wrap="none" anchor="ctr" anchorCtr="0"/>
            <a:p>
              <a:pPr lvl="0" eaLnBrk="1" hangingPunct="1"/>
              <a:endParaRPr lang="zh-CN" altLang="en-US" dirty="0">
                <a:latin typeface="Arial" panose="020B0604020202020204" pitchFamily="34" charset="0"/>
              </a:endParaRPr>
            </a:p>
          </p:txBody>
        </p:sp>
        <p:sp>
          <p:nvSpPr>
            <p:cNvPr id="28" name="Oval 27"/>
            <p:cNvSpPr>
              <a:spLocks noChangeArrowheads="1"/>
            </p:cNvSpPr>
            <p:nvPr/>
          </p:nvSpPr>
          <p:spPr bwMode="gray">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3074" name="Rectangle 2"/>
          <p:cNvSpPr>
            <a:spLocks noGrp="1" noChangeArrowheads="1"/>
          </p:cNvSpPr>
          <p:nvPr>
            <p:ph type="ctrTitle"/>
          </p:nvPr>
        </p:nvSpPr>
        <p:spPr>
          <a:xfrm>
            <a:off x="1143000" y="2590800"/>
            <a:ext cx="7086600" cy="1012825"/>
          </a:xfrm>
          <a:effectLst>
            <a:outerShdw dist="53882" dir="2700000" algn="ctr" rotWithShape="0">
              <a:schemeClr val="tx1"/>
            </a:outerShdw>
          </a:effectLst>
        </p:spPr>
        <p:txBody>
          <a:bodyPr/>
          <a:lstStyle>
            <a:lvl1pPr>
              <a:defRPr sz="4800"/>
            </a:lvl1pPr>
          </a:lstStyle>
          <a:p>
            <a:r>
              <a:rPr lang="zh-CN" altLang="en-US" dirty="0"/>
              <a:t>单击此处编辑母版标题样式</a:t>
            </a:r>
            <a:endParaRPr lang="zh-CN" altLang="en-US" dirty="0"/>
          </a:p>
        </p:txBody>
      </p:sp>
      <p:sp>
        <p:nvSpPr>
          <p:cNvPr id="3075" name="Rectangle 3"/>
          <p:cNvSpPr>
            <a:spLocks noGrp="1" noChangeArrowheads="1"/>
          </p:cNvSpPr>
          <p:nvPr>
            <p:ph type="subTitle" idx="1"/>
          </p:nvPr>
        </p:nvSpPr>
        <p:spPr bwMode="white">
          <a:xfrm>
            <a:off x="1295400" y="3581400"/>
            <a:ext cx="6705600" cy="381000"/>
          </a:xfrm>
        </p:spPr>
        <p:txBody>
          <a:bodyPr/>
          <a:lstStyle>
            <a:lvl1pPr marL="0" indent="0" algn="ctr">
              <a:buFont typeface="Wingdings" panose="05000000000000000000" pitchFamily="2" charset="2"/>
              <a:buNone/>
              <a:defRPr sz="2000"/>
            </a:lvl1pPr>
          </a:lstStyle>
          <a:p>
            <a:endParaRPr lang="zh-CN" altLang="en-US"/>
          </a:p>
        </p:txBody>
      </p:sp>
      <p:sp>
        <p:nvSpPr>
          <p:cNvPr id="29" name="Rectangle 5"/>
          <p:cNvSpPr>
            <a:spLocks noGrp="1" noChangeArrowheads="1"/>
          </p:cNvSpPr>
          <p:nvPr>
            <p:ph type="ftr" sz="quarter" idx="3"/>
          </p:nvPr>
        </p:nvSpPr>
        <p:spPr bwMode="auto">
          <a:xfrm>
            <a:off x="3124200" y="6477000"/>
            <a:ext cx="2895600" cy="244475"/>
          </a:xfrm>
          <a:prstGeom prst="rect">
            <a:avLst/>
          </a:prstGeom>
          <a:ln>
            <a:miter lim="800000"/>
          </a:ln>
        </p:spPr>
        <p:txBody>
          <a:bodyPr vert="horz" wrap="square" lIns="91440" tIns="45720" rIns="91440" bIns="45720" numCol="1" anchor="t" anchorCtr="0" compatLnSpc="1"/>
          <a:lstStyle>
            <a:lvl1pPr>
              <a:defRPr sz="12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 name="Rectangle 6"/>
          <p:cNvSpPr>
            <a:spLocks noGrp="1" noChangeArrowheads="1"/>
          </p:cNvSpPr>
          <p:nvPr>
            <p:ph type="sldNum" sz="quarter" idx="4"/>
          </p:nvPr>
        </p:nvSpPr>
        <p:spPr bwMode="auto">
          <a:xfrm>
            <a:off x="6553200" y="6477000"/>
            <a:ext cx="2133600" cy="244475"/>
          </a:xfrm>
          <a:prstGeom prst="rect">
            <a:avLst/>
          </a:prstGeom>
          <a:ln>
            <a:miter lim="800000"/>
          </a:ln>
        </p:spPr>
        <p:txBody>
          <a:bodyPr vert="horz" wrap="square" lIns="91440" tIns="45720" rIns="91440" bIns="45720" numCol="1" anchor="t" anchorCtr="0" compatLnSpc="1"/>
          <a:p>
            <a:pPr algn="r">
              <a:buNone/>
            </a:pPr>
            <a:fld id="{9A0DB2DC-4C9A-4742-B13C-FB6460FD3503}" type="slidenum">
              <a:rPr lang="zh-CN" altLang="en-US" sz="1200" dirty="0"/>
            </a:fld>
            <a:endParaRPr lang="zh-CN" altLang="en-US" sz="12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685800"/>
            <a:ext cx="2057400" cy="5638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685800"/>
            <a:ext cx="6019800" cy="56388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914400" y="685800"/>
            <a:ext cx="7391400" cy="563563"/>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828800"/>
            <a:ext cx="4038600"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828800"/>
            <a:ext cx="4038600"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8288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8288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页脚占位符 6"/>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灯片编号占位符 7"/>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灯片编号占位符 2"/>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vmlDrawing" Target="../drawings/vmlDrawing1.vml"/><Relationship Id="rId14" Type="http://schemas.openxmlformats.org/officeDocument/2006/relationships/image" Target="../media/image2.png"/><Relationship Id="rId13" Type="http://schemas.openxmlformats.org/officeDocument/2006/relationships/oleObject" Target="../embeddings/oleObject1.bin"/><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aphicFrame>
        <p:nvGraphicFramePr>
          <p:cNvPr id="1026" name="Object 27"/>
          <p:cNvGraphicFramePr>
            <a:graphicFrameLocks noChangeAspect="1"/>
          </p:cNvGraphicFramePr>
          <p:nvPr/>
        </p:nvGraphicFramePr>
        <p:xfrm>
          <a:off x="0" y="0"/>
          <a:ext cx="9144000" cy="1200150"/>
        </p:xfrm>
        <a:graphic>
          <a:graphicData uri="http://schemas.openxmlformats.org/presentationml/2006/ole">
            <mc:AlternateContent xmlns:mc="http://schemas.openxmlformats.org/markup-compatibility/2006">
              <mc:Choice xmlns:v="urn:schemas-microsoft-com:vml" Requires="v">
                <p:oleObj spid="_x0000_s3076" name="" r:id="rId13" imgW="9563100" imgH="1600200" progId="Photoshop.Image.6">
                  <p:embed/>
                </p:oleObj>
              </mc:Choice>
              <mc:Fallback>
                <p:oleObj name="" r:id="rId13" imgW="9563100" imgH="1600200" progId="Photoshop.Image.6">
                  <p:embed/>
                  <p:pic>
                    <p:nvPicPr>
                      <p:cNvPr id="0" name="图片 3075"/>
                      <p:cNvPicPr/>
                      <p:nvPr/>
                    </p:nvPicPr>
                    <p:blipFill>
                      <a:blip r:embed="rId14"/>
                      <a:stretch>
                        <a:fillRect/>
                      </a:stretch>
                    </p:blipFill>
                    <p:spPr>
                      <a:xfrm>
                        <a:off x="0" y="0"/>
                        <a:ext cx="9144000" cy="1200150"/>
                      </a:xfrm>
                      <a:prstGeom prst="rect">
                        <a:avLst/>
                      </a:prstGeom>
                      <a:noFill/>
                      <a:ln w="38100">
                        <a:noFill/>
                        <a:miter/>
                      </a:ln>
                    </p:spPr>
                  </p:pic>
                </p:oleObj>
              </mc:Fallback>
            </mc:AlternateContent>
          </a:graphicData>
        </a:graphic>
      </p:graphicFrame>
      <p:sp>
        <p:nvSpPr>
          <p:cNvPr id="1027" name="Freeform 16"/>
          <p:cNvSpPr/>
          <p:nvPr/>
        </p:nvSpPr>
        <p:spPr>
          <a:xfrm>
            <a:off x="-11112" y="280988"/>
            <a:ext cx="9155112" cy="1620837"/>
          </a:xfrm>
          <a:custGeom>
            <a:avLst/>
            <a:gdLst/>
            <a:ahLst/>
            <a:cxnLst>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Lst>
            <a:pathLst>
              <a:path w="5767" h="1021">
                <a:moveTo>
                  <a:pt x="6" y="109"/>
                </a:moveTo>
                <a:cubicBezTo>
                  <a:pt x="144" y="93"/>
                  <a:pt x="626" y="42"/>
                  <a:pt x="1427" y="46"/>
                </a:cubicBezTo>
                <a:cubicBezTo>
                  <a:pt x="2228" y="50"/>
                  <a:pt x="3321" y="224"/>
                  <a:pt x="4032" y="255"/>
                </a:cubicBezTo>
                <a:cubicBezTo>
                  <a:pt x="4742" y="286"/>
                  <a:pt x="5649" y="91"/>
                  <a:pt x="5767" y="0"/>
                </a:cubicBezTo>
                <a:lnTo>
                  <a:pt x="5767" y="776"/>
                </a:lnTo>
                <a:cubicBezTo>
                  <a:pt x="4948" y="879"/>
                  <a:pt x="4543" y="844"/>
                  <a:pt x="4065" y="831"/>
                </a:cubicBezTo>
                <a:cubicBezTo>
                  <a:pt x="3587" y="818"/>
                  <a:pt x="2973" y="694"/>
                  <a:pt x="1984" y="674"/>
                </a:cubicBezTo>
                <a:cubicBezTo>
                  <a:pt x="995" y="654"/>
                  <a:pt x="28" y="969"/>
                  <a:pt x="14" y="995"/>
                </a:cubicBezTo>
                <a:cubicBezTo>
                  <a:pt x="0" y="1021"/>
                  <a:pt x="6" y="255"/>
                  <a:pt x="6" y="109"/>
                </a:cubicBezTo>
                <a:close/>
              </a:path>
            </a:pathLst>
          </a:custGeom>
          <a:solidFill>
            <a:schemeClr val="accent1">
              <a:alpha val="41176"/>
            </a:schemeClr>
          </a:solidFill>
          <a:ln w="9525">
            <a:noFill/>
          </a:ln>
        </p:spPr>
        <p:txBody>
          <a:bodyPr/>
          <a:p>
            <a:endParaRPr lang="zh-CN" altLang="en-US"/>
          </a:p>
        </p:txBody>
      </p:sp>
      <p:sp>
        <p:nvSpPr>
          <p:cNvPr id="1028" name="Freeform 17"/>
          <p:cNvSpPr/>
          <p:nvPr/>
        </p:nvSpPr>
        <p:spPr>
          <a:xfrm>
            <a:off x="-20637" y="533400"/>
            <a:ext cx="9161462" cy="100647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5771" h="634">
                <a:moveTo>
                  <a:pt x="20" y="109"/>
                </a:moveTo>
                <a:cubicBezTo>
                  <a:pt x="26" y="109"/>
                  <a:pt x="645" y="0"/>
                  <a:pt x="1442" y="3"/>
                </a:cubicBezTo>
                <a:cubicBezTo>
                  <a:pt x="2239" y="6"/>
                  <a:pt x="3443" y="123"/>
                  <a:pt x="4150" y="148"/>
                </a:cubicBezTo>
                <a:cubicBezTo>
                  <a:pt x="4858" y="173"/>
                  <a:pt x="5633" y="63"/>
                  <a:pt x="5771" y="37"/>
                </a:cubicBezTo>
                <a:lnTo>
                  <a:pt x="5771" y="557"/>
                </a:lnTo>
                <a:cubicBezTo>
                  <a:pt x="4926" y="634"/>
                  <a:pt x="4422" y="612"/>
                  <a:pt x="3942" y="592"/>
                </a:cubicBezTo>
                <a:cubicBezTo>
                  <a:pt x="3463" y="572"/>
                  <a:pt x="2588" y="450"/>
                  <a:pt x="1839" y="456"/>
                </a:cubicBezTo>
                <a:cubicBezTo>
                  <a:pt x="1182" y="455"/>
                  <a:pt x="0" y="618"/>
                  <a:pt x="6" y="620"/>
                </a:cubicBezTo>
                <a:cubicBezTo>
                  <a:pt x="12" y="621"/>
                  <a:pt x="14" y="109"/>
                  <a:pt x="20" y="109"/>
                </a:cubicBezTo>
                <a:close/>
              </a:path>
            </a:pathLst>
          </a:custGeom>
          <a:solidFill>
            <a:schemeClr val="accent1">
              <a:alpha val="100000"/>
            </a:schemeClr>
          </a:solidFill>
          <a:ln w="9525">
            <a:noFill/>
          </a:ln>
        </p:spPr>
        <p:txBody>
          <a:bodyPr/>
          <a:p>
            <a:endParaRPr lang="zh-CN" altLang="en-US"/>
          </a:p>
        </p:txBody>
      </p:sp>
      <p:grpSp>
        <p:nvGrpSpPr>
          <p:cNvPr id="1029" name="Group 18"/>
          <p:cNvGrpSpPr/>
          <p:nvPr/>
        </p:nvGrpSpPr>
        <p:grpSpPr>
          <a:xfrm>
            <a:off x="7740650" y="347663"/>
            <a:ext cx="387350" cy="366712"/>
            <a:chOff x="4752" y="1200"/>
            <a:chExt cx="288" cy="288"/>
          </a:xfrm>
        </p:grpSpPr>
        <p:sp>
          <p:nvSpPr>
            <p:cNvPr id="1043" name="Oval 19"/>
            <p:cNvSpPr>
              <a:spLocks noChangeArrowheads="1"/>
            </p:cNvSpPr>
            <p:nvPr/>
          </p:nvSpPr>
          <p:spPr bwMode="gray">
            <a:xfrm>
              <a:off x="4752" y="1200"/>
              <a:ext cx="288" cy="288"/>
            </a:xfrm>
            <a:prstGeom prst="ellipse">
              <a:avLst/>
            </a:prstGeom>
            <a:gradFill rotWithShape="1">
              <a:gsLst>
                <a:gs pos="0">
                  <a:schemeClr val="tx2">
                    <a:gamma/>
                    <a:tint val="25490"/>
                    <a:invGamma/>
                  </a:schemeClr>
                </a:gs>
                <a:gs pos="100000">
                  <a:schemeClr val="tx2">
                    <a:alpha val="3100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4" name="Oval 20"/>
            <p:cNvSpPr>
              <a:spLocks noChangeArrowheads="1"/>
            </p:cNvSpPr>
            <p:nvPr/>
          </p:nvSpPr>
          <p:spPr bwMode="gray">
            <a:xfrm>
              <a:off x="4752" y="1200"/>
              <a:ext cx="192" cy="192"/>
            </a:xfrm>
            <a:prstGeom prst="ellipse">
              <a:avLst/>
            </a:prstGeom>
            <a:gradFill rotWithShape="1">
              <a:gsLst>
                <a:gs pos="0">
                  <a:schemeClr val="bg1"/>
                </a:gs>
                <a:gs pos="100000">
                  <a:schemeClr val="bg1">
                    <a:gamma/>
                    <a:tint val="34902"/>
                    <a:invGamma/>
                    <a:alpha val="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030" name="Group 21"/>
          <p:cNvGrpSpPr/>
          <p:nvPr/>
        </p:nvGrpSpPr>
        <p:grpSpPr>
          <a:xfrm>
            <a:off x="8153400" y="53975"/>
            <a:ext cx="609600" cy="592138"/>
            <a:chOff x="4992" y="816"/>
            <a:chExt cx="576" cy="576"/>
          </a:xfrm>
        </p:grpSpPr>
        <p:sp>
          <p:nvSpPr>
            <p:cNvPr id="1038" name="Oval 22"/>
            <p:cNvSpPr/>
            <p:nvPr userDrawn="1"/>
          </p:nvSpPr>
          <p:spPr>
            <a:xfrm>
              <a:off x="4992" y="816"/>
              <a:ext cx="576" cy="576"/>
            </a:xfrm>
            <a:prstGeom prst="ellipse">
              <a:avLst/>
            </a:prstGeom>
            <a:solidFill>
              <a:schemeClr val="accent1">
                <a:alpha val="52940"/>
              </a:schemeClr>
            </a:solidFill>
            <a:ln w="9525">
              <a:noFill/>
            </a:ln>
          </p:spPr>
          <p:txBody>
            <a:bodyPr wrap="none" anchor="ctr" anchorCtr="0"/>
            <a:p>
              <a:pPr lvl="0" eaLnBrk="1" hangingPunct="1"/>
              <a:endParaRPr lang="zh-CN" altLang="en-US" dirty="0">
                <a:latin typeface="Arial" panose="020B0604020202020204" pitchFamily="34" charset="0"/>
              </a:endParaRPr>
            </a:p>
          </p:txBody>
        </p:sp>
        <p:sp>
          <p:nvSpPr>
            <p:cNvPr id="1047" name="Oval 23"/>
            <p:cNvSpPr>
              <a:spLocks noChangeArrowheads="1"/>
            </p:cNvSpPr>
            <p:nvPr/>
          </p:nvSpPr>
          <p:spPr bwMode="gray">
            <a:xfrm>
              <a:off x="4992" y="912"/>
              <a:ext cx="480" cy="385"/>
            </a:xfrm>
            <a:prstGeom prst="ellipse">
              <a:avLst/>
            </a:prstGeom>
            <a:gradFill rotWithShape="1">
              <a:gsLst>
                <a:gs pos="0">
                  <a:schemeClr val="bg1"/>
                </a:gs>
                <a:gs pos="100000">
                  <a:schemeClr val="bg1">
                    <a:gamma/>
                    <a:tint val="34902"/>
                    <a:invGamma/>
                    <a:alpha val="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031" name="Group 24"/>
          <p:cNvGrpSpPr/>
          <p:nvPr/>
        </p:nvGrpSpPr>
        <p:grpSpPr>
          <a:xfrm>
            <a:off x="171450" y="819150"/>
            <a:ext cx="720725" cy="762000"/>
            <a:chOff x="4992" y="816"/>
            <a:chExt cx="576" cy="576"/>
          </a:xfrm>
        </p:grpSpPr>
        <p:sp>
          <p:nvSpPr>
            <p:cNvPr id="1036" name="Oval 25"/>
            <p:cNvSpPr/>
            <p:nvPr userDrawn="1"/>
          </p:nvSpPr>
          <p:spPr>
            <a:xfrm>
              <a:off x="4992" y="816"/>
              <a:ext cx="576" cy="576"/>
            </a:xfrm>
            <a:prstGeom prst="ellipse">
              <a:avLst/>
            </a:prstGeom>
            <a:solidFill>
              <a:schemeClr val="tx2">
                <a:alpha val="52940"/>
              </a:schemeClr>
            </a:solidFill>
            <a:ln w="9525">
              <a:noFill/>
            </a:ln>
          </p:spPr>
          <p:txBody>
            <a:bodyPr wrap="none" anchor="ctr" anchorCtr="0"/>
            <a:p>
              <a:pPr lvl="0" eaLnBrk="1" hangingPunct="1"/>
              <a:endParaRPr lang="zh-CN" altLang="en-US" dirty="0">
                <a:latin typeface="Arial" panose="020B0604020202020204" pitchFamily="34" charset="0"/>
              </a:endParaRPr>
            </a:p>
          </p:txBody>
        </p:sp>
        <p:sp>
          <p:nvSpPr>
            <p:cNvPr id="1050" name="Oval 26"/>
            <p:cNvSpPr>
              <a:spLocks noChangeArrowheads="1"/>
            </p:cNvSpPr>
            <p:nvPr/>
          </p:nvSpPr>
          <p:spPr bwMode="gray">
            <a:xfrm>
              <a:off x="4992" y="912"/>
              <a:ext cx="480" cy="384"/>
            </a:xfrm>
            <a:prstGeom prst="ellipse">
              <a:avLst/>
            </a:prstGeom>
            <a:gradFill rotWithShape="1">
              <a:gsLst>
                <a:gs pos="0">
                  <a:schemeClr val="bg1"/>
                </a:gs>
                <a:gs pos="100000">
                  <a:schemeClr val="bg1">
                    <a:gamma/>
                    <a:tint val="34902"/>
                    <a:invGamma/>
                    <a:alpha val="0"/>
                  </a:schemeClr>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32" name="Rectangle 3"/>
          <p:cNvSpPr>
            <a:spLocks noGrp="1"/>
          </p:cNvSpPr>
          <p:nvPr>
            <p:ph type="body" idx="1"/>
          </p:nvPr>
        </p:nvSpPr>
        <p:spPr>
          <a:xfrm>
            <a:off x="457200" y="1828800"/>
            <a:ext cx="8229600" cy="4495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lstStyle>
            <a:lvl1pPr algn="ctr">
              <a:defRPr sz="140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 name="Rectangle 6"/>
          <p:cNvSpPr>
            <a:spLocks noGrp="1" noChangeArrowheads="1"/>
          </p:cNvSpPr>
          <p:nvPr>
            <p:ph type="sldNum" sz="quarter" idx="4"/>
          </p:nvPr>
        </p:nvSpPr>
        <p:spPr bwMode="auto">
          <a:xfrm>
            <a:off x="6553200" y="6400800"/>
            <a:ext cx="2133600" cy="320675"/>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1035" name="Rectangle 2"/>
          <p:cNvSpPr>
            <a:spLocks noGrp="1"/>
          </p:cNvSpPr>
          <p:nvPr>
            <p:ph type="title"/>
          </p:nvPr>
        </p:nvSpPr>
        <p:spPr>
          <a:xfrm>
            <a:off x="914400" y="685800"/>
            <a:ext cx="7391400" cy="563563"/>
          </a:xfrm>
          <a:prstGeom prst="rect">
            <a:avLst/>
          </a:prstGeom>
          <a:noFill/>
          <a:ln w="9525">
            <a:noFill/>
          </a:ln>
        </p:spPr>
        <p:txBody>
          <a:bodyPr anchor="ctr" anchorCtr="0"/>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panose="020B0604020202020204" pitchFamily="34" charset="0"/>
        </a:defRPr>
      </a:lvl2pPr>
      <a:lvl3pPr algn="ctr" rtl="0" eaLnBrk="0" fontAlgn="base" hangingPunct="0">
        <a:spcBef>
          <a:spcPct val="0"/>
        </a:spcBef>
        <a:spcAft>
          <a:spcPct val="0"/>
        </a:spcAft>
        <a:defRPr sz="3600" b="1">
          <a:solidFill>
            <a:schemeClr val="bg1"/>
          </a:solidFill>
          <a:latin typeface="Arial" panose="020B0604020202020204" pitchFamily="34" charset="0"/>
        </a:defRPr>
      </a:lvl3pPr>
      <a:lvl4pPr algn="ctr" rtl="0" eaLnBrk="0" fontAlgn="base" hangingPunct="0">
        <a:spcBef>
          <a:spcPct val="0"/>
        </a:spcBef>
        <a:spcAft>
          <a:spcPct val="0"/>
        </a:spcAft>
        <a:defRPr sz="3600" b="1">
          <a:solidFill>
            <a:schemeClr val="bg1"/>
          </a:solidFill>
          <a:latin typeface="Arial" panose="020B0604020202020204" pitchFamily="34" charset="0"/>
        </a:defRPr>
      </a:lvl4pPr>
      <a:lvl5pPr algn="ctr" rtl="0" eaLnBrk="0" fontAlgn="base" hangingPunct="0">
        <a:spcBef>
          <a:spcPct val="0"/>
        </a:spcBef>
        <a:spcAft>
          <a:spcPct val="0"/>
        </a:spcAft>
        <a:defRPr sz="3600" b="1">
          <a:solidFill>
            <a:schemeClr val="bg1"/>
          </a:solidFill>
          <a:latin typeface="Arial" panose="020B0604020202020204" pitchFamily="34" charset="0"/>
        </a:defRPr>
      </a:lvl5pPr>
      <a:lvl6pPr marL="457200" algn="ctr" rtl="0" fontAlgn="base">
        <a:spcBef>
          <a:spcPct val="0"/>
        </a:spcBef>
        <a:spcAft>
          <a:spcPct val="0"/>
        </a:spcAft>
        <a:defRPr sz="3600" b="1">
          <a:solidFill>
            <a:schemeClr val="bg1"/>
          </a:solidFill>
          <a:latin typeface="Arial" panose="020B0604020202020204" pitchFamily="34" charset="0"/>
        </a:defRPr>
      </a:lvl6pPr>
      <a:lvl7pPr marL="914400" algn="ctr" rtl="0" fontAlgn="base">
        <a:spcBef>
          <a:spcPct val="0"/>
        </a:spcBef>
        <a:spcAft>
          <a:spcPct val="0"/>
        </a:spcAft>
        <a:defRPr sz="3600" b="1">
          <a:solidFill>
            <a:schemeClr val="bg1"/>
          </a:solidFill>
          <a:latin typeface="Arial" panose="020B0604020202020204" pitchFamily="34" charset="0"/>
        </a:defRPr>
      </a:lvl7pPr>
      <a:lvl8pPr marL="1371600" algn="ctr" rtl="0" fontAlgn="base">
        <a:spcBef>
          <a:spcPct val="0"/>
        </a:spcBef>
        <a:spcAft>
          <a:spcPct val="0"/>
        </a:spcAft>
        <a:defRPr sz="3600" b="1">
          <a:solidFill>
            <a:schemeClr val="bg1"/>
          </a:solidFill>
          <a:latin typeface="Arial" panose="020B0604020202020204" pitchFamily="34" charset="0"/>
        </a:defRPr>
      </a:lvl8pPr>
      <a:lvl9pPr marL="1828800" algn="ctr" rtl="0" fontAlgn="base">
        <a:spcBef>
          <a:spcPct val="0"/>
        </a:spcBef>
        <a:spcAft>
          <a:spcPct val="0"/>
        </a:spcAft>
        <a:defRPr sz="3600" b="1">
          <a:solidFill>
            <a:schemeClr val="bg1"/>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baike.baidu.com/view/2986508.htm" TargetMode="External"/><Relationship Id="rId1" Type="http://schemas.openxmlformats.org/officeDocument/2006/relationships/hyperlink" Target="http://baike.baidu.com/view/34516.htm"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baike.baidu.com/view/8426.htm" TargetMode="External"/><Relationship Id="rId2" Type="http://schemas.openxmlformats.org/officeDocument/2006/relationships/hyperlink" Target="http://baike.baidu.com/view/388954.htm" TargetMode="External"/><Relationship Id="rId1" Type="http://schemas.openxmlformats.org/officeDocument/2006/relationships/hyperlink" Target="http://baike.baidu.com/view/2398.htm"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ctrTitle"/>
          </p:nvPr>
        </p:nvSpPr>
        <p:spPr>
          <a:ln/>
          <a:effectLst>
            <a:outerShdw dist="53882" dir="2699999" algn="ctr" rotWithShape="0">
              <a:schemeClr val="tx1">
                <a:alpha val="100000"/>
              </a:schemeClr>
            </a:outerShdw>
          </a:effectLst>
        </p:spPr>
        <p:txBody>
          <a:bodyPr vert="horz" wrap="square" lIns="91440" tIns="45720" rIns="91440" bIns="45720" anchor="ctr" anchorCtr="0"/>
          <a:p>
            <a:pPr eaLnBrk="1" hangingPunct="1">
              <a:buClrTx/>
              <a:buSzTx/>
              <a:buFontTx/>
            </a:pPr>
            <a:r>
              <a:rPr lang="zh-CN" altLang="en-US" sz="8000" b="0" dirty="0">
                <a:solidFill>
                  <a:srgbClr val="FF0000"/>
                </a:solidFill>
                <a:latin typeface="仿宋" panose="02010609060101010101" pitchFamily="49" charset="-122"/>
                <a:ea typeface="仿宋" panose="02010609060101010101" pitchFamily="49" charset="-122"/>
                <a:cs typeface="+mj-cs"/>
              </a:rPr>
              <a:t>物流客户服务</a:t>
            </a:r>
            <a:br>
              <a:rPr lang="en-US" altLang="zh-CN" sz="8000" b="0" dirty="0">
                <a:solidFill>
                  <a:srgbClr val="FF0000"/>
                </a:solidFill>
                <a:latin typeface="仿宋" panose="02010609060101010101" pitchFamily="49" charset="-122"/>
                <a:ea typeface="仿宋" panose="02010609060101010101" pitchFamily="49" charset="-122"/>
                <a:cs typeface="+mj-cs"/>
              </a:rPr>
            </a:br>
            <a:r>
              <a:rPr lang="zh-CN" altLang="en-US" sz="2400" b="0" dirty="0">
                <a:solidFill>
                  <a:srgbClr val="FF0000"/>
                </a:solidFill>
                <a:latin typeface="仿宋" panose="02010609060101010101" pitchFamily="49" charset="-122"/>
                <a:ea typeface="仿宋" panose="02010609060101010101" pitchFamily="49" charset="-122"/>
                <a:cs typeface="+mj-cs"/>
              </a:rPr>
              <a:t>（第三版）</a:t>
            </a:r>
            <a:br>
              <a:rPr lang="en-US" altLang="zh-CN" sz="8000" b="0" dirty="0">
                <a:solidFill>
                  <a:srgbClr val="FF0000"/>
                </a:solidFill>
                <a:latin typeface="仿宋" panose="02010609060101010101" pitchFamily="49" charset="-122"/>
                <a:ea typeface="仿宋" panose="02010609060101010101" pitchFamily="49" charset="-122"/>
                <a:cs typeface="+mj-cs"/>
              </a:rPr>
            </a:br>
            <a:endParaRPr lang="zh-CN" altLang="en-US" sz="2800" b="0" dirty="0">
              <a:solidFill>
                <a:schemeClr val="tx1"/>
              </a:solidFill>
              <a:latin typeface="黑体" panose="02010609060101010101" pitchFamily="49" charset="-122"/>
              <a:ea typeface="黑体" panose="02010609060101010101" pitchFamily="49" charset="-122"/>
              <a:cs typeface="+mj-cs"/>
            </a:endParaRPr>
          </a:p>
        </p:txBody>
      </p:sp>
      <p:pic>
        <p:nvPicPr>
          <p:cNvPr id="3075" name="Picture 1" descr="C:\Users\123\AppData\Roaming\Tencent\Users\26485854\QQ\WinTemp\RichOle\QI)EK1U1LF{HF{R_2TUI])L.png"/>
          <p:cNvPicPr>
            <a:picLocks noChangeAspect="1"/>
          </p:cNvPicPr>
          <p:nvPr/>
        </p:nvPicPr>
        <p:blipFill>
          <a:blip r:embed="rId1"/>
          <a:stretch>
            <a:fillRect/>
          </a:stretch>
        </p:blipFill>
        <p:spPr>
          <a:xfrm>
            <a:off x="34925" y="80963"/>
            <a:ext cx="4752975" cy="684212"/>
          </a:xfrm>
          <a:prstGeom prst="rect">
            <a:avLst/>
          </a:prstGeom>
          <a:noFill/>
          <a:ln w="9525">
            <a:noFill/>
          </a:ln>
        </p:spPr>
      </p:pic>
      <p:pic>
        <p:nvPicPr>
          <p:cNvPr id="3076" name="Picture 2" descr="C:\Users\123\AppData\Roaming\Tencent\Users\26485854\QQ\WinTemp\RichOle\UM2E[U]ZGDS{JFV@W[EPUF1.png"/>
          <p:cNvPicPr>
            <a:picLocks noChangeAspect="1"/>
          </p:cNvPicPr>
          <p:nvPr/>
        </p:nvPicPr>
        <p:blipFill>
          <a:blip r:embed="rId2"/>
          <a:stretch>
            <a:fillRect/>
          </a:stretch>
        </p:blipFill>
        <p:spPr>
          <a:xfrm>
            <a:off x="4787900" y="80963"/>
            <a:ext cx="4321175" cy="684212"/>
          </a:xfrm>
          <a:prstGeom prst="rect">
            <a:avLst/>
          </a:prstGeom>
          <a:noFill/>
          <a:ln w="9525">
            <a:noFill/>
          </a:ln>
        </p:spPr>
      </p:pic>
      <p:sp>
        <p:nvSpPr>
          <p:cNvPr id="3077" name="TextBox 5"/>
          <p:cNvSpPr txBox="1"/>
          <p:nvPr/>
        </p:nvSpPr>
        <p:spPr>
          <a:xfrm>
            <a:off x="5940425" y="4292600"/>
            <a:ext cx="1655763" cy="368300"/>
          </a:xfrm>
          <a:prstGeom prst="rect">
            <a:avLst/>
          </a:prstGeom>
          <a:noFill/>
          <a:ln w="9525">
            <a:noFill/>
          </a:ln>
        </p:spPr>
        <p:txBody>
          <a:bodyPr>
            <a:spAutoFit/>
          </a:bodyPr>
          <a:p>
            <a:pPr algn="ctr"/>
            <a:r>
              <a:rPr lang="zh-CN" altLang="en-US" b="1" dirty="0">
                <a:latin typeface="Arial" panose="020B0604020202020204" pitchFamily="34" charset="0"/>
              </a:rPr>
              <a:t>崔岑  </a:t>
            </a:r>
            <a:endParaRPr lang="zh-CN" altLang="en-US" b="1" dirty="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1"/>
          <p:cNvSpPr>
            <a:spLocks noGrp="1"/>
          </p:cNvSpPr>
          <p:nvPr>
            <p:ph type="title"/>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认识客服</a:t>
            </a:r>
            <a:endParaRPr lang="zh-CN" altLang="en-US" dirty="0">
              <a:ea typeface="宋体" panose="02010600030101010101" pitchFamily="2" charset="-122"/>
            </a:endParaRPr>
          </a:p>
        </p:txBody>
      </p:sp>
      <p:sp>
        <p:nvSpPr>
          <p:cNvPr id="12291" name="内容占位符 2"/>
          <p:cNvSpPr>
            <a:spLocks noGrp="1"/>
          </p:cNvSpPr>
          <p:nvPr>
            <p:ph idx="1"/>
          </p:nvPr>
        </p:nvSpPr>
        <p:spPr>
          <a:xfrm>
            <a:off x="428625" y="1571625"/>
            <a:ext cx="8229600" cy="4495800"/>
          </a:xfrm>
          <a:ln/>
        </p:spPr>
        <p:txBody>
          <a:bodyPr vert="horz" wrap="square" lIns="91440" tIns="45720" rIns="91440" bIns="45720" anchor="t" anchorCtr="0"/>
          <a:p>
            <a:pPr eaLnBrk="1" hangingPunct="1">
              <a:buNone/>
            </a:pPr>
            <a:r>
              <a:rPr lang="en-US" altLang="zh-CN" sz="3200" dirty="0">
                <a:ea typeface="宋体" panose="02010600030101010101" pitchFamily="2" charset="-122"/>
              </a:rPr>
              <a:t>3.</a:t>
            </a:r>
            <a:r>
              <a:rPr lang="zh-CN" altLang="en-US" sz="3200" dirty="0">
                <a:ea typeface="宋体" panose="02010600030101010101" pitchFamily="2" charset="-122"/>
              </a:rPr>
              <a:t> </a:t>
            </a:r>
            <a:r>
              <a:rPr lang="zh-CN" altLang="x-none" sz="3200" b="1" dirty="0">
                <a:ea typeface="宋体" panose="02010600030101010101" pitchFamily="2" charset="-122"/>
              </a:rPr>
              <a:t>客户服务的核心要点</a:t>
            </a:r>
            <a:r>
              <a:rPr lang="en-US" altLang="zh-CN" sz="3200" b="1" dirty="0">
                <a:ea typeface="宋体" panose="02010600030101010101" pitchFamily="2" charset="-122"/>
              </a:rPr>
              <a:t> </a:t>
            </a:r>
            <a:endParaRPr lang="en-US" altLang="zh-CN" sz="3200" b="1" dirty="0">
              <a:ea typeface="宋体" panose="02010600030101010101" pitchFamily="2" charset="-122"/>
            </a:endParaRPr>
          </a:p>
          <a:p>
            <a:pPr eaLnBrk="1" hangingPunct="1">
              <a:buNone/>
            </a:pPr>
            <a:r>
              <a:rPr lang="en-US" altLang="zh-CN" sz="3200" dirty="0">
                <a:ea typeface="宋体" panose="02010600030101010101" pitchFamily="2" charset="-122"/>
              </a:rPr>
              <a:t>(1) </a:t>
            </a:r>
            <a:r>
              <a:rPr lang="zh-CN" altLang="x-none" sz="3200" dirty="0">
                <a:ea typeface="宋体" panose="02010600030101010101" pitchFamily="2" charset="-122"/>
              </a:rPr>
              <a:t>具有服务热诚的员工。</a:t>
            </a:r>
            <a:endParaRPr lang="zh-CN" altLang="x-none" sz="3200" dirty="0">
              <a:ea typeface="宋体" panose="02010600030101010101" pitchFamily="2" charset="-122"/>
            </a:endParaRPr>
          </a:p>
          <a:p>
            <a:pPr eaLnBrk="1" hangingPunct="1">
              <a:buNone/>
            </a:pPr>
            <a:r>
              <a:rPr lang="en-US" altLang="zh-CN" sz="3200" dirty="0">
                <a:ea typeface="宋体" panose="02010600030101010101" pitchFamily="2" charset="-122"/>
              </a:rPr>
              <a:t>(2) </a:t>
            </a:r>
            <a:r>
              <a:rPr lang="zh-CN" altLang="x-none" sz="3200" dirty="0">
                <a:ea typeface="宋体" panose="02010600030101010101" pitchFamily="2" charset="-122"/>
              </a:rPr>
              <a:t>进行全面的教育培训。</a:t>
            </a:r>
            <a:endParaRPr lang="zh-CN" altLang="x-none" sz="3200" dirty="0">
              <a:ea typeface="宋体" panose="02010600030101010101" pitchFamily="2" charset="-122"/>
            </a:endParaRPr>
          </a:p>
          <a:p>
            <a:pPr eaLnBrk="1" hangingPunct="1">
              <a:buNone/>
            </a:pPr>
            <a:r>
              <a:rPr lang="en-US" altLang="zh-CN" sz="3200" dirty="0">
                <a:ea typeface="宋体" panose="02010600030101010101" pitchFamily="2" charset="-122"/>
              </a:rPr>
              <a:t>(3) </a:t>
            </a:r>
            <a:r>
              <a:rPr lang="zh-CN" altLang="x-none" sz="3200" dirty="0">
                <a:ea typeface="宋体" panose="02010600030101010101" pitchFamily="2" charset="-122"/>
              </a:rPr>
              <a:t>品质与时效并重。</a:t>
            </a:r>
            <a:endParaRPr lang="zh-CN" altLang="x-none" sz="3200" dirty="0">
              <a:ea typeface="宋体" panose="02010600030101010101" pitchFamily="2" charset="-122"/>
            </a:endParaRPr>
          </a:p>
          <a:p>
            <a:pPr eaLnBrk="1" hangingPunct="1">
              <a:buNone/>
            </a:pPr>
            <a:r>
              <a:rPr lang="en-US" altLang="zh-CN" sz="3200" dirty="0">
                <a:ea typeface="宋体" panose="02010600030101010101" pitchFamily="2" charset="-122"/>
              </a:rPr>
              <a:t>(4) </a:t>
            </a:r>
            <a:r>
              <a:rPr lang="zh-CN" altLang="x-none" sz="3200" dirty="0">
                <a:ea typeface="宋体" panose="02010600030101010101" pitchFamily="2" charset="-122"/>
              </a:rPr>
              <a:t>处处为客户考虑。</a:t>
            </a:r>
            <a:endParaRPr lang="en-US" altLang="zh-CN" sz="3200" dirty="0">
              <a:ea typeface="宋体" panose="02010600030101010101" pitchFamily="2" charset="-122"/>
            </a:endParaRPr>
          </a:p>
          <a:p>
            <a:pPr eaLnBrk="1" hangingPunct="1">
              <a:buNone/>
            </a:pPr>
            <a:r>
              <a:rPr lang="en-US" altLang="zh-CN" sz="3200" dirty="0">
                <a:ea typeface="宋体" panose="02010600030101010101" pitchFamily="2" charset="-122"/>
              </a:rPr>
              <a:t>(5) </a:t>
            </a:r>
            <a:r>
              <a:rPr lang="zh-CN" altLang="x-none" sz="3200" dirty="0">
                <a:ea typeface="宋体" panose="02010600030101010101" pitchFamily="2" charset="-122"/>
              </a:rPr>
              <a:t>服务流程的标准化与弹性。</a:t>
            </a:r>
            <a:endParaRPr lang="en-US" altLang="zh-CN" sz="3200" dirty="0">
              <a:ea typeface="宋体" panose="02010600030101010101" pitchFamily="2" charset="-122"/>
            </a:endParaRPr>
          </a:p>
          <a:p>
            <a:pPr eaLnBrk="1" hangingPunct="1">
              <a:buNone/>
            </a:pPr>
            <a:r>
              <a:rPr lang="en-US" altLang="zh-CN" sz="3200" dirty="0">
                <a:ea typeface="宋体" panose="02010600030101010101" pitchFamily="2" charset="-122"/>
              </a:rPr>
              <a:t>(6) </a:t>
            </a:r>
            <a:r>
              <a:rPr lang="zh-CN" altLang="x-none" sz="3200" dirty="0">
                <a:ea typeface="宋体" panose="02010600030101010101" pitchFamily="2" charset="-122"/>
              </a:rPr>
              <a:t>做好绩效评估</a:t>
            </a:r>
            <a:endParaRPr lang="zh-CN" altLang="x-none" sz="3200" dirty="0">
              <a:ea typeface="宋体" panose="02010600030101010101" pitchFamily="2" charset="-122"/>
            </a:endParaRPr>
          </a:p>
          <a:p>
            <a:pPr eaLnBrk="1" hangingPunct="1">
              <a:buNone/>
            </a:pPr>
            <a:endParaRPr lang="zh-CN" altLang="zh-CN"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Rectangle 3"/>
          <p:cNvSpPr>
            <a:spLocks noGrp="1"/>
          </p:cNvSpPr>
          <p:nvPr>
            <p:ph type="body" idx="4294967295"/>
          </p:nvPr>
        </p:nvSpPr>
        <p:spPr>
          <a:xfrm>
            <a:off x="34925" y="1917700"/>
            <a:ext cx="8964613" cy="4162425"/>
          </a:xfrm>
          <a:ln/>
        </p:spPr>
        <p:txBody>
          <a:bodyPr vert="horz" wrap="square" lIns="91440" tIns="45720" rIns="91440" bIns="45720" anchor="t" anchorCtr="0"/>
          <a:p>
            <a:pPr eaLnBrk="1" hangingPunct="1">
              <a:buNone/>
            </a:pPr>
            <a:r>
              <a:rPr lang="zh-CN" altLang="en-US" sz="3200" dirty="0">
                <a:latin typeface="隶书" pitchFamily="49" charset="-122"/>
                <a:ea typeface="隶书" pitchFamily="49" charset="-122"/>
              </a:rPr>
              <a:t>引导案例：</a:t>
            </a:r>
            <a:endParaRPr lang="zh-CN" altLang="en-US" sz="3200" dirty="0">
              <a:latin typeface="隶书" pitchFamily="49" charset="-122"/>
              <a:ea typeface="隶书" pitchFamily="49" charset="-122"/>
            </a:endParaRPr>
          </a:p>
          <a:p>
            <a:pPr eaLnBrk="1" hangingPunct="1">
              <a:buNone/>
            </a:pPr>
            <a:r>
              <a:rPr lang="zh-CN" altLang="en-US" sz="1600" dirty="0">
                <a:ea typeface="宋体" panose="02010600030101010101" pitchFamily="2" charset="-122"/>
              </a:rPr>
              <a:t>               </a:t>
            </a:r>
            <a:r>
              <a:rPr lang="zh-CN" altLang="en-US" sz="2000" dirty="0">
                <a:ea typeface="宋体" panose="02010600030101010101" pitchFamily="2" charset="-122"/>
              </a:rPr>
              <a:t>某货运公司的Ａ、Ｂ两名销售人员分别有一票ＦＯＢ条款的货物，均配载在Ｄ轮从青岛经釜山转船前往纽约的航次上。开船后第二天，Ｄ轮在釜山港与另一艘船相撞，造成部分货物损失。接到船东的通知后，两位销售人员的解决方法如下：</a:t>
            </a:r>
            <a:endParaRPr lang="zh-CN" altLang="en-US" sz="2000" dirty="0">
              <a:ea typeface="宋体" panose="02010600030101010101" pitchFamily="2" charset="-122"/>
            </a:endParaRPr>
          </a:p>
          <a:p>
            <a:pPr eaLnBrk="1" hangingPunct="1">
              <a:buNone/>
            </a:pPr>
            <a:r>
              <a:rPr lang="zh-CN" altLang="en-US" sz="2000" dirty="0">
                <a:ea typeface="宋体" panose="02010600030101010101" pitchFamily="2" charset="-122"/>
              </a:rPr>
              <a:t>    Ａ销售员：马上向客户催收运杂费，收到费用后才告诉客户有关船损一事。</a:t>
            </a:r>
            <a:endParaRPr lang="zh-CN" altLang="en-US" sz="2000" dirty="0">
              <a:ea typeface="宋体" panose="02010600030101010101" pitchFamily="2" charset="-122"/>
            </a:endParaRPr>
          </a:p>
          <a:p>
            <a:pPr eaLnBrk="1" hangingPunct="1">
              <a:buNone/>
            </a:pPr>
            <a:r>
              <a:rPr lang="zh-CN" altLang="en-US" sz="2000" dirty="0">
                <a:ea typeface="宋体" panose="02010600030101010101" pitchFamily="2" charset="-122"/>
              </a:rPr>
              <a:t>    Ｂ销售员：马上通知客户事故情况并询问该票货物是否已投保，积极协调承运人查询货物是否受损并及时向客户反馈。待问题解决后才向客户收费。</a:t>
            </a:r>
            <a:endParaRPr lang="zh-CN" altLang="en-US" sz="2000" dirty="0">
              <a:ea typeface="宋体" panose="02010600030101010101" pitchFamily="2" charset="-122"/>
            </a:endParaRPr>
          </a:p>
          <a:p>
            <a:pPr eaLnBrk="1" hangingPunct="1">
              <a:buNone/>
            </a:pPr>
            <a:r>
              <a:rPr lang="zh-CN" altLang="en-US" sz="2000" dirty="0">
                <a:ea typeface="宋体" panose="02010600030101010101" pitchFamily="2" charset="-122"/>
              </a:rPr>
              <a:t>            结果Ａ的客户货物最终没有损失，但在知道真相后，对Ａ及其公司表示不满并终止合作。Ｂ的客户事后给该公司写来了感谢信，并扩大了双方的合作范围。</a:t>
            </a:r>
            <a:endParaRPr lang="zh-CN" altLang="en-US" sz="3600" dirty="0">
              <a:solidFill>
                <a:schemeClr val="tx2"/>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4">
                                            <p:txEl>
                                              <p:charRg st="0" end="6"/>
                                            </p:txEl>
                                          </p:spTgt>
                                        </p:tgtEl>
                                        <p:attrNameLst>
                                          <p:attrName>style.visibility</p:attrName>
                                        </p:attrNameLst>
                                      </p:cBhvr>
                                      <p:to>
                                        <p:strVal val="visible"/>
                                      </p:to>
                                    </p:set>
                                    <p:animEffect transition="in" filter="blinds(horizontal)">
                                      <p:cBhvr>
                                        <p:cTn id="7" dur="1000"/>
                                        <p:tgtEl>
                                          <p:spTgt spid="79874">
                                            <p:txEl>
                                              <p:charRg st="0"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874">
                                            <p:txEl>
                                              <p:charRg st="6" end="127"/>
                                            </p:txEl>
                                          </p:spTgt>
                                        </p:tgtEl>
                                        <p:attrNameLst>
                                          <p:attrName>style.visibility</p:attrName>
                                        </p:attrNameLst>
                                      </p:cBhvr>
                                      <p:to>
                                        <p:strVal val="visible"/>
                                      </p:to>
                                    </p:set>
                                    <p:animEffect transition="in" filter="blinds(horizontal)">
                                      <p:cBhvr>
                                        <p:cTn id="12" dur="1000"/>
                                        <p:tgtEl>
                                          <p:spTgt spid="79874">
                                            <p:txEl>
                                              <p:charRg st="6" end="12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9874">
                                            <p:txEl>
                                              <p:charRg st="127" end="165"/>
                                            </p:txEl>
                                          </p:spTgt>
                                        </p:tgtEl>
                                        <p:attrNameLst>
                                          <p:attrName>style.visibility</p:attrName>
                                        </p:attrNameLst>
                                      </p:cBhvr>
                                      <p:to>
                                        <p:strVal val="visible"/>
                                      </p:to>
                                    </p:set>
                                    <p:animEffect transition="in" filter="blinds(horizontal)">
                                      <p:cBhvr>
                                        <p:cTn id="17" dur="1000"/>
                                        <p:tgtEl>
                                          <p:spTgt spid="79874">
                                            <p:txEl>
                                              <p:charRg st="127" end="16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9874">
                                            <p:txEl>
                                              <p:charRg st="165" end="235"/>
                                            </p:txEl>
                                          </p:spTgt>
                                        </p:tgtEl>
                                        <p:attrNameLst>
                                          <p:attrName>style.visibility</p:attrName>
                                        </p:attrNameLst>
                                      </p:cBhvr>
                                      <p:to>
                                        <p:strVal val="visible"/>
                                      </p:to>
                                    </p:set>
                                    <p:animEffect transition="in" filter="blinds(horizontal)">
                                      <p:cBhvr>
                                        <p:cTn id="22" dur="1000"/>
                                        <p:tgtEl>
                                          <p:spTgt spid="79874">
                                            <p:txEl>
                                              <p:charRg st="165" end="23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9874">
                                            <p:txEl>
                                              <p:charRg st="235" end="316"/>
                                            </p:txEl>
                                          </p:spTgt>
                                        </p:tgtEl>
                                        <p:attrNameLst>
                                          <p:attrName>style.visibility</p:attrName>
                                        </p:attrNameLst>
                                      </p:cBhvr>
                                      <p:to>
                                        <p:strVal val="visible"/>
                                      </p:to>
                                    </p:set>
                                    <p:animEffect transition="in" filter="blinds(horizontal)">
                                      <p:cBhvr>
                                        <p:cTn id="27" dur="1000"/>
                                        <p:tgtEl>
                                          <p:spTgt spid="79874">
                                            <p:txEl>
                                              <p:charRg st="235" end="3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案例分析</a:t>
            </a:r>
            <a:endParaRPr lang="zh-CN" altLang="en-US" dirty="0">
              <a:ea typeface="宋体" panose="02010600030101010101" pitchFamily="2" charset="-122"/>
            </a:endParaRPr>
          </a:p>
        </p:txBody>
      </p:sp>
      <p:sp>
        <p:nvSpPr>
          <p:cNvPr id="105475" name="内容占位符 2"/>
          <p:cNvSpPr>
            <a:spLocks noGrp="1"/>
          </p:cNvSpPr>
          <p:nvPr>
            <p:ph idx="1"/>
          </p:nvPr>
        </p:nvSpPr>
        <p:spPr>
          <a:ln/>
        </p:spPr>
        <p:txBody>
          <a:bodyPr vert="horz" wrap="square" lIns="91440" tIns="45720" rIns="91440" bIns="45720" anchor="t" anchorCtr="0"/>
          <a:p>
            <a:pPr eaLnBrk="1" hangingPunct="1"/>
            <a:r>
              <a:rPr lang="zh-CN" altLang="en-US" dirty="0">
                <a:ea typeface="宋体" panose="02010600030101010101" pitchFamily="2" charset="-122"/>
              </a:rPr>
              <a:t>问题：</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）两位销售人员的处理方法有何不同？</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）造成不同结果的原因是什么？</a:t>
            </a:r>
            <a:endParaRPr lang="zh-CN" altLang="en-US" dirty="0">
              <a:ea typeface="宋体" panose="02010600030101010101" pitchFamily="2" charset="-122"/>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ea typeface="宋体" panose="02010600030101010101" pitchFamily="2" charset="-122"/>
              </a:rPr>
              <a:t>任务一  受理物流客户投诉</a:t>
            </a:r>
            <a:endParaRPr lang="zh-CN" altLang="en-US" sz="3200" dirty="0">
              <a:solidFill>
                <a:schemeClr val="tx1"/>
              </a:solidFill>
              <a:ea typeface="宋体" panose="02010600030101010101" pitchFamily="2" charset="-122"/>
            </a:endParaRPr>
          </a:p>
        </p:txBody>
      </p:sp>
      <p:sp>
        <p:nvSpPr>
          <p:cNvPr id="106499"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教学内容一  投诉有效性的确定</a:t>
            </a:r>
            <a:endParaRPr lang="zh-CN" altLang="en-US" dirty="0">
              <a:ea typeface="宋体" panose="02010600030101010101" pitchFamily="2" charset="-122"/>
            </a:endParaRPr>
          </a:p>
          <a:p>
            <a:pPr>
              <a:buNone/>
            </a:pPr>
            <a:r>
              <a:rPr lang="zh-CN" altLang="en-US" dirty="0">
                <a:ea typeface="宋体" panose="02010600030101010101" pitchFamily="2" charset="-122"/>
              </a:rPr>
              <a:t>教学内容二  受理物流客户投诉的技巧</a:t>
            </a:r>
            <a:endParaRPr lang="zh-CN" altLang="en-US" dirty="0">
              <a:ea typeface="宋体" panose="02010600030101010101" pitchFamily="2" charset="-122"/>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标题 1"/>
          <p:cNvSpPr>
            <a:spLocks noGrp="1"/>
          </p:cNvSpPr>
          <p:nvPr>
            <p:ph type="title" idx="4294967295"/>
          </p:nvPr>
        </p:nvSpPr>
        <p:spPr>
          <a:ln/>
        </p:spPr>
        <p:txBody>
          <a:bodyPr vert="horz" wrap="square" lIns="91440" tIns="45720" rIns="91440" bIns="45720" anchor="ctr" anchorCtr="0"/>
          <a:p>
            <a:pPr eaLnBrk="1" hangingPunct="1"/>
            <a:r>
              <a:rPr lang="zh-CN" altLang="en-US" sz="3200" dirty="0">
                <a:solidFill>
                  <a:schemeClr val="tx1"/>
                </a:solidFill>
                <a:latin typeface="华文新魏" pitchFamily="2" charset="-122"/>
                <a:ea typeface="华文新魏" pitchFamily="2" charset="-122"/>
              </a:rPr>
              <a:t>教学内容一  投诉有效性的确定</a:t>
            </a:r>
            <a:endParaRPr lang="zh-CN" altLang="en-US" sz="3200" dirty="0">
              <a:ea typeface="宋体" panose="02010600030101010101" pitchFamily="2" charset="-122"/>
            </a:endParaRPr>
          </a:p>
        </p:txBody>
      </p:sp>
      <p:sp>
        <p:nvSpPr>
          <p:cNvPr id="107523" name="内容占位符 2"/>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一、情景设置 </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a:t>
            </a:r>
            <a:r>
              <a:rPr lang="en-US" altLang="zh-CN" dirty="0">
                <a:ea typeface="宋体" panose="02010600030101010101" pitchFamily="2" charset="-122"/>
              </a:rPr>
              <a:t>A</a:t>
            </a:r>
            <a:r>
              <a:rPr lang="zh-CN" altLang="en-US" dirty="0">
                <a:ea typeface="宋体" panose="02010600030101010101" pitchFamily="2" charset="-122"/>
              </a:rPr>
              <a:t>快递公司新来的客户服务员小李经常会接到客户的投诉，投诉内容涵盖范围很广，作为新员工小李不太会分辩客户投诉内容是否属于公司受理范围，他很困惑。</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二、技能训练目标 </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让同学们会知道投诉的概念和分类，能通过与客户的沟通，判断投诉的有效性。</a:t>
            </a:r>
            <a:endParaRPr lang="zh-CN" altLang="en-US"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内容占位符 2"/>
          <p:cNvSpPr>
            <a:spLocks noGrp="1"/>
          </p:cNvSpPr>
          <p:nvPr>
            <p:ph idx="1"/>
          </p:nvPr>
        </p:nvSpPr>
        <p:spPr>
          <a:xfrm>
            <a:off x="571500" y="1428750"/>
            <a:ext cx="8466138" cy="5029200"/>
          </a:xfrm>
          <a:ln/>
        </p:spPr>
        <p:txBody>
          <a:bodyPr vert="horz" wrap="square" lIns="91440" tIns="45720" rIns="91440" bIns="45720" anchor="t" anchorCtr="0"/>
          <a:p>
            <a:pPr eaLnBrk="1" hangingPunct="1">
              <a:buNone/>
            </a:pPr>
            <a:r>
              <a:rPr lang="zh-CN" altLang="en-US" dirty="0">
                <a:ea typeface="宋体" panose="02010600030101010101" pitchFamily="2" charset="-122"/>
              </a:rPr>
              <a:t>三、相关理论知识</a:t>
            </a:r>
            <a:endParaRPr lang="zh-CN" altLang="en-US"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en-US" b="1" dirty="0">
                <a:ea typeface="宋体" panose="02010600030101010101" pitchFamily="2" charset="-122"/>
              </a:rPr>
              <a:t>投诉的概念</a:t>
            </a:r>
            <a:endParaRPr lang="zh-CN" altLang="en-US" b="1" dirty="0">
              <a:ea typeface="宋体" panose="02010600030101010101" pitchFamily="2" charset="-122"/>
            </a:endParaRPr>
          </a:p>
          <a:p>
            <a:pPr eaLnBrk="1" hangingPunct="1">
              <a:buNone/>
            </a:pPr>
            <a:r>
              <a:rPr lang="zh-CN" altLang="en-US" sz="2400" b="1" dirty="0">
                <a:ea typeface="宋体" panose="02010600030101010101" pitchFamily="2" charset="-122"/>
              </a:rPr>
              <a:t>           </a:t>
            </a:r>
            <a:r>
              <a:rPr lang="zh-CN" altLang="en-US" sz="2400" dirty="0">
                <a:ea typeface="宋体" panose="02010600030101010101" pitchFamily="2" charset="-122"/>
              </a:rPr>
              <a:t>投诉是指消费者为生活消费需要购买、使用商品或者接受服务，与经营者之间发生消费者权益争议后，请求消费者权益保护组织调解，要求保护其合法权益的行为。</a:t>
            </a:r>
            <a:endParaRPr lang="zh-CN" altLang="en-US" sz="2400" dirty="0">
              <a:ea typeface="宋体" panose="02010600030101010101" pitchFamily="2" charset="-122"/>
            </a:endParaRPr>
          </a:p>
          <a:p>
            <a:pPr eaLnBrk="1" hangingPunct="1">
              <a:buNone/>
            </a:pPr>
            <a:r>
              <a:rPr lang="en-US" altLang="zh-CN" b="1" dirty="0">
                <a:ea typeface="宋体" panose="02010600030101010101" pitchFamily="2" charset="-122"/>
                <a:sym typeface="Arial" panose="020B0604020202020204" pitchFamily="34" charset="0"/>
              </a:rPr>
              <a:t>2.</a:t>
            </a:r>
            <a:r>
              <a:rPr lang="zh-CN" altLang="en-US" b="1" dirty="0">
                <a:ea typeface="宋体" panose="02010600030101010101" pitchFamily="2" charset="-122"/>
                <a:sym typeface="Arial" panose="020B0604020202020204" pitchFamily="34" charset="0"/>
              </a:rPr>
              <a:t>客户投诉所采取的表达途径</a:t>
            </a:r>
            <a:endParaRPr lang="zh-CN" altLang="en-US" b="1" dirty="0">
              <a:ea typeface="宋体" panose="02010600030101010101" pitchFamily="2" charset="-122"/>
              <a:sym typeface="Arial" panose="020B0604020202020204" pitchFamily="34" charset="0"/>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1</a:t>
            </a:r>
            <a:r>
              <a:rPr lang="zh-CN" altLang="en-US" sz="2400" dirty="0">
                <a:ea typeface="宋体" panose="02010600030101010101" pitchFamily="2" charset="-122"/>
              </a:rPr>
              <a:t>）当面口头投诉</a:t>
            </a:r>
            <a:r>
              <a:rPr lang="en-US" altLang="zh-CN" sz="2400" dirty="0">
                <a:ea typeface="宋体" panose="02010600030101010101" pitchFamily="2" charset="-122"/>
              </a:rPr>
              <a:t>(</a:t>
            </a:r>
            <a:r>
              <a:rPr lang="zh-CN" altLang="en-US" sz="2400" dirty="0">
                <a:ea typeface="宋体" panose="02010600030101010101" pitchFamily="2" charset="-122"/>
              </a:rPr>
              <a:t>包括向公司的任何一个职员</a:t>
            </a:r>
            <a:r>
              <a:rPr lang="en-US" altLang="zh-CN" sz="2400" dirty="0">
                <a:ea typeface="宋体" panose="02010600030101010101" pitchFamily="2" charset="-122"/>
              </a:rPr>
              <a:t>)</a:t>
            </a:r>
            <a:r>
              <a:rPr lang="zh-CN" altLang="en-US" sz="2400" dirty="0">
                <a:ea typeface="宋体" panose="02010600030101010101" pitchFamily="2" charset="-122"/>
              </a:rPr>
              <a:t>；</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2</a:t>
            </a:r>
            <a:r>
              <a:rPr lang="zh-CN" altLang="en-US" sz="2400" dirty="0">
                <a:ea typeface="宋体" panose="02010600030101010101" pitchFamily="2" charset="-122"/>
              </a:rPr>
              <a:t>）书面投诉</a:t>
            </a:r>
            <a:r>
              <a:rPr lang="en-US" altLang="zh-CN" sz="2400" dirty="0">
                <a:ea typeface="宋体" panose="02010600030101010101" pitchFamily="2" charset="-122"/>
              </a:rPr>
              <a:t>(</a:t>
            </a:r>
            <a:r>
              <a:rPr lang="zh-CN" altLang="en-US" sz="2400" dirty="0">
                <a:ea typeface="宋体" panose="02010600030101010101" pitchFamily="2" charset="-122"/>
              </a:rPr>
              <a:t>包括意见箱、邮局信件、网上电子邮件等</a:t>
            </a:r>
            <a:r>
              <a:rPr lang="en-US" altLang="zh-CN" sz="2400" dirty="0">
                <a:ea typeface="宋体" panose="02010600030101010101" pitchFamily="2" charset="-122"/>
              </a:rPr>
              <a:t>)</a:t>
            </a:r>
            <a:r>
              <a:rPr lang="zh-CN" altLang="en-US" sz="2400" dirty="0">
                <a:ea typeface="宋体" panose="02010600030101010101" pitchFamily="2" charset="-122"/>
              </a:rPr>
              <a:t>；</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3</a:t>
            </a:r>
            <a:r>
              <a:rPr lang="zh-CN" altLang="en-US" sz="2400" dirty="0">
                <a:ea typeface="宋体" panose="02010600030101010101" pitchFamily="2" charset="-122"/>
              </a:rPr>
              <a:t>）电话投诉。</a:t>
            </a:r>
            <a:endParaRPr lang="zh-CN" altLang="en-US" sz="2400" dirty="0">
              <a:ea typeface="宋体" panose="02010600030101010101" pitchFamily="2" charset="-122"/>
            </a:endParaRPr>
          </a:p>
          <a:p>
            <a:pPr eaLnBrk="1" hangingPunct="1">
              <a:buNone/>
            </a:pPr>
            <a:endParaRPr lang="zh-CN" altLang="en-US" dirty="0">
              <a:ea typeface="宋体" panose="02010600030101010101" pitchFamily="2" charset="-122"/>
            </a:endParaRPr>
          </a:p>
        </p:txBody>
      </p:sp>
      <p:sp>
        <p:nvSpPr>
          <p:cNvPr id="108547" name="标题 1"/>
          <p:cNvSpPr>
            <a:spLocks noGrp="1"/>
          </p:cNvSpPr>
          <p:nvPr/>
        </p:nvSpPr>
        <p:spPr>
          <a:xfrm>
            <a:off x="914400" y="685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教学内容一  投诉有效性的确定</a:t>
            </a:r>
            <a:endParaRPr lang="zh-CN" altLang="en-US" sz="3200" b="1" dirty="0">
              <a:solidFill>
                <a:schemeClr val="bg1"/>
              </a:solidFill>
              <a:latin typeface="Arial" panose="020B0604020202020204" pitchFamily="34"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Rectangle 2"/>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sym typeface="Arial" panose="020B0604020202020204" pitchFamily="34" charset="0"/>
              </a:rPr>
              <a:t>3.</a:t>
            </a:r>
            <a:r>
              <a:rPr lang="zh-CN" altLang="en-US" b="1" dirty="0">
                <a:ea typeface="宋体" panose="02010600030101010101" pitchFamily="2" charset="-122"/>
                <a:sym typeface="Arial" panose="020B0604020202020204" pitchFamily="34" charset="0"/>
              </a:rPr>
              <a:t>物流客户投诉的原因和有效性 </a:t>
            </a:r>
            <a:endParaRPr lang="zh-CN" altLang="en-US" b="1" dirty="0">
              <a:ea typeface="宋体" panose="02010600030101010101" pitchFamily="2" charset="-122"/>
              <a:sym typeface="Arial" panose="020B0604020202020204" pitchFamily="34" charset="0"/>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）投诉的原因。</a:t>
            </a:r>
            <a:endParaRPr lang="zh-CN" altLang="en-US" dirty="0">
              <a:ea typeface="宋体" panose="02010600030101010101" pitchFamily="2" charset="-122"/>
            </a:endParaRPr>
          </a:p>
          <a:p>
            <a:pPr>
              <a:buNone/>
            </a:pPr>
            <a:r>
              <a:rPr lang="zh-CN" altLang="en-US" dirty="0">
                <a:ea typeface="宋体" panose="02010600030101010101" pitchFamily="2" charset="-122"/>
              </a:rPr>
              <a:t>原因可以归纳为两种：结果不满和过程不满。</a:t>
            </a:r>
            <a:endParaRPr lang="zh-CN" altLang="en-US" dirty="0">
              <a:ea typeface="宋体" panose="02010600030101010101" pitchFamily="2" charset="-122"/>
            </a:endParaRPr>
          </a:p>
          <a:p>
            <a:pPr>
              <a:buNone/>
            </a:pP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）投诉的有效性。</a:t>
            </a:r>
            <a:endParaRPr lang="zh-CN" altLang="en-US" dirty="0">
              <a:ea typeface="宋体" panose="02010600030101010101" pitchFamily="2" charset="-122"/>
            </a:endParaRPr>
          </a:p>
          <a:p>
            <a:pPr>
              <a:buNone/>
            </a:pPr>
            <a:r>
              <a:rPr lang="zh-CN" altLang="en-US" dirty="0">
                <a:ea typeface="宋体" panose="02010600030101010101" pitchFamily="2" charset="-122"/>
              </a:rPr>
              <a:t>①恶意投诉。②有效投诉。</a:t>
            </a:r>
            <a:endParaRPr lang="zh-CN" altLang="en-US" dirty="0">
              <a:ea typeface="宋体" panose="02010600030101010101" pitchFamily="2" charset="-122"/>
            </a:endParaRPr>
          </a:p>
        </p:txBody>
      </p:sp>
      <p:sp>
        <p:nvSpPr>
          <p:cNvPr id="109571" name="标题 1"/>
          <p:cNvSpPr>
            <a:spLocks noGrp="1"/>
          </p:cNvSpPr>
          <p:nvPr/>
        </p:nvSpPr>
        <p:spPr>
          <a:xfrm>
            <a:off x="1041400" y="812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教学内容一  投诉有效性的确定</a:t>
            </a:r>
            <a:endParaRPr lang="zh-CN" altLang="en-US" sz="3200" b="1" dirty="0">
              <a:solidFill>
                <a:schemeClr val="bg1"/>
              </a:solidFill>
              <a:latin typeface="Arial" panose="020B0604020202020204" pitchFamily="34"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Rectangle 2"/>
          <p:cNvSpPr>
            <a:spLocks noGrp="1"/>
          </p:cNvSpPr>
          <p:nvPr>
            <p:ph idx="1"/>
          </p:nvPr>
        </p:nvSpPr>
        <p:spPr>
          <a:ln/>
        </p:spPr>
        <p:txBody>
          <a:bodyPr vert="horz" wrap="square" lIns="91440" tIns="45720" rIns="91440" bIns="45720" anchor="t" anchorCtr="0"/>
          <a:p>
            <a:pPr>
              <a:lnSpc>
                <a:spcPct val="90000"/>
              </a:lnSpc>
              <a:buNone/>
            </a:pPr>
            <a:r>
              <a:rPr lang="en-US" altLang="zh-CN" b="1" dirty="0">
                <a:ea typeface="宋体" panose="02010600030101010101" pitchFamily="2" charset="-122"/>
                <a:sym typeface="Arial" panose="020B0604020202020204" pitchFamily="34" charset="0"/>
              </a:rPr>
              <a:t>4.</a:t>
            </a:r>
            <a:r>
              <a:rPr lang="zh-CN" altLang="en-US" b="1" dirty="0">
                <a:ea typeface="宋体" panose="02010600030101010101" pitchFamily="2" charset="-122"/>
                <a:sym typeface="Arial" panose="020B0604020202020204" pitchFamily="34" charset="0"/>
              </a:rPr>
              <a:t>客户投诉记录单的填写</a:t>
            </a:r>
            <a:endParaRPr lang="zh-CN" altLang="en-US" b="1" dirty="0">
              <a:ea typeface="宋体" panose="02010600030101010101" pitchFamily="2" charset="-122"/>
              <a:sym typeface="Arial" panose="020B0604020202020204" pitchFamily="34" charset="0"/>
            </a:endParaRPr>
          </a:p>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）客户基本信息</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）客户的投诉内容</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）投诉的处理情况</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①投诉正常处理流程</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②投诉升级处理流程</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）客户的评价</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5</a:t>
            </a:r>
            <a:r>
              <a:rPr lang="zh-CN" altLang="en-US" dirty="0">
                <a:ea typeface="宋体" panose="02010600030101010101" pitchFamily="2" charset="-122"/>
              </a:rPr>
              <a:t>）事后反思总结</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6</a:t>
            </a:r>
            <a:r>
              <a:rPr lang="zh-CN" altLang="en-US" dirty="0">
                <a:ea typeface="宋体" panose="02010600030101010101" pitchFamily="2" charset="-122"/>
              </a:rPr>
              <a:t>）领导审批</a:t>
            </a:r>
            <a:endParaRPr lang="zh-CN" altLang="en-US" dirty="0">
              <a:ea typeface="宋体" panose="02010600030101010101" pitchFamily="2" charset="-122"/>
            </a:endParaRPr>
          </a:p>
        </p:txBody>
      </p:sp>
      <p:sp>
        <p:nvSpPr>
          <p:cNvPr id="110595" name="标题 1"/>
          <p:cNvSpPr>
            <a:spLocks noGrp="1"/>
          </p:cNvSpPr>
          <p:nvPr/>
        </p:nvSpPr>
        <p:spPr>
          <a:xfrm>
            <a:off x="1041400" y="812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教学内容一  投诉有效性的确定</a:t>
            </a:r>
            <a:endParaRPr lang="zh-CN" altLang="en-US" sz="3200" b="1" dirty="0">
              <a:solidFill>
                <a:schemeClr val="bg1"/>
              </a:solidFill>
              <a:latin typeface="Arial" panose="020B0604020202020204" pitchFamily="34"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ea typeface="宋体" panose="02010600030101010101" pitchFamily="2" charset="-122"/>
              </a:rPr>
              <a:t>教学内容二  受理物流客户投诉的技巧</a:t>
            </a:r>
            <a:endParaRPr lang="zh-CN" altLang="en-US" sz="3200" dirty="0">
              <a:solidFill>
                <a:schemeClr val="tx1"/>
              </a:solidFill>
              <a:ea typeface="宋体" panose="02010600030101010101" pitchFamily="2" charset="-122"/>
            </a:endParaRPr>
          </a:p>
        </p:txBody>
      </p:sp>
      <p:sp>
        <p:nvSpPr>
          <p:cNvPr id="111619" name="Rectangle 3"/>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一、情景设置 </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模拟客户电话投诉，让同学们互换角色进行投诉受理练习。</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二、技能训练目标 </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能够合理使用投诉受理技巧，稳定客户情绪，并填写客户投诉登记表。</a:t>
            </a:r>
            <a:endParaRPr lang="zh-CN" altLang="en-US" dirty="0">
              <a:ea typeface="宋体" panose="02010600030101010101" pitchFamily="2" charset="-122"/>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Rectangle 2"/>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认真倾听，弄清原委</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）快速反应</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）热情接待</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）表示愿意提供帮助</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）引导客户思绪</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①“何时”法提问；②转移话题；③间隙转折；④给定限制</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）认真倾听</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12643" name="Rectangle 3"/>
          <p:cNvSpPr>
            <a:spLocks noGrp="1"/>
          </p:cNvSpPr>
          <p:nvPr>
            <p:ph type="title"/>
          </p:nvPr>
        </p:nvSpPr>
        <p:spPr>
          <a:ln/>
        </p:spPr>
        <p:txBody>
          <a:bodyPr vert="horz" wrap="square" lIns="91440" tIns="45720" rIns="91440" bIns="45720" anchor="ctr" anchorCtr="0"/>
          <a:p>
            <a:r>
              <a:rPr lang="zh-CN" altLang="en-US" sz="3200" dirty="0">
                <a:solidFill>
                  <a:schemeClr val="tx1"/>
                </a:solidFill>
                <a:ea typeface="宋体" panose="02010600030101010101" pitchFamily="2" charset="-122"/>
              </a:rPr>
              <a:t>教学内容二  受理物流客户投诉的技巧</a:t>
            </a:r>
            <a:endParaRPr lang="zh-CN" altLang="en-US" sz="3200" dirty="0">
              <a:solidFill>
                <a:schemeClr val="tx1"/>
              </a:solidFill>
              <a:ea typeface="宋体" panose="02010600030101010101" pitchFamily="2" charset="-122"/>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Rectangle 2"/>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rPr>
              <a:t>2.</a:t>
            </a:r>
            <a:r>
              <a:rPr lang="zh-CN" altLang="en-US" b="1" dirty="0">
                <a:ea typeface="宋体" panose="02010600030101010101" pitchFamily="2" charset="-122"/>
              </a:rPr>
              <a:t>表示理解，不与争辩</a:t>
            </a:r>
            <a:endParaRPr lang="zh-CN" altLang="en-US" b="1"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）认同客户的感受</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）安抚和解释</a:t>
            </a:r>
            <a:endParaRPr lang="zh-CN" altLang="en-US" dirty="0">
              <a:ea typeface="宋体" panose="02010600030101010101" pitchFamily="2" charset="-122"/>
            </a:endParaRPr>
          </a:p>
          <a:p>
            <a:pPr>
              <a:buNone/>
            </a:pPr>
            <a:r>
              <a:rPr lang="en-US" altLang="zh-CN" b="1" dirty="0">
                <a:ea typeface="宋体" panose="02010600030101010101" pitchFamily="2" charset="-122"/>
              </a:rPr>
              <a:t>3.</a:t>
            </a:r>
            <a:r>
              <a:rPr lang="zh-CN" altLang="en-US" b="1" dirty="0">
                <a:ea typeface="宋体" panose="02010600030101010101" pitchFamily="2" charset="-122"/>
              </a:rPr>
              <a:t>理解客户</a:t>
            </a:r>
            <a:endParaRPr lang="zh-CN" altLang="en-US" b="1"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）诚恳道歉</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）提出补救措施</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）通知顾客并及时跟进</a:t>
            </a:r>
            <a:endParaRPr lang="zh-CN" altLang="en-US" dirty="0">
              <a:ea typeface="宋体" panose="02010600030101010101" pitchFamily="2" charset="-122"/>
            </a:endParaRPr>
          </a:p>
        </p:txBody>
      </p:sp>
      <p:sp>
        <p:nvSpPr>
          <p:cNvPr id="113667" name="Rectangle 3"/>
          <p:cNvSpPr>
            <a:spLocks noGrp="1"/>
          </p:cNvSpPr>
          <p:nvPr>
            <p:ph type="title"/>
          </p:nvPr>
        </p:nvSpPr>
        <p:spPr>
          <a:ln/>
        </p:spPr>
        <p:txBody>
          <a:bodyPr vert="horz" wrap="square" lIns="91440" tIns="45720" rIns="91440" bIns="45720" anchor="ctr" anchorCtr="0"/>
          <a:p>
            <a:r>
              <a:rPr lang="zh-CN" altLang="en-US" sz="3200" dirty="0">
                <a:solidFill>
                  <a:schemeClr val="tx1"/>
                </a:solidFill>
                <a:ea typeface="宋体" panose="02010600030101010101" pitchFamily="2" charset="-122"/>
              </a:rPr>
              <a:t>教学内容二  受理物流客户投诉的技巧</a:t>
            </a:r>
            <a:endParaRPr lang="zh-CN" altLang="en-US" sz="3200" dirty="0">
              <a:solidFill>
                <a:schemeClr val="tx1"/>
              </a:solidFill>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任务二  认识物流客户服务</a:t>
            </a:r>
            <a:endParaRPr lang="zh-CN" altLang="en-US" sz="3200" dirty="0">
              <a:ea typeface="宋体" panose="02010600030101010101" pitchFamily="2" charset="-122"/>
            </a:endParaRPr>
          </a:p>
        </p:txBody>
      </p:sp>
      <p:sp>
        <p:nvSpPr>
          <p:cNvPr id="13315"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一、情景设置 </a:t>
            </a:r>
            <a:endParaRPr lang="zh-CN" altLang="en-US" dirty="0">
              <a:ea typeface="宋体" panose="02010600030101010101" pitchFamily="2" charset="-122"/>
            </a:endParaRPr>
          </a:p>
          <a:p>
            <a:pPr>
              <a:buNone/>
            </a:pPr>
            <a:r>
              <a:rPr lang="zh-CN" altLang="en-US" dirty="0">
                <a:ea typeface="宋体" panose="02010600030101010101" pitchFamily="2" charset="-122"/>
              </a:rPr>
              <a:t>   在老师统一指导下，对有关物流企业的客户服务部门进行调查，了解客户服务方面的相关资料，并以小组为单位组织研讨、分析，在充分讨论基础上，形成小组的课题报告。</a:t>
            </a:r>
            <a:endParaRPr lang="zh-CN" altLang="en-US" dirty="0">
              <a:ea typeface="宋体" panose="02010600030101010101" pitchFamily="2" charset="-122"/>
            </a:endParaRPr>
          </a:p>
          <a:p>
            <a:pPr>
              <a:buNone/>
            </a:pPr>
            <a:r>
              <a:rPr lang="zh-CN" altLang="en-US" dirty="0">
                <a:ea typeface="宋体" panose="02010600030101010101" pitchFamily="2" charset="-122"/>
              </a:rPr>
              <a:t>二、技能训练目标 </a:t>
            </a:r>
            <a:endParaRPr lang="zh-CN" altLang="en-US" dirty="0">
              <a:ea typeface="宋体" panose="02010600030101010101" pitchFamily="2" charset="-122"/>
            </a:endParaRPr>
          </a:p>
          <a:p>
            <a:pPr>
              <a:buNone/>
            </a:pPr>
            <a:r>
              <a:rPr lang="zh-CN" altLang="en-US" dirty="0">
                <a:ea typeface="宋体" panose="02010600030101010101" pitchFamily="2" charset="-122"/>
              </a:rPr>
              <a:t>    能够根据物流企业的战略目标、企业的状况、目标市场的特点来了解物流客户服务的内容。</a:t>
            </a:r>
            <a:endParaRPr lang="zh-CN" altLang="en-US" dirty="0">
              <a:ea typeface="宋体" panose="02010600030101010101" pitchFamily="2" charset="-122"/>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Rectangle 2"/>
          <p:cNvSpPr>
            <a:spLocks noGrp="1"/>
          </p:cNvSpPr>
          <p:nvPr>
            <p:ph type="title" idx="4294967295"/>
          </p:nvPr>
        </p:nvSpPr>
        <p:spPr>
          <a:ln/>
        </p:spPr>
        <p:txBody>
          <a:bodyPr vert="horz" wrap="square" lIns="91440" tIns="45720" rIns="91440" bIns="45720" anchor="ctr" anchorCtr="0"/>
          <a:p>
            <a:pPr eaLnBrk="1" hangingPunct="1"/>
            <a:r>
              <a:rPr lang="zh-CN" altLang="en-US" sz="3200" dirty="0">
                <a:solidFill>
                  <a:schemeClr val="tx1"/>
                </a:solidFill>
                <a:latin typeface="华文新魏" pitchFamily="2" charset="-122"/>
                <a:ea typeface="华文新魏" pitchFamily="2" charset="-122"/>
              </a:rPr>
              <a:t>任务二  处理物流客户投诉</a:t>
            </a:r>
            <a:endParaRPr lang="zh-CN" altLang="en-US" sz="3200" dirty="0">
              <a:ea typeface="宋体" panose="02010600030101010101" pitchFamily="2" charset="-122"/>
            </a:endParaRPr>
          </a:p>
        </p:txBody>
      </p:sp>
      <p:sp>
        <p:nvSpPr>
          <p:cNvPr id="114691" name="Rectangle 3"/>
          <p:cNvSpPr>
            <a:spLocks noGrp="1"/>
          </p:cNvSpPr>
          <p:nvPr/>
        </p:nvSpPr>
        <p:spPr>
          <a:xfrm>
            <a:off x="457200" y="1828800"/>
            <a:ext cx="8229600" cy="4495800"/>
          </a:xfrm>
          <a:prstGeom prst="rect">
            <a:avLst/>
          </a:prstGeom>
          <a:noFill/>
          <a:ln w="9525">
            <a:noFill/>
          </a:ln>
        </p:spPr>
        <p:txBody>
          <a:bodyPr/>
          <a:p>
            <a:pPr marL="342900" indent="-342900" eaLnBrk="0" hangingPunct="0">
              <a:spcBef>
                <a:spcPct val="20000"/>
              </a:spcBef>
              <a:buClr>
                <a:schemeClr val="hlink"/>
              </a:buClr>
              <a:buFont typeface="Wingdings" panose="05000000000000000000" pitchFamily="2" charset="2"/>
              <a:buChar char="v"/>
            </a:pPr>
            <a:r>
              <a:rPr lang="zh-CN" altLang="en-US" sz="2800" dirty="0">
                <a:latin typeface="Arial" panose="020B0604020202020204" pitchFamily="34" charset="0"/>
              </a:rPr>
              <a:t>教学内容一  日常物流业务的失误类型</a:t>
            </a:r>
            <a:endParaRPr lang="zh-CN" altLang="en-US" sz="2800" dirty="0">
              <a:latin typeface="Arial" panose="020B0604020202020204" pitchFamily="34" charset="0"/>
            </a:endParaRPr>
          </a:p>
          <a:p>
            <a:pPr marL="342900" indent="-342900" eaLnBrk="0" hangingPunct="0">
              <a:spcBef>
                <a:spcPct val="20000"/>
              </a:spcBef>
              <a:buClr>
                <a:schemeClr val="hlink"/>
              </a:buClr>
              <a:buFont typeface="Wingdings" panose="05000000000000000000" pitchFamily="2" charset="2"/>
              <a:buChar char="v"/>
            </a:pPr>
            <a:r>
              <a:rPr lang="zh-CN" altLang="en-US" sz="2800" dirty="0">
                <a:latin typeface="Arial" panose="020B0604020202020204" pitchFamily="34" charset="0"/>
              </a:rPr>
              <a:t>教学内容二  客户对不同失误的反应</a:t>
            </a:r>
            <a:endParaRPr lang="zh-CN" altLang="en-US" sz="2800" dirty="0">
              <a:latin typeface="Arial" panose="020B0604020202020204" pitchFamily="34" charset="0"/>
            </a:endParaRPr>
          </a:p>
          <a:p>
            <a:pPr marL="342900" indent="-342900" eaLnBrk="0" hangingPunct="0">
              <a:spcBef>
                <a:spcPct val="20000"/>
              </a:spcBef>
              <a:buClr>
                <a:schemeClr val="hlink"/>
              </a:buClr>
              <a:buFont typeface="Wingdings" panose="05000000000000000000" pitchFamily="2" charset="2"/>
              <a:buChar char="v"/>
            </a:pPr>
            <a:r>
              <a:rPr lang="zh-CN" altLang="en-US" sz="2800" dirty="0">
                <a:latin typeface="Arial" panose="020B0604020202020204" pitchFamily="34" charset="0"/>
              </a:rPr>
              <a:t>教学内容三  处理客户投诉的程序</a:t>
            </a:r>
            <a:endParaRPr lang="zh-CN" altLang="en-US" sz="2800" dirty="0">
              <a:latin typeface="Arial" panose="020B0604020202020204" pitchFamily="34"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标题 1"/>
          <p:cNvSpPr>
            <a:spLocks noGrp="1"/>
          </p:cNvSpPr>
          <p:nvPr>
            <p:ph type="title" idx="4294967295"/>
          </p:nvPr>
        </p:nvSpPr>
        <p:spPr>
          <a:xfrm>
            <a:off x="914400" y="685800"/>
            <a:ext cx="7907338" cy="563563"/>
          </a:xfrm>
          <a:ln/>
        </p:spPr>
        <p:txBody>
          <a:bodyPr vert="horz" wrap="square" lIns="91440" tIns="45720" rIns="91440" bIns="45720" anchor="ctr" anchorCtr="0"/>
          <a:p>
            <a:pPr eaLnBrk="1" hangingPunct="1"/>
            <a:r>
              <a:rPr lang="zh-CN" altLang="en-US" dirty="0">
                <a:solidFill>
                  <a:schemeClr val="tx1"/>
                </a:solidFill>
                <a:ea typeface="宋体" panose="02010600030101010101" pitchFamily="2" charset="-122"/>
              </a:rPr>
              <a:t>教学内容一  日常物流业务的失误类型</a:t>
            </a:r>
            <a:endParaRPr lang="zh-CN" altLang="en-US" dirty="0">
              <a:solidFill>
                <a:schemeClr val="tx1"/>
              </a:solidFill>
              <a:ea typeface="宋体" panose="02010600030101010101" pitchFamily="2" charset="-122"/>
            </a:endParaRPr>
          </a:p>
        </p:txBody>
      </p:sp>
      <p:sp>
        <p:nvSpPr>
          <p:cNvPr id="115715" name="内容占位符 2"/>
          <p:cNvSpPr>
            <a:spLocks noGrp="1"/>
          </p:cNvSpPr>
          <p:nvPr/>
        </p:nvSpPr>
        <p:spPr>
          <a:xfrm>
            <a:off x="457200" y="1828800"/>
            <a:ext cx="8229600" cy="4495800"/>
          </a:xfrm>
          <a:prstGeom prst="rect">
            <a:avLst/>
          </a:prstGeom>
          <a:noFill/>
          <a:ln w="9525">
            <a:noFill/>
          </a:ln>
        </p:spPr>
        <p:txBody>
          <a:bodyPr/>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一、情景设置 </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        </a:t>
            </a:r>
            <a:r>
              <a:rPr lang="en-US" altLang="zh-CN" sz="2800" dirty="0">
                <a:latin typeface="Arial" panose="020B0604020202020204" pitchFamily="34" charset="0"/>
              </a:rPr>
              <a:t>A</a:t>
            </a:r>
            <a:r>
              <a:rPr lang="zh-CN" altLang="en-US" sz="2800" dirty="0">
                <a:latin typeface="Arial" panose="020B0604020202020204" pitchFamily="34" charset="0"/>
              </a:rPr>
              <a:t>物流公司每天都会开早会，早会的内容就是总结前一天工作上的失误，并对失误进行讨论，分析失误的产生原因和后果，并提出相应的对策，同时把讨论结果给客户服务部门，帮助其处理客户投诉。</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二、技能训练目标 </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       让同学们掌握物理业务失误的类型，并在投诉受理时能快速判断应该由哪个部门负责处理。</a:t>
            </a:r>
            <a:endParaRPr lang="zh-CN" altLang="en-US" sz="2800" dirty="0">
              <a:latin typeface="Arial" panose="020B0604020202020204" pitchFamily="34"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2" name="Rectangle 2"/>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导致客户不满意的原因 </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）理解差距</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）程序差距</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）行为差距</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）促销差距</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）感受差距</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16739" name="标题 1"/>
          <p:cNvSpPr>
            <a:spLocks noGrp="1"/>
          </p:cNvSpPr>
          <p:nvPr>
            <p:ph type="title"/>
          </p:nvPr>
        </p:nvSpPr>
        <p:spPr>
          <a:xfrm>
            <a:off x="914400" y="685800"/>
            <a:ext cx="7907338" cy="563563"/>
          </a:xfrm>
          <a:ln/>
        </p:spPr>
        <p:txBody>
          <a:bodyPr vert="horz" wrap="square" lIns="91440" tIns="45720" rIns="91440" bIns="45720" anchor="ctr" anchorCtr="0"/>
          <a:p>
            <a:pPr eaLnBrk="1" hangingPunct="1"/>
            <a:r>
              <a:rPr lang="zh-CN" altLang="en-US" dirty="0">
                <a:solidFill>
                  <a:schemeClr val="tx1"/>
                </a:solidFill>
                <a:ea typeface="宋体" panose="02010600030101010101" pitchFamily="2" charset="-122"/>
              </a:rPr>
              <a:t>教学内容一  日常物流业务的失误类型</a:t>
            </a:r>
            <a:endParaRPr lang="zh-CN" altLang="en-US" dirty="0">
              <a:solidFill>
                <a:schemeClr val="tx1"/>
              </a:solidFill>
              <a:ea typeface="宋体" panose="02010600030101010101" pitchFamily="2" charset="-122"/>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2" name="Rectangle 2"/>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rPr>
              <a:t>2.</a:t>
            </a:r>
            <a:r>
              <a:rPr lang="zh-CN" altLang="en-US" b="1" dirty="0">
                <a:ea typeface="宋体" panose="02010600030101010101" pitchFamily="2" charset="-122"/>
              </a:rPr>
              <a:t>企业日常业务的失误类型</a:t>
            </a:r>
            <a:endParaRPr lang="zh-CN" altLang="en-US" b="1"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）业务人员操作失误</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）销售人员操作失误</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）供方操作失误</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）代理操作失误</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5</a:t>
            </a:r>
            <a:r>
              <a:rPr lang="zh-CN" altLang="en-US" dirty="0">
                <a:ea typeface="宋体" panose="02010600030101010101" pitchFamily="2" charset="-122"/>
              </a:rPr>
              <a:t>）客户自身失误</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6</a:t>
            </a:r>
            <a:r>
              <a:rPr lang="zh-CN" altLang="en-US" dirty="0">
                <a:ea typeface="宋体" panose="02010600030101010101" pitchFamily="2" charset="-122"/>
              </a:rPr>
              <a:t>）不可抗力因素</a:t>
            </a:r>
            <a:endParaRPr lang="zh-CN" altLang="en-US" dirty="0">
              <a:ea typeface="宋体" panose="02010600030101010101" pitchFamily="2" charset="-122"/>
            </a:endParaRPr>
          </a:p>
        </p:txBody>
      </p:sp>
      <p:sp>
        <p:nvSpPr>
          <p:cNvPr id="117763" name="标题 1"/>
          <p:cNvSpPr>
            <a:spLocks noGrp="1"/>
          </p:cNvSpPr>
          <p:nvPr>
            <p:ph type="title"/>
          </p:nvPr>
        </p:nvSpPr>
        <p:spPr>
          <a:xfrm>
            <a:off x="914400" y="685800"/>
            <a:ext cx="7907338" cy="563563"/>
          </a:xfrm>
          <a:ln/>
        </p:spPr>
        <p:txBody>
          <a:bodyPr vert="horz" wrap="square" lIns="91440" tIns="45720" rIns="91440" bIns="45720" anchor="ctr" anchorCtr="0"/>
          <a:p>
            <a:pPr eaLnBrk="1" hangingPunct="1"/>
            <a:r>
              <a:rPr lang="zh-CN" altLang="en-US" dirty="0">
                <a:solidFill>
                  <a:schemeClr val="tx1"/>
                </a:solidFill>
                <a:ea typeface="宋体" panose="02010600030101010101" pitchFamily="2" charset="-122"/>
              </a:rPr>
              <a:t>教学内容一  日常物流业务的失误类型</a:t>
            </a:r>
            <a:endParaRPr lang="zh-CN" altLang="en-US" dirty="0">
              <a:solidFill>
                <a:schemeClr val="tx1"/>
              </a:solidFill>
              <a:ea typeface="宋体" panose="02010600030101010101" pitchFamily="2" charset="-122"/>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6" name="标题 1"/>
          <p:cNvSpPr>
            <a:spLocks noGrp="1"/>
          </p:cNvSpPr>
          <p:nvPr>
            <p:ph type="title" idx="4294967295"/>
          </p:nvPr>
        </p:nvSpPr>
        <p:spPr>
          <a:xfrm>
            <a:off x="914400" y="685800"/>
            <a:ext cx="7907338" cy="563563"/>
          </a:xfrm>
          <a:ln/>
        </p:spPr>
        <p:txBody>
          <a:bodyPr vert="horz" wrap="square" lIns="91440" tIns="45720" rIns="91440" bIns="45720" anchor="ctr" anchorCtr="0"/>
          <a:p>
            <a:pPr eaLnBrk="1" hangingPunct="1"/>
            <a:r>
              <a:rPr lang="zh-CN" altLang="en-US" sz="3200" dirty="0">
                <a:solidFill>
                  <a:schemeClr val="tx1"/>
                </a:solidFill>
                <a:ea typeface="宋体" panose="02010600030101010101" pitchFamily="2" charset="-122"/>
              </a:rPr>
              <a:t>教学内容二  客户对不同失误的反应</a:t>
            </a:r>
            <a:endParaRPr lang="zh-CN" altLang="en-US" sz="3200" dirty="0">
              <a:solidFill>
                <a:schemeClr val="tx1"/>
              </a:solidFill>
              <a:ea typeface="宋体" panose="02010600030101010101" pitchFamily="2" charset="-122"/>
            </a:endParaRPr>
          </a:p>
        </p:txBody>
      </p:sp>
      <p:sp>
        <p:nvSpPr>
          <p:cNvPr id="118787" name="内容占位符 2"/>
          <p:cNvSpPr>
            <a:spLocks noGrp="1"/>
          </p:cNvSpPr>
          <p:nvPr/>
        </p:nvSpPr>
        <p:spPr>
          <a:xfrm>
            <a:off x="457200" y="1828800"/>
            <a:ext cx="8229600" cy="4495800"/>
          </a:xfrm>
          <a:prstGeom prst="rect">
            <a:avLst/>
          </a:prstGeom>
          <a:noFill/>
          <a:ln w="9525">
            <a:noFill/>
          </a:ln>
        </p:spPr>
        <p:txBody>
          <a:bodyPr/>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一、情景设置 </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        </a:t>
            </a:r>
            <a:r>
              <a:rPr lang="en-US" altLang="zh-CN" sz="2800" dirty="0">
                <a:latin typeface="Arial" panose="020B0604020202020204" pitchFamily="34" charset="0"/>
              </a:rPr>
              <a:t>A</a:t>
            </a:r>
            <a:r>
              <a:rPr lang="zh-CN" altLang="en-US" sz="2800" dirty="0">
                <a:latin typeface="Arial" panose="020B0604020202020204" pitchFamily="34" charset="0"/>
              </a:rPr>
              <a:t>物流公司的客户服务部门在收到物流业务部门传来的失误类型分析后，会进一步对其可能对客户产生的影响以及可会对该失误的反应做出分析，并在投诉受理过程总对客户态度进行总结，为以后处理类似情况留下记录。</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二、技能训练目标 </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        同学们要掌握客户对不同失误的反应，能区分客户的情绪和投诉原因。</a:t>
            </a:r>
            <a:endParaRPr lang="zh-CN" altLang="en-US" sz="2800" dirty="0">
              <a:latin typeface="Arial" panose="020B0604020202020204"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4" name="Rectangle 2"/>
          <p:cNvSpPr>
            <a:spLocks noGrp="1" noChangeArrowheads="1"/>
          </p:cNvSpPr>
          <p:nvPr>
            <p:ph idx="1"/>
          </p:nvPr>
        </p:nvSpPr>
        <p:spPr>
          <a:xfrm>
            <a:off x="457200" y="1828800"/>
            <a:ext cx="8435975" cy="449580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三、相关理论知识</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0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0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服务失误后的顾客反应</a:t>
            </a:r>
            <a:endParaRPr kumimoji="0" lang="zh-CN" altLang="en-US" sz="20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）人们不抱怨的原因一般为以下五种。</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一是认为抱怨会浪费时间和精力，投诉和反馈的成本都极为巨大； </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二是不相信经过行动会对自己或他人有积极的事情发生； </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三是不知如何抱怨</a:t>
            </a:r>
            <a:r>
              <a:rPr kumimoji="0" lang="en-US" altLang="zh-CN"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不了解或没意识到哪里存在倾听抱怨的开放途径； </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四是有时候未抱怨者会采取“情感对抗”来处理其消极活动。包括自责、否定和可能寻求社会帮助。 </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五是某些服务失误不是真的重要，不足以花费时间抱怨。不过这可能是一时的不很重要，当再次需要这些服务时，一次不满意的经历可能驱使客户转向竞争者。 </a:t>
            </a:r>
            <a:endParaRPr kumimoji="0" lang="zh-CN" altLang="en-US" sz="20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19811"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3200" b="1" dirty="0">
                <a:latin typeface="Arial" panose="020B0604020202020204" pitchFamily="34" charset="0"/>
              </a:rPr>
              <a:t>教学内容二  客户对不同失误的反应</a:t>
            </a:r>
            <a:endParaRPr lang="zh-CN" altLang="en-US" sz="3600" b="1" dirty="0">
              <a:solidFill>
                <a:schemeClr val="bg1"/>
              </a:solidFill>
              <a:latin typeface="Arial" panose="020B0604020202020204" pitchFamily="34"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8" name="Rectangle 2"/>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）抱怨的原因。</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一是社会责任，客户相信自己会获得由于物流企业服务失误而给予的某种形式的赔偿；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二是帮助其他人避免遇到相似的情况或者惩罚这家服务供应商；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三是极少数出于喜欢抱怨或制造麻烦。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选择抱怨的顾客，其中有多数是很难取得令人满意的解决结果的。于是，顾客反应一般分化成两种，一种是转向竞争者，寻找新的供应商，另一种是继续容忍下去，保持原有供应商。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20835"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3200" b="1" dirty="0">
                <a:latin typeface="Arial" panose="020B0604020202020204" pitchFamily="34" charset="0"/>
              </a:rPr>
              <a:t>教学内容二  客户对不同失误的反应</a:t>
            </a:r>
            <a:endParaRPr lang="zh-CN" altLang="en-US" sz="3600" b="1" dirty="0">
              <a:solidFill>
                <a:schemeClr val="bg1"/>
              </a:solidFill>
              <a:latin typeface="Arial" panose="020B0604020202020204" pitchFamily="34"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8" name="Rectangle 2"/>
          <p:cNvSpPr>
            <a:spLocks noGrp="1"/>
          </p:cNvSpPr>
          <p:nvPr>
            <p:ph idx="1"/>
          </p:nvPr>
        </p:nvSpPr>
        <p:spPr>
          <a:ln/>
        </p:spPr>
        <p:txBody>
          <a:bodyPr vert="horz" wrap="square" lIns="91440" tIns="45720" rIns="91440" bIns="45720" anchor="t" anchorCtr="0"/>
          <a:p>
            <a:pPr>
              <a:buNone/>
            </a:pPr>
            <a:r>
              <a:rPr lang="en-US" altLang="zh-CN" dirty="0">
                <a:ea typeface="宋体" panose="02010600030101010101" pitchFamily="2" charset="-122"/>
              </a:rPr>
              <a:t>2.</a:t>
            </a:r>
            <a:r>
              <a:rPr lang="zh-CN" altLang="en-US" dirty="0">
                <a:ea typeface="宋体" panose="02010600030101010101" pitchFamily="2" charset="-122"/>
              </a:rPr>
              <a:t>常见的客户对不同失误的反应</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）偶然并较小的失误，客户会抱怨</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）连续的或较大的失误会遭到客户投诉</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）连续投诉无果，使得客户沉默</a:t>
            </a:r>
            <a:endParaRPr lang="zh-CN" altLang="en-US" dirty="0">
              <a:ea typeface="宋体" panose="02010600030101010101" pitchFamily="2" charset="-122"/>
            </a:endParaRPr>
          </a:p>
        </p:txBody>
      </p:sp>
      <p:sp>
        <p:nvSpPr>
          <p:cNvPr id="121859"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3200" b="1" dirty="0">
                <a:latin typeface="Arial" panose="020B0604020202020204" pitchFamily="34" charset="0"/>
              </a:rPr>
              <a:t>教学内容二  客户对不同失误的反应</a:t>
            </a:r>
            <a:endParaRPr lang="zh-CN" altLang="en-US" sz="3600" b="1" dirty="0">
              <a:solidFill>
                <a:schemeClr val="bg1"/>
              </a:solidFill>
              <a:latin typeface="Arial" panose="020B0604020202020204" pitchFamily="34"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2" name="标题 1"/>
          <p:cNvSpPr>
            <a:spLocks noGrp="1"/>
          </p:cNvSpPr>
          <p:nvPr>
            <p:ph type="title" idx="4294967295"/>
          </p:nvPr>
        </p:nvSpPr>
        <p:spPr>
          <a:xfrm>
            <a:off x="914400" y="685800"/>
            <a:ext cx="7907338" cy="563563"/>
          </a:xfrm>
          <a:ln/>
        </p:spPr>
        <p:txBody>
          <a:bodyPr vert="horz" wrap="square" lIns="91440" tIns="45720" rIns="91440" bIns="45720" anchor="ctr" anchorCtr="0"/>
          <a:p>
            <a:pPr eaLnBrk="1" hangingPunct="1"/>
            <a:r>
              <a:rPr lang="zh-CN" altLang="en-US" sz="2800" dirty="0">
                <a:solidFill>
                  <a:schemeClr val="tx1"/>
                </a:solidFill>
                <a:ea typeface="宋体" panose="02010600030101010101" pitchFamily="2" charset="-122"/>
              </a:rPr>
              <a:t>教学内容三  处理客户投诉的程序</a:t>
            </a:r>
            <a:endParaRPr lang="zh-CN" altLang="en-US" sz="2800" dirty="0">
              <a:solidFill>
                <a:schemeClr val="tx1"/>
              </a:solidFill>
              <a:ea typeface="宋体" panose="02010600030101010101" pitchFamily="2" charset="-122"/>
            </a:endParaRPr>
          </a:p>
        </p:txBody>
      </p:sp>
      <p:sp>
        <p:nvSpPr>
          <p:cNvPr id="122883" name="内容占位符 2"/>
          <p:cNvSpPr>
            <a:spLocks noGrp="1"/>
          </p:cNvSpPr>
          <p:nvPr/>
        </p:nvSpPr>
        <p:spPr>
          <a:xfrm>
            <a:off x="457200" y="1828800"/>
            <a:ext cx="8229600" cy="4495800"/>
          </a:xfrm>
          <a:prstGeom prst="rect">
            <a:avLst/>
          </a:prstGeom>
          <a:noFill/>
          <a:ln w="9525">
            <a:noFill/>
          </a:ln>
        </p:spPr>
        <p:txBody>
          <a:bodyPr/>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一、情景设置 </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        </a:t>
            </a:r>
            <a:r>
              <a:rPr lang="en-US" altLang="zh-CN" sz="2800" dirty="0">
                <a:latin typeface="Arial" panose="020B0604020202020204" pitchFamily="34" charset="0"/>
              </a:rPr>
              <a:t>A</a:t>
            </a:r>
            <a:r>
              <a:rPr lang="zh-CN" altLang="en-US" sz="2800" dirty="0">
                <a:latin typeface="Arial" panose="020B0604020202020204" pitchFamily="34" charset="0"/>
              </a:rPr>
              <a:t>快递公司的客户服务员小李在知道如何判断投诉的有效性，以及掌握相关知识后，又遇到了一个难题，那就是不知道如何对客户的投诉进行处理，除了记录客户投诉的内容，他还应该干什么呢？</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二、技能训练目标 </a:t>
            </a:r>
            <a:endParaRPr lang="zh-CN" altLang="en-US" sz="2800" dirty="0">
              <a:latin typeface="Arial" panose="020B0604020202020204" pitchFamily="34" charset="0"/>
            </a:endParaRPr>
          </a:p>
          <a:p>
            <a:pPr marL="342900" indent="-342900">
              <a:spcBef>
                <a:spcPct val="20000"/>
              </a:spcBef>
              <a:buClr>
                <a:schemeClr val="hlink"/>
              </a:buClr>
              <a:buFont typeface="Wingdings" panose="05000000000000000000" pitchFamily="2" charset="2"/>
            </a:pPr>
            <a:r>
              <a:rPr lang="zh-CN" altLang="en-US" sz="2800" dirty="0">
                <a:latin typeface="Arial" panose="020B0604020202020204" pitchFamily="34" charset="0"/>
              </a:rPr>
              <a:t>        同学们需要掌握处理投诉的流程，并能灵活运用。</a:t>
            </a:r>
            <a:endParaRPr lang="zh-CN" altLang="en-US" sz="2800" dirty="0">
              <a:latin typeface="Arial" panose="020B0604020202020204" pitchFamily="34"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30" name="Rectangle 2"/>
          <p:cNvSpPr>
            <a:spLocks noGrp="1" noChangeArrowheads="1"/>
          </p:cNvSpPr>
          <p:nvPr>
            <p:ph idx="1"/>
          </p:nvPr>
        </p:nvSpPr>
        <p:spPr>
          <a:xfrm>
            <a:off x="457200" y="1828800"/>
            <a:ext cx="8435975" cy="449580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判断客户投诉的目标和目的</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）客户投诉到客服部门</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）客户投诉到公司其他部门</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）投诉处理回访</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23907"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2800" b="1" dirty="0">
                <a:latin typeface="Arial" panose="020B0604020202020204" pitchFamily="34" charset="0"/>
              </a:rPr>
              <a:t>教学内容三  处理客户投诉的程序</a:t>
            </a:r>
            <a:endParaRPr lang="zh-CN" altLang="en-US" sz="2800" b="1" dirty="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任务二  认识物流客户服务</a:t>
            </a:r>
            <a:endParaRPr lang="zh-CN" altLang="en-US" sz="3200" dirty="0">
              <a:ea typeface="宋体" panose="02010600030101010101" pitchFamily="2" charset="-122"/>
            </a:endParaRPr>
          </a:p>
        </p:txBody>
      </p:sp>
      <p:sp>
        <p:nvSpPr>
          <p:cNvPr id="14339"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三、相关理论知识 </a:t>
            </a:r>
            <a:endParaRPr lang="zh-CN" altLang="en-US" dirty="0">
              <a:ea typeface="宋体" panose="02010600030101010101" pitchFamily="2" charset="-122"/>
            </a:endParaRPr>
          </a:p>
          <a:p>
            <a:pPr>
              <a:buNone/>
            </a:pPr>
            <a:r>
              <a:rPr lang="en-US" altLang="zh-CN" b="1" dirty="0">
                <a:ea typeface="宋体" panose="02010600030101010101" pitchFamily="2" charset="-122"/>
              </a:rPr>
              <a:t>1.</a:t>
            </a:r>
            <a:r>
              <a:rPr lang="zh-CN" altLang="en-US" b="1" dirty="0">
                <a:ea typeface="宋体" panose="02010600030101010101" pitchFamily="2" charset="-122"/>
              </a:rPr>
              <a:t>物流客户服务定义</a:t>
            </a:r>
            <a:endParaRPr lang="zh-CN" altLang="en-US" dirty="0">
              <a:ea typeface="宋体" panose="02010600030101010101" pitchFamily="2" charset="-122"/>
            </a:endParaRPr>
          </a:p>
          <a:p>
            <a:pPr>
              <a:buNone/>
            </a:pPr>
            <a:r>
              <a:rPr lang="zh-CN" altLang="en-US" dirty="0">
                <a:ea typeface="宋体" panose="02010600030101010101" pitchFamily="2" charset="-122"/>
              </a:rPr>
              <a:t>   物流客户服务是指物流企业为促进其产品或服务的销售</a:t>
            </a:r>
            <a:r>
              <a:rPr lang="en-US" altLang="zh-CN" dirty="0">
                <a:ea typeface="宋体" panose="02010600030101010101" pitchFamily="2" charset="-122"/>
              </a:rPr>
              <a:t>,</a:t>
            </a:r>
            <a:r>
              <a:rPr lang="zh-CN" altLang="en-US" dirty="0">
                <a:ea typeface="宋体" panose="02010600030101010101" pitchFamily="2" charset="-122"/>
              </a:rPr>
              <a:t>发生在客户与物流企业之间的相互活动。</a:t>
            </a:r>
            <a:endParaRPr lang="zh-CN" altLang="en-US" b="1" dirty="0">
              <a:ea typeface="宋体" panose="02010600030101010101" pitchFamily="2" charset="-122"/>
            </a:endParaRPr>
          </a:p>
          <a:p>
            <a:pPr>
              <a:buNone/>
            </a:pPr>
            <a:r>
              <a:rPr lang="en-US" altLang="zh-CN" b="1" dirty="0">
                <a:ea typeface="宋体" panose="02010600030101010101" pitchFamily="2" charset="-122"/>
              </a:rPr>
              <a:t>2.</a:t>
            </a:r>
            <a:r>
              <a:rPr lang="zh-CN" altLang="en-US" b="1" dirty="0">
                <a:ea typeface="宋体" panose="02010600030101010101" pitchFamily="2" charset="-122"/>
              </a:rPr>
              <a:t>物流客户服务的构成要素</a:t>
            </a:r>
            <a:endParaRPr lang="zh-CN" altLang="en-US" dirty="0">
              <a:ea typeface="宋体" panose="02010600030101010101" pitchFamily="2" charset="-122"/>
            </a:endParaRPr>
          </a:p>
          <a:p>
            <a:pPr>
              <a:buNone/>
            </a:pPr>
            <a:r>
              <a:rPr lang="zh-CN" altLang="en-US" dirty="0">
                <a:ea typeface="宋体" panose="02010600030101010101" pitchFamily="2" charset="-122"/>
              </a:rPr>
              <a:t>    物流客户服务的组成要素可分为三类：交易前要素、交易中要素和交易后要素。</a:t>
            </a:r>
            <a:endParaRPr lang="zh-CN" altLang="en-US" dirty="0">
              <a:ea typeface="宋体" panose="02010600030101010101" pitchFamily="2" charset="-122"/>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30" name="Rectangle 2"/>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rPr>
              <a:t>2.</a:t>
            </a:r>
            <a:r>
              <a:rPr lang="zh-CN" altLang="en-US" b="1" dirty="0">
                <a:ea typeface="宋体" panose="02010600030101010101" pitchFamily="2" charset="-122"/>
              </a:rPr>
              <a:t>处理客户投诉的注意事项</a:t>
            </a:r>
            <a:endParaRPr lang="zh-CN" altLang="en-US" b="1"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）受理投诉阶段</a:t>
            </a:r>
            <a:endParaRPr lang="zh-CN" altLang="en-US" dirty="0">
              <a:ea typeface="宋体" panose="02010600030101010101" pitchFamily="2" charset="-122"/>
            </a:endParaRPr>
          </a:p>
          <a:p>
            <a:pPr>
              <a:buNone/>
            </a:pPr>
            <a:r>
              <a:rPr lang="zh-CN" altLang="en-US" dirty="0">
                <a:ea typeface="宋体" panose="02010600030101010101" pitchFamily="2" charset="-122"/>
              </a:rPr>
              <a:t>　①控制自己情绪</a:t>
            </a:r>
            <a:r>
              <a:rPr lang="en-US" altLang="zh-CN" dirty="0">
                <a:ea typeface="宋体" panose="02010600030101010101" pitchFamily="2" charset="-122"/>
              </a:rPr>
              <a:t>,</a:t>
            </a:r>
            <a:r>
              <a:rPr lang="zh-CN" altLang="en-US" dirty="0">
                <a:ea typeface="宋体" panose="02010600030101010101" pitchFamily="2" charset="-122"/>
              </a:rPr>
              <a:t>保持冷静</a:t>
            </a:r>
            <a:r>
              <a:rPr lang="en-US" altLang="zh-CN" dirty="0">
                <a:ea typeface="宋体" panose="02010600030101010101" pitchFamily="2" charset="-122"/>
              </a:rPr>
              <a:t>,</a:t>
            </a:r>
            <a:r>
              <a:rPr lang="zh-CN" altLang="en-US" dirty="0">
                <a:ea typeface="宋体" panose="02010600030101010101" pitchFamily="2" charset="-122"/>
              </a:rPr>
              <a:t>平和；</a:t>
            </a:r>
            <a:endParaRPr lang="zh-CN" altLang="en-US" dirty="0">
              <a:ea typeface="宋体" panose="02010600030101010101" pitchFamily="2" charset="-122"/>
            </a:endParaRPr>
          </a:p>
          <a:p>
            <a:pPr>
              <a:buNone/>
            </a:pPr>
            <a:r>
              <a:rPr lang="zh-CN" altLang="en-US" dirty="0">
                <a:ea typeface="宋体" panose="02010600030101010101" pitchFamily="2" charset="-122"/>
              </a:rPr>
              <a:t>　②先处理客户的情绪</a:t>
            </a:r>
            <a:r>
              <a:rPr lang="en-US" altLang="zh-CN" dirty="0">
                <a:ea typeface="宋体" panose="02010600030101010101" pitchFamily="2" charset="-122"/>
              </a:rPr>
              <a:t>,</a:t>
            </a:r>
            <a:r>
              <a:rPr lang="zh-CN" altLang="en-US" dirty="0">
                <a:ea typeface="宋体" panose="02010600030101010101" pitchFamily="2" charset="-122"/>
              </a:rPr>
              <a:t>改变客户心态</a:t>
            </a:r>
            <a:r>
              <a:rPr lang="en-US" altLang="zh-CN" dirty="0">
                <a:ea typeface="宋体" panose="02010600030101010101" pitchFamily="2" charset="-122"/>
              </a:rPr>
              <a:t>,</a:t>
            </a:r>
            <a:r>
              <a:rPr lang="zh-CN" altLang="en-US" dirty="0">
                <a:ea typeface="宋体" panose="02010600030101010101" pitchFamily="2" charset="-122"/>
              </a:rPr>
              <a:t>然后处理投诉内容；</a:t>
            </a:r>
            <a:endParaRPr lang="zh-CN" altLang="en-US" dirty="0">
              <a:ea typeface="宋体" panose="02010600030101010101" pitchFamily="2" charset="-122"/>
            </a:endParaRPr>
          </a:p>
          <a:p>
            <a:pPr>
              <a:buNone/>
            </a:pPr>
            <a:r>
              <a:rPr lang="zh-CN" altLang="en-US" dirty="0">
                <a:ea typeface="宋体" panose="02010600030101010101" pitchFamily="2" charset="-122"/>
              </a:rPr>
              <a:t>    ③应将客户的投诉行为看成是公事</a:t>
            </a:r>
            <a:r>
              <a:rPr lang="en-US" altLang="zh-CN" dirty="0">
                <a:ea typeface="宋体" panose="02010600030101010101" pitchFamily="2" charset="-122"/>
              </a:rPr>
              <a:t>,</a:t>
            </a:r>
            <a:r>
              <a:rPr lang="zh-CN" altLang="en-US" dirty="0">
                <a:ea typeface="宋体" panose="02010600030101010101" pitchFamily="2" charset="-122"/>
              </a:rPr>
              <a:t>进行实事求是地判断</a:t>
            </a:r>
            <a:r>
              <a:rPr lang="en-US" altLang="zh-CN" dirty="0">
                <a:ea typeface="宋体" panose="02010600030101010101" pitchFamily="2" charset="-122"/>
              </a:rPr>
              <a:t>,</a:t>
            </a:r>
            <a:r>
              <a:rPr lang="zh-CN" altLang="en-US" dirty="0">
                <a:ea typeface="宋体" panose="02010600030101010101" pitchFamily="2" charset="-122"/>
              </a:rPr>
              <a:t>不应加个人情绪和喜好；</a:t>
            </a:r>
            <a:endParaRPr lang="zh-CN" altLang="en-US" dirty="0">
              <a:ea typeface="宋体" panose="02010600030101010101" pitchFamily="2" charset="-122"/>
            </a:endParaRPr>
          </a:p>
          <a:p>
            <a:pPr>
              <a:buNone/>
            </a:pPr>
            <a:r>
              <a:rPr lang="zh-CN" altLang="en-US" dirty="0">
                <a:ea typeface="宋体" panose="02010600030101010101" pitchFamily="2" charset="-122"/>
              </a:rPr>
              <a:t>    ④抱着负责的心态</a:t>
            </a:r>
            <a:r>
              <a:rPr lang="en-US" altLang="zh-CN" dirty="0">
                <a:ea typeface="宋体" panose="02010600030101010101" pitchFamily="2" charset="-122"/>
              </a:rPr>
              <a:t>,</a:t>
            </a:r>
            <a:r>
              <a:rPr lang="zh-CN" altLang="en-US" dirty="0">
                <a:ea typeface="宋体" panose="02010600030101010101" pitchFamily="2" charset="-122"/>
              </a:rPr>
              <a:t>真正关心客户投诉的问题。</a:t>
            </a:r>
            <a:endParaRPr lang="zh-CN" altLang="en-US" dirty="0">
              <a:ea typeface="宋体" panose="02010600030101010101" pitchFamily="2" charset="-122"/>
            </a:endParaRPr>
          </a:p>
        </p:txBody>
      </p:sp>
      <p:sp>
        <p:nvSpPr>
          <p:cNvPr id="124931"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2800" b="1" dirty="0">
                <a:latin typeface="Arial" panose="020B0604020202020204" pitchFamily="34" charset="0"/>
              </a:rPr>
              <a:t>教学内容三  处理客户投诉的程序</a:t>
            </a:r>
            <a:endParaRPr lang="zh-CN" altLang="en-US" sz="2800" b="1" dirty="0">
              <a:latin typeface="Arial" panose="020B0604020202020204" pitchFamily="34" charset="0"/>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4" name="Rectangle 2"/>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）接受投诉阶段 </a:t>
            </a:r>
            <a:endParaRPr lang="zh-CN" altLang="en-US" dirty="0">
              <a:ea typeface="宋体" panose="02010600030101010101" pitchFamily="2" charset="-122"/>
            </a:endParaRPr>
          </a:p>
          <a:p>
            <a:pPr>
              <a:buNone/>
            </a:pPr>
            <a:r>
              <a:rPr lang="zh-CN" altLang="en-US" dirty="0">
                <a:ea typeface="宋体" panose="02010600030101010101" pitchFamily="2" charset="-122"/>
              </a:rPr>
              <a:t>    ①认真倾听，保持冷静；同情理解并安慰客户； </a:t>
            </a:r>
            <a:endParaRPr lang="zh-CN" altLang="en-US" dirty="0">
              <a:ea typeface="宋体" panose="02010600030101010101" pitchFamily="2" charset="-122"/>
            </a:endParaRPr>
          </a:p>
          <a:p>
            <a:pPr>
              <a:buNone/>
            </a:pPr>
            <a:r>
              <a:rPr lang="zh-CN" altLang="en-US" dirty="0">
                <a:ea typeface="宋体" panose="02010600030101010101" pitchFamily="2" charset="-122"/>
              </a:rPr>
              <a:t>    ②给予客户足够的重视和关注； </a:t>
            </a:r>
            <a:endParaRPr lang="zh-CN" altLang="en-US" dirty="0">
              <a:ea typeface="宋体" panose="02010600030101010101" pitchFamily="2" charset="-122"/>
            </a:endParaRPr>
          </a:p>
          <a:p>
            <a:pPr eaLnBrk="1" latinLnBrk="1" hangingPunct="1">
              <a:buNone/>
            </a:pPr>
            <a:r>
              <a:rPr lang="zh-CN" altLang="en-US" dirty="0">
                <a:ea typeface="宋体" panose="02010600030101010101" pitchFamily="2" charset="-122"/>
              </a:rPr>
              <a:t>    ③不让客户等待太久；当客户不知道等待多久时，告诉客户明确的等待时间； </a:t>
            </a:r>
            <a:endParaRPr lang="zh-CN" altLang="en-US" dirty="0">
              <a:ea typeface="宋体" panose="02010600030101010101" pitchFamily="2" charset="-122"/>
            </a:endParaRPr>
          </a:p>
          <a:p>
            <a:pPr>
              <a:buNone/>
            </a:pPr>
            <a:r>
              <a:rPr lang="zh-CN" altLang="en-US" dirty="0">
                <a:ea typeface="宋体" panose="02010600030101010101" pitchFamily="2" charset="-122"/>
              </a:rPr>
              <a:t>    ④注意对事件全过程进行仔细询问，语速不宜过快，要做详细的投诉记录； </a:t>
            </a:r>
            <a:endParaRPr lang="zh-CN" altLang="en-US" dirty="0">
              <a:ea typeface="宋体" panose="02010600030101010101" pitchFamily="2" charset="-122"/>
            </a:endParaRPr>
          </a:p>
          <a:p>
            <a:pPr>
              <a:buNone/>
            </a:pPr>
            <a:r>
              <a:rPr lang="zh-CN" altLang="en-US" dirty="0">
                <a:ea typeface="宋体" panose="02010600030101010101" pitchFamily="2" charset="-122"/>
              </a:rPr>
              <a:t>    ⑤立即采取行动，协调有关部门解决。</a:t>
            </a:r>
            <a:endParaRPr lang="zh-CN" altLang="en-US" dirty="0">
              <a:ea typeface="宋体" panose="02010600030101010101" pitchFamily="2" charset="-122"/>
            </a:endParaRPr>
          </a:p>
        </p:txBody>
      </p:sp>
      <p:sp>
        <p:nvSpPr>
          <p:cNvPr id="125955"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2800" b="1" dirty="0">
                <a:latin typeface="Arial" panose="020B0604020202020204" pitchFamily="34" charset="0"/>
              </a:rPr>
              <a:t>教学内容三  处理客户投诉的程序</a:t>
            </a:r>
            <a:endParaRPr lang="zh-CN" altLang="en-US" sz="2800" b="1" dirty="0">
              <a:latin typeface="Arial" panose="020B0604020202020204" pitchFamily="34"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8" name="Rectangle 2"/>
          <p:cNvSpPr>
            <a:spLocks noGrp="1"/>
          </p:cNvSpPr>
          <p:nvPr>
            <p:ph idx="1"/>
          </p:nvPr>
        </p:nvSpPr>
        <p:spPr>
          <a:ln/>
        </p:spPr>
        <p:txBody>
          <a:bodyPr vert="horz" wrap="square" lIns="91440" tIns="45720" rIns="91440" bIns="45720" anchor="t" anchorCtr="0"/>
          <a:p>
            <a:pPr>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3</a:t>
            </a:r>
            <a:r>
              <a:rPr lang="zh-CN" altLang="en-US" sz="2400" dirty="0">
                <a:ea typeface="宋体" panose="02010600030101010101" pitchFamily="2" charset="-122"/>
              </a:rPr>
              <a:t>）解释澄清阶段 </a:t>
            </a:r>
            <a:endParaRPr lang="zh-CN" altLang="en-US" sz="2400" dirty="0">
              <a:ea typeface="宋体" panose="02010600030101010101" pitchFamily="2" charset="-122"/>
            </a:endParaRPr>
          </a:p>
          <a:p>
            <a:pPr eaLnBrk="1" latinLnBrk="1" hangingPunct="1">
              <a:lnSpc>
                <a:spcPct val="90000"/>
              </a:lnSpc>
              <a:buNone/>
            </a:pPr>
            <a:r>
              <a:rPr lang="zh-CN" altLang="en-US" sz="2400" dirty="0">
                <a:ea typeface="宋体" panose="02010600030101010101" pitchFamily="2" charset="-122"/>
              </a:rPr>
              <a:t>    ①不得与客户争辩或一味寻找借口；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    ②注意解释语言的语调，不得给客户有受轻视，冷漠或不耐烦的感觉；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    ③换位思维，易地而处，从客户的角度出发，做合理的解释或澄清；</a:t>
            </a:r>
            <a:endParaRPr lang="zh-CN" altLang="en-US" sz="2400" dirty="0">
              <a:ea typeface="宋体" panose="02010600030101010101" pitchFamily="2" charset="-122"/>
            </a:endParaRPr>
          </a:p>
          <a:p>
            <a:pPr eaLnBrk="1" latinLnBrk="1" hangingPunct="1">
              <a:lnSpc>
                <a:spcPct val="90000"/>
              </a:lnSpc>
              <a:buNone/>
            </a:pPr>
            <a:r>
              <a:rPr lang="zh-CN" altLang="en-US" sz="2400" dirty="0">
                <a:ea typeface="宋体" panose="02010600030101010101" pitchFamily="2" charset="-122"/>
              </a:rPr>
              <a:t>    ④不得试图推卸责任，不得在客户面前评论公司</a:t>
            </a:r>
            <a:r>
              <a:rPr lang="en-US" altLang="zh-CN" sz="2400" dirty="0">
                <a:ea typeface="宋体" panose="02010600030101010101" pitchFamily="2" charset="-122"/>
              </a:rPr>
              <a:t>/</a:t>
            </a:r>
            <a:r>
              <a:rPr lang="zh-CN" altLang="en-US" sz="2400" dirty="0">
                <a:ea typeface="宋体" panose="02010600030101010101" pitchFamily="2" charset="-122"/>
              </a:rPr>
              <a:t>其他部门</a:t>
            </a:r>
            <a:r>
              <a:rPr lang="en-US" altLang="zh-CN" sz="2400" dirty="0">
                <a:ea typeface="宋体" panose="02010600030101010101" pitchFamily="2" charset="-122"/>
              </a:rPr>
              <a:t>/</a:t>
            </a:r>
            <a:r>
              <a:rPr lang="zh-CN" altLang="en-US" sz="2400" dirty="0">
                <a:ea typeface="宋体" panose="02010600030101010101" pitchFamily="2" charset="-122"/>
              </a:rPr>
              <a:t>同事的不是；</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    ⑤在没有彻底了解清楚客户所投诉的问题时，不得马上将问题转交其他同事或相关部门；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    ⑥如果确实是我方原因，必须诚恳道歉，但是不能过分道歉，注意管理客户的期望；限时提出解决问题的方法。</a:t>
            </a:r>
            <a:endParaRPr lang="zh-CN" altLang="en-US" sz="2400" dirty="0">
              <a:ea typeface="宋体" panose="02010600030101010101" pitchFamily="2" charset="-122"/>
            </a:endParaRPr>
          </a:p>
        </p:txBody>
      </p:sp>
      <p:sp>
        <p:nvSpPr>
          <p:cNvPr id="126979"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2800" b="1" dirty="0">
                <a:latin typeface="Arial" panose="020B0604020202020204" pitchFamily="34" charset="0"/>
              </a:rPr>
              <a:t>教学内容三  处理客户投诉的程序</a:t>
            </a:r>
            <a:endParaRPr lang="zh-CN" altLang="en-US" sz="2800" b="1" dirty="0">
              <a:latin typeface="Arial" panose="020B0604020202020204" pitchFamily="34" charset="0"/>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2" name="Rectangle 2"/>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）提出解决方案阶段 </a:t>
            </a:r>
            <a:endParaRPr lang="zh-CN" altLang="en-US" dirty="0">
              <a:ea typeface="宋体" panose="02010600030101010101" pitchFamily="2" charset="-122"/>
            </a:endParaRPr>
          </a:p>
          <a:p>
            <a:pPr>
              <a:buNone/>
            </a:pPr>
            <a:r>
              <a:rPr lang="zh-CN" altLang="en-US" dirty="0">
                <a:ea typeface="宋体" panose="02010600030101010101" pitchFamily="2" charset="-122"/>
              </a:rPr>
              <a:t>    ①根据投诉类别和情况，提出相应的解决问题的具体措施； </a:t>
            </a:r>
            <a:endParaRPr lang="zh-CN" altLang="en-US" dirty="0">
              <a:ea typeface="宋体" panose="02010600030101010101" pitchFamily="2" charset="-122"/>
            </a:endParaRPr>
          </a:p>
          <a:p>
            <a:pPr eaLnBrk="1" latinLnBrk="1" hangingPunct="1">
              <a:buNone/>
            </a:pPr>
            <a:r>
              <a:rPr lang="zh-CN" altLang="en-US" dirty="0">
                <a:ea typeface="宋体" panose="02010600030101010101" pitchFamily="2" charset="-122"/>
              </a:rPr>
              <a:t>    ②向客户说明解决问题所需要的时间，及其原因；</a:t>
            </a:r>
            <a:endParaRPr lang="zh-CN" altLang="en-US" dirty="0">
              <a:ea typeface="宋体" panose="02010600030101010101" pitchFamily="2" charset="-122"/>
            </a:endParaRPr>
          </a:p>
          <a:p>
            <a:pPr>
              <a:buNone/>
            </a:pPr>
            <a:r>
              <a:rPr lang="zh-CN" altLang="en-US" dirty="0">
                <a:ea typeface="宋体" panose="02010600030101010101" pitchFamily="2" charset="-122"/>
              </a:rPr>
              <a:t>    ③如果客户不认可或拒绝接受解决方法，坦诚向客户表明公司的限制。；</a:t>
            </a:r>
            <a:endParaRPr lang="zh-CN" altLang="en-US" dirty="0">
              <a:ea typeface="宋体" panose="02010600030101010101" pitchFamily="2" charset="-122"/>
            </a:endParaRPr>
          </a:p>
          <a:p>
            <a:pPr>
              <a:buNone/>
            </a:pPr>
            <a:r>
              <a:rPr lang="zh-CN" altLang="en-US" dirty="0">
                <a:ea typeface="宋体" panose="02010600030101010101" pitchFamily="2" charset="-122"/>
              </a:rPr>
              <a:t>    ④按时限及时将需要后台处理的投诉记录传递给相关部门处理。</a:t>
            </a:r>
            <a:endParaRPr lang="zh-CN" altLang="en-US" dirty="0">
              <a:ea typeface="宋体" panose="02010600030101010101" pitchFamily="2" charset="-122"/>
            </a:endParaRPr>
          </a:p>
        </p:txBody>
      </p:sp>
      <p:sp>
        <p:nvSpPr>
          <p:cNvPr id="128003"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2800" b="1" dirty="0">
                <a:latin typeface="Arial" panose="020B0604020202020204" pitchFamily="34" charset="0"/>
              </a:rPr>
              <a:t>教学内容三  处理客户投诉的程序</a:t>
            </a:r>
            <a:endParaRPr lang="zh-CN" altLang="en-US" sz="2800" b="1" dirty="0">
              <a:latin typeface="Arial" panose="020B0604020202020204" pitchFamily="34"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26" name="Rectangle 2"/>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a:t>
            </a:r>
            <a:r>
              <a:rPr lang="en-US" altLang="zh-CN" dirty="0">
                <a:ea typeface="宋体" panose="02010600030101010101" pitchFamily="2" charset="-122"/>
              </a:rPr>
              <a:t>5</a:t>
            </a:r>
            <a:r>
              <a:rPr lang="zh-CN" altLang="en-US" dirty="0">
                <a:ea typeface="宋体" panose="02010600030101010101" pitchFamily="2" charset="-122"/>
              </a:rPr>
              <a:t>）跟踪回访阶段</a:t>
            </a:r>
            <a:endParaRPr lang="zh-CN" altLang="en-US" dirty="0">
              <a:ea typeface="宋体" panose="02010600030101010101" pitchFamily="2" charset="-122"/>
            </a:endParaRPr>
          </a:p>
          <a:p>
            <a:pPr>
              <a:buNone/>
            </a:pPr>
            <a:r>
              <a:rPr lang="zh-CN" altLang="en-US" dirty="0">
                <a:ea typeface="宋体" panose="02010600030101010101" pitchFamily="2" charset="-122"/>
              </a:rPr>
              <a:t>    ①根据处理时限的要求，注意跟进投诉处理的进程；</a:t>
            </a:r>
            <a:endParaRPr lang="zh-CN" altLang="en-US" dirty="0">
              <a:ea typeface="宋体" panose="02010600030101010101" pitchFamily="2" charset="-122"/>
            </a:endParaRPr>
          </a:p>
          <a:p>
            <a:pPr>
              <a:buNone/>
            </a:pPr>
            <a:r>
              <a:rPr lang="zh-CN" altLang="en-US" dirty="0">
                <a:ea typeface="宋体" panose="02010600030101010101" pitchFamily="2" charset="-122"/>
              </a:rPr>
              <a:t>    ②及时将处理结果向投诉的客户通告；</a:t>
            </a:r>
            <a:endParaRPr lang="zh-CN" altLang="en-US" dirty="0">
              <a:ea typeface="宋体" panose="02010600030101010101" pitchFamily="2" charset="-122"/>
            </a:endParaRPr>
          </a:p>
          <a:p>
            <a:pPr>
              <a:buNone/>
            </a:pPr>
            <a:r>
              <a:rPr lang="zh-CN" altLang="en-US" dirty="0">
                <a:ea typeface="宋体" panose="02010600030101010101" pitchFamily="2" charset="-122"/>
              </a:rPr>
              <a:t>    ③关心询问客户对处理结果的满意程度。</a:t>
            </a:r>
            <a:endParaRPr lang="zh-CN" altLang="en-US" dirty="0">
              <a:ea typeface="宋体" panose="02010600030101010101" pitchFamily="2" charset="-122"/>
            </a:endParaRPr>
          </a:p>
        </p:txBody>
      </p:sp>
      <p:sp>
        <p:nvSpPr>
          <p:cNvPr id="129027" name="标题 1"/>
          <p:cNvSpPr>
            <a:spLocks noGrp="1"/>
          </p:cNvSpPr>
          <p:nvPr/>
        </p:nvSpPr>
        <p:spPr>
          <a:xfrm>
            <a:off x="914400" y="685800"/>
            <a:ext cx="7907338" cy="563563"/>
          </a:xfrm>
          <a:prstGeom prst="rect">
            <a:avLst/>
          </a:prstGeom>
          <a:noFill/>
          <a:ln w="9525">
            <a:noFill/>
          </a:ln>
        </p:spPr>
        <p:txBody>
          <a:bodyPr anchor="ctr" anchorCtr="0"/>
          <a:p>
            <a:pPr algn="ctr"/>
            <a:r>
              <a:rPr lang="zh-CN" altLang="en-US" sz="2800" b="1" dirty="0">
                <a:latin typeface="Arial" panose="020B0604020202020204" pitchFamily="34" charset="0"/>
              </a:rPr>
              <a:t>教学内容三  处理客户投诉的程序</a:t>
            </a:r>
            <a:endParaRPr lang="zh-CN" altLang="en-US" sz="2800" b="1" dirty="0">
              <a:latin typeface="Arial" panose="020B0604020202020204" pitchFamily="34" charset="0"/>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50" name="Rectangle 2"/>
          <p:cNvSpPr>
            <a:spLocks noGrp="1"/>
          </p:cNvSpPr>
          <p:nvPr>
            <p:ph type="title"/>
          </p:nvPr>
        </p:nvSpPr>
        <p:spPr>
          <a:ln/>
        </p:spPr>
        <p:txBody>
          <a:bodyPr vert="horz" wrap="square" lIns="91440" tIns="45720" rIns="91440" bIns="45720" anchor="ctr" anchorCtr="0"/>
          <a:p>
            <a:r>
              <a:rPr lang="zh-CN" altLang="en-US" sz="2800" dirty="0">
                <a:solidFill>
                  <a:schemeClr val="tx1"/>
                </a:solidFill>
                <a:ea typeface="宋体" panose="02010600030101010101" pitchFamily="2" charset="-122"/>
              </a:rPr>
              <a:t>任务三  投诉处理后服务跟进</a:t>
            </a:r>
            <a:endParaRPr lang="zh-CN" altLang="en-US" sz="2800" dirty="0">
              <a:solidFill>
                <a:schemeClr val="tx1"/>
              </a:solidFill>
              <a:ea typeface="宋体" panose="02010600030101010101" pitchFamily="2" charset="-122"/>
            </a:endParaRPr>
          </a:p>
        </p:txBody>
      </p:sp>
      <p:sp>
        <p:nvSpPr>
          <p:cNvPr id="130051"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教学内容一  回访投诉客户的步骤</a:t>
            </a:r>
            <a:endParaRPr lang="zh-CN" altLang="en-US" dirty="0">
              <a:ea typeface="宋体" panose="02010600030101010101" pitchFamily="2" charset="-122"/>
            </a:endParaRPr>
          </a:p>
          <a:p>
            <a:r>
              <a:rPr lang="zh-CN" altLang="en-US" dirty="0">
                <a:ea typeface="宋体" panose="02010600030101010101" pitchFamily="2" charset="-122"/>
              </a:rPr>
              <a:t>教学内容二  客户回访谈话技术</a:t>
            </a:r>
            <a:endParaRPr lang="zh-CN" altLang="en-US" dirty="0">
              <a:ea typeface="宋体" panose="02010600030101010101" pitchFamily="2" charset="-122"/>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4" name="标题 1"/>
          <p:cNvSpPr>
            <a:spLocks noGrp="1"/>
          </p:cNvSpPr>
          <p:nvPr>
            <p:ph type="title" idx="4294967295"/>
          </p:nvPr>
        </p:nvSpPr>
        <p:spPr>
          <a:ln/>
        </p:spPr>
        <p:txBody>
          <a:bodyPr vert="horz" wrap="square" lIns="91440" tIns="45720" rIns="91440" bIns="45720" anchor="ctr" anchorCtr="0"/>
          <a:p>
            <a:pPr eaLnBrk="1" hangingPunct="1"/>
            <a:r>
              <a:rPr lang="zh-CN" altLang="en-US" sz="2800" dirty="0">
                <a:solidFill>
                  <a:schemeClr val="tx1"/>
                </a:solidFill>
                <a:latin typeface="华文新魏" pitchFamily="2" charset="-122"/>
                <a:ea typeface="华文新魏" pitchFamily="2" charset="-122"/>
              </a:rPr>
              <a:t>教学内容一  </a:t>
            </a:r>
            <a:r>
              <a:rPr lang="zh-CN" altLang="en-US" sz="3200" dirty="0">
                <a:solidFill>
                  <a:schemeClr val="tx1"/>
                </a:solidFill>
                <a:latin typeface="华文新魏" pitchFamily="2" charset="-122"/>
                <a:ea typeface="华文新魏" pitchFamily="2" charset="-122"/>
              </a:rPr>
              <a:t>回访投诉客户的步骤</a:t>
            </a:r>
            <a:endParaRPr lang="zh-CN" altLang="en-US" sz="3200" dirty="0">
              <a:solidFill>
                <a:schemeClr val="tx1"/>
              </a:solidFill>
              <a:latin typeface="华文新魏" pitchFamily="2" charset="-122"/>
              <a:ea typeface="华文新魏" pitchFamily="2" charset="-122"/>
            </a:endParaRPr>
          </a:p>
        </p:txBody>
      </p:sp>
      <p:sp>
        <p:nvSpPr>
          <p:cNvPr id="131075" name="内容占位符 2"/>
          <p:cNvSpPr>
            <a:spLocks noGrp="1"/>
          </p:cNvSpPr>
          <p:nvPr>
            <p:ph idx="1"/>
          </p:nvPr>
        </p:nvSpPr>
        <p:spPr>
          <a:ln/>
        </p:spPr>
        <p:txBody>
          <a:bodyPr vert="horz" wrap="square" lIns="91440" tIns="45720" rIns="91440" bIns="45720" anchor="t" anchorCtr="0"/>
          <a:p>
            <a:pPr eaLnBrk="1" hangingPunct="1">
              <a:buNone/>
            </a:pPr>
            <a:r>
              <a:rPr lang="zh-CN" altLang="en-US" sz="2400" dirty="0">
                <a:ea typeface="宋体" panose="02010600030101010101" pitchFamily="2" charset="-122"/>
              </a:rPr>
              <a:t>一、情景设置 </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处理完客户投诉后，需要对客户进行回访，以确定客户对处理结果是否满意，同时也能让客户感到企业对他的重视，能够重新获得客户的青睐。在这个情境中，同学们需要通过电话和面谈两种方式对客户进行回访，主要回访内容就是客户对处理过程和结果的满意程度，和对企业的意见等。</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二、技能训练目标 </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1</a:t>
            </a:r>
            <a:r>
              <a:rPr lang="zh-CN" altLang="en-US" sz="2400" dirty="0">
                <a:ea typeface="宋体" panose="02010600030101010101" pitchFamily="2" charset="-122"/>
              </a:rPr>
              <a:t>）会填写客户回访报告表</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2</a:t>
            </a:r>
            <a:r>
              <a:rPr lang="zh-CN" altLang="en-US" sz="2400" dirty="0">
                <a:ea typeface="宋体" panose="02010600030101010101" pitchFamily="2" charset="-122"/>
              </a:rPr>
              <a:t>）会分析物流客户回访信息</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3</a:t>
            </a:r>
            <a:r>
              <a:rPr lang="zh-CN" altLang="en-US" sz="2400" dirty="0">
                <a:ea typeface="宋体" panose="02010600030101010101" pitchFamily="2" charset="-122"/>
              </a:rPr>
              <a:t>）撰写物流客户回访报告</a:t>
            </a:r>
            <a:endParaRPr lang="zh-CN" altLang="en-US" sz="2400" dirty="0">
              <a:ea typeface="宋体" panose="02010600030101010101" pitchFamily="2" charset="-122"/>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2" name="内容占位符 2"/>
          <p:cNvSpPr>
            <a:spLocks noGrp="1"/>
          </p:cNvSpPr>
          <p:nvPr>
            <p:ph idx="1"/>
          </p:nvPr>
        </p:nvSpPr>
        <p:spPr>
          <a:xfrm>
            <a:off x="571500" y="1428750"/>
            <a:ext cx="8466138" cy="5029200"/>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客户回访目的</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）通过客户回访能够准确掌握每个客户的基本情况和动态；</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）在对客户有详实了解的基础上，有针对性地对不同客户进行不同方法的维系与跟踪回访；</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）了解客户需求，便于为客户提供更多、更优质的增值服务；</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）发现自身存在的不足，及时改进提高；</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）提高客户满意度。</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32099" name="标题 1"/>
          <p:cNvSpPr>
            <a:spLocks noGrp="1"/>
          </p:cNvSpPr>
          <p:nvPr/>
        </p:nvSpPr>
        <p:spPr>
          <a:xfrm>
            <a:off x="914400" y="685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教学内容一  投诉有效性的确定</a:t>
            </a:r>
            <a:endParaRPr lang="zh-CN" altLang="en-US" sz="3200" b="1" dirty="0">
              <a:solidFill>
                <a:schemeClr val="bg1"/>
              </a:solidFill>
              <a:latin typeface="Arial" panose="020B0604020202020204"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2" name="内容占位符 2"/>
          <p:cNvSpPr>
            <a:spLocks noGrp="1"/>
          </p:cNvSpPr>
          <p:nvPr>
            <p:ph idx="1"/>
          </p:nvPr>
        </p:nvSpPr>
        <p:spPr>
          <a:xfrm>
            <a:off x="571500" y="1428750"/>
            <a:ext cx="8466138" cy="5029200"/>
          </a:xfrm>
          <a:ln/>
        </p:spPr>
        <p:txBody>
          <a:bodyPr vert="horz" wrap="square" lIns="91440" tIns="45720" rIns="91440" bIns="45720" anchor="t" anchorCtr="0"/>
          <a:p>
            <a:pPr eaLnBrk="1" hangingPunct="1">
              <a:buNone/>
            </a:pPr>
            <a:r>
              <a:rPr lang="en-US" altLang="zh-CN" b="1" dirty="0">
                <a:ea typeface="宋体" panose="02010600030101010101" pitchFamily="2" charset="-122"/>
              </a:rPr>
              <a:t>2.</a:t>
            </a:r>
            <a:r>
              <a:rPr lang="zh-CN" altLang="en-US" b="1" dirty="0">
                <a:ea typeface="宋体" panose="02010600030101010101" pitchFamily="2" charset="-122"/>
              </a:rPr>
              <a:t>客户回访工作流程</a:t>
            </a:r>
            <a:endParaRPr lang="zh-CN" altLang="en-US" b="1"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）调取客户资料</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）客户拜访准备</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①制订回访计划；②预约回访时间或地点；③准备回访资料。</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）实施回访</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）整理回访记录和处理</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5</a:t>
            </a:r>
            <a:r>
              <a:rPr lang="zh-CN" altLang="en-US" dirty="0">
                <a:ea typeface="宋体" panose="02010600030101010101" pitchFamily="2" charset="-122"/>
              </a:rPr>
              <a:t>）资料保存和使用</a:t>
            </a:r>
            <a:endParaRPr lang="zh-CN" altLang="en-US" dirty="0">
              <a:ea typeface="宋体" panose="02010600030101010101" pitchFamily="2" charset="-122"/>
            </a:endParaRPr>
          </a:p>
        </p:txBody>
      </p:sp>
      <p:sp>
        <p:nvSpPr>
          <p:cNvPr id="133123" name="标题 1"/>
          <p:cNvSpPr>
            <a:spLocks noGrp="1"/>
          </p:cNvSpPr>
          <p:nvPr/>
        </p:nvSpPr>
        <p:spPr>
          <a:xfrm>
            <a:off x="914400" y="685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教学内容一  投诉有效性的确定</a:t>
            </a:r>
            <a:endParaRPr lang="zh-CN" altLang="en-US" sz="3200" b="1" dirty="0">
              <a:solidFill>
                <a:schemeClr val="bg1"/>
              </a:solidFill>
              <a:latin typeface="Arial" panose="020B0604020202020204" pitchFamily="34" charset="0"/>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4146" name="内容占位符 2"/>
          <p:cNvSpPr>
            <a:spLocks noGrp="1"/>
          </p:cNvSpPr>
          <p:nvPr>
            <p:ph idx="1"/>
          </p:nvPr>
        </p:nvSpPr>
        <p:spPr>
          <a:ln/>
        </p:spPr>
        <p:txBody>
          <a:bodyPr vert="horz" wrap="square" lIns="91440" tIns="45720" rIns="91440" bIns="45720" anchor="t" anchorCtr="0"/>
          <a:p>
            <a:pPr eaLnBrk="1" hangingPunct="1">
              <a:buNone/>
            </a:pPr>
            <a:r>
              <a:rPr lang="zh-CN" altLang="en-US" sz="2400" dirty="0">
                <a:ea typeface="宋体" panose="02010600030101010101" pitchFamily="2" charset="-122"/>
              </a:rPr>
              <a:t>一、情景设置 </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a:t>
            </a:r>
            <a:r>
              <a:rPr lang="en-US" altLang="zh-CN" sz="2400" dirty="0">
                <a:ea typeface="宋体" panose="02010600030101010101" pitchFamily="2" charset="-122"/>
              </a:rPr>
              <a:t>A</a:t>
            </a:r>
            <a:r>
              <a:rPr lang="zh-CN" altLang="en-US" sz="2400" dirty="0">
                <a:ea typeface="宋体" panose="02010600030101010101" pitchFamily="2" charset="-122"/>
              </a:rPr>
              <a:t>快递公司客户服务员小李，因为是新员工，在进行客户回访时总是会在语言上得罪客户，他现在很苦恼。公司也发现了这个问题，并对他进行了谈话技术的培训。</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二、技能训练目标 </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     同学们不仅要掌握投诉受理时的谈话技术，还有灵活运用客户回访时的谈话技术，这会让投诉处理结果更让客户满意。</a:t>
            </a:r>
            <a:endParaRPr lang="zh-CN" altLang="en-US" sz="2400" dirty="0">
              <a:ea typeface="宋体" panose="02010600030101010101" pitchFamily="2" charset="-122"/>
            </a:endParaRPr>
          </a:p>
        </p:txBody>
      </p:sp>
      <p:sp>
        <p:nvSpPr>
          <p:cNvPr id="134147" name="标题 1"/>
          <p:cNvSpPr>
            <a:spLocks noGrp="1"/>
          </p:cNvSpPr>
          <p:nvPr/>
        </p:nvSpPr>
        <p:spPr>
          <a:xfrm>
            <a:off x="914400" y="685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教学内容二  客户回访谈话技术</a:t>
            </a:r>
            <a:endParaRPr lang="zh-CN" altLang="en-US" sz="3200" b="1" dirty="0">
              <a:latin typeface="华文新魏" pitchFamily="2" charset="-122"/>
              <a:ea typeface="华文新魏"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任务二  认识物流客户服务</a:t>
            </a:r>
            <a:endParaRPr lang="zh-CN" altLang="en-US" sz="3200" dirty="0">
              <a:ea typeface="宋体" panose="02010600030101010101" pitchFamily="2" charset="-122"/>
            </a:endParaRPr>
          </a:p>
        </p:txBody>
      </p:sp>
      <p:sp>
        <p:nvSpPr>
          <p:cNvPr id="15363" name="Rectangle 3"/>
          <p:cNvSpPr>
            <a:spLocks noGrp="1"/>
          </p:cNvSpPr>
          <p:nvPr>
            <p:ph idx="1"/>
          </p:nvPr>
        </p:nvSpPr>
        <p:spPr>
          <a:xfrm>
            <a:off x="468313" y="1844675"/>
            <a:ext cx="8229600" cy="4495800"/>
          </a:xfrm>
          <a:ln/>
        </p:spPr>
        <p:txBody>
          <a:bodyPr vert="horz" wrap="square" lIns="91440" tIns="45720" rIns="91440" bIns="45720" anchor="t" anchorCtr="0"/>
          <a:p>
            <a:pPr algn="ctr" eaLnBrk="1" hangingPunct="1">
              <a:spcBef>
                <a:spcPct val="0"/>
              </a:spcBef>
              <a:buClrTx/>
              <a:buFontTx/>
              <a:buNone/>
            </a:pPr>
            <a:r>
              <a:rPr lang="zh-CN" altLang="en-US" dirty="0">
                <a:solidFill>
                  <a:srgbClr val="000000"/>
                </a:solidFill>
                <a:ea typeface="宋体" panose="02010600030101010101" pitchFamily="2" charset="-122"/>
              </a:rPr>
              <a:t>物流客户服务要素构成</a:t>
            </a:r>
            <a:endParaRPr lang="zh-CN" altLang="en-US" dirty="0">
              <a:ea typeface="宋体" panose="02010600030101010101" pitchFamily="2" charset="-122"/>
            </a:endParaRPr>
          </a:p>
          <a:p>
            <a:pPr>
              <a:buFont typeface="Wingdings" panose="05000000000000000000" pitchFamily="2" charset="2"/>
              <a:buChar char="v"/>
            </a:pPr>
            <a:endParaRPr lang="zh-CN" altLang="en-US" dirty="0">
              <a:solidFill>
                <a:srgbClr val="000000"/>
              </a:solidFill>
              <a:ea typeface="宋体" panose="02010600030101010101" pitchFamily="2" charset="-122"/>
            </a:endParaRPr>
          </a:p>
        </p:txBody>
      </p:sp>
      <p:grpSp>
        <p:nvGrpSpPr>
          <p:cNvPr id="15364" name="Group 4"/>
          <p:cNvGrpSpPr>
            <a:grpSpLocks noChangeAspect="1"/>
          </p:cNvGrpSpPr>
          <p:nvPr/>
        </p:nvGrpSpPr>
        <p:grpSpPr>
          <a:xfrm>
            <a:off x="395288" y="2565400"/>
            <a:ext cx="8064500" cy="3960813"/>
            <a:chOff x="2902" y="-845"/>
            <a:chExt cx="8398" cy="5491"/>
          </a:xfrm>
        </p:grpSpPr>
        <p:sp>
          <p:nvSpPr>
            <p:cNvPr id="15365" name="AutoShape 5"/>
            <p:cNvSpPr>
              <a:spLocks noChangeAspect="1"/>
            </p:cNvSpPr>
            <p:nvPr/>
          </p:nvSpPr>
          <p:spPr>
            <a:xfrm>
              <a:off x="2902" y="-845"/>
              <a:ext cx="8398" cy="5491"/>
            </a:xfrm>
            <a:prstGeom prst="rect">
              <a:avLst/>
            </a:prstGeom>
            <a:noFill/>
            <a:ln w="9525">
              <a:noFill/>
            </a:ln>
          </p:spPr>
          <p:txBody>
            <a:bodyPr/>
            <a:p>
              <a:endParaRPr lang="zh-CN" altLang="en-US" dirty="0">
                <a:latin typeface="Arial" panose="020B0604020202020204" pitchFamily="34" charset="0"/>
              </a:endParaRPr>
            </a:p>
          </p:txBody>
        </p:sp>
        <p:grpSp>
          <p:nvGrpSpPr>
            <p:cNvPr id="15366" name="Group 6"/>
            <p:cNvGrpSpPr/>
            <p:nvPr/>
          </p:nvGrpSpPr>
          <p:grpSpPr>
            <a:xfrm>
              <a:off x="2976" y="-522"/>
              <a:ext cx="8026" cy="3876"/>
              <a:chOff x="1517" y="6651"/>
              <a:chExt cx="6912" cy="4074"/>
            </a:xfrm>
          </p:grpSpPr>
          <p:sp>
            <p:nvSpPr>
              <p:cNvPr id="15368" name="Text Box 7"/>
              <p:cNvSpPr txBox="1"/>
              <p:nvPr/>
            </p:nvSpPr>
            <p:spPr>
              <a:xfrm>
                <a:off x="4068" y="6651"/>
                <a:ext cx="1926" cy="456"/>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ctr"/>
                <a:r>
                  <a:rPr lang="zh-CN" altLang="en-US" sz="1200" dirty="0">
                    <a:solidFill>
                      <a:srgbClr val="000000"/>
                    </a:solidFill>
                    <a:latin typeface="宋体" panose="02010600030101010101" pitchFamily="2" charset="-122"/>
                  </a:rPr>
                  <a:t>物流客户服务</a:t>
                </a:r>
                <a:endParaRPr lang="zh-CN" altLang="en-US" dirty="0">
                  <a:latin typeface="Arial" panose="020B0604020202020204" pitchFamily="34" charset="0"/>
                </a:endParaRPr>
              </a:p>
            </p:txBody>
          </p:sp>
          <p:sp>
            <p:nvSpPr>
              <p:cNvPr id="15369" name="Text Box 8"/>
              <p:cNvSpPr txBox="1"/>
              <p:nvPr/>
            </p:nvSpPr>
            <p:spPr>
              <a:xfrm>
                <a:off x="1517" y="7745"/>
                <a:ext cx="1926" cy="456"/>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ctr"/>
                <a:r>
                  <a:rPr lang="zh-CN" altLang="en-US" sz="1200" dirty="0">
                    <a:solidFill>
                      <a:srgbClr val="000000"/>
                    </a:solidFill>
                    <a:latin typeface="宋体" panose="02010600030101010101" pitchFamily="2" charset="-122"/>
                  </a:rPr>
                  <a:t>交易前要素</a:t>
                </a:r>
                <a:endParaRPr lang="zh-CN" altLang="en-US" dirty="0">
                  <a:latin typeface="Arial" panose="020B0604020202020204" pitchFamily="34" charset="0"/>
                </a:endParaRPr>
              </a:p>
            </p:txBody>
          </p:sp>
          <p:sp>
            <p:nvSpPr>
              <p:cNvPr id="15370" name="Text Box 9"/>
              <p:cNvSpPr txBox="1"/>
              <p:nvPr/>
            </p:nvSpPr>
            <p:spPr>
              <a:xfrm>
                <a:off x="4055" y="7745"/>
                <a:ext cx="1926" cy="456"/>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ctr"/>
                <a:r>
                  <a:rPr lang="zh-CN" altLang="en-US" sz="1200" dirty="0">
                    <a:solidFill>
                      <a:srgbClr val="000000"/>
                    </a:solidFill>
                    <a:latin typeface="宋体" panose="02010600030101010101" pitchFamily="2" charset="-122"/>
                  </a:rPr>
                  <a:t>交易中要素</a:t>
                </a:r>
                <a:endParaRPr lang="zh-CN" altLang="en-US" dirty="0">
                  <a:latin typeface="Arial" panose="020B0604020202020204" pitchFamily="34" charset="0"/>
                </a:endParaRPr>
              </a:p>
            </p:txBody>
          </p:sp>
          <p:sp>
            <p:nvSpPr>
              <p:cNvPr id="15371" name="Text Box 10"/>
              <p:cNvSpPr txBox="1"/>
              <p:nvPr/>
            </p:nvSpPr>
            <p:spPr>
              <a:xfrm>
                <a:off x="6503" y="7745"/>
                <a:ext cx="1926" cy="456"/>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ctr"/>
                <a:r>
                  <a:rPr lang="zh-CN" altLang="en-US" sz="1200" dirty="0">
                    <a:solidFill>
                      <a:srgbClr val="000000"/>
                    </a:solidFill>
                    <a:latin typeface="宋体" panose="02010600030101010101" pitchFamily="2" charset="-122"/>
                  </a:rPr>
                  <a:t>交易后要素</a:t>
                </a:r>
                <a:endParaRPr lang="zh-CN" altLang="en-US" dirty="0">
                  <a:latin typeface="Arial" panose="020B0604020202020204" pitchFamily="34" charset="0"/>
                </a:endParaRPr>
              </a:p>
            </p:txBody>
          </p:sp>
          <p:grpSp>
            <p:nvGrpSpPr>
              <p:cNvPr id="15372" name="Group 11"/>
              <p:cNvGrpSpPr/>
              <p:nvPr/>
            </p:nvGrpSpPr>
            <p:grpSpPr>
              <a:xfrm>
                <a:off x="2511" y="7120"/>
                <a:ext cx="4953" cy="625"/>
                <a:chOff x="2511" y="7120"/>
                <a:chExt cx="4953" cy="625"/>
              </a:xfrm>
            </p:grpSpPr>
            <p:sp>
              <p:nvSpPr>
                <p:cNvPr id="15382" name="Line 12"/>
                <p:cNvSpPr/>
                <p:nvPr/>
              </p:nvSpPr>
              <p:spPr>
                <a:xfrm>
                  <a:off x="2513" y="7364"/>
                  <a:ext cx="4949" cy="0"/>
                </a:xfrm>
                <a:prstGeom prst="line">
                  <a:avLst/>
                </a:prstGeom>
                <a:ln w="9525" cap="flat" cmpd="sng">
                  <a:solidFill>
                    <a:srgbClr val="000000"/>
                  </a:solidFill>
                  <a:prstDash val="solid"/>
                  <a:headEnd type="none" w="med" len="med"/>
                  <a:tailEnd type="none" w="med" len="med"/>
                </a:ln>
              </p:spPr>
            </p:sp>
            <p:sp>
              <p:nvSpPr>
                <p:cNvPr id="15383" name="Line 13"/>
                <p:cNvSpPr/>
                <p:nvPr/>
              </p:nvSpPr>
              <p:spPr>
                <a:xfrm>
                  <a:off x="5049" y="7120"/>
                  <a:ext cx="0" cy="608"/>
                </a:xfrm>
                <a:prstGeom prst="line">
                  <a:avLst/>
                </a:prstGeom>
                <a:ln w="9525" cap="flat" cmpd="sng">
                  <a:solidFill>
                    <a:srgbClr val="000000"/>
                  </a:solidFill>
                  <a:prstDash val="solid"/>
                  <a:headEnd type="none" w="med" len="med"/>
                  <a:tailEnd type="none" w="med" len="med"/>
                </a:ln>
              </p:spPr>
            </p:sp>
            <p:sp>
              <p:nvSpPr>
                <p:cNvPr id="15384" name="Line 14"/>
                <p:cNvSpPr/>
                <p:nvPr/>
              </p:nvSpPr>
              <p:spPr>
                <a:xfrm>
                  <a:off x="2511" y="7365"/>
                  <a:ext cx="0" cy="380"/>
                </a:xfrm>
                <a:prstGeom prst="line">
                  <a:avLst/>
                </a:prstGeom>
                <a:ln w="9525" cap="flat" cmpd="sng">
                  <a:solidFill>
                    <a:srgbClr val="000000"/>
                  </a:solidFill>
                  <a:prstDash val="solid"/>
                  <a:headEnd type="none" w="med" len="med"/>
                  <a:tailEnd type="none" w="med" len="med"/>
                </a:ln>
              </p:spPr>
            </p:sp>
            <p:sp>
              <p:nvSpPr>
                <p:cNvPr id="15385" name="Line 15"/>
                <p:cNvSpPr/>
                <p:nvPr/>
              </p:nvSpPr>
              <p:spPr>
                <a:xfrm>
                  <a:off x="7464" y="7365"/>
                  <a:ext cx="0" cy="380"/>
                </a:xfrm>
                <a:prstGeom prst="line">
                  <a:avLst/>
                </a:prstGeom>
                <a:ln w="9525" cap="flat" cmpd="sng">
                  <a:solidFill>
                    <a:srgbClr val="000000"/>
                  </a:solidFill>
                  <a:prstDash val="solid"/>
                  <a:headEnd type="none" w="med" len="med"/>
                  <a:tailEnd type="none" w="med" len="med"/>
                </a:ln>
              </p:spPr>
            </p:sp>
          </p:grpSp>
          <p:grpSp>
            <p:nvGrpSpPr>
              <p:cNvPr id="15373" name="Group 16"/>
              <p:cNvGrpSpPr/>
              <p:nvPr/>
            </p:nvGrpSpPr>
            <p:grpSpPr>
              <a:xfrm>
                <a:off x="1532" y="8201"/>
                <a:ext cx="1941" cy="2524"/>
                <a:chOff x="1532" y="8201"/>
                <a:chExt cx="1941" cy="2524"/>
              </a:xfrm>
            </p:grpSpPr>
            <p:sp>
              <p:nvSpPr>
                <p:cNvPr id="15380" name="Line 17"/>
                <p:cNvSpPr/>
                <p:nvPr/>
              </p:nvSpPr>
              <p:spPr>
                <a:xfrm>
                  <a:off x="2512" y="8201"/>
                  <a:ext cx="1" cy="381"/>
                </a:xfrm>
                <a:prstGeom prst="line">
                  <a:avLst/>
                </a:prstGeom>
                <a:ln w="9525" cap="flat" cmpd="sng">
                  <a:solidFill>
                    <a:srgbClr val="000000"/>
                  </a:solidFill>
                  <a:prstDash val="solid"/>
                  <a:headEnd type="none" w="med" len="med"/>
                  <a:tailEnd type="none" w="med" len="med"/>
                </a:ln>
              </p:spPr>
            </p:sp>
            <p:sp>
              <p:nvSpPr>
                <p:cNvPr id="15381" name="Rectangle 18"/>
                <p:cNvSpPr/>
                <p:nvPr/>
              </p:nvSpPr>
              <p:spPr>
                <a:xfrm>
                  <a:off x="1532" y="8597"/>
                  <a:ext cx="1941" cy="2128"/>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just"/>
                  <a:r>
                    <a:rPr lang="zh-CN" altLang="en-US" sz="1200" dirty="0">
                      <a:solidFill>
                        <a:srgbClr val="000000"/>
                      </a:solidFill>
                      <a:latin typeface="宋体" panose="02010600030101010101" pitchFamily="2" charset="-122"/>
                    </a:rPr>
                    <a:t>组织结构</a:t>
                  </a:r>
                  <a:endParaRPr lang="zh-CN" altLang="en-US" sz="1200" dirty="0">
                    <a:solidFill>
                      <a:srgbClr val="000000"/>
                    </a:solidFill>
                    <a:latin typeface="宋体" panose="02010600030101010101" pitchFamily="2" charset="-122"/>
                  </a:endParaRPr>
                </a:p>
                <a:p>
                  <a:pPr algn="just"/>
                  <a:r>
                    <a:rPr lang="zh-CN" altLang="en-US" sz="1200" dirty="0">
                      <a:solidFill>
                        <a:srgbClr val="000000"/>
                      </a:solidFill>
                      <a:latin typeface="宋体" panose="02010600030101010101" pitchFamily="2" charset="-122"/>
                    </a:rPr>
                    <a:t>服务条例</a:t>
                  </a:r>
                  <a:endParaRPr lang="zh-CN" altLang="en-US" sz="1200" dirty="0">
                    <a:solidFill>
                      <a:srgbClr val="000000"/>
                    </a:solidFill>
                    <a:latin typeface="宋体" panose="02010600030101010101" pitchFamily="2" charset="-122"/>
                  </a:endParaRPr>
                </a:p>
                <a:p>
                  <a:pPr algn="just"/>
                  <a:r>
                    <a:rPr lang="zh-CN" altLang="en-US" sz="1200" dirty="0">
                      <a:solidFill>
                        <a:srgbClr val="000000"/>
                      </a:solidFill>
                      <a:latin typeface="宋体" panose="02010600030101010101" pitchFamily="2" charset="-122"/>
                    </a:rPr>
                    <a:t>相关书面陈述</a:t>
                  </a:r>
                  <a:endParaRPr lang="zh-CN" altLang="en-US" sz="1200" dirty="0">
                    <a:solidFill>
                      <a:srgbClr val="000000"/>
                    </a:solidFill>
                    <a:latin typeface="宋体" panose="02010600030101010101" pitchFamily="2" charset="-122"/>
                  </a:endParaRPr>
                </a:p>
                <a:p>
                  <a:pPr algn="just"/>
                  <a:r>
                    <a:rPr lang="zh-CN" altLang="en-US" sz="1200" dirty="0">
                      <a:solidFill>
                        <a:srgbClr val="000000"/>
                      </a:solidFill>
                      <a:latin typeface="宋体" panose="02010600030101010101" pitchFamily="2" charset="-122"/>
                    </a:rPr>
                    <a:t>相互技术服务</a:t>
                  </a:r>
                  <a:endParaRPr lang="zh-CN" altLang="en-US" dirty="0">
                    <a:latin typeface="Arial" panose="020B0604020202020204" pitchFamily="34" charset="0"/>
                  </a:endParaRPr>
                </a:p>
              </p:txBody>
            </p:sp>
          </p:grpSp>
          <p:grpSp>
            <p:nvGrpSpPr>
              <p:cNvPr id="15374" name="Group 19"/>
              <p:cNvGrpSpPr/>
              <p:nvPr/>
            </p:nvGrpSpPr>
            <p:grpSpPr>
              <a:xfrm>
                <a:off x="4104" y="8201"/>
                <a:ext cx="1941" cy="2524"/>
                <a:chOff x="1532" y="8201"/>
                <a:chExt cx="1941" cy="2524"/>
              </a:xfrm>
            </p:grpSpPr>
            <p:sp>
              <p:nvSpPr>
                <p:cNvPr id="15378" name="Line 20"/>
                <p:cNvSpPr/>
                <p:nvPr/>
              </p:nvSpPr>
              <p:spPr>
                <a:xfrm>
                  <a:off x="2512" y="8201"/>
                  <a:ext cx="1" cy="381"/>
                </a:xfrm>
                <a:prstGeom prst="line">
                  <a:avLst/>
                </a:prstGeom>
                <a:ln w="9525" cap="flat" cmpd="sng">
                  <a:solidFill>
                    <a:srgbClr val="000000"/>
                  </a:solidFill>
                  <a:prstDash val="solid"/>
                  <a:headEnd type="none" w="med" len="med"/>
                  <a:tailEnd type="none" w="med" len="med"/>
                </a:ln>
              </p:spPr>
            </p:sp>
            <p:sp>
              <p:nvSpPr>
                <p:cNvPr id="15379" name="Rectangle 21"/>
                <p:cNvSpPr/>
                <p:nvPr/>
              </p:nvSpPr>
              <p:spPr>
                <a:xfrm>
                  <a:off x="1532" y="8597"/>
                  <a:ext cx="1941" cy="2128"/>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just"/>
                  <a:r>
                    <a:rPr lang="zh-CN" altLang="en-US" sz="1200" dirty="0">
                      <a:solidFill>
                        <a:srgbClr val="000000"/>
                      </a:solidFill>
                      <a:latin typeface="宋体" panose="02010600030101010101" pitchFamily="2" charset="-122"/>
                    </a:rPr>
                    <a:t>服务支持（订单处理、缺货处理、订货准确性等）</a:t>
                  </a:r>
                  <a:endParaRPr lang="zh-CN" altLang="en-US" sz="1200" dirty="0">
                    <a:solidFill>
                      <a:srgbClr val="000000"/>
                    </a:solidFill>
                    <a:latin typeface="宋体" panose="02010600030101010101" pitchFamily="2" charset="-122"/>
                  </a:endParaRPr>
                </a:p>
                <a:p>
                  <a:pPr algn="just"/>
                  <a:r>
                    <a:rPr lang="zh-CN" altLang="en-US" sz="1200" dirty="0">
                      <a:solidFill>
                        <a:srgbClr val="000000"/>
                      </a:solidFill>
                      <a:latin typeface="宋体" panose="02010600030101010101" pitchFamily="2" charset="-122"/>
                    </a:rPr>
                    <a:t>优势服务</a:t>
                  </a:r>
                  <a:endParaRPr lang="zh-CN" altLang="en-US" dirty="0">
                    <a:latin typeface="Arial" panose="020B0604020202020204" pitchFamily="34" charset="0"/>
                  </a:endParaRPr>
                </a:p>
              </p:txBody>
            </p:sp>
          </p:grpSp>
          <p:grpSp>
            <p:nvGrpSpPr>
              <p:cNvPr id="15375" name="Group 22"/>
              <p:cNvGrpSpPr/>
              <p:nvPr/>
            </p:nvGrpSpPr>
            <p:grpSpPr>
              <a:xfrm>
                <a:off x="6471" y="8201"/>
                <a:ext cx="1941" cy="2524"/>
                <a:chOff x="1532" y="8201"/>
                <a:chExt cx="1941" cy="2524"/>
              </a:xfrm>
            </p:grpSpPr>
            <p:sp>
              <p:nvSpPr>
                <p:cNvPr id="15376" name="Line 23"/>
                <p:cNvSpPr/>
                <p:nvPr/>
              </p:nvSpPr>
              <p:spPr>
                <a:xfrm>
                  <a:off x="2512" y="8201"/>
                  <a:ext cx="1" cy="381"/>
                </a:xfrm>
                <a:prstGeom prst="line">
                  <a:avLst/>
                </a:prstGeom>
                <a:ln w="9525" cap="flat" cmpd="sng">
                  <a:solidFill>
                    <a:srgbClr val="000000"/>
                  </a:solidFill>
                  <a:prstDash val="solid"/>
                  <a:headEnd type="none" w="med" len="med"/>
                  <a:tailEnd type="none" w="med" len="med"/>
                </a:ln>
              </p:spPr>
            </p:sp>
            <p:sp>
              <p:nvSpPr>
                <p:cNvPr id="15377" name="Rectangle 24"/>
                <p:cNvSpPr/>
                <p:nvPr/>
              </p:nvSpPr>
              <p:spPr>
                <a:xfrm>
                  <a:off x="1532" y="8597"/>
                  <a:ext cx="1941" cy="2128"/>
                </a:xfrm>
                <a:prstGeom prst="rect">
                  <a:avLst/>
                </a:prstGeom>
                <a:solidFill>
                  <a:srgbClr val="FFFFFF"/>
                </a:solidFill>
                <a:ln w="9525" cap="flat" cmpd="sng">
                  <a:solidFill>
                    <a:srgbClr val="000000"/>
                  </a:solidFill>
                  <a:prstDash val="solid"/>
                  <a:miter/>
                  <a:headEnd type="none" w="med" len="med"/>
                  <a:tailEnd type="none" w="med" len="med"/>
                </a:ln>
              </p:spPr>
              <p:txBody>
                <a:bodyPr lIns="76810" tIns="38405" rIns="76810" bIns="38405"/>
                <a:p>
                  <a:pPr algn="just"/>
                  <a:r>
                    <a:rPr lang="zh-CN" altLang="en-US" sz="1200" dirty="0">
                      <a:solidFill>
                        <a:srgbClr val="000000"/>
                      </a:solidFill>
                      <a:latin typeface="宋体" panose="02010600030101010101" pitchFamily="2" charset="-122"/>
                    </a:rPr>
                    <a:t>客户投诉处理</a:t>
                  </a:r>
                  <a:endParaRPr lang="zh-CN" altLang="en-US" sz="1200" dirty="0">
                    <a:solidFill>
                      <a:srgbClr val="000000"/>
                    </a:solidFill>
                    <a:latin typeface="宋体" panose="02010600030101010101" pitchFamily="2" charset="-122"/>
                  </a:endParaRPr>
                </a:p>
                <a:p>
                  <a:pPr algn="just"/>
                  <a:r>
                    <a:rPr lang="zh-CN" altLang="en-US" sz="1200" dirty="0">
                      <a:solidFill>
                        <a:srgbClr val="000000"/>
                      </a:solidFill>
                      <a:latin typeface="宋体" panose="02010600030101010101" pitchFamily="2" charset="-122"/>
                    </a:rPr>
                    <a:t>客户索赔处理</a:t>
                  </a:r>
                  <a:endParaRPr lang="zh-CN" altLang="en-US" sz="1200" dirty="0">
                    <a:solidFill>
                      <a:srgbClr val="000000"/>
                    </a:solidFill>
                    <a:latin typeface="宋体" panose="02010600030101010101" pitchFamily="2" charset="-122"/>
                  </a:endParaRPr>
                </a:p>
                <a:p>
                  <a:endParaRPr lang="zh-CN" altLang="en-US" dirty="0">
                    <a:latin typeface="Arial" panose="020B0604020202020204" pitchFamily="34" charset="0"/>
                  </a:endParaRPr>
                </a:p>
              </p:txBody>
            </p:sp>
          </p:grpSp>
        </p:grpSp>
        <p:sp>
          <p:nvSpPr>
            <p:cNvPr id="15367" name="Text Box 25"/>
            <p:cNvSpPr txBox="1"/>
            <p:nvPr/>
          </p:nvSpPr>
          <p:spPr>
            <a:xfrm>
              <a:off x="3721" y="3677"/>
              <a:ext cx="6777" cy="800"/>
            </a:xfrm>
            <a:prstGeom prst="rect">
              <a:avLst/>
            </a:prstGeom>
            <a:noFill/>
            <a:ln w="9525">
              <a:noFill/>
            </a:ln>
          </p:spPr>
          <p:txBody>
            <a:bodyPr lIns="76810" tIns="38405" rIns="76810" bIns="38405"/>
            <a:p>
              <a:pPr algn="ctr"/>
              <a:endParaRPr lang="zh-CN" altLang="en-US" dirty="0">
                <a:latin typeface="Arial" panose="020B0604020202020204" pitchFamily="34" charset="0"/>
              </a:endParaRPr>
            </a:p>
          </p:txBody>
        </p:sp>
      </p:gr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4" name="内容占位符 2"/>
          <p:cNvSpPr>
            <a:spLocks noGrp="1"/>
          </p:cNvSpPr>
          <p:nvPr>
            <p:ph idx="1"/>
          </p:nvPr>
        </p:nvSpPr>
        <p:spPr>
          <a:xfrm>
            <a:off x="571500" y="1428750"/>
            <a:ext cx="8466138" cy="5029200"/>
          </a:xfrm>
        </p:spPr>
        <p:txBody>
          <a:bodyPr vert="horz" wrap="square" lIns="91440" tIns="45720" rIns="91440" bIns="45720" numCol="1" anchor="t" anchorCtr="0" compatLnSpc="1"/>
          <a:lstStyle/>
          <a:p>
            <a:pPr marL="0" marR="0" lvl="0" indent="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规范性用语</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）对方接听电话后先问好。</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您好：</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XX</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先生或女士吗？我是</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物流客服中心的</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，很抱歉现在打扰您！您现在方便接听电话吗？</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客户表示不方便时：对不起打扰您了，您什么时候方便接听我们会再次和您联系！再见！</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客户表示可以时：谢谢，首先对您购买我们物流服务表示由衷的感谢，我将占用您几分钟的时间做个简单的回访。</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35171" name="标题 1"/>
          <p:cNvSpPr>
            <a:spLocks noGrp="1"/>
          </p:cNvSpPr>
          <p:nvPr/>
        </p:nvSpPr>
        <p:spPr>
          <a:xfrm>
            <a:off x="914400" y="685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教学内容二  客户回访谈话技术</a:t>
            </a:r>
            <a:endParaRPr lang="zh-CN" altLang="en-US" sz="3200" b="1" dirty="0">
              <a:latin typeface="华文新魏" pitchFamily="2" charset="-122"/>
              <a:ea typeface="华文新魏" pitchFamily="2" charset="-122"/>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4" name="Rectangle 2"/>
          <p:cNvSpPr>
            <a:spLocks noGrp="1"/>
          </p:cNvSpPr>
          <p:nvPr>
            <p:ph idx="1"/>
          </p:nvPr>
        </p:nvSpPr>
        <p:spPr>
          <a:ln/>
        </p:spPr>
        <p:txBody>
          <a:bodyPr vert="horz" wrap="square" lIns="91440" tIns="45720" rIns="91440" bIns="45720" anchor="t" anchorCtr="0"/>
          <a:p>
            <a:pPr>
              <a:buNone/>
            </a:pPr>
            <a:r>
              <a:rPr lang="zh-CN" altLang="en-US" sz="2400" dirty="0">
                <a:ea typeface="宋体" panose="02010600030101010101" pitchFamily="2" charset="-122"/>
              </a:rPr>
              <a:t>（</a:t>
            </a:r>
            <a:r>
              <a:rPr lang="en-US" altLang="zh-CN" sz="2400" dirty="0">
                <a:ea typeface="宋体" panose="02010600030101010101" pitchFamily="2" charset="-122"/>
              </a:rPr>
              <a:t>2</a:t>
            </a:r>
            <a:r>
              <a:rPr lang="zh-CN" altLang="en-US" sz="2400" dirty="0">
                <a:ea typeface="宋体" panose="02010600030101010101" pitchFamily="2" charset="-122"/>
              </a:rPr>
              <a:t>）回访结束后要与客户道别并表示感谢。</a:t>
            </a:r>
            <a:endParaRPr lang="zh-CN" altLang="en-US" sz="2400" dirty="0">
              <a:ea typeface="宋体" panose="02010600030101010101" pitchFamily="2" charset="-122"/>
            </a:endParaRPr>
          </a:p>
          <a:p>
            <a:pPr>
              <a:buNone/>
            </a:pPr>
            <a:r>
              <a:rPr lang="zh-CN" altLang="en-US" sz="2400" dirty="0">
                <a:ea typeface="宋体" panose="02010600030101010101" pitchFamily="2" charset="-122"/>
              </a:rPr>
              <a:t>　　  结束语：您的问题我会及时反馈到相关部门，今天非常谢谢您，祝您工作愉快，生意兴隆。</a:t>
            </a:r>
            <a:endParaRPr lang="zh-CN" altLang="en-US" sz="2400" dirty="0">
              <a:ea typeface="宋体" panose="02010600030101010101" pitchFamily="2" charset="-122"/>
            </a:endParaRPr>
          </a:p>
          <a:p>
            <a:pPr>
              <a:buNone/>
            </a:pPr>
            <a:r>
              <a:rPr lang="en-US" altLang="zh-CN" sz="2400" b="1" dirty="0">
                <a:ea typeface="宋体" panose="02010600030101010101" pitchFamily="2" charset="-122"/>
              </a:rPr>
              <a:t>2.</a:t>
            </a:r>
            <a:r>
              <a:rPr lang="zh-CN" altLang="en-US" sz="2400" b="1" dirty="0">
                <a:ea typeface="宋体" panose="02010600030101010101" pitchFamily="2" charset="-122"/>
              </a:rPr>
              <a:t>注意事项</a:t>
            </a:r>
            <a:endParaRPr lang="zh-CN" altLang="en-US" sz="2400" b="1" dirty="0">
              <a:ea typeface="宋体" panose="02010600030101010101" pitchFamily="2" charset="-122"/>
            </a:endParaRPr>
          </a:p>
          <a:p>
            <a:pPr>
              <a:buNone/>
            </a:pPr>
            <a:r>
              <a:rPr lang="zh-CN" altLang="en-US" sz="2400" dirty="0">
                <a:ea typeface="宋体" panose="02010600030101010101" pitchFamily="2" charset="-122"/>
              </a:rPr>
              <a:t>（</a:t>
            </a:r>
            <a:r>
              <a:rPr lang="en-US" altLang="zh-CN" sz="2400" dirty="0">
                <a:ea typeface="宋体" panose="02010600030101010101" pitchFamily="2" charset="-122"/>
              </a:rPr>
              <a:t>1</a:t>
            </a:r>
            <a:r>
              <a:rPr lang="zh-CN" altLang="en-US" sz="2400" dirty="0">
                <a:ea typeface="宋体" panose="02010600030101010101" pitchFamily="2" charset="-122"/>
              </a:rPr>
              <a:t>）说话语速尽量放慢，语气温和；</a:t>
            </a:r>
            <a:endParaRPr lang="zh-CN" altLang="en-US" sz="2400" dirty="0">
              <a:ea typeface="宋体" panose="02010600030101010101" pitchFamily="2" charset="-122"/>
            </a:endParaRPr>
          </a:p>
          <a:p>
            <a:pPr>
              <a:buNone/>
            </a:pPr>
            <a:r>
              <a:rPr lang="zh-CN" altLang="en-US" sz="2400" dirty="0">
                <a:ea typeface="宋体" panose="02010600030101010101" pitchFamily="2" charset="-122"/>
              </a:rPr>
              <a:t>（</a:t>
            </a:r>
            <a:r>
              <a:rPr lang="en-US" altLang="zh-CN" sz="2400" dirty="0">
                <a:ea typeface="宋体" panose="02010600030101010101" pitchFamily="2" charset="-122"/>
              </a:rPr>
              <a:t>2</a:t>
            </a:r>
            <a:r>
              <a:rPr lang="zh-CN" altLang="en-US" sz="2400" dirty="0">
                <a:ea typeface="宋体" panose="02010600030101010101" pitchFamily="2" charset="-122"/>
              </a:rPr>
              <a:t>）多听少说，多让客户说话；</a:t>
            </a:r>
            <a:endParaRPr lang="zh-CN" altLang="en-US" sz="2400" dirty="0">
              <a:ea typeface="宋体" panose="02010600030101010101" pitchFamily="2" charset="-122"/>
            </a:endParaRPr>
          </a:p>
          <a:p>
            <a:pPr>
              <a:buNone/>
            </a:pPr>
            <a:r>
              <a:rPr lang="zh-CN" altLang="en-US" sz="2400" dirty="0">
                <a:ea typeface="宋体" panose="02010600030101010101" pitchFamily="2" charset="-122"/>
              </a:rPr>
              <a:t>（</a:t>
            </a:r>
            <a:r>
              <a:rPr lang="en-US" altLang="zh-CN" sz="2400" dirty="0">
                <a:ea typeface="宋体" panose="02010600030101010101" pitchFamily="2" charset="-122"/>
              </a:rPr>
              <a:t>3</a:t>
            </a:r>
            <a:r>
              <a:rPr lang="zh-CN" altLang="en-US" sz="2400" dirty="0">
                <a:ea typeface="宋体" panose="02010600030101010101" pitchFamily="2" charset="-122"/>
              </a:rPr>
              <a:t>）注意自己的音质。语音要清晰优美，悦耳动听；</a:t>
            </a:r>
            <a:endParaRPr lang="zh-CN" altLang="en-US" sz="2400" dirty="0">
              <a:ea typeface="宋体" panose="02010600030101010101" pitchFamily="2" charset="-122"/>
            </a:endParaRPr>
          </a:p>
          <a:p>
            <a:pPr>
              <a:buNone/>
            </a:pPr>
            <a:r>
              <a:rPr lang="zh-CN" altLang="en-US" sz="2400" dirty="0">
                <a:ea typeface="宋体" panose="02010600030101010101" pitchFamily="2" charset="-122"/>
              </a:rPr>
              <a:t>（</a:t>
            </a:r>
            <a:r>
              <a:rPr lang="en-US" altLang="zh-CN" sz="2400" dirty="0">
                <a:ea typeface="宋体" panose="02010600030101010101" pitchFamily="2" charset="-122"/>
              </a:rPr>
              <a:t>4</a:t>
            </a:r>
            <a:r>
              <a:rPr lang="zh-CN" altLang="en-US" sz="2400" dirty="0">
                <a:ea typeface="宋体" panose="02010600030101010101" pitchFamily="2" charset="-122"/>
              </a:rPr>
              <a:t>）传递给客户的情绪要饱满热情，充满关切；</a:t>
            </a:r>
            <a:endParaRPr lang="zh-CN" altLang="en-US" sz="2400" dirty="0">
              <a:ea typeface="宋体" panose="02010600030101010101" pitchFamily="2" charset="-122"/>
            </a:endParaRPr>
          </a:p>
          <a:p>
            <a:pPr>
              <a:buNone/>
            </a:pPr>
            <a:r>
              <a:rPr lang="zh-CN" altLang="en-US" sz="2400" dirty="0">
                <a:ea typeface="宋体" panose="02010600030101010101" pitchFamily="2" charset="-122"/>
              </a:rPr>
              <a:t>（</a:t>
            </a:r>
            <a:r>
              <a:rPr lang="en-US" altLang="zh-CN" sz="2400" dirty="0">
                <a:ea typeface="宋体" panose="02010600030101010101" pitchFamily="2" charset="-122"/>
              </a:rPr>
              <a:t>5</a:t>
            </a:r>
            <a:r>
              <a:rPr lang="zh-CN" altLang="en-US" sz="2400" dirty="0">
                <a:ea typeface="宋体" panose="02010600030101010101" pitchFamily="2" charset="-122"/>
              </a:rPr>
              <a:t>）打电话前要求充分调动积极的情绪，不要在情绪低落时打电话。</a:t>
            </a:r>
            <a:endParaRPr lang="zh-CN" altLang="en-US" sz="2400" dirty="0">
              <a:ea typeface="宋体" panose="02010600030101010101" pitchFamily="2" charset="-122"/>
            </a:endParaRPr>
          </a:p>
        </p:txBody>
      </p:sp>
      <p:sp>
        <p:nvSpPr>
          <p:cNvPr id="136195" name="标题 1"/>
          <p:cNvSpPr>
            <a:spLocks noGrp="1"/>
          </p:cNvSpPr>
          <p:nvPr/>
        </p:nvSpPr>
        <p:spPr>
          <a:xfrm>
            <a:off x="914400" y="685800"/>
            <a:ext cx="7391400" cy="563563"/>
          </a:xfrm>
          <a:prstGeom prst="rect">
            <a:avLst/>
          </a:prstGeom>
          <a:noFill/>
          <a:ln w="9525">
            <a:noFill/>
          </a:ln>
        </p:spPr>
        <p:txBody>
          <a:bodyPr anchor="ctr" anchorCtr="0"/>
          <a:p>
            <a:pPr algn="ctr"/>
            <a:r>
              <a:rPr lang="zh-CN" altLang="en-US" sz="3200" b="1" dirty="0">
                <a:latin typeface="华文新魏" pitchFamily="2" charset="-122"/>
                <a:ea typeface="华文新魏" pitchFamily="2" charset="-122"/>
              </a:rPr>
              <a:t>教学内容二  客户回访谈话技术</a:t>
            </a:r>
            <a:endParaRPr lang="zh-CN" altLang="en-US" sz="3200" b="1" dirty="0">
              <a:latin typeface="华文新魏" pitchFamily="2" charset="-122"/>
              <a:ea typeface="华文新魏" pitchFamily="2" charset="-122"/>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1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ea typeface="宋体" panose="02010600030101010101" pitchFamily="2" charset="-122"/>
              </a:rPr>
              <a:t>以车辆销售客户回访为例：</a:t>
            </a:r>
            <a:endParaRPr lang="zh-CN" altLang="en-US" sz="3200" dirty="0">
              <a:solidFill>
                <a:schemeClr val="tx1"/>
              </a:solidFill>
              <a:ea typeface="宋体" panose="02010600030101010101" pitchFamily="2" charset="-122"/>
            </a:endParaRPr>
          </a:p>
        </p:txBody>
      </p:sp>
      <p:sp>
        <p:nvSpPr>
          <p:cNvPr id="137219" name="Rectangle 3"/>
          <p:cNvSpPr>
            <a:spLocks noGrp="1"/>
          </p:cNvSpPr>
          <p:nvPr>
            <p:ph idx="1"/>
          </p:nvPr>
        </p:nvSpPr>
        <p:spPr>
          <a:ln/>
        </p:spPr>
        <p:txBody>
          <a:bodyPr vert="horz" wrap="square" lIns="91440" tIns="45720" rIns="91440" bIns="45720" anchor="t" anchorCtr="0"/>
          <a:p>
            <a:pPr>
              <a:buNone/>
            </a:pPr>
            <a:r>
              <a:rPr lang="zh-CN" altLang="en-US" sz="2000" dirty="0">
                <a:ea typeface="宋体" panose="02010600030101010101" pitchFamily="2" charset="-122"/>
              </a:rPr>
              <a:t>　　</a:t>
            </a:r>
            <a:r>
              <a:rPr lang="zh-CN" altLang="en-US" b="1" dirty="0">
                <a:ea typeface="宋体" panose="02010600030101010101" pitchFamily="2" charset="-122"/>
              </a:rPr>
              <a:t>　回访标准用语一：</a:t>
            </a:r>
            <a:endParaRPr lang="zh-CN" altLang="en-US" b="1" dirty="0">
              <a:ea typeface="宋体" panose="02010600030101010101" pitchFamily="2" charset="-122"/>
            </a:endParaRPr>
          </a:p>
          <a:p>
            <a:pPr>
              <a:buNone/>
            </a:pPr>
            <a:r>
              <a:rPr lang="zh-CN" altLang="en-US" sz="2000" dirty="0">
                <a:ea typeface="宋体" panose="02010600030101010101" pitchFamily="2" charset="-122"/>
              </a:rPr>
              <a:t>①您好！我是</a:t>
            </a:r>
            <a:r>
              <a:rPr lang="en-US" altLang="zh-CN" sz="2000" dirty="0">
                <a:ea typeface="宋体" panose="02010600030101010101" pitchFamily="2" charset="-122"/>
              </a:rPr>
              <a:t>XXXX</a:t>
            </a:r>
            <a:r>
              <a:rPr lang="zh-CN" altLang="en-US" sz="2000" dirty="0">
                <a:ea typeface="宋体" panose="02010600030101010101" pitchFamily="2" charset="-122"/>
              </a:rPr>
              <a:t>的客服话务员**号，请问您是</a:t>
            </a:r>
            <a:r>
              <a:rPr lang="en-US" altLang="zh-CN" sz="2000" dirty="0">
                <a:ea typeface="宋体" panose="02010600030101010101" pitchFamily="2" charset="-122"/>
              </a:rPr>
              <a:t>XX</a:t>
            </a:r>
            <a:r>
              <a:rPr lang="zh-CN" altLang="en-US" sz="2000" dirty="0">
                <a:ea typeface="宋体" panose="02010600030101010101" pitchFamily="2" charset="-122"/>
              </a:rPr>
              <a:t>先生</a:t>
            </a:r>
            <a:r>
              <a:rPr lang="en-US" altLang="zh-CN" sz="2000" dirty="0">
                <a:ea typeface="宋体" panose="02010600030101010101" pitchFamily="2" charset="-122"/>
              </a:rPr>
              <a:t>/</a:t>
            </a:r>
            <a:r>
              <a:rPr lang="zh-CN" altLang="en-US" sz="2000" dirty="0">
                <a:ea typeface="宋体" panose="02010600030101010101" pitchFamily="2" charset="-122"/>
              </a:rPr>
              <a:t>小姐吗？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②您的爱车</a:t>
            </a:r>
            <a:r>
              <a:rPr lang="en-US" altLang="zh-CN" sz="2000" dirty="0">
                <a:ea typeface="宋体" panose="02010600030101010101" pitchFamily="2" charset="-122"/>
              </a:rPr>
              <a:t>XX</a:t>
            </a:r>
            <a:r>
              <a:rPr lang="zh-CN" altLang="en-US" sz="2000" dirty="0">
                <a:ea typeface="宋体" panose="02010600030101010101" pitchFamily="2" charset="-122"/>
              </a:rPr>
              <a:t>月</a:t>
            </a:r>
            <a:r>
              <a:rPr lang="en-US" altLang="zh-CN" sz="2000" dirty="0">
                <a:ea typeface="宋体" panose="02010600030101010101" pitchFamily="2" charset="-122"/>
              </a:rPr>
              <a:t>XX</a:t>
            </a:r>
            <a:r>
              <a:rPr lang="zh-CN" altLang="en-US" sz="2000" dirty="0">
                <a:ea typeface="宋体" panose="02010600030101010101" pitchFamily="2" charset="-122"/>
              </a:rPr>
              <a:t>日在本服务店进行维修</a:t>
            </a:r>
            <a:r>
              <a:rPr lang="en-US" altLang="zh-CN" sz="2000" dirty="0">
                <a:ea typeface="宋体" panose="02010600030101010101" pitchFamily="2" charset="-122"/>
              </a:rPr>
              <a:t>/</a:t>
            </a:r>
            <a:r>
              <a:rPr lang="zh-CN" altLang="en-US" sz="2000" dirty="0">
                <a:ea typeface="宋体" panose="02010600030101010101" pitchFamily="2" charset="-122"/>
              </a:rPr>
              <a:t>保养，我想将这次情况做个回访。</a:t>
            </a:r>
            <a:endParaRPr lang="zh-CN" altLang="en-US" sz="2000" dirty="0">
              <a:ea typeface="宋体" panose="02010600030101010101" pitchFamily="2" charset="-122"/>
            </a:endParaRPr>
          </a:p>
          <a:p>
            <a:pPr>
              <a:buNone/>
            </a:pPr>
            <a:r>
              <a:rPr lang="zh-CN" altLang="en-US" sz="2000" dirty="0">
                <a:ea typeface="宋体" panose="02010600030101010101" pitchFamily="2" charset="-122"/>
              </a:rPr>
              <a:t>请问您现在方便接电话吗？ </a:t>
            </a:r>
            <a:endParaRPr lang="zh-CN" altLang="en-US" sz="2000" dirty="0">
              <a:ea typeface="宋体" panose="02010600030101010101" pitchFamily="2" charset="-122"/>
            </a:endParaRPr>
          </a:p>
          <a:p>
            <a:pPr>
              <a:buNone/>
            </a:pPr>
            <a:r>
              <a:rPr lang="en-US" altLang="zh-CN" sz="2000" dirty="0">
                <a:ea typeface="宋体" panose="02010600030101010101" pitchFamily="2" charset="-122"/>
              </a:rPr>
              <a:t>A. </a:t>
            </a:r>
            <a:r>
              <a:rPr lang="zh-CN" altLang="en-US" sz="2000" dirty="0">
                <a:ea typeface="宋体" panose="02010600030101010101" pitchFamily="2" charset="-122"/>
              </a:rPr>
              <a:t>方便</a:t>
            </a:r>
            <a:r>
              <a:rPr lang="en-US" altLang="zh-CN" sz="2000" dirty="0">
                <a:ea typeface="宋体" panose="02010600030101010101" pitchFamily="2" charset="-122"/>
              </a:rPr>
              <a:t>――</a:t>
            </a:r>
            <a:r>
              <a:rPr lang="zh-CN" altLang="en-US" sz="2000" dirty="0">
                <a:ea typeface="宋体" panose="02010600030101010101" pitchFamily="2" charset="-122"/>
              </a:rPr>
              <a:t>好的，耽搁您</a:t>
            </a:r>
            <a:r>
              <a:rPr lang="en-US" altLang="zh-CN" sz="2000" dirty="0">
                <a:ea typeface="宋体" panose="02010600030101010101" pitchFamily="2" charset="-122"/>
              </a:rPr>
              <a:t>2</a:t>
            </a:r>
            <a:r>
              <a:rPr lang="zh-CN" altLang="en-US" sz="2000" dirty="0">
                <a:ea typeface="宋体" panose="02010600030101010101" pitchFamily="2" charset="-122"/>
              </a:rPr>
              <a:t>分钟时间！ </a:t>
            </a:r>
            <a:endParaRPr lang="zh-CN" altLang="en-US" sz="2000" dirty="0">
              <a:ea typeface="宋体" panose="02010600030101010101" pitchFamily="2" charset="-122"/>
            </a:endParaRPr>
          </a:p>
          <a:p>
            <a:pPr>
              <a:buNone/>
            </a:pPr>
            <a:r>
              <a:rPr lang="en-US" altLang="zh-CN" sz="2000" dirty="0">
                <a:ea typeface="宋体" panose="02010600030101010101" pitchFamily="2" charset="-122"/>
              </a:rPr>
              <a:t>B. </a:t>
            </a:r>
            <a:r>
              <a:rPr lang="zh-CN" altLang="en-US" sz="2000" dirty="0">
                <a:ea typeface="宋体" panose="02010600030101010101" pitchFamily="2" charset="-122"/>
              </a:rPr>
              <a:t>不方便</a:t>
            </a:r>
            <a:r>
              <a:rPr lang="en-US" altLang="zh-CN" sz="2000" dirty="0">
                <a:ea typeface="宋体" panose="02010600030101010101" pitchFamily="2" charset="-122"/>
              </a:rPr>
              <a:t>――</a:t>
            </a:r>
            <a:r>
              <a:rPr lang="zh-CN" altLang="en-US" sz="2000" dirty="0">
                <a:ea typeface="宋体" panose="02010600030101010101" pitchFamily="2" charset="-122"/>
              </a:rPr>
              <a:t>好的，那请问什么时候最适合打给您呢？（记下时间）</a:t>
            </a:r>
            <a:endParaRPr lang="zh-CN" altLang="en-US" sz="2000" dirty="0">
              <a:ea typeface="宋体" panose="02010600030101010101" pitchFamily="2" charset="-122"/>
            </a:endParaRPr>
          </a:p>
          <a:p>
            <a:pPr>
              <a:buNone/>
            </a:pPr>
            <a:r>
              <a:rPr lang="zh-CN" altLang="en-US" sz="2000" dirty="0">
                <a:ea typeface="宋体" panose="02010600030101010101" pitchFamily="2" charset="-122"/>
              </a:rPr>
              <a:t>不好意思打扰您，谢谢您，祝您用车愉快！再见！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③对接待人员</a:t>
            </a:r>
            <a:r>
              <a:rPr lang="en-US" altLang="zh-CN" sz="2000" dirty="0">
                <a:ea typeface="宋体" panose="02010600030101010101" pitchFamily="2" charset="-122"/>
              </a:rPr>
              <a:t>__c.</a:t>
            </a:r>
            <a:r>
              <a:rPr lang="zh-CN" altLang="en-US" sz="2000" dirty="0">
                <a:ea typeface="宋体" panose="02010600030101010101" pitchFamily="2" charset="-122"/>
              </a:rPr>
              <a:t>在车辆方面的知识 您的满意程度如何？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④经过您的描述后，接待人员对您需求的了解程度如何？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⑤在车辆诊断方面，对于</a:t>
            </a:r>
            <a:r>
              <a:rPr lang="en-US" altLang="zh-CN" sz="2000" dirty="0">
                <a:ea typeface="宋体" panose="02010600030101010101" pitchFamily="2" charset="-122"/>
              </a:rPr>
              <a:t>__</a:t>
            </a:r>
            <a:r>
              <a:rPr lang="zh-CN" altLang="en-US" sz="2000" dirty="0">
                <a:ea typeface="宋体" panose="02010600030101010101" pitchFamily="2" charset="-122"/>
              </a:rPr>
              <a:t>您相信工作人员可以正确诊断车辆故障，您的同意程度如何？ </a:t>
            </a:r>
            <a:endParaRPr lang="zh-CN" altLang="en-US" sz="2000" dirty="0">
              <a:ea typeface="宋体" panose="02010600030101010101" pitchFamily="2" charset="-122"/>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2" name="Rectangle 2"/>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⑥在维修前，接待人员对于</a:t>
            </a:r>
            <a:r>
              <a:rPr lang="en-US" altLang="zh-CN" dirty="0">
                <a:ea typeface="宋体" panose="02010600030101010101" pitchFamily="2" charset="-122"/>
              </a:rPr>
              <a:t>_ a.</a:t>
            </a:r>
            <a:r>
              <a:rPr lang="zh-CN" altLang="en-US" dirty="0">
                <a:ea typeface="宋体" panose="02010600030101010101" pitchFamily="2" charset="-122"/>
              </a:rPr>
              <a:t>将要进行服务内容的解释</a:t>
            </a:r>
            <a:r>
              <a:rPr lang="en-US" altLang="zh-CN" dirty="0">
                <a:ea typeface="宋体" panose="02010600030101010101" pitchFamily="2" charset="-122"/>
              </a:rPr>
              <a:t>___</a:t>
            </a:r>
            <a:r>
              <a:rPr lang="zh-CN" altLang="en-US" dirty="0">
                <a:ea typeface="宋体" panose="02010600030101010101" pitchFamily="2" charset="-122"/>
              </a:rPr>
              <a:t>，您的满意程度如何？ </a:t>
            </a:r>
            <a:endParaRPr lang="zh-CN" altLang="en-US" dirty="0">
              <a:ea typeface="宋体" panose="02010600030101010101" pitchFamily="2" charset="-122"/>
            </a:endParaRPr>
          </a:p>
          <a:p>
            <a:pPr>
              <a:buNone/>
            </a:pPr>
            <a:r>
              <a:rPr lang="zh-CN" altLang="en-US" dirty="0">
                <a:ea typeface="宋体" panose="02010600030101010101" pitchFamily="2" charset="-122"/>
              </a:rPr>
              <a:t>⑦在维修前，接待人员对于</a:t>
            </a:r>
            <a:r>
              <a:rPr lang="en-US" altLang="zh-CN" dirty="0">
                <a:ea typeface="宋体" panose="02010600030101010101" pitchFamily="2" charset="-122"/>
              </a:rPr>
              <a:t>_b.</a:t>
            </a:r>
            <a:r>
              <a:rPr lang="zh-CN" altLang="en-US" dirty="0">
                <a:ea typeface="宋体" panose="02010600030101010101" pitchFamily="2" charset="-122"/>
              </a:rPr>
              <a:t>将要收取费用的解释（说明）</a:t>
            </a:r>
            <a:r>
              <a:rPr lang="en-US" altLang="zh-CN" dirty="0">
                <a:ea typeface="宋体" panose="02010600030101010101" pitchFamily="2" charset="-122"/>
              </a:rPr>
              <a:t>_</a:t>
            </a:r>
            <a:r>
              <a:rPr lang="zh-CN" altLang="en-US" dirty="0">
                <a:ea typeface="宋体" panose="02010600030101010101" pitchFamily="2" charset="-122"/>
              </a:rPr>
              <a:t>，您的满意程度如何？ </a:t>
            </a:r>
            <a:endParaRPr lang="zh-CN" altLang="en-US" dirty="0">
              <a:ea typeface="宋体" panose="02010600030101010101" pitchFamily="2" charset="-122"/>
            </a:endParaRPr>
          </a:p>
          <a:p>
            <a:pPr>
              <a:buNone/>
            </a:pPr>
            <a:r>
              <a:rPr lang="zh-CN" altLang="en-US" dirty="0">
                <a:ea typeface="宋体" panose="02010600030101010101" pitchFamily="2" charset="-122"/>
              </a:rPr>
              <a:t>⑧维修保养后，接待人员</a:t>
            </a:r>
            <a:r>
              <a:rPr lang="en-US" altLang="zh-CN" dirty="0">
                <a:ea typeface="宋体" panose="02010600030101010101" pitchFamily="2" charset="-122"/>
              </a:rPr>
              <a:t>___</a:t>
            </a:r>
            <a:r>
              <a:rPr lang="zh-CN" altLang="en-US" dirty="0">
                <a:ea typeface="宋体" panose="02010600030101010101" pitchFamily="2" charset="-122"/>
              </a:rPr>
              <a:t>对已进行服务项目的解释（说明）</a:t>
            </a:r>
            <a:r>
              <a:rPr lang="en-US" altLang="zh-CN" dirty="0">
                <a:ea typeface="宋体" panose="02010600030101010101" pitchFamily="2" charset="-122"/>
              </a:rPr>
              <a:t>_</a:t>
            </a:r>
            <a:r>
              <a:rPr lang="zh-CN" altLang="en-US" dirty="0">
                <a:ea typeface="宋体" panose="02010600030101010101" pitchFamily="2" charset="-122"/>
              </a:rPr>
              <a:t>，您的满意度如何？ </a:t>
            </a:r>
            <a:endParaRPr lang="zh-CN" altLang="en-US" dirty="0">
              <a:ea typeface="宋体" panose="02010600030101010101" pitchFamily="2" charset="-122"/>
            </a:endParaRPr>
          </a:p>
          <a:p>
            <a:pPr eaLnBrk="1" latinLnBrk="1" hangingPunct="1">
              <a:buNone/>
            </a:pPr>
            <a:r>
              <a:rPr lang="zh-CN" altLang="en-US" dirty="0">
                <a:ea typeface="宋体" panose="02010600030101010101" pitchFamily="2" charset="-122"/>
              </a:rPr>
              <a:t>⑨维修保养后，接待人员</a:t>
            </a:r>
            <a:r>
              <a:rPr lang="en-US" altLang="zh-CN" dirty="0">
                <a:ea typeface="宋体" panose="02010600030101010101" pitchFamily="2" charset="-122"/>
              </a:rPr>
              <a:t>__</a:t>
            </a:r>
            <a:r>
              <a:rPr lang="zh-CN" altLang="en-US" dirty="0">
                <a:ea typeface="宋体" panose="02010600030101010101" pitchFamily="2" charset="-122"/>
              </a:rPr>
              <a:t>对最终收取费用的解释，您的满意度如何？ </a:t>
            </a:r>
            <a:endParaRPr lang="zh-CN" altLang="en-US" dirty="0">
              <a:ea typeface="宋体" panose="02010600030101010101" pitchFamily="2" charset="-122"/>
            </a:endParaRPr>
          </a:p>
          <a:p>
            <a:pPr>
              <a:buNone/>
            </a:pPr>
            <a:r>
              <a:rPr lang="zh-CN" altLang="en-US" dirty="0">
                <a:ea typeface="宋体" panose="02010600030101010101" pitchFamily="2" charset="-122"/>
              </a:rPr>
              <a:t>⑩谢谢您的回访！祝您用车愉快！再见！ </a:t>
            </a:r>
            <a:endParaRPr lang="zh-CN" altLang="en-US" dirty="0">
              <a:ea typeface="宋体" panose="02010600030101010101" pitchFamily="2" charset="-122"/>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6" name="Rectangle 2"/>
          <p:cNvSpPr>
            <a:spLocks noGrp="1"/>
          </p:cNvSpPr>
          <p:nvPr>
            <p:ph idx="1"/>
          </p:nvPr>
        </p:nvSpPr>
        <p:spPr>
          <a:xfrm>
            <a:off x="468313" y="1558925"/>
            <a:ext cx="8229600" cy="4895850"/>
          </a:xfrm>
          <a:ln/>
        </p:spPr>
        <p:txBody>
          <a:bodyPr vert="horz" wrap="square" lIns="91440" tIns="45720" rIns="91440" bIns="45720" anchor="t" anchorCtr="0"/>
          <a:p>
            <a:pPr>
              <a:buNone/>
            </a:pPr>
            <a:r>
              <a:rPr lang="zh-CN" altLang="en-US" sz="1800" dirty="0">
                <a:ea typeface="宋体" panose="02010600030101010101" pitchFamily="2" charset="-122"/>
              </a:rPr>
              <a:t>　　　</a:t>
            </a:r>
            <a:r>
              <a:rPr lang="zh-CN" altLang="en-US" sz="2400" b="1" dirty="0">
                <a:ea typeface="宋体" panose="02010600030101010101" pitchFamily="2" charset="-122"/>
              </a:rPr>
              <a:t>回访标准用语二：</a:t>
            </a:r>
            <a:endParaRPr lang="zh-CN" altLang="en-US" sz="2400" b="1" dirty="0">
              <a:ea typeface="宋体" panose="02010600030101010101" pitchFamily="2" charset="-122"/>
            </a:endParaRPr>
          </a:p>
          <a:p>
            <a:pPr>
              <a:buNone/>
            </a:pPr>
            <a:r>
              <a:rPr lang="zh-CN" altLang="en-US" sz="2000" dirty="0">
                <a:ea typeface="宋体" panose="02010600030101010101" pitchFamily="2" charset="-122"/>
              </a:rPr>
              <a:t>①您好！我是</a:t>
            </a:r>
            <a:r>
              <a:rPr lang="en-US" altLang="zh-CN" sz="2000" dirty="0">
                <a:ea typeface="宋体" panose="02010600030101010101" pitchFamily="2" charset="-122"/>
              </a:rPr>
              <a:t>XXXX</a:t>
            </a:r>
            <a:r>
              <a:rPr lang="zh-CN" altLang="en-US" sz="2000" dirty="0">
                <a:ea typeface="宋体" panose="02010600030101010101" pitchFamily="2" charset="-122"/>
              </a:rPr>
              <a:t>的客服话务员**号，请问您是</a:t>
            </a:r>
            <a:r>
              <a:rPr lang="en-US" altLang="zh-CN" sz="2000" dirty="0">
                <a:ea typeface="宋体" panose="02010600030101010101" pitchFamily="2" charset="-122"/>
              </a:rPr>
              <a:t>XX</a:t>
            </a:r>
            <a:r>
              <a:rPr lang="zh-CN" altLang="en-US" sz="2000" dirty="0">
                <a:ea typeface="宋体" panose="02010600030101010101" pitchFamily="2" charset="-122"/>
              </a:rPr>
              <a:t>先生</a:t>
            </a:r>
            <a:r>
              <a:rPr lang="en-US" altLang="zh-CN" sz="2000" dirty="0">
                <a:ea typeface="宋体" panose="02010600030101010101" pitchFamily="2" charset="-122"/>
              </a:rPr>
              <a:t>/</a:t>
            </a:r>
            <a:r>
              <a:rPr lang="zh-CN" altLang="en-US" sz="2000" dirty="0">
                <a:ea typeface="宋体" panose="02010600030101010101" pitchFamily="2" charset="-122"/>
              </a:rPr>
              <a:t>小姐吗？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②您的爱车</a:t>
            </a:r>
            <a:r>
              <a:rPr lang="en-US" altLang="zh-CN" sz="2000" dirty="0">
                <a:ea typeface="宋体" panose="02010600030101010101" pitchFamily="2" charset="-122"/>
              </a:rPr>
              <a:t>XX</a:t>
            </a:r>
            <a:r>
              <a:rPr lang="zh-CN" altLang="en-US" sz="2000" dirty="0">
                <a:ea typeface="宋体" panose="02010600030101010101" pitchFamily="2" charset="-122"/>
              </a:rPr>
              <a:t>月</a:t>
            </a:r>
            <a:r>
              <a:rPr lang="en-US" altLang="zh-CN" sz="2000" dirty="0">
                <a:ea typeface="宋体" panose="02010600030101010101" pitchFamily="2" charset="-122"/>
              </a:rPr>
              <a:t>XX</a:t>
            </a:r>
            <a:r>
              <a:rPr lang="zh-CN" altLang="en-US" sz="2000" dirty="0">
                <a:ea typeface="宋体" panose="02010600030101010101" pitchFamily="2" charset="-122"/>
              </a:rPr>
              <a:t>日在本服务店进行维修</a:t>
            </a:r>
            <a:r>
              <a:rPr lang="en-US" altLang="zh-CN" sz="2000" dirty="0">
                <a:ea typeface="宋体" panose="02010600030101010101" pitchFamily="2" charset="-122"/>
              </a:rPr>
              <a:t>/</a:t>
            </a:r>
            <a:r>
              <a:rPr lang="zh-CN" altLang="en-US" sz="2000" dirty="0">
                <a:ea typeface="宋体" panose="02010600030101010101" pitchFamily="2" charset="-122"/>
              </a:rPr>
              <a:t>保养，我想将这次情况做个回访。</a:t>
            </a:r>
            <a:endParaRPr lang="zh-CN" altLang="en-US" sz="2000" dirty="0">
              <a:ea typeface="宋体" panose="02010600030101010101" pitchFamily="2" charset="-122"/>
            </a:endParaRPr>
          </a:p>
          <a:p>
            <a:pPr>
              <a:buNone/>
            </a:pPr>
            <a:r>
              <a:rPr lang="zh-CN" altLang="en-US" sz="2000" dirty="0">
                <a:ea typeface="宋体" panose="02010600030101010101" pitchFamily="2" charset="-122"/>
              </a:rPr>
              <a:t>请问您现在方便接电话吗？ </a:t>
            </a:r>
            <a:endParaRPr lang="zh-CN" altLang="en-US" sz="2000" dirty="0">
              <a:ea typeface="宋体" panose="02010600030101010101" pitchFamily="2" charset="-122"/>
            </a:endParaRPr>
          </a:p>
          <a:p>
            <a:pPr>
              <a:buNone/>
            </a:pPr>
            <a:r>
              <a:rPr lang="en-US" altLang="zh-CN" sz="2000" dirty="0">
                <a:ea typeface="宋体" panose="02010600030101010101" pitchFamily="2" charset="-122"/>
              </a:rPr>
              <a:t>A. </a:t>
            </a:r>
            <a:r>
              <a:rPr lang="zh-CN" altLang="en-US" sz="2000" dirty="0">
                <a:ea typeface="宋体" panose="02010600030101010101" pitchFamily="2" charset="-122"/>
              </a:rPr>
              <a:t>方便</a:t>
            </a:r>
            <a:r>
              <a:rPr lang="en-US" altLang="zh-CN" sz="2000" dirty="0">
                <a:ea typeface="宋体" panose="02010600030101010101" pitchFamily="2" charset="-122"/>
              </a:rPr>
              <a:t>――</a:t>
            </a:r>
            <a:r>
              <a:rPr lang="zh-CN" altLang="en-US" sz="2000" dirty="0">
                <a:ea typeface="宋体" panose="02010600030101010101" pitchFamily="2" charset="-122"/>
              </a:rPr>
              <a:t>好的，耽搁您</a:t>
            </a:r>
            <a:r>
              <a:rPr lang="en-US" altLang="zh-CN" sz="2000" dirty="0">
                <a:ea typeface="宋体" panose="02010600030101010101" pitchFamily="2" charset="-122"/>
              </a:rPr>
              <a:t>2</a:t>
            </a:r>
            <a:r>
              <a:rPr lang="zh-CN" altLang="en-US" sz="2000" dirty="0">
                <a:ea typeface="宋体" panose="02010600030101010101" pitchFamily="2" charset="-122"/>
              </a:rPr>
              <a:t>分钟时间！ </a:t>
            </a:r>
            <a:endParaRPr lang="zh-CN" altLang="en-US" sz="2000" dirty="0">
              <a:ea typeface="宋体" panose="02010600030101010101" pitchFamily="2" charset="-122"/>
            </a:endParaRPr>
          </a:p>
          <a:p>
            <a:pPr>
              <a:buNone/>
            </a:pPr>
            <a:r>
              <a:rPr lang="en-US" altLang="zh-CN" sz="2000" dirty="0">
                <a:ea typeface="宋体" panose="02010600030101010101" pitchFamily="2" charset="-122"/>
              </a:rPr>
              <a:t>B. </a:t>
            </a:r>
            <a:r>
              <a:rPr lang="zh-CN" altLang="en-US" sz="2000" dirty="0">
                <a:ea typeface="宋体" panose="02010600030101010101" pitchFamily="2" charset="-122"/>
              </a:rPr>
              <a:t>不方便</a:t>
            </a:r>
            <a:r>
              <a:rPr lang="en-US" altLang="zh-CN" sz="2000" dirty="0">
                <a:ea typeface="宋体" panose="02010600030101010101" pitchFamily="2" charset="-122"/>
              </a:rPr>
              <a:t>――</a:t>
            </a:r>
            <a:r>
              <a:rPr lang="zh-CN" altLang="en-US" sz="2000" dirty="0">
                <a:ea typeface="宋体" panose="02010600030101010101" pitchFamily="2" charset="-122"/>
              </a:rPr>
              <a:t>好的，那请问什么时候最适合打给您呢？（记下时间）</a:t>
            </a:r>
            <a:endParaRPr lang="zh-CN" altLang="en-US" sz="2000" dirty="0">
              <a:ea typeface="宋体" panose="02010600030101010101" pitchFamily="2" charset="-122"/>
            </a:endParaRPr>
          </a:p>
          <a:p>
            <a:pPr>
              <a:buNone/>
            </a:pPr>
            <a:r>
              <a:rPr lang="zh-CN" altLang="en-US" sz="2000" dirty="0">
                <a:ea typeface="宋体" panose="02010600030101010101" pitchFamily="2" charset="-122"/>
              </a:rPr>
              <a:t>不好意思打扰您，谢谢您，祝您用车愉快！再见！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③您对这次维修</a:t>
            </a:r>
            <a:r>
              <a:rPr lang="en-US" altLang="zh-CN" sz="2000" dirty="0">
                <a:ea typeface="宋体" panose="02010600030101010101" pitchFamily="2" charset="-122"/>
              </a:rPr>
              <a:t>\</a:t>
            </a:r>
            <a:r>
              <a:rPr lang="zh-CN" altLang="en-US" sz="2000" dirty="0">
                <a:ea typeface="宋体" panose="02010600030101010101" pitchFamily="2" charset="-122"/>
              </a:rPr>
              <a:t>保养质量的满意度如何？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④请问您对车辆操控性能，您的满意度如何呢？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⑤请问对于车辆没有异响，您的满意度如何？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⑥维修保养后，接待人员对已进行服务项目的解释和最终收取费用的解释，您的满意度如何？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⑦谢谢您的回访！祝您用车愉快！再见！</a:t>
            </a:r>
            <a:r>
              <a:rPr lang="zh-CN" altLang="en-US" sz="1800" dirty="0">
                <a:ea typeface="宋体" panose="02010600030101010101" pitchFamily="2" charset="-122"/>
              </a:rPr>
              <a:t> </a:t>
            </a:r>
            <a:endParaRPr lang="zh-CN" altLang="en-US" sz="1800" dirty="0">
              <a:ea typeface="宋体" panose="02010600030101010101" pitchFamily="2" charset="-122"/>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0290" name="Rectangle 2"/>
          <p:cNvSpPr>
            <a:spLocks noGrp="1"/>
          </p:cNvSpPr>
          <p:nvPr>
            <p:ph idx="1"/>
          </p:nvPr>
        </p:nvSpPr>
        <p:spPr>
          <a:xfrm>
            <a:off x="396875" y="1558925"/>
            <a:ext cx="8496300" cy="5113338"/>
          </a:xfrm>
          <a:ln/>
        </p:spPr>
        <p:txBody>
          <a:bodyPr vert="horz" wrap="square" lIns="91440" tIns="45720" rIns="91440" bIns="45720" anchor="t" anchorCtr="0"/>
          <a:p>
            <a:pPr>
              <a:buNone/>
            </a:pPr>
            <a:r>
              <a:rPr lang="zh-CN" altLang="en-US" sz="1800" dirty="0">
                <a:ea typeface="宋体" panose="02010600030101010101" pitchFamily="2" charset="-122"/>
              </a:rPr>
              <a:t>　　　</a:t>
            </a:r>
            <a:r>
              <a:rPr lang="zh-CN" altLang="en-US" sz="2400" b="1" dirty="0">
                <a:ea typeface="宋体" panose="02010600030101010101" pitchFamily="2" charset="-122"/>
              </a:rPr>
              <a:t>回访标准用语三：</a:t>
            </a:r>
            <a:endParaRPr lang="zh-CN" altLang="en-US" sz="2400" b="1" dirty="0">
              <a:ea typeface="宋体" panose="02010600030101010101" pitchFamily="2" charset="-122"/>
            </a:endParaRPr>
          </a:p>
          <a:p>
            <a:pPr>
              <a:buNone/>
            </a:pPr>
            <a:r>
              <a:rPr lang="zh-CN" altLang="en-US" sz="2000" dirty="0">
                <a:ea typeface="宋体" panose="02010600030101010101" pitchFamily="2" charset="-122"/>
              </a:rPr>
              <a:t>①您好！我是</a:t>
            </a:r>
            <a:r>
              <a:rPr lang="en-US" altLang="zh-CN" sz="2000" dirty="0">
                <a:ea typeface="宋体" panose="02010600030101010101" pitchFamily="2" charset="-122"/>
              </a:rPr>
              <a:t>XXXX</a:t>
            </a:r>
            <a:r>
              <a:rPr lang="zh-CN" altLang="en-US" sz="2000" dirty="0">
                <a:ea typeface="宋体" panose="02010600030101010101" pitchFamily="2" charset="-122"/>
              </a:rPr>
              <a:t>的客服话务员**号，请问您是</a:t>
            </a:r>
            <a:r>
              <a:rPr lang="en-US" altLang="zh-CN" sz="2000" dirty="0">
                <a:ea typeface="宋体" panose="02010600030101010101" pitchFamily="2" charset="-122"/>
              </a:rPr>
              <a:t>XX</a:t>
            </a:r>
            <a:r>
              <a:rPr lang="zh-CN" altLang="en-US" sz="2000" dirty="0">
                <a:ea typeface="宋体" panose="02010600030101010101" pitchFamily="2" charset="-122"/>
              </a:rPr>
              <a:t>先生</a:t>
            </a:r>
            <a:r>
              <a:rPr lang="en-US" altLang="zh-CN" sz="2000" dirty="0">
                <a:ea typeface="宋体" panose="02010600030101010101" pitchFamily="2" charset="-122"/>
              </a:rPr>
              <a:t>/</a:t>
            </a:r>
            <a:r>
              <a:rPr lang="zh-CN" altLang="en-US" sz="2000" dirty="0">
                <a:ea typeface="宋体" panose="02010600030101010101" pitchFamily="2" charset="-122"/>
              </a:rPr>
              <a:t>小姐吗？</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②您的爱车</a:t>
            </a:r>
            <a:r>
              <a:rPr lang="en-US" altLang="zh-CN" sz="2000" dirty="0">
                <a:ea typeface="宋体" panose="02010600030101010101" pitchFamily="2" charset="-122"/>
              </a:rPr>
              <a:t>XX</a:t>
            </a:r>
            <a:r>
              <a:rPr lang="zh-CN" altLang="en-US" sz="2000" dirty="0">
                <a:ea typeface="宋体" panose="02010600030101010101" pitchFamily="2" charset="-122"/>
              </a:rPr>
              <a:t>月</a:t>
            </a:r>
            <a:r>
              <a:rPr lang="en-US" altLang="zh-CN" sz="2000" dirty="0">
                <a:ea typeface="宋体" panose="02010600030101010101" pitchFamily="2" charset="-122"/>
              </a:rPr>
              <a:t>XX</a:t>
            </a:r>
            <a:r>
              <a:rPr lang="zh-CN" altLang="en-US" sz="2000" dirty="0">
                <a:ea typeface="宋体" panose="02010600030101010101" pitchFamily="2" charset="-122"/>
              </a:rPr>
              <a:t>日在本服务店进行维修</a:t>
            </a:r>
            <a:r>
              <a:rPr lang="en-US" altLang="zh-CN" sz="2000" dirty="0">
                <a:ea typeface="宋体" panose="02010600030101010101" pitchFamily="2" charset="-122"/>
              </a:rPr>
              <a:t>/</a:t>
            </a:r>
            <a:r>
              <a:rPr lang="zh-CN" altLang="en-US" sz="2000" dirty="0">
                <a:ea typeface="宋体" panose="02010600030101010101" pitchFamily="2" charset="-122"/>
              </a:rPr>
              <a:t>保养，我想将这次情况做个回访。</a:t>
            </a:r>
            <a:endParaRPr lang="zh-CN" altLang="en-US" sz="2000" dirty="0">
              <a:ea typeface="宋体" panose="02010600030101010101" pitchFamily="2" charset="-122"/>
            </a:endParaRPr>
          </a:p>
          <a:p>
            <a:pPr>
              <a:buNone/>
            </a:pPr>
            <a:r>
              <a:rPr lang="zh-CN" altLang="en-US" sz="2000" dirty="0">
                <a:ea typeface="宋体" panose="02010600030101010101" pitchFamily="2" charset="-122"/>
              </a:rPr>
              <a:t>请问您现在方便接电话吗？ </a:t>
            </a:r>
            <a:endParaRPr lang="zh-CN" altLang="en-US" sz="2000" dirty="0">
              <a:ea typeface="宋体" panose="02010600030101010101" pitchFamily="2" charset="-122"/>
            </a:endParaRPr>
          </a:p>
          <a:p>
            <a:pPr>
              <a:buNone/>
            </a:pPr>
            <a:r>
              <a:rPr lang="en-US" altLang="zh-CN" sz="2000" dirty="0">
                <a:ea typeface="宋体" panose="02010600030101010101" pitchFamily="2" charset="-122"/>
              </a:rPr>
              <a:t>A. </a:t>
            </a:r>
            <a:r>
              <a:rPr lang="zh-CN" altLang="en-US" sz="2000" dirty="0">
                <a:ea typeface="宋体" panose="02010600030101010101" pitchFamily="2" charset="-122"/>
              </a:rPr>
              <a:t>方便</a:t>
            </a:r>
            <a:r>
              <a:rPr lang="en-US" altLang="zh-CN" sz="2000" dirty="0">
                <a:ea typeface="宋体" panose="02010600030101010101" pitchFamily="2" charset="-122"/>
              </a:rPr>
              <a:t>――</a:t>
            </a:r>
            <a:r>
              <a:rPr lang="zh-CN" altLang="en-US" sz="2000" dirty="0">
                <a:ea typeface="宋体" panose="02010600030101010101" pitchFamily="2" charset="-122"/>
              </a:rPr>
              <a:t>好的，耽搁您</a:t>
            </a:r>
            <a:r>
              <a:rPr lang="en-US" altLang="zh-CN" sz="2000" dirty="0">
                <a:ea typeface="宋体" panose="02010600030101010101" pitchFamily="2" charset="-122"/>
              </a:rPr>
              <a:t>2</a:t>
            </a:r>
            <a:r>
              <a:rPr lang="zh-CN" altLang="en-US" sz="2000" dirty="0">
                <a:ea typeface="宋体" panose="02010600030101010101" pitchFamily="2" charset="-122"/>
              </a:rPr>
              <a:t>分钟时间！ </a:t>
            </a:r>
            <a:endParaRPr lang="zh-CN" altLang="en-US" sz="2000" dirty="0">
              <a:ea typeface="宋体" panose="02010600030101010101" pitchFamily="2" charset="-122"/>
            </a:endParaRPr>
          </a:p>
          <a:p>
            <a:pPr>
              <a:buNone/>
            </a:pPr>
            <a:r>
              <a:rPr lang="en-US" altLang="zh-CN" sz="2000" dirty="0">
                <a:ea typeface="宋体" panose="02010600030101010101" pitchFamily="2" charset="-122"/>
              </a:rPr>
              <a:t>B. </a:t>
            </a:r>
            <a:r>
              <a:rPr lang="zh-CN" altLang="en-US" sz="2000" dirty="0">
                <a:ea typeface="宋体" panose="02010600030101010101" pitchFamily="2" charset="-122"/>
              </a:rPr>
              <a:t>不方便</a:t>
            </a:r>
            <a:r>
              <a:rPr lang="en-US" altLang="zh-CN" sz="2000" dirty="0">
                <a:ea typeface="宋体" panose="02010600030101010101" pitchFamily="2" charset="-122"/>
              </a:rPr>
              <a:t>――</a:t>
            </a:r>
            <a:r>
              <a:rPr lang="zh-CN" altLang="en-US" sz="2000" dirty="0">
                <a:ea typeface="宋体" panose="02010600030101010101" pitchFamily="2" charset="-122"/>
              </a:rPr>
              <a:t>好的，那请问什么时候最适合打给您呢？（记下时间）</a:t>
            </a:r>
            <a:endParaRPr lang="zh-CN" altLang="en-US" sz="2000" dirty="0">
              <a:ea typeface="宋体" panose="02010600030101010101" pitchFamily="2" charset="-122"/>
            </a:endParaRPr>
          </a:p>
          <a:p>
            <a:pPr>
              <a:buNone/>
            </a:pPr>
            <a:r>
              <a:rPr lang="zh-CN" altLang="en-US" sz="2000" dirty="0">
                <a:ea typeface="宋体" panose="02010600030101010101" pitchFamily="2" charset="-122"/>
              </a:rPr>
              <a:t>不好意思打扰您，谢谢您，祝您用车愉快！再见！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③对接待人员微笑服务，您的满意度如何？ </a:t>
            </a:r>
            <a:endParaRPr lang="zh-CN" altLang="en-US" sz="2000" dirty="0">
              <a:ea typeface="宋体" panose="02010600030101010101" pitchFamily="2" charset="-122"/>
            </a:endParaRPr>
          </a:p>
          <a:p>
            <a:pPr eaLnBrk="1" latinLnBrk="1" hangingPunct="1">
              <a:buNone/>
            </a:pPr>
            <a:r>
              <a:rPr lang="zh-CN" altLang="en-US" sz="2000" dirty="0">
                <a:ea typeface="宋体" panose="02010600030101010101" pitchFamily="2" charset="-122"/>
              </a:rPr>
              <a:t>④维修保养后，接待人员对已进行服务项目的解释和最终收取费用的解释，您的满意度如何？ </a:t>
            </a:r>
            <a:endParaRPr lang="zh-CN" altLang="en-US" sz="2000" dirty="0">
              <a:ea typeface="宋体" panose="02010600030101010101" pitchFamily="2" charset="-122"/>
            </a:endParaRPr>
          </a:p>
          <a:p>
            <a:pPr>
              <a:buNone/>
            </a:pPr>
            <a:r>
              <a:rPr lang="zh-CN" altLang="en-US" sz="2000" dirty="0">
                <a:ea typeface="宋体" panose="02010600030101010101" pitchFamily="2" charset="-122"/>
              </a:rPr>
              <a:t>⑤希望您给予我们最好的评价！谢谢您的支持！再见！</a:t>
            </a:r>
            <a:endParaRPr lang="zh-CN" altLang="en-US" sz="2000" dirty="0">
              <a:ea typeface="宋体" panose="02010600030101010101" pitchFamily="2" charset="-122"/>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4" name="Rectangle 2"/>
          <p:cNvSpPr>
            <a:spLocks noGrp="1"/>
          </p:cNvSpPr>
          <p:nvPr>
            <p:ph type="title" idx="4294967295"/>
          </p:nvPr>
        </p:nvSpPr>
        <p:spPr>
          <a:xfrm>
            <a:off x="1000125" y="785813"/>
            <a:ext cx="7532688" cy="1058862"/>
          </a:xfrm>
          <a:ln/>
        </p:spPr>
        <p:txBody>
          <a:bodyPr vert="horz" wrap="square" lIns="91440" tIns="45720" rIns="91440" bIns="45720" anchor="ctr" anchorCtr="0"/>
          <a:p>
            <a:pPr eaLnBrk="1" hangingPunct="1"/>
            <a:br>
              <a:rPr lang="zh-CN" altLang="en-US" sz="4400" dirty="0">
                <a:solidFill>
                  <a:schemeClr val="tx1"/>
                </a:solidFill>
                <a:latin typeface="宋体" panose="02010600030101010101" pitchFamily="2" charset="-122"/>
                <a:ea typeface="宋体" panose="02010600030101010101" pitchFamily="2" charset="-122"/>
              </a:rPr>
            </a:br>
            <a:r>
              <a:rPr lang="zh-CN" altLang="en-US" sz="3200" dirty="0">
                <a:solidFill>
                  <a:schemeClr val="tx1"/>
                </a:solidFill>
                <a:latin typeface="宋体" panose="02010600030101010101" pitchFamily="2" charset="-122"/>
                <a:ea typeface="宋体" panose="02010600030101010101" pitchFamily="2" charset="-122"/>
              </a:rPr>
              <a:t>项目五 物流客户关系维护</a:t>
            </a:r>
            <a:br>
              <a:rPr lang="zh-CN" altLang="en-US" sz="4400" dirty="0">
                <a:ea typeface="宋体" panose="02010600030101010101" pitchFamily="2" charset="-122"/>
              </a:rPr>
            </a:br>
            <a:endParaRPr lang="zh-CN" altLang="en-US" sz="4400" dirty="0">
              <a:solidFill>
                <a:schemeClr val="tx1"/>
              </a:solidFill>
              <a:latin typeface="宋体" panose="02010600030101010101" pitchFamily="2" charset="-122"/>
              <a:ea typeface="宋体" panose="02010600030101010101" pitchFamily="2" charset="-122"/>
            </a:endParaRPr>
          </a:p>
        </p:txBody>
      </p:sp>
      <p:grpSp>
        <p:nvGrpSpPr>
          <p:cNvPr id="141315" name="Group 3"/>
          <p:cNvGrpSpPr/>
          <p:nvPr/>
        </p:nvGrpSpPr>
        <p:grpSpPr>
          <a:xfrm>
            <a:off x="1835150" y="2060575"/>
            <a:ext cx="762000" cy="665163"/>
            <a:chOff x="1110" y="2656"/>
            <a:chExt cx="1549" cy="1351"/>
          </a:xfrm>
        </p:grpSpPr>
        <p:sp>
          <p:nvSpPr>
            <p:cNvPr id="141340" name="AutoShape 4"/>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41341" name="AutoShape 5"/>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66" name="AutoShape 6"/>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41316" name="Group 7"/>
          <p:cNvGrpSpPr/>
          <p:nvPr/>
        </p:nvGrpSpPr>
        <p:grpSpPr>
          <a:xfrm>
            <a:off x="1828800" y="2938463"/>
            <a:ext cx="762000" cy="665162"/>
            <a:chOff x="3174" y="2656"/>
            <a:chExt cx="1549" cy="1351"/>
          </a:xfrm>
        </p:grpSpPr>
        <p:sp>
          <p:nvSpPr>
            <p:cNvPr id="141337" name="AutoShape 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41338" name="AutoShape 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70" name="AutoShape 10"/>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41317" name="Line 11"/>
          <p:cNvSpPr/>
          <p:nvPr/>
        </p:nvSpPr>
        <p:spPr>
          <a:xfrm flipV="1">
            <a:off x="2411413" y="2565400"/>
            <a:ext cx="5419725" cy="61913"/>
          </a:xfrm>
          <a:prstGeom prst="line">
            <a:avLst/>
          </a:prstGeom>
          <a:ln w="25400" cap="flat" cmpd="sng">
            <a:solidFill>
              <a:srgbClr val="C0C0C0"/>
            </a:solidFill>
            <a:prstDash val="sysDot"/>
            <a:headEnd type="none" w="med" len="med"/>
            <a:tailEnd type="oval" w="med" len="med"/>
          </a:ln>
        </p:spPr>
      </p:sp>
      <p:sp>
        <p:nvSpPr>
          <p:cNvPr id="141318" name="Text Box 12"/>
          <p:cNvSpPr txBox="1"/>
          <p:nvPr/>
        </p:nvSpPr>
        <p:spPr>
          <a:xfrm>
            <a:off x="2700338" y="2133600"/>
            <a:ext cx="4495800" cy="457200"/>
          </a:xfrm>
          <a:prstGeom prst="rect">
            <a:avLst/>
          </a:prstGeom>
          <a:noFill/>
          <a:ln w="9525">
            <a:noFill/>
          </a:ln>
        </p:spPr>
        <p:txBody>
          <a:bodyPr>
            <a:spAutoFit/>
          </a:bodyPr>
          <a:p>
            <a:pPr eaLnBrk="0" hangingPunct="0"/>
            <a:r>
              <a:rPr lang="zh-CN" altLang="en-US" sz="2400" b="1" dirty="0">
                <a:latin typeface="Arial" panose="020B0604020202020204" pitchFamily="34" charset="0"/>
              </a:rPr>
              <a:t>任务一 </a:t>
            </a:r>
            <a:r>
              <a:rPr lang="zh-CN" altLang="en-US" sz="2400" dirty="0">
                <a:latin typeface="Arial" panose="020B0604020202020204" pitchFamily="34" charset="0"/>
              </a:rPr>
              <a:t>    </a:t>
            </a:r>
            <a:r>
              <a:rPr lang="zh-CN" altLang="en-US" sz="2400" b="1" dirty="0">
                <a:latin typeface="Arial" panose="020B0604020202020204" pitchFamily="34" charset="0"/>
              </a:rPr>
              <a:t>物流客户分析</a:t>
            </a:r>
            <a:endParaRPr lang="zh-CN" altLang="en-US" sz="2400" b="1" dirty="0">
              <a:latin typeface="Arial" panose="020B0604020202020204" pitchFamily="34" charset="0"/>
            </a:endParaRPr>
          </a:p>
        </p:txBody>
      </p:sp>
      <p:sp>
        <p:nvSpPr>
          <p:cNvPr id="141319" name="Text Box 13"/>
          <p:cNvSpPr txBox="1"/>
          <p:nvPr/>
        </p:nvSpPr>
        <p:spPr>
          <a:xfrm>
            <a:off x="2025650" y="21224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1</a:t>
            </a:r>
            <a:endParaRPr lang="en-US" altLang="zh-CN" sz="2400" b="1" dirty="0">
              <a:solidFill>
                <a:schemeClr val="bg1"/>
              </a:solidFill>
              <a:latin typeface="Arial" panose="020B0604020202020204" pitchFamily="34" charset="0"/>
            </a:endParaRPr>
          </a:p>
        </p:txBody>
      </p:sp>
      <p:sp>
        <p:nvSpPr>
          <p:cNvPr id="141320" name="Line 14"/>
          <p:cNvSpPr/>
          <p:nvPr/>
        </p:nvSpPr>
        <p:spPr>
          <a:xfrm flipV="1">
            <a:off x="2357438" y="3429000"/>
            <a:ext cx="5572125" cy="71438"/>
          </a:xfrm>
          <a:prstGeom prst="line">
            <a:avLst/>
          </a:prstGeom>
          <a:ln w="25400" cap="flat" cmpd="sng">
            <a:solidFill>
              <a:srgbClr val="C0C0C0"/>
            </a:solidFill>
            <a:prstDash val="sysDot"/>
            <a:headEnd type="none" w="med" len="med"/>
            <a:tailEnd type="oval" w="med" len="med"/>
          </a:ln>
        </p:spPr>
      </p:sp>
      <p:sp>
        <p:nvSpPr>
          <p:cNvPr id="141321" name="Text Box 15"/>
          <p:cNvSpPr txBox="1"/>
          <p:nvPr/>
        </p:nvSpPr>
        <p:spPr>
          <a:xfrm>
            <a:off x="2714625" y="2857500"/>
            <a:ext cx="4976813" cy="457200"/>
          </a:xfrm>
          <a:prstGeom prst="rect">
            <a:avLst/>
          </a:prstGeom>
          <a:noFill/>
          <a:ln w="9525">
            <a:noFill/>
          </a:ln>
        </p:spPr>
        <p:txBody>
          <a:bodyPr>
            <a:spAutoFit/>
          </a:bodyPr>
          <a:p>
            <a:pPr eaLnBrk="0" hangingPunct="0"/>
            <a:r>
              <a:rPr lang="zh-CN" altLang="en-US" sz="2400" b="1" dirty="0">
                <a:latin typeface="Arial" panose="020B0604020202020204" pitchFamily="34" charset="0"/>
              </a:rPr>
              <a:t>任务二     物流客户满意度</a:t>
            </a:r>
            <a:r>
              <a:rPr lang="zh-CN" altLang="en-US" sz="2400" dirty="0">
                <a:latin typeface="Arial" panose="020B0604020202020204" pitchFamily="34" charset="0"/>
              </a:rPr>
              <a:t> </a:t>
            </a:r>
            <a:endParaRPr lang="zh-CN" altLang="en-US" sz="2400" dirty="0">
              <a:latin typeface="Arial" panose="020B0604020202020204" pitchFamily="34" charset="0"/>
            </a:endParaRPr>
          </a:p>
        </p:txBody>
      </p:sp>
      <p:sp>
        <p:nvSpPr>
          <p:cNvPr id="141322" name="Text Box 16"/>
          <p:cNvSpPr txBox="1"/>
          <p:nvPr/>
        </p:nvSpPr>
        <p:spPr>
          <a:xfrm>
            <a:off x="2025650" y="30368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2</a:t>
            </a:r>
            <a:endParaRPr lang="en-US" altLang="zh-CN" sz="2400" b="1" dirty="0">
              <a:solidFill>
                <a:schemeClr val="bg1"/>
              </a:solidFill>
              <a:latin typeface="Arial" panose="020B0604020202020204" pitchFamily="34" charset="0"/>
            </a:endParaRPr>
          </a:p>
        </p:txBody>
      </p:sp>
      <p:grpSp>
        <p:nvGrpSpPr>
          <p:cNvPr id="141323" name="Group 17"/>
          <p:cNvGrpSpPr/>
          <p:nvPr/>
        </p:nvGrpSpPr>
        <p:grpSpPr>
          <a:xfrm>
            <a:off x="1828800" y="3830638"/>
            <a:ext cx="762000" cy="665162"/>
            <a:chOff x="1110" y="2656"/>
            <a:chExt cx="1549" cy="1351"/>
          </a:xfrm>
        </p:grpSpPr>
        <p:sp>
          <p:nvSpPr>
            <p:cNvPr id="141334"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41335"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80"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41324" name="Line 25"/>
          <p:cNvSpPr/>
          <p:nvPr/>
        </p:nvSpPr>
        <p:spPr>
          <a:xfrm flipV="1">
            <a:off x="2357438" y="4357688"/>
            <a:ext cx="5786437" cy="71437"/>
          </a:xfrm>
          <a:prstGeom prst="line">
            <a:avLst/>
          </a:prstGeom>
          <a:ln w="25400" cap="flat" cmpd="sng">
            <a:solidFill>
              <a:srgbClr val="C0C0C0"/>
            </a:solidFill>
            <a:prstDash val="sysDot"/>
            <a:headEnd type="none" w="med" len="med"/>
            <a:tailEnd type="oval" w="med" len="med"/>
          </a:ln>
        </p:spPr>
      </p:sp>
      <p:sp>
        <p:nvSpPr>
          <p:cNvPr id="141325" name="Text Box 26"/>
          <p:cNvSpPr txBox="1"/>
          <p:nvPr/>
        </p:nvSpPr>
        <p:spPr>
          <a:xfrm>
            <a:off x="2627313" y="3789363"/>
            <a:ext cx="5905500" cy="579437"/>
          </a:xfrm>
          <a:prstGeom prst="rect">
            <a:avLst/>
          </a:prstGeom>
          <a:noFill/>
          <a:ln w="9525">
            <a:noFill/>
          </a:ln>
        </p:spPr>
        <p:txBody>
          <a:bodyPr>
            <a:spAutoFit/>
          </a:bodyPr>
          <a:p>
            <a:pPr eaLnBrk="0" hangingPunct="0"/>
            <a:r>
              <a:rPr lang="zh-CN" altLang="en-US" sz="3200" b="1" dirty="0">
                <a:latin typeface="Arial" panose="020B0604020202020204" pitchFamily="34" charset="0"/>
              </a:rPr>
              <a:t> </a:t>
            </a:r>
            <a:r>
              <a:rPr lang="zh-CN" altLang="en-US" sz="2400" b="1" dirty="0">
                <a:latin typeface="Arial" panose="020B0604020202020204" pitchFamily="34" charset="0"/>
              </a:rPr>
              <a:t>任务三      物流客户忠诚度</a:t>
            </a:r>
            <a:r>
              <a:rPr lang="zh-CN" altLang="en-US" sz="2400" dirty="0">
                <a:latin typeface="Arial" panose="020B0604020202020204" pitchFamily="34" charset="0"/>
              </a:rPr>
              <a:t> </a:t>
            </a:r>
            <a:endParaRPr lang="zh-CN" altLang="en-US" sz="2400" dirty="0">
              <a:latin typeface="Arial" panose="020B0604020202020204" pitchFamily="34" charset="0"/>
            </a:endParaRPr>
          </a:p>
        </p:txBody>
      </p:sp>
      <p:sp>
        <p:nvSpPr>
          <p:cNvPr id="141326" name="Text Box 27"/>
          <p:cNvSpPr txBox="1"/>
          <p:nvPr/>
        </p:nvSpPr>
        <p:spPr>
          <a:xfrm>
            <a:off x="2025650" y="3929063"/>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3</a:t>
            </a:r>
            <a:endParaRPr lang="en-US" altLang="zh-CN" sz="2400" b="1" dirty="0">
              <a:solidFill>
                <a:schemeClr val="bg1"/>
              </a:solidFill>
              <a:latin typeface="Arial" panose="020B0604020202020204" pitchFamily="34" charset="0"/>
            </a:endParaRPr>
          </a:p>
        </p:txBody>
      </p:sp>
      <p:grpSp>
        <p:nvGrpSpPr>
          <p:cNvPr id="141327" name="Group 17"/>
          <p:cNvGrpSpPr/>
          <p:nvPr/>
        </p:nvGrpSpPr>
        <p:grpSpPr>
          <a:xfrm>
            <a:off x="1857375" y="4714875"/>
            <a:ext cx="762000" cy="665163"/>
            <a:chOff x="1110" y="2656"/>
            <a:chExt cx="1549" cy="1351"/>
          </a:xfrm>
        </p:grpSpPr>
        <p:sp>
          <p:nvSpPr>
            <p:cNvPr id="141331"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41332"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9"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41328" name="Text Box 26"/>
          <p:cNvSpPr txBox="1"/>
          <p:nvPr/>
        </p:nvSpPr>
        <p:spPr>
          <a:xfrm>
            <a:off x="2786063" y="4797425"/>
            <a:ext cx="5818187" cy="457200"/>
          </a:xfrm>
          <a:prstGeom prst="rect">
            <a:avLst/>
          </a:prstGeom>
          <a:noFill/>
          <a:ln w="9525">
            <a:noFill/>
          </a:ln>
        </p:spPr>
        <p:txBody>
          <a:bodyPr>
            <a:spAutoFit/>
          </a:bodyPr>
          <a:p>
            <a:pPr eaLnBrk="0" hangingPunct="0"/>
            <a:r>
              <a:rPr lang="zh-CN" altLang="en-US" sz="2400" b="1" dirty="0">
                <a:latin typeface="Arial" panose="020B0604020202020204" pitchFamily="34" charset="0"/>
              </a:rPr>
              <a:t>任务四      物流客户流失处理</a:t>
            </a:r>
            <a:endParaRPr lang="zh-CN" altLang="en-US" sz="2400" b="1" dirty="0">
              <a:latin typeface="Arial" panose="020B0604020202020204" pitchFamily="34" charset="0"/>
            </a:endParaRPr>
          </a:p>
        </p:txBody>
      </p:sp>
      <p:sp>
        <p:nvSpPr>
          <p:cNvPr id="141329" name="Line 25"/>
          <p:cNvSpPr/>
          <p:nvPr/>
        </p:nvSpPr>
        <p:spPr>
          <a:xfrm>
            <a:off x="2500313" y="5357813"/>
            <a:ext cx="5786437" cy="46037"/>
          </a:xfrm>
          <a:prstGeom prst="line">
            <a:avLst/>
          </a:prstGeom>
          <a:ln w="25400" cap="flat" cmpd="sng">
            <a:solidFill>
              <a:srgbClr val="C0C0C0"/>
            </a:solidFill>
            <a:prstDash val="sysDot"/>
            <a:headEnd type="none" w="med" len="med"/>
            <a:tailEnd type="oval" w="med" len="med"/>
          </a:ln>
        </p:spPr>
      </p:sp>
      <p:sp>
        <p:nvSpPr>
          <p:cNvPr id="141330" name="Text Box 27"/>
          <p:cNvSpPr txBox="1"/>
          <p:nvPr/>
        </p:nvSpPr>
        <p:spPr>
          <a:xfrm>
            <a:off x="2071688" y="4786313"/>
            <a:ext cx="355600" cy="461962"/>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4</a:t>
            </a:r>
            <a:endParaRPr lang="en-US" altLang="zh-CN" sz="2400" b="1" dirty="0">
              <a:solidFill>
                <a:schemeClr val="bg1"/>
              </a:solidFill>
              <a:latin typeface="Arial" panose="020B0604020202020204" pitchFamily="34" charset="0"/>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2338"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项目五  物流客户关系维护</a:t>
            </a:r>
            <a:endParaRPr lang="zh-CN" altLang="en-US" sz="3200" dirty="0">
              <a:ea typeface="宋体" panose="02010600030101010101" pitchFamily="2" charset="-122"/>
            </a:endParaRPr>
          </a:p>
        </p:txBody>
      </p:sp>
      <p:sp>
        <p:nvSpPr>
          <p:cNvPr id="142339" name="Rectangle 3"/>
          <p:cNvSpPr>
            <a:spLocks noGrp="1"/>
          </p:cNvSpPr>
          <p:nvPr>
            <p:ph idx="1"/>
          </p:nvPr>
        </p:nvSpPr>
        <p:spPr>
          <a:ln/>
        </p:spPr>
        <p:txBody>
          <a:bodyPr vert="horz" wrap="square" lIns="91440" tIns="45720" rIns="91440" bIns="45720" anchor="t" anchorCtr="0"/>
          <a:p>
            <a:pPr>
              <a:lnSpc>
                <a:spcPct val="80000"/>
              </a:lnSpc>
              <a:buNone/>
            </a:pPr>
            <a:r>
              <a:rPr lang="en-US" altLang="zh-CN" sz="2400" dirty="0">
                <a:ea typeface="宋体" panose="02010600030101010101" pitchFamily="2" charset="-122"/>
              </a:rPr>
              <a:t>【</a:t>
            </a:r>
            <a:r>
              <a:rPr lang="zh-CN" altLang="en-US" sz="2400" dirty="0">
                <a:ea typeface="宋体" panose="02010600030101010101" pitchFamily="2" charset="-122"/>
              </a:rPr>
              <a:t>教学目标</a:t>
            </a:r>
            <a:r>
              <a:rPr lang="en-US" altLang="zh-CN" sz="2400" dirty="0">
                <a:ea typeface="宋体" panose="02010600030101010101" pitchFamily="2" charset="-122"/>
              </a:rPr>
              <a:t>】</a:t>
            </a:r>
            <a:endParaRPr lang="en-US" altLang="zh-CN" sz="2400" dirty="0">
              <a:ea typeface="宋体" panose="02010600030101010101" pitchFamily="2" charset="-122"/>
            </a:endParaRPr>
          </a:p>
          <a:p>
            <a:pPr>
              <a:lnSpc>
                <a:spcPct val="80000"/>
              </a:lnSpc>
              <a:buNone/>
            </a:pPr>
            <a:r>
              <a:rPr lang="en-US" altLang="zh-CN" sz="2400" dirty="0">
                <a:ea typeface="宋体" panose="02010600030101010101" pitchFamily="2" charset="-122"/>
              </a:rPr>
              <a:t>1</a:t>
            </a:r>
            <a:r>
              <a:rPr lang="zh-CN" altLang="en-US" sz="2400" dirty="0">
                <a:ea typeface="宋体" panose="02010600030101010101" pitchFamily="2" charset="-122"/>
              </a:rPr>
              <a:t>．知识目标：</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1</a:t>
            </a:r>
            <a:r>
              <a:rPr lang="zh-CN" altLang="en-US" sz="2400" dirty="0">
                <a:ea typeface="宋体" panose="02010600030101010101" pitchFamily="2" charset="-122"/>
              </a:rPr>
              <a:t>）了解物流客户细分方法</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2</a:t>
            </a:r>
            <a:r>
              <a:rPr lang="zh-CN" altLang="en-US" sz="2400" dirty="0">
                <a:ea typeface="宋体" panose="02010600030101010101" pitchFamily="2" charset="-122"/>
              </a:rPr>
              <a:t>）了解物流满意度涵义及意义</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3</a:t>
            </a:r>
            <a:r>
              <a:rPr lang="zh-CN" altLang="en-US" sz="2400" dirty="0">
                <a:ea typeface="宋体" panose="02010600030101010101" pitchFamily="2" charset="-122"/>
              </a:rPr>
              <a:t>）了解物流忠诚和满意区别，以及如何保持客户忠诚</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4</a:t>
            </a:r>
            <a:r>
              <a:rPr lang="zh-CN" altLang="en-US" sz="2400" dirty="0">
                <a:ea typeface="宋体" panose="02010600030101010101" pitchFamily="2" charset="-122"/>
              </a:rPr>
              <a:t>）掌握物流市场客户流失原因</a:t>
            </a:r>
            <a:endParaRPr lang="zh-CN" altLang="en-US" sz="2400" dirty="0">
              <a:ea typeface="宋体" panose="02010600030101010101" pitchFamily="2" charset="-122"/>
            </a:endParaRPr>
          </a:p>
          <a:p>
            <a:pPr>
              <a:lnSpc>
                <a:spcPct val="80000"/>
              </a:lnSpc>
              <a:buNone/>
            </a:pPr>
            <a:r>
              <a:rPr lang="en-US" altLang="zh-CN" sz="2400" dirty="0">
                <a:ea typeface="宋体" panose="02010600030101010101" pitchFamily="2" charset="-122"/>
              </a:rPr>
              <a:t>2</a:t>
            </a:r>
            <a:r>
              <a:rPr lang="zh-CN" altLang="en-US" sz="2400" dirty="0">
                <a:ea typeface="宋体" panose="02010600030101010101" pitchFamily="2" charset="-122"/>
              </a:rPr>
              <a:t>．技能目标：</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1</a:t>
            </a:r>
            <a:r>
              <a:rPr lang="zh-CN" altLang="en-US" sz="2400" dirty="0">
                <a:ea typeface="宋体" panose="02010600030101010101" pitchFamily="2" charset="-122"/>
              </a:rPr>
              <a:t>）能按照标准划分、区别物流客户</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2</a:t>
            </a:r>
            <a:r>
              <a:rPr lang="zh-CN" altLang="en-US" sz="2400" dirty="0">
                <a:ea typeface="宋体" panose="02010600030101010101" pitchFamily="2" charset="-122"/>
              </a:rPr>
              <a:t>）能进行物流客户满意度市场问卷表设计</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3</a:t>
            </a:r>
            <a:r>
              <a:rPr lang="zh-CN" altLang="en-US" sz="2400" dirty="0">
                <a:ea typeface="宋体" panose="02010600030101010101" pitchFamily="2" charset="-122"/>
              </a:rPr>
              <a:t>）能进行物流客户满意度市场调研和实施</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4</a:t>
            </a:r>
            <a:r>
              <a:rPr lang="zh-CN" altLang="en-US" sz="2400" dirty="0">
                <a:ea typeface="宋体" panose="02010600030101010101" pitchFamily="2" charset="-122"/>
              </a:rPr>
              <a:t>）能区分物流忠诚和满意的不同</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a:t>
            </a:r>
            <a:r>
              <a:rPr lang="en-US" altLang="zh-CN" sz="2400" dirty="0">
                <a:ea typeface="宋体" panose="02010600030101010101" pitchFamily="2" charset="-122"/>
              </a:rPr>
              <a:t>5</a:t>
            </a:r>
            <a:r>
              <a:rPr lang="zh-CN" altLang="en-US" sz="2400" dirty="0">
                <a:ea typeface="宋体" panose="02010600030101010101" pitchFamily="2" charset="-122"/>
              </a:rPr>
              <a:t>）能区别物流客户流失原因及进行相应处理</a:t>
            </a:r>
            <a:endParaRPr lang="zh-CN" altLang="en-US" sz="2400" dirty="0">
              <a:ea typeface="宋体" panose="02010600030101010101" pitchFamily="2" charset="-122"/>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2"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任务一   物流客户细分</a:t>
            </a:r>
            <a:endParaRPr lang="zh-CN" altLang="en-US" sz="3200" dirty="0">
              <a:ea typeface="宋体" panose="02010600030101010101" pitchFamily="2" charset="-122"/>
            </a:endParaRPr>
          </a:p>
        </p:txBody>
      </p:sp>
      <p:sp>
        <p:nvSpPr>
          <p:cNvPr id="143363"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一、情景设置 </a:t>
            </a:r>
            <a:endParaRPr lang="zh-CN" altLang="en-US" dirty="0">
              <a:ea typeface="宋体" panose="02010600030101010101" pitchFamily="2" charset="-122"/>
            </a:endParaRPr>
          </a:p>
          <a:p>
            <a:pPr>
              <a:buNone/>
            </a:pPr>
            <a:r>
              <a:rPr lang="zh-CN" altLang="en-US" dirty="0">
                <a:ea typeface="宋体" panose="02010600030101010101" pitchFamily="2" charset="-122"/>
              </a:rPr>
              <a:t>    为了更好合理利用企业有限资源，服务和管理物流客户，需要对现有物流市场客户进行细分，请选定一家物流公司，根据该公司具体发展情况，为该公司拟订物流客户细分标准，确定细分内容</a:t>
            </a:r>
            <a:endParaRPr lang="zh-CN" altLang="en-US" dirty="0">
              <a:ea typeface="宋体" panose="02010600030101010101" pitchFamily="2" charset="-122"/>
            </a:endParaRPr>
          </a:p>
          <a:p>
            <a:pPr>
              <a:buNone/>
            </a:pPr>
            <a:r>
              <a:rPr lang="zh-CN" altLang="en-US" dirty="0">
                <a:ea typeface="宋体" panose="02010600030101010101" pitchFamily="2" charset="-122"/>
              </a:rPr>
              <a:t>二、技能训练目标 </a:t>
            </a:r>
            <a:endParaRPr lang="zh-CN" altLang="en-US" dirty="0">
              <a:ea typeface="宋体" panose="02010600030101010101" pitchFamily="2" charset="-122"/>
            </a:endParaRPr>
          </a:p>
          <a:p>
            <a:pPr>
              <a:buNone/>
            </a:pPr>
            <a:r>
              <a:rPr lang="zh-CN" altLang="en-US" dirty="0">
                <a:ea typeface="宋体" panose="02010600030101010101" pitchFamily="2" charset="-122"/>
              </a:rPr>
              <a:t>   能够根据物流企业的战略目标、企业的状况、目标客户的特点来确定物流客户细分的内容。</a:t>
            </a:r>
            <a:endParaRPr lang="zh-CN" altLang="en-US" dirty="0">
              <a:ea typeface="宋体" panose="02010600030101010101" pitchFamily="2" charset="-122"/>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4386" name="Rectangle 2"/>
          <p:cNvSpPr>
            <a:spLocks noGrp="1"/>
          </p:cNvSpPr>
          <p:nvPr>
            <p:ph type="title"/>
          </p:nvPr>
        </p:nvSpPr>
        <p:spPr>
          <a:xfrm>
            <a:off x="900113" y="692150"/>
            <a:ext cx="7391400" cy="563563"/>
          </a:xfrm>
          <a:ln/>
        </p:spPr>
        <p:txBody>
          <a:bodyPr vert="horz" wrap="square" lIns="91440" tIns="45720" rIns="91440" bIns="45720" anchor="ctr" anchorCtr="0"/>
          <a:p>
            <a:r>
              <a:rPr lang="zh-CN" altLang="en-US" sz="3200" dirty="0">
                <a:ea typeface="宋体" panose="02010600030101010101" pitchFamily="2" charset="-122"/>
              </a:rPr>
              <a:t>任务一   物流客户细分</a:t>
            </a:r>
            <a:endParaRPr lang="zh-CN" altLang="en-US" sz="3200" dirty="0">
              <a:ea typeface="宋体" panose="02010600030101010101" pitchFamily="2" charset="-122"/>
            </a:endParaRPr>
          </a:p>
        </p:txBody>
      </p:sp>
      <p:sp>
        <p:nvSpPr>
          <p:cNvPr id="144387"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三、相关理论知识 </a:t>
            </a:r>
            <a:endParaRPr lang="zh-CN" altLang="en-US" dirty="0">
              <a:ea typeface="宋体" panose="02010600030101010101" pitchFamily="2" charset="-122"/>
            </a:endParaRPr>
          </a:p>
          <a:p>
            <a:pPr>
              <a:buNone/>
            </a:pPr>
            <a:r>
              <a:rPr lang="en-US" altLang="zh-CN" dirty="0">
                <a:ea typeface="宋体" panose="02010600030101010101" pitchFamily="2" charset="-122"/>
              </a:rPr>
              <a:t>1.</a:t>
            </a:r>
            <a:r>
              <a:rPr lang="zh-CN" altLang="en-US" dirty="0">
                <a:ea typeface="宋体" panose="02010600030101010101" pitchFamily="2" charset="-122"/>
              </a:rPr>
              <a:t>客户细分的概念</a:t>
            </a:r>
            <a:endParaRPr lang="zh-CN" altLang="en-US" dirty="0">
              <a:ea typeface="宋体" panose="02010600030101010101" pitchFamily="2" charset="-122"/>
            </a:endParaRPr>
          </a:p>
          <a:p>
            <a:pPr>
              <a:buNone/>
            </a:pPr>
            <a:r>
              <a:rPr lang="zh-CN" altLang="en-US" dirty="0">
                <a:ea typeface="宋体" panose="02010600030101010101" pitchFamily="2" charset="-122"/>
              </a:rPr>
              <a:t>    客户细分，又称市场细分是指营销者通过市场调研，依据消费者的需求和欲望、购买行为和购买习惯、客户生命周期和客户价值等方面的差异，把某一产品的市场整体划分为若干个消费群，以提供有针对性地产品服务和营销模式的市场分类过程 。</a:t>
            </a:r>
            <a:endParaRPr lang="zh-CN" altLang="en-US"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任务三  了解物流客户服务部门 </a:t>
            </a:r>
            <a:endParaRPr lang="zh-CN" altLang="en-US" sz="3200" dirty="0">
              <a:ea typeface="宋体" panose="02010600030101010101" pitchFamily="2" charset="-122"/>
            </a:endParaRPr>
          </a:p>
        </p:txBody>
      </p:sp>
      <p:sp>
        <p:nvSpPr>
          <p:cNvPr id="16387" name="Rectangle 3"/>
          <p:cNvSpPr>
            <a:spLocks noGrp="1"/>
          </p:cNvSpPr>
          <p:nvPr>
            <p:ph idx="1"/>
          </p:nvPr>
        </p:nvSpPr>
        <p:spPr>
          <a:ln/>
        </p:spPr>
        <p:txBody>
          <a:bodyPr vert="horz" wrap="square" lIns="91440" tIns="45720" rIns="91440" bIns="45720" anchor="t" anchorCtr="0"/>
          <a:p>
            <a:pPr eaLnBrk="1">
              <a:buNone/>
            </a:pPr>
            <a:r>
              <a:rPr lang="zh-CN" altLang="en-US" dirty="0">
                <a:ea typeface="宋体" panose="02010600030101010101" pitchFamily="2" charset="-122"/>
              </a:rPr>
              <a:t>一、情景设置 </a:t>
            </a:r>
            <a:endParaRPr lang="zh-CN" altLang="en-US" dirty="0">
              <a:ea typeface="宋体" panose="02010600030101010101" pitchFamily="2" charset="-122"/>
            </a:endParaRPr>
          </a:p>
          <a:p>
            <a:pPr eaLnBrk="1" latinLnBrk="1" hangingPunct="1">
              <a:buNone/>
            </a:pPr>
            <a:r>
              <a:rPr lang="zh-CN" altLang="en-US" dirty="0">
                <a:ea typeface="宋体" panose="02010600030101010101" pitchFamily="2" charset="-122"/>
              </a:rPr>
              <a:t>   小组通过互联网络及讨论共同组建一个物流公司，确定物流企业组织结构及各部门岗位工作内容、特别是物流客户服务部门岗位职责。</a:t>
            </a:r>
            <a:endParaRPr lang="zh-CN" altLang="en-US" dirty="0">
              <a:ea typeface="宋体" panose="02010600030101010101" pitchFamily="2" charset="-122"/>
            </a:endParaRPr>
          </a:p>
          <a:p>
            <a:pPr>
              <a:buNone/>
            </a:pPr>
            <a:r>
              <a:rPr lang="zh-CN" altLang="en-US" dirty="0">
                <a:ea typeface="宋体" panose="02010600030101010101" pitchFamily="2" charset="-122"/>
              </a:rPr>
              <a:t>二、技能训练目标 </a:t>
            </a:r>
            <a:endParaRPr lang="zh-CN" altLang="en-US" dirty="0">
              <a:ea typeface="宋体" panose="02010600030101010101" pitchFamily="2" charset="-122"/>
            </a:endParaRPr>
          </a:p>
          <a:p>
            <a:pPr>
              <a:buNone/>
            </a:pPr>
            <a:r>
              <a:rPr lang="zh-CN" altLang="en-US" dirty="0">
                <a:ea typeface="宋体" panose="02010600030101010101" pitchFamily="2" charset="-122"/>
              </a:rPr>
              <a:t>    能够根据物流企业的战略目标、企业的状况、目标市场的特点来确定物流客户服务部门职责。</a:t>
            </a:r>
            <a:endParaRPr lang="zh-CN" altLang="en-US" dirty="0">
              <a:ea typeface="宋体" panose="02010600030101010101" pitchFamily="2" charset="-122"/>
            </a:endParaRPr>
          </a:p>
          <a:p>
            <a:pPr>
              <a:buNone/>
            </a:pPr>
            <a:r>
              <a:rPr lang="zh-CN" altLang="en-US" dirty="0">
                <a:ea typeface="宋体" panose="02010600030101010101" pitchFamily="2" charset="-122"/>
              </a:rPr>
              <a:t>三、相关理论知识 </a:t>
            </a:r>
            <a:endParaRPr lang="zh-CN" altLang="en-US" dirty="0">
              <a:ea typeface="宋体" panose="02010600030101010101" pitchFamily="2" charset="-122"/>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10"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任务一   物流客户细分</a:t>
            </a:r>
            <a:endParaRPr lang="zh-CN" altLang="en-US" sz="3200" dirty="0">
              <a:ea typeface="宋体" panose="02010600030101010101" pitchFamily="2" charset="-122"/>
            </a:endParaRPr>
          </a:p>
        </p:txBody>
      </p:sp>
      <p:sp>
        <p:nvSpPr>
          <p:cNvPr id="145411" name="Rectangle 3"/>
          <p:cNvSpPr>
            <a:spLocks noGrp="1"/>
          </p:cNvSpPr>
          <p:nvPr>
            <p:ph idx="1"/>
          </p:nvPr>
        </p:nvSpPr>
        <p:spPr>
          <a:xfrm>
            <a:off x="457200" y="1828800"/>
            <a:ext cx="8229600" cy="4264025"/>
          </a:xfrm>
          <a:ln/>
        </p:spPr>
        <p:txBody>
          <a:bodyPr vert="horz" wrap="square" lIns="91440" tIns="45720" rIns="91440" bIns="45720" anchor="t" anchorCtr="0"/>
          <a:p>
            <a:pPr>
              <a:buNone/>
            </a:pPr>
            <a:r>
              <a:rPr lang="en-US" altLang="zh-CN" dirty="0">
                <a:ea typeface="宋体" panose="02010600030101010101" pitchFamily="2" charset="-122"/>
              </a:rPr>
              <a:t>2.</a:t>
            </a:r>
            <a:r>
              <a:rPr lang="zh-CN" altLang="en-US" dirty="0">
                <a:ea typeface="宋体" panose="02010600030101010101" pitchFamily="2" charset="-122"/>
              </a:rPr>
              <a:t>客户细分的意义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）帮助企业找准市场机会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）确定目标市场有针对性地开展营销活动</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）帮助企业集中有限的资源于最有价值的客户群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）帮助企业对未来的盈利进行量化分析</a:t>
            </a:r>
            <a:endParaRPr lang="zh-CN" altLang="en-US" dirty="0">
              <a:ea typeface="宋体" panose="02010600030101010101" pitchFamily="2" charset="-122"/>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6434" name="Rectangle 2"/>
          <p:cNvSpPr>
            <a:spLocks noGrp="1"/>
          </p:cNvSpPr>
          <p:nvPr>
            <p:ph type="title"/>
          </p:nvPr>
        </p:nvSpPr>
        <p:spPr>
          <a:xfrm>
            <a:off x="900113" y="692150"/>
            <a:ext cx="7391400" cy="563563"/>
          </a:xfrm>
          <a:ln/>
        </p:spPr>
        <p:txBody>
          <a:bodyPr vert="horz" wrap="square" lIns="91440" tIns="45720" rIns="91440" bIns="45720" anchor="ctr" anchorCtr="0"/>
          <a:p>
            <a:r>
              <a:rPr lang="zh-CN" altLang="en-US" sz="3200" dirty="0">
                <a:ea typeface="宋体" panose="02010600030101010101" pitchFamily="2" charset="-122"/>
              </a:rPr>
              <a:t>任务一   物流客户细分</a:t>
            </a:r>
            <a:endParaRPr lang="zh-CN" altLang="en-US" sz="3200" dirty="0">
              <a:ea typeface="宋体" panose="02010600030101010101" pitchFamily="2" charset="-122"/>
            </a:endParaRPr>
          </a:p>
        </p:txBody>
      </p:sp>
      <p:sp>
        <p:nvSpPr>
          <p:cNvPr id="146435" name="Rectangle 3"/>
          <p:cNvSpPr>
            <a:spLocks noGrp="1"/>
          </p:cNvSpPr>
          <p:nvPr>
            <p:ph idx="1"/>
          </p:nvPr>
        </p:nvSpPr>
        <p:spPr>
          <a:xfrm>
            <a:off x="457200" y="1828800"/>
            <a:ext cx="8229600" cy="4264025"/>
          </a:xfrm>
          <a:ln/>
        </p:spPr>
        <p:txBody>
          <a:bodyPr vert="horz" wrap="square" lIns="91440" tIns="45720" rIns="91440" bIns="45720" anchor="t" anchorCtr="0"/>
          <a:p>
            <a:pPr marL="457200" indent="-457200">
              <a:lnSpc>
                <a:spcPct val="80000"/>
              </a:lnSpc>
              <a:buNone/>
            </a:pPr>
            <a:r>
              <a:rPr lang="en-US" altLang="zh-CN" sz="2400" dirty="0">
                <a:ea typeface="宋体" panose="02010600030101010101" pitchFamily="2" charset="-122"/>
              </a:rPr>
              <a:t>3.</a:t>
            </a:r>
            <a:r>
              <a:rPr lang="zh-CN" altLang="en-US" sz="2400" b="1" dirty="0">
                <a:ea typeface="宋体" panose="02010600030101010101" pitchFamily="2" charset="-122"/>
              </a:rPr>
              <a:t>客户细分方法</a:t>
            </a:r>
            <a:r>
              <a:rPr lang="zh-CN" altLang="en-US" sz="2400" dirty="0">
                <a:ea typeface="宋体" panose="02010600030101010101" pitchFamily="2" charset="-122"/>
              </a:rPr>
              <a:t> </a:t>
            </a:r>
            <a:endParaRPr lang="zh-CN" altLang="en-US" sz="2400" dirty="0">
              <a:ea typeface="宋体" panose="02010600030101010101" pitchFamily="2" charset="-122"/>
            </a:endParaRPr>
          </a:p>
          <a:p>
            <a:pPr marL="457200" indent="-457200">
              <a:lnSpc>
                <a:spcPct val="80000"/>
              </a:lnSpc>
              <a:buNone/>
            </a:pPr>
            <a:r>
              <a:rPr lang="zh-CN" altLang="en-US" sz="2400" dirty="0">
                <a:ea typeface="宋体" panose="02010600030101010101" pitchFamily="2" charset="-122"/>
              </a:rPr>
              <a:t> </a:t>
            </a:r>
            <a:r>
              <a:rPr lang="zh-CN" altLang="en-US" sz="2400" b="1" dirty="0">
                <a:ea typeface="宋体" panose="02010600030101010101" pitchFamily="2" charset="-122"/>
              </a:rPr>
              <a:t>（</a:t>
            </a:r>
            <a:r>
              <a:rPr lang="en-US" altLang="zh-CN" sz="2400" b="1" dirty="0">
                <a:ea typeface="宋体" panose="02010600030101010101" pitchFamily="2" charset="-122"/>
              </a:rPr>
              <a:t>1</a:t>
            </a:r>
            <a:r>
              <a:rPr lang="zh-CN" altLang="en-US" sz="2400" b="1" dirty="0">
                <a:ea typeface="宋体" panose="02010600030101010101" pitchFamily="2" charset="-122"/>
              </a:rPr>
              <a:t>）从客户赢利能力的角度进行分类</a:t>
            </a:r>
            <a:r>
              <a:rPr lang="zh-CN" altLang="en-US" sz="2400" dirty="0">
                <a:ea typeface="宋体" panose="02010600030101010101" pitchFamily="2" charset="-122"/>
              </a:rPr>
              <a:t> </a:t>
            </a:r>
            <a:endParaRPr lang="zh-CN" altLang="en-US" sz="2400" dirty="0">
              <a:ea typeface="宋体" panose="02010600030101010101" pitchFamily="2" charset="-122"/>
            </a:endParaRPr>
          </a:p>
          <a:p>
            <a:pPr marL="457200" indent="-457200">
              <a:lnSpc>
                <a:spcPct val="80000"/>
              </a:lnSpc>
              <a:buNone/>
            </a:pPr>
            <a:r>
              <a:rPr lang="zh-CN" altLang="en-US" sz="2400" dirty="0">
                <a:ea typeface="宋体" panose="02010600030101010101" pitchFamily="2" charset="-122"/>
              </a:rPr>
              <a:t>    根据目前赢利情况和未来赢利情况可以把客户分为四种类型：</a:t>
            </a:r>
            <a:endParaRPr lang="zh-CN" altLang="en-US" sz="2400" dirty="0">
              <a:ea typeface="宋体" panose="02010600030101010101" pitchFamily="2" charset="-122"/>
            </a:endParaRPr>
          </a:p>
          <a:p>
            <a:pPr marL="457200" indent="-457200" eaLnBrk="1" latinLnBrk="1" hangingPunct="1">
              <a:lnSpc>
                <a:spcPct val="80000"/>
              </a:lnSpc>
            </a:pPr>
            <a:r>
              <a:rPr lang="zh-CN" altLang="en-US" sz="2400" dirty="0">
                <a:ea typeface="宋体" panose="02010600030101010101" pitchFamily="2" charset="-122"/>
              </a:rPr>
              <a:t>目前赢利高、未来赢利也高的客户为最具获利性的客户，是企业的重点客户也是企业重点维护的对象。</a:t>
            </a:r>
            <a:endParaRPr lang="zh-CN" altLang="en-US" sz="2400" dirty="0">
              <a:ea typeface="宋体" panose="02010600030101010101" pitchFamily="2" charset="-122"/>
            </a:endParaRPr>
          </a:p>
          <a:p>
            <a:pPr marL="457200" indent="-457200">
              <a:lnSpc>
                <a:spcPct val="80000"/>
              </a:lnSpc>
            </a:pPr>
            <a:r>
              <a:rPr lang="zh-CN" altLang="en-US" sz="2400" dirty="0">
                <a:ea typeface="宋体" panose="02010600030101010101" pitchFamily="2" charset="-122"/>
              </a:rPr>
              <a:t>目前赢利低、未来赢利高和目前赢利高、未来赢利地的客户都是具有获利性的客户，这些客户也为企业创造了价值是企业需要保持的客户。</a:t>
            </a:r>
            <a:endParaRPr lang="zh-CN" altLang="en-US" sz="2400" dirty="0">
              <a:ea typeface="宋体" panose="02010600030101010101" pitchFamily="2" charset="-122"/>
            </a:endParaRPr>
          </a:p>
          <a:p>
            <a:pPr marL="457200" indent="-457200">
              <a:lnSpc>
                <a:spcPct val="80000"/>
              </a:lnSpc>
            </a:pPr>
            <a:r>
              <a:rPr lang="zh-CN" altLang="en-US" sz="2400" dirty="0">
                <a:ea typeface="宋体" panose="02010600030101010101" pitchFamily="2" charset="-122"/>
              </a:rPr>
              <a:t>而目前赢利低、未来赢利低的客户是最不具获利性的客户，对于这一类客户企业不必投入太大的精力。</a:t>
            </a:r>
            <a:endParaRPr lang="zh-CN" altLang="en-US" sz="2400" dirty="0">
              <a:ea typeface="宋体" panose="02010600030101010101" pitchFamily="2" charset="-122"/>
            </a:endParaRPr>
          </a:p>
          <a:p>
            <a:pPr marL="457200" indent="-457200">
              <a:lnSpc>
                <a:spcPct val="80000"/>
              </a:lnSpc>
              <a:buNone/>
            </a:pPr>
            <a:r>
              <a:rPr lang="zh-CN" altLang="en-US" sz="2400" dirty="0">
                <a:ea typeface="宋体" panose="02010600030101010101" pitchFamily="2" charset="-122"/>
              </a:rPr>
              <a:t> </a:t>
            </a:r>
            <a:endParaRPr lang="zh-CN" altLang="en-US" sz="2400" dirty="0">
              <a:ea typeface="宋体" panose="02010600030101010101" pitchFamily="2" charset="-122"/>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8"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任务一   物流客户细分</a:t>
            </a:r>
            <a:endParaRPr lang="zh-CN" altLang="en-US" sz="3200" dirty="0">
              <a:ea typeface="宋体" panose="02010600030101010101" pitchFamily="2" charset="-122"/>
            </a:endParaRPr>
          </a:p>
        </p:txBody>
      </p:sp>
      <p:sp>
        <p:nvSpPr>
          <p:cNvPr id="147459" name="Rectangle 3"/>
          <p:cNvSpPr>
            <a:spLocks noGrp="1"/>
          </p:cNvSpPr>
          <p:nvPr>
            <p:ph idx="1"/>
          </p:nvPr>
        </p:nvSpPr>
        <p:spPr>
          <a:xfrm>
            <a:off x="457200" y="1828800"/>
            <a:ext cx="8229600" cy="4264025"/>
          </a:xfrm>
          <a:ln/>
        </p:spPr>
        <p:txBody>
          <a:bodyPr vert="horz" wrap="square" lIns="91440" tIns="45720" rIns="91440" bIns="45720" anchor="t" anchorCtr="0"/>
          <a:p>
            <a:pPr>
              <a:lnSpc>
                <a:spcPct val="90000"/>
              </a:lnSpc>
              <a:buNone/>
            </a:pPr>
            <a:r>
              <a:rPr lang="en-US" altLang="zh-CN" sz="2400" dirty="0">
                <a:ea typeface="宋体" panose="02010600030101010101" pitchFamily="2" charset="-122"/>
              </a:rPr>
              <a:t>3.</a:t>
            </a:r>
            <a:r>
              <a:rPr lang="zh-CN" altLang="en-US" sz="2400" dirty="0">
                <a:ea typeface="宋体" panose="02010600030101010101" pitchFamily="2" charset="-122"/>
              </a:rPr>
              <a:t>客户细分的方法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2</a:t>
            </a:r>
            <a:r>
              <a:rPr lang="zh-CN" altLang="en-US" sz="2400" dirty="0">
                <a:ea typeface="宋体" panose="02010600030101010101" pitchFamily="2" charset="-122"/>
              </a:rPr>
              <a:t>）根据客户对企业的价值进行分类。</a:t>
            </a:r>
            <a:endParaRPr lang="zh-CN" altLang="en-US" sz="2400" dirty="0">
              <a:ea typeface="宋体" panose="02010600030101010101" pitchFamily="2" charset="-122"/>
            </a:endParaRPr>
          </a:p>
          <a:p>
            <a:pPr eaLnBrk="1" latinLnBrk="1" hangingPunct="1">
              <a:lnSpc>
                <a:spcPct val="90000"/>
              </a:lnSpc>
              <a:buNone/>
            </a:pPr>
            <a:r>
              <a:rPr lang="zh-CN" altLang="en-US" sz="2400" dirty="0">
                <a:ea typeface="宋体" panose="02010600030101010101" pitchFamily="2" charset="-122"/>
              </a:rPr>
              <a:t>     在客户关系管理中，企业常常按照客户的重要性进行划分。如采用</a:t>
            </a:r>
            <a:r>
              <a:rPr lang="en-US" altLang="zh-CN" sz="2400" dirty="0">
                <a:ea typeface="宋体" panose="02010600030101010101" pitchFamily="2" charset="-122"/>
              </a:rPr>
              <a:t>ABC</a:t>
            </a:r>
            <a:r>
              <a:rPr lang="zh-CN" altLang="en-US" sz="2400" dirty="0">
                <a:ea typeface="宋体" panose="02010600030101010101" pitchFamily="2" charset="-122"/>
              </a:rPr>
              <a:t>分类法进行划分，可把客户分成贵宾型客户、重要客户和普通客户三种。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 （</a:t>
            </a:r>
            <a:r>
              <a:rPr lang="en-US" altLang="zh-CN" sz="2400" dirty="0">
                <a:ea typeface="宋体" panose="02010600030101010101" pitchFamily="2" charset="-122"/>
              </a:rPr>
              <a:t>3</a:t>
            </a:r>
            <a:r>
              <a:rPr lang="zh-CN" altLang="en-US" sz="2400" dirty="0">
                <a:ea typeface="宋体" panose="02010600030101010101" pitchFamily="2" charset="-122"/>
              </a:rPr>
              <a:t>）根据客户购买行为分类。 </a:t>
            </a:r>
            <a:endParaRPr lang="zh-CN" altLang="en-US" sz="2400" dirty="0">
              <a:ea typeface="宋体" panose="02010600030101010101" pitchFamily="2" charset="-122"/>
            </a:endParaRPr>
          </a:p>
          <a:p>
            <a:pPr eaLnBrk="1" latinLnBrk="1" hangingPunct="1">
              <a:lnSpc>
                <a:spcPct val="90000"/>
              </a:lnSpc>
              <a:buNone/>
            </a:pPr>
            <a:r>
              <a:rPr lang="zh-CN" altLang="en-US" sz="2400" dirty="0">
                <a:ea typeface="宋体" panose="02010600030101010101" pitchFamily="2" charset="-122"/>
              </a:rPr>
              <a:t>    根据客户购买的频率和每次购买的金额可以分为以下四类客户 。具体为：平均购买额高、同时购买次数低的客户为乐于消费型客户。购买次数低、同时购买额低的为不确定型客户。购买额高、同时购买次数也高的为最好的客户。购买次数高，但购买额低的为经常性客户  </a:t>
            </a:r>
            <a:endParaRPr lang="zh-CN" altLang="en-US" sz="2400" dirty="0">
              <a:ea typeface="宋体" panose="02010600030101010101" pitchFamily="2" charset="-122"/>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2"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任务二  物流客户满意度</a:t>
            </a:r>
            <a:endParaRPr lang="zh-CN" altLang="en-US" sz="3200" dirty="0">
              <a:ea typeface="宋体" panose="02010600030101010101" pitchFamily="2" charset="-122"/>
            </a:endParaRPr>
          </a:p>
        </p:txBody>
      </p:sp>
      <p:sp>
        <p:nvSpPr>
          <p:cNvPr id="148483" name="Rectangle 3"/>
          <p:cNvSpPr>
            <a:spLocks noGrp="1"/>
          </p:cNvSpPr>
          <p:nvPr>
            <p:ph idx="1"/>
          </p:nvPr>
        </p:nvSpPr>
        <p:spPr>
          <a:xfrm>
            <a:off x="250825" y="1916113"/>
            <a:ext cx="8229600" cy="4495800"/>
          </a:xfrm>
          <a:ln/>
        </p:spPr>
        <p:txBody>
          <a:bodyPr vert="horz" wrap="square" lIns="91440" tIns="45720" rIns="91440" bIns="45720" anchor="t" anchorCtr="0"/>
          <a:p>
            <a:pPr>
              <a:buNone/>
            </a:pPr>
            <a:r>
              <a:rPr lang="zh-CN" altLang="en-US" dirty="0">
                <a:ea typeface="宋体" panose="02010600030101010101" pitchFamily="2" charset="-122"/>
              </a:rPr>
              <a:t>一、</a:t>
            </a:r>
            <a:r>
              <a:rPr lang="zh-CN" altLang="en-US" sz="2400" dirty="0">
                <a:ea typeface="宋体" panose="02010600030101010101" pitchFamily="2" charset="-122"/>
              </a:rPr>
              <a:t>情景设置 </a:t>
            </a:r>
            <a:endParaRPr lang="zh-CN" altLang="en-US" sz="2400" dirty="0">
              <a:ea typeface="宋体" panose="02010600030101010101" pitchFamily="2" charset="-122"/>
            </a:endParaRPr>
          </a:p>
          <a:p>
            <a:pPr eaLnBrk="1" latinLnBrk="1" hangingPunct="1">
              <a:buNone/>
            </a:pPr>
            <a:r>
              <a:rPr lang="zh-CN" altLang="en-US" sz="2400" dirty="0">
                <a:ea typeface="宋体" panose="02010600030101010101" pitchFamily="2" charset="-122"/>
              </a:rPr>
              <a:t>       为了更好合理利用企业有限资源，服务和管理物流客户，需要对现有物流市场客户满意度进行调查和维护，请选定一家物流公司，根据该公司具体发展情况，为该公司拟订维护和保持物流客户满意度方案。</a:t>
            </a:r>
            <a:endParaRPr lang="zh-CN" altLang="en-US" sz="2400" dirty="0">
              <a:ea typeface="宋体" panose="02010600030101010101" pitchFamily="2" charset="-122"/>
            </a:endParaRPr>
          </a:p>
          <a:p>
            <a:pPr>
              <a:buNone/>
            </a:pPr>
            <a:r>
              <a:rPr lang="zh-CN" altLang="en-US" sz="2400" dirty="0">
                <a:ea typeface="宋体" panose="02010600030101010101" pitchFamily="2" charset="-122"/>
              </a:rPr>
              <a:t>二、技能训练目标 </a:t>
            </a:r>
            <a:endParaRPr lang="zh-CN" altLang="en-US" sz="2400" dirty="0">
              <a:ea typeface="宋体" panose="02010600030101010101" pitchFamily="2" charset="-122"/>
            </a:endParaRPr>
          </a:p>
          <a:p>
            <a:pPr eaLnBrk="1" latinLnBrk="1" hangingPunct="1">
              <a:buNone/>
            </a:pPr>
            <a:r>
              <a:rPr lang="zh-CN" altLang="en-US" sz="2400" dirty="0">
                <a:ea typeface="宋体" panose="02010600030101010101" pitchFamily="2" charset="-122"/>
              </a:rPr>
              <a:t>      能够根据物流企业的战略目标、企业的状况、目标客户的特点来确定维护和保持物流客户忠诚度、满意度的方法。 </a:t>
            </a:r>
            <a:endParaRPr lang="zh-CN" altLang="en-US" sz="2400" dirty="0">
              <a:ea typeface="宋体" panose="02010600030101010101" pitchFamily="2" charset="-122"/>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6"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任务二  物流客户满意度</a:t>
            </a:r>
            <a:endParaRPr lang="zh-CN" altLang="en-US" sz="3200" dirty="0">
              <a:ea typeface="宋体" panose="02010600030101010101" pitchFamily="2" charset="-122"/>
            </a:endParaRPr>
          </a:p>
        </p:txBody>
      </p:sp>
      <p:sp>
        <p:nvSpPr>
          <p:cNvPr id="149507" name="Rectangle 3"/>
          <p:cNvSpPr>
            <a:spLocks noGrp="1"/>
          </p:cNvSpPr>
          <p:nvPr>
            <p:ph idx="1"/>
          </p:nvPr>
        </p:nvSpPr>
        <p:spPr>
          <a:ln/>
        </p:spPr>
        <p:txBody>
          <a:bodyPr vert="horz" wrap="square" lIns="91440" tIns="45720" rIns="91440" bIns="45720" anchor="t" anchorCtr="0"/>
          <a:p>
            <a:pPr>
              <a:lnSpc>
                <a:spcPct val="90000"/>
              </a:lnSpc>
              <a:buNone/>
            </a:pPr>
            <a:r>
              <a:rPr lang="zh-CN" altLang="en-US" sz="2400" dirty="0">
                <a:ea typeface="宋体" panose="02010600030101010101" pitchFamily="2" charset="-122"/>
              </a:rPr>
              <a:t>三、相关理论知识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a:t>
            </a: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）客户满意的概念</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客户满意是客户对某种产品或服务可感知的实际体验与他们对产品或服务的期望值之间的比较。</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）影响物流客户满意的因素分析</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）企业因素。</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）物流产品因素</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）营销与服务体系</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）沟通因素</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5</a:t>
            </a:r>
            <a:r>
              <a:rPr lang="zh-CN" altLang="en-US" sz="2400" dirty="0">
                <a:latin typeface="宋体" panose="02010600030101010101" pitchFamily="2" charset="-122"/>
                <a:ea typeface="宋体" panose="02010600030101010101" pitchFamily="2" charset="-122"/>
              </a:rPr>
              <a:t>）客户关怀</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ea typeface="宋体" panose="02010600030101010101" pitchFamily="2" charset="-122"/>
              </a:rPr>
              <a:t> </a:t>
            </a:r>
            <a:endParaRPr lang="zh-CN" altLang="en-US" sz="2400" dirty="0">
              <a:ea typeface="宋体" panose="02010600030101010101" pitchFamily="2" charset="-122"/>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0530"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任务二  物流客户满意度</a:t>
            </a:r>
            <a:endParaRPr lang="zh-CN" altLang="en-US" sz="3200" dirty="0">
              <a:ea typeface="宋体" panose="02010600030101010101" pitchFamily="2" charset="-122"/>
            </a:endParaRPr>
          </a:p>
        </p:txBody>
      </p:sp>
      <p:sp>
        <p:nvSpPr>
          <p:cNvPr id="150531" name="Rectangle 3"/>
          <p:cNvSpPr>
            <a:spLocks noGrp="1"/>
          </p:cNvSpPr>
          <p:nvPr>
            <p:ph idx="1"/>
          </p:nvPr>
        </p:nvSpPr>
        <p:spPr>
          <a:ln/>
        </p:spPr>
        <p:txBody>
          <a:bodyPr vert="horz" wrap="square" lIns="91440" tIns="45720" rIns="91440" bIns="45720" anchor="t" anchorCtr="0"/>
          <a:p>
            <a:pPr>
              <a:buNone/>
            </a:pPr>
            <a:r>
              <a:rPr lang="zh-CN" altLang="en-US" b="1" dirty="0">
                <a:ea typeface="宋体" panose="02010600030101010101" pitchFamily="2" charset="-122"/>
              </a:rPr>
              <a:t>（</a:t>
            </a:r>
            <a:r>
              <a:rPr lang="en-US" altLang="zh-CN" b="1" dirty="0">
                <a:ea typeface="宋体" panose="02010600030101010101" pitchFamily="2" charset="-122"/>
              </a:rPr>
              <a:t>3</a:t>
            </a:r>
            <a:r>
              <a:rPr lang="zh-CN" altLang="en-US" b="1" dirty="0">
                <a:ea typeface="宋体" panose="02010600030101010101" pitchFamily="2" charset="-122"/>
              </a:rPr>
              <a:t>）物流客户满意度调研方案及问卷设计</a:t>
            </a:r>
            <a:endParaRPr lang="zh-CN" altLang="en-US" b="1" dirty="0">
              <a:ea typeface="宋体" panose="02010600030101010101" pitchFamily="2" charset="-122"/>
            </a:endParaRPr>
          </a:p>
          <a:p>
            <a:pPr>
              <a:buNone/>
            </a:pPr>
            <a:r>
              <a:rPr lang="zh-CN" altLang="en-US" b="1"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）制定调研方案。最常采用的调查方法有：</a:t>
            </a:r>
            <a:endParaRPr lang="zh-CN" altLang="en-US" dirty="0">
              <a:ea typeface="宋体" panose="02010600030101010101" pitchFamily="2" charset="-122"/>
            </a:endParaRPr>
          </a:p>
          <a:p>
            <a:pPr>
              <a:buNone/>
            </a:pPr>
            <a:r>
              <a:rPr lang="zh-CN" altLang="en-US" dirty="0">
                <a:ea typeface="宋体" panose="02010600030101010101" pitchFamily="2" charset="-122"/>
              </a:rPr>
              <a:t>         ①现场发放问卷调查。 </a:t>
            </a:r>
            <a:endParaRPr lang="zh-CN" altLang="en-US" dirty="0">
              <a:ea typeface="宋体" panose="02010600030101010101" pitchFamily="2" charset="-122"/>
            </a:endParaRPr>
          </a:p>
          <a:p>
            <a:pPr>
              <a:buNone/>
            </a:pPr>
            <a:r>
              <a:rPr lang="zh-CN" altLang="en-US" dirty="0">
                <a:ea typeface="宋体" panose="02010600030101010101" pitchFamily="2" charset="-122"/>
              </a:rPr>
              <a:t>         ②邮寄问卷调查。</a:t>
            </a:r>
            <a:endParaRPr lang="zh-CN" altLang="en-US" dirty="0">
              <a:ea typeface="宋体" panose="02010600030101010101" pitchFamily="2" charset="-122"/>
            </a:endParaRPr>
          </a:p>
          <a:p>
            <a:pPr>
              <a:buNone/>
            </a:pPr>
            <a:r>
              <a:rPr lang="zh-CN" altLang="en-US" dirty="0">
                <a:ea typeface="宋体" panose="02010600030101010101" pitchFamily="2" charset="-122"/>
              </a:rPr>
              <a:t>         ③电话调查。 </a:t>
            </a:r>
            <a:endParaRPr lang="zh-CN" altLang="en-US" dirty="0">
              <a:ea typeface="宋体" panose="02010600030101010101" pitchFamily="2" charset="-122"/>
            </a:endParaRPr>
          </a:p>
          <a:p>
            <a:pPr>
              <a:buNone/>
            </a:pPr>
            <a:r>
              <a:rPr lang="zh-CN" altLang="en-US" dirty="0">
                <a:ea typeface="宋体" panose="02010600030101010101" pitchFamily="2" charset="-122"/>
              </a:rPr>
              <a:t>         ④网上问卷调查。 </a:t>
            </a:r>
            <a:endParaRPr lang="zh-CN" altLang="en-US" dirty="0">
              <a:ea typeface="宋体" panose="02010600030101010101" pitchFamily="2" charset="-122"/>
            </a:endParaRPr>
          </a:p>
          <a:p>
            <a:pPr>
              <a:buNone/>
            </a:pPr>
            <a:r>
              <a:rPr lang="zh-CN" altLang="en-US" dirty="0">
                <a:ea typeface="宋体" panose="02010600030101010101" pitchFamily="2" charset="-122"/>
              </a:rPr>
              <a:t>     </a:t>
            </a:r>
            <a:endParaRPr lang="zh-CN" altLang="en-US" b="1" dirty="0">
              <a:ea typeface="宋体" panose="02010600030101010101" pitchFamily="2" charset="-122"/>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Rectangle 2"/>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任务二  物流客户满意度</a:t>
            </a:r>
            <a:endParaRPr lang="zh-CN" altLang="en-US" dirty="0">
              <a:ea typeface="宋体" panose="02010600030101010101" pitchFamily="2" charset="-122"/>
            </a:endParaRPr>
          </a:p>
        </p:txBody>
      </p:sp>
      <p:sp>
        <p:nvSpPr>
          <p:cNvPr id="151555" name="Rectangle 3"/>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rPr>
              <a:t>2</a:t>
            </a:r>
            <a:r>
              <a:rPr lang="zh-CN" altLang="en-US" b="1" dirty="0">
                <a:ea typeface="宋体" panose="02010600030101010101" pitchFamily="2" charset="-122"/>
              </a:rPr>
              <a:t>）设计问卷。</a:t>
            </a:r>
            <a:endParaRPr lang="zh-CN" altLang="en-US" b="1" dirty="0">
              <a:ea typeface="宋体" panose="02010600030101010101" pitchFamily="2" charset="-122"/>
            </a:endParaRPr>
          </a:p>
          <a:p>
            <a:pPr>
              <a:buNone/>
            </a:pPr>
            <a:r>
              <a:rPr lang="zh-CN" altLang="en-US" b="1" dirty="0">
                <a:ea typeface="宋体" panose="02010600030101010101" pitchFamily="2" charset="-122"/>
              </a:rPr>
              <a:t>     </a:t>
            </a:r>
            <a:r>
              <a:rPr lang="zh-CN" altLang="en-US" sz="2000" dirty="0">
                <a:ea typeface="宋体" panose="02010600030101010101" pitchFamily="2" charset="-122"/>
              </a:rPr>
              <a:t>问卷一般包括三部分：</a:t>
            </a:r>
            <a:endParaRPr lang="zh-CN" altLang="en-US" sz="2000" dirty="0">
              <a:ea typeface="宋体" panose="02010600030101010101" pitchFamily="2" charset="-122"/>
            </a:endParaRPr>
          </a:p>
          <a:p>
            <a:r>
              <a:rPr lang="zh-CN" altLang="en-US" sz="2000" dirty="0">
                <a:ea typeface="宋体" panose="02010600030101010101" pitchFamily="2" charset="-122"/>
              </a:rPr>
              <a:t> 第一部分是有关客户的基本情况，如性别、年龄、教育水平、职业、家庭月收入等有关社会人口特征的问题，以了解消费者特征。</a:t>
            </a:r>
            <a:endParaRPr lang="zh-CN" altLang="en-US" sz="2000" dirty="0">
              <a:ea typeface="宋体" panose="02010600030101010101" pitchFamily="2" charset="-122"/>
            </a:endParaRPr>
          </a:p>
          <a:p>
            <a:r>
              <a:rPr lang="zh-CN" altLang="en-US" sz="2000" dirty="0">
                <a:ea typeface="宋体" panose="02010600030101010101" pitchFamily="2" charset="-122"/>
              </a:rPr>
              <a:t> 第二部分是有关客户购买行为特征的问题，如何时购买、何地购买、购买何物、如何购买等问题。</a:t>
            </a:r>
            <a:endParaRPr lang="zh-CN" altLang="en-US" sz="2000" dirty="0">
              <a:ea typeface="宋体" panose="02010600030101010101" pitchFamily="2" charset="-122"/>
            </a:endParaRPr>
          </a:p>
          <a:p>
            <a:r>
              <a:rPr lang="zh-CN" altLang="en-US" sz="2000" dirty="0">
                <a:ea typeface="宋体" panose="02010600030101010101" pitchFamily="2" charset="-122"/>
              </a:rPr>
              <a:t> 第三部分为主体问题，以指标评价体系为基础设计不同类型的态度测量问题。 </a:t>
            </a:r>
            <a:endParaRPr lang="zh-CN" altLang="en-US" sz="2000" dirty="0">
              <a:ea typeface="宋体" panose="02010600030101010101" pitchFamily="2" charset="-122"/>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2578" name="Rectangle 2"/>
          <p:cNvSpPr>
            <a:spLocks noGrp="1"/>
          </p:cNvSpPr>
          <p:nvPr>
            <p:ph type="title"/>
          </p:nvPr>
        </p:nvSpPr>
        <p:spPr>
          <a:xfrm>
            <a:off x="900113" y="692150"/>
            <a:ext cx="7391400" cy="563563"/>
          </a:xfrm>
          <a:ln/>
        </p:spPr>
        <p:txBody>
          <a:bodyPr vert="horz" wrap="square" lIns="91440" tIns="45720" rIns="91440" bIns="45720" anchor="ctr" anchorCtr="0"/>
          <a:p>
            <a:r>
              <a:rPr lang="zh-CN" altLang="en-US" dirty="0">
                <a:ea typeface="宋体" panose="02010600030101010101" pitchFamily="2" charset="-122"/>
              </a:rPr>
              <a:t>任务二  物流客户满意度</a:t>
            </a:r>
            <a:endParaRPr lang="zh-CN" altLang="en-US" dirty="0">
              <a:ea typeface="宋体" panose="02010600030101010101" pitchFamily="2" charset="-122"/>
            </a:endParaRPr>
          </a:p>
        </p:txBody>
      </p:sp>
      <p:sp>
        <p:nvSpPr>
          <p:cNvPr id="152579" name="Rectangle 3"/>
          <p:cNvSpPr>
            <a:spLocks noGrp="1"/>
          </p:cNvSpPr>
          <p:nvPr>
            <p:ph idx="1"/>
          </p:nvPr>
        </p:nvSpPr>
        <p:spPr>
          <a:xfrm>
            <a:off x="457200" y="1828800"/>
            <a:ext cx="7859713" cy="4337050"/>
          </a:xfrm>
          <a:ln/>
        </p:spPr>
        <p:txBody>
          <a:bodyPr vert="horz" wrap="square" lIns="91440" tIns="45720" rIns="91440" bIns="45720" anchor="t" anchorCtr="0"/>
          <a:p>
            <a:pPr>
              <a:buNone/>
            </a:pPr>
            <a:r>
              <a:rPr lang="zh-CN" altLang="en-US" sz="2400" dirty="0">
                <a:ea typeface="宋体" panose="02010600030101010101" pitchFamily="2" charset="-122"/>
              </a:rPr>
              <a:t>（</a:t>
            </a:r>
            <a:r>
              <a:rPr lang="en-US" altLang="zh-CN" sz="2400" dirty="0">
                <a:ea typeface="宋体" panose="02010600030101010101" pitchFamily="2" charset="-122"/>
              </a:rPr>
              <a:t>4</a:t>
            </a:r>
            <a:r>
              <a:rPr lang="zh-CN" altLang="en-US" sz="2400" dirty="0">
                <a:ea typeface="宋体" panose="02010600030101010101" pitchFamily="2" charset="-122"/>
              </a:rPr>
              <a:t>）客户满意度调查方案的实施</a:t>
            </a:r>
            <a:endParaRPr lang="zh-CN" altLang="en-US" sz="2400" dirty="0">
              <a:ea typeface="宋体" panose="02010600030101010101" pitchFamily="2" charset="-122"/>
            </a:endParaRPr>
          </a:p>
          <a:p>
            <a:pPr eaLnBrk="1" latinLnBrk="1" hangingPunct="1">
              <a:buNone/>
            </a:pPr>
            <a:r>
              <a:rPr lang="zh-CN" altLang="en-US" sz="2400" dirty="0">
                <a:ea typeface="宋体" panose="02010600030101010101" pitchFamily="2" charset="-122"/>
              </a:rPr>
              <a:t>    在此阶段，企业可以通过本企业的营销人员或者专业的调研公司按照调研方案中的时间进度、调查方式来实施调研。当调研现场执行结束后，经过数据的录入处理，最后由调研公司的研究员撰写调研报告。调研报告包括技术报告、数据报告、分析报告及附件。 </a:t>
            </a:r>
            <a:endParaRPr lang="zh-CN" altLang="en-US" sz="2400" dirty="0">
              <a:ea typeface="宋体" panose="02010600030101010101" pitchFamily="2" charset="-122"/>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02"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任务三  物流客户忠诚度</a:t>
            </a:r>
            <a:endParaRPr lang="zh-CN" altLang="en-US" sz="3200" dirty="0">
              <a:ea typeface="宋体" panose="02010600030101010101" pitchFamily="2" charset="-122"/>
            </a:endParaRPr>
          </a:p>
        </p:txBody>
      </p:sp>
      <p:sp>
        <p:nvSpPr>
          <p:cNvPr id="153603" name="Rectangle 3"/>
          <p:cNvSpPr>
            <a:spLocks noGrp="1"/>
          </p:cNvSpPr>
          <p:nvPr>
            <p:ph idx="1"/>
          </p:nvPr>
        </p:nvSpPr>
        <p:spPr>
          <a:xfrm>
            <a:off x="468313" y="1628775"/>
            <a:ext cx="8229600" cy="4495800"/>
          </a:xfrm>
          <a:ln/>
        </p:spPr>
        <p:txBody>
          <a:bodyPr vert="horz" wrap="square" lIns="91440" tIns="45720" rIns="91440" bIns="45720" anchor="t" anchorCtr="0"/>
          <a:p>
            <a:pPr>
              <a:lnSpc>
                <a:spcPct val="90000"/>
              </a:lnSpc>
              <a:buNone/>
            </a:pPr>
            <a:r>
              <a:rPr lang="zh-CN" altLang="en-US" dirty="0">
                <a:ea typeface="宋体" panose="02010600030101010101" pitchFamily="2" charset="-122"/>
              </a:rPr>
              <a:t>一、情景设置 </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为了更好合理利用企业有限资源，服务和管理物流客户，需要对现有物流市场客户满意度进行调查和维护，请选定一家物流公司，根据该公司具体发展情况，为该公司拟订维护和保持物流客户满意度方案。</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二、技能训练目标 </a:t>
            </a:r>
            <a:endParaRPr lang="zh-CN" altLang="en-US" dirty="0">
              <a:ea typeface="宋体" panose="02010600030101010101" pitchFamily="2" charset="-122"/>
            </a:endParaRPr>
          </a:p>
          <a:p>
            <a:pPr eaLnBrk="1" latinLnBrk="1" hangingPunct="1">
              <a:lnSpc>
                <a:spcPct val="90000"/>
              </a:lnSpc>
              <a:buNone/>
            </a:pPr>
            <a:r>
              <a:rPr lang="zh-CN" altLang="en-US" dirty="0">
                <a:ea typeface="宋体" panose="02010600030101010101" pitchFamily="2" charset="-122"/>
              </a:rPr>
              <a:t>       能够根据物流企业的战略目标、企业的状况、目标客户的特点来确定维护和保持物流客户忠诚度、满意度的方法。</a:t>
            </a:r>
            <a:endParaRPr lang="zh-CN" altLang="en-US" dirty="0">
              <a:ea typeface="宋体" panose="02010600030101010101" pitchFamily="2" charset="-122"/>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4626" name="Rectangle 2"/>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任务三  物流客户忠诚度</a:t>
            </a:r>
            <a:endParaRPr lang="zh-CN" altLang="en-US" dirty="0">
              <a:ea typeface="宋体" panose="02010600030101010101" pitchFamily="2" charset="-122"/>
            </a:endParaRPr>
          </a:p>
        </p:txBody>
      </p:sp>
      <p:sp>
        <p:nvSpPr>
          <p:cNvPr id="154627" name="Rectangle 3"/>
          <p:cNvSpPr>
            <a:spLocks noGrp="1"/>
          </p:cNvSpPr>
          <p:nvPr>
            <p:ph idx="1"/>
          </p:nvPr>
        </p:nvSpPr>
        <p:spPr>
          <a:xfrm>
            <a:off x="457200" y="1557338"/>
            <a:ext cx="8229600" cy="4767262"/>
          </a:xfrm>
          <a:ln/>
        </p:spPr>
        <p:txBody>
          <a:bodyPr vert="horz" wrap="square" lIns="91440" tIns="45720" rIns="91440" bIns="45720" anchor="t" anchorCtr="0"/>
          <a:p>
            <a:pPr>
              <a:lnSpc>
                <a:spcPct val="80000"/>
              </a:lnSpc>
              <a:buNone/>
            </a:pPr>
            <a:r>
              <a:rPr lang="zh-CN" altLang="en-US" sz="2400" b="1" dirty="0">
                <a:ea typeface="宋体" panose="02010600030101010101" pitchFamily="2" charset="-122"/>
              </a:rPr>
              <a:t>三、相关理论知识</a:t>
            </a:r>
            <a:r>
              <a:rPr lang="zh-CN" altLang="en-US" sz="2400" dirty="0">
                <a:ea typeface="宋体" panose="02010600030101010101" pitchFamily="2" charset="-122"/>
              </a:rPr>
              <a:t> </a:t>
            </a:r>
            <a:endParaRPr lang="zh-CN" altLang="en-US" sz="2400" b="1" dirty="0">
              <a:ea typeface="宋体" panose="02010600030101010101" pitchFamily="2" charset="-122"/>
            </a:endParaRPr>
          </a:p>
          <a:p>
            <a:pPr>
              <a:lnSpc>
                <a:spcPct val="80000"/>
              </a:lnSpc>
              <a:buNone/>
            </a:pPr>
            <a:r>
              <a:rPr lang="en-US" altLang="zh-CN" sz="2400" b="1" dirty="0">
                <a:ea typeface="宋体" panose="02010600030101010101" pitchFamily="2" charset="-122"/>
              </a:rPr>
              <a:t>1.</a:t>
            </a:r>
            <a:r>
              <a:rPr lang="zh-CN" altLang="en-US" sz="2400" b="1" dirty="0">
                <a:ea typeface="宋体" panose="02010600030101010101" pitchFamily="2" charset="-122"/>
              </a:rPr>
              <a:t>客户忠诚的概念</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    客户忠诚是指客户对某一特定产品或服务产生了好感，形成了偏好，进而重复购买的一种趋向，客户忠诚实际上是一种客户行为的持续性</a:t>
            </a:r>
            <a:endParaRPr lang="zh-CN" altLang="en-US" sz="2400" dirty="0">
              <a:ea typeface="宋体" panose="02010600030101010101" pitchFamily="2" charset="-122"/>
            </a:endParaRPr>
          </a:p>
          <a:p>
            <a:pPr>
              <a:lnSpc>
                <a:spcPct val="80000"/>
              </a:lnSpc>
              <a:buNone/>
            </a:pPr>
            <a:r>
              <a:rPr lang="en-US" altLang="zh-CN" sz="2400" b="1" dirty="0">
                <a:ea typeface="宋体" panose="02010600030101010101" pitchFamily="2" charset="-122"/>
              </a:rPr>
              <a:t>2.</a:t>
            </a:r>
            <a:r>
              <a:rPr lang="zh-CN" altLang="en-US" sz="2400" b="1" dirty="0">
                <a:ea typeface="宋体" panose="02010600030101010101" pitchFamily="2" charset="-122"/>
              </a:rPr>
              <a:t>客户满意与客户忠诚的区别与联系</a:t>
            </a:r>
            <a:endParaRPr lang="zh-CN" altLang="en-US" sz="2400" b="1" dirty="0">
              <a:ea typeface="宋体" panose="02010600030101010101" pitchFamily="2" charset="-122"/>
            </a:endParaRPr>
          </a:p>
          <a:p>
            <a:pPr>
              <a:lnSpc>
                <a:spcPct val="80000"/>
              </a:lnSpc>
              <a:buNone/>
            </a:pPr>
            <a:r>
              <a:rPr lang="zh-CN" altLang="en-US" sz="2400" b="1" dirty="0">
                <a:ea typeface="宋体" panose="02010600030101010101" pitchFamily="2" charset="-122"/>
              </a:rPr>
              <a:t>    </a:t>
            </a:r>
            <a:r>
              <a:rPr lang="zh-CN" altLang="en-US" sz="2400" dirty="0">
                <a:ea typeface="宋体" panose="02010600030101010101" pitchFamily="2" charset="-122"/>
              </a:rPr>
              <a:t>物流客户服务的最高目标是提升顾客的忠诚度，而不是满意度。</a:t>
            </a:r>
            <a:endParaRPr lang="zh-CN" altLang="en-US" sz="2400" dirty="0">
              <a:ea typeface="宋体" panose="02010600030101010101" pitchFamily="2" charset="-122"/>
            </a:endParaRPr>
          </a:p>
          <a:p>
            <a:pPr>
              <a:lnSpc>
                <a:spcPct val="80000"/>
              </a:lnSpc>
              <a:buNone/>
            </a:pPr>
            <a:r>
              <a:rPr lang="zh-CN" altLang="en-US" sz="2400" dirty="0">
                <a:ea typeface="宋体" panose="02010600030101010101" pitchFamily="2" charset="-122"/>
              </a:rPr>
              <a:t>    两者的区别在于：物流企业提供的可使顾客满意的物流产品／服务质量标准是在顾客的期望范围之内，顾客认为你是应该或者可以提供的，英文中用</a:t>
            </a:r>
            <a:r>
              <a:rPr lang="en-US" altLang="zh-CN" sz="2400" dirty="0">
                <a:ea typeface="宋体" panose="02010600030101010101" pitchFamily="2" charset="-122"/>
              </a:rPr>
              <a:t>desired</a:t>
            </a:r>
            <a:r>
              <a:rPr lang="zh-CN" altLang="en-US" sz="2400" dirty="0">
                <a:ea typeface="宋体" panose="02010600030101010101" pitchFamily="2" charset="-122"/>
              </a:rPr>
              <a:t>（渴望的）表示；而可提高顾客忠诚度的产品／服务质量标准是超出顾客想象范围的、令顾客感到吃惊的、兴奋的服务，英文用</a:t>
            </a:r>
            <a:r>
              <a:rPr lang="en-US" altLang="zh-CN" sz="2400" dirty="0">
                <a:ea typeface="宋体" panose="02010600030101010101" pitchFamily="2" charset="-122"/>
              </a:rPr>
              <a:t>excited</a:t>
            </a:r>
            <a:r>
              <a:rPr lang="zh-CN" altLang="en-US" sz="2400" dirty="0">
                <a:ea typeface="宋体" panose="02010600030101010101" pitchFamily="2" charset="-122"/>
              </a:rPr>
              <a:t>（兴奋的）表示</a:t>
            </a:r>
            <a:r>
              <a:rPr lang="zh-CN" altLang="en-US" sz="2000" dirty="0">
                <a:ea typeface="宋体" panose="02010600030101010101" pitchFamily="2" charset="-122"/>
              </a:rPr>
              <a:t>。</a:t>
            </a:r>
            <a:endParaRPr lang="zh-CN" altLang="en-US" sz="2000" dirty="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任务三  了解物流客户服务部门</a:t>
            </a:r>
            <a:endParaRPr lang="zh-CN" altLang="en-US" sz="3200" dirty="0">
              <a:ea typeface="宋体" panose="02010600030101010101" pitchFamily="2" charset="-122"/>
            </a:endParaRPr>
          </a:p>
        </p:txBody>
      </p:sp>
      <p:sp>
        <p:nvSpPr>
          <p:cNvPr id="17411" name="Rectangle 3"/>
          <p:cNvSpPr>
            <a:spLocks noGrp="1"/>
          </p:cNvSpPr>
          <p:nvPr>
            <p:ph idx="1"/>
          </p:nvPr>
        </p:nvSpPr>
        <p:spPr>
          <a:ln/>
        </p:spPr>
        <p:txBody>
          <a:bodyPr vert="horz" wrap="square" lIns="91440" tIns="45720" rIns="91440" bIns="45720" anchor="t" anchorCtr="0"/>
          <a:p>
            <a:pPr>
              <a:lnSpc>
                <a:spcPct val="90000"/>
              </a:lnSpc>
              <a:buNone/>
            </a:pPr>
            <a:r>
              <a:rPr lang="en-US" altLang="zh-CN" b="1" dirty="0">
                <a:ea typeface="宋体" panose="02010600030101010101" pitchFamily="2" charset="-122"/>
              </a:rPr>
              <a:t>1.</a:t>
            </a:r>
            <a:r>
              <a:rPr lang="zh-CN" altLang="en-US" b="1" dirty="0">
                <a:ea typeface="宋体" panose="02010600030101010101" pitchFamily="2" charset="-122"/>
              </a:rPr>
              <a:t>物流企业的组织结构</a:t>
            </a:r>
            <a:endParaRPr lang="zh-CN" altLang="en-US" b="1" dirty="0">
              <a:ea typeface="宋体" panose="02010600030101010101" pitchFamily="2" charset="-122"/>
            </a:endParaRPr>
          </a:p>
          <a:p>
            <a:pPr>
              <a:lnSpc>
                <a:spcPct val="90000"/>
              </a:lnSpc>
              <a:buNone/>
            </a:pPr>
            <a:r>
              <a:rPr lang="zh-CN" altLang="en-US" b="1" dirty="0">
                <a:ea typeface="宋体" panose="02010600030101010101" pitchFamily="2" charset="-122"/>
              </a:rPr>
              <a:t>（</a:t>
            </a:r>
            <a:r>
              <a:rPr lang="en-US" altLang="zh-CN" b="1" dirty="0">
                <a:ea typeface="宋体" panose="02010600030101010101" pitchFamily="2" charset="-122"/>
              </a:rPr>
              <a:t>1</a:t>
            </a:r>
            <a:r>
              <a:rPr lang="zh-CN" altLang="en-US" b="1" dirty="0">
                <a:ea typeface="宋体" panose="02010600030101010101" pitchFamily="2" charset="-122"/>
              </a:rPr>
              <a:t>）组织结构的含义。</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组织结构（</a:t>
            </a:r>
            <a:r>
              <a:rPr lang="en-US" altLang="zh-CN" dirty="0">
                <a:ea typeface="宋体" panose="02010600030101010101" pitchFamily="2" charset="-122"/>
              </a:rPr>
              <a:t>Origanizationa  Structure</a:t>
            </a:r>
            <a:r>
              <a:rPr lang="zh-CN" altLang="en-US" dirty="0">
                <a:ea typeface="宋体" panose="02010600030101010101" pitchFamily="2" charset="-122"/>
              </a:rPr>
              <a:t>）是指，对于工作任务如何进行分工、分组和协调合作。</a:t>
            </a:r>
            <a:endParaRPr lang="zh-CN" altLang="en-US" dirty="0">
              <a:ea typeface="宋体" panose="02010600030101010101" pitchFamily="2" charset="-122"/>
            </a:endParaRPr>
          </a:p>
          <a:p>
            <a:pPr>
              <a:lnSpc>
                <a:spcPct val="90000"/>
              </a:lnSpc>
              <a:buNone/>
            </a:pPr>
            <a:r>
              <a:rPr lang="zh-CN" altLang="en-US" b="1" dirty="0">
                <a:ea typeface="宋体" panose="02010600030101010101" pitchFamily="2" charset="-122"/>
              </a:rPr>
              <a:t>（</a:t>
            </a:r>
            <a:r>
              <a:rPr lang="en-US" altLang="zh-CN" b="1" dirty="0">
                <a:ea typeface="宋体" panose="02010600030101010101" pitchFamily="2" charset="-122"/>
              </a:rPr>
              <a:t>2</a:t>
            </a:r>
            <a:r>
              <a:rPr lang="zh-CN" altLang="en-US" b="1" dirty="0">
                <a:ea typeface="宋体" panose="02010600030101010101" pitchFamily="2" charset="-122"/>
              </a:rPr>
              <a:t>）物流企业的组织结构。</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一个业务完整的物流企业组织结构是按照职能部门构建的物流企业的组织结构，各个部门机构既有严格的职能划分，又互相合作和配合 。</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a:t>
            </a:r>
            <a:endParaRPr lang="zh-CN" altLang="en-US" dirty="0">
              <a:ea typeface="宋体" panose="02010600030101010101" pitchFamily="2" charset="-122"/>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5650" name="Rectangle 2"/>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任务三  物流客户忠诚度</a:t>
            </a:r>
            <a:endParaRPr lang="zh-CN" altLang="en-US" dirty="0">
              <a:ea typeface="宋体" panose="02010600030101010101" pitchFamily="2" charset="-122"/>
            </a:endParaRPr>
          </a:p>
        </p:txBody>
      </p:sp>
      <p:sp>
        <p:nvSpPr>
          <p:cNvPr id="155651" name="Rectangle 3"/>
          <p:cNvSpPr>
            <a:spLocks noGrp="1"/>
          </p:cNvSpPr>
          <p:nvPr>
            <p:ph idx="1"/>
          </p:nvPr>
        </p:nvSpPr>
        <p:spPr>
          <a:ln/>
        </p:spPr>
        <p:txBody>
          <a:bodyPr vert="horz" wrap="square" lIns="91440" tIns="45720" rIns="91440" bIns="45720" anchor="t" anchorCtr="0"/>
          <a:p>
            <a:pPr>
              <a:buNone/>
            </a:pPr>
            <a:r>
              <a:rPr lang="en-US" altLang="zh-CN" sz="2400" b="1" dirty="0">
                <a:ea typeface="宋体" panose="02010600030101010101" pitchFamily="2" charset="-122"/>
              </a:rPr>
              <a:t>3.</a:t>
            </a:r>
            <a:r>
              <a:rPr lang="zh-CN" altLang="en-US" sz="2400" b="1" dirty="0">
                <a:ea typeface="宋体" panose="02010600030101010101" pitchFamily="2" charset="-122"/>
              </a:rPr>
              <a:t>如何判断客户忠诚</a:t>
            </a:r>
            <a:endParaRPr lang="zh-CN" altLang="en-US" sz="2400" b="1" dirty="0">
              <a:ea typeface="宋体" panose="02010600030101010101" pitchFamily="2" charset="-122"/>
            </a:endParaRPr>
          </a:p>
          <a:p>
            <a:pPr>
              <a:buNone/>
            </a:pPr>
            <a:r>
              <a:rPr lang="zh-CN" altLang="en-US" sz="2400" b="1" dirty="0">
                <a:ea typeface="宋体" panose="02010600030101010101" pitchFamily="2" charset="-122"/>
              </a:rPr>
              <a:t>  </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）客户重复购买的次数。</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）客户购买量占其对该产品（服务）总需求的比例。 </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）客户对企业产品或品牌的关心程度。</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）客户购买时的挑选时间。</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5</a:t>
            </a:r>
            <a:r>
              <a:rPr lang="zh-CN" altLang="en-US" sz="2400" dirty="0">
                <a:latin typeface="宋体" panose="02010600030101010101" pitchFamily="2" charset="-122"/>
                <a:ea typeface="宋体" panose="02010600030101010101" pitchFamily="2" charset="-122"/>
              </a:rPr>
              <a:t>）客户对产品价格的敏感程度。</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6</a:t>
            </a:r>
            <a:r>
              <a:rPr lang="zh-CN" altLang="en-US" sz="2400" dirty="0">
                <a:latin typeface="宋体" panose="02010600030101010101" pitchFamily="2" charset="-122"/>
                <a:ea typeface="宋体" panose="02010600030101010101" pitchFamily="2" charset="-122"/>
              </a:rPr>
              <a:t>）客户对竞争产品的态度。</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7</a:t>
            </a:r>
            <a:r>
              <a:rPr lang="zh-CN" altLang="en-US" sz="2400" dirty="0">
                <a:latin typeface="宋体" panose="02010600030101010101" pitchFamily="2" charset="-122"/>
                <a:ea typeface="宋体" panose="02010600030101010101" pitchFamily="2" charset="-122"/>
              </a:rPr>
              <a:t>）客户对产品质量事故的承受能力。</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8</a:t>
            </a:r>
            <a:r>
              <a:rPr lang="zh-CN" altLang="en-US" sz="2400" dirty="0">
                <a:latin typeface="宋体" panose="02010600030101010101" pitchFamily="2" charset="-122"/>
                <a:ea typeface="宋体" panose="02010600030101010101" pitchFamily="2" charset="-122"/>
              </a:rPr>
              <a:t>）客户对产品的认同度。</a:t>
            </a:r>
            <a:endParaRPr lang="zh-CN" altLang="en-US" sz="2400" dirty="0">
              <a:latin typeface="宋体" panose="02010600030101010101" pitchFamily="2" charset="-122"/>
              <a:ea typeface="宋体" panose="02010600030101010101" pitchFamily="2" charset="-122"/>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674" name="Rectangle 2"/>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任务三  物流客户忠诚度</a:t>
            </a:r>
            <a:endParaRPr lang="zh-CN" altLang="en-US" dirty="0">
              <a:ea typeface="宋体" panose="02010600030101010101" pitchFamily="2" charset="-122"/>
            </a:endParaRPr>
          </a:p>
        </p:txBody>
      </p:sp>
      <p:sp>
        <p:nvSpPr>
          <p:cNvPr id="156675" name="Rectangle 3"/>
          <p:cNvSpPr>
            <a:spLocks noGrp="1"/>
          </p:cNvSpPr>
          <p:nvPr>
            <p:ph idx="1"/>
          </p:nvPr>
        </p:nvSpPr>
        <p:spPr>
          <a:ln/>
        </p:spPr>
        <p:txBody>
          <a:bodyPr vert="horz" wrap="square" lIns="91440" tIns="45720" rIns="91440" bIns="45720" anchor="t" anchorCtr="0"/>
          <a:p>
            <a:pPr>
              <a:buNone/>
            </a:pP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物流客户忠诚的建立</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）选择培养目标 </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）提供特色服务 </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3</a:t>
            </a:r>
            <a:r>
              <a:rPr lang="zh-CN" altLang="en-US" dirty="0">
                <a:latin typeface="宋体" panose="02010600030101010101" pitchFamily="2" charset="-122"/>
                <a:ea typeface="宋体" panose="02010600030101010101" pitchFamily="2" charset="-122"/>
              </a:rPr>
              <a:t>）加强与客户的沟通。</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）妥善处理客户抱怨。</a:t>
            </a:r>
            <a:endParaRPr lang="zh-CN" altLang="en-US" dirty="0">
              <a:latin typeface="宋体" panose="02010600030101010101" pitchFamily="2" charset="-122"/>
              <a:ea typeface="宋体" panose="02010600030101010101" pitchFamily="2" charset="-122"/>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698"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任务四 物流客户流失处理</a:t>
            </a:r>
            <a:endParaRPr lang="zh-CN" altLang="en-US" sz="3200" dirty="0">
              <a:ea typeface="宋体" panose="02010600030101010101" pitchFamily="2" charset="-122"/>
            </a:endParaRPr>
          </a:p>
        </p:txBody>
      </p:sp>
      <p:sp>
        <p:nvSpPr>
          <p:cNvPr id="157699" name="Rectangle 3"/>
          <p:cNvSpPr>
            <a:spLocks noGrp="1"/>
          </p:cNvSpPr>
          <p:nvPr>
            <p:ph idx="1"/>
          </p:nvPr>
        </p:nvSpPr>
        <p:spPr>
          <a:xfrm>
            <a:off x="323850" y="1844675"/>
            <a:ext cx="8362950" cy="4479925"/>
          </a:xfrm>
          <a:ln/>
        </p:spPr>
        <p:txBody>
          <a:bodyPr vert="horz" wrap="square" lIns="91440" tIns="45720" rIns="91440" bIns="45720" anchor="t" anchorCtr="0"/>
          <a:p>
            <a:pPr>
              <a:buNone/>
            </a:pPr>
            <a:r>
              <a:rPr lang="zh-CN" altLang="en-US" dirty="0">
                <a:latin typeface="宋体" panose="02010600030101010101" pitchFamily="2" charset="-122"/>
                <a:ea typeface="宋体" panose="02010600030101010101" pitchFamily="2" charset="-122"/>
              </a:rPr>
              <a:t>一、情景设置 </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  为了更好合理利用企业有限资源，服务和管理物流客户，需要对物流企业流失客户进行统计、分析，请选定一家物流公司，根据该公司具体情况，为公司明确客户流失原因，确定流失客户解决方法。</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二、技能训练目标 </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  能够根据物流企业的战略目标、企业的状况、目标客户的特点来确定物流客户流失解决内容。</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三、相关理论知识 </a:t>
            </a:r>
            <a:endParaRPr lang="zh-CN" altLang="en-US" dirty="0">
              <a:latin typeface="宋体" panose="02010600030101010101" pitchFamily="2" charset="-122"/>
              <a:ea typeface="宋体" panose="02010600030101010101" pitchFamily="2" charset="-122"/>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722"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任务四 物流客户流失处理</a:t>
            </a:r>
            <a:endParaRPr lang="zh-CN" altLang="en-US" sz="3200" dirty="0">
              <a:ea typeface="宋体" panose="02010600030101010101" pitchFamily="2" charset="-122"/>
            </a:endParaRPr>
          </a:p>
        </p:txBody>
      </p:sp>
      <p:sp>
        <p:nvSpPr>
          <p:cNvPr id="158723" name="Rectangle 3"/>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rPr>
              <a:t>1.</a:t>
            </a:r>
            <a:r>
              <a:rPr lang="zh-CN" altLang="en-US" b="1" dirty="0">
                <a:ea typeface="宋体" panose="02010600030101010101" pitchFamily="2" charset="-122"/>
              </a:rPr>
              <a:t>客户流失分类</a:t>
            </a:r>
            <a:endParaRPr lang="zh-CN" altLang="en-US" b="1" dirty="0">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）主动客户流失。</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  当客户主动选择转移到另外一个供应商使用他们的产品和服务，我们称之为主动流失的客户。</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）被动客户流失。</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  由于恶意欠款或者累计债务等原因导致供应商被迫终止其业务的用户被称之为被动流失的客户。</a:t>
            </a:r>
            <a:r>
              <a:rPr lang="zh-CN" altLang="en-US" dirty="0">
                <a:ea typeface="宋体" panose="02010600030101010101" pitchFamily="2" charset="-122"/>
              </a:rPr>
              <a:t> </a:t>
            </a:r>
            <a:endParaRPr lang="zh-CN" altLang="en-US" dirty="0">
              <a:ea typeface="宋体" panose="02010600030101010101" pitchFamily="2" charset="-122"/>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9746"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任务四 物流客户流失处理</a:t>
            </a:r>
            <a:endParaRPr lang="zh-CN" altLang="en-US" sz="3200" dirty="0">
              <a:ea typeface="宋体" panose="02010600030101010101" pitchFamily="2" charset="-122"/>
            </a:endParaRPr>
          </a:p>
        </p:txBody>
      </p:sp>
      <p:sp>
        <p:nvSpPr>
          <p:cNvPr id="159747" name="Rectangle 3"/>
          <p:cNvSpPr>
            <a:spLocks noGrp="1"/>
          </p:cNvSpPr>
          <p:nvPr>
            <p:ph idx="1"/>
          </p:nvPr>
        </p:nvSpPr>
        <p:spPr>
          <a:xfrm>
            <a:off x="457200" y="1557338"/>
            <a:ext cx="8229600" cy="4824412"/>
          </a:xfrm>
          <a:ln/>
        </p:spPr>
        <p:txBody>
          <a:bodyPr vert="horz" wrap="square" lIns="91440" tIns="45720" rIns="91440" bIns="45720" anchor="t" anchorCtr="0"/>
          <a:p>
            <a:pPr>
              <a:buNone/>
            </a:pPr>
            <a:r>
              <a:rPr lang="en-US" altLang="zh-CN" sz="2400" b="1" dirty="0">
                <a:ea typeface="宋体" panose="02010600030101010101" pitchFamily="2" charset="-122"/>
              </a:rPr>
              <a:t> </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客户流失的原因及对策</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）主动客户流失的原因。</a:t>
            </a:r>
            <a:endParaRPr lang="zh-CN" altLang="en-US" sz="2400" dirty="0">
              <a:latin typeface="宋体" panose="02010600030101010101" pitchFamily="2" charset="-122"/>
              <a:ea typeface="宋体" panose="02010600030101010101" pitchFamily="2" charset="-122"/>
            </a:endParaRPr>
          </a:p>
          <a:p>
            <a:pPr>
              <a:buNone/>
            </a:pPr>
            <a:r>
              <a:rPr lang="en-US" altLang="zh-CN" sz="2400" dirty="0">
                <a:latin typeface="宋体" panose="02010600030101010101" pitchFamily="2" charset="-122"/>
                <a:ea typeface="宋体" panose="02010600030101010101" pitchFamily="2" charset="-122"/>
              </a:rPr>
              <a:t>①</a:t>
            </a:r>
            <a:r>
              <a:rPr lang="zh-CN" altLang="en-US" sz="2400" dirty="0">
                <a:latin typeface="宋体" panose="02010600030101010101" pitchFamily="2" charset="-122"/>
                <a:ea typeface="宋体" panose="02010600030101010101" pitchFamily="2" charset="-122"/>
              </a:rPr>
              <a:t>自然流失</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企业可以通过广泛建立连锁服务网点和经营分公司，或者提供网上服务等方式，让客户在任何地方、任何时候都能方便快捷地使用企业的产品和服务，减少自然流失的发生</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②竞争流失</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在当前日益激烈的市场竞争中，企业首先要考虑的是保留住自己现有的客户，在此基础上再去吸引和争取新的客户</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③过失流失</a:t>
            </a:r>
            <a:endParaRPr lang="zh-CN" altLang="en-US" sz="2400"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a:t>
            </a:r>
            <a:endParaRPr lang="zh-CN" altLang="en-US" sz="2400" dirty="0">
              <a:latin typeface="宋体" panose="02010600030101010101" pitchFamily="2" charset="-122"/>
              <a:ea typeface="宋体" panose="02010600030101010101" pitchFamily="2" charset="-122"/>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770"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任务四 物流客户流失处理</a:t>
            </a:r>
            <a:endParaRPr lang="zh-CN" altLang="en-US" sz="3200" dirty="0">
              <a:ea typeface="宋体" panose="02010600030101010101" pitchFamily="2" charset="-122"/>
            </a:endParaRPr>
          </a:p>
        </p:txBody>
      </p:sp>
      <p:sp>
        <p:nvSpPr>
          <p:cNvPr id="160771" name="Rectangle 3"/>
          <p:cNvSpPr>
            <a:spLocks noGrp="1"/>
          </p:cNvSpPr>
          <p:nvPr>
            <p:ph idx="1"/>
          </p:nvPr>
        </p:nvSpPr>
        <p:spPr>
          <a:xfrm>
            <a:off x="250825" y="1484313"/>
            <a:ext cx="8435975" cy="5184775"/>
          </a:xfrm>
          <a:ln/>
        </p:spPr>
        <p:txBody>
          <a:bodyPr vert="horz" wrap="square" lIns="91440" tIns="45720" rIns="91440" bIns="45720" anchor="t" anchorCtr="0"/>
          <a:p>
            <a:pPr>
              <a:lnSpc>
                <a:spcPct val="90000"/>
              </a:lnSpc>
              <a:buNone/>
            </a:pP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）被动客户流失的原因。</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①非恶意性被动流失</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非恶意性被动流失比较容易避免，而且出现这种情况的可能性本身就不多。一个有效的避免方法就是为客户提供业务提醒服务。 </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②报复性被动流失</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报复性被动流失指客户因对企业的产品和服务不满而实施的流失行为。要防止和减少这类流失，企业必须及时妥善地处理客户的抱怨和投诉，整顿企业的管理机制，不断改善产品性能和功能。</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③恶意被动流失</a:t>
            </a:r>
            <a:endParaRPr lang="zh-CN" altLang="en-US" sz="2400" dirty="0">
              <a:latin typeface="宋体" panose="02010600030101010101" pitchFamily="2" charset="-122"/>
              <a:ea typeface="宋体" panose="02010600030101010101" pitchFamily="2" charset="-122"/>
            </a:endParaRPr>
          </a:p>
          <a:p>
            <a:pPr>
              <a:lnSpc>
                <a:spcPct val="90000"/>
              </a:lnSpc>
              <a:buNone/>
            </a:pPr>
            <a:r>
              <a:rPr lang="zh-CN" altLang="en-US" sz="2400" dirty="0">
                <a:latin typeface="宋体" panose="02010600030101010101" pitchFamily="2" charset="-122"/>
                <a:ea typeface="宋体" panose="02010600030101010101" pitchFamily="2" charset="-122"/>
              </a:rPr>
              <a:t>  恶意被动流失一般是由于客户的信用度低或客户故意诈骗等原因导致的。对此类客户没有保留的必要。 </a:t>
            </a:r>
            <a:endParaRPr lang="zh-CN" altLang="en-US" sz="2400" dirty="0">
              <a:latin typeface="宋体" panose="02010600030101010101" pitchFamily="2" charset="-122"/>
              <a:ea typeface="宋体" panose="02010600030101010101" pitchFamily="2" charset="-122"/>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1794" name="Rectangle 2"/>
          <p:cNvSpPr>
            <a:spLocks noGrp="1"/>
          </p:cNvSpPr>
          <p:nvPr>
            <p:ph type="title" idx="4294967295"/>
          </p:nvPr>
        </p:nvSpPr>
        <p:spPr>
          <a:xfrm>
            <a:off x="1000125" y="785813"/>
            <a:ext cx="7572375" cy="1214437"/>
          </a:xfrm>
          <a:ln/>
        </p:spPr>
        <p:txBody>
          <a:bodyPr vert="horz" wrap="square" lIns="91440" tIns="45720" rIns="91440" bIns="45720" anchor="ctr" anchorCtr="0"/>
          <a:p>
            <a:pPr eaLnBrk="1" hangingPunct="1"/>
            <a:br>
              <a:rPr lang="en-US" altLang="zh-CN" sz="4400" dirty="0">
                <a:solidFill>
                  <a:schemeClr val="tx1"/>
                </a:solidFill>
                <a:latin typeface="宋体" panose="02010600030101010101" pitchFamily="2" charset="-122"/>
                <a:ea typeface="宋体" panose="02010600030101010101" pitchFamily="2" charset="-122"/>
              </a:rPr>
            </a:br>
            <a:r>
              <a:rPr lang="zh-CN" altLang="en-US" sz="4000" dirty="0">
                <a:solidFill>
                  <a:schemeClr val="tx1"/>
                </a:solidFill>
                <a:latin typeface="宋体" panose="02010600030101010101" pitchFamily="2" charset="-122"/>
                <a:ea typeface="宋体" panose="02010600030101010101" pitchFamily="2" charset="-122"/>
              </a:rPr>
              <a:t>项目六 物流客户服务绩效 </a:t>
            </a:r>
            <a:br>
              <a:rPr lang="en-US" altLang="zh-CN" sz="4000" dirty="0">
                <a:solidFill>
                  <a:schemeClr val="tx1"/>
                </a:solidFill>
                <a:latin typeface="宋体" panose="02010600030101010101" pitchFamily="2" charset="-122"/>
                <a:ea typeface="宋体" panose="02010600030101010101" pitchFamily="2" charset="-122"/>
              </a:rPr>
            </a:br>
            <a:r>
              <a:rPr lang="en-US" altLang="zh-CN" sz="4000" dirty="0">
                <a:solidFill>
                  <a:schemeClr val="tx1"/>
                </a:solidFill>
                <a:latin typeface="宋体" panose="02010600030101010101" pitchFamily="2" charset="-122"/>
                <a:ea typeface="宋体" panose="02010600030101010101" pitchFamily="2" charset="-122"/>
              </a:rPr>
              <a:t>     </a:t>
            </a:r>
            <a:r>
              <a:rPr lang="zh-CN" altLang="en-US" sz="4000" dirty="0">
                <a:solidFill>
                  <a:schemeClr val="tx1"/>
                </a:solidFill>
                <a:latin typeface="宋体" panose="02010600030101010101" pitchFamily="2" charset="-122"/>
                <a:ea typeface="宋体" panose="02010600030101010101" pitchFamily="2" charset="-122"/>
              </a:rPr>
              <a:t>与风险评估</a:t>
            </a:r>
            <a:br>
              <a:rPr lang="zh-CN" altLang="en-US" sz="4400" dirty="0">
                <a:ea typeface="宋体" panose="02010600030101010101" pitchFamily="2" charset="-122"/>
              </a:rPr>
            </a:br>
            <a:endParaRPr lang="zh-CN" altLang="en-US" sz="4400" dirty="0">
              <a:solidFill>
                <a:schemeClr val="tx1"/>
              </a:solidFill>
              <a:latin typeface="宋体" panose="02010600030101010101" pitchFamily="2" charset="-122"/>
              <a:ea typeface="宋体" panose="02010600030101010101" pitchFamily="2" charset="-122"/>
            </a:endParaRPr>
          </a:p>
        </p:txBody>
      </p:sp>
      <p:grpSp>
        <p:nvGrpSpPr>
          <p:cNvPr id="161795" name="Group 3"/>
          <p:cNvGrpSpPr/>
          <p:nvPr/>
        </p:nvGrpSpPr>
        <p:grpSpPr>
          <a:xfrm>
            <a:off x="1357313" y="2263775"/>
            <a:ext cx="762000" cy="665163"/>
            <a:chOff x="1110" y="2656"/>
            <a:chExt cx="1549" cy="1351"/>
          </a:xfrm>
        </p:grpSpPr>
        <p:sp>
          <p:nvSpPr>
            <p:cNvPr id="161820" name="AutoShape 4"/>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61821" name="AutoShape 5"/>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66" name="AutoShape 6"/>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61796" name="Group 7"/>
          <p:cNvGrpSpPr/>
          <p:nvPr/>
        </p:nvGrpSpPr>
        <p:grpSpPr>
          <a:xfrm>
            <a:off x="1357313" y="3178175"/>
            <a:ext cx="762000" cy="665163"/>
            <a:chOff x="3174" y="2656"/>
            <a:chExt cx="1549" cy="1351"/>
          </a:xfrm>
        </p:grpSpPr>
        <p:sp>
          <p:nvSpPr>
            <p:cNvPr id="161817" name="AutoShape 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61818" name="AutoShape 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70" name="AutoShape 10"/>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61797" name="Line 11"/>
          <p:cNvSpPr/>
          <p:nvPr/>
        </p:nvSpPr>
        <p:spPr>
          <a:xfrm flipV="1">
            <a:off x="1966913" y="2849563"/>
            <a:ext cx="6348412" cy="46037"/>
          </a:xfrm>
          <a:prstGeom prst="line">
            <a:avLst/>
          </a:prstGeom>
          <a:ln w="25400" cap="flat" cmpd="sng">
            <a:solidFill>
              <a:srgbClr val="C0C0C0"/>
            </a:solidFill>
            <a:prstDash val="sysDot"/>
            <a:headEnd type="none" w="med" len="med"/>
            <a:tailEnd type="oval" w="med" len="med"/>
          </a:ln>
        </p:spPr>
      </p:sp>
      <p:sp>
        <p:nvSpPr>
          <p:cNvPr id="161798" name="Text Box 12"/>
          <p:cNvSpPr txBox="1"/>
          <p:nvPr/>
        </p:nvSpPr>
        <p:spPr>
          <a:xfrm>
            <a:off x="2195513" y="2349500"/>
            <a:ext cx="6334125" cy="579438"/>
          </a:xfrm>
          <a:prstGeom prst="rect">
            <a:avLst/>
          </a:prstGeom>
          <a:noFill/>
          <a:ln w="9525">
            <a:noFill/>
          </a:ln>
        </p:spPr>
        <p:txBody>
          <a:bodyPr>
            <a:spAutoFit/>
          </a:bodyPr>
          <a:p>
            <a:pPr eaLnBrk="0" hangingPunct="0"/>
            <a:r>
              <a:rPr lang="zh-CN" altLang="en-US" sz="3200" b="1" dirty="0">
                <a:latin typeface="Arial" panose="020B0604020202020204" pitchFamily="34" charset="0"/>
              </a:rPr>
              <a:t>任务一 物流客户服务绩效指标</a:t>
            </a:r>
            <a:endParaRPr lang="zh-CN" altLang="en-US" sz="3200" b="1" dirty="0">
              <a:latin typeface="Arial" panose="020B0604020202020204" pitchFamily="34" charset="0"/>
            </a:endParaRPr>
          </a:p>
        </p:txBody>
      </p:sp>
      <p:sp>
        <p:nvSpPr>
          <p:cNvPr id="161799" name="Text Box 13"/>
          <p:cNvSpPr txBox="1"/>
          <p:nvPr/>
        </p:nvSpPr>
        <p:spPr>
          <a:xfrm>
            <a:off x="1554163" y="2362200"/>
            <a:ext cx="354012"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1</a:t>
            </a:r>
            <a:endParaRPr lang="en-US" altLang="zh-CN" sz="2400" b="1" dirty="0">
              <a:solidFill>
                <a:schemeClr val="bg1"/>
              </a:solidFill>
              <a:latin typeface="Arial" panose="020B0604020202020204" pitchFamily="34" charset="0"/>
            </a:endParaRPr>
          </a:p>
        </p:txBody>
      </p:sp>
      <p:sp>
        <p:nvSpPr>
          <p:cNvPr id="161800" name="Line 14"/>
          <p:cNvSpPr/>
          <p:nvPr/>
        </p:nvSpPr>
        <p:spPr>
          <a:xfrm flipV="1">
            <a:off x="1885950" y="3775075"/>
            <a:ext cx="6429375" cy="46038"/>
          </a:xfrm>
          <a:prstGeom prst="line">
            <a:avLst/>
          </a:prstGeom>
          <a:ln w="25400" cap="flat" cmpd="sng">
            <a:solidFill>
              <a:srgbClr val="C0C0C0"/>
            </a:solidFill>
            <a:prstDash val="sysDot"/>
            <a:headEnd type="none" w="med" len="med"/>
            <a:tailEnd type="oval" w="med" len="med"/>
          </a:ln>
        </p:spPr>
      </p:sp>
      <p:sp>
        <p:nvSpPr>
          <p:cNvPr id="161801" name="Text Box 15"/>
          <p:cNvSpPr txBox="1"/>
          <p:nvPr/>
        </p:nvSpPr>
        <p:spPr>
          <a:xfrm>
            <a:off x="2243138" y="3201988"/>
            <a:ext cx="6072187" cy="584200"/>
          </a:xfrm>
          <a:prstGeom prst="rect">
            <a:avLst/>
          </a:prstGeom>
          <a:noFill/>
          <a:ln w="9525">
            <a:noFill/>
          </a:ln>
        </p:spPr>
        <p:txBody>
          <a:bodyPr>
            <a:spAutoFit/>
          </a:bodyPr>
          <a:p>
            <a:pPr eaLnBrk="0" hangingPunct="0"/>
            <a:r>
              <a:rPr lang="zh-CN" altLang="en-US" sz="3200" b="1" dirty="0">
                <a:latin typeface="Arial" panose="020B0604020202020204" pitchFamily="34" charset="0"/>
              </a:rPr>
              <a:t>任务二 物流客户服务绩效评估</a:t>
            </a:r>
            <a:endParaRPr lang="zh-CN" altLang="en-US" sz="3200" b="1" dirty="0">
              <a:latin typeface="Arial" panose="020B0604020202020204" pitchFamily="34" charset="0"/>
            </a:endParaRPr>
          </a:p>
        </p:txBody>
      </p:sp>
      <p:sp>
        <p:nvSpPr>
          <p:cNvPr id="161802" name="Text Box 16"/>
          <p:cNvSpPr txBox="1"/>
          <p:nvPr/>
        </p:nvSpPr>
        <p:spPr>
          <a:xfrm>
            <a:off x="1554163" y="3276600"/>
            <a:ext cx="354012"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2</a:t>
            </a:r>
            <a:endParaRPr lang="en-US" altLang="zh-CN" sz="2400" b="1" dirty="0">
              <a:solidFill>
                <a:schemeClr val="bg1"/>
              </a:solidFill>
              <a:latin typeface="Arial" panose="020B0604020202020204" pitchFamily="34" charset="0"/>
            </a:endParaRPr>
          </a:p>
        </p:txBody>
      </p:sp>
      <p:grpSp>
        <p:nvGrpSpPr>
          <p:cNvPr id="161803" name="Group 17"/>
          <p:cNvGrpSpPr/>
          <p:nvPr/>
        </p:nvGrpSpPr>
        <p:grpSpPr>
          <a:xfrm>
            <a:off x="1357313" y="4070350"/>
            <a:ext cx="762000" cy="665163"/>
            <a:chOff x="1110" y="2656"/>
            <a:chExt cx="1549" cy="1351"/>
          </a:xfrm>
        </p:grpSpPr>
        <p:sp>
          <p:nvSpPr>
            <p:cNvPr id="161814"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61815"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80"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61804" name="Line 25"/>
          <p:cNvSpPr/>
          <p:nvPr/>
        </p:nvSpPr>
        <p:spPr>
          <a:xfrm flipV="1">
            <a:off x="1885950" y="4668838"/>
            <a:ext cx="6429375" cy="46037"/>
          </a:xfrm>
          <a:prstGeom prst="line">
            <a:avLst/>
          </a:prstGeom>
          <a:ln w="25400" cap="flat" cmpd="sng">
            <a:solidFill>
              <a:srgbClr val="C0C0C0"/>
            </a:solidFill>
            <a:prstDash val="sysDot"/>
            <a:headEnd type="none" w="med" len="med"/>
            <a:tailEnd type="oval" w="med" len="med"/>
          </a:ln>
        </p:spPr>
      </p:sp>
      <p:sp>
        <p:nvSpPr>
          <p:cNvPr id="161805" name="Text Box 26"/>
          <p:cNvSpPr txBox="1"/>
          <p:nvPr/>
        </p:nvSpPr>
        <p:spPr>
          <a:xfrm>
            <a:off x="2171700" y="4130675"/>
            <a:ext cx="6215063" cy="584200"/>
          </a:xfrm>
          <a:prstGeom prst="rect">
            <a:avLst/>
          </a:prstGeom>
          <a:noFill/>
          <a:ln w="9525">
            <a:noFill/>
          </a:ln>
        </p:spPr>
        <p:txBody>
          <a:bodyPr>
            <a:spAutoFit/>
          </a:bodyPr>
          <a:p>
            <a:pPr eaLnBrk="0" hangingPunct="0"/>
            <a:r>
              <a:rPr lang="zh-CN" altLang="en-US" sz="3200" b="1" dirty="0">
                <a:latin typeface="Arial" panose="020B0604020202020204" pitchFamily="34" charset="0"/>
              </a:rPr>
              <a:t> 任务三 物流客户风险相关知识</a:t>
            </a:r>
            <a:endParaRPr lang="zh-CN" altLang="en-US" sz="3200" b="1" dirty="0">
              <a:latin typeface="Arial" panose="020B0604020202020204" pitchFamily="34" charset="0"/>
            </a:endParaRPr>
          </a:p>
        </p:txBody>
      </p:sp>
      <p:sp>
        <p:nvSpPr>
          <p:cNvPr id="161806" name="Text Box 27"/>
          <p:cNvSpPr txBox="1"/>
          <p:nvPr/>
        </p:nvSpPr>
        <p:spPr>
          <a:xfrm>
            <a:off x="1554163" y="4168775"/>
            <a:ext cx="354012"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3</a:t>
            </a:r>
            <a:endParaRPr lang="en-US" altLang="zh-CN" sz="2400" b="1" dirty="0">
              <a:solidFill>
                <a:schemeClr val="bg1"/>
              </a:solidFill>
              <a:latin typeface="Arial" panose="020B0604020202020204" pitchFamily="34" charset="0"/>
            </a:endParaRPr>
          </a:p>
        </p:txBody>
      </p:sp>
      <p:grpSp>
        <p:nvGrpSpPr>
          <p:cNvPr id="161807" name="Group 17"/>
          <p:cNvGrpSpPr/>
          <p:nvPr/>
        </p:nvGrpSpPr>
        <p:grpSpPr>
          <a:xfrm>
            <a:off x="1385888" y="4954588"/>
            <a:ext cx="762000" cy="665162"/>
            <a:chOff x="1110" y="2656"/>
            <a:chExt cx="1549" cy="1351"/>
          </a:xfrm>
        </p:grpSpPr>
        <p:sp>
          <p:nvSpPr>
            <p:cNvPr id="161811"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61812"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9"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61808" name="Text Box 26"/>
          <p:cNvSpPr txBox="1"/>
          <p:nvPr/>
        </p:nvSpPr>
        <p:spPr>
          <a:xfrm>
            <a:off x="2314575" y="5000625"/>
            <a:ext cx="6357938" cy="584200"/>
          </a:xfrm>
          <a:prstGeom prst="rect">
            <a:avLst/>
          </a:prstGeom>
          <a:noFill/>
          <a:ln w="9525">
            <a:noFill/>
          </a:ln>
        </p:spPr>
        <p:txBody>
          <a:bodyPr>
            <a:spAutoFit/>
          </a:bodyPr>
          <a:p>
            <a:pPr eaLnBrk="0" hangingPunct="0"/>
            <a:r>
              <a:rPr lang="zh-CN" altLang="en-US" sz="3200" b="1" dirty="0">
                <a:latin typeface="Arial" panose="020B0604020202020204" pitchFamily="34" charset="0"/>
              </a:rPr>
              <a:t>任务四 物流客户信用评估与实施</a:t>
            </a:r>
            <a:endParaRPr lang="zh-CN" altLang="en-US" sz="3200" b="1" dirty="0">
              <a:latin typeface="Arial" panose="020B0604020202020204" pitchFamily="34" charset="0"/>
            </a:endParaRPr>
          </a:p>
        </p:txBody>
      </p:sp>
      <p:sp>
        <p:nvSpPr>
          <p:cNvPr id="161809" name="Line 25"/>
          <p:cNvSpPr/>
          <p:nvPr/>
        </p:nvSpPr>
        <p:spPr>
          <a:xfrm flipV="1">
            <a:off x="1984375" y="5551488"/>
            <a:ext cx="6330950" cy="46037"/>
          </a:xfrm>
          <a:prstGeom prst="line">
            <a:avLst/>
          </a:prstGeom>
          <a:ln w="25400" cap="flat" cmpd="sng">
            <a:solidFill>
              <a:srgbClr val="C0C0C0"/>
            </a:solidFill>
            <a:prstDash val="sysDot"/>
            <a:headEnd type="none" w="med" len="med"/>
            <a:tailEnd type="oval" w="med" len="med"/>
          </a:ln>
        </p:spPr>
      </p:sp>
      <p:sp>
        <p:nvSpPr>
          <p:cNvPr id="161810" name="Text Box 27"/>
          <p:cNvSpPr txBox="1"/>
          <p:nvPr/>
        </p:nvSpPr>
        <p:spPr>
          <a:xfrm>
            <a:off x="1600200" y="5026025"/>
            <a:ext cx="355600" cy="461963"/>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4</a:t>
            </a:r>
            <a:endParaRPr lang="en-US" altLang="zh-CN" sz="2400" b="1" dirty="0">
              <a:solidFill>
                <a:schemeClr val="bg1"/>
              </a:solidFill>
              <a:latin typeface="Arial" panose="020B0604020202020204" pitchFamily="34" charset="0"/>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2818"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教学目标</a:t>
            </a:r>
            <a:endParaRPr lang="zh-CN" altLang="en-US" dirty="0">
              <a:ea typeface="宋体" panose="02010600030101010101" pitchFamily="2" charset="-122"/>
            </a:endParaRPr>
          </a:p>
        </p:txBody>
      </p:sp>
      <p:sp>
        <p:nvSpPr>
          <p:cNvPr id="162819" name="内容占位符 2"/>
          <p:cNvSpPr>
            <a:spLocks noGrp="1"/>
          </p:cNvSpPr>
          <p:nvPr>
            <p:ph idx="1"/>
          </p:nvPr>
        </p:nvSpPr>
        <p:spPr>
          <a:xfrm>
            <a:off x="628650" y="1214438"/>
            <a:ext cx="8229600" cy="5429250"/>
          </a:xfrm>
          <a:ln/>
        </p:spPr>
        <p:txBody>
          <a:bodyPr vert="horz" wrap="square" lIns="91440" tIns="45720" rIns="91440" bIns="45720" anchor="t" anchorCtr="0"/>
          <a:p>
            <a:pPr eaLnBrk="1" hangingPunct="1">
              <a:buNone/>
            </a:pPr>
            <a:r>
              <a:rPr lang="zh-CN" altLang="x-none" dirty="0">
                <a:ea typeface="宋体" panose="02010600030101010101" pitchFamily="2" charset="-122"/>
              </a:rPr>
              <a:t>知识目标：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）了解物流客户服务绩效</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）了解物流客户服务风险</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）掌握物流客户服务绩效评估指标</a:t>
            </a:r>
            <a:endParaRPr lang="en-US" altLang="zh-CN"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）理解物流客户服务信用评估与实施的具体方案</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技能目标：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）能够熟练掌握各项物流客服绩效指标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）能够综合考虑各种因素，选择合适的绩效指标对物流企业的客户服务进行评估</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）熟悉物流客户的各种相关风险</a:t>
            </a:r>
            <a:endParaRPr lang="en-US" altLang="zh-CN"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）掌握物流客户信用评估与实施的方法</a:t>
            </a: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7" name="Rectangle 3"/>
          <p:cNvSpPr>
            <a:spLocks noGrp="1"/>
          </p:cNvSpPr>
          <p:nvPr>
            <p:ph type="body" idx="4294967295"/>
          </p:nvPr>
        </p:nvSpPr>
        <p:spPr>
          <a:xfrm>
            <a:off x="71438" y="1643063"/>
            <a:ext cx="8964612" cy="4857750"/>
          </a:xfrm>
          <a:ln/>
        </p:spPr>
        <p:txBody>
          <a:bodyPr vert="horz" wrap="square" lIns="91440" tIns="45720" rIns="91440" bIns="45720" anchor="t" anchorCtr="0"/>
          <a:p>
            <a:pPr eaLnBrk="1" hangingPunct="1">
              <a:buNone/>
            </a:pPr>
            <a:r>
              <a:rPr lang="zh-CN" altLang="en-US" sz="3200" dirty="0">
                <a:latin typeface="隶书" pitchFamily="49" charset="-122"/>
                <a:ea typeface="隶书" pitchFamily="49" charset="-122"/>
              </a:rPr>
              <a:t>引导案例：</a:t>
            </a:r>
            <a:endParaRPr lang="en-US" altLang="zh-CN" sz="3200" dirty="0">
              <a:latin typeface="隶书" pitchFamily="49" charset="-122"/>
              <a:ea typeface="隶书" pitchFamily="49" charset="-122"/>
            </a:endParaRPr>
          </a:p>
          <a:p>
            <a:pPr algn="ctr">
              <a:buNone/>
            </a:pPr>
            <a:r>
              <a:rPr lang="zh-CN" altLang="x-none" sz="1600" dirty="0">
                <a:ea typeface="宋体" panose="02010600030101010101" pitchFamily="2" charset="-122"/>
              </a:rPr>
              <a:t>由一则案例引发对绩效评估的探讨</a:t>
            </a:r>
            <a:endParaRPr lang="zh-CN" altLang="x-none" sz="1600" dirty="0">
              <a:ea typeface="宋体" panose="02010600030101010101" pitchFamily="2" charset="-122"/>
            </a:endParaRPr>
          </a:p>
          <a:p>
            <a:pPr>
              <a:buNone/>
            </a:pPr>
            <a:r>
              <a:rPr lang="zh-CN" altLang="en-US" sz="1600" dirty="0">
                <a:ea typeface="宋体" panose="02010600030101010101" pitchFamily="2" charset="-122"/>
              </a:rPr>
              <a:t>            </a:t>
            </a:r>
            <a:r>
              <a:rPr lang="en-US" altLang="zh-CN" sz="1600" dirty="0">
                <a:ea typeface="宋体" panose="02010600030101010101" pitchFamily="2" charset="-122"/>
              </a:rPr>
              <a:t>G</a:t>
            </a:r>
            <a:r>
              <a:rPr lang="zh-CN" altLang="x-none" sz="1600" dirty="0">
                <a:ea typeface="宋体" panose="02010600030101010101" pitchFamily="2" charset="-122"/>
              </a:rPr>
              <a:t>是某物流公司客服部的主管，今天他终于费尽心思地完成了对下属人员的绩效考评并准备把考评表格交给人力资源部。</a:t>
            </a:r>
            <a:r>
              <a:rPr lang="zh-CN" altLang="en-US" sz="1600" dirty="0">
                <a:ea typeface="宋体" panose="02010600030101010101" pitchFamily="2" charset="-122"/>
              </a:rPr>
              <a:t>    </a:t>
            </a:r>
            <a:endParaRPr lang="zh-CN" altLang="x-none" sz="1600" dirty="0">
              <a:ea typeface="宋体" panose="02010600030101010101" pitchFamily="2" charset="-122"/>
            </a:endParaRPr>
          </a:p>
          <a:p>
            <a:pPr eaLnBrk="1" latinLnBrk="1" hangingPunct="1">
              <a:buNone/>
            </a:pPr>
            <a:r>
              <a:rPr lang="zh-CN" altLang="en-US" sz="1600" dirty="0">
                <a:ea typeface="宋体" panose="02010600030101010101" pitchFamily="2" charset="-122"/>
              </a:rPr>
              <a:t>            </a:t>
            </a:r>
            <a:r>
              <a:rPr lang="zh-CN" altLang="x-none" sz="1600" dirty="0">
                <a:ea typeface="宋体" panose="02010600030101010101" pitchFamily="2" charset="-122"/>
              </a:rPr>
              <a:t>物流客服绩效考评表格标明了工作的数量和质量以及合作态度等情况，表中的每一个特征，都分为五等：优秀、良好、一般、及格和不及格。</a:t>
            </a:r>
            <a:r>
              <a:rPr lang="zh-CN" altLang="en-US" sz="1600" dirty="0">
                <a:ea typeface="宋体" panose="02010600030101010101" pitchFamily="2" charset="-122"/>
              </a:rPr>
              <a:t>    </a:t>
            </a:r>
            <a:endParaRPr lang="zh-CN" altLang="x-none" sz="1600" dirty="0">
              <a:ea typeface="宋体" panose="02010600030101010101" pitchFamily="2" charset="-122"/>
            </a:endParaRPr>
          </a:p>
          <a:p>
            <a:pPr>
              <a:buNone/>
            </a:pPr>
            <a:r>
              <a:rPr lang="zh-CN" altLang="en-US" sz="1600" dirty="0">
                <a:ea typeface="宋体" panose="02010600030101010101" pitchFamily="2" charset="-122"/>
              </a:rPr>
              <a:t>            </a:t>
            </a:r>
            <a:r>
              <a:rPr lang="zh-CN" altLang="x-none" sz="1600" dirty="0">
                <a:ea typeface="宋体" panose="02010600030101010101" pitchFamily="2" charset="-122"/>
              </a:rPr>
              <a:t>所有的职工都完成了本职工作。除了</a:t>
            </a:r>
            <a:r>
              <a:rPr lang="en-US" altLang="zh-CN" sz="1600" dirty="0">
                <a:ea typeface="宋体" panose="02010600030101010101" pitchFamily="2" charset="-122"/>
              </a:rPr>
              <a:t>S</a:t>
            </a:r>
            <a:r>
              <a:rPr lang="zh-CN" altLang="x-none" sz="1600" dirty="0">
                <a:ea typeface="宋体" panose="02010600030101010101" pitchFamily="2" charset="-122"/>
              </a:rPr>
              <a:t>和</a:t>
            </a:r>
            <a:r>
              <a:rPr lang="en-US" altLang="zh-CN" sz="1600" dirty="0">
                <a:ea typeface="宋体" panose="02010600030101010101" pitchFamily="2" charset="-122"/>
              </a:rPr>
              <a:t>L</a:t>
            </a:r>
            <a:r>
              <a:rPr lang="zh-CN" altLang="x-none" sz="1600" dirty="0">
                <a:ea typeface="宋体" panose="02010600030101010101" pitchFamily="2" charset="-122"/>
              </a:rPr>
              <a:t>，大部分还顺利完成了</a:t>
            </a:r>
            <a:r>
              <a:rPr lang="en-US" altLang="zh-CN" sz="1600" dirty="0">
                <a:ea typeface="宋体" panose="02010600030101010101" pitchFamily="2" charset="-122"/>
              </a:rPr>
              <a:t>G</a:t>
            </a:r>
            <a:r>
              <a:rPr lang="zh-CN" altLang="x-none" sz="1600" dirty="0">
                <a:ea typeface="宋体" panose="02010600030101010101" pitchFamily="2" charset="-122"/>
              </a:rPr>
              <a:t>交给的额外工作。考虑到</a:t>
            </a:r>
            <a:r>
              <a:rPr lang="en-US" altLang="zh-CN" sz="1600" dirty="0">
                <a:ea typeface="宋体" panose="02010600030101010101" pitchFamily="2" charset="-122"/>
              </a:rPr>
              <a:t>S</a:t>
            </a:r>
            <a:r>
              <a:rPr lang="zh-CN" altLang="x-none" sz="1600" dirty="0">
                <a:ea typeface="宋体" panose="02010600030101010101" pitchFamily="2" charset="-122"/>
              </a:rPr>
              <a:t>和</a:t>
            </a:r>
            <a:r>
              <a:rPr lang="en-US" altLang="zh-CN" sz="1600" dirty="0">
                <a:ea typeface="宋体" panose="02010600030101010101" pitchFamily="2" charset="-122"/>
              </a:rPr>
              <a:t>L</a:t>
            </a:r>
            <a:r>
              <a:rPr lang="zh-CN" altLang="x-none" sz="1600" dirty="0">
                <a:ea typeface="宋体" panose="02010600030101010101" pitchFamily="2" charset="-122"/>
              </a:rPr>
              <a:t>是新员工，他们两人的额外工作量又偏多，</a:t>
            </a:r>
            <a:r>
              <a:rPr lang="en-US" altLang="zh-CN" sz="1600" dirty="0">
                <a:ea typeface="宋体" panose="02010600030101010101" pitchFamily="2" charset="-122"/>
              </a:rPr>
              <a:t>G</a:t>
            </a:r>
            <a:r>
              <a:rPr lang="zh-CN" altLang="x-none" sz="1600" dirty="0">
                <a:ea typeface="宋体" panose="02010600030101010101" pitchFamily="2" charset="-122"/>
              </a:rPr>
              <a:t>给所有员工的工作量都打了“优秀”。</a:t>
            </a:r>
            <a:r>
              <a:rPr lang="zh-CN" altLang="en-US" sz="1600" dirty="0">
                <a:ea typeface="宋体" panose="02010600030101010101" pitchFamily="2" charset="-122"/>
              </a:rPr>
              <a:t> </a:t>
            </a:r>
            <a:r>
              <a:rPr lang="en-US" altLang="zh-CN" sz="1600" dirty="0">
                <a:ea typeface="宋体" panose="02010600030101010101" pitchFamily="2" charset="-122"/>
              </a:rPr>
              <a:t>X</a:t>
            </a:r>
            <a:r>
              <a:rPr lang="zh-CN" altLang="x-none" sz="1600" dirty="0">
                <a:ea typeface="宋体" panose="02010600030101010101" pitchFamily="2" charset="-122"/>
              </a:rPr>
              <a:t>曾经对</a:t>
            </a:r>
            <a:r>
              <a:rPr lang="en-US" altLang="zh-CN" sz="1600" dirty="0">
                <a:ea typeface="宋体" panose="02010600030101010101" pitchFamily="2" charset="-122"/>
              </a:rPr>
              <a:t>G</a:t>
            </a:r>
            <a:r>
              <a:rPr lang="zh-CN" altLang="x-none" sz="1600" dirty="0">
                <a:ea typeface="宋体" panose="02010600030101010101" pitchFamily="2" charset="-122"/>
              </a:rPr>
              <a:t>做出的一个决定表示过不同意见，在“合作态度”一栏，</a:t>
            </a:r>
            <a:r>
              <a:rPr lang="en-US" altLang="zh-CN" sz="1600" dirty="0">
                <a:ea typeface="宋体" panose="02010600030101010101" pitchFamily="2" charset="-122"/>
              </a:rPr>
              <a:t>X</a:t>
            </a:r>
            <a:r>
              <a:rPr lang="zh-CN" altLang="x-none" sz="1600" dirty="0">
                <a:ea typeface="宋体" panose="02010600030101010101" pitchFamily="2" charset="-122"/>
              </a:rPr>
              <a:t>被记为“一般”，因为意见分歧只是工作方式方面的问题，所以</a:t>
            </a:r>
            <a:r>
              <a:rPr lang="en-US" altLang="zh-CN" sz="1600" dirty="0">
                <a:ea typeface="宋体" panose="02010600030101010101" pitchFamily="2" charset="-122"/>
              </a:rPr>
              <a:t>G</a:t>
            </a:r>
            <a:r>
              <a:rPr lang="zh-CN" altLang="x-none" sz="1600" dirty="0">
                <a:ea typeface="宋体" panose="02010600030101010101" pitchFamily="2" charset="-122"/>
              </a:rPr>
              <a:t>没有在表格的评价栏上记录。另外，</a:t>
            </a:r>
            <a:r>
              <a:rPr lang="en-US" altLang="zh-CN" sz="1600" dirty="0">
                <a:ea typeface="宋体" panose="02010600030101010101" pitchFamily="2" charset="-122"/>
              </a:rPr>
              <a:t>D</a:t>
            </a:r>
            <a:r>
              <a:rPr lang="zh-CN" altLang="x-none" sz="1600" dirty="0">
                <a:ea typeface="宋体" panose="02010600030101010101" pitchFamily="2" charset="-122"/>
              </a:rPr>
              <a:t>家庭比较困难，</a:t>
            </a:r>
            <a:r>
              <a:rPr lang="en-US" altLang="zh-CN" sz="1600" dirty="0">
                <a:ea typeface="宋体" panose="02010600030101010101" pitchFamily="2" charset="-122"/>
              </a:rPr>
              <a:t>G</a:t>
            </a:r>
            <a:r>
              <a:rPr lang="zh-CN" altLang="x-none" sz="1600" dirty="0">
                <a:ea typeface="宋体" panose="02010600030101010101" pitchFamily="2" charset="-122"/>
              </a:rPr>
              <a:t>就有意识地提高了对他的评价，他想通过这种方式让</a:t>
            </a:r>
            <a:r>
              <a:rPr lang="en-US" altLang="zh-CN" sz="1600" dirty="0">
                <a:ea typeface="宋体" panose="02010600030101010101" pitchFamily="2" charset="-122"/>
              </a:rPr>
              <a:t>D</a:t>
            </a:r>
            <a:r>
              <a:rPr lang="zh-CN" altLang="x-none" sz="1600" dirty="0">
                <a:ea typeface="宋体" panose="02010600030101010101" pitchFamily="2" charset="-122"/>
              </a:rPr>
              <a:t>多拿绩效工资，把帮助落到实处。此外，</a:t>
            </a:r>
            <a:r>
              <a:rPr lang="en-US" altLang="zh-CN" sz="1600" dirty="0">
                <a:ea typeface="宋体" panose="02010600030101010101" pitchFamily="2" charset="-122"/>
              </a:rPr>
              <a:t>C</a:t>
            </a:r>
            <a:r>
              <a:rPr lang="zh-CN" altLang="x-none" sz="1600" dirty="0">
                <a:ea typeface="宋体" panose="02010600030101010101" pitchFamily="2" charset="-122"/>
              </a:rPr>
              <a:t>的工作质量不好，也就是及格，但为了避免难堪，</a:t>
            </a:r>
            <a:r>
              <a:rPr lang="en-US" altLang="zh-CN" sz="1600" dirty="0">
                <a:ea typeface="宋体" panose="02010600030101010101" pitchFamily="2" charset="-122"/>
              </a:rPr>
              <a:t>G</a:t>
            </a:r>
            <a:r>
              <a:rPr lang="zh-CN" altLang="x-none" sz="1600" dirty="0">
                <a:ea typeface="宋体" panose="02010600030101010101" pitchFamily="2" charset="-122"/>
              </a:rPr>
              <a:t>把他的评价提到“一般”。这样，员工的评价分布于“优秀”、“良好”、“一般”，就没有“及格”和“不及格”了。</a:t>
            </a:r>
            <a:r>
              <a:rPr lang="zh-CN" altLang="en-US" sz="1600" dirty="0">
                <a:ea typeface="宋体" panose="02010600030101010101" pitchFamily="2" charset="-122"/>
              </a:rPr>
              <a:t> </a:t>
            </a:r>
            <a:r>
              <a:rPr lang="en-US" altLang="zh-CN" sz="1600" dirty="0">
                <a:ea typeface="宋体" panose="02010600030101010101" pitchFamily="2" charset="-122"/>
              </a:rPr>
              <a:t>G</a:t>
            </a:r>
            <a:r>
              <a:rPr lang="zh-CN" altLang="x-none" sz="1600" dirty="0">
                <a:ea typeface="宋体" panose="02010600030101010101" pitchFamily="2" charset="-122"/>
              </a:rPr>
              <a:t>觉得这样做，可以使员工不至于因发现绩效考评低而产生不满；同时，上级考评时，自己的下级工作做得好，对自己的绩效考评成绩也差不了。</a:t>
            </a:r>
            <a:endParaRPr lang="zh-CN" altLang="x-none" sz="1600" dirty="0">
              <a:ea typeface="宋体" panose="02010600030101010101" pitchFamily="2" charset="-122"/>
            </a:endParaRPr>
          </a:p>
          <a:p>
            <a:pPr eaLnBrk="1" hangingPunct="1">
              <a:buNone/>
            </a:pPr>
            <a:br>
              <a:rPr lang="zh-CN" altLang="en-US" sz="3200" dirty="0">
                <a:ea typeface="宋体" panose="02010600030101010101" pitchFamily="2" charset="-122"/>
              </a:rPr>
            </a:br>
            <a:endParaRPr lang="en-US" altLang="zh-CN" sz="3200" dirty="0">
              <a:latin typeface="隶书" pitchFamily="49" charset="-122"/>
              <a:ea typeface="隶书" pitchFamily="49" charset="-122"/>
            </a:endParaRPr>
          </a:p>
          <a:p>
            <a:pPr eaLnBrk="1" hangingPunct="1"/>
            <a:endParaRPr lang="en-US" altLang="zh-CN" sz="3600" dirty="0">
              <a:solidFill>
                <a:schemeClr val="tx2"/>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charRg st="0" end="6"/>
                                            </p:txEl>
                                          </p:spTgt>
                                        </p:tgtEl>
                                        <p:attrNameLst>
                                          <p:attrName>style.visibility</p:attrName>
                                        </p:attrNameLst>
                                      </p:cBhvr>
                                      <p:to>
                                        <p:strVal val="visible"/>
                                      </p:to>
                                    </p:set>
                                    <p:animEffect transition="in" filter="blinds(horizontal)">
                                      <p:cBhvr>
                                        <p:cTn id="7" dur="1000"/>
                                        <p:tgtEl>
                                          <p:spTgt spid="41987">
                                            <p:txEl>
                                              <p:charRg st="0"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charRg st="6" end="22"/>
                                            </p:txEl>
                                          </p:spTgt>
                                        </p:tgtEl>
                                        <p:attrNameLst>
                                          <p:attrName>style.visibility</p:attrName>
                                        </p:attrNameLst>
                                      </p:cBhvr>
                                      <p:to>
                                        <p:strVal val="visible"/>
                                      </p:to>
                                    </p:set>
                                    <p:animEffect transition="in" filter="blinds(horizontal)">
                                      <p:cBhvr>
                                        <p:cTn id="12" dur="1000"/>
                                        <p:tgtEl>
                                          <p:spTgt spid="41987">
                                            <p:txEl>
                                              <p:charRg st="6" end="2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charRg st="22" end="92"/>
                                            </p:txEl>
                                          </p:spTgt>
                                        </p:tgtEl>
                                        <p:attrNameLst>
                                          <p:attrName>style.visibility</p:attrName>
                                        </p:attrNameLst>
                                      </p:cBhvr>
                                      <p:to>
                                        <p:strVal val="visible"/>
                                      </p:to>
                                    </p:set>
                                    <p:animEffect transition="in" filter="blinds(horizontal)">
                                      <p:cBhvr>
                                        <p:cTn id="17" dur="1000"/>
                                        <p:tgtEl>
                                          <p:spTgt spid="41987">
                                            <p:txEl>
                                              <p:charRg st="22" end="9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987">
                                            <p:txEl>
                                              <p:charRg st="92" end="171"/>
                                            </p:txEl>
                                          </p:spTgt>
                                        </p:tgtEl>
                                        <p:attrNameLst>
                                          <p:attrName>style.visibility</p:attrName>
                                        </p:attrNameLst>
                                      </p:cBhvr>
                                      <p:to>
                                        <p:strVal val="visible"/>
                                      </p:to>
                                    </p:set>
                                    <p:animEffect transition="in" filter="blinds(horizontal)">
                                      <p:cBhvr>
                                        <p:cTn id="22" dur="1000"/>
                                        <p:tgtEl>
                                          <p:spTgt spid="41987">
                                            <p:txEl>
                                              <p:charRg st="92" end="17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987">
                                            <p:txEl>
                                              <p:charRg st="171" end="535"/>
                                            </p:txEl>
                                          </p:spTgt>
                                        </p:tgtEl>
                                        <p:attrNameLst>
                                          <p:attrName>style.visibility</p:attrName>
                                        </p:attrNameLst>
                                      </p:cBhvr>
                                      <p:to>
                                        <p:strVal val="visible"/>
                                      </p:to>
                                    </p:set>
                                    <p:animEffect transition="in" filter="blinds(horizontal)">
                                      <p:cBhvr>
                                        <p:cTn id="27" dur="1000"/>
                                        <p:tgtEl>
                                          <p:spTgt spid="41987">
                                            <p:txEl>
                                              <p:charRg st="171" end="53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1987">
                                            <p:txEl>
                                              <p:charRg st="535" end="537"/>
                                            </p:txEl>
                                          </p:spTgt>
                                        </p:tgtEl>
                                        <p:attrNameLst>
                                          <p:attrName>style.visibility</p:attrName>
                                        </p:attrNameLst>
                                      </p:cBhvr>
                                      <p:to>
                                        <p:strVal val="visible"/>
                                      </p:to>
                                    </p:set>
                                    <p:animEffect transition="in" filter="blinds(horizontal)">
                                      <p:cBhvr>
                                        <p:cTn id="32" dur="1000"/>
                                        <p:tgtEl>
                                          <p:spTgt spid="41987">
                                            <p:txEl>
                                              <p:charRg st="535" end="53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866"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案例分析</a:t>
            </a:r>
            <a:endParaRPr lang="zh-CN" altLang="en-US" dirty="0">
              <a:ea typeface="宋体" panose="02010600030101010101" pitchFamily="2" charset="-122"/>
            </a:endParaRPr>
          </a:p>
        </p:txBody>
      </p:sp>
      <p:sp>
        <p:nvSpPr>
          <p:cNvPr id="164867" name="内容占位符 2"/>
          <p:cNvSpPr>
            <a:spLocks noGrp="1"/>
          </p:cNvSpPr>
          <p:nvPr>
            <p:ph idx="1"/>
          </p:nvPr>
        </p:nvSpPr>
        <p:spPr>
          <a:ln/>
        </p:spPr>
        <p:txBody>
          <a:bodyPr vert="horz" wrap="square" lIns="91440" tIns="45720" rIns="91440" bIns="45720" anchor="t" anchorCtr="0"/>
          <a:p>
            <a:pPr eaLnBrk="1" hangingPunct="1"/>
            <a:r>
              <a:rPr lang="zh-CN" altLang="x-none" dirty="0">
                <a:ea typeface="宋体" panose="02010600030101010101" pitchFamily="2" charset="-122"/>
              </a:rPr>
              <a:t>问题：</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）该案例中暴露出了哪些问题</a:t>
            </a:r>
            <a:r>
              <a:rPr lang="en-US" altLang="zh-CN" dirty="0">
                <a:ea typeface="宋体" panose="02010600030101010101" pitchFamily="2" charset="-122"/>
              </a:rPr>
              <a:t>?</a:t>
            </a:r>
            <a:endParaRPr lang="zh-CN" altLang="zh-CN"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）绩效评估对一个企业的重要性</a:t>
            </a:r>
            <a:r>
              <a:rPr lang="en-US" altLang="zh-CN" dirty="0">
                <a:ea typeface="宋体" panose="02010600030101010101" pitchFamily="2" charset="-122"/>
              </a:rPr>
              <a:t>?</a:t>
            </a:r>
            <a:endParaRPr lang="zh-CN" altLang="en-US" dirty="0">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任务三  了解物流客户服务部门</a:t>
            </a:r>
            <a:endParaRPr lang="zh-CN" altLang="en-US" sz="3200" dirty="0">
              <a:ea typeface="宋体" panose="02010600030101010101" pitchFamily="2" charset="-122"/>
            </a:endParaRPr>
          </a:p>
        </p:txBody>
      </p:sp>
      <p:sp>
        <p:nvSpPr>
          <p:cNvPr id="18435" name="Rectangle 3"/>
          <p:cNvSpPr>
            <a:spLocks noGrp="1"/>
          </p:cNvSpPr>
          <p:nvPr>
            <p:ph idx="1"/>
          </p:nvPr>
        </p:nvSpPr>
        <p:spPr>
          <a:xfrm>
            <a:off x="323850" y="1428750"/>
            <a:ext cx="8424863" cy="5214938"/>
          </a:xfrm>
          <a:ln/>
        </p:spPr>
        <p:txBody>
          <a:bodyPr vert="horz" wrap="square" lIns="91440" tIns="45720" rIns="91440" bIns="45720" anchor="t" anchorCtr="0"/>
          <a:p>
            <a:pPr>
              <a:buNone/>
            </a:pPr>
            <a:r>
              <a:rPr lang="en-US" altLang="zh-CN" dirty="0">
                <a:ea typeface="宋体" panose="02010600030101010101" pitchFamily="2" charset="-122"/>
              </a:rPr>
              <a:t>2.</a:t>
            </a:r>
            <a:r>
              <a:rPr lang="zh-CN" altLang="x-none" dirty="0">
                <a:ea typeface="宋体" panose="02010600030101010101" pitchFamily="2" charset="-122"/>
              </a:rPr>
              <a:t>物流企业各职能部门</a:t>
            </a:r>
            <a:endParaRPr lang="en-US" altLang="zh-CN" dirty="0">
              <a:ea typeface="宋体" panose="02010600030101010101" pitchFamily="2" charset="-122"/>
            </a:endParaRPr>
          </a:p>
          <a:p>
            <a:pPr eaLnBrk="1" latinLnBrk="1" hangingPunct="1">
              <a:buNone/>
            </a:pPr>
            <a:r>
              <a:rPr lang="en-US" altLang="zh-CN" dirty="0">
                <a:ea typeface="宋体" panose="02010600030101010101" pitchFamily="2" charset="-122"/>
              </a:rPr>
              <a:t>    </a:t>
            </a:r>
            <a:r>
              <a:rPr lang="zh-CN" altLang="en-US" dirty="0">
                <a:ea typeface="宋体" panose="02010600030101010101" pitchFamily="2" charset="-122"/>
              </a:rPr>
              <a:t>一般来说，物流企业可以分为运行部、市场部、信息技术部、人力资源部、财务部、客户服务部、专家咨询委员会等部门。</a:t>
            </a:r>
            <a:endParaRPr lang="en-US" altLang="zh-CN"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3.</a:t>
            </a:r>
            <a:r>
              <a:rPr lang="zh-CN" altLang="x-none" dirty="0">
                <a:ea typeface="宋体" panose="02010600030101010101" pitchFamily="2" charset="-122"/>
              </a:rPr>
              <a:t>物流企业客户服务岗位职责</a:t>
            </a:r>
            <a:endParaRPr lang="en-US" altLang="zh-CN" dirty="0">
              <a:ea typeface="宋体" panose="02010600030101010101" pitchFamily="2" charset="-122"/>
            </a:endParaRPr>
          </a:p>
          <a:p>
            <a:pPr>
              <a:buNone/>
            </a:pPr>
            <a:r>
              <a:rPr lang="en-US" altLang="zh-CN" dirty="0">
                <a:ea typeface="宋体" panose="02010600030101010101" pitchFamily="2" charset="-122"/>
              </a:rPr>
              <a:t>    </a:t>
            </a:r>
            <a:r>
              <a:rPr lang="zh-CN" altLang="x-none" dirty="0">
                <a:ea typeface="宋体" panose="02010600030101010101" pitchFamily="2" charset="-122"/>
              </a:rPr>
              <a:t>物流企业的客户服务部门是从市场部门分离出来的一个专门从事客户服务的部门</a:t>
            </a:r>
            <a:r>
              <a:rPr lang="zh-CN" altLang="en-US" dirty="0">
                <a:ea typeface="宋体" panose="02010600030101010101" pitchFamily="2" charset="-122"/>
              </a:rPr>
              <a:t>，</a:t>
            </a:r>
            <a:r>
              <a:rPr lang="zh-CN" altLang="x-none" dirty="0">
                <a:ea typeface="宋体" panose="02010600030101010101" pitchFamily="2" charset="-122"/>
              </a:rPr>
              <a:t>随着客户服务部门设立，客户服务部门中各岗位的职责也必须明确，</a:t>
            </a:r>
            <a:r>
              <a:rPr lang="zh-CN" altLang="en-US" dirty="0">
                <a:ea typeface="宋体" panose="02010600030101010101" pitchFamily="2" charset="-122"/>
              </a:rPr>
              <a:t>具体可分为</a:t>
            </a:r>
            <a:r>
              <a:rPr lang="zh-CN" altLang="x-none" dirty="0">
                <a:ea typeface="宋体" panose="02010600030101010101" pitchFamily="2" charset="-122"/>
              </a:rPr>
              <a:t>客户支持岗位职责</a:t>
            </a:r>
            <a:r>
              <a:rPr lang="zh-CN" altLang="en-US" dirty="0">
                <a:ea typeface="宋体" panose="02010600030101010101" pitchFamily="2" charset="-122"/>
              </a:rPr>
              <a:t>、</a:t>
            </a:r>
            <a:r>
              <a:rPr lang="zh-CN" altLang="x-none" dirty="0">
                <a:ea typeface="宋体" panose="02010600030101010101" pitchFamily="2" charset="-122"/>
              </a:rPr>
              <a:t>投诉岗位职责</a:t>
            </a:r>
            <a:r>
              <a:rPr lang="zh-CN" altLang="en-US" dirty="0">
                <a:ea typeface="宋体" panose="02010600030101010101" pitchFamily="2" charset="-122"/>
              </a:rPr>
              <a:t>、</a:t>
            </a:r>
            <a:r>
              <a:rPr lang="zh-CN" altLang="x-none" dirty="0">
                <a:ea typeface="宋体" panose="02010600030101010101" pitchFamily="2" charset="-122"/>
              </a:rPr>
              <a:t>保险理赔岗位职责</a:t>
            </a:r>
            <a:r>
              <a:rPr lang="zh-CN" altLang="en-US" dirty="0">
                <a:ea typeface="宋体" panose="02010600030101010101" pitchFamily="2" charset="-122"/>
              </a:rPr>
              <a:t>、</a:t>
            </a:r>
            <a:r>
              <a:rPr lang="zh-CN" altLang="x-none" dirty="0">
                <a:ea typeface="宋体" panose="02010600030101010101" pitchFamily="2" charset="-122"/>
              </a:rPr>
              <a:t>呼叫中心各岗位职责</a:t>
            </a:r>
            <a:r>
              <a:rPr lang="zh-CN" altLang="en-US" dirty="0">
                <a:ea typeface="宋体" panose="02010600030101010101" pitchFamily="2" charset="-122"/>
              </a:rPr>
              <a:t>。</a:t>
            </a:r>
            <a:endParaRPr lang="zh-CN" altLang="x-none"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5890" name="内容占位符 2"/>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在老师统一指导下，对有关物流企业的客户服务部门进行调查，了解客户服务绩效指标方面的相关资料，并以小组为单位组织研讨、分析，在充分讨论基础上，形成小组的课题报告。</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能够根据收集到的资料，分析并总结出物流客户服务绩效指标。</a:t>
            </a:r>
            <a:endParaRPr lang="zh-CN" altLang="x-none" dirty="0">
              <a:ea typeface="宋体" panose="02010600030101010101" pitchFamily="2" charset="-122"/>
            </a:endParaRPr>
          </a:p>
          <a:p>
            <a:pPr eaLnBrk="1" hangingPunct="1">
              <a:buNone/>
            </a:pP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任务一  物流客户服务绩效指标</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6914" name="内容占位符 2"/>
          <p:cNvSpPr>
            <a:spLocks noGrp="1"/>
          </p:cNvSpPr>
          <p:nvPr>
            <p:ph idx="1"/>
          </p:nvPr>
        </p:nvSpPr>
        <p:spPr>
          <a:xfrm>
            <a:off x="571500" y="1785938"/>
            <a:ext cx="8143875" cy="3429000"/>
          </a:xfrm>
          <a:ln/>
        </p:spPr>
        <p:txBody>
          <a:bodyPr vert="horz" wrap="square" lIns="91440" tIns="45720" rIns="91440" bIns="45720" anchor="t" anchorCtr="0"/>
          <a:p>
            <a:pPr eaLnBrk="1" hangingPunct="1">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x-none" sz="2400" b="1" dirty="0">
                <a:ea typeface="宋体" panose="02010600030101010101" pitchFamily="2" charset="-122"/>
              </a:rPr>
              <a:t>物流客户服务要素</a:t>
            </a:r>
            <a:endParaRPr lang="en-US" altLang="zh-CN" sz="2400" b="1" dirty="0">
              <a:ea typeface="宋体" panose="02010600030101010101" pitchFamily="2" charset="-122"/>
            </a:endParaRPr>
          </a:p>
          <a:p>
            <a:pPr eaLnBrk="1" latin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物流客户服务要素可以分为三类：交易前、交易中和交易后的服务要素。这种分组与市场营销中的一些概念相关联，即销售前期、中期和后期的客户服务。这些概念的描述如图</a:t>
            </a:r>
            <a:r>
              <a:rPr lang="en-US" altLang="zh-CN" sz="2400" dirty="0">
                <a:ea typeface="宋体" panose="02010600030101010101" pitchFamily="2" charset="-122"/>
              </a:rPr>
              <a:t>6-1</a:t>
            </a:r>
            <a:r>
              <a:rPr lang="zh-CN" altLang="x-none" sz="2400" dirty="0">
                <a:ea typeface="宋体" panose="02010600030101010101" pitchFamily="2" charset="-122"/>
              </a:rPr>
              <a:t>所示。</a:t>
            </a:r>
            <a:endParaRPr lang="zh-CN" altLang="x-none" sz="2400" dirty="0">
              <a:ea typeface="宋体" panose="02010600030101010101" pitchFamily="2" charset="-122"/>
            </a:endParaRPr>
          </a:p>
          <a:p>
            <a:pPr eaLnBrk="1" hangingPunct="1">
              <a:buNone/>
            </a:pPr>
            <a:endParaRPr lang="zh-CN" altLang="en-US"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任务一  物流客户服务绩效指标</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任务一  物流客户服务绩效指标</a:t>
            </a:r>
            <a:endParaRPr kumimoji="0" lang="zh-CN" altLang="en-US" sz="3600" b="1" kern="0" cap="none" spc="0" normalizeH="0" baseline="0" noProof="0" dirty="0">
              <a:latin typeface="华文新魏" pitchFamily="2" charset="-122"/>
              <a:ea typeface="华文新魏" pitchFamily="2" charset="-122"/>
              <a:cs typeface="+mj-cs"/>
            </a:endParaRPr>
          </a:p>
        </p:txBody>
      </p:sp>
      <p:grpSp>
        <p:nvGrpSpPr>
          <p:cNvPr id="167939" name="Group 1"/>
          <p:cNvGrpSpPr/>
          <p:nvPr/>
        </p:nvGrpSpPr>
        <p:grpSpPr>
          <a:xfrm>
            <a:off x="1143000" y="1614488"/>
            <a:ext cx="5857875" cy="4457700"/>
            <a:chOff x="2310" y="6720"/>
            <a:chExt cx="7380" cy="7395"/>
          </a:xfrm>
        </p:grpSpPr>
        <p:sp>
          <p:nvSpPr>
            <p:cNvPr id="167943" name="Text Box 8"/>
            <p:cNvSpPr txBox="1"/>
            <p:nvPr/>
          </p:nvSpPr>
          <p:spPr>
            <a:xfrm>
              <a:off x="2310" y="10215"/>
              <a:ext cx="1215" cy="450"/>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dirty="0">
                  <a:latin typeface="Times New Roman" panose="02020603050405020304" pitchFamily="18" charset="0"/>
                  <a:cs typeface="Times New Roman" panose="02020603050405020304" pitchFamily="18" charset="0"/>
                </a:rPr>
                <a:t>客户服务</a:t>
              </a:r>
              <a:endParaRPr lang="zh-CN" altLang="en-US" sz="1200" dirty="0">
                <a:latin typeface="Arial" panose="020B0604020202020204" pitchFamily="34" charset="0"/>
                <a:ea typeface="Times New Roman" panose="02020603050405020304" pitchFamily="18" charset="0"/>
              </a:endParaRPr>
            </a:p>
          </p:txBody>
        </p:sp>
        <p:sp>
          <p:nvSpPr>
            <p:cNvPr id="167944" name="Text Box 7"/>
            <p:cNvSpPr txBox="1"/>
            <p:nvPr/>
          </p:nvSpPr>
          <p:spPr>
            <a:xfrm>
              <a:off x="5535" y="6720"/>
              <a:ext cx="4155" cy="1995"/>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dirty="0">
                  <a:latin typeface="宋体" panose="02010600030101010101" pitchFamily="2" charset="-122"/>
                  <a:cs typeface="Times New Roman" panose="02020603050405020304" pitchFamily="18" charset="0"/>
                </a:rPr>
                <a:t>交易前的服务要素</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1. </a:t>
              </a:r>
              <a:r>
                <a:rPr lang="zh-CN" altLang="en-US" sz="1200" dirty="0">
                  <a:latin typeface="宋体" panose="02010600030101010101" pitchFamily="2" charset="-122"/>
                  <a:cs typeface="Times New Roman" panose="02020603050405020304" pitchFamily="18" charset="0"/>
                </a:rPr>
                <a:t>客户服务政策书面指南</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2. </a:t>
              </a:r>
              <a:r>
                <a:rPr lang="zh-CN" altLang="en-US" sz="1200" dirty="0">
                  <a:latin typeface="宋体" panose="02010600030101010101" pitchFamily="2" charset="-122"/>
                  <a:cs typeface="Times New Roman" panose="02020603050405020304" pitchFamily="18" charset="0"/>
                </a:rPr>
                <a:t>把客户服务政策书面指南提供给客户</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3. </a:t>
              </a:r>
              <a:r>
                <a:rPr lang="zh-CN" altLang="en-US" sz="1200" dirty="0">
                  <a:latin typeface="宋体" panose="02010600030101010101" pitchFamily="2" charset="-122"/>
                  <a:cs typeface="Times New Roman" panose="02020603050405020304" pitchFamily="18" charset="0"/>
                </a:rPr>
                <a:t>组织结构</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4. </a:t>
              </a:r>
              <a:r>
                <a:rPr lang="zh-CN" altLang="en-US" sz="1200" dirty="0">
                  <a:latin typeface="宋体" panose="02010600030101010101" pitchFamily="2" charset="-122"/>
                  <a:cs typeface="Times New Roman" panose="02020603050405020304" pitchFamily="18" charset="0"/>
                </a:rPr>
                <a:t>系统柔性</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5. </a:t>
              </a:r>
              <a:r>
                <a:rPr lang="zh-CN" altLang="en-US" sz="1200" dirty="0">
                  <a:latin typeface="宋体" panose="02010600030101010101" pitchFamily="2" charset="-122"/>
                  <a:cs typeface="Times New Roman" panose="02020603050405020304" pitchFamily="18" charset="0"/>
                </a:rPr>
                <a:t>管理服务</a:t>
              </a:r>
              <a:endParaRPr lang="zh-CN" altLang="en-US" sz="1200" dirty="0">
                <a:latin typeface="Arial" panose="020B0604020202020204" pitchFamily="34" charset="0"/>
                <a:ea typeface="Times New Roman" panose="02020603050405020304" pitchFamily="18" charset="0"/>
              </a:endParaRPr>
            </a:p>
          </p:txBody>
        </p:sp>
        <p:sp>
          <p:nvSpPr>
            <p:cNvPr id="167945" name="Text Box 6"/>
            <p:cNvSpPr txBox="1"/>
            <p:nvPr/>
          </p:nvSpPr>
          <p:spPr>
            <a:xfrm>
              <a:off x="5535" y="9000"/>
              <a:ext cx="4155" cy="3000"/>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dirty="0">
                  <a:latin typeface="宋体" panose="02010600030101010101" pitchFamily="2" charset="-122"/>
                  <a:cs typeface="Times New Roman" panose="02020603050405020304" pitchFamily="18" charset="0"/>
                </a:rPr>
                <a:t>交易中的服务要素</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1. </a:t>
              </a:r>
              <a:r>
                <a:rPr lang="zh-CN" altLang="en-US" sz="1200" dirty="0">
                  <a:latin typeface="宋体" panose="02010600030101010101" pitchFamily="2" charset="-122"/>
                  <a:cs typeface="Times New Roman" panose="02020603050405020304" pitchFamily="18" charset="0"/>
                </a:rPr>
                <a:t>缺货水平</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2. </a:t>
              </a:r>
              <a:r>
                <a:rPr lang="zh-CN" altLang="en-US" sz="1200" dirty="0">
                  <a:latin typeface="宋体" panose="02010600030101010101" pitchFamily="2" charset="-122"/>
                  <a:cs typeface="Times New Roman" panose="02020603050405020304" pitchFamily="18" charset="0"/>
                </a:rPr>
                <a:t>订货信息</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3. </a:t>
              </a:r>
              <a:r>
                <a:rPr lang="zh-CN" altLang="en-US" sz="1200" dirty="0">
                  <a:latin typeface="宋体" panose="02010600030101010101" pitchFamily="2" charset="-122"/>
                  <a:cs typeface="Times New Roman" panose="02020603050405020304" pitchFamily="18" charset="0"/>
                </a:rPr>
                <a:t>系统准确性</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4. </a:t>
              </a:r>
              <a:r>
                <a:rPr lang="zh-CN" altLang="en-US" sz="1200" dirty="0">
                  <a:latin typeface="宋体" panose="02010600030101010101" pitchFamily="2" charset="-122"/>
                  <a:cs typeface="Times New Roman" panose="02020603050405020304" pitchFamily="18" charset="0"/>
                </a:rPr>
                <a:t>订货周期</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5. </a:t>
              </a:r>
              <a:r>
                <a:rPr lang="zh-CN" altLang="en-US" sz="1200" dirty="0">
                  <a:latin typeface="宋体" panose="02010600030101010101" pitchFamily="2" charset="-122"/>
                  <a:cs typeface="Times New Roman" panose="02020603050405020304" pitchFamily="18" charset="0"/>
                </a:rPr>
                <a:t>特殊运输处理</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6. </a:t>
              </a:r>
              <a:r>
                <a:rPr lang="zh-CN" altLang="en-US" sz="1200" dirty="0">
                  <a:latin typeface="宋体" panose="02010600030101010101" pitchFamily="2" charset="-122"/>
                  <a:cs typeface="Times New Roman" panose="02020603050405020304" pitchFamily="18" charset="0"/>
                </a:rPr>
                <a:t>转运</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7. </a:t>
              </a:r>
              <a:r>
                <a:rPr lang="zh-CN" altLang="en-US" sz="1200" dirty="0">
                  <a:latin typeface="宋体" panose="02010600030101010101" pitchFamily="2" charset="-122"/>
                  <a:cs typeface="Times New Roman" panose="02020603050405020304" pitchFamily="18" charset="0"/>
                </a:rPr>
                <a:t>订货的便利性</a:t>
              </a:r>
              <a:endParaRPr lang="zh-CN" altLang="en-US" sz="1200" dirty="0">
                <a:latin typeface="Arial" panose="020B0604020202020204" pitchFamily="34" charset="0"/>
                <a:ea typeface="Times New Roman" panose="02020603050405020304" pitchFamily="18" charset="0"/>
              </a:endParaRPr>
            </a:p>
          </p:txBody>
        </p:sp>
        <p:sp>
          <p:nvSpPr>
            <p:cNvPr id="167946" name="Text Box 5"/>
            <p:cNvSpPr txBox="1"/>
            <p:nvPr/>
          </p:nvSpPr>
          <p:spPr>
            <a:xfrm>
              <a:off x="5520" y="12345"/>
              <a:ext cx="4155" cy="1770"/>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dirty="0">
                  <a:latin typeface="宋体" panose="02010600030101010101" pitchFamily="2" charset="-122"/>
                  <a:cs typeface="Times New Roman" panose="02020603050405020304" pitchFamily="18" charset="0"/>
                </a:rPr>
                <a:t>交易后的服务要素</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1. </a:t>
              </a:r>
              <a:r>
                <a:rPr lang="zh-CN" altLang="en-US" sz="1200" dirty="0">
                  <a:latin typeface="宋体" panose="02010600030101010101" pitchFamily="2" charset="-122"/>
                  <a:cs typeface="Times New Roman" panose="02020603050405020304" pitchFamily="18" charset="0"/>
                </a:rPr>
                <a:t>安装、质量保证、修理和配件</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2. </a:t>
              </a:r>
              <a:r>
                <a:rPr lang="zh-CN" altLang="en-US" sz="1200" dirty="0">
                  <a:latin typeface="宋体" panose="02010600030101010101" pitchFamily="2" charset="-122"/>
                  <a:cs typeface="Times New Roman" panose="02020603050405020304" pitchFamily="18" charset="0"/>
                </a:rPr>
                <a:t>商品跟踪</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3. </a:t>
              </a:r>
              <a:r>
                <a:rPr lang="zh-CN" altLang="en-US" sz="1200" dirty="0">
                  <a:latin typeface="宋体" panose="02010600030101010101" pitchFamily="2" charset="-122"/>
                  <a:cs typeface="Times New Roman" panose="02020603050405020304" pitchFamily="18" charset="0"/>
                </a:rPr>
                <a:t>客户投诉、索赔和退货</a:t>
              </a:r>
              <a:endParaRPr lang="zh-CN" altLang="en-US" sz="1200" dirty="0">
                <a:latin typeface="Arial" panose="020B0604020202020204" pitchFamily="34" charset="0"/>
                <a:cs typeface="Times New Roman" panose="02020603050405020304" pitchFamily="18" charset="0"/>
              </a:endParaRPr>
            </a:p>
            <a:p>
              <a:pPr eaLnBrk="0" hangingPunct="0"/>
              <a:r>
                <a:rPr lang="en-US" altLang="zh-CN" sz="1200" dirty="0">
                  <a:latin typeface="宋体" panose="02010600030101010101" pitchFamily="2" charset="-122"/>
                  <a:cs typeface="Times New Roman" panose="02020603050405020304" pitchFamily="18" charset="0"/>
                </a:rPr>
                <a:t>4. </a:t>
              </a:r>
              <a:r>
                <a:rPr lang="zh-CN" altLang="en-US" sz="1200" dirty="0">
                  <a:latin typeface="宋体" panose="02010600030101010101" pitchFamily="2" charset="-122"/>
                  <a:cs typeface="Times New Roman" panose="02020603050405020304" pitchFamily="18" charset="0"/>
                </a:rPr>
                <a:t>商品的暂时替补</a:t>
              </a:r>
              <a:endParaRPr lang="zh-CN" altLang="en-US" sz="1200" dirty="0">
                <a:latin typeface="Arial" panose="020B0604020202020204" pitchFamily="34" charset="0"/>
                <a:ea typeface="Times New Roman" panose="02020603050405020304" pitchFamily="18" charset="0"/>
              </a:endParaRPr>
            </a:p>
          </p:txBody>
        </p:sp>
        <p:cxnSp>
          <p:nvCxnSpPr>
            <p:cNvPr id="167947" name="AutoShape 4"/>
            <p:cNvCxnSpPr/>
            <p:nvPr/>
          </p:nvCxnSpPr>
          <p:spPr>
            <a:xfrm>
              <a:off x="3525" y="10425"/>
              <a:ext cx="2010" cy="0"/>
            </a:xfrm>
            <a:prstGeom prst="straightConnector1">
              <a:avLst/>
            </a:prstGeom>
            <a:ln w="9525" cap="flat" cmpd="sng">
              <a:solidFill>
                <a:srgbClr val="000000"/>
              </a:solidFill>
              <a:prstDash val="solid"/>
              <a:headEnd type="none" w="med" len="med"/>
              <a:tailEnd type="none" w="med" len="med"/>
            </a:ln>
          </p:spPr>
        </p:cxnSp>
        <p:cxnSp>
          <p:nvCxnSpPr>
            <p:cNvPr id="167948" name="AutoShape 3"/>
            <p:cNvCxnSpPr/>
            <p:nvPr/>
          </p:nvCxnSpPr>
          <p:spPr>
            <a:xfrm>
              <a:off x="4470" y="13335"/>
              <a:ext cx="1050" cy="0"/>
            </a:xfrm>
            <a:prstGeom prst="straightConnector1">
              <a:avLst/>
            </a:prstGeom>
            <a:ln w="9525" cap="flat" cmpd="sng">
              <a:solidFill>
                <a:srgbClr val="000000"/>
              </a:solidFill>
              <a:prstDash val="solid"/>
              <a:headEnd type="none" w="med" len="med"/>
              <a:tailEnd type="none" w="med" len="med"/>
            </a:ln>
          </p:spPr>
        </p:cxnSp>
        <p:cxnSp>
          <p:nvCxnSpPr>
            <p:cNvPr id="167949" name="AutoShape 2"/>
            <p:cNvCxnSpPr/>
            <p:nvPr/>
          </p:nvCxnSpPr>
          <p:spPr>
            <a:xfrm>
              <a:off x="4470" y="7665"/>
              <a:ext cx="0" cy="5670"/>
            </a:xfrm>
            <a:prstGeom prst="straightConnector1">
              <a:avLst/>
            </a:prstGeom>
            <a:ln w="9525" cap="flat" cmpd="sng">
              <a:solidFill>
                <a:srgbClr val="000000"/>
              </a:solidFill>
              <a:prstDash val="solid"/>
              <a:headEnd type="none" w="med" len="med"/>
              <a:tailEnd type="none" w="med" len="med"/>
            </a:ln>
          </p:spPr>
        </p:cxnSp>
      </p:grpSp>
      <p:sp>
        <p:nvSpPr>
          <p:cNvPr id="167940" name="Rectangle 10"/>
          <p:cNvSpPr/>
          <p:nvPr/>
        </p:nvSpPr>
        <p:spPr>
          <a:xfrm>
            <a:off x="0" y="0"/>
            <a:ext cx="9144000" cy="457200"/>
          </a:xfrm>
          <a:prstGeom prst="rect">
            <a:avLst/>
          </a:prstGeom>
          <a:noFill/>
          <a:ln w="9525">
            <a:noFill/>
          </a:ln>
        </p:spPr>
        <p:txBody>
          <a:bodyPr wrap="none" anchor="ctr" anchorCtr="0">
            <a:spAutoFit/>
          </a:bodyPr>
          <a:p>
            <a:endParaRPr lang="zh-CN" altLang="en-US" dirty="0">
              <a:latin typeface="Arial" panose="020B0604020202020204" pitchFamily="34" charset="0"/>
            </a:endParaRPr>
          </a:p>
        </p:txBody>
      </p:sp>
      <p:sp>
        <p:nvSpPr>
          <p:cNvPr id="167941" name="Rectangle 15"/>
          <p:cNvSpPr/>
          <p:nvPr/>
        </p:nvSpPr>
        <p:spPr>
          <a:xfrm>
            <a:off x="3571875" y="5715000"/>
            <a:ext cx="3429000" cy="1077913"/>
          </a:xfrm>
          <a:prstGeom prst="rect">
            <a:avLst/>
          </a:prstGeom>
          <a:noFill/>
          <a:ln w="9525">
            <a:noFill/>
          </a:ln>
        </p:spPr>
        <p:txBody>
          <a:bodyPr anchor="ctr" anchorCtr="0">
            <a:spAutoFit/>
          </a:bodyPr>
          <a:p>
            <a:pPr indent="306705" eaLnBrk="0" hangingPunct="0"/>
            <a:br>
              <a:rPr lang="en-US" altLang="zh-CN" sz="1600" dirty="0">
                <a:latin typeface="Arial" panose="020B0604020202020204" pitchFamily="34" charset="0"/>
              </a:rPr>
            </a:br>
            <a:endParaRPr lang="en-US" altLang="zh-CN" sz="1600" dirty="0">
              <a:latin typeface="Arial" panose="020B0604020202020204" pitchFamily="34" charset="0"/>
            </a:endParaRPr>
          </a:p>
          <a:p>
            <a:pPr indent="306705" eaLnBrk="0" hangingPunct="0"/>
            <a:r>
              <a:rPr lang="zh-CN" altLang="en-US" sz="1600" b="1" dirty="0">
                <a:latin typeface="宋体" panose="02010600030101010101" pitchFamily="2" charset="-122"/>
                <a:cs typeface="Times New Roman" panose="02020603050405020304" pitchFamily="18" charset="0"/>
              </a:rPr>
              <a:t>图</a:t>
            </a:r>
            <a:r>
              <a:rPr lang="en-US" altLang="zh-CN" sz="1600" b="1" dirty="0">
                <a:latin typeface="宋体" panose="02010600030101010101" pitchFamily="2" charset="-122"/>
                <a:cs typeface="Times New Roman" panose="02020603050405020304" pitchFamily="18" charset="0"/>
              </a:rPr>
              <a:t>6-1  </a:t>
            </a:r>
            <a:r>
              <a:rPr lang="zh-CN" altLang="en-US" sz="1600" b="1" dirty="0">
                <a:latin typeface="宋体" panose="02010600030101010101" pitchFamily="2" charset="-122"/>
                <a:cs typeface="Times New Roman" panose="02020603050405020304" pitchFamily="18" charset="0"/>
              </a:rPr>
              <a:t>客户服务要素</a:t>
            </a:r>
            <a:endParaRPr lang="zh-CN" altLang="en-US" sz="1600" dirty="0">
              <a:latin typeface="Arial" panose="020B0604020202020204" pitchFamily="34" charset="0"/>
            </a:endParaRPr>
          </a:p>
          <a:p>
            <a:pPr indent="306705" eaLnBrk="0" hangingPunct="0"/>
            <a:endParaRPr lang="zh-CN" altLang="en-US" sz="1600" dirty="0">
              <a:latin typeface="Arial" panose="020B0604020202020204" pitchFamily="34" charset="0"/>
            </a:endParaRPr>
          </a:p>
        </p:txBody>
      </p:sp>
      <p:cxnSp>
        <p:nvCxnSpPr>
          <p:cNvPr id="167942" name="AutoShape 3"/>
          <p:cNvCxnSpPr/>
          <p:nvPr/>
        </p:nvCxnSpPr>
        <p:spPr>
          <a:xfrm>
            <a:off x="2857500" y="2176463"/>
            <a:ext cx="833438" cy="0"/>
          </a:xfrm>
          <a:prstGeom prst="straightConnector1">
            <a:avLst/>
          </a:prstGeom>
          <a:ln w="9525" cap="flat" cmpd="sng">
            <a:solidFill>
              <a:srgbClr val="000000"/>
            </a:solidFill>
            <a:prstDash val="solid"/>
            <a:headEnd type="none" w="med" len="med"/>
            <a:tailEnd type="none" w="med" len="med"/>
          </a:ln>
        </p:spPr>
      </p:cxn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2" name="内容占位符 2"/>
          <p:cNvSpPr>
            <a:spLocks noGrp="1"/>
          </p:cNvSpPr>
          <p:nvPr>
            <p:ph idx="1"/>
          </p:nvPr>
        </p:nvSpPr>
        <p:spPr>
          <a:xfrm>
            <a:off x="1100138" y="2147888"/>
            <a:ext cx="6829425" cy="3281362"/>
          </a:xfrm>
          <a:ln/>
        </p:spPr>
        <p:txBody>
          <a:bodyPr vert="horz" wrap="square" lIns="91440" tIns="45720" rIns="91440" bIns="45720" anchor="t" anchorCtr="0"/>
          <a:p>
            <a:pPr eaLnBrk="1" hangingPunct="1">
              <a:buNone/>
            </a:pPr>
            <a:r>
              <a:rPr lang="en-US" altLang="zh-CN" sz="3600" dirty="0">
                <a:ea typeface="宋体" panose="02010600030101010101" pitchFamily="2" charset="-122"/>
              </a:rPr>
              <a:t>2</a:t>
            </a:r>
            <a:r>
              <a:rPr lang="en-US" altLang="zh-CN" sz="3600" b="1" dirty="0">
                <a:ea typeface="宋体" panose="02010600030101010101" pitchFamily="2" charset="-122"/>
              </a:rPr>
              <a:t>.</a:t>
            </a:r>
            <a:r>
              <a:rPr lang="zh-CN" altLang="x-none" sz="3600" b="1" dirty="0">
                <a:ea typeface="宋体" panose="02010600030101010101" pitchFamily="2" charset="-122"/>
              </a:rPr>
              <a:t>物流客户服务绩效的属性</a:t>
            </a:r>
            <a:endParaRPr lang="en-US" altLang="zh-CN" sz="3600" b="1" dirty="0">
              <a:ea typeface="宋体" panose="02010600030101010101" pitchFamily="2" charset="-122"/>
            </a:endParaRPr>
          </a:p>
          <a:p>
            <a:pPr eaLnBrk="1" hangingPunct="1">
              <a:buNone/>
            </a:pPr>
            <a:r>
              <a:rPr lang="en-US" altLang="zh-CN" sz="3600" dirty="0">
                <a:ea typeface="宋体" panose="02010600030101010101" pitchFamily="2" charset="-122"/>
              </a:rPr>
              <a:t>(1) </a:t>
            </a:r>
            <a:r>
              <a:rPr lang="zh-CN" altLang="x-none" sz="3600" dirty="0">
                <a:ea typeface="宋体" panose="02010600030101010101" pitchFamily="2" charset="-122"/>
              </a:rPr>
              <a:t>服务可得性</a:t>
            </a:r>
            <a:endParaRPr lang="en-US" altLang="zh-CN" sz="3600" dirty="0">
              <a:ea typeface="宋体" panose="02010600030101010101" pitchFamily="2" charset="-122"/>
            </a:endParaRPr>
          </a:p>
          <a:p>
            <a:pPr eaLnBrk="1" hangingPunct="1">
              <a:buNone/>
            </a:pPr>
            <a:r>
              <a:rPr lang="en-US" altLang="zh-CN" sz="3600" dirty="0">
                <a:ea typeface="宋体" panose="02010600030101010101" pitchFamily="2" charset="-122"/>
              </a:rPr>
              <a:t>(2) </a:t>
            </a:r>
            <a:r>
              <a:rPr lang="zh-CN" altLang="x-none" sz="3600" dirty="0">
                <a:ea typeface="宋体" panose="02010600030101010101" pitchFamily="2" charset="-122"/>
              </a:rPr>
              <a:t>服务作业绩效</a:t>
            </a:r>
            <a:endParaRPr lang="zh-CN" altLang="x-none" sz="3600" dirty="0">
              <a:ea typeface="宋体" panose="02010600030101010101" pitchFamily="2" charset="-122"/>
            </a:endParaRPr>
          </a:p>
          <a:p>
            <a:pPr eaLnBrk="1" hangingPunct="1">
              <a:buNone/>
            </a:pPr>
            <a:r>
              <a:rPr lang="en-US" altLang="zh-CN" sz="3600" dirty="0">
                <a:ea typeface="宋体" panose="02010600030101010101" pitchFamily="2" charset="-122"/>
              </a:rPr>
              <a:t>(3) </a:t>
            </a:r>
            <a:r>
              <a:rPr lang="zh-CN" altLang="x-none" sz="3600" dirty="0">
                <a:ea typeface="宋体" panose="02010600030101010101" pitchFamily="2" charset="-122"/>
              </a:rPr>
              <a:t>服务可靠性</a:t>
            </a:r>
            <a:endParaRPr lang="zh-CN" altLang="x-none" sz="3600"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任务一  物流客户服务绩效指标</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9986" name="内容占位符 2"/>
          <p:cNvSpPr>
            <a:spLocks noGrp="1"/>
          </p:cNvSpPr>
          <p:nvPr>
            <p:ph idx="1"/>
          </p:nvPr>
        </p:nvSpPr>
        <p:spPr>
          <a:xfrm>
            <a:off x="1214438" y="1714500"/>
            <a:ext cx="6357937" cy="4786313"/>
          </a:xfrm>
          <a:ln/>
        </p:spPr>
        <p:txBody>
          <a:bodyPr vert="horz" wrap="square" lIns="91440" tIns="45720" rIns="91440" bIns="45720" anchor="t" anchorCtr="0"/>
          <a:p>
            <a:pPr eaLnBrk="1" hangingPunct="1">
              <a:buNone/>
            </a:pPr>
            <a:r>
              <a:rPr lang="en-US" altLang="zh-CN" sz="3200" dirty="0">
                <a:ea typeface="宋体" panose="02010600030101010101" pitchFamily="2" charset="-122"/>
              </a:rPr>
              <a:t>3.</a:t>
            </a:r>
            <a:r>
              <a:rPr lang="zh-CN" altLang="en-US" sz="3200" dirty="0">
                <a:ea typeface="宋体" panose="02010600030101010101" pitchFamily="2" charset="-122"/>
              </a:rPr>
              <a:t> </a:t>
            </a:r>
            <a:r>
              <a:rPr lang="zh-CN" altLang="x-none" sz="3200" b="1" dirty="0">
                <a:ea typeface="宋体" panose="02010600030101010101" pitchFamily="2" charset="-122"/>
              </a:rPr>
              <a:t>物流客户服务绩效指标</a:t>
            </a:r>
            <a:endParaRPr lang="en-US" altLang="zh-CN" sz="3200" b="1" dirty="0">
              <a:ea typeface="宋体" panose="02010600030101010101" pitchFamily="2" charset="-122"/>
            </a:endParaRPr>
          </a:p>
          <a:p>
            <a:pPr eaLnBrk="1" hangingPunct="1">
              <a:buNone/>
            </a:pPr>
            <a:r>
              <a:rPr lang="en-US" altLang="zh-CN" sz="3200" dirty="0">
                <a:ea typeface="宋体" panose="02010600030101010101" pitchFamily="2" charset="-122"/>
              </a:rPr>
              <a:t>(1) </a:t>
            </a:r>
            <a:r>
              <a:rPr lang="zh-CN" altLang="x-none" sz="3200" dirty="0">
                <a:ea typeface="宋体" panose="02010600030101010101" pitchFamily="2" charset="-122"/>
              </a:rPr>
              <a:t>准时装运率</a:t>
            </a:r>
            <a:endParaRPr lang="zh-CN" altLang="x-none" sz="3200" dirty="0">
              <a:ea typeface="宋体" panose="02010600030101010101" pitchFamily="2" charset="-122"/>
            </a:endParaRPr>
          </a:p>
          <a:p>
            <a:pPr eaLnBrk="1" hangingPunct="1">
              <a:buNone/>
            </a:pPr>
            <a:r>
              <a:rPr lang="en-US" altLang="zh-CN" sz="3200" dirty="0">
                <a:ea typeface="宋体" panose="02010600030101010101" pitchFamily="2" charset="-122"/>
              </a:rPr>
              <a:t>(2) </a:t>
            </a:r>
            <a:r>
              <a:rPr lang="zh-CN" altLang="x-none" sz="3200" dirty="0">
                <a:ea typeface="宋体" panose="02010600030101010101" pitchFamily="2" charset="-122"/>
              </a:rPr>
              <a:t>准时交货率</a:t>
            </a:r>
            <a:endParaRPr lang="zh-CN" altLang="x-none" sz="3200" dirty="0">
              <a:ea typeface="宋体" panose="02010600030101010101" pitchFamily="2" charset="-122"/>
            </a:endParaRPr>
          </a:p>
          <a:p>
            <a:pPr eaLnBrk="1" hangingPunct="1">
              <a:buNone/>
            </a:pPr>
            <a:r>
              <a:rPr lang="en-US" altLang="zh-CN" sz="3200" dirty="0">
                <a:ea typeface="宋体" panose="02010600030101010101" pitchFamily="2" charset="-122"/>
              </a:rPr>
              <a:t>(3) </a:t>
            </a:r>
            <a:r>
              <a:rPr lang="zh-CN" altLang="x-none" sz="3200" dirty="0">
                <a:ea typeface="宋体" panose="02010600030101010101" pitchFamily="2" charset="-122"/>
              </a:rPr>
              <a:t>拣选准确率</a:t>
            </a:r>
            <a:endParaRPr lang="zh-CN" altLang="x-none" sz="3200" dirty="0">
              <a:ea typeface="宋体" panose="02010600030101010101" pitchFamily="2" charset="-122"/>
            </a:endParaRPr>
          </a:p>
          <a:p>
            <a:pPr eaLnBrk="1" hangingPunct="1">
              <a:buNone/>
            </a:pPr>
            <a:r>
              <a:rPr lang="en-US" altLang="zh-CN" sz="3200" dirty="0">
                <a:ea typeface="宋体" panose="02010600030101010101" pitchFamily="2" charset="-122"/>
              </a:rPr>
              <a:t>(4) </a:t>
            </a:r>
            <a:r>
              <a:rPr lang="zh-CN" altLang="x-none" sz="3200" dirty="0">
                <a:ea typeface="宋体" panose="02010600030101010101" pitchFamily="2" charset="-122"/>
              </a:rPr>
              <a:t>订货完成率</a:t>
            </a:r>
            <a:endParaRPr lang="en-US" altLang="zh-CN" sz="3200" dirty="0">
              <a:ea typeface="宋体" panose="02010600030101010101" pitchFamily="2" charset="-122"/>
            </a:endParaRPr>
          </a:p>
          <a:p>
            <a:pPr eaLnBrk="1" hangingPunct="1">
              <a:buNone/>
            </a:pPr>
            <a:r>
              <a:rPr lang="en-US" altLang="zh-CN" sz="3200" dirty="0">
                <a:ea typeface="宋体" panose="02010600030101010101" pitchFamily="2" charset="-122"/>
              </a:rPr>
              <a:t>(5) </a:t>
            </a:r>
            <a:r>
              <a:rPr lang="zh-CN" altLang="x-none" sz="3200" dirty="0">
                <a:ea typeface="宋体" panose="02010600030101010101" pitchFamily="2" charset="-122"/>
              </a:rPr>
              <a:t>品类完成率</a:t>
            </a:r>
            <a:endParaRPr lang="en-US" altLang="zh-CN" sz="3200" dirty="0">
              <a:ea typeface="宋体" panose="02010600030101010101" pitchFamily="2" charset="-122"/>
            </a:endParaRPr>
          </a:p>
          <a:p>
            <a:pPr eaLnBrk="1" hangingPunct="1">
              <a:buNone/>
            </a:pPr>
            <a:r>
              <a:rPr lang="en-US" altLang="zh-CN" sz="3200" dirty="0">
                <a:ea typeface="宋体" panose="02010600030101010101" pitchFamily="2" charset="-122"/>
              </a:rPr>
              <a:t>(6) </a:t>
            </a:r>
            <a:r>
              <a:rPr lang="zh-CN" altLang="x-none" sz="3200" dirty="0">
                <a:ea typeface="宋体" panose="02010600030101010101" pitchFamily="2" charset="-122"/>
              </a:rPr>
              <a:t>存货准确率</a:t>
            </a:r>
            <a:endParaRPr lang="en-US" altLang="zh-CN" sz="3200" dirty="0">
              <a:ea typeface="宋体" panose="02010600030101010101" pitchFamily="2" charset="-122"/>
            </a:endParaRPr>
          </a:p>
          <a:p>
            <a:pPr eaLnBrk="1" hangingPunct="1">
              <a:buNone/>
            </a:pPr>
            <a:r>
              <a:rPr lang="en-US" altLang="zh-CN" sz="3200" dirty="0">
                <a:ea typeface="宋体" panose="02010600030101010101" pitchFamily="2" charset="-122"/>
              </a:rPr>
              <a:t>(7) </a:t>
            </a:r>
            <a:r>
              <a:rPr lang="zh-CN" altLang="zh-CN" sz="3200" dirty="0">
                <a:ea typeface="宋体" panose="02010600030101010101" pitchFamily="2" charset="-122"/>
              </a:rPr>
              <a:t>差错损失率</a:t>
            </a:r>
            <a:endParaRPr lang="zh-CN" altLang="zh-CN" sz="3200" dirty="0">
              <a:ea typeface="宋体" panose="02010600030101010101" pitchFamily="2" charset="-122"/>
            </a:endParaRPr>
          </a:p>
          <a:p>
            <a:pPr eaLnBrk="1" hangingPunct="1">
              <a:buNone/>
            </a:pPr>
            <a:endParaRPr lang="zh-CN" altLang="zh-CN" dirty="0">
              <a:ea typeface="宋体" panose="02010600030101010101" pitchFamily="2" charset="-122"/>
            </a:endParaRPr>
          </a:p>
          <a:p>
            <a:pPr eaLnBrk="1" hangingPunct="1"/>
            <a:endParaRPr lang="zh-CN" altLang="en-US"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任务一  物流客户服务绩效指标</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10" name="内容占位符 2"/>
          <p:cNvSpPr>
            <a:spLocks noGrp="1"/>
          </p:cNvSpPr>
          <p:nvPr>
            <p:ph idx="1"/>
          </p:nvPr>
        </p:nvSpPr>
        <p:spPr>
          <a:xfrm>
            <a:off x="457200" y="1500188"/>
            <a:ext cx="8229600" cy="5214937"/>
          </a:xfrm>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物流企业在高速发展的同时，会遇到各种各样的问题，物流客户服务水平的高低是制约物流企业发展的瓶颈，也是物流企业管理的短板，如何来识别物流企业的短板，可通过物流客户服务绩效评估这种诊断工具来做针对性的改善。根据老师提供的物流企业的客户服务资料，对该物流企业客户服务绩效进行有效评估。</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能够根据收集到的物流企业的资料，进行物流客户服务绩效评估。</a:t>
            </a: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2034" name="内容占位符 2"/>
          <p:cNvSpPr>
            <a:spLocks noGrp="1"/>
          </p:cNvSpPr>
          <p:nvPr>
            <p:ph idx="1"/>
          </p:nvPr>
        </p:nvSpPr>
        <p:spPr>
          <a:xfrm>
            <a:off x="571500" y="1785938"/>
            <a:ext cx="8143875" cy="3429000"/>
          </a:xfrm>
          <a:ln/>
        </p:spPr>
        <p:txBody>
          <a:bodyPr vert="horz" wrap="square" lIns="91440" tIns="45720" rIns="91440" bIns="45720" anchor="t" anchorCtr="0"/>
          <a:p>
            <a:pPr eaLnBrk="1" hangingPunct="1">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x-none" sz="2400" b="1" dirty="0">
                <a:ea typeface="宋体" panose="02010600030101010101" pitchFamily="2" charset="-122"/>
              </a:rPr>
              <a:t>物流客户服务绩效评价</a:t>
            </a:r>
            <a:endParaRPr lang="en-US" altLang="zh-CN" sz="2400" b="1"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）客户满意度</a:t>
            </a:r>
            <a:endParaRPr lang="en-US" altLang="zh-CN"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）交易前指标评价</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）交易</a:t>
            </a:r>
            <a:r>
              <a:rPr lang="zh-CN" altLang="en-US" dirty="0">
                <a:ea typeface="宋体" panose="02010600030101010101" pitchFamily="2" charset="-122"/>
              </a:rPr>
              <a:t>中</a:t>
            </a:r>
            <a:r>
              <a:rPr lang="zh-CN" altLang="x-none" dirty="0">
                <a:ea typeface="宋体" panose="02010600030101010101" pitchFamily="2" charset="-122"/>
              </a:rPr>
              <a:t>指标评价</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）交易后指标评价</a:t>
            </a:r>
            <a:endParaRPr lang="zh-CN" altLang="en-US"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
        <p:nvSpPr>
          <p:cNvPr id="173059" name="内容占位符 2"/>
          <p:cNvSpPr>
            <a:spLocks noGrp="1"/>
          </p:cNvSpPr>
          <p:nvPr>
            <p:ph idx="1"/>
          </p:nvPr>
        </p:nvSpPr>
        <p:spPr>
          <a:xfrm>
            <a:off x="1143000" y="2000250"/>
            <a:ext cx="7143750" cy="3786188"/>
          </a:xfrm>
          <a:ln/>
        </p:spPr>
        <p:txBody>
          <a:bodyPr vert="horz" wrap="square" lIns="91440" tIns="45720" rIns="91440" bIns="45720" anchor="t" anchorCtr="0"/>
          <a:p>
            <a:pPr eaLnBrk="1" hangingPunct="1">
              <a:buNone/>
            </a:pPr>
            <a:r>
              <a:rPr lang="en-US" altLang="zh-CN" sz="3200" dirty="0">
                <a:ea typeface="宋体" panose="02010600030101010101" pitchFamily="2" charset="-122"/>
              </a:rPr>
              <a:t>2.</a:t>
            </a:r>
            <a:r>
              <a:rPr lang="zh-CN" altLang="x-none" sz="3200" b="1" dirty="0">
                <a:ea typeface="宋体" panose="02010600030101010101" pitchFamily="2" charset="-122"/>
              </a:rPr>
              <a:t>物流顾客服务绩效评价方法分析</a:t>
            </a:r>
            <a:endParaRPr lang="en-US" altLang="zh-CN" sz="3200" b="1" dirty="0">
              <a:ea typeface="宋体" panose="02010600030101010101" pitchFamily="2" charset="-122"/>
            </a:endParaRPr>
          </a:p>
          <a:p>
            <a:pPr eaLnBrk="1" hangingPunct="1">
              <a:buNone/>
            </a:pPr>
            <a:r>
              <a:rPr lang="en-US" altLang="zh-CN" sz="3200" dirty="0">
                <a:ea typeface="宋体" panose="02010600030101010101" pitchFamily="2" charset="-122"/>
              </a:rPr>
              <a:t>  </a:t>
            </a:r>
            <a:r>
              <a:rPr lang="zh-CN" altLang="x-none" sz="3200" dirty="0">
                <a:ea typeface="宋体" panose="02010600030101010101" pitchFamily="2" charset="-122"/>
              </a:rPr>
              <a:t>在评价指标体系中，各个指标都分别分为四个等级：优、良、中、差，这四个等级元素构成了评价等级集合</a:t>
            </a:r>
            <a:r>
              <a:rPr lang="zh-CN" altLang="en-US" sz="3200" dirty="0">
                <a:ea typeface="宋体" panose="02010600030101010101" pitchFamily="2" charset="-122"/>
              </a:rPr>
              <a:t> </a:t>
            </a:r>
            <a:r>
              <a:rPr lang="en-US" altLang="zh-CN" sz="3200" dirty="0">
                <a:ea typeface="宋体" panose="02010600030101010101" pitchFamily="2" charset="-122"/>
              </a:rPr>
              <a:t>V</a:t>
            </a:r>
            <a:r>
              <a:rPr lang="zh-CN" altLang="x-none" sz="3200" dirty="0">
                <a:ea typeface="宋体" panose="02010600030101010101" pitchFamily="2" charset="-122"/>
              </a:rPr>
              <a:t>，</a:t>
            </a:r>
            <a:r>
              <a:rPr lang="en-US" altLang="zh-CN" sz="3200" dirty="0">
                <a:ea typeface="宋体" panose="02010600030101010101" pitchFamily="2" charset="-122"/>
              </a:rPr>
              <a:t>V ={ V</a:t>
            </a:r>
            <a:r>
              <a:rPr lang="en-US" altLang="zh-CN" sz="3200" baseline="-25000" dirty="0">
                <a:ea typeface="宋体" panose="02010600030101010101" pitchFamily="2" charset="-122"/>
              </a:rPr>
              <a:t>1</a:t>
            </a:r>
            <a:r>
              <a:rPr lang="zh-CN" altLang="x-none" sz="3200" dirty="0">
                <a:ea typeface="宋体" panose="02010600030101010101" pitchFamily="2" charset="-122"/>
              </a:rPr>
              <a:t>，</a:t>
            </a:r>
            <a:r>
              <a:rPr lang="en-US" altLang="zh-CN" sz="3200" dirty="0">
                <a:ea typeface="宋体" panose="02010600030101010101" pitchFamily="2" charset="-122"/>
              </a:rPr>
              <a:t>V</a:t>
            </a:r>
            <a:r>
              <a:rPr lang="en-US" altLang="zh-CN" sz="3200" baseline="-25000" dirty="0">
                <a:ea typeface="宋体" panose="02010600030101010101" pitchFamily="2" charset="-122"/>
              </a:rPr>
              <a:t>2</a:t>
            </a:r>
            <a:r>
              <a:rPr lang="zh-CN" altLang="x-none" sz="3200" dirty="0">
                <a:ea typeface="宋体" panose="02010600030101010101" pitchFamily="2" charset="-122"/>
              </a:rPr>
              <a:t>，</a:t>
            </a:r>
            <a:r>
              <a:rPr lang="en-US" altLang="zh-CN" sz="3200" dirty="0">
                <a:ea typeface="宋体" panose="02010600030101010101" pitchFamily="2" charset="-122"/>
              </a:rPr>
              <a:t>V</a:t>
            </a:r>
            <a:r>
              <a:rPr lang="en-US" altLang="zh-CN" sz="3200" baseline="-25000" dirty="0">
                <a:ea typeface="宋体" panose="02010600030101010101" pitchFamily="2" charset="-122"/>
              </a:rPr>
              <a:t>3</a:t>
            </a:r>
            <a:r>
              <a:rPr lang="zh-CN" altLang="x-none" sz="3200" dirty="0">
                <a:ea typeface="宋体" panose="02010600030101010101" pitchFamily="2" charset="-122"/>
              </a:rPr>
              <a:t>，</a:t>
            </a:r>
            <a:r>
              <a:rPr lang="en-US" altLang="zh-CN" sz="3200" dirty="0">
                <a:ea typeface="宋体" panose="02010600030101010101" pitchFamily="2" charset="-122"/>
              </a:rPr>
              <a:t>V</a:t>
            </a:r>
            <a:r>
              <a:rPr lang="en-US" altLang="zh-CN" sz="3200" baseline="-25000" dirty="0">
                <a:ea typeface="宋体" panose="02010600030101010101" pitchFamily="2" charset="-122"/>
              </a:rPr>
              <a:t>4</a:t>
            </a:r>
            <a:r>
              <a:rPr lang="en-US" altLang="zh-CN" sz="3200" dirty="0">
                <a:ea typeface="宋体" panose="02010600030101010101" pitchFamily="2" charset="-122"/>
              </a:rPr>
              <a:t>}</a:t>
            </a:r>
            <a:r>
              <a:rPr lang="zh-CN" altLang="x-none" sz="3200" dirty="0">
                <a:ea typeface="宋体" panose="02010600030101010101" pitchFamily="2" charset="-122"/>
              </a:rPr>
              <a:t>。</a:t>
            </a:r>
            <a:endParaRPr lang="zh-CN" altLang="zh-CN"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82" name="内容占位符 2"/>
          <p:cNvSpPr>
            <a:spLocks noGrp="1"/>
          </p:cNvSpPr>
          <p:nvPr>
            <p:ph idx="1"/>
          </p:nvPr>
        </p:nvSpPr>
        <p:spPr>
          <a:xfrm>
            <a:off x="1071563" y="1714500"/>
            <a:ext cx="6357937" cy="4786313"/>
          </a:xfrm>
          <a:ln/>
        </p:spPr>
        <p:txBody>
          <a:bodyPr vert="horz" wrap="square" lIns="91440" tIns="45720" rIns="91440" bIns="45720" anchor="t" anchorCtr="0"/>
          <a:p>
            <a:pPr>
              <a:buNone/>
            </a:pPr>
            <a:r>
              <a:rPr lang="zh-CN" altLang="x-none" sz="2000" dirty="0">
                <a:ea typeface="宋体" panose="02010600030101010101" pitchFamily="2" charset="-122"/>
              </a:rPr>
              <a:t>（</a:t>
            </a:r>
            <a:r>
              <a:rPr lang="en-US" altLang="zh-CN" sz="2000" dirty="0">
                <a:ea typeface="宋体" panose="02010600030101010101" pitchFamily="2" charset="-122"/>
              </a:rPr>
              <a:t>1</a:t>
            </a:r>
            <a:r>
              <a:rPr lang="zh-CN" altLang="x-none" sz="2000" dirty="0">
                <a:ea typeface="宋体" panose="02010600030101010101" pitchFamily="2" charset="-122"/>
              </a:rPr>
              <a:t>）指标体系中权重的计算方法 </a:t>
            </a:r>
            <a:endParaRPr lang="zh-CN" altLang="x-none" sz="2000" dirty="0">
              <a:ea typeface="宋体" panose="02010600030101010101" pitchFamily="2" charset="-122"/>
            </a:endParaRPr>
          </a:p>
          <a:p>
            <a:pPr>
              <a:buNone/>
            </a:pPr>
            <a:r>
              <a:rPr lang="en-US" altLang="zh-CN" sz="2000" dirty="0">
                <a:ea typeface="宋体" panose="02010600030101010101" pitchFamily="2" charset="-122"/>
              </a:rPr>
              <a:t>     </a:t>
            </a:r>
            <a:r>
              <a:rPr lang="zh-CN" altLang="x-none" sz="2000" dirty="0">
                <a:ea typeface="宋体" panose="02010600030101010101" pitchFamily="2" charset="-122"/>
              </a:rPr>
              <a:t>关于评价指标的权数，可以采用德尔菲法，向有关专家、学者、企业领导和企业顾客服务人员发出咨询函，打分填写各评价指标子集的权数，并排出重要程度的顺序，然后对咨询结果进行研究并确定评价指标子集的权数（见表</a:t>
            </a:r>
            <a:r>
              <a:rPr lang="en-US" altLang="zh-CN" sz="2000" dirty="0">
                <a:ea typeface="宋体" panose="02010600030101010101" pitchFamily="2" charset="-122"/>
              </a:rPr>
              <a:t>6-2</a:t>
            </a:r>
            <a:r>
              <a:rPr lang="zh-CN" altLang="x-none" sz="2000" dirty="0">
                <a:ea typeface="宋体" panose="02010600030101010101" pitchFamily="2" charset="-122"/>
              </a:rPr>
              <a:t>）。</a:t>
            </a:r>
            <a:endParaRPr lang="zh-CN" altLang="zh-CN" sz="2000" dirty="0">
              <a:ea typeface="宋体" panose="02010600030101010101" pitchFamily="2" charset="-122"/>
            </a:endParaRPr>
          </a:p>
          <a:p>
            <a:pPr eaLnBrk="1" hangingPunct="1">
              <a:buNone/>
            </a:pPr>
            <a:endParaRPr lang="zh-CN" altLang="zh-CN" sz="2000" dirty="0">
              <a:ea typeface="宋体" panose="02010600030101010101" pitchFamily="2" charset="-122"/>
            </a:endParaRPr>
          </a:p>
          <a:p>
            <a:pPr eaLnBrk="1" hangingPunct="1"/>
            <a:endParaRPr lang="zh-CN" altLang="en-US" sz="2000"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
        <p:nvSpPr>
          <p:cNvPr id="174084" name="Rectangle 1"/>
          <p:cNvSpPr/>
          <p:nvPr/>
        </p:nvSpPr>
        <p:spPr>
          <a:xfrm>
            <a:off x="0" y="4770438"/>
            <a:ext cx="9144000" cy="1016000"/>
          </a:xfrm>
          <a:prstGeom prst="rect">
            <a:avLst/>
          </a:prstGeom>
          <a:noFill/>
          <a:ln w="9525">
            <a:noFill/>
          </a:ln>
        </p:spPr>
        <p:txBody>
          <a:bodyPr anchor="ctr" anchorCtr="0">
            <a:spAutoFit/>
          </a:bodyPr>
          <a:p>
            <a:pPr indent="304800" algn="ctr" eaLnBrk="0" hangingPunct="0"/>
            <a:r>
              <a:rPr lang="zh-CN" altLang="en-US" sz="2000" dirty="0">
                <a:latin typeface="宋体" panose="02010600030101010101" pitchFamily="2" charset="-122"/>
                <a:cs typeface="Times New Roman" panose="02020603050405020304" pitchFamily="18" charset="0"/>
              </a:rPr>
              <a:t>对各评价指标子集</a:t>
            </a:r>
            <a:r>
              <a:rPr lang="en-US" altLang="zh-CN" sz="2000" dirty="0">
                <a:latin typeface="宋体" panose="02010600030101010101" pitchFamily="2" charset="-122"/>
                <a:cs typeface="Times New Roman" panose="02020603050405020304" pitchFamily="18" charset="0"/>
              </a:rPr>
              <a:t>U</a:t>
            </a:r>
            <a:r>
              <a:rPr lang="en-US" altLang="zh-CN" sz="2000" baseline="-30000" dirty="0">
                <a:latin typeface="宋体" panose="02010600030101010101" pitchFamily="2" charset="-122"/>
                <a:cs typeface="Times New Roman" panose="02020603050405020304" pitchFamily="18" charset="0"/>
              </a:rPr>
              <a:t>1</a:t>
            </a:r>
            <a:r>
              <a:rPr lang="zh-CN" altLang="en-US" sz="2000" dirty="0">
                <a:latin typeface="宋体" panose="02010600030101010101" pitchFamily="2" charset="-122"/>
                <a:cs typeface="Times New Roman" panose="02020603050405020304" pitchFamily="18" charset="0"/>
              </a:rPr>
              <a:t>内的评价指标</a:t>
            </a:r>
            <a:r>
              <a:rPr lang="en-US" altLang="zh-CN" sz="2000" dirty="0">
                <a:latin typeface="宋体" panose="02010600030101010101" pitchFamily="2" charset="-122"/>
                <a:cs typeface="Times New Roman" panose="02020603050405020304" pitchFamily="18" charset="0"/>
              </a:rPr>
              <a:t>C</a:t>
            </a:r>
            <a:r>
              <a:rPr lang="en-US" altLang="zh-CN" sz="2000" baseline="-30000" dirty="0">
                <a:latin typeface="宋体" panose="02010600030101010101" pitchFamily="2" charset="-122"/>
                <a:cs typeface="Times New Roman" panose="02020603050405020304" pitchFamily="18" charset="0"/>
              </a:rPr>
              <a:t>ij</a:t>
            </a:r>
            <a:r>
              <a:rPr lang="zh-CN" altLang="en-US" sz="2000" dirty="0">
                <a:latin typeface="宋体" panose="02010600030101010101" pitchFamily="2" charset="-122"/>
                <a:cs typeface="Times New Roman" panose="02020603050405020304" pitchFamily="18" charset="0"/>
              </a:rPr>
              <a:t>指数权重进行分配如下：  </a:t>
            </a:r>
            <a:endParaRPr lang="zh-CN" altLang="en-US" sz="2000" dirty="0">
              <a:latin typeface="Arial" panose="020B0604020202020204" pitchFamily="34" charset="0"/>
              <a:cs typeface="Times New Roman" panose="02020603050405020304" pitchFamily="18" charset="0"/>
            </a:endParaRPr>
          </a:p>
          <a:p>
            <a:pPr indent="304800" algn="ctr" eaLnBrk="0" hangingPunct="0"/>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1</a:t>
            </a:r>
            <a:r>
              <a:rPr lang="en-US" altLang="zh-CN" sz="2000" dirty="0">
                <a:latin typeface="宋体" panose="02010600030101010101" pitchFamily="2" charset="-122"/>
                <a:cs typeface="Times New Roman" panose="02020603050405020304" pitchFamily="18" charset="0"/>
              </a:rPr>
              <a:t>= (a</a:t>
            </a:r>
            <a:r>
              <a:rPr lang="en-US" altLang="zh-CN" sz="2000" baseline="-30000" dirty="0">
                <a:latin typeface="宋体" panose="02010600030101010101" pitchFamily="2" charset="-122"/>
                <a:cs typeface="Times New Roman" panose="02020603050405020304" pitchFamily="18" charset="0"/>
              </a:rPr>
              <a:t>1l</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l2</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l3</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l4</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l5</a:t>
            </a:r>
            <a:r>
              <a:rPr lang="en-US" altLang="zh-CN" sz="2000" dirty="0">
                <a:latin typeface="宋体" panose="02010600030101010101" pitchFamily="2" charset="-122"/>
                <a:cs typeface="Times New Roman" panose="02020603050405020304" pitchFamily="18" charset="0"/>
              </a:rPr>
              <a:t>)</a:t>
            </a:r>
            <a:endParaRPr lang="en-US" altLang="zh-CN" sz="2000" dirty="0">
              <a:latin typeface="Arial" panose="020B0604020202020204" pitchFamily="34" charset="0"/>
              <a:cs typeface="Times New Roman" panose="02020603050405020304" pitchFamily="18" charset="0"/>
            </a:endParaRPr>
          </a:p>
          <a:p>
            <a:pPr indent="304800" algn="ctr" eaLnBrk="0" hangingPunct="0"/>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2</a:t>
            </a:r>
            <a:r>
              <a:rPr lang="en-US" altLang="zh-CN" sz="2000" dirty="0">
                <a:latin typeface="宋体" panose="02010600030101010101" pitchFamily="2" charset="-122"/>
                <a:cs typeface="Times New Roman" panose="02020603050405020304" pitchFamily="18" charset="0"/>
              </a:rPr>
              <a:t>= (a</a:t>
            </a:r>
            <a:r>
              <a:rPr lang="en-US" altLang="zh-CN" sz="2000" baseline="-30000" dirty="0">
                <a:latin typeface="宋体" panose="02010600030101010101" pitchFamily="2" charset="-122"/>
                <a:cs typeface="Times New Roman" panose="02020603050405020304" pitchFamily="18" charset="0"/>
              </a:rPr>
              <a:t>21</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22</a:t>
            </a:r>
            <a:r>
              <a:rPr lang="en-US" altLang="zh-CN" sz="2000" dirty="0">
                <a:latin typeface="宋体" panose="02010600030101010101" pitchFamily="2" charset="-122"/>
                <a:cs typeface="Times New Roman" panose="02020603050405020304" pitchFamily="18" charset="0"/>
              </a:rPr>
              <a:t>)   A</a:t>
            </a:r>
            <a:r>
              <a:rPr lang="en-US" altLang="zh-CN" sz="2000" baseline="-30000" dirty="0">
                <a:latin typeface="宋体" panose="02010600030101010101" pitchFamily="2" charset="-122"/>
                <a:cs typeface="Times New Roman" panose="02020603050405020304" pitchFamily="18" charset="0"/>
              </a:rPr>
              <a:t>3</a:t>
            </a:r>
            <a:r>
              <a:rPr lang="en-US" altLang="zh-CN" sz="2000" dirty="0">
                <a:latin typeface="宋体" panose="02010600030101010101" pitchFamily="2" charset="-122"/>
                <a:cs typeface="Times New Roman" panose="02020603050405020304" pitchFamily="18" charset="0"/>
              </a:rPr>
              <a:t>= (a</a:t>
            </a:r>
            <a:r>
              <a:rPr lang="en-US" altLang="zh-CN" sz="2000" baseline="-30000" dirty="0">
                <a:latin typeface="宋体" panose="02010600030101010101" pitchFamily="2" charset="-122"/>
                <a:cs typeface="Times New Roman" panose="02020603050405020304" pitchFamily="18" charset="0"/>
              </a:rPr>
              <a:t>31</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32</a:t>
            </a:r>
            <a:r>
              <a:rPr lang="zh-CN" altLang="en-US" sz="2000" dirty="0">
                <a:latin typeface="宋体" panose="02010600030101010101" pitchFamily="2" charset="-122"/>
                <a:cs typeface="Times New Roman" panose="02020603050405020304" pitchFamily="18" charset="0"/>
              </a:rPr>
              <a:t>，</a:t>
            </a:r>
            <a:r>
              <a:rPr lang="en-US" altLang="zh-CN" sz="2000" dirty="0">
                <a:latin typeface="宋体" panose="02010600030101010101" pitchFamily="2" charset="-122"/>
                <a:cs typeface="Times New Roman" panose="02020603050405020304" pitchFamily="18" charset="0"/>
              </a:rPr>
              <a:t>a</a:t>
            </a:r>
            <a:r>
              <a:rPr lang="en-US" altLang="zh-CN" sz="2000" baseline="-30000" dirty="0">
                <a:latin typeface="宋体" panose="02010600030101010101" pitchFamily="2" charset="-122"/>
                <a:cs typeface="Times New Roman" panose="02020603050405020304" pitchFamily="18" charset="0"/>
              </a:rPr>
              <a:t>33</a:t>
            </a:r>
            <a:r>
              <a:rPr lang="en-US" altLang="zh-CN" sz="2000" dirty="0">
                <a:latin typeface="宋体" panose="02010600030101010101" pitchFamily="2" charset="-122"/>
                <a:cs typeface="Times New Roman" panose="02020603050405020304" pitchFamily="18" charset="0"/>
              </a:rPr>
              <a:t>)</a:t>
            </a:r>
            <a:endParaRPr lang="en-US" altLang="zh-CN" sz="2000" dirty="0">
              <a:latin typeface="Arial" panose="020B0604020202020204" pitchFamily="34" charset="0"/>
              <a:ea typeface="Times New Roman" panose="02020603050405020304" pitchFamily="18" charset="0"/>
            </a:endParaRPr>
          </a:p>
        </p:txBody>
      </p:sp>
      <p:graphicFrame>
        <p:nvGraphicFramePr>
          <p:cNvPr id="6" name="表格 5"/>
          <p:cNvGraphicFramePr>
            <a:graphicFrameLocks noGrp="1"/>
          </p:cNvGraphicFramePr>
          <p:nvPr/>
        </p:nvGraphicFramePr>
        <p:xfrm>
          <a:off x="1357313" y="3857625"/>
          <a:ext cx="5919788" cy="785813"/>
        </p:xfrm>
        <a:graphic>
          <a:graphicData uri="http://schemas.openxmlformats.org/drawingml/2006/table">
            <a:tbl>
              <a:tblPr/>
              <a:tblGrid>
                <a:gridCol w="1479600"/>
                <a:gridCol w="1479600"/>
                <a:gridCol w="1480294"/>
                <a:gridCol w="1480294"/>
              </a:tblGrid>
              <a:tr h="392907">
                <a:tc>
                  <a:txBody>
                    <a:bodyPr/>
                    <a:lstStyle/>
                    <a:p>
                      <a:pPr algn="ctr">
                        <a:lnSpc>
                          <a:spcPts val="1800"/>
                        </a:lnSpc>
                        <a:spcAft>
                          <a:spcPts val="0"/>
                        </a:spcAft>
                      </a:pPr>
                      <a:r>
                        <a:rPr lang="zh-CN" sz="1400" kern="100" dirty="0">
                          <a:latin typeface="Times New Roman" panose="02020603050405020304"/>
                          <a:ea typeface="宋体" panose="02010600030101010101" pitchFamily="2" charset="-122"/>
                          <a:cs typeface="Times New Roman" panose="02020603050405020304"/>
                        </a:rPr>
                        <a:t>评价指标子集</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latin typeface="宋体" panose="02010600030101010101" pitchFamily="2" charset="-122"/>
                          <a:ea typeface="宋体" panose="02010600030101010101" pitchFamily="2" charset="-122"/>
                          <a:cs typeface="Times New Roman" panose="02020603050405020304"/>
                        </a:rPr>
                        <a:t>U</a:t>
                      </a:r>
                      <a:r>
                        <a:rPr lang="en-US" sz="1400" kern="100" baseline="-25000" dirty="0">
                          <a:latin typeface="宋体" panose="02010600030101010101" pitchFamily="2" charset="-122"/>
                          <a:ea typeface="宋体" panose="02010600030101010101" pitchFamily="2" charset="-122"/>
                          <a:cs typeface="Times New Roman" panose="02020603050405020304"/>
                        </a:rPr>
                        <a:t>1</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latin typeface="宋体" panose="02010600030101010101" pitchFamily="2" charset="-122"/>
                          <a:ea typeface="宋体" panose="02010600030101010101" pitchFamily="2" charset="-122"/>
                          <a:cs typeface="Times New Roman" panose="02020603050405020304"/>
                        </a:rPr>
                        <a:t>U</a:t>
                      </a:r>
                      <a:r>
                        <a:rPr lang="en-US" sz="1400" kern="100" baseline="-25000" dirty="0">
                          <a:latin typeface="宋体" panose="02010600030101010101" pitchFamily="2" charset="-122"/>
                          <a:ea typeface="宋体" panose="02010600030101010101" pitchFamily="2" charset="-122"/>
                          <a:cs typeface="Times New Roman" panose="02020603050405020304"/>
                        </a:rPr>
                        <a:t>2</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latin typeface="宋体" panose="02010600030101010101" pitchFamily="2" charset="-122"/>
                          <a:ea typeface="宋体" panose="02010600030101010101" pitchFamily="2" charset="-122"/>
                          <a:cs typeface="Times New Roman" panose="02020603050405020304"/>
                        </a:rPr>
                        <a:t>U</a:t>
                      </a:r>
                      <a:r>
                        <a:rPr lang="en-US" sz="1400" kern="100" baseline="-25000" dirty="0">
                          <a:latin typeface="宋体" panose="02010600030101010101" pitchFamily="2" charset="-122"/>
                          <a:ea typeface="宋体" panose="02010600030101010101" pitchFamily="2" charset="-122"/>
                          <a:cs typeface="Times New Roman" panose="02020603050405020304"/>
                        </a:rPr>
                        <a:t>3</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7">
                <a:tc>
                  <a:txBody>
                    <a:bodyPr/>
                    <a:lstStyle/>
                    <a:p>
                      <a:pPr algn="ctr">
                        <a:lnSpc>
                          <a:spcPts val="1800"/>
                        </a:lnSpc>
                        <a:spcAft>
                          <a:spcPts val="0"/>
                        </a:spcAft>
                      </a:pPr>
                      <a:r>
                        <a:rPr lang="zh-CN" sz="1400" kern="100">
                          <a:latin typeface="Times New Roman" panose="02020603050405020304"/>
                          <a:ea typeface="宋体" panose="02010600030101010101" pitchFamily="2" charset="-122"/>
                          <a:cs typeface="Times New Roman" panose="02020603050405020304"/>
                        </a:rPr>
                        <a:t>权数分配</a:t>
                      </a:r>
                      <a:endParaRPr lang="zh-CN" sz="1400" kern="100">
                        <a:latin typeface="Times New Roman" panose="02020603050405020304"/>
                        <a:ea typeface="宋体" panose="02010600030101010101" pitchFamily="2" charset="-122"/>
                        <a:cs typeface="Times New Roman" panose="02020603050405020304"/>
                      </a:endParaRPr>
                    </a:p>
                  </a:txBody>
                  <a:tcPr marL="68572" marR="685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latin typeface="宋体" panose="02010600030101010101" pitchFamily="2" charset="-122"/>
                          <a:ea typeface="宋体" panose="02010600030101010101" pitchFamily="2" charset="-122"/>
                          <a:cs typeface="Times New Roman" panose="02020603050405020304"/>
                        </a:rPr>
                        <a:t>a</a:t>
                      </a:r>
                      <a:r>
                        <a:rPr lang="en-US" sz="1400" kern="100" baseline="-25000" dirty="0">
                          <a:latin typeface="宋体" panose="02010600030101010101" pitchFamily="2" charset="-122"/>
                          <a:ea typeface="宋体" panose="02010600030101010101" pitchFamily="2" charset="-122"/>
                          <a:cs typeface="Times New Roman" panose="02020603050405020304"/>
                        </a:rPr>
                        <a:t>1</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latin typeface="宋体" panose="02010600030101010101" pitchFamily="2" charset="-122"/>
                          <a:ea typeface="宋体" panose="02010600030101010101" pitchFamily="2" charset="-122"/>
                          <a:cs typeface="Times New Roman" panose="02020603050405020304"/>
                        </a:rPr>
                        <a:t>a</a:t>
                      </a:r>
                      <a:r>
                        <a:rPr lang="en-US" sz="1400" kern="100" baseline="-25000" dirty="0">
                          <a:latin typeface="宋体" panose="02010600030101010101" pitchFamily="2" charset="-122"/>
                          <a:ea typeface="宋体" panose="02010600030101010101" pitchFamily="2" charset="-122"/>
                          <a:cs typeface="Times New Roman" panose="02020603050405020304"/>
                        </a:rPr>
                        <a:t>2</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latin typeface="宋体" panose="02010600030101010101" pitchFamily="2" charset="-122"/>
                          <a:ea typeface="宋体" panose="02010600030101010101" pitchFamily="2" charset="-122"/>
                          <a:cs typeface="Times New Roman" panose="02020603050405020304"/>
                        </a:rPr>
                        <a:t>a</a:t>
                      </a:r>
                      <a:r>
                        <a:rPr lang="en-US" sz="1400" kern="100" baseline="-25000" dirty="0">
                          <a:latin typeface="宋体" panose="02010600030101010101" pitchFamily="2" charset="-122"/>
                          <a:ea typeface="宋体" panose="02010600030101010101" pitchFamily="2" charset="-122"/>
                          <a:cs typeface="Times New Roman" panose="02020603050405020304"/>
                        </a:rPr>
                        <a:t>3</a:t>
                      </a:r>
                      <a:endParaRPr lang="zh-CN" sz="1400" kern="100" dirty="0">
                        <a:latin typeface="Times New Roman" panose="02020603050405020304"/>
                        <a:ea typeface="宋体" panose="02010600030101010101" pitchFamily="2" charset="-122"/>
                        <a:cs typeface="Times New Roman" panose="02020603050405020304"/>
                      </a:endParaRPr>
                    </a:p>
                  </a:txBody>
                  <a:tcPr marL="68572" marR="685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5106" name="内容占位符 2"/>
          <p:cNvSpPr>
            <a:spLocks noGrp="1"/>
          </p:cNvSpPr>
          <p:nvPr>
            <p:ph idx="1"/>
          </p:nvPr>
        </p:nvSpPr>
        <p:spPr>
          <a:xfrm>
            <a:off x="500063" y="1357313"/>
            <a:ext cx="8072437" cy="5357812"/>
          </a:xfrm>
          <a:ln/>
        </p:spPr>
        <p:txBody>
          <a:bodyPr vert="horz" wrap="square" lIns="91440" tIns="45720" rIns="91440" bIns="45720" anchor="t" anchorCtr="0"/>
          <a:p>
            <a:pPr marL="0" indent="0">
              <a:buNone/>
            </a:pP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）评价矩阵的确定与综合评价</a:t>
            </a:r>
            <a:endParaRPr lang="zh-CN" altLang="x-none" sz="2000" dirty="0">
              <a:ea typeface="宋体" panose="02010600030101010101" pitchFamily="2" charset="-122"/>
            </a:endParaRPr>
          </a:p>
          <a:p>
            <a:pPr marL="0" indent="0">
              <a:buNone/>
            </a:pPr>
            <a:r>
              <a:rPr lang="en-US" altLang="zh-CN" sz="2000" dirty="0">
                <a:ea typeface="宋体" panose="02010600030101010101" pitchFamily="2" charset="-122"/>
              </a:rPr>
              <a:t>①</a:t>
            </a:r>
            <a:r>
              <a:rPr lang="zh-CN" altLang="x-none" sz="2000" dirty="0">
                <a:ea typeface="宋体" panose="02010600030101010101" pitchFamily="2" charset="-122"/>
              </a:rPr>
              <a:t>评价矩阵</a:t>
            </a:r>
            <a:r>
              <a:rPr lang="en-US" altLang="zh-CN" sz="2000" dirty="0">
                <a:ea typeface="宋体" panose="02010600030101010101" pitchFamily="2" charset="-122"/>
              </a:rPr>
              <a:t>R</a:t>
            </a:r>
            <a:r>
              <a:rPr lang="en-US" altLang="zh-CN" sz="2000" baseline="-25000" dirty="0">
                <a:ea typeface="宋体" panose="02010600030101010101" pitchFamily="2" charset="-122"/>
              </a:rPr>
              <a:t>i</a:t>
            </a:r>
            <a:r>
              <a:rPr lang="zh-CN" altLang="x-none" sz="2000" dirty="0">
                <a:ea typeface="宋体" panose="02010600030101010101" pitchFamily="2" charset="-122"/>
              </a:rPr>
              <a:t>的确定</a:t>
            </a:r>
            <a:endParaRPr lang="zh-CN" altLang="x-none" sz="2000" dirty="0">
              <a:ea typeface="宋体" panose="02010600030101010101" pitchFamily="2" charset="-122"/>
            </a:endParaRPr>
          </a:p>
          <a:p>
            <a:pPr marL="0" indent="0">
              <a:buNone/>
            </a:pPr>
            <a:r>
              <a:rPr lang="zh-CN" altLang="x-none" sz="2000" dirty="0">
                <a:ea typeface="宋体" panose="02010600030101010101" pitchFamily="2" charset="-122"/>
              </a:rPr>
              <a:t>若共有</a:t>
            </a:r>
            <a:r>
              <a:rPr lang="en-US" altLang="zh-CN" sz="2000" dirty="0">
                <a:ea typeface="宋体" panose="02010600030101010101" pitchFamily="2" charset="-122"/>
              </a:rPr>
              <a:t>n</a:t>
            </a:r>
            <a:r>
              <a:rPr lang="zh-CN" altLang="x-none" sz="2000" dirty="0">
                <a:ea typeface="宋体" panose="02010600030101010101" pitchFamily="2" charset="-122"/>
              </a:rPr>
              <a:t>家物流企业或企业中的人员，对第</a:t>
            </a:r>
            <a:r>
              <a:rPr lang="en-US" altLang="zh-CN" sz="2000" dirty="0">
                <a:ea typeface="宋体" panose="02010600030101010101" pitchFamily="2" charset="-122"/>
              </a:rPr>
              <a:t>C</a:t>
            </a:r>
            <a:r>
              <a:rPr lang="en-US" altLang="zh-CN" sz="2000" baseline="-25000" dirty="0">
                <a:ea typeface="宋体" panose="02010600030101010101" pitchFamily="2" charset="-122"/>
              </a:rPr>
              <a:t>ik</a:t>
            </a:r>
            <a:r>
              <a:rPr lang="zh-CN" altLang="x-none" sz="2000" dirty="0">
                <a:ea typeface="宋体" panose="02010600030101010101" pitchFamily="2" charset="-122"/>
              </a:rPr>
              <a:t>项指标合计有</a:t>
            </a:r>
            <a:r>
              <a:rPr lang="en-US" altLang="zh-CN" sz="2000" dirty="0">
                <a:ea typeface="宋体" panose="02010600030101010101" pitchFamily="2" charset="-122"/>
              </a:rPr>
              <a:t>m</a:t>
            </a:r>
            <a:r>
              <a:rPr lang="en-US" altLang="zh-CN" sz="2000" baseline="-25000" dirty="0">
                <a:ea typeface="宋体" panose="02010600030101010101" pitchFamily="2" charset="-122"/>
              </a:rPr>
              <a:t>ikj</a:t>
            </a:r>
            <a:r>
              <a:rPr lang="zh-CN" altLang="x-none" sz="2000" dirty="0">
                <a:ea typeface="宋体" panose="02010600030101010101" pitchFamily="2" charset="-122"/>
              </a:rPr>
              <a:t>个认为本企业顾客服务的该项指标达到</a:t>
            </a:r>
            <a:r>
              <a:rPr lang="en-US" altLang="zh-CN" sz="2000" dirty="0">
                <a:ea typeface="宋体" panose="02010600030101010101" pitchFamily="2" charset="-122"/>
              </a:rPr>
              <a:t>V</a:t>
            </a:r>
            <a:r>
              <a:rPr lang="en-US" altLang="zh-CN" sz="2000" baseline="-25000" dirty="0">
                <a:ea typeface="宋体" panose="02010600030101010101" pitchFamily="2" charset="-122"/>
              </a:rPr>
              <a:t>j</a:t>
            </a:r>
            <a:r>
              <a:rPr lang="zh-CN" altLang="x-none" sz="2000" dirty="0">
                <a:ea typeface="宋体" panose="02010600030101010101" pitchFamily="2" charset="-122"/>
              </a:rPr>
              <a:t>等级，那么，企业物流顾客服务状况在</a:t>
            </a:r>
            <a:r>
              <a:rPr lang="en-US" altLang="zh-CN" sz="2000" dirty="0">
                <a:ea typeface="宋体" panose="02010600030101010101" pitchFamily="2" charset="-122"/>
              </a:rPr>
              <a:t>C</a:t>
            </a:r>
            <a:r>
              <a:rPr lang="en-US" altLang="zh-CN" sz="2000" baseline="-25000" dirty="0">
                <a:ea typeface="宋体" panose="02010600030101010101" pitchFamily="2" charset="-122"/>
              </a:rPr>
              <a:t>ikj</a:t>
            </a:r>
            <a:r>
              <a:rPr lang="zh-CN" altLang="x-none" sz="2000" dirty="0">
                <a:ea typeface="宋体" panose="02010600030101010101" pitchFamily="2" charset="-122"/>
              </a:rPr>
              <a:t>指标方面的评价概率为：</a:t>
            </a:r>
            <a:endParaRPr lang="en-US" altLang="zh-CN" sz="2000" dirty="0">
              <a:ea typeface="宋体" panose="02010600030101010101" pitchFamily="2" charset="-122"/>
            </a:endParaRPr>
          </a:p>
          <a:p>
            <a:pPr marL="0" indent="0" algn="ctr">
              <a:buNone/>
            </a:pPr>
            <a:r>
              <a:rPr lang="en-US" altLang="zh-CN" sz="2000" dirty="0">
                <a:ea typeface="宋体" panose="02010600030101010101" pitchFamily="2" charset="-122"/>
              </a:rPr>
              <a:t>r</a:t>
            </a:r>
            <a:r>
              <a:rPr lang="en-US" altLang="zh-CN" sz="2000" baseline="-25000" dirty="0">
                <a:ea typeface="宋体" panose="02010600030101010101" pitchFamily="2" charset="-122"/>
              </a:rPr>
              <a:t>ikj</a:t>
            </a:r>
            <a:r>
              <a:rPr lang="en-US" altLang="zh-CN" sz="2000" dirty="0">
                <a:ea typeface="宋体" panose="02010600030101010101" pitchFamily="2" charset="-122"/>
              </a:rPr>
              <a:t>=m</a:t>
            </a:r>
            <a:r>
              <a:rPr lang="en-US" altLang="zh-CN" sz="2000" baseline="-25000" dirty="0">
                <a:ea typeface="宋体" panose="02010600030101010101" pitchFamily="2" charset="-122"/>
              </a:rPr>
              <a:t>ikj</a:t>
            </a:r>
            <a:r>
              <a:rPr lang="en-US" altLang="zh-CN" sz="2000" dirty="0">
                <a:ea typeface="宋体" panose="02010600030101010101" pitchFamily="2" charset="-122"/>
              </a:rPr>
              <a:t>/n</a:t>
            </a:r>
            <a:r>
              <a:rPr lang="zh-CN" altLang="x-none" sz="2000" dirty="0">
                <a:ea typeface="宋体" panose="02010600030101010101" pitchFamily="2" charset="-122"/>
              </a:rPr>
              <a:t>（</a:t>
            </a:r>
            <a:r>
              <a:rPr lang="en-US" altLang="zh-CN" sz="2000" dirty="0">
                <a:ea typeface="宋体" panose="02010600030101010101" pitchFamily="2" charset="-122"/>
              </a:rPr>
              <a:t>j=1</a:t>
            </a: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3</a:t>
            </a:r>
            <a:r>
              <a:rPr lang="zh-CN" altLang="x-none" sz="2000" dirty="0">
                <a:ea typeface="宋体" panose="02010600030101010101" pitchFamily="2" charset="-122"/>
              </a:rPr>
              <a:t>，</a:t>
            </a:r>
            <a:r>
              <a:rPr lang="en-US" altLang="zh-CN" sz="2000" dirty="0">
                <a:ea typeface="宋体" panose="02010600030101010101" pitchFamily="2" charset="-122"/>
              </a:rPr>
              <a:t>4</a:t>
            </a:r>
            <a:r>
              <a:rPr lang="zh-CN" altLang="x-none" sz="2000" dirty="0">
                <a:ea typeface="宋体" panose="02010600030101010101" pitchFamily="2" charset="-122"/>
              </a:rPr>
              <a:t>）</a:t>
            </a:r>
            <a:endParaRPr lang="en-US" altLang="zh-CN" sz="2000" dirty="0">
              <a:ea typeface="宋体" panose="02010600030101010101" pitchFamily="2" charset="-122"/>
            </a:endParaRPr>
          </a:p>
          <a:p>
            <a:pPr marL="0" indent="0">
              <a:buNone/>
            </a:pPr>
            <a:r>
              <a:rPr lang="zh-CN" altLang="x-none" sz="2000" dirty="0">
                <a:ea typeface="宋体" panose="02010600030101010101" pitchFamily="2" charset="-122"/>
              </a:rPr>
              <a:t>这是单项指标的评价结果，对该结果的频率统计数据进行分析，可以得到一个单项指标评价的行矩阵，即</a:t>
            </a:r>
            <a:endParaRPr lang="zh-CN" altLang="x-none" sz="2000" dirty="0">
              <a:ea typeface="宋体" panose="02010600030101010101" pitchFamily="2" charset="-122"/>
            </a:endParaRPr>
          </a:p>
          <a:p>
            <a:pPr marL="0" indent="0">
              <a:buNone/>
            </a:pPr>
            <a:r>
              <a:rPr lang="en-US" altLang="zh-CN" sz="2000" dirty="0">
                <a:ea typeface="宋体" panose="02010600030101010101" pitchFamily="2" charset="-122"/>
              </a:rPr>
              <a:t>R</a:t>
            </a:r>
            <a:r>
              <a:rPr lang="en-US" altLang="zh-CN" sz="2000" baseline="-25000" dirty="0">
                <a:ea typeface="宋体" panose="02010600030101010101" pitchFamily="2" charset="-122"/>
              </a:rPr>
              <a:t>ik</a:t>
            </a:r>
            <a:r>
              <a:rPr lang="en-US" altLang="zh-CN" sz="2000" dirty="0">
                <a:ea typeface="宋体" panose="02010600030101010101" pitchFamily="2" charset="-122"/>
              </a:rPr>
              <a:t>=</a:t>
            </a:r>
            <a:r>
              <a:rPr lang="zh-CN" altLang="x-none" sz="2000" dirty="0">
                <a:ea typeface="宋体" panose="02010600030101010101" pitchFamily="2" charset="-122"/>
              </a:rPr>
              <a:t>（</a:t>
            </a:r>
            <a:r>
              <a:rPr lang="en-US" altLang="zh-CN" sz="2000" dirty="0">
                <a:ea typeface="宋体" panose="02010600030101010101" pitchFamily="2" charset="-122"/>
              </a:rPr>
              <a:t>r</a:t>
            </a:r>
            <a:r>
              <a:rPr lang="en-US" altLang="zh-CN" sz="2000" baseline="-25000" dirty="0">
                <a:ea typeface="宋体" panose="02010600030101010101" pitchFamily="2" charset="-122"/>
              </a:rPr>
              <a:t>ik1</a:t>
            </a:r>
            <a:r>
              <a:rPr lang="zh-CN" altLang="x-none" sz="2000" dirty="0">
                <a:ea typeface="宋体" panose="02010600030101010101" pitchFamily="2" charset="-122"/>
              </a:rPr>
              <a:t>，</a:t>
            </a:r>
            <a:r>
              <a:rPr lang="en-US" altLang="zh-CN" sz="2000" dirty="0">
                <a:ea typeface="宋体" panose="02010600030101010101" pitchFamily="2" charset="-122"/>
              </a:rPr>
              <a:t>r</a:t>
            </a:r>
            <a:r>
              <a:rPr lang="en-US" altLang="zh-CN" sz="2000" baseline="-25000" dirty="0">
                <a:ea typeface="宋体" panose="02010600030101010101" pitchFamily="2" charset="-122"/>
              </a:rPr>
              <a:t>ik2</a:t>
            </a:r>
            <a:r>
              <a:rPr lang="zh-CN" altLang="x-none" sz="2000" dirty="0">
                <a:ea typeface="宋体" panose="02010600030101010101" pitchFamily="2" charset="-122"/>
              </a:rPr>
              <a:t>，</a:t>
            </a:r>
            <a:r>
              <a:rPr lang="en-US" altLang="zh-CN" sz="2000" dirty="0">
                <a:ea typeface="宋体" panose="02010600030101010101" pitchFamily="2" charset="-122"/>
              </a:rPr>
              <a:t>r</a:t>
            </a:r>
            <a:r>
              <a:rPr lang="en-US" altLang="zh-CN" sz="2000" baseline="-25000" dirty="0">
                <a:ea typeface="宋体" panose="02010600030101010101" pitchFamily="2" charset="-122"/>
              </a:rPr>
              <a:t>ik3</a:t>
            </a:r>
            <a:r>
              <a:rPr lang="zh-CN" altLang="x-none" sz="2000" dirty="0">
                <a:ea typeface="宋体" panose="02010600030101010101" pitchFamily="2" charset="-122"/>
              </a:rPr>
              <a:t>，</a:t>
            </a:r>
            <a:r>
              <a:rPr lang="en-US" altLang="zh-CN" sz="2000" dirty="0">
                <a:ea typeface="宋体" panose="02010600030101010101" pitchFamily="2" charset="-122"/>
              </a:rPr>
              <a:t>r</a:t>
            </a:r>
            <a:r>
              <a:rPr lang="en-US" altLang="zh-CN" sz="2000" baseline="-25000" dirty="0">
                <a:ea typeface="宋体" panose="02010600030101010101" pitchFamily="2" charset="-122"/>
              </a:rPr>
              <a:t>ik4</a:t>
            </a:r>
            <a:r>
              <a:rPr lang="zh-CN" altLang="x-none" sz="2000" dirty="0">
                <a:ea typeface="宋体" panose="02010600030101010101" pitchFamily="2" charset="-122"/>
              </a:rPr>
              <a:t>）</a:t>
            </a:r>
            <a:r>
              <a:rPr lang="en-US" altLang="zh-CN" sz="2000" dirty="0">
                <a:ea typeface="宋体" panose="02010600030101010101" pitchFamily="2" charset="-122"/>
              </a:rPr>
              <a:t>=</a:t>
            </a:r>
            <a:r>
              <a:rPr lang="zh-CN" altLang="x-none" sz="2000" dirty="0">
                <a:ea typeface="宋体" panose="02010600030101010101" pitchFamily="2" charset="-122"/>
              </a:rPr>
              <a:t>（</a:t>
            </a:r>
            <a:r>
              <a:rPr lang="en-US" altLang="zh-CN" sz="2000" dirty="0">
                <a:ea typeface="宋体" panose="02010600030101010101" pitchFamily="2" charset="-122"/>
              </a:rPr>
              <a:t>m</a:t>
            </a:r>
            <a:r>
              <a:rPr lang="en-US" altLang="zh-CN" sz="2000" baseline="-25000" dirty="0">
                <a:ea typeface="宋体" panose="02010600030101010101" pitchFamily="2" charset="-122"/>
              </a:rPr>
              <a:t>ik1</a:t>
            </a:r>
            <a:r>
              <a:rPr lang="en-US" altLang="zh-CN" sz="2000" dirty="0">
                <a:ea typeface="宋体" panose="02010600030101010101" pitchFamily="2" charset="-122"/>
              </a:rPr>
              <a:t>/n</a:t>
            </a:r>
            <a:r>
              <a:rPr lang="zh-CN" altLang="x-none" sz="2000" dirty="0">
                <a:ea typeface="宋体" panose="02010600030101010101" pitchFamily="2" charset="-122"/>
              </a:rPr>
              <a:t>，</a:t>
            </a:r>
            <a:r>
              <a:rPr lang="en-US" altLang="zh-CN" sz="2000" dirty="0">
                <a:ea typeface="宋体" panose="02010600030101010101" pitchFamily="2" charset="-122"/>
              </a:rPr>
              <a:t>m</a:t>
            </a:r>
            <a:r>
              <a:rPr lang="en-US" altLang="zh-CN" sz="2000" baseline="-25000" dirty="0">
                <a:ea typeface="宋体" panose="02010600030101010101" pitchFamily="2" charset="-122"/>
              </a:rPr>
              <a:t>ik2</a:t>
            </a:r>
            <a:r>
              <a:rPr lang="en-US" altLang="zh-CN" sz="2000" dirty="0">
                <a:ea typeface="宋体" panose="02010600030101010101" pitchFamily="2" charset="-122"/>
              </a:rPr>
              <a:t>/n</a:t>
            </a:r>
            <a:r>
              <a:rPr lang="zh-CN" altLang="x-none" sz="2000" dirty="0">
                <a:ea typeface="宋体" panose="02010600030101010101" pitchFamily="2" charset="-122"/>
              </a:rPr>
              <a:t>，</a:t>
            </a:r>
            <a:r>
              <a:rPr lang="en-US" altLang="zh-CN" sz="2000" dirty="0">
                <a:ea typeface="宋体" panose="02010600030101010101" pitchFamily="2" charset="-122"/>
              </a:rPr>
              <a:t>m</a:t>
            </a:r>
            <a:r>
              <a:rPr lang="en-US" altLang="zh-CN" sz="2000" baseline="-25000" dirty="0">
                <a:ea typeface="宋体" panose="02010600030101010101" pitchFamily="2" charset="-122"/>
              </a:rPr>
              <a:t>ik3</a:t>
            </a:r>
            <a:r>
              <a:rPr lang="en-US" altLang="zh-CN" sz="2000" dirty="0">
                <a:ea typeface="宋体" panose="02010600030101010101" pitchFamily="2" charset="-122"/>
              </a:rPr>
              <a:t>/n</a:t>
            </a:r>
            <a:r>
              <a:rPr lang="zh-CN" altLang="x-none" sz="2000" dirty="0">
                <a:ea typeface="宋体" panose="02010600030101010101" pitchFamily="2" charset="-122"/>
              </a:rPr>
              <a:t>，</a:t>
            </a:r>
            <a:r>
              <a:rPr lang="en-US" altLang="zh-CN" sz="2000" dirty="0">
                <a:ea typeface="宋体" panose="02010600030101010101" pitchFamily="2" charset="-122"/>
              </a:rPr>
              <a:t>m</a:t>
            </a:r>
            <a:r>
              <a:rPr lang="en-US" altLang="zh-CN" sz="2000" baseline="-25000" dirty="0">
                <a:ea typeface="宋体" panose="02010600030101010101" pitchFamily="2" charset="-122"/>
              </a:rPr>
              <a:t>ik4</a:t>
            </a:r>
            <a:r>
              <a:rPr lang="en-US" altLang="zh-CN" sz="2000" dirty="0">
                <a:ea typeface="宋体" panose="02010600030101010101" pitchFamily="2" charset="-122"/>
              </a:rPr>
              <a:t>/n</a:t>
            </a:r>
            <a:r>
              <a:rPr lang="zh-CN" altLang="x-none" sz="2000" dirty="0">
                <a:ea typeface="宋体" panose="02010600030101010101" pitchFamily="2" charset="-122"/>
              </a:rPr>
              <a:t>）</a:t>
            </a:r>
            <a:endParaRPr lang="en-US" altLang="zh-CN" sz="2000" dirty="0">
              <a:ea typeface="宋体" panose="02010600030101010101" pitchFamily="2" charset="-122"/>
            </a:endParaRPr>
          </a:p>
          <a:p>
            <a:pPr marL="0" indent="0">
              <a:buNone/>
            </a:pPr>
            <a:r>
              <a:rPr lang="zh-CN" altLang="x-none" sz="2000" dirty="0">
                <a:ea typeface="宋体" panose="02010600030101010101" pitchFamily="2" charset="-122"/>
              </a:rPr>
              <a:t>进一步由此可以得到评价矩阵：</a:t>
            </a:r>
            <a:endParaRPr lang="zh-CN" altLang="x-none" sz="2000" dirty="0">
              <a:ea typeface="宋体" panose="02010600030101010101" pitchFamily="2" charset="-122"/>
            </a:endParaRPr>
          </a:p>
          <a:p>
            <a:pPr marL="0" indent="0" algn="ctr">
              <a:buNone/>
            </a:pPr>
            <a:r>
              <a:rPr lang="fi-FI" altLang="zh-CN" sz="2000" dirty="0">
                <a:ea typeface="宋体" panose="02010600030101010101" pitchFamily="2" charset="-122"/>
              </a:rPr>
              <a:t>R</a:t>
            </a:r>
            <a:r>
              <a:rPr lang="fi-FI" altLang="zh-CN" sz="2000" baseline="-25000" dirty="0">
                <a:ea typeface="宋体" panose="02010600030101010101" pitchFamily="2" charset="-122"/>
              </a:rPr>
              <a:t>i1</a:t>
            </a:r>
            <a:r>
              <a:rPr lang="fi-FI" altLang="zh-CN" sz="2000" dirty="0">
                <a:ea typeface="宋体" panose="02010600030101010101" pitchFamily="2" charset="-122"/>
              </a:rPr>
              <a:t>       r</a:t>
            </a:r>
            <a:r>
              <a:rPr lang="fi-FI" altLang="zh-CN" sz="2000" baseline="-25000" dirty="0">
                <a:ea typeface="宋体" panose="02010600030101010101" pitchFamily="2" charset="-122"/>
              </a:rPr>
              <a:t>i11</a:t>
            </a:r>
            <a:r>
              <a:rPr lang="fi-FI" altLang="zh-CN" sz="2000" dirty="0">
                <a:ea typeface="宋体" panose="02010600030101010101" pitchFamily="2" charset="-122"/>
              </a:rPr>
              <a:t>   r</a:t>
            </a:r>
            <a:r>
              <a:rPr lang="fi-FI" altLang="zh-CN" sz="2000" baseline="-25000" dirty="0">
                <a:ea typeface="宋体" panose="02010600030101010101" pitchFamily="2" charset="-122"/>
              </a:rPr>
              <a:t>i12 </a:t>
            </a:r>
            <a:r>
              <a:rPr lang="zh-CN" altLang="zh-CN" sz="2000" dirty="0">
                <a:ea typeface="宋体" panose="02010600030101010101" pitchFamily="2" charset="-122"/>
              </a:rPr>
              <a:t>…</a:t>
            </a:r>
            <a:r>
              <a:rPr lang="fi-FI" altLang="zh-CN" sz="2000" dirty="0">
                <a:ea typeface="宋体" panose="02010600030101010101" pitchFamily="2" charset="-122"/>
              </a:rPr>
              <a:t>  r</a:t>
            </a:r>
            <a:r>
              <a:rPr lang="fi-FI" altLang="zh-CN" sz="2000" baseline="-25000" dirty="0">
                <a:ea typeface="宋体" panose="02010600030101010101" pitchFamily="2" charset="-122"/>
              </a:rPr>
              <a:t>il4</a:t>
            </a:r>
            <a:endParaRPr lang="zh-CN" altLang="zh-CN" sz="2000" dirty="0">
              <a:ea typeface="宋体" panose="02010600030101010101" pitchFamily="2" charset="-122"/>
            </a:endParaRPr>
          </a:p>
          <a:p>
            <a:pPr marL="0" indent="0" algn="ctr">
              <a:buNone/>
            </a:pPr>
            <a:r>
              <a:rPr lang="fi-FI" altLang="zh-CN" sz="2000" dirty="0">
                <a:ea typeface="宋体" panose="02010600030101010101" pitchFamily="2" charset="-122"/>
              </a:rPr>
              <a:t>R</a:t>
            </a:r>
            <a:r>
              <a:rPr lang="fi-FI" altLang="zh-CN" sz="2000" baseline="-25000" dirty="0">
                <a:ea typeface="宋体" panose="02010600030101010101" pitchFamily="2" charset="-122"/>
              </a:rPr>
              <a:t>i2</a:t>
            </a:r>
            <a:r>
              <a:rPr lang="fi-FI" altLang="zh-CN" sz="2000" dirty="0">
                <a:ea typeface="宋体" panose="02010600030101010101" pitchFamily="2" charset="-122"/>
              </a:rPr>
              <a:t>       r</a:t>
            </a:r>
            <a:r>
              <a:rPr lang="fi-FI" altLang="zh-CN" sz="2000" baseline="-25000" dirty="0">
                <a:ea typeface="宋体" panose="02010600030101010101" pitchFamily="2" charset="-122"/>
              </a:rPr>
              <a:t>i22</a:t>
            </a:r>
            <a:r>
              <a:rPr lang="fi-FI" altLang="zh-CN" sz="2000" dirty="0">
                <a:ea typeface="宋体" panose="02010600030101010101" pitchFamily="2" charset="-122"/>
              </a:rPr>
              <a:t>   r</a:t>
            </a:r>
            <a:r>
              <a:rPr lang="fi-FI" altLang="zh-CN" sz="2000" baseline="-25000" dirty="0">
                <a:ea typeface="宋体" panose="02010600030101010101" pitchFamily="2" charset="-122"/>
              </a:rPr>
              <a:t>i22 </a:t>
            </a:r>
            <a:r>
              <a:rPr lang="zh-CN" altLang="zh-CN" sz="2000" dirty="0">
                <a:ea typeface="宋体" panose="02010600030101010101" pitchFamily="2" charset="-122"/>
              </a:rPr>
              <a:t>…</a:t>
            </a:r>
            <a:r>
              <a:rPr lang="fi-FI" altLang="zh-CN" sz="2000" dirty="0">
                <a:ea typeface="宋体" panose="02010600030101010101" pitchFamily="2" charset="-122"/>
              </a:rPr>
              <a:t>  r</a:t>
            </a:r>
            <a:r>
              <a:rPr lang="fi-FI" altLang="zh-CN" sz="2000" baseline="-25000" dirty="0">
                <a:ea typeface="宋体" panose="02010600030101010101" pitchFamily="2" charset="-122"/>
              </a:rPr>
              <a:t>i24</a:t>
            </a:r>
            <a:endParaRPr lang="zh-CN" altLang="zh-CN" sz="2000" dirty="0">
              <a:ea typeface="宋体" panose="02010600030101010101" pitchFamily="2" charset="-122"/>
            </a:endParaRPr>
          </a:p>
          <a:p>
            <a:pPr marL="0" indent="0" algn="ctr">
              <a:buNone/>
            </a:pPr>
            <a:r>
              <a:rPr lang="fi-FI" altLang="zh-CN" sz="2000" dirty="0">
                <a:ea typeface="宋体" panose="02010600030101010101" pitchFamily="2" charset="-122"/>
              </a:rPr>
              <a:t>                  R</a:t>
            </a:r>
            <a:r>
              <a:rPr lang="fi-FI" altLang="zh-CN" sz="2000" baseline="-25000" dirty="0">
                <a:ea typeface="宋体" panose="02010600030101010101" pitchFamily="2" charset="-122"/>
              </a:rPr>
              <a:t>i</a:t>
            </a:r>
            <a:r>
              <a:rPr lang="fi-FI" altLang="zh-CN" sz="2000" dirty="0">
                <a:ea typeface="宋体" panose="02010600030101010101" pitchFamily="2" charset="-122"/>
              </a:rPr>
              <a:t>=         =                          </a:t>
            </a:r>
            <a:r>
              <a:rPr lang="zh-CN" altLang="x-none" sz="2000" dirty="0">
                <a:ea typeface="宋体" panose="02010600030101010101" pitchFamily="2" charset="-122"/>
              </a:rPr>
              <a:t>（</a:t>
            </a:r>
            <a:r>
              <a:rPr lang="fi-FI" altLang="zh-CN" sz="2000" dirty="0">
                <a:ea typeface="宋体" panose="02010600030101010101" pitchFamily="2" charset="-122"/>
              </a:rPr>
              <a:t>i=1</a:t>
            </a:r>
            <a:r>
              <a:rPr lang="zh-CN" altLang="x-none" sz="2000" dirty="0">
                <a:ea typeface="宋体" panose="02010600030101010101" pitchFamily="2" charset="-122"/>
              </a:rPr>
              <a:t>，</a:t>
            </a:r>
            <a:r>
              <a:rPr lang="fi-FI" altLang="zh-CN" sz="2000" dirty="0">
                <a:ea typeface="宋体" panose="02010600030101010101" pitchFamily="2" charset="-122"/>
              </a:rPr>
              <a:t>2</a:t>
            </a:r>
            <a:r>
              <a:rPr lang="zh-CN" altLang="x-none" sz="2000" dirty="0">
                <a:ea typeface="宋体" panose="02010600030101010101" pitchFamily="2" charset="-122"/>
              </a:rPr>
              <a:t>，</a:t>
            </a:r>
            <a:r>
              <a:rPr lang="fi-FI" altLang="zh-CN" sz="2000" dirty="0">
                <a:ea typeface="宋体" panose="02010600030101010101" pitchFamily="2" charset="-122"/>
              </a:rPr>
              <a:t>3</a:t>
            </a:r>
            <a:r>
              <a:rPr lang="zh-CN" altLang="x-none" sz="2000" dirty="0">
                <a:ea typeface="宋体" panose="02010600030101010101" pitchFamily="2" charset="-122"/>
              </a:rPr>
              <a:t>）</a:t>
            </a:r>
            <a:endParaRPr lang="zh-CN" altLang="x-none" sz="2000" dirty="0">
              <a:ea typeface="宋体" panose="02010600030101010101" pitchFamily="2" charset="-122"/>
            </a:endParaRPr>
          </a:p>
          <a:p>
            <a:pPr marL="0" indent="0" algn="ctr">
              <a:buNone/>
            </a:pPr>
            <a:r>
              <a:rPr lang="fi-FI" altLang="zh-CN" sz="2000" dirty="0">
                <a:ea typeface="宋体" panose="02010600030101010101" pitchFamily="2" charset="-122"/>
              </a:rPr>
              <a:t>R</a:t>
            </a:r>
            <a:r>
              <a:rPr lang="fi-FI" altLang="zh-CN" sz="2000" baseline="-25000" dirty="0">
                <a:ea typeface="宋体" panose="02010600030101010101" pitchFamily="2" charset="-122"/>
              </a:rPr>
              <a:t>ik</a:t>
            </a:r>
            <a:r>
              <a:rPr lang="fi-FI" altLang="zh-CN" sz="2000" dirty="0">
                <a:ea typeface="宋体" panose="02010600030101010101" pitchFamily="2" charset="-122"/>
              </a:rPr>
              <a:t>       r</a:t>
            </a:r>
            <a:r>
              <a:rPr lang="fi-FI" altLang="zh-CN" sz="2000" baseline="-25000" dirty="0">
                <a:ea typeface="宋体" panose="02010600030101010101" pitchFamily="2" charset="-122"/>
              </a:rPr>
              <a:t>ik1</a:t>
            </a:r>
            <a:r>
              <a:rPr lang="fi-FI" altLang="zh-CN" sz="2000" dirty="0">
                <a:ea typeface="宋体" panose="02010600030101010101" pitchFamily="2" charset="-122"/>
              </a:rPr>
              <a:t>   r</a:t>
            </a:r>
            <a:r>
              <a:rPr lang="fi-FI" altLang="zh-CN" sz="2000" baseline="-25000" dirty="0">
                <a:ea typeface="宋体" panose="02010600030101010101" pitchFamily="2" charset="-122"/>
              </a:rPr>
              <a:t>ik2 </a:t>
            </a:r>
            <a:r>
              <a:rPr lang="zh-CN" altLang="zh-CN" sz="2000" dirty="0">
                <a:ea typeface="宋体" panose="02010600030101010101" pitchFamily="2" charset="-122"/>
              </a:rPr>
              <a:t>…</a:t>
            </a:r>
            <a:r>
              <a:rPr lang="fi-FI" altLang="zh-CN" sz="2000" dirty="0">
                <a:ea typeface="宋体" panose="02010600030101010101" pitchFamily="2" charset="-122"/>
              </a:rPr>
              <a:t>  </a:t>
            </a:r>
            <a:r>
              <a:rPr lang="en-US" altLang="zh-CN" sz="2000" dirty="0">
                <a:ea typeface="宋体" panose="02010600030101010101" pitchFamily="2" charset="-122"/>
              </a:rPr>
              <a:t>r</a:t>
            </a:r>
            <a:r>
              <a:rPr lang="en-US" altLang="zh-CN" sz="2000" baseline="-25000" dirty="0">
                <a:ea typeface="宋体" panose="02010600030101010101" pitchFamily="2" charset="-122"/>
              </a:rPr>
              <a:t>ik4</a:t>
            </a:r>
            <a:endParaRPr lang="en-US" altLang="zh-CN" sz="2000" baseline="-25000" dirty="0">
              <a:ea typeface="宋体" panose="02010600030101010101" pitchFamily="2" charset="-122"/>
            </a:endParaRPr>
          </a:p>
          <a:p>
            <a:pPr marL="0" indent="0">
              <a:buNone/>
            </a:pPr>
            <a:r>
              <a:rPr lang="zh-CN" altLang="x-none" sz="2000" dirty="0">
                <a:ea typeface="宋体" panose="02010600030101010101" pitchFamily="2" charset="-122"/>
              </a:rPr>
              <a:t>其中，下标</a:t>
            </a:r>
            <a:r>
              <a:rPr lang="en-US" altLang="zh-CN" sz="2000" dirty="0">
                <a:ea typeface="宋体" panose="02010600030101010101" pitchFamily="2" charset="-122"/>
              </a:rPr>
              <a:t>k</a:t>
            </a:r>
            <a:r>
              <a:rPr lang="zh-CN" altLang="x-none" sz="2000" dirty="0">
                <a:ea typeface="宋体" panose="02010600030101010101" pitchFamily="2" charset="-122"/>
              </a:rPr>
              <a:t>为各评价指标子集中含有指标的数目。</a:t>
            </a:r>
            <a:endParaRPr lang="zh-CN" altLang="x-none" sz="2000" dirty="0">
              <a:ea typeface="宋体" panose="02010600030101010101" pitchFamily="2" charset="-122"/>
            </a:endParaRPr>
          </a:p>
          <a:p>
            <a:pPr marL="0" indent="0">
              <a:buNone/>
            </a:pPr>
            <a:endParaRPr lang="zh-CN" altLang="zh-CN" sz="2000" dirty="0">
              <a:ea typeface="宋体" panose="02010600030101010101" pitchFamily="2" charset="-122"/>
            </a:endParaRPr>
          </a:p>
          <a:p>
            <a:pPr marL="0" indent="0">
              <a:buNone/>
            </a:pPr>
            <a:endParaRPr lang="zh-CN" altLang="zh-CN" sz="2000"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
        <p:nvSpPr>
          <p:cNvPr id="9" name="双括号 8"/>
          <p:cNvSpPr/>
          <p:nvPr/>
        </p:nvSpPr>
        <p:spPr>
          <a:xfrm>
            <a:off x="3214688" y="5000625"/>
            <a:ext cx="571500" cy="1071563"/>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10" name="双括号 9"/>
          <p:cNvSpPr/>
          <p:nvPr/>
        </p:nvSpPr>
        <p:spPr>
          <a:xfrm>
            <a:off x="4000500" y="5000625"/>
            <a:ext cx="1928813" cy="1214438"/>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a:ln/>
        </p:spPr>
        <p:txBody>
          <a:bodyPr vert="horz" wrap="square" lIns="91440" tIns="45720" rIns="91440" bIns="45720" anchor="ctr" anchorCtr="0"/>
          <a:p>
            <a:r>
              <a:rPr lang="zh-CN" altLang="en-US" sz="3200" dirty="0">
                <a:ea typeface="宋体" panose="02010600030101010101" pitchFamily="2" charset="-122"/>
              </a:rPr>
              <a:t>任务四  物流客服人员的职业要求</a:t>
            </a:r>
            <a:endParaRPr lang="zh-CN" altLang="en-US" sz="3200" dirty="0">
              <a:ea typeface="宋体" panose="02010600030101010101" pitchFamily="2" charset="-122"/>
            </a:endParaRPr>
          </a:p>
        </p:txBody>
      </p:sp>
      <p:sp>
        <p:nvSpPr>
          <p:cNvPr id="19459" name="Rectangle 3"/>
          <p:cNvSpPr>
            <a:spLocks noGrp="1"/>
          </p:cNvSpPr>
          <p:nvPr>
            <p:ph idx="1"/>
          </p:nvPr>
        </p:nvSpPr>
        <p:spPr>
          <a:xfrm>
            <a:off x="500063" y="1714500"/>
            <a:ext cx="8358187" cy="4786313"/>
          </a:xfrm>
          <a:ln/>
        </p:spPr>
        <p:txBody>
          <a:bodyPr vert="horz" wrap="square" lIns="91440" tIns="45720" rIns="91440" bIns="45720" anchor="t" anchorCtr="0"/>
          <a:p>
            <a:pPr>
              <a:buNone/>
            </a:pPr>
            <a:r>
              <a:rPr lang="en-US" altLang="zh-CN" dirty="0">
                <a:ea typeface="宋体" panose="02010600030101010101" pitchFamily="2" charset="-122"/>
              </a:rPr>
              <a:t>1.</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a:buNone/>
            </a:pPr>
            <a:r>
              <a:rPr lang="en-US" altLang="zh-CN" dirty="0">
                <a:ea typeface="宋体" panose="02010600030101010101" pitchFamily="2" charset="-122"/>
              </a:rPr>
              <a:t>    </a:t>
            </a:r>
            <a:r>
              <a:rPr lang="zh-CN" altLang="x-none" dirty="0">
                <a:ea typeface="宋体" panose="02010600030101010101" pitchFamily="2" charset="-122"/>
              </a:rPr>
              <a:t>在老师统一指导下，对有关物流企业的客户服务部门进行调查，</a:t>
            </a:r>
            <a:r>
              <a:rPr lang="zh-CN" altLang="en-US" dirty="0">
                <a:ea typeface="宋体" panose="02010600030101010101" pitchFamily="2" charset="-122"/>
              </a:rPr>
              <a:t>收</a:t>
            </a:r>
            <a:r>
              <a:rPr lang="zh-CN" altLang="x-none" dirty="0">
                <a:ea typeface="宋体" panose="02010600030101010101" pitchFamily="2" charset="-122"/>
              </a:rPr>
              <a:t>集物流客户服务人员职业素质要求的相关资料，并以小组为单位组织研讨、分析，在充分讨论基础上，形成小组的课题报告。</a:t>
            </a:r>
            <a:endParaRPr lang="zh-CN" altLang="x-none" dirty="0">
              <a:ea typeface="宋体" panose="02010600030101010101" pitchFamily="2" charset="-122"/>
            </a:endParaRPr>
          </a:p>
          <a:p>
            <a:pPr>
              <a:buNone/>
            </a:pPr>
            <a:r>
              <a:rPr lang="en-US" altLang="zh-CN" dirty="0">
                <a:ea typeface="宋体" panose="02010600030101010101" pitchFamily="2" charset="-122"/>
              </a:rPr>
              <a:t>2.</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a:buNone/>
            </a:pPr>
            <a:r>
              <a:rPr lang="en-US" altLang="zh-CN" dirty="0">
                <a:ea typeface="宋体" panose="02010600030101010101" pitchFamily="2" charset="-122"/>
              </a:rPr>
              <a:t>    </a:t>
            </a:r>
            <a:r>
              <a:rPr lang="zh-CN" altLang="x-none" dirty="0">
                <a:ea typeface="宋体" panose="02010600030101010101" pitchFamily="2" charset="-122"/>
              </a:rPr>
              <a:t>能够根据物流企业的战略目标、企业的状况、目标市场的特点来了解物流客户服务人员的职业素质的内容。</a:t>
            </a:r>
            <a:endParaRPr lang="zh-CN" altLang="x-none" dirty="0">
              <a:ea typeface="宋体" panose="02010600030101010101" pitchFamily="2" charset="-122"/>
            </a:endParaRPr>
          </a:p>
          <a:p>
            <a:pPr>
              <a:buNone/>
            </a:pPr>
            <a:endParaRPr lang="zh-CN" altLang="x-none" dirty="0">
              <a:ea typeface="宋体" panose="02010600030101010101" pitchFamily="2" charset="-122"/>
            </a:endParaRPr>
          </a:p>
          <a:p>
            <a:pPr>
              <a:buNone/>
            </a:pPr>
            <a:endParaRPr lang="en-US" altLang="zh-CN" dirty="0">
              <a:ea typeface="宋体" panose="02010600030101010101" pitchFamily="2" charset="-122"/>
            </a:endParaRPr>
          </a:p>
          <a:p>
            <a:pPr>
              <a:buNone/>
            </a:pPr>
            <a:endParaRPr lang="zh-CN" altLang="x-none" dirty="0">
              <a:ea typeface="宋体" panose="02010600030101010101" pitchFamily="2" charset="-122"/>
            </a:endParaRPr>
          </a:p>
          <a:p>
            <a:pPr>
              <a:buNone/>
            </a:pPr>
            <a:endParaRPr lang="zh-CN" altLang="x-none"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6130" name="内容占位符 2"/>
          <p:cNvSpPr>
            <a:spLocks noGrp="1"/>
          </p:cNvSpPr>
          <p:nvPr>
            <p:ph idx="1"/>
          </p:nvPr>
        </p:nvSpPr>
        <p:spPr>
          <a:xfrm>
            <a:off x="500063" y="1857375"/>
            <a:ext cx="7858125" cy="4143375"/>
          </a:xfrm>
          <a:ln/>
        </p:spPr>
        <p:txBody>
          <a:bodyPr vert="horz" wrap="square" lIns="91440" tIns="45720" rIns="91440" bIns="45720" anchor="t" anchorCtr="0"/>
          <a:p>
            <a:pPr marL="179705" indent="466725">
              <a:buNone/>
            </a:pPr>
            <a:r>
              <a:rPr lang="zh-CN" altLang="zh-CN" sz="2000" dirty="0">
                <a:ea typeface="宋体" panose="02010600030101010101" pitchFamily="2" charset="-122"/>
              </a:rPr>
              <a:t>②</a:t>
            </a:r>
            <a:r>
              <a:rPr lang="zh-CN" altLang="x-none" sz="2000" dirty="0">
                <a:ea typeface="宋体" panose="02010600030101010101" pitchFamily="2" charset="-122"/>
              </a:rPr>
              <a:t>综合评价</a:t>
            </a:r>
            <a:endParaRPr lang="zh-CN" altLang="x-none" sz="2000" dirty="0">
              <a:ea typeface="宋体" panose="02010600030101010101" pitchFamily="2" charset="-122"/>
            </a:endParaRPr>
          </a:p>
          <a:p>
            <a:pPr marL="179705" indent="466725">
              <a:buNone/>
            </a:pPr>
            <a:r>
              <a:rPr lang="en-US" altLang="zh-CN" sz="2000" dirty="0">
                <a:ea typeface="宋体" panose="02010600030101010101" pitchFamily="2" charset="-122"/>
              </a:rPr>
              <a:t>a.</a:t>
            </a:r>
            <a:r>
              <a:rPr lang="zh-CN" altLang="x-none" sz="2000" dirty="0">
                <a:ea typeface="宋体" panose="02010600030101010101" pitchFamily="2" charset="-122"/>
              </a:rPr>
              <a:t>第一层次综合评价运算应用模糊数学模型</a:t>
            </a:r>
            <a:r>
              <a:rPr lang="en-US" altLang="zh-CN" sz="2000" dirty="0">
                <a:ea typeface="宋体" panose="02010600030101010101" pitchFamily="2" charset="-122"/>
              </a:rPr>
              <a:t>A</a:t>
            </a:r>
            <a:r>
              <a:rPr lang="en-US" altLang="zh-CN" sz="2000" baseline="-25000" dirty="0">
                <a:ea typeface="宋体" panose="02010600030101010101" pitchFamily="2" charset="-122"/>
              </a:rPr>
              <a:t>i</a:t>
            </a:r>
            <a:r>
              <a:rPr lang="zh-CN" altLang="zh-CN" sz="2000" dirty="0">
                <a:ea typeface="宋体" panose="02010600030101010101" pitchFamily="2" charset="-122"/>
              </a:rPr>
              <a:t>·</a:t>
            </a:r>
            <a:r>
              <a:rPr lang="en-US" altLang="zh-CN" sz="2000" dirty="0">
                <a:ea typeface="宋体" panose="02010600030101010101" pitchFamily="2" charset="-122"/>
              </a:rPr>
              <a:t>R</a:t>
            </a:r>
            <a:r>
              <a:rPr lang="en-US" altLang="zh-CN" sz="2000" baseline="-25000" dirty="0">
                <a:ea typeface="宋体" panose="02010600030101010101" pitchFamily="2" charset="-122"/>
              </a:rPr>
              <a:t>i</a:t>
            </a:r>
            <a:r>
              <a:rPr lang="en-US" altLang="zh-CN" sz="2000" dirty="0">
                <a:ea typeface="宋体" panose="02010600030101010101" pitchFamily="2" charset="-122"/>
              </a:rPr>
              <a:t>=B</a:t>
            </a:r>
            <a:r>
              <a:rPr lang="en-US" altLang="zh-CN" sz="2000" baseline="-25000" dirty="0">
                <a:ea typeface="宋体" panose="02010600030101010101" pitchFamily="2" charset="-122"/>
              </a:rPr>
              <a:t>i</a:t>
            </a:r>
            <a:r>
              <a:rPr lang="zh-CN" altLang="x-none" sz="2000" dirty="0">
                <a:ea typeface="宋体" panose="02010600030101010101" pitchFamily="2" charset="-122"/>
              </a:rPr>
              <a:t>即：</a:t>
            </a:r>
            <a:endParaRPr lang="zh-CN" altLang="x-none" sz="2000" dirty="0">
              <a:ea typeface="宋体" panose="02010600030101010101" pitchFamily="2" charset="-122"/>
            </a:endParaRPr>
          </a:p>
          <a:p>
            <a:pPr marL="179705" indent="466725" algn="ctr">
              <a:buNone/>
            </a:pPr>
            <a:r>
              <a:rPr lang="fi-FI" altLang="zh-CN" sz="2000" dirty="0">
                <a:ea typeface="宋体" panose="02010600030101010101" pitchFamily="2" charset="-122"/>
              </a:rPr>
              <a:t>r</a:t>
            </a:r>
            <a:r>
              <a:rPr lang="fi-FI" altLang="zh-CN" sz="2000" baseline="-25000" dirty="0">
                <a:ea typeface="宋体" panose="02010600030101010101" pitchFamily="2" charset="-122"/>
              </a:rPr>
              <a:t>i11</a:t>
            </a:r>
            <a:r>
              <a:rPr lang="fi-FI" altLang="zh-CN" sz="2000" dirty="0">
                <a:ea typeface="宋体" panose="02010600030101010101" pitchFamily="2" charset="-122"/>
              </a:rPr>
              <a:t>   r</a:t>
            </a:r>
            <a:r>
              <a:rPr lang="fi-FI" altLang="zh-CN" sz="2000" baseline="-25000" dirty="0">
                <a:ea typeface="宋体" panose="02010600030101010101" pitchFamily="2" charset="-122"/>
              </a:rPr>
              <a:t>i12 </a:t>
            </a:r>
            <a:r>
              <a:rPr lang="zh-CN" altLang="zh-CN" sz="2000" dirty="0">
                <a:ea typeface="宋体" panose="02010600030101010101" pitchFamily="2" charset="-122"/>
              </a:rPr>
              <a:t>…</a:t>
            </a:r>
            <a:r>
              <a:rPr lang="fi-FI" altLang="zh-CN" sz="2000" dirty="0">
                <a:ea typeface="宋体" panose="02010600030101010101" pitchFamily="2" charset="-122"/>
              </a:rPr>
              <a:t>  r</a:t>
            </a:r>
            <a:r>
              <a:rPr lang="fi-FI" altLang="zh-CN" sz="2000" baseline="-25000" dirty="0">
                <a:ea typeface="宋体" panose="02010600030101010101" pitchFamily="2" charset="-122"/>
              </a:rPr>
              <a:t>il4</a:t>
            </a:r>
            <a:endParaRPr lang="zh-CN" altLang="zh-CN" sz="2000" dirty="0">
              <a:ea typeface="宋体" panose="02010600030101010101" pitchFamily="2" charset="-122"/>
            </a:endParaRPr>
          </a:p>
          <a:p>
            <a:pPr marL="179705" indent="466725" algn="ctr">
              <a:buNone/>
            </a:pPr>
            <a:r>
              <a:rPr lang="fi-FI" altLang="zh-CN" sz="2000" dirty="0">
                <a:ea typeface="宋体" panose="02010600030101010101" pitchFamily="2" charset="-122"/>
              </a:rPr>
              <a:t>r</a:t>
            </a:r>
            <a:r>
              <a:rPr lang="fi-FI" altLang="zh-CN" sz="2000" baseline="-25000" dirty="0">
                <a:ea typeface="宋体" panose="02010600030101010101" pitchFamily="2" charset="-122"/>
              </a:rPr>
              <a:t>i22</a:t>
            </a:r>
            <a:r>
              <a:rPr lang="fi-FI" altLang="zh-CN" sz="2000" dirty="0">
                <a:ea typeface="宋体" panose="02010600030101010101" pitchFamily="2" charset="-122"/>
              </a:rPr>
              <a:t>   r</a:t>
            </a:r>
            <a:r>
              <a:rPr lang="fi-FI" altLang="zh-CN" sz="2000" baseline="-25000" dirty="0">
                <a:ea typeface="宋体" panose="02010600030101010101" pitchFamily="2" charset="-122"/>
              </a:rPr>
              <a:t>i22 </a:t>
            </a:r>
            <a:r>
              <a:rPr lang="zh-CN" altLang="zh-CN" sz="2000" dirty="0">
                <a:ea typeface="宋体" panose="02010600030101010101" pitchFamily="2" charset="-122"/>
              </a:rPr>
              <a:t>…</a:t>
            </a:r>
            <a:r>
              <a:rPr lang="fi-FI" altLang="zh-CN" sz="2000" dirty="0">
                <a:ea typeface="宋体" panose="02010600030101010101" pitchFamily="2" charset="-122"/>
              </a:rPr>
              <a:t>  r</a:t>
            </a:r>
            <a:r>
              <a:rPr lang="fi-FI" altLang="zh-CN" sz="2000" baseline="-25000" dirty="0">
                <a:ea typeface="宋体" panose="02010600030101010101" pitchFamily="2" charset="-122"/>
              </a:rPr>
              <a:t>i24</a:t>
            </a:r>
            <a:endParaRPr lang="zh-CN" altLang="zh-CN" sz="2000" dirty="0">
              <a:ea typeface="宋体" panose="02010600030101010101" pitchFamily="2" charset="-122"/>
            </a:endParaRPr>
          </a:p>
          <a:p>
            <a:pPr marL="179705" indent="466725" algn="ctr">
              <a:buNone/>
            </a:pPr>
            <a:r>
              <a:rPr lang="en-US" altLang="zh-CN" sz="2000" dirty="0">
                <a:ea typeface="宋体" panose="02010600030101010101" pitchFamily="2" charset="-122"/>
              </a:rPr>
              <a:t>    </a:t>
            </a:r>
            <a:r>
              <a:rPr lang="zh-CN" altLang="x-none" sz="2000" dirty="0">
                <a:ea typeface="宋体" panose="02010600030101010101" pitchFamily="2" charset="-122"/>
              </a:rPr>
              <a:t>（</a:t>
            </a:r>
            <a:r>
              <a:rPr lang="fi-FI" altLang="zh-CN" sz="2000" dirty="0">
                <a:ea typeface="宋体" panose="02010600030101010101" pitchFamily="2" charset="-122"/>
              </a:rPr>
              <a:t>a</a:t>
            </a:r>
            <a:r>
              <a:rPr lang="fi-FI" altLang="zh-CN" sz="2000" baseline="-25000" dirty="0">
                <a:ea typeface="宋体" panose="02010600030101010101" pitchFamily="2" charset="-122"/>
              </a:rPr>
              <a:t>i1</a:t>
            </a:r>
            <a:r>
              <a:rPr lang="zh-CN" altLang="x-none" sz="2000" dirty="0">
                <a:ea typeface="宋体" panose="02010600030101010101" pitchFamily="2" charset="-122"/>
              </a:rPr>
              <a:t>，</a:t>
            </a:r>
            <a:r>
              <a:rPr lang="fi-FI" altLang="zh-CN" sz="2000" dirty="0">
                <a:ea typeface="宋体" panose="02010600030101010101" pitchFamily="2" charset="-122"/>
              </a:rPr>
              <a:t>a</a:t>
            </a:r>
            <a:r>
              <a:rPr lang="fi-FI" altLang="zh-CN" sz="2000" baseline="-25000" dirty="0">
                <a:ea typeface="宋体" panose="02010600030101010101" pitchFamily="2" charset="-122"/>
              </a:rPr>
              <a:t>i2</a:t>
            </a:r>
            <a:r>
              <a:rPr lang="zh-CN" altLang="x-none" sz="2000" dirty="0">
                <a:ea typeface="宋体" panose="02010600030101010101" pitchFamily="2" charset="-122"/>
              </a:rPr>
              <a:t>，</a:t>
            </a:r>
            <a:r>
              <a:rPr lang="zh-CN" altLang="zh-CN" sz="2000" dirty="0">
                <a:ea typeface="宋体" panose="02010600030101010101" pitchFamily="2" charset="-122"/>
              </a:rPr>
              <a:t>…</a:t>
            </a:r>
            <a:r>
              <a:rPr lang="zh-CN" altLang="x-none" sz="2000" dirty="0">
                <a:ea typeface="宋体" panose="02010600030101010101" pitchFamily="2" charset="-122"/>
              </a:rPr>
              <a:t>，</a:t>
            </a:r>
            <a:r>
              <a:rPr lang="fi-FI" altLang="zh-CN" sz="2000" dirty="0">
                <a:ea typeface="宋体" panose="02010600030101010101" pitchFamily="2" charset="-122"/>
              </a:rPr>
              <a:t>a</a:t>
            </a:r>
            <a:r>
              <a:rPr lang="fi-FI" altLang="zh-CN" sz="2000" baseline="-25000" dirty="0">
                <a:ea typeface="宋体" panose="02010600030101010101" pitchFamily="2" charset="-122"/>
              </a:rPr>
              <a:t>ik</a:t>
            </a:r>
            <a:r>
              <a:rPr lang="zh-CN" altLang="x-none" sz="2000" dirty="0">
                <a:ea typeface="宋体" panose="02010600030101010101" pitchFamily="2" charset="-122"/>
              </a:rPr>
              <a:t>）</a:t>
            </a:r>
            <a:r>
              <a:rPr lang="fi-FI" altLang="zh-CN" sz="2000" dirty="0"/>
              <a:t>                           </a:t>
            </a:r>
            <a:r>
              <a:rPr lang="fi-FI" altLang="zh-CN" sz="2000" dirty="0">
                <a:ea typeface="宋体" panose="02010600030101010101" pitchFamily="2" charset="-122"/>
              </a:rPr>
              <a:t>=</a:t>
            </a:r>
            <a:r>
              <a:rPr lang="zh-CN" altLang="x-none" sz="2000" dirty="0">
                <a:ea typeface="宋体" panose="02010600030101010101" pitchFamily="2" charset="-122"/>
              </a:rPr>
              <a:t>（</a:t>
            </a:r>
            <a:r>
              <a:rPr lang="fi-FI" altLang="zh-CN" sz="2000" dirty="0">
                <a:ea typeface="宋体" panose="02010600030101010101" pitchFamily="2" charset="-122"/>
              </a:rPr>
              <a:t>b</a:t>
            </a:r>
            <a:r>
              <a:rPr lang="fi-FI" altLang="zh-CN" sz="2000" baseline="-25000" dirty="0">
                <a:ea typeface="宋体" panose="02010600030101010101" pitchFamily="2" charset="-122"/>
              </a:rPr>
              <a:t>i1</a:t>
            </a:r>
            <a:r>
              <a:rPr lang="zh-CN" altLang="x-none" sz="2000" dirty="0">
                <a:ea typeface="宋体" panose="02010600030101010101" pitchFamily="2" charset="-122"/>
              </a:rPr>
              <a:t>，</a:t>
            </a:r>
            <a:r>
              <a:rPr lang="fi-FI" altLang="zh-CN" sz="2000" dirty="0">
                <a:ea typeface="宋体" panose="02010600030101010101" pitchFamily="2" charset="-122"/>
              </a:rPr>
              <a:t>b</a:t>
            </a:r>
            <a:r>
              <a:rPr lang="fi-FI" altLang="zh-CN" sz="2000" baseline="-25000" dirty="0">
                <a:ea typeface="宋体" panose="02010600030101010101" pitchFamily="2" charset="-122"/>
              </a:rPr>
              <a:t>i2</a:t>
            </a:r>
            <a:r>
              <a:rPr lang="zh-CN" altLang="x-none" sz="2000" dirty="0">
                <a:ea typeface="宋体" panose="02010600030101010101" pitchFamily="2" charset="-122"/>
              </a:rPr>
              <a:t>，</a:t>
            </a:r>
            <a:r>
              <a:rPr lang="zh-CN" altLang="zh-CN" sz="2000" dirty="0">
                <a:ea typeface="宋体" panose="02010600030101010101" pitchFamily="2" charset="-122"/>
              </a:rPr>
              <a:t>…</a:t>
            </a:r>
            <a:r>
              <a:rPr lang="zh-CN" altLang="x-none" sz="2000" dirty="0">
                <a:ea typeface="宋体" panose="02010600030101010101" pitchFamily="2" charset="-122"/>
              </a:rPr>
              <a:t>，</a:t>
            </a:r>
            <a:r>
              <a:rPr lang="fi-FI" altLang="zh-CN" sz="2000" dirty="0">
                <a:ea typeface="宋体" panose="02010600030101010101" pitchFamily="2" charset="-122"/>
              </a:rPr>
              <a:t>b</a:t>
            </a:r>
            <a:r>
              <a:rPr lang="fi-FI" altLang="zh-CN" sz="2000" baseline="-25000" dirty="0">
                <a:ea typeface="宋体" panose="02010600030101010101" pitchFamily="2" charset="-122"/>
              </a:rPr>
              <a:t>i4</a:t>
            </a:r>
            <a:r>
              <a:rPr lang="zh-CN" altLang="x-none" sz="2000" dirty="0">
                <a:ea typeface="宋体" panose="02010600030101010101" pitchFamily="2" charset="-122"/>
              </a:rPr>
              <a:t>）</a:t>
            </a:r>
            <a:endParaRPr lang="zh-CN" altLang="x-none" sz="2000" dirty="0">
              <a:ea typeface="宋体" panose="02010600030101010101" pitchFamily="2" charset="-122"/>
            </a:endParaRPr>
          </a:p>
          <a:p>
            <a:pPr marL="179705" indent="466725" algn="ctr">
              <a:buNone/>
            </a:pPr>
            <a:r>
              <a:rPr lang="en-US" altLang="zh-CN" sz="2000" dirty="0">
                <a:ea typeface="宋体" panose="02010600030101010101" pitchFamily="2" charset="-122"/>
              </a:rPr>
              <a:t>r</a:t>
            </a:r>
            <a:r>
              <a:rPr lang="en-US" altLang="zh-CN" sz="2000" baseline="-25000" dirty="0">
                <a:ea typeface="宋体" panose="02010600030101010101" pitchFamily="2" charset="-122"/>
              </a:rPr>
              <a:t>ik1</a:t>
            </a:r>
            <a:r>
              <a:rPr lang="en-US" altLang="zh-CN" sz="2000" dirty="0">
                <a:ea typeface="宋体" panose="02010600030101010101" pitchFamily="2" charset="-122"/>
              </a:rPr>
              <a:t>   r</a:t>
            </a:r>
            <a:r>
              <a:rPr lang="en-US" altLang="zh-CN" sz="2000" baseline="-25000" dirty="0">
                <a:ea typeface="宋体" panose="02010600030101010101" pitchFamily="2" charset="-122"/>
              </a:rPr>
              <a:t>ik2 </a:t>
            </a:r>
            <a:r>
              <a:rPr lang="zh-CN" altLang="zh-CN" sz="2000" dirty="0">
                <a:ea typeface="宋体" panose="02010600030101010101" pitchFamily="2" charset="-122"/>
              </a:rPr>
              <a:t>…</a:t>
            </a:r>
            <a:r>
              <a:rPr lang="en-US" altLang="zh-CN" sz="2000" dirty="0">
                <a:ea typeface="宋体" panose="02010600030101010101" pitchFamily="2" charset="-122"/>
              </a:rPr>
              <a:t>  r</a:t>
            </a:r>
            <a:r>
              <a:rPr lang="en-US" altLang="zh-CN" sz="2000" baseline="-25000" dirty="0">
                <a:ea typeface="宋体" panose="02010600030101010101" pitchFamily="2" charset="-122"/>
              </a:rPr>
              <a:t>ik4</a:t>
            </a:r>
            <a:endParaRPr lang="en-US" altLang="zh-CN" sz="2000" baseline="-25000" dirty="0">
              <a:ea typeface="宋体" panose="02010600030101010101" pitchFamily="2" charset="-122"/>
            </a:endParaRPr>
          </a:p>
          <a:p>
            <a:pPr marL="179705" indent="466725">
              <a:buNone/>
            </a:pPr>
            <a:r>
              <a:rPr lang="zh-CN" altLang="x-none" sz="2000" dirty="0">
                <a:ea typeface="宋体" panose="02010600030101010101" pitchFamily="2" charset="-122"/>
              </a:rPr>
              <a:t>模糊子集</a:t>
            </a:r>
            <a:r>
              <a:rPr lang="en-US" altLang="zh-CN" sz="2000" dirty="0">
                <a:ea typeface="宋体" panose="02010600030101010101" pitchFamily="2" charset="-122"/>
              </a:rPr>
              <a:t>B</a:t>
            </a:r>
            <a:r>
              <a:rPr lang="en-US" altLang="zh-CN" sz="2000" baseline="-25000" dirty="0">
                <a:ea typeface="宋体" panose="02010600030101010101" pitchFamily="2" charset="-122"/>
              </a:rPr>
              <a:t>i</a:t>
            </a:r>
            <a:r>
              <a:rPr lang="en-US" altLang="zh-CN" sz="2000" dirty="0">
                <a:ea typeface="宋体" panose="02010600030101010101" pitchFamily="2" charset="-122"/>
              </a:rPr>
              <a:t>=</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i1</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i2</a:t>
            </a:r>
            <a:r>
              <a:rPr lang="zh-CN" altLang="x-none" sz="2000" dirty="0">
                <a:ea typeface="宋体" panose="02010600030101010101" pitchFamily="2" charset="-122"/>
              </a:rPr>
              <a:t>，</a:t>
            </a:r>
            <a:r>
              <a:rPr lang="zh-CN" altLang="zh-CN" sz="2000" dirty="0">
                <a:ea typeface="宋体" panose="02010600030101010101" pitchFamily="2" charset="-122"/>
              </a:rPr>
              <a:t>…</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i4</a:t>
            </a:r>
            <a:r>
              <a:rPr lang="zh-CN" altLang="x-none" sz="2000" dirty="0">
                <a:ea typeface="宋体" panose="02010600030101010101" pitchFamily="2" charset="-122"/>
              </a:rPr>
              <a:t>），（</a:t>
            </a:r>
            <a:r>
              <a:rPr lang="en-US" altLang="zh-CN" sz="2000" dirty="0">
                <a:ea typeface="宋体" panose="02010600030101010101" pitchFamily="2" charset="-122"/>
              </a:rPr>
              <a:t>i=1</a:t>
            </a: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3</a:t>
            </a:r>
            <a:r>
              <a:rPr lang="zh-CN" altLang="x-none" sz="2000" dirty="0">
                <a:ea typeface="宋体" panose="02010600030101010101" pitchFamily="2" charset="-122"/>
              </a:rPr>
              <a:t>）是第一层次的综合评价结果，表示在各</a:t>
            </a:r>
            <a:r>
              <a:rPr lang="en-US" altLang="zh-CN" sz="2000" dirty="0">
                <a:ea typeface="宋体" panose="02010600030101010101" pitchFamily="2" charset="-122"/>
              </a:rPr>
              <a:t>U</a:t>
            </a:r>
            <a:r>
              <a:rPr lang="en-US" altLang="zh-CN" sz="2000" baseline="-25000" dirty="0">
                <a:ea typeface="宋体" panose="02010600030101010101" pitchFamily="2" charset="-122"/>
              </a:rPr>
              <a:t>i</a:t>
            </a:r>
            <a:r>
              <a:rPr lang="zh-CN" altLang="x-none" sz="2000" dirty="0">
                <a:ea typeface="宋体" panose="02010600030101010101" pitchFamily="2" charset="-122"/>
              </a:rPr>
              <a:t>（</a:t>
            </a:r>
            <a:r>
              <a:rPr lang="en-US" altLang="zh-CN" sz="2000" dirty="0">
                <a:ea typeface="宋体" panose="02010600030101010101" pitchFamily="2" charset="-122"/>
              </a:rPr>
              <a:t>i=1</a:t>
            </a: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3</a:t>
            </a:r>
            <a:r>
              <a:rPr lang="zh-CN" altLang="x-none" sz="2000" dirty="0">
                <a:ea typeface="宋体" panose="02010600030101010101" pitchFamily="2" charset="-122"/>
              </a:rPr>
              <a:t>）范围内该产品创新人才知识管理状况分别以百分之多少的程度被评为“优、良、中、差”四个等级。</a:t>
            </a:r>
            <a:endParaRPr lang="zh-CN" altLang="x-none" sz="2000" dirty="0">
              <a:ea typeface="宋体" panose="02010600030101010101" pitchFamily="2" charset="-122"/>
            </a:endParaRPr>
          </a:p>
          <a:p>
            <a:pPr marL="179705" indent="466725" algn="ctr">
              <a:buNone/>
            </a:pPr>
            <a:endParaRPr lang="zh-CN" altLang="zh-CN" sz="2000"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
        <p:nvSpPr>
          <p:cNvPr id="6" name="双括号 5"/>
          <p:cNvSpPr/>
          <p:nvPr/>
        </p:nvSpPr>
        <p:spPr>
          <a:xfrm>
            <a:off x="3794125" y="2714625"/>
            <a:ext cx="1857375" cy="1357313"/>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7154" name="内容占位符 2"/>
          <p:cNvSpPr>
            <a:spLocks noGrp="1"/>
          </p:cNvSpPr>
          <p:nvPr>
            <p:ph idx="1"/>
          </p:nvPr>
        </p:nvSpPr>
        <p:spPr>
          <a:xfrm>
            <a:off x="500063" y="1500188"/>
            <a:ext cx="7858125" cy="5357812"/>
          </a:xfrm>
          <a:ln/>
        </p:spPr>
        <p:txBody>
          <a:bodyPr vert="horz" wrap="square" lIns="91440" tIns="45720" rIns="91440" bIns="45720" anchor="t" anchorCtr="0"/>
          <a:p>
            <a:pPr marL="179705" indent="466725">
              <a:buNone/>
            </a:pPr>
            <a:r>
              <a:rPr lang="en-US" altLang="zh-CN" sz="2000" dirty="0">
                <a:ea typeface="宋体" panose="02010600030101010101" pitchFamily="2" charset="-122"/>
              </a:rPr>
              <a:t>b.</a:t>
            </a:r>
            <a:r>
              <a:rPr lang="zh-CN" altLang="x-none" sz="2000" dirty="0">
                <a:ea typeface="宋体" panose="02010600030101010101" pitchFamily="2" charset="-122"/>
              </a:rPr>
              <a:t>第二层次综合评价运算</a:t>
            </a:r>
            <a:endParaRPr lang="zh-CN" altLang="x-none" sz="2000" dirty="0">
              <a:ea typeface="宋体" panose="02010600030101010101" pitchFamily="2" charset="-122"/>
            </a:endParaRPr>
          </a:p>
          <a:p>
            <a:pPr marL="179705" indent="466725">
              <a:buNone/>
            </a:pPr>
            <a:r>
              <a:rPr lang="zh-CN" altLang="x-none" sz="2000" dirty="0">
                <a:ea typeface="宋体" panose="02010600030101010101" pitchFamily="2" charset="-122"/>
              </a:rPr>
              <a:t>通过第一层次的综合评价运算，得到对评价指标子集的综合评价结果</a:t>
            </a:r>
            <a:r>
              <a:rPr lang="en-US" altLang="zh-CN" sz="2000" dirty="0">
                <a:ea typeface="宋体" panose="02010600030101010101" pitchFamily="2" charset="-122"/>
              </a:rPr>
              <a:t>B</a:t>
            </a:r>
            <a:r>
              <a:rPr lang="en-US" altLang="zh-CN" sz="2000" baseline="-25000" dirty="0">
                <a:ea typeface="宋体" panose="02010600030101010101" pitchFamily="2" charset="-122"/>
              </a:rPr>
              <a:t>i</a:t>
            </a:r>
            <a:r>
              <a:rPr lang="zh-CN" altLang="x-none" sz="2000" dirty="0">
                <a:ea typeface="宋体" panose="02010600030101010101" pitchFamily="2" charset="-122"/>
              </a:rPr>
              <a:t>，可以构成一个总的评价矩阵</a:t>
            </a:r>
            <a:r>
              <a:rPr lang="en-US" altLang="zh-CN" sz="2000" dirty="0">
                <a:ea typeface="宋体" panose="02010600030101010101" pitchFamily="2" charset="-122"/>
              </a:rPr>
              <a:t>R</a:t>
            </a:r>
            <a:r>
              <a:rPr lang="zh-CN" altLang="x-none" sz="2000" dirty="0">
                <a:ea typeface="宋体" panose="02010600030101010101" pitchFamily="2" charset="-122"/>
              </a:rPr>
              <a:t>。</a:t>
            </a:r>
            <a:endParaRPr lang="zh-CN" altLang="x-none" sz="2000" dirty="0">
              <a:ea typeface="宋体" panose="02010600030101010101" pitchFamily="2" charset="-122"/>
            </a:endParaRPr>
          </a:p>
          <a:p>
            <a:pPr marL="179705" indent="466725" algn="ctr">
              <a:buNone/>
            </a:pPr>
            <a:r>
              <a:rPr lang="en-US" altLang="zh-CN" sz="2000" dirty="0">
                <a:ea typeface="宋体" panose="02010600030101010101" pitchFamily="2" charset="-122"/>
              </a:rPr>
              <a:t> B</a:t>
            </a:r>
            <a:r>
              <a:rPr lang="en-US" altLang="zh-CN" sz="2000" baseline="-25000" dirty="0">
                <a:ea typeface="宋体" panose="02010600030101010101" pitchFamily="2" charset="-122"/>
              </a:rPr>
              <a:t>1</a:t>
            </a:r>
            <a:r>
              <a:rPr lang="en-US" altLang="zh-CN" sz="2000" dirty="0">
                <a:ea typeface="宋体" panose="02010600030101010101" pitchFamily="2" charset="-122"/>
              </a:rPr>
              <a:t>      b</a:t>
            </a:r>
            <a:r>
              <a:rPr lang="en-US" altLang="zh-CN" sz="2000" baseline="-25000" dirty="0">
                <a:ea typeface="宋体" panose="02010600030101010101" pitchFamily="2" charset="-122"/>
              </a:rPr>
              <a:t>11</a:t>
            </a:r>
            <a:r>
              <a:rPr lang="en-US" altLang="zh-CN" sz="2000" dirty="0">
                <a:ea typeface="宋体" panose="02010600030101010101" pitchFamily="2" charset="-122"/>
              </a:rPr>
              <a:t>  b</a:t>
            </a:r>
            <a:r>
              <a:rPr lang="en-US" altLang="zh-CN" sz="2000" baseline="-25000" dirty="0">
                <a:ea typeface="宋体" panose="02010600030101010101" pitchFamily="2" charset="-122"/>
              </a:rPr>
              <a:t>12</a:t>
            </a:r>
            <a:r>
              <a:rPr lang="en-US" altLang="zh-CN" sz="2000" dirty="0">
                <a:ea typeface="宋体" panose="02010600030101010101" pitchFamily="2" charset="-122"/>
              </a:rPr>
              <a:t> </a:t>
            </a:r>
            <a:r>
              <a:rPr lang="zh-CN" altLang="zh-CN" sz="2000" dirty="0">
                <a:ea typeface="宋体" panose="02010600030101010101" pitchFamily="2" charset="-122"/>
              </a:rPr>
              <a:t>…</a:t>
            </a:r>
            <a:r>
              <a:rPr lang="en-US" altLang="zh-CN" sz="2000" dirty="0">
                <a:ea typeface="宋体" panose="02010600030101010101" pitchFamily="2" charset="-122"/>
              </a:rPr>
              <a:t> b</a:t>
            </a:r>
            <a:r>
              <a:rPr lang="en-US" altLang="zh-CN" sz="2000" baseline="-25000" dirty="0">
                <a:ea typeface="宋体" panose="02010600030101010101" pitchFamily="2" charset="-122"/>
              </a:rPr>
              <a:t>14</a:t>
            </a:r>
            <a:endParaRPr lang="zh-CN" altLang="zh-CN" sz="2000" dirty="0">
              <a:ea typeface="宋体" panose="02010600030101010101" pitchFamily="2" charset="-122"/>
            </a:endParaRPr>
          </a:p>
          <a:p>
            <a:pPr marL="179705" indent="466725">
              <a:buNone/>
            </a:pPr>
            <a:r>
              <a:rPr lang="en-US" altLang="zh-CN" sz="2000" dirty="0">
                <a:ea typeface="宋体" panose="02010600030101010101" pitchFamily="2" charset="-122"/>
              </a:rPr>
              <a:t>                             R= B</a:t>
            </a:r>
            <a:r>
              <a:rPr lang="en-US" altLang="zh-CN" sz="2000" baseline="-25000" dirty="0">
                <a:ea typeface="宋体" panose="02010600030101010101" pitchFamily="2" charset="-122"/>
              </a:rPr>
              <a:t>2</a:t>
            </a:r>
            <a:r>
              <a:rPr lang="en-US" altLang="zh-CN" sz="2000" dirty="0">
                <a:ea typeface="宋体" panose="02010600030101010101" pitchFamily="2" charset="-122"/>
              </a:rPr>
              <a:t>  =  b</a:t>
            </a:r>
            <a:r>
              <a:rPr lang="en-US" altLang="zh-CN" sz="2000" baseline="-25000" dirty="0">
                <a:ea typeface="宋体" panose="02010600030101010101" pitchFamily="2" charset="-122"/>
              </a:rPr>
              <a:t>21</a:t>
            </a:r>
            <a:r>
              <a:rPr lang="en-US" altLang="zh-CN" sz="2000" dirty="0">
                <a:ea typeface="宋体" panose="02010600030101010101" pitchFamily="2" charset="-122"/>
              </a:rPr>
              <a:t>  b</a:t>
            </a:r>
            <a:r>
              <a:rPr lang="en-US" altLang="zh-CN" sz="2000" baseline="-25000" dirty="0">
                <a:ea typeface="宋体" panose="02010600030101010101" pitchFamily="2" charset="-122"/>
              </a:rPr>
              <a:t>22</a:t>
            </a:r>
            <a:r>
              <a:rPr lang="en-US" altLang="zh-CN" sz="2000" dirty="0">
                <a:ea typeface="宋体" panose="02010600030101010101" pitchFamily="2" charset="-122"/>
              </a:rPr>
              <a:t> </a:t>
            </a:r>
            <a:r>
              <a:rPr lang="zh-CN" altLang="zh-CN" sz="2000" dirty="0">
                <a:ea typeface="宋体" panose="02010600030101010101" pitchFamily="2" charset="-122"/>
              </a:rPr>
              <a:t>…</a:t>
            </a:r>
            <a:r>
              <a:rPr lang="en-US" altLang="zh-CN" sz="2000" dirty="0">
                <a:ea typeface="宋体" panose="02010600030101010101" pitchFamily="2" charset="-122"/>
              </a:rPr>
              <a:t> b</a:t>
            </a:r>
            <a:r>
              <a:rPr lang="en-US" altLang="zh-CN" sz="2000" baseline="-25000" dirty="0">
                <a:ea typeface="宋体" panose="02010600030101010101" pitchFamily="2" charset="-122"/>
              </a:rPr>
              <a:t>24</a:t>
            </a:r>
            <a:endParaRPr lang="zh-CN" altLang="zh-CN" sz="2000" dirty="0">
              <a:ea typeface="宋体" panose="02010600030101010101" pitchFamily="2" charset="-122"/>
            </a:endParaRPr>
          </a:p>
          <a:p>
            <a:pPr marL="179705" indent="466725" algn="ctr">
              <a:buNone/>
            </a:pPr>
            <a:r>
              <a:rPr lang="en-US" altLang="zh-CN" sz="2000" dirty="0">
                <a:ea typeface="宋体" panose="02010600030101010101" pitchFamily="2" charset="-122"/>
              </a:rPr>
              <a:t> B</a:t>
            </a:r>
            <a:r>
              <a:rPr lang="en-US" altLang="zh-CN" sz="2000" baseline="-25000" dirty="0">
                <a:ea typeface="宋体" panose="02010600030101010101" pitchFamily="2" charset="-122"/>
              </a:rPr>
              <a:t>3</a:t>
            </a:r>
            <a:r>
              <a:rPr lang="en-US" altLang="zh-CN" sz="2000" dirty="0">
                <a:ea typeface="宋体" panose="02010600030101010101" pitchFamily="2" charset="-122"/>
              </a:rPr>
              <a:t>      b</a:t>
            </a:r>
            <a:r>
              <a:rPr lang="en-US" altLang="zh-CN" sz="2000" baseline="-25000" dirty="0">
                <a:ea typeface="宋体" panose="02010600030101010101" pitchFamily="2" charset="-122"/>
              </a:rPr>
              <a:t>31</a:t>
            </a:r>
            <a:r>
              <a:rPr lang="en-US" altLang="zh-CN" sz="2000" dirty="0">
                <a:ea typeface="宋体" panose="02010600030101010101" pitchFamily="2" charset="-122"/>
              </a:rPr>
              <a:t>  b</a:t>
            </a:r>
            <a:r>
              <a:rPr lang="en-US" altLang="zh-CN" sz="2000" baseline="-25000" dirty="0">
                <a:ea typeface="宋体" panose="02010600030101010101" pitchFamily="2" charset="-122"/>
              </a:rPr>
              <a:t>32</a:t>
            </a:r>
            <a:r>
              <a:rPr lang="en-US" altLang="zh-CN" sz="2000" dirty="0">
                <a:ea typeface="宋体" panose="02010600030101010101" pitchFamily="2" charset="-122"/>
              </a:rPr>
              <a:t> </a:t>
            </a:r>
            <a:r>
              <a:rPr lang="zh-CN" altLang="zh-CN" sz="2000" dirty="0">
                <a:ea typeface="宋体" panose="02010600030101010101" pitchFamily="2" charset="-122"/>
              </a:rPr>
              <a:t>…</a:t>
            </a:r>
            <a:r>
              <a:rPr lang="en-US" altLang="zh-CN" sz="2000" dirty="0">
                <a:ea typeface="宋体" panose="02010600030101010101" pitchFamily="2" charset="-122"/>
              </a:rPr>
              <a:t> b</a:t>
            </a:r>
            <a:r>
              <a:rPr lang="en-US" altLang="zh-CN" sz="2000" baseline="-25000" dirty="0">
                <a:ea typeface="宋体" panose="02010600030101010101" pitchFamily="2" charset="-122"/>
              </a:rPr>
              <a:t>34</a:t>
            </a:r>
            <a:endParaRPr lang="en-US" altLang="zh-CN" sz="2000" baseline="-25000" dirty="0">
              <a:ea typeface="宋体" panose="02010600030101010101" pitchFamily="2" charset="-122"/>
            </a:endParaRPr>
          </a:p>
          <a:p>
            <a:pPr marL="179705" indent="466725">
              <a:buNone/>
            </a:pPr>
            <a:r>
              <a:rPr lang="zh-CN" altLang="x-none" sz="2000" dirty="0">
                <a:ea typeface="宋体" panose="02010600030101010101" pitchFamily="2" charset="-122"/>
              </a:rPr>
              <a:t>权向量</a:t>
            </a:r>
            <a:r>
              <a:rPr lang="en-US" altLang="zh-CN" sz="2000" dirty="0">
                <a:ea typeface="宋体" panose="02010600030101010101" pitchFamily="2" charset="-122"/>
              </a:rPr>
              <a:t>A=</a:t>
            </a:r>
            <a:r>
              <a:rPr lang="zh-CN" altLang="x-none" sz="2000" dirty="0">
                <a:ea typeface="宋体" panose="02010600030101010101" pitchFamily="2" charset="-122"/>
              </a:rPr>
              <a:t>（</a:t>
            </a:r>
            <a:r>
              <a:rPr lang="en-US" altLang="zh-CN" sz="2000" dirty="0">
                <a:ea typeface="宋体" panose="02010600030101010101" pitchFamily="2" charset="-122"/>
              </a:rPr>
              <a:t>a</a:t>
            </a:r>
            <a:r>
              <a:rPr lang="en-US" altLang="zh-CN" sz="2000" baseline="-25000" dirty="0">
                <a:ea typeface="宋体" panose="02010600030101010101" pitchFamily="2" charset="-122"/>
              </a:rPr>
              <a:t>1</a:t>
            </a:r>
            <a:r>
              <a:rPr lang="zh-CN" altLang="x-none" sz="2000" dirty="0">
                <a:ea typeface="宋体" panose="02010600030101010101" pitchFamily="2" charset="-122"/>
              </a:rPr>
              <a:t>，</a:t>
            </a:r>
            <a:r>
              <a:rPr lang="en-US" altLang="zh-CN" sz="2000" dirty="0">
                <a:ea typeface="宋体" panose="02010600030101010101" pitchFamily="2" charset="-122"/>
              </a:rPr>
              <a:t>a</a:t>
            </a:r>
            <a:r>
              <a:rPr lang="en-US" altLang="zh-CN" sz="2000" baseline="-25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a</a:t>
            </a:r>
            <a:r>
              <a:rPr lang="en-US" altLang="zh-CN" sz="2000" baseline="-25000" dirty="0">
                <a:ea typeface="宋体" panose="02010600030101010101" pitchFamily="2" charset="-122"/>
              </a:rPr>
              <a:t>3</a:t>
            </a:r>
            <a:r>
              <a:rPr lang="zh-CN" altLang="x-none" sz="2000" dirty="0">
                <a:ea typeface="宋体" panose="02010600030101010101" pitchFamily="2" charset="-122"/>
              </a:rPr>
              <a:t>）</a:t>
            </a:r>
            <a:endParaRPr lang="zh-CN" altLang="x-none" sz="2000" dirty="0">
              <a:ea typeface="宋体" panose="02010600030101010101" pitchFamily="2" charset="-122"/>
            </a:endParaRPr>
          </a:p>
          <a:p>
            <a:pPr marL="179705" indent="466725">
              <a:buNone/>
            </a:pPr>
            <a:r>
              <a:rPr lang="zh-CN" altLang="x-none" sz="2000" dirty="0">
                <a:ea typeface="宋体" panose="02010600030101010101" pitchFamily="2" charset="-122"/>
              </a:rPr>
              <a:t>按照模糊数学评价模型公式，进行第二层次的综合评价运算：</a:t>
            </a:r>
            <a:endParaRPr lang="en-US" altLang="zh-CN" sz="2000" dirty="0">
              <a:ea typeface="宋体" panose="02010600030101010101" pitchFamily="2" charset="-122"/>
            </a:endParaRPr>
          </a:p>
          <a:p>
            <a:pPr marL="179705" indent="466725" algn="ctr">
              <a:buNone/>
            </a:pPr>
            <a:r>
              <a:rPr lang="en-US" altLang="zh-CN" sz="2000" dirty="0">
                <a:ea typeface="宋体" panose="02010600030101010101" pitchFamily="2" charset="-122"/>
              </a:rPr>
              <a:t>A</a:t>
            </a:r>
            <a:r>
              <a:rPr lang="zh-CN" altLang="zh-CN" sz="2000" dirty="0">
                <a:ea typeface="宋体" panose="02010600030101010101" pitchFamily="2" charset="-122"/>
              </a:rPr>
              <a:t>·</a:t>
            </a:r>
            <a:r>
              <a:rPr lang="en-US" altLang="zh-CN" sz="2000" dirty="0">
                <a:ea typeface="宋体" panose="02010600030101010101" pitchFamily="2" charset="-122"/>
              </a:rPr>
              <a:t>R=B</a:t>
            </a:r>
            <a:endParaRPr lang="zh-CN" altLang="zh-CN" sz="2000" dirty="0">
              <a:ea typeface="宋体" panose="02010600030101010101" pitchFamily="2" charset="-122"/>
            </a:endParaRPr>
          </a:p>
          <a:p>
            <a:pPr marL="179705" indent="466725" algn="ctr">
              <a:buNone/>
            </a:pPr>
            <a:r>
              <a:rPr lang="en-US" altLang="zh-CN" sz="2000" dirty="0">
                <a:ea typeface="宋体" panose="02010600030101010101" pitchFamily="2" charset="-122"/>
              </a:rPr>
              <a:t>b</a:t>
            </a:r>
            <a:r>
              <a:rPr lang="en-US" altLang="zh-CN" sz="2000" baseline="-25000" dirty="0">
                <a:ea typeface="宋体" panose="02010600030101010101" pitchFamily="2" charset="-122"/>
              </a:rPr>
              <a:t>11</a:t>
            </a:r>
            <a:r>
              <a:rPr lang="en-US" altLang="zh-CN" sz="2000" dirty="0">
                <a:ea typeface="宋体" panose="02010600030101010101" pitchFamily="2" charset="-122"/>
              </a:rPr>
              <a:t>  b</a:t>
            </a:r>
            <a:r>
              <a:rPr lang="en-US" altLang="zh-CN" sz="2000" baseline="-25000" dirty="0">
                <a:ea typeface="宋体" panose="02010600030101010101" pitchFamily="2" charset="-122"/>
              </a:rPr>
              <a:t>12</a:t>
            </a:r>
            <a:r>
              <a:rPr lang="en-US" altLang="zh-CN" sz="2000" dirty="0">
                <a:ea typeface="宋体" panose="02010600030101010101" pitchFamily="2" charset="-122"/>
              </a:rPr>
              <a:t> </a:t>
            </a:r>
            <a:r>
              <a:rPr lang="zh-CN" altLang="zh-CN" sz="2000" dirty="0">
                <a:ea typeface="宋体" panose="02010600030101010101" pitchFamily="2" charset="-122"/>
              </a:rPr>
              <a:t>…</a:t>
            </a:r>
            <a:r>
              <a:rPr lang="en-US" altLang="zh-CN" sz="2000" dirty="0">
                <a:ea typeface="宋体" panose="02010600030101010101" pitchFamily="2" charset="-122"/>
              </a:rPr>
              <a:t> b</a:t>
            </a:r>
            <a:r>
              <a:rPr lang="en-US" altLang="zh-CN" sz="2000" baseline="-25000" dirty="0">
                <a:ea typeface="宋体" panose="02010600030101010101" pitchFamily="2" charset="-122"/>
              </a:rPr>
              <a:t>14</a:t>
            </a:r>
            <a:endParaRPr lang="zh-CN" altLang="zh-CN" sz="2000" dirty="0">
              <a:ea typeface="宋体" panose="02010600030101010101" pitchFamily="2" charset="-122"/>
            </a:endParaRPr>
          </a:p>
          <a:p>
            <a:pPr marL="179705" indent="466725" algn="ctr">
              <a:buNone/>
            </a:pPr>
            <a:r>
              <a:rPr lang="en-US" altLang="zh-CN" sz="2000" dirty="0">
                <a:ea typeface="宋体" panose="02010600030101010101" pitchFamily="2" charset="-122"/>
              </a:rPr>
              <a:t>           </a:t>
            </a:r>
            <a:r>
              <a:rPr lang="zh-CN" altLang="x-none" sz="2000" dirty="0">
                <a:ea typeface="宋体" panose="02010600030101010101" pitchFamily="2" charset="-122"/>
              </a:rPr>
              <a:t>即</a:t>
            </a:r>
            <a:r>
              <a:rPr lang="en-US" altLang="zh-CN" sz="2000" dirty="0">
                <a:ea typeface="宋体" panose="02010600030101010101" pitchFamily="2" charset="-122"/>
              </a:rPr>
              <a:t>(a</a:t>
            </a:r>
            <a:r>
              <a:rPr lang="en-US" altLang="zh-CN" sz="2000" baseline="-25000" dirty="0">
                <a:ea typeface="宋体" panose="02010600030101010101" pitchFamily="2" charset="-122"/>
              </a:rPr>
              <a:t>1</a:t>
            </a:r>
            <a:r>
              <a:rPr lang="zh-CN" altLang="x-none" sz="2000" dirty="0">
                <a:ea typeface="宋体" panose="02010600030101010101" pitchFamily="2" charset="-122"/>
              </a:rPr>
              <a:t>，</a:t>
            </a:r>
            <a:r>
              <a:rPr lang="en-US" altLang="zh-CN" sz="2000" dirty="0">
                <a:ea typeface="宋体" panose="02010600030101010101" pitchFamily="2" charset="-122"/>
              </a:rPr>
              <a:t>a</a:t>
            </a:r>
            <a:r>
              <a:rPr lang="en-US" altLang="zh-CN" sz="2000" baseline="-25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a</a:t>
            </a:r>
            <a:r>
              <a:rPr lang="en-US" altLang="zh-CN" sz="2000" baseline="-25000" dirty="0">
                <a:ea typeface="宋体" panose="02010600030101010101" pitchFamily="2" charset="-122"/>
              </a:rPr>
              <a:t>3</a:t>
            </a:r>
            <a:r>
              <a:rPr lang="en-US" altLang="zh-CN" sz="2000" dirty="0">
                <a:ea typeface="宋体" panose="02010600030101010101" pitchFamily="2" charset="-122"/>
              </a:rPr>
              <a:t>)   b</a:t>
            </a:r>
            <a:r>
              <a:rPr lang="en-US" altLang="zh-CN" sz="2000" baseline="-25000" dirty="0">
                <a:ea typeface="宋体" panose="02010600030101010101" pitchFamily="2" charset="-122"/>
              </a:rPr>
              <a:t>21</a:t>
            </a:r>
            <a:r>
              <a:rPr lang="en-US" altLang="zh-CN" sz="2000" dirty="0">
                <a:ea typeface="宋体" panose="02010600030101010101" pitchFamily="2" charset="-122"/>
              </a:rPr>
              <a:t>  b</a:t>
            </a:r>
            <a:r>
              <a:rPr lang="en-US" altLang="zh-CN" sz="2000" baseline="-25000" dirty="0">
                <a:ea typeface="宋体" panose="02010600030101010101" pitchFamily="2" charset="-122"/>
              </a:rPr>
              <a:t>22</a:t>
            </a:r>
            <a:r>
              <a:rPr lang="en-US" altLang="zh-CN" sz="2000" dirty="0">
                <a:ea typeface="宋体" panose="02010600030101010101" pitchFamily="2" charset="-122"/>
              </a:rPr>
              <a:t> </a:t>
            </a:r>
            <a:r>
              <a:rPr lang="zh-CN" altLang="zh-CN" sz="2000" dirty="0">
                <a:ea typeface="宋体" panose="02010600030101010101" pitchFamily="2" charset="-122"/>
              </a:rPr>
              <a:t>…</a:t>
            </a:r>
            <a:r>
              <a:rPr lang="en-US" altLang="zh-CN" sz="2000" dirty="0">
                <a:ea typeface="宋体" panose="02010600030101010101" pitchFamily="2" charset="-122"/>
              </a:rPr>
              <a:t> b</a:t>
            </a:r>
            <a:r>
              <a:rPr lang="en-US" altLang="zh-CN" sz="2000" baseline="-25000" dirty="0">
                <a:ea typeface="宋体" panose="02010600030101010101" pitchFamily="2" charset="-122"/>
              </a:rPr>
              <a:t>24</a:t>
            </a:r>
            <a:r>
              <a:rPr lang="en-US" altLang="zh-CN" sz="2000" dirty="0">
                <a:ea typeface="宋体" panose="02010600030101010101" pitchFamily="2" charset="-122"/>
              </a:rPr>
              <a:t>   =</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1</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3</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4</a:t>
            </a:r>
            <a:r>
              <a:rPr lang="zh-CN" altLang="x-none" sz="2000" dirty="0">
                <a:ea typeface="宋体" panose="02010600030101010101" pitchFamily="2" charset="-122"/>
              </a:rPr>
              <a:t>）</a:t>
            </a:r>
            <a:endParaRPr lang="zh-CN" altLang="x-none" sz="2000" dirty="0">
              <a:ea typeface="宋体" panose="02010600030101010101" pitchFamily="2" charset="-122"/>
            </a:endParaRPr>
          </a:p>
          <a:p>
            <a:pPr marL="179705" indent="466725" algn="ctr">
              <a:buNone/>
            </a:pPr>
            <a:r>
              <a:rPr lang="en-US" altLang="zh-CN" sz="2000" dirty="0">
                <a:ea typeface="宋体" panose="02010600030101010101" pitchFamily="2" charset="-122"/>
              </a:rPr>
              <a:t>b</a:t>
            </a:r>
            <a:r>
              <a:rPr lang="en-US" altLang="zh-CN" sz="2000" baseline="-25000" dirty="0">
                <a:ea typeface="宋体" panose="02010600030101010101" pitchFamily="2" charset="-122"/>
              </a:rPr>
              <a:t>31</a:t>
            </a:r>
            <a:r>
              <a:rPr lang="en-US" altLang="zh-CN" sz="2000" dirty="0">
                <a:ea typeface="宋体" panose="02010600030101010101" pitchFamily="2" charset="-122"/>
              </a:rPr>
              <a:t>  b</a:t>
            </a:r>
            <a:r>
              <a:rPr lang="en-US" altLang="zh-CN" sz="2000" baseline="-25000" dirty="0">
                <a:ea typeface="宋体" panose="02010600030101010101" pitchFamily="2" charset="-122"/>
              </a:rPr>
              <a:t>32</a:t>
            </a:r>
            <a:r>
              <a:rPr lang="en-US" altLang="zh-CN" sz="2000" dirty="0">
                <a:ea typeface="宋体" panose="02010600030101010101" pitchFamily="2" charset="-122"/>
              </a:rPr>
              <a:t> </a:t>
            </a:r>
            <a:r>
              <a:rPr lang="zh-CN" altLang="zh-CN" sz="2000" dirty="0">
                <a:ea typeface="宋体" panose="02010600030101010101" pitchFamily="2" charset="-122"/>
              </a:rPr>
              <a:t>…</a:t>
            </a:r>
            <a:r>
              <a:rPr lang="en-US" altLang="zh-CN" sz="2000" dirty="0">
                <a:ea typeface="宋体" panose="02010600030101010101" pitchFamily="2" charset="-122"/>
              </a:rPr>
              <a:t> b</a:t>
            </a:r>
            <a:r>
              <a:rPr lang="en-US" altLang="zh-CN" sz="2000" baseline="-25000" dirty="0">
                <a:ea typeface="宋体" panose="02010600030101010101" pitchFamily="2" charset="-122"/>
              </a:rPr>
              <a:t>34</a:t>
            </a:r>
            <a:endParaRPr lang="en-US" altLang="zh-CN" sz="2000" baseline="-25000" dirty="0">
              <a:ea typeface="宋体" panose="02010600030101010101" pitchFamily="2" charset="-122"/>
            </a:endParaRPr>
          </a:p>
          <a:p>
            <a:pPr marL="179705" indent="466725">
              <a:buNone/>
            </a:pPr>
            <a:r>
              <a:rPr lang="zh-CN" altLang="x-none" sz="2000" dirty="0">
                <a:ea typeface="宋体" panose="02010600030101010101" pitchFamily="2" charset="-122"/>
              </a:rPr>
              <a:t>这里得到的</a:t>
            </a:r>
            <a:r>
              <a:rPr lang="en-US" altLang="zh-CN" sz="2000" dirty="0">
                <a:ea typeface="宋体" panose="02010600030101010101" pitchFamily="2" charset="-122"/>
              </a:rPr>
              <a:t>B=</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1</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2</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3</a:t>
            </a:r>
            <a:r>
              <a:rPr lang="zh-CN" altLang="x-none" sz="2000" dirty="0">
                <a:ea typeface="宋体" panose="02010600030101010101" pitchFamily="2" charset="-122"/>
              </a:rPr>
              <a:t>，</a:t>
            </a:r>
            <a:r>
              <a:rPr lang="en-US" altLang="zh-CN" sz="2000" dirty="0">
                <a:ea typeface="宋体" panose="02010600030101010101" pitchFamily="2" charset="-122"/>
              </a:rPr>
              <a:t>b</a:t>
            </a:r>
            <a:r>
              <a:rPr lang="en-US" altLang="zh-CN" sz="2000" baseline="-25000" dirty="0">
                <a:ea typeface="宋体" panose="02010600030101010101" pitchFamily="2" charset="-122"/>
              </a:rPr>
              <a:t>4</a:t>
            </a:r>
            <a:r>
              <a:rPr lang="zh-CN" altLang="x-none" sz="2000" dirty="0">
                <a:ea typeface="宋体" panose="02010600030101010101" pitchFamily="2" charset="-122"/>
              </a:rPr>
              <a:t>）就是总的综合评价结果。按照最大隶属度原则，</a:t>
            </a:r>
            <a:r>
              <a:rPr lang="en-US" altLang="zh-CN" sz="2000" dirty="0">
                <a:ea typeface="宋体" panose="02010600030101010101" pitchFamily="2" charset="-122"/>
              </a:rPr>
              <a:t>b</a:t>
            </a:r>
            <a:r>
              <a:rPr lang="en-US" altLang="zh-CN" sz="2000" baseline="-25000" dirty="0">
                <a:ea typeface="宋体" panose="02010600030101010101" pitchFamily="2" charset="-122"/>
              </a:rPr>
              <a:t>j</a:t>
            </a:r>
            <a:r>
              <a:rPr lang="zh-CN" altLang="x-none" sz="2000" dirty="0">
                <a:ea typeface="宋体" panose="02010600030101010101" pitchFamily="2" charset="-122"/>
              </a:rPr>
              <a:t>中数值最大者所对应的等级即为产品创新人才知识管理状况所达到的标准等级。</a:t>
            </a:r>
            <a:endParaRPr lang="zh-CN" altLang="x-none" sz="2000" dirty="0">
              <a:ea typeface="宋体" panose="02010600030101010101" pitchFamily="2" charset="-122"/>
            </a:endParaRPr>
          </a:p>
          <a:p>
            <a:pPr marL="179705" indent="466725">
              <a:buNone/>
            </a:pPr>
            <a:endParaRPr lang="zh-CN" altLang="zh-CN" sz="2000" dirty="0">
              <a:ea typeface="宋体" panose="02010600030101010101" pitchFamily="2" charset="-122"/>
            </a:endParaRPr>
          </a:p>
          <a:p>
            <a:pPr marL="179705" indent="466725">
              <a:buNone/>
            </a:pPr>
            <a:endParaRPr lang="en-US" altLang="zh-CN" sz="2000" dirty="0">
              <a:ea typeface="宋体" panose="02010600030101010101" pitchFamily="2" charset="-122"/>
            </a:endParaRPr>
          </a:p>
          <a:p>
            <a:pPr marL="179705" indent="466725">
              <a:buNone/>
            </a:pPr>
            <a:endParaRPr lang="zh-CN" altLang="zh-CN" sz="2000" dirty="0">
              <a:ea typeface="宋体" panose="02010600030101010101" pitchFamily="2" charset="-122"/>
            </a:endParaRPr>
          </a:p>
          <a:p>
            <a:pPr marL="179705" indent="466725">
              <a:buNone/>
            </a:pPr>
            <a:endParaRPr lang="zh-CN" altLang="zh-CN" sz="2000" dirty="0">
              <a:ea typeface="宋体" panose="02010600030101010101" pitchFamily="2" charset="-122"/>
            </a:endParaRPr>
          </a:p>
          <a:p>
            <a:pPr marL="179705" indent="466725">
              <a:buNone/>
            </a:pPr>
            <a:endParaRPr lang="zh-CN" altLang="zh-CN" sz="2000"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任务二  物流客户服务绩效评估</a:t>
            </a:r>
            <a:endParaRPr kumimoji="0" lang="zh-CN" altLang="en-US" sz="3600" b="1" kern="0" cap="none" spc="0" normalizeH="0" baseline="0" noProof="0" dirty="0">
              <a:latin typeface="华文新魏" pitchFamily="2" charset="-122"/>
              <a:ea typeface="华文新魏" pitchFamily="2" charset="-122"/>
              <a:cs typeface="+mj-cs"/>
            </a:endParaRPr>
          </a:p>
        </p:txBody>
      </p:sp>
      <p:sp>
        <p:nvSpPr>
          <p:cNvPr id="6" name="双括号 5"/>
          <p:cNvSpPr/>
          <p:nvPr/>
        </p:nvSpPr>
        <p:spPr>
          <a:xfrm>
            <a:off x="4211638" y="2546350"/>
            <a:ext cx="1857375" cy="1214438"/>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双括号 4"/>
          <p:cNvSpPr/>
          <p:nvPr/>
        </p:nvSpPr>
        <p:spPr>
          <a:xfrm>
            <a:off x="3638550" y="2605088"/>
            <a:ext cx="428625" cy="1000125"/>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双括号 6"/>
          <p:cNvSpPr/>
          <p:nvPr/>
        </p:nvSpPr>
        <p:spPr>
          <a:xfrm>
            <a:off x="3867150" y="4845050"/>
            <a:ext cx="1857375" cy="928688"/>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8178" name="内容占位符 2"/>
          <p:cNvSpPr>
            <a:spLocks noGrp="1"/>
          </p:cNvSpPr>
          <p:nvPr>
            <p:ph idx="1"/>
          </p:nvPr>
        </p:nvSpPr>
        <p:spPr>
          <a:xfrm>
            <a:off x="457200" y="1643063"/>
            <a:ext cx="8229600" cy="4681537"/>
          </a:xfrm>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随着科技进步、技术创新、金融创新和市场竞争的日益激烈，物流企业无不面临着前所未有的风险管理的挑战，构建企业全面风险管理体系已成为</a:t>
            </a:r>
            <a:r>
              <a:rPr lang="en-US" altLang="zh-CN" dirty="0">
                <a:ea typeface="宋体" panose="02010600030101010101" pitchFamily="2" charset="-122"/>
              </a:rPr>
              <a:t>21</a:t>
            </a:r>
            <a:r>
              <a:rPr lang="zh-CN" altLang="x-none" dirty="0">
                <a:ea typeface="宋体" panose="02010600030101010101" pitchFamily="2" charset="-122"/>
              </a:rPr>
              <a:t>世纪物流企业管理发展的新趋势。以某一物流企业为例，分析其所面临的客户风险有哪些，并提出应对方法。</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能够根据某一物流企业的实际情况，指出它所面临的风险并确定解决方法。</a:t>
            </a: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任务三  物流客户风险相关知识</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9202" name="内容占位符 2"/>
          <p:cNvSpPr>
            <a:spLocks noGrp="1"/>
          </p:cNvSpPr>
          <p:nvPr>
            <p:ph idx="1"/>
          </p:nvPr>
        </p:nvSpPr>
        <p:spPr>
          <a:xfrm>
            <a:off x="1000125" y="1571625"/>
            <a:ext cx="6858000" cy="5286375"/>
          </a:xfrm>
          <a:ln/>
        </p:spPr>
        <p:txBody>
          <a:bodyPr vert="horz" wrap="square" lIns="91440" tIns="45720" rIns="91440" bIns="45720" anchor="t" anchorCtr="0"/>
          <a:p>
            <a:pPr eaLnBrk="1" hangingPunct="1">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x-none" sz="2400" b="1" dirty="0">
                <a:ea typeface="宋体" panose="02010600030101010101" pitchFamily="2" charset="-122"/>
              </a:rPr>
              <a:t>物流企业面临的客户风险</a:t>
            </a:r>
            <a:endParaRPr lang="en-US" altLang="zh-CN" sz="2400" b="1" dirty="0">
              <a:ea typeface="宋体" panose="02010600030101010101" pitchFamily="2" charset="-122"/>
            </a:endParaRPr>
          </a:p>
          <a:p>
            <a:pPr eaLnBrk="1" hangingPunct="1">
              <a:buNone/>
            </a:pPr>
            <a:r>
              <a:rPr lang="zh-CN" altLang="x-none" sz="2000" dirty="0">
                <a:ea typeface="宋体" panose="02010600030101010101" pitchFamily="2" charset="-122"/>
              </a:rPr>
              <a:t>（</a:t>
            </a:r>
            <a:r>
              <a:rPr lang="en-US" altLang="zh-CN" sz="2000" dirty="0">
                <a:ea typeface="宋体" panose="02010600030101010101" pitchFamily="2" charset="-122"/>
              </a:rPr>
              <a:t>1</a:t>
            </a:r>
            <a:r>
              <a:rPr lang="zh-CN" altLang="x-none" sz="2000" dirty="0">
                <a:ea typeface="宋体" panose="02010600030101010101" pitchFamily="2" charset="-122"/>
              </a:rPr>
              <a:t>）与托运人之间可能产生的风险</a:t>
            </a:r>
            <a:endParaRPr lang="en-US" altLang="zh-CN" sz="2000" dirty="0">
              <a:ea typeface="宋体" panose="02010600030101010101" pitchFamily="2" charset="-122"/>
            </a:endParaRPr>
          </a:p>
          <a:p>
            <a:pPr eaLnBrk="1" hangingPunct="1">
              <a:buNone/>
            </a:pPr>
            <a:r>
              <a:rPr lang="zh-CN" altLang="x-none" sz="2000" dirty="0">
                <a:ea typeface="宋体" panose="02010600030101010101" pitchFamily="2" charset="-122"/>
              </a:rPr>
              <a:t>①货物灭损带来的赔偿风险</a:t>
            </a:r>
            <a:r>
              <a:rPr lang="zh-CN" altLang="zh-CN" sz="2000" dirty="0">
                <a:ea typeface="宋体" panose="02010600030101010101" pitchFamily="2" charset="-122"/>
              </a:rPr>
              <a:t>——</a:t>
            </a:r>
            <a:r>
              <a:rPr lang="zh-CN" altLang="x-none" sz="2000" dirty="0">
                <a:ea typeface="宋体" panose="02010600030101010101" pitchFamily="2" charset="-122"/>
              </a:rPr>
              <a:t>对物流安全性的挑战 </a:t>
            </a:r>
            <a:endParaRPr lang="zh-CN" altLang="x-none" sz="2000" dirty="0">
              <a:ea typeface="宋体" panose="02010600030101010101" pitchFamily="2" charset="-122"/>
            </a:endParaRPr>
          </a:p>
          <a:p>
            <a:pPr eaLnBrk="1" hangingPunct="1">
              <a:buNone/>
            </a:pPr>
            <a:r>
              <a:rPr lang="zh-CN" altLang="zh-CN" sz="2000" dirty="0">
                <a:ea typeface="宋体" panose="02010600030101010101" pitchFamily="2" charset="-122"/>
              </a:rPr>
              <a:t>②</a:t>
            </a:r>
            <a:r>
              <a:rPr lang="zh-CN" altLang="x-none" sz="2000" dirty="0">
                <a:ea typeface="宋体" panose="02010600030101010101" pitchFamily="2" charset="-122"/>
              </a:rPr>
              <a:t>延时配送带来的责任风险</a:t>
            </a:r>
            <a:r>
              <a:rPr lang="zh-CN" altLang="zh-CN" sz="2000" dirty="0">
                <a:ea typeface="宋体" panose="02010600030101010101" pitchFamily="2" charset="-122"/>
              </a:rPr>
              <a:t>——</a:t>
            </a:r>
            <a:r>
              <a:rPr lang="zh-CN" altLang="x-none" sz="2000" dirty="0">
                <a:ea typeface="宋体" panose="02010600030101010101" pitchFamily="2" charset="-122"/>
              </a:rPr>
              <a:t>对物流及时性的挑战 </a:t>
            </a:r>
            <a:endParaRPr lang="zh-CN" altLang="x-none" sz="2000" dirty="0">
              <a:ea typeface="宋体" panose="02010600030101010101" pitchFamily="2" charset="-122"/>
            </a:endParaRPr>
          </a:p>
          <a:p>
            <a:pPr eaLnBrk="1" hangingPunct="1">
              <a:buNone/>
            </a:pPr>
            <a:r>
              <a:rPr lang="zh-CN" altLang="zh-CN" sz="2000" dirty="0">
                <a:ea typeface="宋体" panose="02010600030101010101" pitchFamily="2" charset="-122"/>
              </a:rPr>
              <a:t>③</a:t>
            </a:r>
            <a:r>
              <a:rPr lang="zh-CN" altLang="x-none" sz="2000" dirty="0">
                <a:ea typeface="宋体" panose="02010600030101010101" pitchFamily="2" charset="-122"/>
              </a:rPr>
              <a:t>错发错运带来的责任风险</a:t>
            </a:r>
            <a:r>
              <a:rPr lang="zh-CN" altLang="zh-CN" sz="2000" dirty="0">
                <a:ea typeface="宋体" panose="02010600030101010101" pitchFamily="2" charset="-122"/>
              </a:rPr>
              <a:t>——</a:t>
            </a:r>
            <a:r>
              <a:rPr lang="zh-CN" altLang="x-none" sz="2000" dirty="0">
                <a:ea typeface="宋体" panose="02010600030101010101" pitchFamily="2" charset="-122"/>
              </a:rPr>
              <a:t>对物流准确性的挑战  </a:t>
            </a:r>
            <a:endParaRPr lang="zh-CN" altLang="x-none" sz="2000" dirty="0">
              <a:ea typeface="宋体" panose="02010600030101010101" pitchFamily="2" charset="-122"/>
            </a:endParaRPr>
          </a:p>
          <a:p>
            <a:pPr eaLnBrk="1" hangingPunct="1">
              <a:buNone/>
            </a:pP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）与分包商之间可能产生的风险</a:t>
            </a:r>
            <a:endParaRPr lang="en-US" altLang="zh-CN" sz="2000" dirty="0">
              <a:ea typeface="宋体" panose="02010600030101010101" pitchFamily="2" charset="-122"/>
            </a:endParaRPr>
          </a:p>
          <a:p>
            <a:pPr eaLnBrk="1" hangingPunct="1">
              <a:buNone/>
            </a:pPr>
            <a:r>
              <a:rPr lang="zh-CN" altLang="en-US" sz="2000" dirty="0">
                <a:ea typeface="宋体" panose="02010600030101010101" pitchFamily="2" charset="-122"/>
              </a:rPr>
              <a:t>①</a:t>
            </a:r>
            <a:r>
              <a:rPr lang="zh-CN" altLang="x-none" sz="2000" dirty="0">
                <a:ea typeface="宋体" panose="02010600030101010101" pitchFamily="2" charset="-122"/>
              </a:rPr>
              <a:t>传递性风险 </a:t>
            </a:r>
            <a:endParaRPr lang="zh-CN" altLang="x-none" sz="2000" dirty="0">
              <a:ea typeface="宋体" panose="02010600030101010101" pitchFamily="2" charset="-122"/>
            </a:endParaRPr>
          </a:p>
          <a:p>
            <a:pPr eaLnBrk="1" hangingPunct="1">
              <a:buNone/>
            </a:pPr>
            <a:r>
              <a:rPr lang="zh-CN" altLang="x-none" sz="2000" dirty="0">
                <a:ea typeface="宋体" panose="02010600030101010101" pitchFamily="2" charset="-122"/>
              </a:rPr>
              <a:t>②诈骗风险 </a:t>
            </a:r>
            <a:endParaRPr lang="zh-CN" altLang="x-none" sz="2000" dirty="0">
              <a:ea typeface="宋体" panose="02010600030101010101" pitchFamily="2" charset="-122"/>
            </a:endParaRPr>
          </a:p>
          <a:p>
            <a:pPr eaLnBrk="1" hangingPunct="1">
              <a:buNone/>
            </a:pPr>
            <a:r>
              <a:rPr lang="zh-CN" altLang="x-none" sz="2000" dirty="0">
                <a:ea typeface="宋体" panose="02010600030101010101" pitchFamily="2" charset="-122"/>
              </a:rPr>
              <a:t>（</a:t>
            </a:r>
            <a:r>
              <a:rPr lang="en-US" altLang="zh-CN" sz="2000" dirty="0">
                <a:ea typeface="宋体" panose="02010600030101010101" pitchFamily="2" charset="-122"/>
              </a:rPr>
              <a:t>3</a:t>
            </a:r>
            <a:r>
              <a:rPr lang="zh-CN" altLang="x-none" sz="2000" dirty="0">
                <a:ea typeface="宋体" panose="02010600030101010101" pitchFamily="2" charset="-122"/>
              </a:rPr>
              <a:t>）与社会公众之间可能产生的责任风险 </a:t>
            </a:r>
            <a:endParaRPr lang="en-US" altLang="zh-CN" sz="2000" dirty="0">
              <a:ea typeface="宋体" panose="02010600030101010101" pitchFamily="2" charset="-122"/>
            </a:endParaRPr>
          </a:p>
          <a:p>
            <a:pPr eaLnBrk="1" hangingPunct="1">
              <a:buNone/>
            </a:pPr>
            <a:r>
              <a:rPr lang="zh-CN" altLang="en-US" sz="2000" dirty="0">
                <a:ea typeface="宋体" panose="02010600030101010101" pitchFamily="2" charset="-122"/>
              </a:rPr>
              <a:t>①</a:t>
            </a:r>
            <a:r>
              <a:rPr lang="zh-CN" altLang="x-none" sz="2000" dirty="0">
                <a:ea typeface="宋体" panose="02010600030101010101" pitchFamily="2" charset="-122"/>
              </a:rPr>
              <a:t>环境污染风险 </a:t>
            </a:r>
            <a:endParaRPr lang="en-US" altLang="zh-CN" sz="2000" dirty="0">
              <a:ea typeface="宋体" panose="02010600030101010101" pitchFamily="2" charset="-122"/>
            </a:endParaRPr>
          </a:p>
          <a:p>
            <a:pPr eaLnBrk="1" hangingPunct="1">
              <a:buNone/>
            </a:pPr>
            <a:r>
              <a:rPr lang="zh-CN" altLang="x-none" sz="2000" dirty="0">
                <a:ea typeface="宋体" panose="02010600030101010101" pitchFamily="2" charset="-122"/>
              </a:rPr>
              <a:t>②交通肇事风险 </a:t>
            </a:r>
            <a:endParaRPr lang="zh-CN" altLang="x-none" sz="2000" dirty="0">
              <a:ea typeface="宋体" panose="02010600030101010101" pitchFamily="2" charset="-122"/>
            </a:endParaRPr>
          </a:p>
          <a:p>
            <a:pPr eaLnBrk="1" hangingPunct="1">
              <a:buNone/>
            </a:pPr>
            <a:r>
              <a:rPr lang="zh-CN" altLang="x-none" sz="2000" dirty="0">
                <a:ea typeface="宋体" panose="02010600030101010101" pitchFamily="2" charset="-122"/>
              </a:rPr>
              <a:t>③危险品泄漏风险 </a:t>
            </a:r>
            <a:endParaRPr lang="zh-CN" altLang="x-none" sz="2000" dirty="0">
              <a:ea typeface="宋体" panose="02010600030101010101" pitchFamily="2" charset="-122"/>
            </a:endParaRPr>
          </a:p>
          <a:p>
            <a:pPr eaLnBrk="1" hangingPunct="1">
              <a:buNone/>
            </a:pPr>
            <a:endParaRPr lang="zh-CN" altLang="x-none" sz="2400" dirty="0">
              <a:ea typeface="宋体" panose="02010600030101010101" pitchFamily="2" charset="-122"/>
            </a:endParaRPr>
          </a:p>
          <a:p>
            <a:pPr eaLnBrk="1" hangingPunct="1">
              <a:buNone/>
            </a:pPr>
            <a:endParaRPr lang="zh-CN" altLang="en-US"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任务三  物流客户风险相关知识</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0226" name="内容占位符 2"/>
          <p:cNvSpPr>
            <a:spLocks noGrp="1"/>
          </p:cNvSpPr>
          <p:nvPr>
            <p:ph idx="1"/>
          </p:nvPr>
        </p:nvSpPr>
        <p:spPr>
          <a:xfrm>
            <a:off x="642938" y="1785938"/>
            <a:ext cx="8143875" cy="4714875"/>
          </a:xfrm>
          <a:ln/>
        </p:spPr>
        <p:txBody>
          <a:bodyPr vert="horz" wrap="square" lIns="91440" tIns="45720" rIns="91440" bIns="45720" anchor="t" anchorCtr="0"/>
          <a:p>
            <a:pPr eaLnBrk="1" hangingPunct="1">
              <a:buNone/>
            </a:pPr>
            <a:r>
              <a:rPr lang="en-US" altLang="zh-CN" sz="2000" dirty="0">
                <a:ea typeface="宋体" panose="02010600030101010101" pitchFamily="2" charset="-122"/>
              </a:rPr>
              <a:t>2</a:t>
            </a:r>
            <a:r>
              <a:rPr lang="en-US" altLang="zh-CN" sz="2000" b="1" dirty="0">
                <a:ea typeface="宋体" panose="02010600030101010101" pitchFamily="2" charset="-122"/>
              </a:rPr>
              <a:t>.</a:t>
            </a:r>
            <a:r>
              <a:rPr lang="zh-CN" altLang="x-none" sz="2000" b="1" dirty="0">
                <a:ea typeface="宋体" panose="02010600030101010101" pitchFamily="2" charset="-122"/>
              </a:rPr>
              <a:t>物流客户风险的防范对策</a:t>
            </a:r>
            <a:endParaRPr lang="en-US" altLang="zh-CN" sz="2000" b="1" dirty="0">
              <a:ea typeface="宋体" panose="02010600030101010101" pitchFamily="2" charset="-122"/>
            </a:endParaRPr>
          </a:p>
          <a:p>
            <a:pPr>
              <a:buNone/>
            </a:pPr>
            <a:r>
              <a:rPr lang="en-US" altLang="zh-CN" sz="2000" dirty="0">
                <a:ea typeface="宋体" panose="02010600030101010101" pitchFamily="2" charset="-122"/>
              </a:rPr>
              <a:t>     </a:t>
            </a:r>
            <a:r>
              <a:rPr lang="zh-CN" altLang="x-none" sz="2000" dirty="0">
                <a:ea typeface="宋体" panose="02010600030101010101" pitchFamily="2" charset="-122"/>
              </a:rPr>
              <a:t>一般而言，风险的估算要参考两个指数， 即发生的概率和损失的严重程度。 发生损失的概率越高，造成损失的程度越严重，风险也就越大。企业应该系统研究面临的不同风险类型，并采取相应的风险应对策略。风险应对策略可以从降低风险发生的概率和减少风险造成的损失两个方面入手，前者包括放弃和管理，后者包括自留和转嫁</a:t>
            </a:r>
            <a:r>
              <a:rPr lang="en-US" altLang="zh-CN" sz="2000" dirty="0">
                <a:ea typeface="宋体" panose="02010600030101010101" pitchFamily="2" charset="-122"/>
              </a:rPr>
              <a:t>(</a:t>
            </a:r>
            <a:r>
              <a:rPr lang="zh-CN" altLang="x-none" sz="2000" dirty="0">
                <a:ea typeface="宋体" panose="02010600030101010101" pitchFamily="2" charset="-122"/>
              </a:rPr>
              <a:t>即保险</a:t>
            </a:r>
            <a:r>
              <a:rPr lang="en-US" altLang="zh-CN" sz="2000" dirty="0">
                <a:ea typeface="宋体" panose="02010600030101010101" pitchFamily="2" charset="-122"/>
              </a:rPr>
              <a:t>)</a:t>
            </a:r>
            <a:r>
              <a:rPr lang="zh-CN" altLang="x-none" sz="2000" dirty="0">
                <a:ea typeface="宋体" panose="02010600030101010101" pitchFamily="2" charset="-122"/>
              </a:rPr>
              <a:t>。</a:t>
            </a:r>
            <a:r>
              <a:rPr lang="zh-CN" altLang="en-US" sz="2000" dirty="0">
                <a:ea typeface="宋体" panose="02010600030101010101" pitchFamily="2" charset="-122"/>
              </a:rPr>
              <a:t>  </a:t>
            </a:r>
            <a:endParaRPr lang="zh-CN" altLang="x-none" sz="2000" dirty="0">
              <a:ea typeface="宋体" panose="02010600030101010101" pitchFamily="2" charset="-122"/>
            </a:endParaRPr>
          </a:p>
          <a:p>
            <a:pPr>
              <a:buNone/>
            </a:pPr>
            <a:r>
              <a:rPr lang="en-US" altLang="zh-CN" sz="2000" dirty="0">
                <a:ea typeface="宋体" panose="02010600030101010101" pitchFamily="2" charset="-122"/>
              </a:rPr>
              <a:t>     </a:t>
            </a:r>
            <a:r>
              <a:rPr lang="zh-CN" altLang="x-none" sz="2000" dirty="0">
                <a:ea typeface="宋体" panose="02010600030101010101" pitchFamily="2" charset="-122"/>
              </a:rPr>
              <a:t>具体防范对策按照企业的风险类型可以分为以下四种情况：</a:t>
            </a:r>
            <a:r>
              <a:rPr lang="zh-CN" altLang="en-US" sz="2000" dirty="0">
                <a:ea typeface="宋体" panose="02010600030101010101" pitchFamily="2" charset="-122"/>
              </a:rPr>
              <a:t>  </a:t>
            </a:r>
            <a:endParaRPr lang="zh-CN" altLang="x-none" sz="2000"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1</a:t>
            </a:r>
            <a:r>
              <a:rPr lang="zh-CN" altLang="x-none" sz="2000" dirty="0">
                <a:ea typeface="宋体" panose="02010600030101010101" pitchFamily="2" charset="-122"/>
              </a:rPr>
              <a:t>）风险最小类型，即发生的概率很低，造成的损失也很小。</a:t>
            </a:r>
            <a:endParaRPr lang="en-US" altLang="zh-CN" sz="2000"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）风险较小类型，即发生的概率很高，但造成的损失很小。</a:t>
            </a:r>
            <a:r>
              <a:rPr lang="zh-CN" altLang="en-US" sz="2000" dirty="0">
                <a:ea typeface="宋体" panose="02010600030101010101" pitchFamily="2" charset="-122"/>
              </a:rPr>
              <a:t>  </a:t>
            </a:r>
            <a:endParaRPr lang="zh-CN" altLang="x-none" sz="2000"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3</a:t>
            </a:r>
            <a:r>
              <a:rPr lang="zh-CN" altLang="x-none" sz="2000" dirty="0">
                <a:ea typeface="宋体" panose="02010600030101010101" pitchFamily="2" charset="-122"/>
              </a:rPr>
              <a:t>）风险较大类型，即发生的概率很低，但造成的损失很大。</a:t>
            </a:r>
            <a:r>
              <a:rPr lang="zh-CN" altLang="en-US" sz="2000" dirty="0">
                <a:ea typeface="宋体" panose="02010600030101010101" pitchFamily="2" charset="-122"/>
              </a:rPr>
              <a:t>  </a:t>
            </a:r>
            <a:endParaRPr lang="zh-CN" altLang="x-none" sz="2000"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4</a:t>
            </a:r>
            <a:r>
              <a:rPr lang="zh-CN" altLang="x-none" sz="2000" dirty="0">
                <a:ea typeface="宋体" panose="02010600030101010101" pitchFamily="2" charset="-122"/>
              </a:rPr>
              <a:t>）风险量大类型，即发生的概率很高，造成的损失也很大。</a:t>
            </a:r>
            <a:r>
              <a:rPr lang="zh-CN" altLang="en-US" sz="2000" dirty="0">
                <a:ea typeface="宋体" panose="02010600030101010101" pitchFamily="2" charset="-122"/>
              </a:rPr>
              <a:t>  </a:t>
            </a:r>
            <a:endParaRPr lang="zh-CN" altLang="x-none" sz="2000"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任务三  物流客户风险相关知识</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1250" name="内容占位符 2"/>
          <p:cNvSpPr>
            <a:spLocks noGrp="1"/>
          </p:cNvSpPr>
          <p:nvPr>
            <p:ph idx="1"/>
          </p:nvPr>
        </p:nvSpPr>
        <p:spPr>
          <a:xfrm>
            <a:off x="357188" y="1643063"/>
            <a:ext cx="8429625" cy="5072062"/>
          </a:xfrm>
          <a:ln/>
        </p:spPr>
        <p:txBody>
          <a:bodyPr vert="horz" wrap="square" lIns="91440" tIns="45720" rIns="91440" bIns="45720" anchor="t" anchorCtr="0"/>
          <a:p>
            <a:pPr eaLnBrk="1" hangingPunct="1">
              <a:buNone/>
            </a:pPr>
            <a:r>
              <a:rPr lang="en-US" altLang="zh-CN" sz="2400" dirty="0">
                <a:ea typeface="宋体" panose="02010600030101010101" pitchFamily="2" charset="-122"/>
              </a:rPr>
              <a:t>3.</a:t>
            </a:r>
            <a:r>
              <a:rPr lang="zh-CN" altLang="x-none" sz="2400" b="1" dirty="0">
                <a:ea typeface="宋体" panose="02010600030101010101" pitchFamily="2" charset="-122"/>
              </a:rPr>
              <a:t>物流保险建议</a:t>
            </a:r>
            <a:endParaRPr lang="en-US" altLang="zh-CN" sz="2400" b="1" dirty="0">
              <a:ea typeface="宋体" panose="02010600030101010101" pitchFamily="2" charset="-122"/>
            </a:endParaRPr>
          </a:p>
          <a:p>
            <a:pPr>
              <a:buNone/>
            </a:pPr>
            <a:r>
              <a:rPr lang="zh-CN" altLang="x-none" sz="1800" dirty="0">
                <a:ea typeface="宋体" panose="02010600030101010101" pitchFamily="2" charset="-122"/>
              </a:rPr>
              <a:t>（</a:t>
            </a:r>
            <a:r>
              <a:rPr lang="en-US" altLang="zh-CN" sz="1800" dirty="0">
                <a:ea typeface="宋体" panose="02010600030101010101" pitchFamily="2" charset="-122"/>
              </a:rPr>
              <a:t>1</a:t>
            </a:r>
            <a:r>
              <a:rPr lang="zh-CN" altLang="x-none" sz="1800" dirty="0">
                <a:ea typeface="宋体" panose="02010600030101010101" pitchFamily="2" charset="-122"/>
              </a:rPr>
              <a:t>）与托运人之间产生的风险可以通过投保</a:t>
            </a:r>
            <a:r>
              <a:rPr lang="zh-CN" altLang="zh-CN" sz="1800" dirty="0">
                <a:ea typeface="宋体" panose="02010600030101010101" pitchFamily="2" charset="-122"/>
              </a:rPr>
              <a:t>《</a:t>
            </a:r>
            <a:r>
              <a:rPr lang="zh-CN" altLang="x-none" sz="1800" dirty="0">
                <a:ea typeface="宋体" panose="02010600030101010101" pitchFamily="2" charset="-122"/>
              </a:rPr>
              <a:t>物流责任保险</a:t>
            </a:r>
            <a:r>
              <a:rPr lang="zh-CN" altLang="zh-CN" sz="1800" dirty="0">
                <a:ea typeface="宋体" panose="02010600030101010101" pitchFamily="2" charset="-122"/>
              </a:rPr>
              <a:t>》</a:t>
            </a:r>
            <a:r>
              <a:rPr lang="zh-CN" altLang="x-none" sz="1800" dirty="0">
                <a:ea typeface="宋体" panose="02010600030101010101" pitchFamily="2" charset="-122"/>
              </a:rPr>
              <a:t>解决。除此之外，</a:t>
            </a:r>
            <a:r>
              <a:rPr lang="en-US" altLang="zh-CN" sz="1800" dirty="0">
                <a:ea typeface="宋体" panose="02010600030101010101" pitchFamily="2" charset="-122"/>
              </a:rPr>
              <a:t>   </a:t>
            </a:r>
            <a:r>
              <a:rPr lang="zh-CN" altLang="x-none" sz="1800" dirty="0">
                <a:ea typeface="宋体" panose="02010600030101010101" pitchFamily="2" charset="-122"/>
              </a:rPr>
              <a:t>还可以根据自身风险情况，附加盗窃责任保险、提货不着责任保险、冷藏货物责任保险、错发错运费用损失保险、流通加工和包装责任保险等。</a:t>
            </a:r>
            <a:r>
              <a:rPr lang="zh-CN" altLang="en-US" sz="1800" dirty="0">
                <a:ea typeface="宋体" panose="02010600030101010101" pitchFamily="2" charset="-122"/>
              </a:rPr>
              <a:t>  </a:t>
            </a:r>
            <a:endParaRPr lang="zh-CN" altLang="x-none" sz="1800" dirty="0">
              <a:ea typeface="宋体" panose="02010600030101010101" pitchFamily="2" charset="-122"/>
            </a:endParaRPr>
          </a:p>
          <a:p>
            <a:pPr>
              <a:buNone/>
            </a:pPr>
            <a:r>
              <a:rPr lang="zh-CN" altLang="x-none" sz="1800" dirty="0">
                <a:ea typeface="宋体" panose="02010600030101010101" pitchFamily="2" charset="-122"/>
              </a:rPr>
              <a:t>（</a:t>
            </a:r>
            <a:r>
              <a:rPr lang="en-US" altLang="zh-CN" sz="1800" dirty="0">
                <a:ea typeface="宋体" panose="02010600030101010101" pitchFamily="2" charset="-122"/>
              </a:rPr>
              <a:t>2</a:t>
            </a:r>
            <a:r>
              <a:rPr lang="zh-CN" altLang="x-none" sz="1800" dirty="0">
                <a:ea typeface="宋体" panose="02010600030101010101" pitchFamily="2" charset="-122"/>
              </a:rPr>
              <a:t>）与分包商之间产生的传递性风险固然可以通过保险予以转嫁，但这种情况属于风险较小类型，企业选择投保是不经济的，因此建议在签订分包合同时尽量保持责任限额的一致性。另外，通过选择分包商以及加强管理等方面降低这类风险的出险概率。</a:t>
            </a:r>
            <a:r>
              <a:rPr lang="zh-CN" altLang="en-US" sz="1800" dirty="0">
                <a:ea typeface="宋体" panose="02010600030101010101" pitchFamily="2" charset="-122"/>
              </a:rPr>
              <a:t>  </a:t>
            </a:r>
            <a:endParaRPr lang="zh-CN" altLang="x-none" sz="1800" dirty="0">
              <a:ea typeface="宋体" panose="02010600030101010101" pitchFamily="2" charset="-122"/>
            </a:endParaRPr>
          </a:p>
          <a:p>
            <a:pPr>
              <a:buNone/>
            </a:pPr>
            <a:r>
              <a:rPr lang="zh-CN" altLang="x-none" sz="1800" dirty="0">
                <a:ea typeface="宋体" panose="02010600030101010101" pitchFamily="2" charset="-122"/>
              </a:rPr>
              <a:t>（</a:t>
            </a:r>
            <a:r>
              <a:rPr lang="en-US" altLang="zh-CN" sz="1800" dirty="0">
                <a:ea typeface="宋体" panose="02010600030101010101" pitchFamily="2" charset="-122"/>
              </a:rPr>
              <a:t>3</a:t>
            </a:r>
            <a:r>
              <a:rPr lang="zh-CN" altLang="x-none" sz="1800" dirty="0">
                <a:ea typeface="宋体" panose="02010600030101010101" pitchFamily="2" charset="-122"/>
              </a:rPr>
              <a:t>）至于诈骗风险，可以投保信用保证保险，即保险公司对分包商的信用承担保险责任。一旦发生诈骗风险，物流企业可以从保险公司受偿。</a:t>
            </a:r>
            <a:r>
              <a:rPr lang="zh-CN" altLang="en-US" sz="1800" dirty="0">
                <a:ea typeface="宋体" panose="02010600030101010101" pitchFamily="2" charset="-122"/>
              </a:rPr>
              <a:t>  </a:t>
            </a:r>
            <a:endParaRPr lang="zh-CN" altLang="x-none" sz="1800" dirty="0">
              <a:ea typeface="宋体" panose="02010600030101010101" pitchFamily="2" charset="-122"/>
            </a:endParaRPr>
          </a:p>
          <a:p>
            <a:pPr>
              <a:buNone/>
            </a:pPr>
            <a:r>
              <a:rPr lang="zh-CN" altLang="x-none" sz="1800" dirty="0">
                <a:ea typeface="宋体" panose="02010600030101010101" pitchFamily="2" charset="-122"/>
              </a:rPr>
              <a:t>（</a:t>
            </a:r>
            <a:r>
              <a:rPr lang="en-US" altLang="zh-CN" sz="1800" dirty="0">
                <a:ea typeface="宋体" panose="02010600030101010101" pitchFamily="2" charset="-122"/>
              </a:rPr>
              <a:t>4</a:t>
            </a:r>
            <a:r>
              <a:rPr lang="zh-CN" altLang="x-none" sz="1800" dirty="0">
                <a:ea typeface="宋体" panose="02010600030101010101" pitchFamily="2" charset="-122"/>
              </a:rPr>
              <a:t>）发生环境污染事故往往责任巨大，一般保险产品均做责任免除处理。物流公司应该采取相应的技术措施降低污染发生的概率和可能造成的损害。</a:t>
            </a:r>
            <a:r>
              <a:rPr lang="zh-CN" altLang="en-US" sz="1800" dirty="0">
                <a:ea typeface="宋体" panose="02010600030101010101" pitchFamily="2" charset="-122"/>
              </a:rPr>
              <a:t>  </a:t>
            </a:r>
            <a:endParaRPr lang="zh-CN" altLang="x-none" sz="1800" dirty="0">
              <a:ea typeface="宋体" panose="02010600030101010101" pitchFamily="2" charset="-122"/>
            </a:endParaRPr>
          </a:p>
          <a:p>
            <a:pPr>
              <a:buNone/>
            </a:pPr>
            <a:r>
              <a:rPr lang="zh-CN" altLang="x-none" sz="1800" dirty="0">
                <a:ea typeface="宋体" panose="02010600030101010101" pitchFamily="2" charset="-122"/>
              </a:rPr>
              <a:t>（</a:t>
            </a:r>
            <a:r>
              <a:rPr lang="en-US" altLang="zh-CN" sz="1800" dirty="0">
                <a:ea typeface="宋体" panose="02010600030101010101" pitchFamily="2" charset="-122"/>
              </a:rPr>
              <a:t>5</a:t>
            </a:r>
            <a:r>
              <a:rPr lang="zh-CN" altLang="x-none" sz="1800" dirty="0">
                <a:ea typeface="宋体" panose="02010600030101010101" pitchFamily="2" charset="-122"/>
              </a:rPr>
              <a:t>）道路交通肇事风险可以投保机动车第三者责任保险，转嫁因交通事故需向第三者承担的民事赔偿责任。此种情况适用于配送业务量较大的物流公司。</a:t>
            </a:r>
            <a:r>
              <a:rPr lang="zh-CN" altLang="en-US" sz="1800" dirty="0">
                <a:ea typeface="宋体" panose="02010600030101010101" pitchFamily="2" charset="-122"/>
              </a:rPr>
              <a:t>  </a:t>
            </a:r>
            <a:endParaRPr lang="zh-CN" altLang="x-none" sz="1800" dirty="0">
              <a:ea typeface="宋体" panose="02010600030101010101" pitchFamily="2" charset="-122"/>
            </a:endParaRPr>
          </a:p>
          <a:p>
            <a:pPr>
              <a:buNone/>
            </a:pPr>
            <a:r>
              <a:rPr lang="zh-CN" altLang="x-none" sz="1800" dirty="0">
                <a:ea typeface="宋体" panose="02010600030101010101" pitchFamily="2" charset="-122"/>
              </a:rPr>
              <a:t>（</a:t>
            </a:r>
            <a:r>
              <a:rPr lang="en-US" altLang="zh-CN" sz="1800" dirty="0">
                <a:ea typeface="宋体" panose="02010600030101010101" pitchFamily="2" charset="-122"/>
              </a:rPr>
              <a:t>6</a:t>
            </a:r>
            <a:r>
              <a:rPr lang="zh-CN" altLang="x-none" sz="1800" dirty="0">
                <a:ea typeface="宋体" panose="02010600030101010101" pitchFamily="2" charset="-122"/>
              </a:rPr>
              <a:t>）危险品责任风险可以单独投保道路危险货物承运人责任保险，也可以投保物流责任保险附加危险货物第三者责任保险。 </a:t>
            </a:r>
            <a:endParaRPr lang="zh-CN" altLang="x-none" sz="1800" dirty="0">
              <a:ea typeface="宋体" panose="02010600030101010101" pitchFamily="2" charset="-122"/>
            </a:endParaRPr>
          </a:p>
          <a:p>
            <a:pPr eaLnBrk="1" hangingPunct="1">
              <a:buNone/>
            </a:pPr>
            <a:endParaRPr lang="zh-CN" altLang="zh-CN" dirty="0">
              <a:ea typeface="宋体" panose="02010600030101010101" pitchFamily="2" charset="-122"/>
            </a:endParaRPr>
          </a:p>
          <a:p>
            <a:pPr eaLnBrk="1" hangingPunct="1"/>
            <a:endParaRPr lang="zh-CN" altLang="en-US"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任务三  物流客户风险相关知识</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2274" name="内容占位符 2"/>
          <p:cNvSpPr>
            <a:spLocks noGrp="1"/>
          </p:cNvSpPr>
          <p:nvPr>
            <p:ph idx="1"/>
          </p:nvPr>
        </p:nvSpPr>
        <p:spPr>
          <a:xfrm>
            <a:off x="457200" y="1643063"/>
            <a:ext cx="8229600" cy="4681537"/>
          </a:xfrm>
          <a:ln/>
        </p:spPr>
        <p:txBody>
          <a:bodyPr vert="horz" wrap="square" lIns="91440" tIns="45720" rIns="91440" bIns="45720" anchor="t" anchorCtr="0"/>
          <a:p>
            <a:pPr eaLnBrk="1" hangingPunct="1">
              <a:buNone/>
            </a:pPr>
            <a:r>
              <a:rPr lang="zh-CN" altLang="en-US" sz="2400" dirty="0">
                <a:ea typeface="宋体" panose="02010600030101010101" pitchFamily="2" charset="-122"/>
              </a:rPr>
              <a:t>一</a:t>
            </a:r>
            <a:r>
              <a:rPr lang="zh-CN" altLang="x-none" sz="2400" dirty="0">
                <a:ea typeface="宋体" panose="02010600030101010101" pitchFamily="2" charset="-122"/>
              </a:rPr>
              <a:t>、情景设置</a:t>
            </a:r>
            <a:r>
              <a:rPr lang="zh-CN" altLang="en-US" sz="2400" dirty="0">
                <a:ea typeface="宋体" panose="02010600030101010101" pitchFamily="2" charset="-122"/>
              </a:rPr>
              <a:t> </a:t>
            </a:r>
            <a:endParaRPr lang="zh-CN" altLang="x-none" sz="2400" dirty="0">
              <a:ea typeface="宋体" panose="02010600030101010101" pitchFamily="2" charset="-122"/>
            </a:endParaRPr>
          </a:p>
          <a:p>
            <a:pPr ea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在企业信用管理过程中，事前控制的关键是通过对客户的信用分析确定信用级别进行授信。准确的信用评估可以非常有效的帮助企业降低风险，大幅度的降低事后信用管理的成本。但在联邦快递（中国）有限公司中目前尚没有一套完整的客户信用评价方法，各种原因产生的坏帐，应收帐款的拖欠给企业带来了巨大的损失。请以国际快递企业为研究对象，对其客户进行信用评价，并提出有效的适合国际快递业的信用评价方法。</a:t>
            </a:r>
            <a:endParaRPr lang="en-US" altLang="zh-CN" sz="2400" dirty="0">
              <a:ea typeface="宋体" panose="02010600030101010101" pitchFamily="2" charset="-122"/>
            </a:endParaRPr>
          </a:p>
          <a:p>
            <a:pPr eaLnBrk="1" hangingPunct="1">
              <a:buNone/>
            </a:pPr>
            <a:r>
              <a:rPr lang="zh-CN" altLang="en-US" sz="2400" dirty="0">
                <a:ea typeface="宋体" panose="02010600030101010101" pitchFamily="2" charset="-122"/>
              </a:rPr>
              <a:t>二</a:t>
            </a:r>
            <a:r>
              <a:rPr lang="zh-CN" altLang="x-none" sz="2400" dirty="0">
                <a:ea typeface="宋体" panose="02010600030101010101" pitchFamily="2" charset="-122"/>
              </a:rPr>
              <a:t>、技能训练目标</a:t>
            </a:r>
            <a:r>
              <a:rPr lang="zh-CN" altLang="en-US" sz="2400" dirty="0">
                <a:ea typeface="宋体" panose="02010600030101010101" pitchFamily="2" charset="-122"/>
              </a:rPr>
              <a:t> </a:t>
            </a:r>
            <a:endParaRPr lang="en-US" altLang="zh-CN" sz="2400" dirty="0">
              <a:ea typeface="宋体" panose="02010600030101010101" pitchFamily="2" charset="-122"/>
            </a:endParaRPr>
          </a:p>
          <a:p>
            <a:pPr ea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能够根据物流企业实际状况，对其客户提出有效的信用评价方法。</a:t>
            </a:r>
            <a:endParaRPr lang="zh-CN" altLang="en-US" sz="2400"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任务四  物流客户信用评估与实施</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8" name="内容占位符 2"/>
          <p:cNvSpPr>
            <a:spLocks noGrp="1"/>
          </p:cNvSpPr>
          <p:nvPr>
            <p:ph idx="1"/>
          </p:nvPr>
        </p:nvSpPr>
        <p:spPr>
          <a:xfrm>
            <a:off x="1000125" y="1857375"/>
            <a:ext cx="6858000" cy="3000375"/>
          </a:xfrm>
          <a:ln/>
        </p:spPr>
        <p:txBody>
          <a:bodyPr vert="horz" wrap="square" lIns="91440" tIns="45720" rIns="91440" bIns="45720" anchor="t" anchorCtr="0"/>
          <a:p>
            <a:pPr eaLnBrk="1" hangingPunct="1">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x-none" b="1" dirty="0">
                <a:ea typeface="宋体" panose="02010600030101010101" pitchFamily="2" charset="-122"/>
              </a:rPr>
              <a:t>物流客户信用管理的目标</a:t>
            </a:r>
            <a:endParaRPr lang="en-US" altLang="zh-CN" b="1" dirty="0">
              <a:ea typeface="宋体" panose="02010600030101010101" pitchFamily="2" charset="-122"/>
            </a:endParaRPr>
          </a:p>
          <a:p>
            <a:pPr>
              <a:buNone/>
            </a:pPr>
            <a:r>
              <a:rPr lang="zh-CN" altLang="x-none" sz="2400" dirty="0">
                <a:ea typeface="宋体" panose="02010600030101010101" pitchFamily="2" charset="-122"/>
              </a:rPr>
              <a:t>（</a:t>
            </a:r>
            <a:r>
              <a:rPr lang="en-US" altLang="zh-CN" sz="2400" dirty="0">
                <a:ea typeface="宋体" panose="02010600030101010101" pitchFamily="2" charset="-122"/>
              </a:rPr>
              <a:t>1</a:t>
            </a:r>
            <a:r>
              <a:rPr lang="zh-CN" altLang="x-none" sz="2400" dirty="0">
                <a:ea typeface="宋体" panose="02010600030101010101" pitchFamily="2" charset="-122"/>
              </a:rPr>
              <a:t>）降低赊销风险，减少坏账损失</a:t>
            </a:r>
            <a:r>
              <a:rPr lang="zh-CN" altLang="en-US" sz="2400" dirty="0">
                <a:ea typeface="宋体" panose="02010600030101010101" pitchFamily="2" charset="-122"/>
              </a:rPr>
              <a:t>	</a:t>
            </a:r>
            <a:endParaRPr lang="zh-CN" altLang="x-none" sz="2400" dirty="0">
              <a:ea typeface="宋体" panose="02010600030101010101" pitchFamily="2" charset="-122"/>
            </a:endParaRPr>
          </a:p>
          <a:p>
            <a:pPr eaLnBrk="1" hangingPunct="1">
              <a:buNone/>
            </a:pPr>
            <a:r>
              <a:rPr lang="zh-CN" altLang="x-none" sz="2400" dirty="0">
                <a:ea typeface="宋体" panose="02010600030101010101" pitchFamily="2" charset="-122"/>
              </a:rPr>
              <a:t>（</a:t>
            </a:r>
            <a:r>
              <a:rPr lang="en-US" altLang="zh-CN" sz="2400" dirty="0">
                <a:ea typeface="宋体" panose="02010600030101010101" pitchFamily="2" charset="-122"/>
              </a:rPr>
              <a:t>2</a:t>
            </a:r>
            <a:r>
              <a:rPr lang="zh-CN" altLang="x-none" sz="2400" dirty="0">
                <a:ea typeface="宋体" panose="02010600030101010101" pitchFamily="2" charset="-122"/>
              </a:rPr>
              <a:t>）降低</a:t>
            </a:r>
            <a:r>
              <a:rPr lang="en-US" altLang="zh-CN" sz="2400" dirty="0">
                <a:ea typeface="宋体" panose="02010600030101010101" pitchFamily="2" charset="-122"/>
              </a:rPr>
              <a:t>DOS</a:t>
            </a:r>
            <a:r>
              <a:rPr lang="zh-CN" altLang="x-none" sz="2400" dirty="0">
                <a:ea typeface="宋体" panose="02010600030101010101" pitchFamily="2" charset="-122"/>
              </a:rPr>
              <a:t>，加快流动资金周转</a:t>
            </a:r>
            <a:endParaRPr lang="zh-CN" altLang="x-none" sz="2400" dirty="0">
              <a:ea typeface="宋体" panose="02010600030101010101" pitchFamily="2" charset="-122"/>
            </a:endParaRPr>
          </a:p>
          <a:p>
            <a:pPr eaLnBrk="1" hangingPunct="1">
              <a:buNone/>
            </a:pPr>
            <a:endParaRPr lang="zh-CN" altLang="en-US" dirty="0">
              <a:ea typeface="宋体" panose="02010600030101010101" pitchFamily="2" charset="-122"/>
            </a:endParaRPr>
          </a:p>
        </p:txBody>
      </p:sp>
      <p:sp>
        <p:nvSpPr>
          <p:cNvPr id="4"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任务四  物流客户信用评估与实施</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22" name="内容占位符 2"/>
          <p:cNvSpPr>
            <a:spLocks noGrp="1"/>
          </p:cNvSpPr>
          <p:nvPr>
            <p:ph idx="1"/>
          </p:nvPr>
        </p:nvSpPr>
        <p:spPr>
          <a:xfrm>
            <a:off x="857250" y="2357438"/>
            <a:ext cx="7500938" cy="3143250"/>
          </a:xfrm>
          <a:ln/>
        </p:spPr>
        <p:txBody>
          <a:bodyPr vert="horz" wrap="square" lIns="91440" tIns="45720" rIns="91440" bIns="45720" anchor="t" anchorCtr="0"/>
          <a:p>
            <a:pPr eaLnBrk="1" hangingPunct="1">
              <a:buNone/>
            </a:pPr>
            <a:r>
              <a:rPr lang="en-US" altLang="zh-CN" sz="3200" dirty="0">
                <a:ea typeface="宋体" panose="02010600030101010101" pitchFamily="2" charset="-122"/>
              </a:rPr>
              <a:t>2</a:t>
            </a:r>
            <a:r>
              <a:rPr lang="en-US" altLang="zh-CN" sz="3200" b="1" dirty="0">
                <a:ea typeface="宋体" panose="02010600030101010101" pitchFamily="2" charset="-122"/>
              </a:rPr>
              <a:t>.</a:t>
            </a:r>
            <a:r>
              <a:rPr lang="zh-CN" altLang="x-none" sz="3200" b="1" dirty="0">
                <a:ea typeface="宋体" panose="02010600030101010101" pitchFamily="2" charset="-122"/>
              </a:rPr>
              <a:t>物流客户信用调查</a:t>
            </a:r>
            <a:endParaRPr lang="en-US" altLang="zh-CN" sz="3200" b="1" dirty="0">
              <a:ea typeface="宋体" panose="02010600030101010101" pitchFamily="2" charset="-122"/>
            </a:endParaRPr>
          </a:p>
          <a:p>
            <a:pPr>
              <a:buNone/>
            </a:pPr>
            <a:r>
              <a:rPr lang="zh-CN" altLang="x-none" sz="3200" dirty="0">
                <a:ea typeface="宋体" panose="02010600030101010101" pitchFamily="2" charset="-122"/>
              </a:rPr>
              <a:t>（</a:t>
            </a:r>
            <a:r>
              <a:rPr lang="en-US" altLang="zh-CN" sz="3200" dirty="0">
                <a:ea typeface="宋体" panose="02010600030101010101" pitchFamily="2" charset="-122"/>
              </a:rPr>
              <a:t>1</a:t>
            </a:r>
            <a:r>
              <a:rPr lang="zh-CN" altLang="x-none" sz="3200" dirty="0">
                <a:ea typeface="宋体" panose="02010600030101010101" pitchFamily="2" charset="-122"/>
              </a:rPr>
              <a:t>）客户信用调查的时机</a:t>
            </a:r>
            <a:endParaRPr lang="en-US" altLang="zh-CN" sz="3200" dirty="0">
              <a:ea typeface="宋体" panose="02010600030101010101" pitchFamily="2" charset="-122"/>
            </a:endParaRPr>
          </a:p>
          <a:p>
            <a:pPr>
              <a:buNone/>
            </a:pPr>
            <a:r>
              <a:rPr lang="zh-CN" altLang="x-none" sz="3200" dirty="0">
                <a:ea typeface="宋体" panose="02010600030101010101" pitchFamily="2" charset="-122"/>
              </a:rPr>
              <a:t>（</a:t>
            </a:r>
            <a:r>
              <a:rPr lang="en-US" altLang="zh-CN" sz="3200" dirty="0">
                <a:ea typeface="宋体" panose="02010600030101010101" pitchFamily="2" charset="-122"/>
              </a:rPr>
              <a:t>2</a:t>
            </a:r>
            <a:r>
              <a:rPr lang="zh-CN" altLang="x-none" sz="3200" dirty="0">
                <a:ea typeface="宋体" panose="02010600030101010101" pitchFamily="2" charset="-122"/>
              </a:rPr>
              <a:t>）客户信用变化</a:t>
            </a:r>
            <a:endParaRPr lang="en-US" altLang="zh-CN" sz="3200" dirty="0">
              <a:ea typeface="宋体" panose="02010600030101010101" pitchFamily="2" charset="-122"/>
            </a:endParaRPr>
          </a:p>
          <a:p>
            <a:pPr>
              <a:buNone/>
            </a:pPr>
            <a:r>
              <a:rPr lang="zh-CN" altLang="x-none" sz="3200" dirty="0">
                <a:ea typeface="宋体" panose="02010600030101010101" pitchFamily="2" charset="-122"/>
              </a:rPr>
              <a:t>（</a:t>
            </a:r>
            <a:r>
              <a:rPr lang="en-US" altLang="zh-CN" sz="3200" dirty="0">
                <a:ea typeface="宋体" panose="02010600030101010101" pitchFamily="2" charset="-122"/>
              </a:rPr>
              <a:t>3</a:t>
            </a:r>
            <a:r>
              <a:rPr lang="zh-CN" altLang="x-none" sz="3200" dirty="0">
                <a:ea typeface="宋体" panose="02010600030101010101" pitchFamily="2" charset="-122"/>
              </a:rPr>
              <a:t>）客户信用调查的内容</a:t>
            </a:r>
            <a:endParaRPr lang="zh-CN" altLang="x-none" sz="3200" dirty="0">
              <a:ea typeface="宋体" panose="02010600030101010101" pitchFamily="2" charset="-122"/>
            </a:endParaRPr>
          </a:p>
          <a:p>
            <a:pPr>
              <a:buNone/>
            </a:pPr>
            <a:endParaRPr lang="zh-CN" altLang="zh-CN" sz="3200" dirty="0">
              <a:ea typeface="宋体" panose="02010600030101010101" pitchFamily="2" charset="-122"/>
            </a:endParaRPr>
          </a:p>
          <a:p>
            <a:pPr>
              <a:buNone/>
            </a:pPr>
            <a:endParaRPr lang="zh-CN" altLang="en-US" sz="3200"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任务四  物流客户信用评估与实施</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5346" name="内容占位符 2"/>
          <p:cNvSpPr>
            <a:spLocks noGrp="1"/>
          </p:cNvSpPr>
          <p:nvPr>
            <p:ph idx="1"/>
          </p:nvPr>
        </p:nvSpPr>
        <p:spPr>
          <a:xfrm>
            <a:off x="571500" y="1857375"/>
            <a:ext cx="8001000" cy="4429125"/>
          </a:xfrm>
          <a:ln/>
        </p:spPr>
        <p:txBody>
          <a:bodyPr vert="horz" wrap="square" lIns="91440" tIns="45720" rIns="91440" bIns="45720" anchor="t" anchorCtr="0"/>
          <a:p>
            <a:pPr eaLnBrk="1" hangingPunct="1">
              <a:buNone/>
            </a:pPr>
            <a:r>
              <a:rPr lang="en-US" altLang="zh-CN" dirty="0">
                <a:ea typeface="宋体" panose="02010600030101010101" pitchFamily="2" charset="-122"/>
              </a:rPr>
              <a:t>3.</a:t>
            </a:r>
            <a:r>
              <a:rPr lang="zh-CN" altLang="x-none" b="1" dirty="0">
                <a:ea typeface="宋体" panose="02010600030101010101" pitchFamily="2" charset="-122"/>
              </a:rPr>
              <a:t>物流客户信用评价</a:t>
            </a:r>
            <a:endParaRPr lang="en-US" altLang="zh-CN" b="1" dirty="0">
              <a:ea typeface="宋体" panose="02010600030101010101" pitchFamily="2" charset="-122"/>
            </a:endParaRPr>
          </a:p>
          <a:p>
            <a:pPr eaLnBrk="1" latin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业务人员要定期对客户进行信用评价，可以根据实际情况把客户分为</a:t>
            </a:r>
            <a:r>
              <a:rPr lang="en-US" altLang="zh-CN" sz="2400" dirty="0">
                <a:ea typeface="宋体" panose="02010600030101010101" pitchFamily="2" charset="-122"/>
              </a:rPr>
              <a:t>A</a:t>
            </a:r>
            <a:r>
              <a:rPr lang="zh-CN" altLang="x-none" sz="2400" dirty="0">
                <a:ea typeface="宋体" panose="02010600030101010101" pitchFamily="2" charset="-122"/>
              </a:rPr>
              <a:t>、</a:t>
            </a:r>
            <a:r>
              <a:rPr lang="en-US" altLang="zh-CN" sz="2400" dirty="0">
                <a:ea typeface="宋体" panose="02010600030101010101" pitchFamily="2" charset="-122"/>
              </a:rPr>
              <a:t>B</a:t>
            </a:r>
            <a:r>
              <a:rPr lang="zh-CN" altLang="x-none" sz="2400" dirty="0">
                <a:ea typeface="宋体" panose="02010600030101010101" pitchFamily="2" charset="-122"/>
              </a:rPr>
              <a:t>、</a:t>
            </a:r>
            <a:r>
              <a:rPr lang="en-US" altLang="zh-CN" sz="2400" dirty="0">
                <a:ea typeface="宋体" panose="02010600030101010101" pitchFamily="2" charset="-122"/>
              </a:rPr>
              <a:t>C</a:t>
            </a:r>
            <a:r>
              <a:rPr lang="zh-CN" altLang="x-none" sz="2400" dirty="0">
                <a:ea typeface="宋体" panose="02010600030101010101" pitchFamily="2" charset="-122"/>
              </a:rPr>
              <a:t>、</a:t>
            </a:r>
            <a:r>
              <a:rPr lang="en-US" altLang="zh-CN" sz="2400" dirty="0">
                <a:ea typeface="宋体" panose="02010600030101010101" pitchFamily="2" charset="-122"/>
              </a:rPr>
              <a:t>D</a:t>
            </a:r>
            <a:r>
              <a:rPr lang="zh-CN" altLang="x-none" sz="2400" dirty="0">
                <a:ea typeface="宋体" panose="02010600030101010101" pitchFamily="2" charset="-122"/>
              </a:rPr>
              <a:t>四级。</a:t>
            </a:r>
            <a:r>
              <a:rPr lang="en-US" altLang="zh-CN" sz="2400" dirty="0">
                <a:ea typeface="宋体" panose="02010600030101010101" pitchFamily="2" charset="-122"/>
              </a:rPr>
              <a:t>A</a:t>
            </a:r>
            <a:r>
              <a:rPr lang="zh-CN" altLang="x-none" sz="2400" dirty="0">
                <a:ea typeface="宋体" panose="02010600030101010101" pitchFamily="2" charset="-122"/>
              </a:rPr>
              <a:t>级客户是最好的客户，</a:t>
            </a:r>
            <a:r>
              <a:rPr lang="en-US" altLang="zh-CN" sz="2400" dirty="0">
                <a:ea typeface="宋体" panose="02010600030101010101" pitchFamily="2" charset="-122"/>
              </a:rPr>
              <a:t>B</a:t>
            </a:r>
            <a:r>
              <a:rPr lang="zh-CN" altLang="x-none" sz="2400" dirty="0">
                <a:ea typeface="宋体" panose="02010600030101010101" pitchFamily="2" charset="-122"/>
              </a:rPr>
              <a:t>级次之，</a:t>
            </a:r>
            <a:r>
              <a:rPr lang="en-US" altLang="zh-CN" sz="2400" dirty="0">
                <a:ea typeface="宋体" panose="02010600030101010101" pitchFamily="2" charset="-122"/>
              </a:rPr>
              <a:t>C</a:t>
            </a:r>
            <a:r>
              <a:rPr lang="zh-CN" altLang="x-none" sz="2400" dirty="0">
                <a:ea typeface="宋体" panose="02010600030101010101" pitchFamily="2" charset="-122"/>
              </a:rPr>
              <a:t>级一般，</a:t>
            </a:r>
            <a:r>
              <a:rPr lang="en-US" altLang="zh-CN" sz="2400" dirty="0">
                <a:ea typeface="宋体" panose="02010600030101010101" pitchFamily="2" charset="-122"/>
              </a:rPr>
              <a:t>D</a:t>
            </a:r>
            <a:r>
              <a:rPr lang="zh-CN" altLang="x-none" sz="2400" dirty="0">
                <a:ea typeface="宋体" panose="02010600030101010101" pitchFamily="2" charset="-122"/>
              </a:rPr>
              <a:t>级最差。同时，根据信用评价结果确定销售政策。</a:t>
            </a:r>
            <a:endParaRPr lang="en-US" altLang="zh-CN" sz="2400" dirty="0">
              <a:ea typeface="宋体" panose="02010600030101010101" pitchFamily="2" charset="-122"/>
            </a:endParaRPr>
          </a:p>
          <a:p>
            <a:pPr>
              <a:buNone/>
            </a:pPr>
            <a:r>
              <a:rPr lang="zh-CN" altLang="x-none" sz="2400" dirty="0">
                <a:ea typeface="宋体" panose="02010600030101010101" pitchFamily="2" charset="-122"/>
              </a:rPr>
              <a:t>（</a:t>
            </a:r>
            <a:r>
              <a:rPr lang="en-US" altLang="zh-CN" sz="2400" dirty="0">
                <a:ea typeface="宋体" panose="02010600030101010101" pitchFamily="2" charset="-122"/>
              </a:rPr>
              <a:t>1</a:t>
            </a:r>
            <a:r>
              <a:rPr lang="zh-CN" altLang="x-none" sz="2400" dirty="0">
                <a:ea typeface="宋体" panose="02010600030101010101" pitchFamily="2" charset="-122"/>
              </a:rPr>
              <a:t>）客户信用评价的依据</a:t>
            </a:r>
            <a:endParaRPr lang="zh-CN" altLang="x-none" sz="2400" dirty="0">
              <a:ea typeface="宋体" panose="02010600030101010101" pitchFamily="2" charset="-122"/>
            </a:endParaRPr>
          </a:p>
          <a:p>
            <a:pPr>
              <a:buNone/>
            </a:pPr>
            <a:r>
              <a:rPr lang="zh-CN" altLang="x-none" sz="2400" dirty="0">
                <a:ea typeface="宋体" panose="02010600030101010101" pitchFamily="2" charset="-122"/>
              </a:rPr>
              <a:t>（</a:t>
            </a:r>
            <a:r>
              <a:rPr lang="en-US" altLang="zh-CN" sz="2400" dirty="0">
                <a:ea typeface="宋体" panose="02010600030101010101" pitchFamily="2" charset="-122"/>
              </a:rPr>
              <a:t>2</a:t>
            </a:r>
            <a:r>
              <a:rPr lang="zh-CN" altLang="x-none" sz="2400" dirty="0">
                <a:ea typeface="宋体" panose="02010600030101010101" pitchFamily="2" charset="-122"/>
              </a:rPr>
              <a:t>）信用评价参考条件</a:t>
            </a:r>
            <a:endParaRPr lang="zh-CN" altLang="x-none" sz="2400" dirty="0">
              <a:ea typeface="宋体" panose="02010600030101010101" pitchFamily="2" charset="-122"/>
            </a:endParaRPr>
          </a:p>
          <a:p>
            <a:pPr>
              <a:buNone/>
            </a:pPr>
            <a:r>
              <a:rPr lang="zh-CN" altLang="x-none" sz="2400" dirty="0">
                <a:ea typeface="宋体" panose="02010600030101010101" pitchFamily="2" charset="-122"/>
              </a:rPr>
              <a:t>（</a:t>
            </a:r>
            <a:r>
              <a:rPr lang="en-US" altLang="zh-CN" sz="2400" dirty="0">
                <a:ea typeface="宋体" panose="02010600030101010101" pitchFamily="2" charset="-122"/>
              </a:rPr>
              <a:t>3</a:t>
            </a:r>
            <a:r>
              <a:rPr lang="zh-CN" altLang="x-none" sz="2400" dirty="0">
                <a:ea typeface="宋体" panose="02010600030101010101" pitchFamily="2" charset="-122"/>
              </a:rPr>
              <a:t>）利用信用等级对客户货款进行控制</a:t>
            </a:r>
            <a:endParaRPr lang="zh-CN" altLang="x-none" sz="2400" dirty="0">
              <a:ea typeface="宋体" panose="02010600030101010101" pitchFamily="2" charset="-122"/>
            </a:endParaRPr>
          </a:p>
          <a:p>
            <a:pPr>
              <a:buNone/>
            </a:pPr>
            <a:r>
              <a:rPr lang="zh-CN" altLang="x-none" sz="2400" dirty="0">
                <a:ea typeface="宋体" panose="02010600030101010101" pitchFamily="2" charset="-122"/>
              </a:rPr>
              <a:t>（</a:t>
            </a:r>
            <a:r>
              <a:rPr lang="en-US" altLang="zh-CN" sz="2400" dirty="0">
                <a:ea typeface="宋体" panose="02010600030101010101" pitchFamily="2" charset="-122"/>
              </a:rPr>
              <a:t>4</a:t>
            </a:r>
            <a:r>
              <a:rPr lang="zh-CN" altLang="x-none" sz="2400" dirty="0">
                <a:ea typeface="宋体" panose="02010600030101010101" pitchFamily="2" charset="-122"/>
              </a:rPr>
              <a:t>）客户信用评价应注意的问题</a:t>
            </a:r>
            <a:endParaRPr lang="zh-CN" altLang="x-none" sz="2400"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任务四  物流客户信用评估与实施</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type="title"/>
          </p:nvPr>
        </p:nvSpPr>
        <p:spPr>
          <a:xfrm>
            <a:off x="928688" y="714375"/>
            <a:ext cx="7391400" cy="563563"/>
          </a:xfrm>
          <a:ln/>
        </p:spPr>
        <p:txBody>
          <a:bodyPr vert="horz" wrap="square" lIns="91440" tIns="45720" rIns="91440" bIns="45720" anchor="ctr" anchorCtr="0"/>
          <a:p>
            <a:br>
              <a:rPr lang="en-US" altLang="zh-CN" sz="3200" dirty="0">
                <a:ea typeface="宋体" panose="02010600030101010101" pitchFamily="2" charset="-122"/>
              </a:rPr>
            </a:br>
            <a:r>
              <a:rPr lang="zh-CN" altLang="en-US" sz="3200" dirty="0">
                <a:ea typeface="宋体" panose="02010600030101010101" pitchFamily="2" charset="-122"/>
              </a:rPr>
              <a:t>任务四  物流客服人员的职业要求</a:t>
            </a:r>
            <a:br>
              <a:rPr lang="zh-CN" altLang="en-US" sz="3200" dirty="0">
                <a:ea typeface="宋体" panose="02010600030101010101" pitchFamily="2" charset="-122"/>
              </a:rPr>
            </a:br>
            <a:endParaRPr lang="zh-CN" altLang="en-US" sz="3200" dirty="0">
              <a:ea typeface="宋体" panose="02010600030101010101" pitchFamily="2" charset="-122"/>
            </a:endParaRPr>
          </a:p>
        </p:txBody>
      </p:sp>
      <p:sp>
        <p:nvSpPr>
          <p:cNvPr id="20483" name="Rectangle 3"/>
          <p:cNvSpPr>
            <a:spLocks noGrp="1"/>
          </p:cNvSpPr>
          <p:nvPr>
            <p:ph idx="1"/>
          </p:nvPr>
        </p:nvSpPr>
        <p:spPr>
          <a:ln/>
        </p:spPr>
        <p:txBody>
          <a:bodyPr vert="horz" wrap="square" lIns="91440" tIns="45720" rIns="91440" bIns="45720" anchor="t" anchorCtr="0"/>
          <a:p>
            <a:pPr>
              <a:buNone/>
            </a:pPr>
            <a:r>
              <a:rPr lang="en-US" altLang="zh-CN" dirty="0">
                <a:ea typeface="宋体" panose="02010600030101010101" pitchFamily="2" charset="-122"/>
              </a:rPr>
              <a:t>3.</a:t>
            </a:r>
            <a:r>
              <a:rPr lang="zh-CN" altLang="en-US" dirty="0">
                <a:ea typeface="宋体" panose="02010600030101010101" pitchFamily="2" charset="-122"/>
              </a:rPr>
              <a:t>相关理论知识</a:t>
            </a:r>
            <a:endParaRPr lang="en-US" altLang="zh-CN" dirty="0">
              <a:ea typeface="宋体" panose="02010600030101010101" pitchFamily="2" charset="-122"/>
            </a:endParaRPr>
          </a:p>
          <a:p>
            <a:pPr>
              <a:buNone/>
            </a:pPr>
            <a:r>
              <a:rPr lang="en-US" altLang="zh-CN" b="1" dirty="0">
                <a:ea typeface="宋体" panose="02010600030101010101" pitchFamily="2" charset="-122"/>
              </a:rPr>
              <a:t>1</a:t>
            </a:r>
            <a:r>
              <a:rPr lang="zh-CN" altLang="x-none" b="1" dirty="0">
                <a:ea typeface="宋体" panose="02010600030101010101" pitchFamily="2" charset="-122"/>
              </a:rPr>
              <a:t>）优质物流客户服务的标准</a:t>
            </a:r>
            <a:endParaRPr lang="en-US" altLang="zh-CN" b="1"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）对客户表示热情、尊重和关注。</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）帮助客户解决问题。</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）迅速响应客户需求。</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 持续提供优质服务。</a:t>
            </a:r>
            <a:endParaRPr lang="en-US" altLang="zh-CN"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5</a:t>
            </a:r>
            <a:r>
              <a:rPr lang="zh-CN" altLang="x-none" dirty="0">
                <a:ea typeface="宋体" panose="02010600030101010101" pitchFamily="2" charset="-122"/>
              </a:rPr>
              <a:t>）提供个性化服务。</a:t>
            </a:r>
            <a:endParaRPr lang="zh-CN" altLang="x-none"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6370" name="内容占位符 2"/>
          <p:cNvSpPr>
            <a:spLocks noGrp="1"/>
          </p:cNvSpPr>
          <p:nvPr>
            <p:ph idx="1"/>
          </p:nvPr>
        </p:nvSpPr>
        <p:spPr>
          <a:xfrm>
            <a:off x="571500" y="1857375"/>
            <a:ext cx="8001000" cy="4429125"/>
          </a:xfrm>
          <a:ln/>
        </p:spPr>
        <p:txBody>
          <a:bodyPr vert="horz" wrap="square" lIns="91440" tIns="45720" rIns="91440" bIns="45720" anchor="t" anchorCtr="0"/>
          <a:p>
            <a:pPr eaLnBrk="1" hangingPunct="1">
              <a:buNone/>
            </a:pPr>
            <a:r>
              <a:rPr lang="en-US" altLang="zh-CN" sz="3200" dirty="0">
                <a:ea typeface="宋体" panose="02010600030101010101" pitchFamily="2" charset="-122"/>
              </a:rPr>
              <a:t>4.</a:t>
            </a:r>
            <a:r>
              <a:rPr lang="zh-CN" altLang="x-none" sz="3200" b="1" dirty="0">
                <a:ea typeface="宋体" panose="02010600030101010101" pitchFamily="2" charset="-122"/>
              </a:rPr>
              <a:t>确定客户信用等级的方法</a:t>
            </a:r>
            <a:endParaRPr lang="en-US" altLang="zh-CN" sz="3200" b="1"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）根据收益与风险对等的原则确定</a:t>
            </a:r>
            <a:endParaRPr lang="en-US" altLang="zh-CN"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）根据客户营运资本净额的一定比例确定</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）根据客户清算价值的一定比例确定</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）销售额测定法</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5</a:t>
            </a:r>
            <a:r>
              <a:rPr lang="zh-CN" altLang="x-none" dirty="0">
                <a:ea typeface="宋体" panose="02010600030101010101" pitchFamily="2" charset="-122"/>
              </a:rPr>
              <a:t>）综合判断法</a:t>
            </a:r>
            <a:endParaRPr lang="zh-CN" altLang="x-none"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任务四  物流客户信用评估与实施</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4" name="内容占位符 2"/>
          <p:cNvSpPr>
            <a:spLocks noGrp="1"/>
          </p:cNvSpPr>
          <p:nvPr>
            <p:ph idx="1"/>
          </p:nvPr>
        </p:nvSpPr>
        <p:spPr>
          <a:xfrm>
            <a:off x="642938" y="1857375"/>
            <a:ext cx="7715250" cy="4429125"/>
          </a:xfrm>
          <a:ln/>
        </p:spPr>
        <p:txBody>
          <a:bodyPr vert="horz" wrap="square" lIns="91440" tIns="45720" rIns="91440" bIns="45720" anchor="t" anchorCtr="0"/>
          <a:p>
            <a:pPr eaLnBrk="1" hangingPunct="1">
              <a:buNone/>
            </a:pPr>
            <a:r>
              <a:rPr lang="en-US" altLang="zh-CN" dirty="0">
                <a:ea typeface="宋体" panose="02010600030101010101" pitchFamily="2" charset="-122"/>
              </a:rPr>
              <a:t>5.</a:t>
            </a:r>
            <a:r>
              <a:rPr lang="zh-CN" altLang="x-none" b="1" dirty="0">
                <a:ea typeface="宋体" panose="02010600030101010101" pitchFamily="2" charset="-122"/>
              </a:rPr>
              <a:t>对不同客户信用限度的确定</a:t>
            </a:r>
            <a:endParaRPr lang="en-US" altLang="zh-CN" b="1"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1</a:t>
            </a:r>
            <a:r>
              <a:rPr lang="zh-CN" altLang="x-none" sz="2000" dirty="0">
                <a:ea typeface="宋体" panose="02010600030101010101" pitchFamily="2" charset="-122"/>
              </a:rPr>
              <a:t>）根据实际情况，划分出不同的信用限度。如前所述的</a:t>
            </a:r>
            <a:r>
              <a:rPr lang="en-US" altLang="zh-CN" sz="2000" dirty="0">
                <a:ea typeface="宋体" panose="02010600030101010101" pitchFamily="2" charset="-122"/>
              </a:rPr>
              <a:t>A</a:t>
            </a:r>
            <a:r>
              <a:rPr lang="zh-CN" altLang="x-none" sz="2000" dirty="0">
                <a:ea typeface="宋体" panose="02010600030101010101" pitchFamily="2" charset="-122"/>
              </a:rPr>
              <a:t>、</a:t>
            </a:r>
            <a:r>
              <a:rPr lang="en-US" altLang="zh-CN" sz="2000" dirty="0">
                <a:ea typeface="宋体" panose="02010600030101010101" pitchFamily="2" charset="-122"/>
              </a:rPr>
              <a:t>B</a:t>
            </a:r>
            <a:r>
              <a:rPr lang="zh-CN" altLang="x-none" sz="2000" dirty="0">
                <a:ea typeface="宋体" panose="02010600030101010101" pitchFamily="2" charset="-122"/>
              </a:rPr>
              <a:t>、</a:t>
            </a:r>
            <a:r>
              <a:rPr lang="en-US" altLang="zh-CN" sz="2000" dirty="0">
                <a:ea typeface="宋体" panose="02010600030101010101" pitchFamily="2" charset="-122"/>
              </a:rPr>
              <a:t>C</a:t>
            </a:r>
            <a:r>
              <a:rPr lang="zh-CN" altLang="x-none" sz="2000" dirty="0">
                <a:ea typeface="宋体" panose="02010600030101010101" pitchFamily="2" charset="-122"/>
              </a:rPr>
              <a:t>三类客户，对于</a:t>
            </a:r>
            <a:r>
              <a:rPr lang="en-US" altLang="zh-CN" sz="2000" dirty="0">
                <a:ea typeface="宋体" panose="02010600030101010101" pitchFamily="2" charset="-122"/>
              </a:rPr>
              <a:t>A</a:t>
            </a:r>
            <a:r>
              <a:rPr lang="zh-CN" altLang="x-none" sz="2000" dirty="0">
                <a:ea typeface="宋体" panose="02010600030101010101" pitchFamily="2" charset="-122"/>
              </a:rPr>
              <a:t>类客户，其信用限度可以不受限制：对于</a:t>
            </a:r>
            <a:r>
              <a:rPr lang="en-US" altLang="zh-CN" sz="2000" dirty="0">
                <a:ea typeface="宋体" panose="02010600030101010101" pitchFamily="2" charset="-122"/>
              </a:rPr>
              <a:t>B</a:t>
            </a:r>
            <a:r>
              <a:rPr lang="zh-CN" altLang="x-none" sz="2000" dirty="0">
                <a:ea typeface="宋体" panose="02010600030101010101" pitchFamily="2" charset="-122"/>
              </a:rPr>
              <a:t>类客户，可先确定一个信用限度基数，以后再逐渐放宽限制；而对于</a:t>
            </a:r>
            <a:r>
              <a:rPr lang="en-US" altLang="zh-CN" sz="2000" dirty="0">
                <a:ea typeface="宋体" panose="02010600030101010101" pitchFamily="2" charset="-122"/>
              </a:rPr>
              <a:t>C</a:t>
            </a:r>
            <a:r>
              <a:rPr lang="zh-CN" altLang="x-none" sz="2000" dirty="0">
                <a:ea typeface="宋体" panose="02010600030101010101" pitchFamily="2" charset="-122"/>
              </a:rPr>
              <a:t>类客户，则应仔细审核，适当给予少量的信用限度。</a:t>
            </a:r>
            <a:endParaRPr lang="zh-CN" altLang="x-none" sz="2000"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2</a:t>
            </a:r>
            <a:r>
              <a:rPr lang="zh-CN" altLang="x-none" sz="2000" dirty="0">
                <a:ea typeface="宋体" panose="02010600030101010101" pitchFamily="2" charset="-122"/>
              </a:rPr>
              <a:t>）对不同客户确定的信用限度不是一成不变的，应随着实际情况的变化而有所改变。</a:t>
            </a:r>
            <a:endParaRPr lang="zh-CN" altLang="x-none" sz="2000" dirty="0">
              <a:ea typeface="宋体" panose="02010600030101010101" pitchFamily="2" charset="-122"/>
            </a:endParaRPr>
          </a:p>
          <a:p>
            <a:pPr eaLnBrk="1" latinLnBrk="1" hangingPunct="1">
              <a:buNone/>
            </a:pPr>
            <a:r>
              <a:rPr lang="zh-CN" altLang="x-none" sz="2000" dirty="0">
                <a:ea typeface="宋体" panose="02010600030101010101" pitchFamily="2" charset="-122"/>
              </a:rPr>
              <a:t>（</a:t>
            </a:r>
            <a:r>
              <a:rPr lang="en-US" altLang="zh-CN" sz="2000" dirty="0">
                <a:ea typeface="宋体" panose="02010600030101010101" pitchFamily="2" charset="-122"/>
              </a:rPr>
              <a:t>3</a:t>
            </a:r>
            <a:r>
              <a:rPr lang="zh-CN" altLang="x-none" sz="2000" dirty="0">
                <a:ea typeface="宋体" panose="02010600030101010101" pitchFamily="2" charset="-122"/>
              </a:rPr>
              <a:t>）可先确定一个最高限额，然后因不同客户设定不同的信用限度。</a:t>
            </a:r>
            <a:endParaRPr lang="zh-CN" altLang="x-none" sz="2000" dirty="0">
              <a:ea typeface="宋体" panose="02010600030101010101" pitchFamily="2" charset="-122"/>
            </a:endParaRPr>
          </a:p>
          <a:p>
            <a:pPr>
              <a:buNone/>
            </a:pPr>
            <a:r>
              <a:rPr lang="zh-CN" altLang="x-none" sz="2000" dirty="0">
                <a:ea typeface="宋体" panose="02010600030101010101" pitchFamily="2" charset="-122"/>
              </a:rPr>
              <a:t>（</a:t>
            </a:r>
            <a:r>
              <a:rPr lang="en-US" altLang="zh-CN" sz="2000" dirty="0">
                <a:ea typeface="宋体" panose="02010600030101010101" pitchFamily="2" charset="-122"/>
              </a:rPr>
              <a:t>4</a:t>
            </a:r>
            <a:r>
              <a:rPr lang="zh-CN" altLang="x-none" sz="2000" dirty="0">
                <a:ea typeface="宋体" panose="02010600030101010101" pitchFamily="2" charset="-122"/>
              </a:rPr>
              <a:t>）推销员所辖客户要求超过规定的信用限度时，必须向业务经理乃至总经理汇报并请示批准。</a:t>
            </a:r>
            <a:endParaRPr lang="zh-CN" altLang="en-US" sz="2000" dirty="0">
              <a:ea typeface="宋体" panose="02010600030101010101" pitchFamily="2" charset="-122"/>
            </a:endParaRPr>
          </a:p>
        </p:txBody>
      </p:sp>
      <p:sp>
        <p:nvSpPr>
          <p:cNvPr id="5" name="标题 1"/>
          <p:cNvSpPr txBox="1"/>
          <p:nvPr/>
        </p:nvSpPr>
        <p:spPr bwMode="white">
          <a:xfrm>
            <a:off x="1000125" y="714375"/>
            <a:ext cx="7391400" cy="563563"/>
          </a:xfrm>
          <a:prstGeom prst="rect">
            <a:avLst/>
          </a:prstGeom>
          <a:noFill/>
          <a:ln w="9525">
            <a:noFill/>
            <a:miter lim="800000"/>
          </a:ln>
        </p:spPr>
        <p:txBody>
          <a:bodyPr anchor="ctr"/>
          <a:lstStyle/>
          <a:p>
            <a:pPr marR="0" algn="ctr" defTabSz="914400">
              <a:buClrTx/>
              <a:buSzTx/>
              <a:buFontTx/>
              <a:buNone/>
              <a:defRPr/>
            </a:pPr>
            <a:r>
              <a:rPr kumimoji="0" lang="zh-CN" altLang="en-US" sz="3600" b="1" kern="0" cap="none" spc="0" normalizeH="0" baseline="0" noProof="0" dirty="0">
                <a:latin typeface="华文新魏" pitchFamily="2" charset="-122"/>
                <a:ea typeface="华文新魏" pitchFamily="2" charset="-122"/>
                <a:cs typeface="+mj-cs"/>
              </a:rPr>
              <a:t>任务四  物流客户信用评估与实施</a:t>
            </a:r>
            <a:endParaRPr kumimoji="0" lang="zh-CN" altLang="en-US" sz="3600" b="1" kern="0" cap="none" spc="0" normalizeH="0" baseline="0" noProof="0" dirty="0">
              <a:latin typeface="华文新魏" pitchFamily="2" charset="-122"/>
              <a:ea typeface="华文新魏" pitchFamily="2" charset="-122"/>
              <a:cs typeface="+mj-cs"/>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8418" name="WordArt 3"/>
          <p:cNvSpPr>
            <a:spLocks noTextEdit="1"/>
          </p:cNvSpPr>
          <p:nvPr/>
        </p:nvSpPr>
        <p:spPr>
          <a:xfrm>
            <a:off x="2133600" y="2743200"/>
            <a:ext cx="4724400" cy="609600"/>
          </a:xfrm>
          <a:prstGeom prst="rect">
            <a:avLst/>
          </a:prstGeom>
        </p:spPr>
        <p:txBody>
          <a:bodyPr wrap="none" fromWordArt="1">
            <a:prstTxWarp prst="textDeflate">
              <a:avLst>
                <a:gd name="adj" fmla="val 0"/>
              </a:avLst>
            </a:prstTxWarp>
            <a:normAutofit/>
          </a:bodyPr>
          <a:p>
            <a:pPr algn="ctr"/>
            <a:r>
              <a:rPr lang="zh-CN" altLang="en-US" sz="5400" b="1">
                <a:ln w="28575" cap="flat" cmpd="sng">
                  <a:solidFill>
                    <a:schemeClr val="bg1"/>
                  </a:solidFill>
                  <a:prstDash val="solid"/>
                  <a:headEnd type="none" w="med" len="med"/>
                  <a:tailEnd type="none" w="med" len="med"/>
                </a:ln>
                <a:gradFill rotWithShape="1">
                  <a:gsLst>
                    <a:gs pos="0">
                      <a:schemeClr val="tx2"/>
                    </a:gs>
                    <a:gs pos="100000">
                      <a:schemeClr val="hlink"/>
                    </a:gs>
                  </a:gsLst>
                  <a:lin ang="5400000" scaled="1"/>
                  <a:tileRect/>
                </a:gradFill>
                <a:effectLst>
                  <a:outerShdw dist="107763" dir="2699999" algn="ctr" rotWithShape="0">
                    <a:srgbClr val="000000">
                      <a:alpha val="50000"/>
                    </a:srgbClr>
                  </a:outerShdw>
                </a:effectLst>
                <a:latin typeface="Verdana" panose="020B0604030504040204" charset="0"/>
                <a:ea typeface="Verdana" panose="020B0604030504040204" charset="0"/>
              </a:rPr>
              <a:t>Thank You !</a:t>
            </a:r>
            <a:endParaRPr lang="zh-CN" altLang="en-US" sz="5400" b="1">
              <a:ln w="28575" cap="flat" cmpd="sng">
                <a:solidFill>
                  <a:schemeClr val="bg1"/>
                </a:solidFill>
                <a:prstDash val="solid"/>
                <a:headEnd type="none" w="med" len="med"/>
                <a:tailEnd type="none" w="med" len="med"/>
              </a:ln>
              <a:gradFill rotWithShape="1">
                <a:gsLst>
                  <a:gs pos="0">
                    <a:schemeClr val="tx2"/>
                  </a:gs>
                  <a:gs pos="100000">
                    <a:schemeClr val="hlink"/>
                  </a:gs>
                </a:gsLst>
                <a:lin ang="5400000" scaled="1"/>
                <a:tileRect/>
              </a:gradFill>
              <a:effectLst>
                <a:outerShdw dist="107763" dir="2699999" algn="ctr" rotWithShape="0">
                  <a:srgbClr val="000000">
                    <a:alpha val="50000"/>
                  </a:srgbClr>
                </a:outerShdw>
              </a:effectLst>
              <a:latin typeface="Verdana" panose="020B0604030504040204" charset="0"/>
              <a:ea typeface="Verdana" panose="020B06040305040402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1"/>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任务四  物流客服人员的职业要求</a:t>
            </a:r>
            <a:endParaRPr lang="zh-CN" altLang="en-US" dirty="0">
              <a:ea typeface="宋体" panose="02010600030101010101" pitchFamily="2" charset="-122"/>
            </a:endParaRPr>
          </a:p>
        </p:txBody>
      </p:sp>
      <p:sp>
        <p:nvSpPr>
          <p:cNvPr id="21507" name="内容占位符 2"/>
          <p:cNvSpPr>
            <a:spLocks noGrp="1"/>
          </p:cNvSpPr>
          <p:nvPr>
            <p:ph idx="1"/>
          </p:nvPr>
        </p:nvSpPr>
        <p:spPr>
          <a:ln/>
        </p:spPr>
        <p:txBody>
          <a:bodyPr vert="horz" wrap="square" lIns="91440" tIns="45720" rIns="91440" bIns="45720" anchor="t" anchorCtr="0"/>
          <a:p>
            <a:pPr>
              <a:buNone/>
            </a:pPr>
            <a:r>
              <a:rPr lang="en-US" altLang="zh-CN" b="1" dirty="0">
                <a:ea typeface="宋体" panose="02010600030101010101" pitchFamily="2" charset="-122"/>
              </a:rPr>
              <a:t>2</a:t>
            </a:r>
            <a:r>
              <a:rPr lang="zh-CN" altLang="x-none" b="1" dirty="0">
                <a:ea typeface="宋体" panose="02010600030101010101" pitchFamily="2" charset="-122"/>
              </a:rPr>
              <a:t>）物流客户服务人员的基本素质</a:t>
            </a:r>
            <a:endParaRPr lang="zh-CN" altLang="x-none"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）技能素质要求</a:t>
            </a:r>
            <a:endParaRPr lang="zh-CN" altLang="x-none" dirty="0">
              <a:ea typeface="宋体" panose="02010600030101010101" pitchFamily="2" charset="-122"/>
            </a:endParaRPr>
          </a:p>
          <a:p>
            <a:pPr>
              <a:buNone/>
            </a:pPr>
            <a:r>
              <a:rPr lang="zh-CN" altLang="zh-CN" b="1" dirty="0">
                <a:ea typeface="宋体" panose="02010600030101010101" pitchFamily="2" charset="-122"/>
              </a:rPr>
              <a:t>①</a:t>
            </a:r>
            <a:r>
              <a:rPr lang="zh-CN" altLang="x-none" b="1" dirty="0">
                <a:ea typeface="宋体" panose="02010600030101010101" pitchFamily="2" charset="-122"/>
              </a:rPr>
              <a:t>好的语言沟通能力。</a:t>
            </a:r>
            <a:endParaRPr lang="zh-CN" altLang="x-none" b="1" dirty="0">
              <a:ea typeface="宋体" panose="02010600030101010101" pitchFamily="2" charset="-122"/>
            </a:endParaRPr>
          </a:p>
          <a:p>
            <a:pPr>
              <a:buNone/>
            </a:pPr>
            <a:r>
              <a:rPr lang="zh-CN" altLang="zh-CN" b="1" dirty="0">
                <a:ea typeface="宋体" panose="02010600030101010101" pitchFamily="2" charset="-122"/>
              </a:rPr>
              <a:t>②</a:t>
            </a:r>
            <a:r>
              <a:rPr lang="zh-CN" altLang="x-none" b="1" dirty="0">
                <a:ea typeface="宋体" panose="02010600030101010101" pitchFamily="2" charset="-122"/>
              </a:rPr>
              <a:t>丰富的物流行业知识及经验。</a:t>
            </a:r>
            <a:endParaRPr lang="zh-CN" altLang="x-none" b="1" dirty="0">
              <a:ea typeface="宋体" panose="02010600030101010101" pitchFamily="2" charset="-122"/>
            </a:endParaRPr>
          </a:p>
          <a:p>
            <a:pPr>
              <a:buNone/>
            </a:pPr>
            <a:r>
              <a:rPr lang="zh-CN" altLang="zh-CN" b="1" dirty="0">
                <a:ea typeface="宋体" panose="02010600030101010101" pitchFamily="2" charset="-122"/>
              </a:rPr>
              <a:t>③</a:t>
            </a:r>
            <a:r>
              <a:rPr lang="zh-CN" altLang="x-none" b="1" dirty="0">
                <a:ea typeface="宋体" panose="02010600030101010101" pitchFamily="2" charset="-122"/>
              </a:rPr>
              <a:t>优雅的形体语言</a:t>
            </a:r>
            <a:r>
              <a:rPr lang="zh-CN" altLang="en-US" b="1" dirty="0">
                <a:ea typeface="宋体" panose="02010600030101010101" pitchFamily="2" charset="-122"/>
              </a:rPr>
              <a:t>和</a:t>
            </a:r>
            <a:r>
              <a:rPr lang="zh-CN" altLang="x-none" b="1" dirty="0">
                <a:ea typeface="宋体" panose="02010600030101010101" pitchFamily="2" charset="-122"/>
              </a:rPr>
              <a:t>表达技巧。</a:t>
            </a:r>
            <a:endParaRPr lang="zh-CN" altLang="x-none" b="1" dirty="0">
              <a:ea typeface="宋体" panose="02010600030101010101" pitchFamily="2" charset="-122"/>
            </a:endParaRPr>
          </a:p>
          <a:p>
            <a:pPr>
              <a:buNone/>
            </a:pPr>
            <a:r>
              <a:rPr lang="zh-CN" altLang="zh-CN" b="1" dirty="0">
                <a:ea typeface="宋体" panose="02010600030101010101" pitchFamily="2" charset="-122"/>
              </a:rPr>
              <a:t>④</a:t>
            </a:r>
            <a:r>
              <a:rPr lang="zh-CN" altLang="x-none" b="1" dirty="0">
                <a:ea typeface="宋体" panose="02010600030101010101" pitchFamily="2" charset="-122"/>
              </a:rPr>
              <a:t>思维敏捷，具备对客户心理活动的洞察力。</a:t>
            </a:r>
            <a:endParaRPr lang="zh-CN" altLang="x-none" b="1"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）品格素质要求</a:t>
            </a:r>
            <a:endParaRPr lang="zh-CN" altLang="x-none" dirty="0">
              <a:ea typeface="宋体" panose="02010600030101010101" pitchFamily="2" charset="-122"/>
            </a:endParaRPr>
          </a:p>
          <a:p>
            <a:pPr>
              <a:buNone/>
            </a:pPr>
            <a:r>
              <a:rPr lang="zh-CN" altLang="zh-CN" b="1" dirty="0">
                <a:ea typeface="宋体" panose="02010600030101010101" pitchFamily="2" charset="-122"/>
              </a:rPr>
              <a:t>①</a:t>
            </a:r>
            <a:r>
              <a:rPr lang="zh-CN" altLang="x-none" b="1" dirty="0">
                <a:ea typeface="宋体" panose="02010600030101010101" pitchFamily="2" charset="-122"/>
              </a:rPr>
              <a:t>忍耐与宽容是优秀客户服务人员的一种美德。</a:t>
            </a:r>
            <a:endParaRPr lang="zh-CN" altLang="x-none" b="1"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1"/>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教学内容</a:t>
            </a:r>
            <a:endParaRPr lang="zh-CN" altLang="en-US" dirty="0">
              <a:ea typeface="宋体" panose="02010600030101010101" pitchFamily="2" charset="-122"/>
            </a:endParaRPr>
          </a:p>
        </p:txBody>
      </p:sp>
      <p:sp>
        <p:nvSpPr>
          <p:cNvPr id="4099" name="内容占位符 2"/>
          <p:cNvSpPr>
            <a:spLocks noGrp="1"/>
          </p:cNvSpPr>
          <p:nvPr>
            <p:ph idx="1"/>
          </p:nvPr>
        </p:nvSpPr>
        <p:spPr>
          <a:xfrm>
            <a:off x="428625" y="1962150"/>
            <a:ext cx="7929563" cy="4395788"/>
          </a:xfrm>
          <a:ln/>
        </p:spPr>
        <p:txBody>
          <a:bodyPr vert="horz" wrap="square" lIns="91440" tIns="45720" rIns="91440" bIns="45720" anchor="t" anchorCtr="0"/>
          <a:p>
            <a:pPr>
              <a:buNone/>
            </a:pPr>
            <a:r>
              <a:rPr lang="zh-CN" altLang="en-US" sz="3200" b="1" dirty="0">
                <a:ea typeface="宋体" panose="02010600030101010101" pitchFamily="2" charset="-122"/>
              </a:rPr>
              <a:t>项目一</a:t>
            </a:r>
            <a:r>
              <a:rPr lang="zh-CN" altLang="x-none" sz="3200" b="1" dirty="0">
                <a:ea typeface="宋体" panose="02010600030101010101" pitchFamily="2" charset="-122"/>
              </a:rPr>
              <a:t>   认识物流客户服务</a:t>
            </a:r>
            <a:endParaRPr lang="en-US" altLang="zh-CN" sz="3200" b="1" dirty="0">
              <a:ea typeface="宋体" panose="02010600030101010101" pitchFamily="2" charset="-122"/>
            </a:endParaRPr>
          </a:p>
          <a:p>
            <a:pPr>
              <a:buNone/>
            </a:pPr>
            <a:r>
              <a:rPr lang="zh-CN" altLang="en-US" sz="3200" b="1" dirty="0">
                <a:ea typeface="宋体" panose="02010600030101010101" pitchFamily="2" charset="-122"/>
              </a:rPr>
              <a:t>项目二   </a:t>
            </a:r>
            <a:r>
              <a:rPr lang="zh-CN" altLang="x-none" sz="3200" b="1" dirty="0">
                <a:ea typeface="宋体" panose="02010600030101010101" pitchFamily="2" charset="-122"/>
              </a:rPr>
              <a:t>物流客户开发与拜访</a:t>
            </a:r>
            <a:endParaRPr lang="zh-CN" altLang="x-none" sz="3200" dirty="0">
              <a:ea typeface="宋体" panose="02010600030101010101" pitchFamily="2" charset="-122"/>
            </a:endParaRPr>
          </a:p>
          <a:p>
            <a:pPr>
              <a:buNone/>
            </a:pPr>
            <a:r>
              <a:rPr lang="zh-CN" altLang="en-US" sz="3200" b="1" dirty="0">
                <a:ea typeface="宋体" panose="02010600030101010101" pitchFamily="2" charset="-122"/>
              </a:rPr>
              <a:t>项目三   </a:t>
            </a:r>
            <a:r>
              <a:rPr lang="zh-CN" altLang="x-none" sz="3200" b="1" dirty="0">
                <a:ea typeface="宋体" panose="02010600030101010101" pitchFamily="2" charset="-122"/>
              </a:rPr>
              <a:t>物流客户接待</a:t>
            </a:r>
            <a:endParaRPr lang="zh-CN" altLang="x-none" sz="3200" dirty="0">
              <a:ea typeface="宋体" panose="02010600030101010101" pitchFamily="2" charset="-122"/>
            </a:endParaRPr>
          </a:p>
          <a:p>
            <a:pPr>
              <a:buNone/>
            </a:pPr>
            <a:r>
              <a:rPr lang="zh-CN" altLang="en-US" sz="3200" b="1" dirty="0">
                <a:ea typeface="宋体" panose="02010600030101010101" pitchFamily="2" charset="-122"/>
              </a:rPr>
              <a:t>项目四   </a:t>
            </a:r>
            <a:r>
              <a:rPr lang="zh-CN" altLang="x-none" sz="3200" b="1" dirty="0">
                <a:ea typeface="宋体" panose="02010600030101010101" pitchFamily="2" charset="-122"/>
              </a:rPr>
              <a:t>物流客户投诉处理</a:t>
            </a:r>
            <a:endParaRPr lang="zh-CN" altLang="x-none" sz="3200" dirty="0">
              <a:ea typeface="宋体" panose="02010600030101010101" pitchFamily="2" charset="-122"/>
            </a:endParaRPr>
          </a:p>
          <a:p>
            <a:pPr>
              <a:buNone/>
            </a:pPr>
            <a:r>
              <a:rPr lang="zh-CN" altLang="en-US" sz="3200" b="1" dirty="0">
                <a:ea typeface="宋体" panose="02010600030101010101" pitchFamily="2" charset="-122"/>
              </a:rPr>
              <a:t>项目五   </a:t>
            </a:r>
            <a:r>
              <a:rPr lang="zh-CN" altLang="x-none" sz="3200" b="1" dirty="0">
                <a:ea typeface="宋体" panose="02010600030101010101" pitchFamily="2" charset="-122"/>
              </a:rPr>
              <a:t>物流客户关系维护</a:t>
            </a:r>
            <a:endParaRPr lang="zh-CN" altLang="x-none" sz="3200" dirty="0">
              <a:ea typeface="宋体" panose="02010600030101010101" pitchFamily="2" charset="-122"/>
            </a:endParaRPr>
          </a:p>
          <a:p>
            <a:pPr>
              <a:buNone/>
            </a:pPr>
            <a:r>
              <a:rPr lang="zh-CN" altLang="en-US" sz="3200" b="1" dirty="0">
                <a:ea typeface="宋体" panose="02010600030101010101" pitchFamily="2" charset="-122"/>
              </a:rPr>
              <a:t>项目六   </a:t>
            </a:r>
            <a:r>
              <a:rPr lang="zh-CN" altLang="x-none" sz="3200" b="1" dirty="0">
                <a:ea typeface="宋体" panose="02010600030101010101" pitchFamily="2" charset="-122"/>
              </a:rPr>
              <a:t>物流客户服务绩效与风险评估</a:t>
            </a:r>
            <a:endParaRPr lang="zh-CN" altLang="x-none" sz="3200" dirty="0">
              <a:ea typeface="宋体" panose="02010600030101010101" pitchFamily="2" charset="-122"/>
            </a:endParaRPr>
          </a:p>
          <a:p>
            <a:pPr>
              <a:buNone/>
            </a:pPr>
            <a:endParaRPr lang="zh-CN" altLang="x-none" dirty="0">
              <a:ea typeface="宋体" panose="02010600030101010101" pitchFamily="2" charset="-122"/>
            </a:endParaRPr>
          </a:p>
          <a:p>
            <a:endParaRPr lang="zh-CN" altLang="en-US" dirty="0">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1"/>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任务四  物流客服人员的职业要求</a:t>
            </a:r>
            <a:endParaRPr lang="zh-CN" altLang="en-US" dirty="0">
              <a:ea typeface="宋体" panose="02010600030101010101" pitchFamily="2" charset="-122"/>
            </a:endParaRPr>
          </a:p>
        </p:txBody>
      </p:sp>
      <p:sp>
        <p:nvSpPr>
          <p:cNvPr id="22531" name="内容占位符 2"/>
          <p:cNvSpPr>
            <a:spLocks noGrp="1"/>
          </p:cNvSpPr>
          <p:nvPr>
            <p:ph idx="1"/>
          </p:nvPr>
        </p:nvSpPr>
        <p:spPr>
          <a:ln/>
        </p:spPr>
        <p:txBody>
          <a:bodyPr vert="horz" wrap="square" lIns="91440" tIns="45720" rIns="91440" bIns="45720" anchor="t" anchorCtr="0"/>
          <a:p>
            <a:pPr>
              <a:buNone/>
            </a:pPr>
            <a:r>
              <a:rPr lang="zh-CN" altLang="zh-CN" b="1" dirty="0">
                <a:ea typeface="宋体" panose="02010600030101010101" pitchFamily="2" charset="-122"/>
              </a:rPr>
              <a:t>②</a:t>
            </a:r>
            <a:r>
              <a:rPr lang="zh-CN" altLang="x-none" b="1" dirty="0">
                <a:ea typeface="宋体" panose="02010600030101010101" pitchFamily="2" charset="-122"/>
              </a:rPr>
              <a:t>不轻易承诺，说了就要做到。</a:t>
            </a:r>
            <a:endParaRPr lang="zh-CN" altLang="x-none" b="1" dirty="0">
              <a:ea typeface="宋体" panose="02010600030101010101" pitchFamily="2" charset="-122"/>
            </a:endParaRPr>
          </a:p>
          <a:p>
            <a:pPr>
              <a:buNone/>
            </a:pPr>
            <a:r>
              <a:rPr lang="zh-CN" altLang="zh-CN" b="1" dirty="0">
                <a:ea typeface="宋体" panose="02010600030101010101" pitchFamily="2" charset="-122"/>
              </a:rPr>
              <a:t>③</a:t>
            </a:r>
            <a:r>
              <a:rPr lang="zh-CN" altLang="x-none" b="1" dirty="0">
                <a:ea typeface="宋体" panose="02010600030101010101" pitchFamily="2" charset="-122"/>
              </a:rPr>
              <a:t>勇于承担责任。</a:t>
            </a:r>
            <a:endParaRPr lang="zh-CN" altLang="x-none" b="1" dirty="0">
              <a:ea typeface="宋体" panose="02010600030101010101" pitchFamily="2" charset="-122"/>
            </a:endParaRPr>
          </a:p>
          <a:p>
            <a:pPr>
              <a:buNone/>
            </a:pPr>
            <a:r>
              <a:rPr lang="zh-CN" altLang="zh-CN" b="1" dirty="0">
                <a:ea typeface="宋体" panose="02010600030101010101" pitchFamily="2" charset="-122"/>
              </a:rPr>
              <a:t>④</a:t>
            </a:r>
            <a:r>
              <a:rPr lang="zh-CN" altLang="x-none" dirty="0">
                <a:ea typeface="宋体" panose="02010600030101010101" pitchFamily="2" charset="-122"/>
              </a:rPr>
              <a:t>强烈的集体荣誉感。</a:t>
            </a:r>
            <a:endParaRPr lang="zh-CN" altLang="x-none" b="1" dirty="0">
              <a:ea typeface="宋体" panose="02010600030101010101" pitchFamily="2" charset="-122"/>
            </a:endParaRPr>
          </a:p>
          <a:p>
            <a:pPr>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）心理素质要求</a:t>
            </a:r>
            <a:endParaRPr lang="zh-CN" altLang="x-none" dirty="0">
              <a:ea typeface="宋体" panose="02010600030101010101" pitchFamily="2" charset="-122"/>
            </a:endParaRPr>
          </a:p>
          <a:p>
            <a:pPr>
              <a:buNone/>
            </a:pPr>
            <a:r>
              <a:rPr lang="zh-CN" altLang="zh-CN" b="1" dirty="0">
                <a:ea typeface="宋体" panose="02010600030101010101" pitchFamily="2" charset="-122"/>
              </a:rPr>
              <a:t>①</a:t>
            </a:r>
            <a:r>
              <a:rPr lang="zh-CN" altLang="x-none" b="1" dirty="0">
                <a:ea typeface="宋体" panose="02010600030101010101" pitchFamily="2" charset="-122"/>
              </a:rPr>
              <a:t>挫折打击的承受能力。</a:t>
            </a:r>
            <a:endParaRPr lang="zh-CN" altLang="x-none" b="1" dirty="0">
              <a:ea typeface="宋体" panose="02010600030101010101" pitchFamily="2" charset="-122"/>
            </a:endParaRPr>
          </a:p>
          <a:p>
            <a:pPr>
              <a:buNone/>
            </a:pPr>
            <a:r>
              <a:rPr lang="zh-CN" altLang="zh-CN" b="1" dirty="0">
                <a:ea typeface="宋体" panose="02010600030101010101" pitchFamily="2" charset="-122"/>
              </a:rPr>
              <a:t>②</a:t>
            </a:r>
            <a:r>
              <a:rPr lang="zh-CN" altLang="x-none" b="1" dirty="0">
                <a:ea typeface="宋体" panose="02010600030101010101" pitchFamily="2" charset="-122"/>
              </a:rPr>
              <a:t>情绪的自我掌控及调节能力。</a:t>
            </a:r>
            <a:endParaRPr lang="zh-CN" altLang="x-none" b="1" dirty="0">
              <a:ea typeface="宋体" panose="02010600030101010101" pitchFamily="2" charset="-122"/>
            </a:endParaRPr>
          </a:p>
          <a:p>
            <a:pPr>
              <a:buNone/>
            </a:pPr>
            <a:r>
              <a:rPr lang="zh-CN" altLang="zh-CN" b="1" dirty="0">
                <a:ea typeface="宋体" panose="02010600030101010101" pitchFamily="2" charset="-122"/>
              </a:rPr>
              <a:t>③</a:t>
            </a:r>
            <a:r>
              <a:rPr lang="zh-CN" altLang="x-none" b="1" dirty="0">
                <a:ea typeface="宋体" panose="02010600030101010101" pitchFamily="2" charset="-122"/>
              </a:rPr>
              <a:t>满负荷情感付出的支持能力。</a:t>
            </a:r>
            <a:endParaRPr lang="zh-CN" altLang="x-none" b="1" dirty="0">
              <a:ea typeface="宋体" panose="02010600030101010101" pitchFamily="2" charset="-122"/>
            </a:endParaRPr>
          </a:p>
          <a:p>
            <a:pPr>
              <a:buNone/>
            </a:pPr>
            <a:r>
              <a:rPr lang="zh-CN" altLang="zh-CN" b="1" dirty="0">
                <a:ea typeface="宋体" panose="02010600030101010101" pitchFamily="2" charset="-122"/>
              </a:rPr>
              <a:t>④</a:t>
            </a:r>
            <a:r>
              <a:rPr lang="zh-CN" altLang="x-none" b="1" dirty="0">
                <a:ea typeface="宋体" panose="02010600030101010101" pitchFamily="2" charset="-122"/>
              </a:rPr>
              <a:t>积极进取、永不言败的良好心态。</a:t>
            </a:r>
            <a:endParaRPr lang="zh-CN" altLang="x-none" b="1"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标题 1"/>
          <p:cNvSpPr>
            <a:spLocks noGrp="1"/>
          </p:cNvSpPr>
          <p:nvPr>
            <p:ph type="title"/>
          </p:nvPr>
        </p:nvSpPr>
        <p:spPr>
          <a:ln/>
        </p:spPr>
        <p:txBody>
          <a:bodyPr vert="horz" wrap="square" lIns="91440" tIns="45720" rIns="91440" bIns="45720" anchor="ctr" anchorCtr="0"/>
          <a:p>
            <a:r>
              <a:rPr lang="zh-CN" altLang="en-US" dirty="0">
                <a:ea typeface="宋体" panose="02010600030101010101" pitchFamily="2" charset="-122"/>
              </a:rPr>
              <a:t>任务四  物流客服人员的职业要求</a:t>
            </a:r>
            <a:endParaRPr lang="zh-CN" altLang="en-US" dirty="0">
              <a:ea typeface="宋体" panose="02010600030101010101" pitchFamily="2" charset="-122"/>
            </a:endParaRPr>
          </a:p>
        </p:txBody>
      </p:sp>
      <p:sp>
        <p:nvSpPr>
          <p:cNvPr id="23555" name="内容占位符 2"/>
          <p:cNvSpPr>
            <a:spLocks noGrp="1"/>
          </p:cNvSpPr>
          <p:nvPr>
            <p:ph idx="1"/>
          </p:nvPr>
        </p:nvSpPr>
        <p:spPr>
          <a:xfrm>
            <a:off x="357188" y="1643063"/>
            <a:ext cx="8429625" cy="4714875"/>
          </a:xfrm>
          <a:ln/>
        </p:spPr>
        <p:txBody>
          <a:bodyPr vert="horz" wrap="square" lIns="91440" tIns="45720" rIns="91440" bIns="45720" anchor="t" anchorCtr="0"/>
          <a:p>
            <a:pPr>
              <a:buNone/>
            </a:pPr>
            <a:r>
              <a:rPr lang="zh-CN" altLang="en-US" dirty="0">
                <a:ea typeface="宋体" panose="02010600030101010101" pitchFamily="2" charset="-122"/>
              </a:rPr>
              <a:t>案例分析题：</a:t>
            </a:r>
            <a:endParaRPr lang="zh-CN" altLang="x-none" dirty="0">
              <a:ea typeface="宋体" panose="02010600030101010101" pitchFamily="2" charset="-122"/>
            </a:endParaRPr>
          </a:p>
          <a:p>
            <a:pPr>
              <a:buNone/>
            </a:pPr>
            <a:r>
              <a:rPr lang="en-US" altLang="zh-CN" dirty="0">
                <a:ea typeface="宋体" panose="02010600030101010101" pitchFamily="2" charset="-122"/>
              </a:rPr>
              <a:t>   </a:t>
            </a:r>
            <a:r>
              <a:rPr lang="zh-CN" altLang="x-none" dirty="0">
                <a:ea typeface="宋体" panose="02010600030101010101" pitchFamily="2" charset="-122"/>
              </a:rPr>
              <a:t>某仓储公司客服部接到一老客户打来投诉电话，称在近期仓储公司运送来的货物存在货物毁损问题，该批货物价值总额</a:t>
            </a:r>
            <a:r>
              <a:rPr lang="en-US" altLang="zh-CN" dirty="0">
                <a:ea typeface="宋体" panose="02010600030101010101" pitchFamily="2" charset="-122"/>
              </a:rPr>
              <a:t>30</a:t>
            </a:r>
            <a:r>
              <a:rPr lang="zh-CN" altLang="x-none" dirty="0">
                <a:ea typeface="宋体" panose="02010600030101010101" pitchFamily="2" charset="-122"/>
              </a:rPr>
              <a:t>万元人民币，商品完好率为</a:t>
            </a:r>
            <a:r>
              <a:rPr lang="en-US" altLang="zh-CN" dirty="0">
                <a:ea typeface="宋体" panose="02010600030101010101" pitchFamily="2" charset="-122"/>
              </a:rPr>
              <a:t>70%</a:t>
            </a:r>
            <a:r>
              <a:rPr lang="zh-CN" altLang="x-none" dirty="0">
                <a:ea typeface="宋体" panose="02010600030101010101" pitchFamily="2" charset="-122"/>
              </a:rPr>
              <a:t>，缺损商品价值为</a:t>
            </a:r>
            <a:r>
              <a:rPr lang="en-US" altLang="zh-CN" dirty="0">
                <a:ea typeface="宋体" panose="02010600030101010101" pitchFamily="2" charset="-122"/>
              </a:rPr>
              <a:t>9</a:t>
            </a:r>
            <a:r>
              <a:rPr lang="zh-CN" altLang="x-none" dirty="0">
                <a:ea typeface="宋体" panose="02010600030101010101" pitchFamily="2" charset="-122"/>
              </a:rPr>
              <a:t>万元，客户要求赔偿，否则就解除合同。</a:t>
            </a:r>
            <a:endParaRPr lang="zh-CN" altLang="x-none" dirty="0">
              <a:ea typeface="宋体" panose="02010600030101010101" pitchFamily="2" charset="-122"/>
            </a:endParaRPr>
          </a:p>
          <a:p>
            <a:pPr>
              <a:buNone/>
            </a:pPr>
            <a:r>
              <a:rPr lang="zh-CN" altLang="x-none" dirty="0">
                <a:ea typeface="宋体" panose="02010600030101010101" pitchFamily="2" charset="-122"/>
              </a:rPr>
              <a:t>问题</a:t>
            </a:r>
            <a:r>
              <a:rPr lang="en-US" altLang="zh-CN" dirty="0">
                <a:ea typeface="宋体" panose="02010600030101010101" pitchFamily="2" charset="-122"/>
              </a:rPr>
              <a:t>:</a:t>
            </a:r>
            <a:endParaRPr lang="zh-CN" altLang="zh-CN" dirty="0">
              <a:ea typeface="宋体" panose="02010600030101010101" pitchFamily="2" charset="-122"/>
            </a:endParaRPr>
          </a:p>
          <a:p>
            <a:pPr>
              <a:buNone/>
            </a:pPr>
            <a:r>
              <a:rPr lang="zh-CN" altLang="x-none" dirty="0">
                <a:ea typeface="宋体" panose="02010600030101010101" pitchFamily="2" charset="-122"/>
              </a:rPr>
              <a:t>物流客服人员应该如何处理此案例？</a:t>
            </a:r>
            <a:endParaRPr lang="zh-CN" altLang="x-none"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idx="4294967295"/>
          </p:nvPr>
        </p:nvSpPr>
        <p:spPr>
          <a:xfrm>
            <a:off x="1000125" y="785813"/>
            <a:ext cx="7391400" cy="635000"/>
          </a:xfrm>
          <a:ln/>
        </p:spPr>
        <p:txBody>
          <a:bodyPr vert="horz" wrap="square" lIns="91440" tIns="45720" rIns="91440" bIns="45720" anchor="ctr" anchorCtr="0"/>
          <a:p>
            <a:pPr eaLnBrk="1" hangingPunct="1"/>
            <a:br>
              <a:rPr lang="en-US" altLang="zh-CN" sz="4400" dirty="0">
                <a:solidFill>
                  <a:schemeClr val="tx1"/>
                </a:solidFill>
                <a:latin typeface="宋体" panose="02010600030101010101" pitchFamily="2" charset="-122"/>
                <a:ea typeface="宋体" panose="02010600030101010101" pitchFamily="2" charset="-122"/>
              </a:rPr>
            </a:br>
            <a:r>
              <a:rPr lang="zh-CN" altLang="en-US" sz="4000" dirty="0">
                <a:solidFill>
                  <a:schemeClr val="tx1"/>
                </a:solidFill>
                <a:latin typeface="宋体" panose="02010600030101010101" pitchFamily="2" charset="-122"/>
                <a:ea typeface="宋体" panose="02010600030101010101" pitchFamily="2" charset="-122"/>
              </a:rPr>
              <a:t>项目二</a:t>
            </a:r>
            <a:r>
              <a:rPr lang="en-US" altLang="zh-CN" sz="4000" dirty="0">
                <a:solidFill>
                  <a:schemeClr val="tx1"/>
                </a:solidFill>
                <a:latin typeface="宋体" panose="02010600030101010101" pitchFamily="2" charset="-122"/>
                <a:ea typeface="宋体" panose="02010600030101010101" pitchFamily="2" charset="-122"/>
              </a:rPr>
              <a:t> </a:t>
            </a:r>
            <a:r>
              <a:rPr lang="zh-CN" altLang="en-US" dirty="0">
                <a:solidFill>
                  <a:schemeClr val="tx1"/>
                </a:solidFill>
                <a:ea typeface="宋体" panose="02010600030101010101" pitchFamily="2" charset="-122"/>
              </a:rPr>
              <a:t>物流客户开发与拜访</a:t>
            </a:r>
            <a:r>
              <a:rPr lang="zh-CN" altLang="en-US" dirty="0">
                <a:ea typeface="宋体" panose="02010600030101010101" pitchFamily="2" charset="-122"/>
              </a:rPr>
              <a:t> </a:t>
            </a:r>
            <a:br>
              <a:rPr lang="zh-CN" altLang="en-US" sz="4400" dirty="0">
                <a:ea typeface="宋体" panose="02010600030101010101" pitchFamily="2" charset="-122"/>
              </a:rPr>
            </a:br>
            <a:endParaRPr lang="zh-CN" altLang="en-US" sz="4400" dirty="0">
              <a:ea typeface="宋体" panose="02010600030101010101" pitchFamily="2" charset="-122"/>
            </a:endParaRPr>
          </a:p>
        </p:txBody>
      </p:sp>
      <p:grpSp>
        <p:nvGrpSpPr>
          <p:cNvPr id="24579" name="Group 3"/>
          <p:cNvGrpSpPr/>
          <p:nvPr/>
        </p:nvGrpSpPr>
        <p:grpSpPr>
          <a:xfrm>
            <a:off x="1828800" y="2024063"/>
            <a:ext cx="762000" cy="665162"/>
            <a:chOff x="1110" y="2656"/>
            <a:chExt cx="1549" cy="1351"/>
          </a:xfrm>
        </p:grpSpPr>
        <p:sp>
          <p:nvSpPr>
            <p:cNvPr id="24604" name="AutoShape 4"/>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24605" name="AutoShape 5"/>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66" name="AutoShape 6"/>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24580" name="Group 7"/>
          <p:cNvGrpSpPr/>
          <p:nvPr/>
        </p:nvGrpSpPr>
        <p:grpSpPr>
          <a:xfrm>
            <a:off x="1828800" y="2938463"/>
            <a:ext cx="762000" cy="665162"/>
            <a:chOff x="3174" y="2656"/>
            <a:chExt cx="1549" cy="1351"/>
          </a:xfrm>
        </p:grpSpPr>
        <p:sp>
          <p:nvSpPr>
            <p:cNvPr id="24601" name="AutoShape 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24602" name="AutoShape 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70" name="AutoShape 10"/>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4581" name="Line 11"/>
          <p:cNvSpPr/>
          <p:nvPr/>
        </p:nvSpPr>
        <p:spPr>
          <a:xfrm flipV="1">
            <a:off x="2438400" y="2571750"/>
            <a:ext cx="5419725" cy="61913"/>
          </a:xfrm>
          <a:prstGeom prst="line">
            <a:avLst/>
          </a:prstGeom>
          <a:ln w="25400" cap="flat" cmpd="sng">
            <a:solidFill>
              <a:srgbClr val="C0C0C0"/>
            </a:solidFill>
            <a:prstDash val="sysDot"/>
            <a:headEnd type="none" w="med" len="med"/>
            <a:tailEnd type="oval" w="med" len="med"/>
          </a:ln>
        </p:spPr>
      </p:sp>
      <p:sp>
        <p:nvSpPr>
          <p:cNvPr id="24582" name="Text Box 12"/>
          <p:cNvSpPr txBox="1"/>
          <p:nvPr/>
        </p:nvSpPr>
        <p:spPr>
          <a:xfrm>
            <a:off x="2667000" y="2100263"/>
            <a:ext cx="5505450" cy="579437"/>
          </a:xfrm>
          <a:prstGeom prst="rect">
            <a:avLst/>
          </a:prstGeom>
          <a:noFill/>
          <a:ln w="9525">
            <a:noFill/>
          </a:ln>
        </p:spPr>
        <p:txBody>
          <a:bodyPr>
            <a:spAutoFit/>
          </a:bodyPr>
          <a:p>
            <a:pPr eaLnBrk="0" hangingPunct="0"/>
            <a:r>
              <a:rPr lang="zh-CN" altLang="en-US" sz="3200" b="1" dirty="0">
                <a:latin typeface="Arial" panose="020B0604020202020204" pitchFamily="34" charset="0"/>
              </a:rPr>
              <a:t>任务一  物流客户需求分析</a:t>
            </a:r>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24583" name="Text Box 13"/>
          <p:cNvSpPr txBox="1"/>
          <p:nvPr/>
        </p:nvSpPr>
        <p:spPr>
          <a:xfrm>
            <a:off x="2025650" y="21224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1</a:t>
            </a:r>
            <a:endParaRPr lang="en-US" altLang="zh-CN" sz="2400" b="1" dirty="0">
              <a:solidFill>
                <a:schemeClr val="bg1"/>
              </a:solidFill>
              <a:latin typeface="Arial" panose="020B0604020202020204" pitchFamily="34" charset="0"/>
            </a:endParaRPr>
          </a:p>
        </p:txBody>
      </p:sp>
      <p:sp>
        <p:nvSpPr>
          <p:cNvPr id="24584" name="Line 14"/>
          <p:cNvSpPr/>
          <p:nvPr/>
        </p:nvSpPr>
        <p:spPr>
          <a:xfrm flipV="1">
            <a:off x="2357438" y="3429000"/>
            <a:ext cx="5572125" cy="71438"/>
          </a:xfrm>
          <a:prstGeom prst="line">
            <a:avLst/>
          </a:prstGeom>
          <a:ln w="25400" cap="flat" cmpd="sng">
            <a:solidFill>
              <a:srgbClr val="C0C0C0"/>
            </a:solidFill>
            <a:prstDash val="sysDot"/>
            <a:headEnd type="none" w="med" len="med"/>
            <a:tailEnd type="oval" w="med" len="med"/>
          </a:ln>
        </p:spPr>
      </p:sp>
      <p:sp>
        <p:nvSpPr>
          <p:cNvPr id="24585" name="Text Box 15"/>
          <p:cNvSpPr txBox="1"/>
          <p:nvPr/>
        </p:nvSpPr>
        <p:spPr>
          <a:xfrm>
            <a:off x="2627313" y="2852738"/>
            <a:ext cx="4976812" cy="579437"/>
          </a:xfrm>
          <a:prstGeom prst="rect">
            <a:avLst/>
          </a:prstGeom>
          <a:noFill/>
          <a:ln w="9525">
            <a:noFill/>
          </a:ln>
        </p:spPr>
        <p:txBody>
          <a:bodyPr>
            <a:spAutoFit/>
          </a:bodyPr>
          <a:p>
            <a:pPr eaLnBrk="0" hangingPunct="0"/>
            <a:r>
              <a:rPr lang="zh-CN" altLang="en-US" sz="3200" b="1" dirty="0">
                <a:latin typeface="Arial" panose="020B0604020202020204" pitchFamily="34" charset="0"/>
              </a:rPr>
              <a:t>任务二  物流客户开发流程</a:t>
            </a:r>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24586" name="Text Box 16"/>
          <p:cNvSpPr txBox="1"/>
          <p:nvPr/>
        </p:nvSpPr>
        <p:spPr>
          <a:xfrm>
            <a:off x="2025650" y="30368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2</a:t>
            </a:r>
            <a:endParaRPr lang="en-US" altLang="zh-CN" sz="2400" b="1" dirty="0">
              <a:solidFill>
                <a:schemeClr val="bg1"/>
              </a:solidFill>
              <a:latin typeface="Arial" panose="020B0604020202020204" pitchFamily="34" charset="0"/>
            </a:endParaRPr>
          </a:p>
        </p:txBody>
      </p:sp>
      <p:grpSp>
        <p:nvGrpSpPr>
          <p:cNvPr id="24587" name="Group 17"/>
          <p:cNvGrpSpPr/>
          <p:nvPr/>
        </p:nvGrpSpPr>
        <p:grpSpPr>
          <a:xfrm>
            <a:off x="1828800" y="3830638"/>
            <a:ext cx="762000" cy="665162"/>
            <a:chOff x="1110" y="2656"/>
            <a:chExt cx="1549" cy="1351"/>
          </a:xfrm>
        </p:grpSpPr>
        <p:sp>
          <p:nvSpPr>
            <p:cNvPr id="24598"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24599"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80"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4588" name="Line 25"/>
          <p:cNvSpPr/>
          <p:nvPr/>
        </p:nvSpPr>
        <p:spPr>
          <a:xfrm flipV="1">
            <a:off x="2357438" y="4357688"/>
            <a:ext cx="5786437" cy="71437"/>
          </a:xfrm>
          <a:prstGeom prst="line">
            <a:avLst/>
          </a:prstGeom>
          <a:ln w="25400" cap="flat" cmpd="sng">
            <a:solidFill>
              <a:srgbClr val="C0C0C0"/>
            </a:solidFill>
            <a:prstDash val="sysDot"/>
            <a:headEnd type="none" w="med" len="med"/>
            <a:tailEnd type="oval" w="med" len="med"/>
          </a:ln>
        </p:spPr>
      </p:sp>
      <p:sp>
        <p:nvSpPr>
          <p:cNvPr id="24589" name="Text Box 26"/>
          <p:cNvSpPr txBox="1"/>
          <p:nvPr/>
        </p:nvSpPr>
        <p:spPr>
          <a:xfrm>
            <a:off x="2484438" y="3789363"/>
            <a:ext cx="5905500" cy="579437"/>
          </a:xfrm>
          <a:prstGeom prst="rect">
            <a:avLst/>
          </a:prstGeom>
          <a:noFill/>
          <a:ln w="9525">
            <a:noFill/>
          </a:ln>
        </p:spPr>
        <p:txBody>
          <a:bodyPr>
            <a:spAutoFit/>
          </a:bodyPr>
          <a:p>
            <a:pPr eaLnBrk="0" hangingPunct="0"/>
            <a:r>
              <a:rPr lang="zh-CN" altLang="en-US" sz="3200" b="1" dirty="0">
                <a:latin typeface="Arial" panose="020B0604020202020204" pitchFamily="34" charset="0"/>
              </a:rPr>
              <a:t> 任务三  物流客户拜访技巧</a:t>
            </a:r>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24590" name="Text Box 27"/>
          <p:cNvSpPr txBox="1"/>
          <p:nvPr/>
        </p:nvSpPr>
        <p:spPr>
          <a:xfrm>
            <a:off x="2025650" y="3929063"/>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3</a:t>
            </a:r>
            <a:endParaRPr lang="en-US" altLang="zh-CN" sz="2400" b="1" dirty="0">
              <a:solidFill>
                <a:schemeClr val="bg1"/>
              </a:solidFill>
              <a:latin typeface="Arial" panose="020B0604020202020204" pitchFamily="34" charset="0"/>
            </a:endParaRPr>
          </a:p>
        </p:txBody>
      </p:sp>
      <p:grpSp>
        <p:nvGrpSpPr>
          <p:cNvPr id="24591" name="Group 17"/>
          <p:cNvGrpSpPr/>
          <p:nvPr/>
        </p:nvGrpSpPr>
        <p:grpSpPr>
          <a:xfrm>
            <a:off x="1857375" y="4714875"/>
            <a:ext cx="762000" cy="665163"/>
            <a:chOff x="1110" y="2656"/>
            <a:chExt cx="1549" cy="1351"/>
          </a:xfrm>
        </p:grpSpPr>
        <p:sp>
          <p:nvSpPr>
            <p:cNvPr id="24595"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24596"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9"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24592" name="Text Box 26"/>
          <p:cNvSpPr txBox="1"/>
          <p:nvPr/>
        </p:nvSpPr>
        <p:spPr>
          <a:xfrm>
            <a:off x="2627313" y="4797425"/>
            <a:ext cx="6357937" cy="579438"/>
          </a:xfrm>
          <a:prstGeom prst="rect">
            <a:avLst/>
          </a:prstGeom>
          <a:noFill/>
          <a:ln w="9525">
            <a:noFill/>
          </a:ln>
        </p:spPr>
        <p:txBody>
          <a:bodyPr>
            <a:spAutoFit/>
          </a:bodyPr>
          <a:p>
            <a:pPr eaLnBrk="0" hangingPunct="0"/>
            <a:r>
              <a:rPr lang="zh-CN" altLang="en-US" sz="3200" b="1" dirty="0">
                <a:latin typeface="Arial" panose="020B0604020202020204" pitchFamily="34" charset="0"/>
              </a:rPr>
              <a:t>任务四  物流客户沟通技巧</a:t>
            </a:r>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24593" name="Line 25"/>
          <p:cNvSpPr/>
          <p:nvPr/>
        </p:nvSpPr>
        <p:spPr>
          <a:xfrm flipV="1">
            <a:off x="2500313" y="5300663"/>
            <a:ext cx="5816600" cy="57150"/>
          </a:xfrm>
          <a:prstGeom prst="line">
            <a:avLst/>
          </a:prstGeom>
          <a:ln w="25400" cap="flat" cmpd="sng">
            <a:solidFill>
              <a:srgbClr val="C0C0C0"/>
            </a:solidFill>
            <a:prstDash val="sysDot"/>
            <a:headEnd type="none" w="med" len="med"/>
            <a:tailEnd type="oval" w="med" len="med"/>
          </a:ln>
        </p:spPr>
      </p:sp>
      <p:sp>
        <p:nvSpPr>
          <p:cNvPr id="24594" name="Text Box 27"/>
          <p:cNvSpPr txBox="1"/>
          <p:nvPr/>
        </p:nvSpPr>
        <p:spPr>
          <a:xfrm>
            <a:off x="2071688" y="4786313"/>
            <a:ext cx="355600" cy="461962"/>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4</a:t>
            </a:r>
            <a:endParaRPr lang="en-US" altLang="zh-CN" sz="2400" b="1" dirty="0">
              <a:solidFill>
                <a:schemeClr val="bg1"/>
              </a:solidFill>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ea typeface="宋体" panose="02010600030101010101" pitchFamily="2" charset="-122"/>
              </a:rPr>
              <a:t>教学目标</a:t>
            </a:r>
            <a:endParaRPr lang="zh-CN" altLang="en-US" dirty="0">
              <a:solidFill>
                <a:schemeClr val="tx1"/>
              </a:solidFill>
              <a:ea typeface="宋体" panose="02010600030101010101" pitchFamily="2" charset="-122"/>
            </a:endParaRPr>
          </a:p>
        </p:txBody>
      </p:sp>
      <p:sp>
        <p:nvSpPr>
          <p:cNvPr id="25603" name="内容占位符 2"/>
          <p:cNvSpPr>
            <a:spLocks noGrp="1"/>
          </p:cNvSpPr>
          <p:nvPr>
            <p:ph idx="1"/>
          </p:nvPr>
        </p:nvSpPr>
        <p:spPr>
          <a:xfrm>
            <a:off x="468313" y="1989138"/>
            <a:ext cx="8229600" cy="3152775"/>
          </a:xfrm>
          <a:ln/>
        </p:spPr>
        <p:txBody>
          <a:bodyPr vert="horz" wrap="square" lIns="91440" tIns="45720" rIns="91440" bIns="45720" anchor="t" anchorCtr="0"/>
          <a:p>
            <a:pPr eaLnBrk="1" hangingPunct="1">
              <a:lnSpc>
                <a:spcPct val="140000"/>
              </a:lnSpc>
              <a:buNone/>
            </a:pPr>
            <a:r>
              <a:rPr lang="zh-CN" altLang="x-none" dirty="0">
                <a:ea typeface="宋体" panose="02010600030101010101" pitchFamily="2" charset="-122"/>
              </a:rPr>
              <a:t>知识目标：</a:t>
            </a:r>
            <a:endParaRPr lang="zh-CN" altLang="x-none" dirty="0">
              <a:ea typeface="宋体" panose="02010600030101010101" pitchFamily="2" charset="-122"/>
            </a:endParaRPr>
          </a:p>
          <a:p>
            <a:pPr>
              <a:lnSpc>
                <a:spcPct val="140000"/>
              </a:lnSpc>
              <a:buNone/>
            </a:pPr>
            <a:r>
              <a:rPr lang="zh-CN" altLang="en-US" dirty="0">
                <a:ea typeface="宋体" panose="02010600030101010101" pitchFamily="2" charset="-122"/>
              </a:rPr>
              <a:t>  </a:t>
            </a:r>
            <a:r>
              <a:rPr lang="zh-CN" altLang="x-none"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）了解物流客户需求的类型和特征；</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）掌握物流客户开发的流程；</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）掌握物流客户的拜访技巧；</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）掌握物流客户的沟通技巧。</a:t>
            </a:r>
            <a:endParaRPr lang="zh-CN" altLang="x-none" dirty="0">
              <a:ea typeface="宋体" panose="02010600030101010101" pitchFamily="2" charset="-122"/>
            </a:endParaRPr>
          </a:p>
          <a:p>
            <a:pPr eaLnBrk="1" hangingPunct="1">
              <a:buNone/>
            </a:pP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ea typeface="宋体" panose="02010600030101010101" pitchFamily="2" charset="-122"/>
              </a:rPr>
              <a:t>教学目标</a:t>
            </a:r>
            <a:endParaRPr lang="zh-CN" altLang="en-US" dirty="0">
              <a:solidFill>
                <a:schemeClr val="tx1"/>
              </a:solidFill>
              <a:ea typeface="宋体" panose="02010600030101010101" pitchFamily="2" charset="-122"/>
            </a:endParaRPr>
          </a:p>
        </p:txBody>
      </p:sp>
      <p:sp>
        <p:nvSpPr>
          <p:cNvPr id="26627" name="内容占位符 2"/>
          <p:cNvSpPr>
            <a:spLocks noGrp="1"/>
          </p:cNvSpPr>
          <p:nvPr>
            <p:ph idx="1"/>
          </p:nvPr>
        </p:nvSpPr>
        <p:spPr>
          <a:xfrm>
            <a:off x="468313" y="1989138"/>
            <a:ext cx="8229600" cy="3152775"/>
          </a:xfrm>
          <a:ln/>
        </p:spPr>
        <p:txBody>
          <a:bodyPr vert="horz" wrap="square" lIns="91440" tIns="45720" rIns="91440" bIns="45720" anchor="t" anchorCtr="0"/>
          <a:p>
            <a:pPr eaLnBrk="1" hangingPunct="1">
              <a:buNone/>
            </a:pPr>
            <a:r>
              <a:rPr lang="zh-CN" altLang="en-US" dirty="0">
                <a:ea typeface="宋体" panose="02010600030101010101" pitchFamily="2" charset="-122"/>
              </a:rPr>
              <a:t>技能</a:t>
            </a:r>
            <a:r>
              <a:rPr lang="zh-CN" altLang="x-none" dirty="0">
                <a:ea typeface="宋体" panose="02010600030101010101" pitchFamily="2" charset="-122"/>
              </a:rPr>
              <a:t>目标：</a:t>
            </a:r>
            <a:endParaRPr lang="zh-CN" altLang="x-none"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）能进行物流客户需求分析；</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）能进行物流客户基本资料的收集；</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）能对物流客户资料进行整理与汇总；</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）能设计物流客户开发的流程；</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5</a:t>
            </a:r>
            <a:r>
              <a:rPr lang="zh-CN" altLang="en-US" dirty="0">
                <a:ea typeface="宋体" panose="02010600030101010101" pitchFamily="2" charset="-122"/>
              </a:rPr>
              <a:t>）能进行物流客户的有效拜访；</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6</a:t>
            </a:r>
            <a:r>
              <a:rPr lang="zh-CN" altLang="en-US" dirty="0">
                <a:ea typeface="宋体" panose="02010600030101010101" pitchFamily="2" charset="-122"/>
              </a:rPr>
              <a:t>）能进行物流客户的良好沟通。</a:t>
            </a:r>
            <a:endParaRPr lang="zh-CN" altLang="x-none" dirty="0">
              <a:ea typeface="宋体" panose="02010600030101010101" pitchFamily="2" charset="-122"/>
            </a:endParaRPr>
          </a:p>
          <a:p>
            <a:pPr eaLnBrk="1" hangingPunct="1">
              <a:buNone/>
            </a:pP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p:cNvSpPr>
          <p:nvPr>
            <p:ph type="title" idx="4294967295"/>
          </p:nvPr>
        </p:nvSpPr>
        <p:spPr>
          <a:ln/>
        </p:spPr>
        <p:txBody>
          <a:bodyPr vert="horz" wrap="square" lIns="91440" tIns="45720" rIns="91440" bIns="45720" anchor="ctr" anchorCtr="0"/>
          <a:p>
            <a:pPr eaLnBrk="1" hangingPunct="1"/>
            <a:r>
              <a:rPr lang="zh-CN" altLang="en-US" sz="4000" dirty="0">
                <a:solidFill>
                  <a:schemeClr val="tx1"/>
                </a:solidFill>
                <a:latin typeface="华文新魏" pitchFamily="2" charset="-122"/>
                <a:ea typeface="华文新魏" pitchFamily="2" charset="-122"/>
              </a:rPr>
              <a:t>引导案例</a:t>
            </a:r>
            <a:endParaRPr lang="zh-CN" altLang="en-US" sz="4000" dirty="0">
              <a:solidFill>
                <a:schemeClr val="tx1"/>
              </a:solidFill>
              <a:latin typeface="华文新魏" pitchFamily="2" charset="-122"/>
              <a:ea typeface="华文新魏" pitchFamily="2" charset="-122"/>
            </a:endParaRPr>
          </a:p>
        </p:txBody>
      </p:sp>
      <p:sp>
        <p:nvSpPr>
          <p:cNvPr id="41987" name="Rectangle 3"/>
          <p:cNvSpPr>
            <a:spLocks noGrp="1"/>
          </p:cNvSpPr>
          <p:nvPr>
            <p:ph type="body" idx="4294967295"/>
          </p:nvPr>
        </p:nvSpPr>
        <p:spPr>
          <a:xfrm>
            <a:off x="0" y="1412875"/>
            <a:ext cx="8964613" cy="5184775"/>
          </a:xfrm>
          <a:ln/>
        </p:spPr>
        <p:txBody>
          <a:bodyPr vert="horz" wrap="square" lIns="91440" tIns="45720" rIns="91440" bIns="45720" anchor="t" anchorCtr="0"/>
          <a:p>
            <a:pPr algn="ctr" eaLnBrk="1" hangingPunct="1">
              <a:buNone/>
            </a:pPr>
            <a:r>
              <a:rPr lang="zh-CN" altLang="x-none" sz="2400" b="1" dirty="0">
                <a:ea typeface="宋体" panose="02010600030101010101" pitchFamily="2" charset="-122"/>
              </a:rPr>
              <a:t>中外运</a:t>
            </a:r>
            <a:r>
              <a:rPr lang="zh-CN" altLang="zh-CN" sz="2400" b="1" dirty="0">
                <a:ea typeface="宋体" panose="02010600030101010101" pitchFamily="2" charset="-122"/>
              </a:rPr>
              <a:t>——</a:t>
            </a:r>
            <a:r>
              <a:rPr lang="zh-CN" altLang="x-none" sz="2400" b="1" dirty="0">
                <a:ea typeface="宋体" panose="02010600030101010101" pitchFamily="2" charset="-122"/>
              </a:rPr>
              <a:t>物流客户服务的楷模</a:t>
            </a:r>
            <a:endParaRPr lang="zh-CN" altLang="x-none" sz="2400" b="1" dirty="0">
              <a:ea typeface="宋体" panose="02010600030101010101" pitchFamily="2" charset="-122"/>
            </a:endParaRPr>
          </a:p>
          <a:p>
            <a:pPr eaLnBrk="1" latinLnBrk="1" hangingPunct="1">
              <a:buNone/>
            </a:pPr>
            <a:r>
              <a:rPr lang="zh-CN" altLang="en-US" sz="1800" dirty="0">
                <a:ea typeface="宋体" panose="02010600030101010101" pitchFamily="2" charset="-122"/>
              </a:rPr>
              <a:t>           </a:t>
            </a:r>
            <a:r>
              <a:rPr lang="zh-CN" altLang="x-none" sz="2000" dirty="0">
                <a:ea typeface="宋体" panose="02010600030101010101" pitchFamily="2" charset="-122"/>
              </a:rPr>
              <a:t>中外运公司是中国具有领先地位的物流服务供货商，核心业务包括货运代理、快递服务、船务代理；支持性业务包括仓储和码头服务、汽车运输、海运。该公司于</a:t>
            </a:r>
            <a:r>
              <a:rPr lang="en-US" altLang="zh-CN" sz="2000" dirty="0">
                <a:ea typeface="宋体" panose="02010600030101010101" pitchFamily="2" charset="-122"/>
              </a:rPr>
              <a:t>2003</a:t>
            </a:r>
            <a:r>
              <a:rPr lang="zh-CN" altLang="en-US" sz="2000" dirty="0">
                <a:ea typeface="宋体" panose="02010600030101010101" pitchFamily="2" charset="-122"/>
              </a:rPr>
              <a:t>年</a:t>
            </a:r>
            <a:r>
              <a:rPr lang="en-US" altLang="zh-CN" sz="2000" dirty="0">
                <a:ea typeface="宋体" panose="02010600030101010101" pitchFamily="2" charset="-122"/>
              </a:rPr>
              <a:t>2</a:t>
            </a:r>
            <a:r>
              <a:rPr lang="zh-CN" altLang="en-US" sz="2000" dirty="0">
                <a:ea typeface="宋体" panose="02010600030101010101" pitchFamily="2" charset="-122"/>
              </a:rPr>
              <a:t>月在香港联合交易所成功上市。</a:t>
            </a:r>
            <a:endParaRPr lang="zh-CN" altLang="en-US" sz="2000" dirty="0">
              <a:ea typeface="宋体" panose="02010600030101010101" pitchFamily="2" charset="-122"/>
            </a:endParaRPr>
          </a:p>
          <a:p>
            <a:pPr>
              <a:buNone/>
            </a:pPr>
            <a:r>
              <a:rPr lang="zh-CN" altLang="en-US" sz="2000" dirty="0">
                <a:ea typeface="宋体" panose="02010600030101010101" pitchFamily="2" charset="-122"/>
              </a:rPr>
              <a:t>         公司业务经营地区涉足广东、福建、上海、浙江、江苏、湖北、山东、天津、辽宁等国内发展迅速的沿海地区和其他战略性地区，并拥有一个广泛而全面的服务网络和海外代理网络。</a:t>
            </a:r>
            <a:endParaRPr lang="zh-CN" altLang="en-US" sz="2000" dirty="0">
              <a:ea typeface="宋体" panose="02010600030101010101" pitchFamily="2" charset="-122"/>
            </a:endParaRPr>
          </a:p>
          <a:p>
            <a:pPr eaLnBrk="1" latinLnBrk="1" hangingPunct="1">
              <a:buNone/>
            </a:pPr>
            <a:r>
              <a:rPr lang="zh-CN" altLang="en-US" sz="2000" dirty="0">
                <a:ea typeface="宋体" panose="02010600030101010101" pitchFamily="2" charset="-122"/>
              </a:rPr>
              <a:t>           针对中外运客户服务系统的业务功能需要，该公司规划并建设了物流客户服务中心系统，该系统具备自动语音应答、业务代表人工接听、同步录音和监听、系统管理、信息检索查询、与后台业务系统联机信息处理等功能，提供的业务涵盖中外运物流海运、陆运、空运、仓储、联运等各类业务，涉及查询、咨询、投诉、建议和人工受理等。</a:t>
            </a:r>
            <a:endParaRPr lang="zh-CN" altLang="en-US" sz="2000" dirty="0">
              <a:ea typeface="宋体" panose="02010600030101010101" pitchFamily="2" charset="-122"/>
            </a:endParaRPr>
          </a:p>
          <a:p>
            <a:pPr>
              <a:buNone/>
            </a:pPr>
            <a:r>
              <a:rPr lang="zh-CN" altLang="en-US" sz="2000" dirty="0">
                <a:ea typeface="宋体" panose="02010600030101010101" pitchFamily="2" charset="-122"/>
              </a:rPr>
              <a:t>           先进高效的信息技术平台，是中外运实现其战略目标</a:t>
            </a:r>
            <a:r>
              <a:rPr lang="en-US" altLang="zh-CN" sz="2000" dirty="0">
                <a:ea typeface="宋体" panose="02010600030101010101" pitchFamily="2" charset="-122"/>
              </a:rPr>
              <a:t>——</a:t>
            </a:r>
            <a:r>
              <a:rPr lang="zh-CN" altLang="en-US" sz="2000" dirty="0">
                <a:ea typeface="宋体" panose="02010600030101010101" pitchFamily="2" charset="-122"/>
              </a:rPr>
              <a:t>成为中国领先的综合物流服务供货商的必备条件。</a:t>
            </a:r>
            <a:r>
              <a:rPr lang="zh-CN" altLang="en-US" sz="1800" dirty="0">
                <a:ea typeface="宋体" panose="02010600030101010101" pitchFamily="2" charset="-122"/>
              </a:rPr>
              <a:t> </a:t>
            </a:r>
            <a:endParaRPr lang="en-US" altLang="zh-CN" sz="4400" dirty="0">
              <a:solidFill>
                <a:schemeClr val="tx2"/>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charRg st="0" end="15"/>
                                            </p:txEl>
                                          </p:spTgt>
                                        </p:tgtEl>
                                        <p:attrNameLst>
                                          <p:attrName>style.visibility</p:attrName>
                                        </p:attrNameLst>
                                      </p:cBhvr>
                                      <p:to>
                                        <p:strVal val="visible"/>
                                      </p:to>
                                    </p:set>
                                    <p:animEffect transition="in" filter="blinds(horizontal)">
                                      <p:cBhvr>
                                        <p:cTn id="7" dur="1000"/>
                                        <p:tgtEl>
                                          <p:spTgt spid="41987">
                                            <p:txEl>
                                              <p:charRg st="0" end="1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charRg st="15" end="118"/>
                                            </p:txEl>
                                          </p:spTgt>
                                        </p:tgtEl>
                                        <p:attrNameLst>
                                          <p:attrName>style.visibility</p:attrName>
                                        </p:attrNameLst>
                                      </p:cBhvr>
                                      <p:to>
                                        <p:strVal val="visible"/>
                                      </p:to>
                                    </p:set>
                                    <p:animEffect transition="in" filter="blinds(horizontal)">
                                      <p:cBhvr>
                                        <p:cTn id="12" dur="1000"/>
                                        <p:tgtEl>
                                          <p:spTgt spid="41987">
                                            <p:txEl>
                                              <p:charRg st="15" end="11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charRg st="118" end="208"/>
                                            </p:txEl>
                                          </p:spTgt>
                                        </p:tgtEl>
                                        <p:attrNameLst>
                                          <p:attrName>style.visibility</p:attrName>
                                        </p:attrNameLst>
                                      </p:cBhvr>
                                      <p:to>
                                        <p:strVal val="visible"/>
                                      </p:to>
                                    </p:set>
                                    <p:animEffect transition="in" filter="blinds(horizontal)">
                                      <p:cBhvr>
                                        <p:cTn id="17" dur="1000"/>
                                        <p:tgtEl>
                                          <p:spTgt spid="41987">
                                            <p:txEl>
                                              <p:charRg st="118" end="20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987">
                                            <p:txEl>
                                              <p:charRg st="208" end="369"/>
                                            </p:txEl>
                                          </p:spTgt>
                                        </p:tgtEl>
                                        <p:attrNameLst>
                                          <p:attrName>style.visibility</p:attrName>
                                        </p:attrNameLst>
                                      </p:cBhvr>
                                      <p:to>
                                        <p:strVal val="visible"/>
                                      </p:to>
                                    </p:set>
                                    <p:animEffect transition="in" filter="blinds(horizontal)">
                                      <p:cBhvr>
                                        <p:cTn id="22" dur="1000"/>
                                        <p:tgtEl>
                                          <p:spTgt spid="41987">
                                            <p:txEl>
                                              <p:charRg st="208" end="36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987">
                                            <p:txEl>
                                              <p:charRg st="369" end="429"/>
                                            </p:txEl>
                                          </p:spTgt>
                                        </p:tgtEl>
                                        <p:attrNameLst>
                                          <p:attrName>style.visibility</p:attrName>
                                        </p:attrNameLst>
                                      </p:cBhvr>
                                      <p:to>
                                        <p:strVal val="visible"/>
                                      </p:to>
                                    </p:set>
                                    <p:animEffect transition="in" filter="blinds(horizontal)">
                                      <p:cBhvr>
                                        <p:cTn id="27" dur="1000"/>
                                        <p:tgtEl>
                                          <p:spTgt spid="41987">
                                            <p:txEl>
                                              <p:charRg st="369" end="42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案例分析</a:t>
            </a:r>
            <a:endParaRPr lang="zh-CN" altLang="en-US" dirty="0">
              <a:ea typeface="宋体" panose="02010600030101010101" pitchFamily="2" charset="-122"/>
            </a:endParaRPr>
          </a:p>
        </p:txBody>
      </p:sp>
      <p:sp>
        <p:nvSpPr>
          <p:cNvPr id="28675" name="内容占位符 2"/>
          <p:cNvSpPr>
            <a:spLocks noGrp="1"/>
          </p:cNvSpPr>
          <p:nvPr>
            <p:ph idx="1"/>
          </p:nvPr>
        </p:nvSpPr>
        <p:spPr>
          <a:ln/>
        </p:spPr>
        <p:txBody>
          <a:bodyPr vert="horz" wrap="square" lIns="91440" tIns="45720" rIns="91440" bIns="45720" anchor="t" anchorCtr="0"/>
          <a:p>
            <a:pPr eaLnBrk="1" hangingPunct="1">
              <a:buNone/>
            </a:pPr>
            <a:r>
              <a:rPr lang="zh-CN" altLang="x-none" dirty="0">
                <a:ea typeface="宋体" panose="02010600030101010101" pitchFamily="2" charset="-122"/>
              </a:rPr>
              <a:t>问题：</a:t>
            </a:r>
            <a:endParaRPr lang="zh-CN" altLang="x-none" dirty="0">
              <a:ea typeface="宋体" panose="02010600030101010101" pitchFamily="2" charset="-122"/>
            </a:endParaRPr>
          </a:p>
          <a:p>
            <a:pPr>
              <a:buNone/>
            </a:pPr>
            <a:r>
              <a:rPr lang="zh-CN" altLang="en-US" dirty="0">
                <a:ea typeface="宋体" panose="02010600030101010101" pitchFamily="2" charset="-122"/>
              </a:rPr>
              <a:t>  </a:t>
            </a:r>
            <a:r>
              <a:rPr lang="zh-CN" altLang="x-none"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）中外运如何对其物流客户进行需求分析？</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）中外运的新物流客户开发应遵循哪些流程？</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）中外运的物流客服人员应具备哪些拜访技巧与沟通技巧 </a:t>
            </a:r>
            <a:r>
              <a:rPr lang="en-US" altLang="zh-CN" dirty="0">
                <a:ea typeface="宋体" panose="02010600030101010101" pitchFamily="2" charset="-122"/>
              </a:rPr>
              <a:t>?</a:t>
            </a:r>
            <a:endParaRPr lang="zh-CN" altLang="en-US" dirty="0">
              <a:ea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物流客户需求分析</a:t>
            </a:r>
            <a:r>
              <a:rPr lang="zh-CN" altLang="en-US" dirty="0">
                <a:ea typeface="宋体" panose="02010600030101010101" pitchFamily="2" charset="-122"/>
              </a:rPr>
              <a:t> </a:t>
            </a:r>
            <a:endParaRPr lang="zh-CN" altLang="en-US" dirty="0">
              <a:ea typeface="宋体" panose="02010600030101010101" pitchFamily="2" charset="-122"/>
            </a:endParaRPr>
          </a:p>
        </p:txBody>
      </p:sp>
      <p:sp>
        <p:nvSpPr>
          <p:cNvPr id="29699" name="内容占位符 2"/>
          <p:cNvSpPr>
            <a:spLocks noGrp="1"/>
          </p:cNvSpPr>
          <p:nvPr>
            <p:ph idx="1"/>
          </p:nvPr>
        </p:nvSpPr>
        <p:spPr>
          <a:xfrm>
            <a:off x="468313" y="1628775"/>
            <a:ext cx="8229600" cy="4495800"/>
          </a:xfrm>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zh-CN" dirty="0">
                <a:ea typeface="宋体" panose="02010600030101010101" pitchFamily="2" charset="-122"/>
              </a:rPr>
              <a:t>近年来，顺丰速运发展迅速，顺丰速运的服务网络已经覆盖国内</a:t>
            </a:r>
            <a:r>
              <a:rPr lang="en-US" altLang="zh-CN" dirty="0">
                <a:ea typeface="宋体" panose="02010600030101010101" pitchFamily="2" charset="-122"/>
              </a:rPr>
              <a:t>20</a:t>
            </a:r>
            <a:r>
              <a:rPr lang="zh-CN" altLang="en-US" dirty="0">
                <a:ea typeface="宋体" panose="02010600030101010101" pitchFamily="2" charset="-122"/>
              </a:rPr>
              <a:t>多个省及直辖市，</a:t>
            </a:r>
            <a:r>
              <a:rPr lang="en-US" altLang="zh-CN" dirty="0">
                <a:ea typeface="宋体" panose="02010600030101010101" pitchFamily="2" charset="-122"/>
              </a:rPr>
              <a:t>101</a:t>
            </a:r>
            <a:r>
              <a:rPr lang="zh-CN" altLang="en-US" dirty="0">
                <a:ea typeface="宋体" panose="02010600030101010101" pitchFamily="2" charset="-122"/>
              </a:rPr>
              <a:t>个地级市，包括香港地区，成为中国速递行业中民族品牌的佼佼者之一。请根据该快递公司的物流客户为例，确认其有哪些需求，并制定出合理的方案。</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algn="just" eaLnBrk="1" hangingPunct="1">
              <a:buNone/>
            </a:pPr>
            <a:r>
              <a:rPr lang="zh-CN" altLang="en-US" dirty="0">
                <a:ea typeface="宋体" panose="02010600030101010101" pitchFamily="2" charset="-122"/>
              </a:rPr>
              <a:t>          能够根据物流客户需求的不同价值类型，分析出该物流客户的需求特征及需求模式。</a:t>
            </a: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物流客户需求分析</a:t>
            </a:r>
            <a:endParaRPr lang="zh-CN" altLang="en-US" dirty="0">
              <a:solidFill>
                <a:schemeClr val="tx1"/>
              </a:solidFill>
              <a:latin typeface="华文新魏" pitchFamily="2" charset="-122"/>
              <a:ea typeface="华文新魏" pitchFamily="2" charset="-122"/>
            </a:endParaRPr>
          </a:p>
        </p:txBody>
      </p:sp>
      <p:sp>
        <p:nvSpPr>
          <p:cNvPr id="30723" name="内容占位符 2"/>
          <p:cNvSpPr>
            <a:spLocks noGrp="1"/>
          </p:cNvSpPr>
          <p:nvPr>
            <p:ph idx="1"/>
          </p:nvPr>
        </p:nvSpPr>
        <p:spPr>
          <a:xfrm>
            <a:off x="539750" y="1341438"/>
            <a:ext cx="8229600" cy="5029200"/>
          </a:xfrm>
          <a:ln/>
        </p:spPr>
        <p:txBody>
          <a:bodyPr vert="horz" wrap="square" lIns="91440" tIns="45720" rIns="91440" bIns="45720" anchor="t" anchorCtr="0"/>
          <a:p>
            <a:pPr eaLnBrk="1" hangingPunct="1">
              <a:lnSpc>
                <a:spcPct val="115000"/>
              </a:lnSpc>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lnSpc>
                <a:spcPct val="115000"/>
              </a:lnSpc>
              <a:buNone/>
            </a:pPr>
            <a:r>
              <a:rPr lang="en-US" altLang="zh-CN" b="1" dirty="0">
                <a:ea typeface="宋体" panose="02010600030101010101" pitchFamily="2" charset="-122"/>
              </a:rPr>
              <a:t>1.</a:t>
            </a:r>
            <a:r>
              <a:rPr lang="zh-CN" altLang="en-US" b="1" dirty="0">
                <a:ea typeface="宋体" panose="02010600030101010101" pitchFamily="2" charset="-122"/>
              </a:rPr>
              <a:t>物流客户需求的价值种类</a:t>
            </a:r>
            <a:endParaRPr lang="en-US" altLang="zh-CN" sz="2400" b="1" dirty="0">
              <a:ea typeface="宋体" panose="02010600030101010101" pitchFamily="2" charset="-122"/>
            </a:endParaRPr>
          </a:p>
          <a:p>
            <a:pPr>
              <a:lnSpc>
                <a:spcPct val="115000"/>
              </a:lnSpc>
              <a:buNone/>
            </a:pPr>
            <a:r>
              <a:rPr lang="zh-CN" altLang="en-US" dirty="0">
                <a:ea typeface="宋体" panose="02010600030101010101" pitchFamily="2" charset="-122"/>
              </a:rPr>
              <a:t>           </a:t>
            </a:r>
            <a:r>
              <a:rPr lang="zh-CN" altLang="zh-CN" dirty="0">
                <a:ea typeface="宋体" panose="02010600030101010101" pitchFamily="2" charset="-122"/>
              </a:rPr>
              <a:t>物流客户需求分析的目的在于为社会物流活动提供物流能力供给不断满足物流需求的依据，以保证物流服务的供给与需求之间的相对平衡，使社会物流活动保持较高的效率与效益。客户对物流企业的服务需求，按照价值分为以下几种：</a:t>
            </a:r>
            <a:endParaRPr lang="zh-CN" altLang="zh-CN" dirty="0">
              <a:ea typeface="宋体" panose="02010600030101010101" pitchFamily="2" charset="-122"/>
            </a:endParaRPr>
          </a:p>
          <a:p>
            <a:pPr>
              <a:lnSpc>
                <a:spcPct val="115000"/>
              </a:lnSpc>
              <a:buNone/>
            </a:pPr>
            <a:r>
              <a:rPr lang="zh-CN" altLang="en-US" dirty="0">
                <a:ea typeface="宋体" panose="02010600030101010101" pitchFamily="2" charset="-122"/>
              </a:rPr>
              <a:t>       </a:t>
            </a:r>
            <a:r>
              <a:rPr lang="zh-CN" altLang="zh-CN"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）关注成本价值</a:t>
            </a:r>
            <a:r>
              <a:rPr lang="en-US" altLang="zh-CN" dirty="0">
                <a:ea typeface="宋体" panose="02010600030101010101" pitchFamily="2" charset="-122"/>
              </a:rPr>
              <a:t>——</a:t>
            </a:r>
            <a:r>
              <a:rPr lang="zh-CN" altLang="en-US" dirty="0">
                <a:ea typeface="宋体" panose="02010600030101010101" pitchFamily="2" charset="-122"/>
              </a:rPr>
              <a:t>成本价值是指企业在提供服务时所耗费的成本。 </a:t>
            </a:r>
            <a:endParaRPr lang="en-US" altLang="zh-CN" dirty="0">
              <a:ea typeface="宋体" panose="02010600030101010101" pitchFamily="2" charset="-122"/>
            </a:endParaRPr>
          </a:p>
          <a:p>
            <a:pPr>
              <a:buNone/>
            </a:pPr>
            <a:r>
              <a:rPr lang="zh-CN" altLang="en-US" dirty="0">
                <a:ea typeface="宋体" panose="02010600030101010101" pitchFamily="2" charset="-122"/>
              </a:rPr>
              <a:t>       </a:t>
            </a:r>
            <a:endParaRPr lang="zh-CN" altLang="en-US" dirty="0">
              <a:ea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任务一  物流客户需求分析</a:t>
            </a:r>
            <a:endParaRPr lang="zh-CN" altLang="en-US" sz="3200" dirty="0">
              <a:solidFill>
                <a:schemeClr val="tx1"/>
              </a:solidFill>
              <a:latin typeface="华文新魏" pitchFamily="2" charset="-122"/>
              <a:ea typeface="华文新魏" pitchFamily="2" charset="-122"/>
            </a:endParaRPr>
          </a:p>
        </p:txBody>
      </p:sp>
      <p:sp>
        <p:nvSpPr>
          <p:cNvPr id="31747" name="Rectangle 3"/>
          <p:cNvSpPr>
            <a:spLocks noGrp="1"/>
          </p:cNvSpPr>
          <p:nvPr>
            <p:ph idx="1"/>
          </p:nvPr>
        </p:nvSpPr>
        <p:spPr>
          <a:ln/>
        </p:spPr>
        <p:txBody>
          <a:bodyPr vert="horz" wrap="square" lIns="91440" tIns="45720" rIns="91440" bIns="45720" anchor="t" anchorCtr="0"/>
          <a:p>
            <a:pPr>
              <a:lnSpc>
                <a:spcPct val="13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）关注服务能力价值</a:t>
            </a:r>
            <a:r>
              <a:rPr lang="en-US" altLang="zh-CN" dirty="0">
                <a:ea typeface="宋体" panose="02010600030101010101" pitchFamily="2" charset="-122"/>
              </a:rPr>
              <a:t>——</a:t>
            </a:r>
            <a:r>
              <a:rPr lang="zh-CN" altLang="en-US" dirty="0">
                <a:ea typeface="宋体" panose="02010600030101010101" pitchFamily="2" charset="-122"/>
              </a:rPr>
              <a:t>物流企业能为客户提供服务水平的能力。 </a:t>
            </a:r>
            <a:endParaRPr lang="en-US" altLang="zh-CN" dirty="0">
              <a:ea typeface="宋体" panose="02010600030101010101" pitchFamily="2" charset="-122"/>
            </a:endParaRPr>
          </a:p>
          <a:p>
            <a:pPr>
              <a:lnSpc>
                <a:spcPct val="130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）关注资金价值</a:t>
            </a:r>
            <a:r>
              <a:rPr lang="en-US" altLang="zh-CN" dirty="0">
                <a:ea typeface="宋体" panose="02010600030101010101" pitchFamily="2" charset="-122"/>
              </a:rPr>
              <a:t>——</a:t>
            </a:r>
            <a:r>
              <a:rPr lang="zh-CN" altLang="en-US" dirty="0">
                <a:ea typeface="宋体" panose="02010600030101010101" pitchFamily="2" charset="-122"/>
              </a:rPr>
              <a:t>物流企业在进行物流活动时资金方面所体现出来的价值。 </a:t>
            </a:r>
            <a:endParaRPr lang="en-US" altLang="zh-CN" dirty="0">
              <a:ea typeface="宋体" panose="02010600030101010101" pitchFamily="2" charset="-122"/>
            </a:endParaRPr>
          </a:p>
          <a:p>
            <a:pPr>
              <a:lnSpc>
                <a:spcPct val="130000"/>
              </a:lnSpc>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）关注复合价值</a:t>
            </a:r>
            <a:r>
              <a:rPr lang="en-US" altLang="zh-CN" dirty="0">
                <a:ea typeface="宋体" panose="02010600030101010101" pitchFamily="2" charset="-122"/>
              </a:rPr>
              <a:t>——</a:t>
            </a:r>
            <a:r>
              <a:rPr lang="zh-CN" altLang="en-US" dirty="0">
                <a:ea typeface="宋体" panose="02010600030101010101" pitchFamily="2" charset="-122"/>
              </a:rPr>
              <a:t>物流企业出于多种因素考虑而形成的价值体系。 </a:t>
            </a:r>
            <a:endParaRPr lang="en-US" altLang="zh-CN" dirty="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a:xfrm>
            <a:off x="1000125" y="785813"/>
            <a:ext cx="7391400" cy="635000"/>
          </a:xfrm>
          <a:ln/>
        </p:spPr>
        <p:txBody>
          <a:bodyPr vert="horz" wrap="square" lIns="91440" tIns="45720" rIns="91440" bIns="45720" anchor="ctr" anchorCtr="0"/>
          <a:p>
            <a:pPr eaLnBrk="1" hangingPunct="1"/>
            <a:br>
              <a:rPr lang="en-US" altLang="zh-CN" sz="4400" dirty="0">
                <a:solidFill>
                  <a:schemeClr val="tx1"/>
                </a:solidFill>
                <a:latin typeface="宋体" panose="02010600030101010101" pitchFamily="2" charset="-122"/>
                <a:ea typeface="宋体" panose="02010600030101010101" pitchFamily="2" charset="-122"/>
              </a:rPr>
            </a:br>
            <a:r>
              <a:rPr lang="zh-CN" altLang="en-US" sz="4000" dirty="0">
                <a:solidFill>
                  <a:schemeClr val="tx1"/>
                </a:solidFill>
                <a:latin typeface="宋体" panose="02010600030101010101" pitchFamily="2" charset="-122"/>
                <a:ea typeface="宋体" panose="02010600030101010101" pitchFamily="2" charset="-122"/>
              </a:rPr>
              <a:t>项目一 </a:t>
            </a:r>
            <a:r>
              <a:rPr lang="zh-CN" altLang="en-US" sz="4000" dirty="0">
                <a:solidFill>
                  <a:schemeClr val="tx1"/>
                </a:solidFill>
                <a:ea typeface="宋体" panose="02010600030101010101" pitchFamily="2" charset="-122"/>
              </a:rPr>
              <a:t>认识物流客户服务</a:t>
            </a:r>
            <a:br>
              <a:rPr lang="zh-CN" altLang="en-US" sz="4400" dirty="0">
                <a:ea typeface="宋体" panose="02010600030101010101" pitchFamily="2" charset="-122"/>
              </a:rPr>
            </a:br>
            <a:endParaRPr lang="zh-CN" altLang="en-US" sz="4400" dirty="0">
              <a:solidFill>
                <a:schemeClr val="tx1"/>
              </a:solidFill>
              <a:latin typeface="宋体" panose="02010600030101010101" pitchFamily="2" charset="-122"/>
              <a:ea typeface="宋体" panose="02010600030101010101" pitchFamily="2" charset="-122"/>
            </a:endParaRPr>
          </a:p>
        </p:txBody>
      </p:sp>
      <p:grpSp>
        <p:nvGrpSpPr>
          <p:cNvPr id="5123" name="Group 3"/>
          <p:cNvGrpSpPr/>
          <p:nvPr/>
        </p:nvGrpSpPr>
        <p:grpSpPr>
          <a:xfrm>
            <a:off x="1828800" y="2024063"/>
            <a:ext cx="762000" cy="665162"/>
            <a:chOff x="1110" y="2656"/>
            <a:chExt cx="1549" cy="1351"/>
          </a:xfrm>
        </p:grpSpPr>
        <p:sp>
          <p:nvSpPr>
            <p:cNvPr id="5148" name="AutoShape 4"/>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5149" name="AutoShape 5"/>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66" name="AutoShape 6"/>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5124" name="Group 7"/>
          <p:cNvGrpSpPr/>
          <p:nvPr/>
        </p:nvGrpSpPr>
        <p:grpSpPr>
          <a:xfrm>
            <a:off x="1828800" y="2938463"/>
            <a:ext cx="762000" cy="665162"/>
            <a:chOff x="3174" y="2656"/>
            <a:chExt cx="1549" cy="1351"/>
          </a:xfrm>
        </p:grpSpPr>
        <p:sp>
          <p:nvSpPr>
            <p:cNvPr id="5145" name="AutoShape 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5146" name="AutoShape 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70" name="AutoShape 10"/>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5125" name="Line 11"/>
          <p:cNvSpPr/>
          <p:nvPr/>
        </p:nvSpPr>
        <p:spPr>
          <a:xfrm flipV="1">
            <a:off x="2438400" y="2571750"/>
            <a:ext cx="5419725" cy="61913"/>
          </a:xfrm>
          <a:prstGeom prst="line">
            <a:avLst/>
          </a:prstGeom>
          <a:ln w="25400" cap="flat" cmpd="sng">
            <a:solidFill>
              <a:srgbClr val="C0C0C0"/>
            </a:solidFill>
            <a:prstDash val="sysDot"/>
            <a:headEnd type="none" w="med" len="med"/>
            <a:tailEnd type="oval" w="med" len="med"/>
          </a:ln>
        </p:spPr>
      </p:sp>
      <p:sp>
        <p:nvSpPr>
          <p:cNvPr id="5126" name="Text Box 12"/>
          <p:cNvSpPr txBox="1"/>
          <p:nvPr/>
        </p:nvSpPr>
        <p:spPr>
          <a:xfrm>
            <a:off x="2667000" y="2100263"/>
            <a:ext cx="4495800" cy="584200"/>
          </a:xfrm>
          <a:prstGeom prst="rect">
            <a:avLst/>
          </a:prstGeom>
          <a:noFill/>
          <a:ln w="9525">
            <a:noFill/>
          </a:ln>
        </p:spPr>
        <p:txBody>
          <a:bodyPr>
            <a:spAutoFit/>
          </a:bodyPr>
          <a:p>
            <a:pPr eaLnBrk="0" hangingPunct="0"/>
            <a:r>
              <a:rPr lang="zh-CN" altLang="en-US" sz="3200" b="1" dirty="0">
                <a:latin typeface="Arial" panose="020B0604020202020204" pitchFamily="34" charset="0"/>
              </a:rPr>
              <a:t>任务一 认识客服</a:t>
            </a:r>
            <a:endParaRPr lang="zh-CN" altLang="en-US" sz="3200" b="1" dirty="0">
              <a:latin typeface="Arial" panose="020B0604020202020204" pitchFamily="34" charset="0"/>
            </a:endParaRPr>
          </a:p>
        </p:txBody>
      </p:sp>
      <p:sp>
        <p:nvSpPr>
          <p:cNvPr id="5127" name="Text Box 13"/>
          <p:cNvSpPr txBox="1"/>
          <p:nvPr/>
        </p:nvSpPr>
        <p:spPr>
          <a:xfrm>
            <a:off x="2025650" y="21224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1</a:t>
            </a:r>
            <a:endParaRPr lang="en-US" altLang="zh-CN" sz="2400" b="1" dirty="0">
              <a:solidFill>
                <a:schemeClr val="bg1"/>
              </a:solidFill>
              <a:latin typeface="Arial" panose="020B0604020202020204" pitchFamily="34" charset="0"/>
            </a:endParaRPr>
          </a:p>
        </p:txBody>
      </p:sp>
      <p:sp>
        <p:nvSpPr>
          <p:cNvPr id="5128" name="Line 14"/>
          <p:cNvSpPr/>
          <p:nvPr/>
        </p:nvSpPr>
        <p:spPr>
          <a:xfrm flipV="1">
            <a:off x="2357438" y="3429000"/>
            <a:ext cx="5572125" cy="71438"/>
          </a:xfrm>
          <a:prstGeom prst="line">
            <a:avLst/>
          </a:prstGeom>
          <a:ln w="25400" cap="flat" cmpd="sng">
            <a:solidFill>
              <a:srgbClr val="C0C0C0"/>
            </a:solidFill>
            <a:prstDash val="sysDot"/>
            <a:headEnd type="none" w="med" len="med"/>
            <a:tailEnd type="oval" w="med" len="med"/>
          </a:ln>
        </p:spPr>
      </p:sp>
      <p:sp>
        <p:nvSpPr>
          <p:cNvPr id="5129" name="Text Box 15"/>
          <p:cNvSpPr txBox="1"/>
          <p:nvPr/>
        </p:nvSpPr>
        <p:spPr>
          <a:xfrm>
            <a:off x="2714625" y="2857500"/>
            <a:ext cx="4976813" cy="584200"/>
          </a:xfrm>
          <a:prstGeom prst="rect">
            <a:avLst/>
          </a:prstGeom>
          <a:noFill/>
          <a:ln w="9525">
            <a:noFill/>
          </a:ln>
        </p:spPr>
        <p:txBody>
          <a:bodyPr>
            <a:spAutoFit/>
          </a:bodyPr>
          <a:p>
            <a:pPr eaLnBrk="0" hangingPunct="0"/>
            <a:r>
              <a:rPr lang="zh-CN" altLang="en-US" sz="3200" b="1" dirty="0">
                <a:latin typeface="Arial" panose="020B0604020202020204" pitchFamily="34" charset="0"/>
              </a:rPr>
              <a:t>任务二 认识物流客服</a:t>
            </a:r>
            <a:endParaRPr lang="zh-CN" altLang="en-US" sz="3200" b="1" dirty="0">
              <a:latin typeface="Arial" panose="020B0604020202020204" pitchFamily="34" charset="0"/>
            </a:endParaRPr>
          </a:p>
        </p:txBody>
      </p:sp>
      <p:sp>
        <p:nvSpPr>
          <p:cNvPr id="5130" name="Text Box 16"/>
          <p:cNvSpPr txBox="1"/>
          <p:nvPr/>
        </p:nvSpPr>
        <p:spPr>
          <a:xfrm>
            <a:off x="2025650" y="30368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2</a:t>
            </a:r>
            <a:endParaRPr lang="en-US" altLang="zh-CN" sz="2400" b="1" dirty="0">
              <a:solidFill>
                <a:schemeClr val="bg1"/>
              </a:solidFill>
              <a:latin typeface="Arial" panose="020B0604020202020204" pitchFamily="34" charset="0"/>
            </a:endParaRPr>
          </a:p>
        </p:txBody>
      </p:sp>
      <p:grpSp>
        <p:nvGrpSpPr>
          <p:cNvPr id="5131" name="Group 17"/>
          <p:cNvGrpSpPr/>
          <p:nvPr/>
        </p:nvGrpSpPr>
        <p:grpSpPr>
          <a:xfrm>
            <a:off x="1828800" y="3830638"/>
            <a:ext cx="762000" cy="665162"/>
            <a:chOff x="1110" y="2656"/>
            <a:chExt cx="1549" cy="1351"/>
          </a:xfrm>
        </p:grpSpPr>
        <p:sp>
          <p:nvSpPr>
            <p:cNvPr id="5142"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5143"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80"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5132" name="Line 25"/>
          <p:cNvSpPr/>
          <p:nvPr/>
        </p:nvSpPr>
        <p:spPr>
          <a:xfrm flipV="1">
            <a:off x="2357438" y="4357688"/>
            <a:ext cx="5786437" cy="71437"/>
          </a:xfrm>
          <a:prstGeom prst="line">
            <a:avLst/>
          </a:prstGeom>
          <a:ln w="25400" cap="flat" cmpd="sng">
            <a:solidFill>
              <a:srgbClr val="C0C0C0"/>
            </a:solidFill>
            <a:prstDash val="sysDot"/>
            <a:headEnd type="none" w="med" len="med"/>
            <a:tailEnd type="oval" w="med" len="med"/>
          </a:ln>
        </p:spPr>
      </p:sp>
      <p:sp>
        <p:nvSpPr>
          <p:cNvPr id="5133" name="Text Box 26"/>
          <p:cNvSpPr txBox="1"/>
          <p:nvPr/>
        </p:nvSpPr>
        <p:spPr>
          <a:xfrm>
            <a:off x="2643188" y="3786188"/>
            <a:ext cx="5905500" cy="584200"/>
          </a:xfrm>
          <a:prstGeom prst="rect">
            <a:avLst/>
          </a:prstGeom>
          <a:noFill/>
          <a:ln w="9525">
            <a:noFill/>
          </a:ln>
        </p:spPr>
        <p:txBody>
          <a:bodyPr>
            <a:spAutoFit/>
          </a:bodyPr>
          <a:p>
            <a:pPr eaLnBrk="0" hangingPunct="0"/>
            <a:r>
              <a:rPr lang="zh-CN" altLang="en-US" sz="3200" b="1" dirty="0">
                <a:latin typeface="Arial" panose="020B0604020202020204" pitchFamily="34" charset="0"/>
              </a:rPr>
              <a:t> 任务三 认识物流客服部门</a:t>
            </a:r>
            <a:endParaRPr lang="zh-CN" altLang="en-US" sz="3200" b="1" dirty="0">
              <a:latin typeface="Arial" panose="020B0604020202020204" pitchFamily="34" charset="0"/>
            </a:endParaRPr>
          </a:p>
        </p:txBody>
      </p:sp>
      <p:sp>
        <p:nvSpPr>
          <p:cNvPr id="5134" name="Text Box 27"/>
          <p:cNvSpPr txBox="1"/>
          <p:nvPr/>
        </p:nvSpPr>
        <p:spPr>
          <a:xfrm>
            <a:off x="2025650" y="3929063"/>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3</a:t>
            </a:r>
            <a:endParaRPr lang="en-US" altLang="zh-CN" sz="2400" b="1" dirty="0">
              <a:solidFill>
                <a:schemeClr val="bg1"/>
              </a:solidFill>
              <a:latin typeface="Arial" panose="020B0604020202020204" pitchFamily="34" charset="0"/>
            </a:endParaRPr>
          </a:p>
        </p:txBody>
      </p:sp>
      <p:grpSp>
        <p:nvGrpSpPr>
          <p:cNvPr id="5135" name="Group 17"/>
          <p:cNvGrpSpPr/>
          <p:nvPr/>
        </p:nvGrpSpPr>
        <p:grpSpPr>
          <a:xfrm>
            <a:off x="1857375" y="4714875"/>
            <a:ext cx="762000" cy="665163"/>
            <a:chOff x="1110" y="2656"/>
            <a:chExt cx="1549" cy="1351"/>
          </a:xfrm>
        </p:grpSpPr>
        <p:sp>
          <p:nvSpPr>
            <p:cNvPr id="5139"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5140"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9"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5136" name="Text Box 26"/>
          <p:cNvSpPr txBox="1"/>
          <p:nvPr/>
        </p:nvSpPr>
        <p:spPr>
          <a:xfrm>
            <a:off x="2786063" y="4786313"/>
            <a:ext cx="6357937" cy="584200"/>
          </a:xfrm>
          <a:prstGeom prst="rect">
            <a:avLst/>
          </a:prstGeom>
          <a:noFill/>
          <a:ln w="9525">
            <a:noFill/>
          </a:ln>
        </p:spPr>
        <p:txBody>
          <a:bodyPr>
            <a:spAutoFit/>
          </a:bodyPr>
          <a:p>
            <a:pPr eaLnBrk="0" hangingPunct="0"/>
            <a:r>
              <a:rPr lang="zh-CN" altLang="en-US" sz="3200" b="1" dirty="0">
                <a:latin typeface="Arial" panose="020B0604020202020204" pitchFamily="34" charset="0"/>
              </a:rPr>
              <a:t>任务四 物流客服人员职业要求</a:t>
            </a:r>
            <a:endParaRPr lang="zh-CN" altLang="en-US" sz="3200" b="1" dirty="0">
              <a:latin typeface="Arial" panose="020B0604020202020204" pitchFamily="34" charset="0"/>
            </a:endParaRPr>
          </a:p>
        </p:txBody>
      </p:sp>
      <p:sp>
        <p:nvSpPr>
          <p:cNvPr id="5137" name="Line 25"/>
          <p:cNvSpPr/>
          <p:nvPr/>
        </p:nvSpPr>
        <p:spPr>
          <a:xfrm>
            <a:off x="2500313" y="5357813"/>
            <a:ext cx="5786437" cy="46037"/>
          </a:xfrm>
          <a:prstGeom prst="line">
            <a:avLst/>
          </a:prstGeom>
          <a:ln w="25400" cap="flat" cmpd="sng">
            <a:solidFill>
              <a:srgbClr val="C0C0C0"/>
            </a:solidFill>
            <a:prstDash val="sysDot"/>
            <a:headEnd type="none" w="med" len="med"/>
            <a:tailEnd type="oval" w="med" len="med"/>
          </a:ln>
        </p:spPr>
      </p:sp>
      <p:sp>
        <p:nvSpPr>
          <p:cNvPr id="5138" name="Text Box 27"/>
          <p:cNvSpPr txBox="1"/>
          <p:nvPr/>
        </p:nvSpPr>
        <p:spPr>
          <a:xfrm>
            <a:off x="2071688" y="4786313"/>
            <a:ext cx="355600" cy="461962"/>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4</a:t>
            </a:r>
            <a:endParaRPr lang="en-US" altLang="zh-CN" sz="2400" b="1" dirty="0">
              <a:solidFill>
                <a:schemeClr val="bg1"/>
              </a:solidFill>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物流客户需求分析</a:t>
            </a:r>
            <a:endParaRPr lang="zh-CN" altLang="en-US" dirty="0">
              <a:solidFill>
                <a:schemeClr val="tx1"/>
              </a:solidFill>
              <a:latin typeface="华文新魏" pitchFamily="2" charset="-122"/>
              <a:ea typeface="华文新魏" pitchFamily="2" charset="-122"/>
            </a:endParaRPr>
          </a:p>
        </p:txBody>
      </p:sp>
      <p:sp>
        <p:nvSpPr>
          <p:cNvPr id="32771" name="内容占位符 2"/>
          <p:cNvSpPr>
            <a:spLocks noGrp="1"/>
          </p:cNvSpPr>
          <p:nvPr>
            <p:ph idx="1"/>
          </p:nvPr>
        </p:nvSpPr>
        <p:spPr>
          <a:ln/>
        </p:spPr>
        <p:txBody>
          <a:bodyPr vert="horz" wrap="square" lIns="91440" tIns="45720" rIns="91440" bIns="45720" anchor="t" anchorCtr="0"/>
          <a:p>
            <a:pPr eaLnBrk="1" hangingPunct="1">
              <a:lnSpc>
                <a:spcPct val="140000"/>
              </a:lnSpc>
              <a:buNone/>
            </a:pPr>
            <a:r>
              <a:rPr lang="en-US" altLang="zh-CN" b="1" dirty="0">
                <a:ea typeface="宋体" panose="02010600030101010101" pitchFamily="2" charset="-122"/>
              </a:rPr>
              <a:t>2.</a:t>
            </a:r>
            <a:r>
              <a:rPr lang="zh-CN" altLang="en-US" b="1" dirty="0">
                <a:ea typeface="宋体" panose="02010600030101010101" pitchFamily="2" charset="-122"/>
              </a:rPr>
              <a:t>物流客户需求特征</a:t>
            </a:r>
            <a:endParaRPr lang="zh-CN" altLang="en-US" b="1" dirty="0">
              <a:ea typeface="宋体" panose="02010600030101010101" pitchFamily="2" charset="-122"/>
            </a:endParaRPr>
          </a:p>
          <a:p>
            <a:pPr eaLnBrk="1" hangingPunct="1">
              <a:lnSpc>
                <a:spcPct val="140000"/>
              </a:lnSpc>
              <a:buNone/>
            </a:pPr>
            <a:r>
              <a:rPr lang="zh-CN" altLang="en-US" dirty="0">
                <a:ea typeface="宋体" panose="02010600030101010101" pitchFamily="2" charset="-122"/>
              </a:rPr>
              <a:t>    </a:t>
            </a:r>
            <a:r>
              <a:rPr lang="zh-CN" altLang="x-none"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）内在性</a:t>
            </a:r>
            <a:endParaRPr lang="zh-CN" altLang="en-US" dirty="0">
              <a:ea typeface="宋体" panose="02010600030101010101" pitchFamily="2" charset="-122"/>
            </a:endParaRPr>
          </a:p>
          <a:p>
            <a:pPr eaLnBrk="1" hangingPunct="1">
              <a:lnSpc>
                <a:spcPct val="140000"/>
              </a:lnSpc>
              <a:buNone/>
            </a:pPr>
            <a:r>
              <a:rPr lang="zh-CN" altLang="en-US" dirty="0">
                <a:ea typeface="宋体" panose="02010600030101010101" pitchFamily="2" charset="-122"/>
              </a:rPr>
              <a:t>    </a:t>
            </a:r>
            <a:r>
              <a:rPr lang="zh-CN" altLang="x-none"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）阶段性</a:t>
            </a:r>
            <a:endParaRPr lang="zh-CN" altLang="en-US" dirty="0">
              <a:ea typeface="宋体" panose="02010600030101010101" pitchFamily="2" charset="-122"/>
            </a:endParaRPr>
          </a:p>
          <a:p>
            <a:pPr eaLnBrk="1" hangingPunct="1">
              <a:lnSpc>
                <a:spcPct val="140000"/>
              </a:lnSpc>
              <a:buNone/>
            </a:pPr>
            <a:r>
              <a:rPr lang="zh-CN" altLang="en-US" dirty="0">
                <a:ea typeface="宋体" panose="02010600030101010101" pitchFamily="2" charset="-122"/>
              </a:rPr>
              <a:t>    </a:t>
            </a:r>
            <a:r>
              <a:rPr lang="zh-CN" altLang="x-none"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）一般规律性</a:t>
            </a:r>
            <a:endParaRPr lang="zh-CN" altLang="en-US" dirty="0">
              <a:ea typeface="宋体" panose="02010600030101010101" pitchFamily="2" charset="-122"/>
            </a:endParaRPr>
          </a:p>
          <a:p>
            <a:pPr eaLnBrk="1" hangingPunct="1">
              <a:buNone/>
            </a:pPr>
            <a:endParaRPr lang="zh-CN" altLang="zh-CN" sz="3600" dirty="0">
              <a:ea typeface="宋体" panose="02010600030101010101" pitchFamily="2" charset="-122"/>
            </a:endParaRPr>
          </a:p>
          <a:p>
            <a:pPr eaLnBrk="1" hangingPunct="1">
              <a:buNone/>
            </a:pPr>
            <a:endParaRPr lang="zh-CN" altLang="en-US" dirty="0">
              <a:ea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任务一  物流客户需求分析</a:t>
            </a:r>
            <a:endParaRPr lang="zh-CN" altLang="en-US" sz="3200" dirty="0">
              <a:solidFill>
                <a:schemeClr val="tx1"/>
              </a:solidFill>
              <a:latin typeface="华文新魏" pitchFamily="2" charset="-122"/>
              <a:ea typeface="华文新魏" pitchFamily="2" charset="-122"/>
            </a:endParaRPr>
          </a:p>
        </p:txBody>
      </p:sp>
      <p:sp>
        <p:nvSpPr>
          <p:cNvPr id="33795" name="Rectangle 3"/>
          <p:cNvSpPr>
            <a:spLocks noGrp="1"/>
          </p:cNvSpPr>
          <p:nvPr>
            <p:ph idx="1"/>
          </p:nvPr>
        </p:nvSpPr>
        <p:spPr>
          <a:ln/>
        </p:spPr>
        <p:txBody>
          <a:bodyPr vert="horz" wrap="square" lIns="91440" tIns="45720" rIns="91440" bIns="45720" anchor="t" anchorCtr="0"/>
          <a:p>
            <a:pPr>
              <a:buNone/>
            </a:pPr>
            <a:r>
              <a:rPr lang="en-US" altLang="zh-CN" sz="3200" dirty="0">
                <a:ea typeface="宋体" panose="02010600030101010101" pitchFamily="2" charset="-122"/>
              </a:rPr>
              <a:t>3</a:t>
            </a:r>
            <a:r>
              <a:rPr lang="en-US" altLang="zh-CN" b="1" dirty="0">
                <a:ea typeface="宋体" panose="02010600030101010101" pitchFamily="2" charset="-122"/>
              </a:rPr>
              <a:t>.</a:t>
            </a:r>
            <a:r>
              <a:rPr lang="zh-CN" altLang="en-US" b="1" dirty="0">
                <a:ea typeface="宋体" panose="02010600030101010101" pitchFamily="2" charset="-122"/>
              </a:rPr>
              <a:t>物流客户需求的模式</a:t>
            </a:r>
            <a:endParaRPr lang="zh-CN" altLang="en-US" b="1" dirty="0">
              <a:ea typeface="宋体" panose="02010600030101010101" pitchFamily="2" charset="-122"/>
            </a:endParaRPr>
          </a:p>
          <a:p>
            <a:pPr>
              <a:lnSpc>
                <a:spcPct val="110000"/>
              </a:lnSpc>
              <a:buNone/>
            </a:pPr>
            <a:r>
              <a:rPr lang="zh-CN" altLang="en-US" dirty="0">
                <a:ea typeface="宋体" panose="02010600030101010101" pitchFamily="2" charset="-122"/>
              </a:rPr>
              <a:t>     物流客户需求的模式包括三个阶段的内容：</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一是刺激过程，即物流需求的产生源自外部激励和内在动机；</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二是混合思维过程，该过程受思维者的各种客观条件约束；</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三是反应过程，即物流需求者经过思维之后，提出对物流服务的各种要求。</a:t>
            </a:r>
            <a:endParaRPr lang="zh-CN" altLang="en-US" dirty="0">
              <a:ea typeface="宋体" panose="0201060003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物流客户需求分析</a:t>
            </a:r>
            <a:endParaRPr lang="zh-CN" altLang="en-US" dirty="0">
              <a:solidFill>
                <a:schemeClr val="tx1"/>
              </a:solidFill>
              <a:latin typeface="华文新魏" pitchFamily="2" charset="-122"/>
              <a:ea typeface="华文新魏" pitchFamily="2" charset="-122"/>
            </a:endParaRPr>
          </a:p>
        </p:txBody>
      </p:sp>
      <p:sp>
        <p:nvSpPr>
          <p:cNvPr id="34819" name="内容占位符 2"/>
          <p:cNvSpPr>
            <a:spLocks noGrp="1"/>
          </p:cNvSpPr>
          <p:nvPr>
            <p:ph idx="1"/>
          </p:nvPr>
        </p:nvSpPr>
        <p:spPr>
          <a:xfrm>
            <a:off x="428625" y="1571625"/>
            <a:ext cx="8229600" cy="4495800"/>
          </a:xfrm>
          <a:ln/>
        </p:spPr>
        <p:txBody>
          <a:bodyPr vert="horz" wrap="square" lIns="91440" tIns="45720" rIns="91440" bIns="45720" anchor="t" anchorCtr="0"/>
          <a:p>
            <a:pPr marL="533400" indent="-533400" eaLnBrk="1" hangingPunct="1">
              <a:lnSpc>
                <a:spcPct val="105000"/>
              </a:lnSpc>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）客户需求刺激</a:t>
            </a:r>
            <a:r>
              <a:rPr lang="en-US" altLang="zh-CN" dirty="0">
                <a:ea typeface="宋体" panose="02010600030101010101" pitchFamily="2" charset="-122"/>
              </a:rPr>
              <a:t>——</a:t>
            </a:r>
            <a:r>
              <a:rPr lang="zh-CN" altLang="en-US" dirty="0">
                <a:ea typeface="宋体" panose="02010600030101010101" pitchFamily="2" charset="-122"/>
              </a:rPr>
              <a:t>客户需求刺激可以分为外部激励和内在动机两种类型。</a:t>
            </a:r>
            <a:endParaRPr lang="en-US" altLang="zh-CN" dirty="0">
              <a:ea typeface="宋体" panose="02010600030101010101" pitchFamily="2" charset="-122"/>
            </a:endParaRPr>
          </a:p>
          <a:p>
            <a:pPr marL="533400" indent="-533400" algn="just" eaLnBrk="1" hangingPunct="1">
              <a:lnSpc>
                <a:spcPct val="105000"/>
              </a:lnSpc>
              <a:buNone/>
            </a:pPr>
            <a:r>
              <a:rPr lang="zh-CN" altLang="en-US" dirty="0">
                <a:ea typeface="宋体" panose="02010600030101010101" pitchFamily="2" charset="-122"/>
              </a:rPr>
              <a:t>     ①外部激励是指来自于事物外部的影响因素。物流客户的外部激励源自于物流的服务能够提供的六个主要方案，即库存、保管、配送、运输、包装、装卸方案的科学化、合理化、经济化程度。 </a:t>
            </a:r>
            <a:endParaRPr lang="zh-CN" altLang="en-US" dirty="0">
              <a:ea typeface="宋体" panose="02010600030101010101" pitchFamily="2" charset="-122"/>
            </a:endParaRPr>
          </a:p>
          <a:p>
            <a:pPr marL="533400" indent="-533400" algn="just" eaLnBrk="1" hangingPunct="1">
              <a:lnSpc>
                <a:spcPct val="105000"/>
              </a:lnSpc>
              <a:buNone/>
            </a:pPr>
            <a:r>
              <a:rPr lang="zh-CN" altLang="en-US" dirty="0">
                <a:ea typeface="宋体" panose="02010600030101010101" pitchFamily="2" charset="-122"/>
              </a:rPr>
              <a:t>     </a:t>
            </a:r>
            <a:r>
              <a:rPr lang="zh-CN" altLang="zh-CN" dirty="0">
                <a:ea typeface="宋体" panose="02010600030101010101" pitchFamily="2" charset="-122"/>
              </a:rPr>
              <a:t>②</a:t>
            </a:r>
            <a:r>
              <a:rPr lang="zh-CN" altLang="en-US" dirty="0">
                <a:ea typeface="宋体" panose="02010600030101010101" pitchFamily="2" charset="-122"/>
              </a:rPr>
              <a:t>内在动机是指来自于事物内部的影响因素。物流客户的内有动机由以下三方面组成：一是基础需求；二是附加需求；三是发展需求。</a:t>
            </a:r>
            <a:endParaRPr lang="zh-CN" altLang="en-US" dirty="0">
              <a:ea typeface="宋体" panose="02010600030101010101" pitchFamily="2" charset="-122"/>
            </a:endParaRPr>
          </a:p>
          <a:p>
            <a:pPr marL="533400" indent="-533400" eaLnBrk="1" hangingPunct="1">
              <a:buNone/>
            </a:pPr>
            <a:endParaRPr lang="zh-CN" altLang="en-US" dirty="0">
              <a:ea typeface="宋体" panose="02010600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任务一  物流客户需求分析</a:t>
            </a:r>
            <a:endParaRPr lang="zh-CN" altLang="en-US" sz="3200" dirty="0">
              <a:solidFill>
                <a:schemeClr val="tx1"/>
              </a:solidFill>
              <a:latin typeface="华文新魏" pitchFamily="2" charset="-122"/>
              <a:ea typeface="华文新魏" pitchFamily="2" charset="-122"/>
            </a:endParaRPr>
          </a:p>
        </p:txBody>
      </p:sp>
      <p:sp>
        <p:nvSpPr>
          <p:cNvPr id="35843" name="Rectangle 3"/>
          <p:cNvSpPr>
            <a:spLocks noGrp="1"/>
          </p:cNvSpPr>
          <p:nvPr>
            <p:ph idx="1"/>
          </p:nvPr>
        </p:nvSpPr>
        <p:spPr>
          <a:xfrm>
            <a:off x="468313" y="1628775"/>
            <a:ext cx="8229600" cy="4495800"/>
          </a:xfrm>
          <a:ln/>
        </p:spPr>
        <p:txBody>
          <a:bodyPr vert="horz" wrap="square" lIns="91440" tIns="45720" rIns="91440" bIns="45720" anchor="t" anchorCtr="0"/>
          <a:p>
            <a:pPr algn="just" eaLnBrk="1" hangingPunct="1">
              <a:buNone/>
            </a:pPr>
            <a:r>
              <a:rPr lang="zh-CN" altLang="zh-CN"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）客户需求思维</a:t>
            </a:r>
            <a:r>
              <a:rPr lang="en-US" altLang="zh-CN" dirty="0">
                <a:ea typeface="宋体" panose="02010600030101010101" pitchFamily="2" charset="-122"/>
              </a:rPr>
              <a:t>——</a:t>
            </a:r>
            <a:r>
              <a:rPr lang="zh-CN" altLang="en-US" dirty="0">
                <a:ea typeface="宋体" panose="02010600030101010101" pitchFamily="2" charset="-122"/>
              </a:rPr>
              <a:t>客户“自我操作”的过程，对外界而言，这是一个可能被感受但无从知晓的过程。 </a:t>
            </a:r>
            <a:endParaRPr lang="en-US" altLang="zh-CN" dirty="0">
              <a:ea typeface="宋体" panose="02010600030101010101" pitchFamily="2" charset="-122"/>
            </a:endParaRPr>
          </a:p>
          <a:p>
            <a:pPr algn="just" eaLnBrk="1" hangingPunct="1">
              <a:buNone/>
            </a:pPr>
            <a:r>
              <a:rPr lang="zh-CN" altLang="en-US" dirty="0">
                <a:ea typeface="宋体" panose="02010600030101010101" pitchFamily="2" charset="-122"/>
              </a:rPr>
              <a:t>    ①</a:t>
            </a:r>
            <a:r>
              <a:rPr lang="zh-CN" altLang="zh-CN" dirty="0">
                <a:ea typeface="宋体" panose="02010600030101010101" pitchFamily="2" charset="-122"/>
              </a:rPr>
              <a:t>需求者特征</a:t>
            </a:r>
            <a:r>
              <a:rPr lang="zh-CN" altLang="en-US" dirty="0">
                <a:ea typeface="宋体" panose="02010600030101010101" pitchFamily="2" charset="-122"/>
              </a:rPr>
              <a:t>：主要包括服务价值判断能力、本企业的规模大小、本企业所处的行业以及地理区域等形成的物流特殊性。 </a:t>
            </a:r>
            <a:endParaRPr lang="zh-CN" altLang="en-US" dirty="0">
              <a:ea typeface="宋体" panose="02010600030101010101" pitchFamily="2" charset="-122"/>
            </a:endParaRPr>
          </a:p>
          <a:p>
            <a:pPr algn="just" eaLnBrk="1" hangingPunct="1">
              <a:buNone/>
            </a:pPr>
            <a:r>
              <a:rPr lang="zh-CN" altLang="en-US" dirty="0">
                <a:ea typeface="宋体" panose="02010600030101010101" pitchFamily="2" charset="-122"/>
              </a:rPr>
              <a:t>    </a:t>
            </a:r>
            <a:r>
              <a:rPr lang="zh-CN" altLang="zh-CN" dirty="0">
                <a:ea typeface="宋体" panose="02010600030101010101" pitchFamily="2" charset="-122"/>
              </a:rPr>
              <a:t>②需求者决策</a:t>
            </a:r>
            <a:r>
              <a:rPr lang="zh-CN" altLang="en-US" dirty="0">
                <a:ea typeface="宋体" panose="02010600030101010101" pitchFamily="2" charset="-122"/>
              </a:rPr>
              <a:t>：</a:t>
            </a:r>
            <a:r>
              <a:rPr lang="zh-CN" altLang="zh-CN" dirty="0">
                <a:ea typeface="宋体" panose="02010600030101010101" pitchFamily="2" charset="-122"/>
              </a:rPr>
              <a:t>决策过程可分为三个阶段</a:t>
            </a:r>
            <a:r>
              <a:rPr lang="zh-CN" altLang="en-US" dirty="0">
                <a:ea typeface="宋体" panose="02010600030101010101" pitchFamily="2" charset="-122"/>
              </a:rPr>
              <a:t>，第一阶段需要认识阶段；第二阶段信息收集阶段；第三阶段方案评价阶段。</a:t>
            </a:r>
            <a:endParaRPr lang="zh-CN" altLang="en-US" dirty="0">
              <a:ea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任务一  物流客户需求分析</a:t>
            </a:r>
            <a:endParaRPr lang="zh-CN" altLang="en-US" sz="3200" dirty="0">
              <a:solidFill>
                <a:schemeClr val="tx1"/>
              </a:solidFill>
              <a:latin typeface="华文新魏" pitchFamily="2" charset="-122"/>
              <a:ea typeface="华文新魏" pitchFamily="2" charset="-122"/>
            </a:endParaRPr>
          </a:p>
        </p:txBody>
      </p:sp>
      <p:sp>
        <p:nvSpPr>
          <p:cNvPr id="36867" name="Rectangle 3"/>
          <p:cNvSpPr>
            <a:spLocks noGrp="1"/>
          </p:cNvSpPr>
          <p:nvPr>
            <p:ph idx="1"/>
          </p:nvPr>
        </p:nvSpPr>
        <p:spPr>
          <a:ln/>
        </p:spPr>
        <p:txBody>
          <a:bodyPr vert="horz" wrap="square" lIns="91440" tIns="45720" rIns="91440" bIns="45720" anchor="t" anchorCtr="0"/>
          <a:p>
            <a:pPr>
              <a:lnSpc>
                <a:spcPct val="125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）客户需求反应</a:t>
            </a:r>
            <a:r>
              <a:rPr lang="en-US" altLang="zh-CN" dirty="0">
                <a:ea typeface="宋体" panose="02010600030101010101" pitchFamily="2" charset="-122"/>
              </a:rPr>
              <a:t>——</a:t>
            </a:r>
            <a:r>
              <a:rPr lang="zh-CN" altLang="en-US" dirty="0">
                <a:ea typeface="宋体" panose="02010600030101010101" pitchFamily="2" charset="-122"/>
              </a:rPr>
              <a:t>即客户决策的结果，表明物流客户是否接受该物流服务的行为路径，也是物流企业能够直接接触物流客户态度并为之服务的基本出发点。 </a:t>
            </a:r>
            <a:endParaRPr lang="en-US" altLang="zh-CN" dirty="0">
              <a:ea typeface="宋体" panose="02010600030101010101" pitchFamily="2" charset="-122"/>
            </a:endParaRPr>
          </a:p>
          <a:p>
            <a:pPr>
              <a:lnSpc>
                <a:spcPct val="125000"/>
              </a:lnSpc>
              <a:buNone/>
            </a:pPr>
            <a:r>
              <a:rPr lang="zh-CN" altLang="en-US" dirty="0">
                <a:ea typeface="宋体" panose="02010600030101010101" pitchFamily="2" charset="-122"/>
              </a:rPr>
              <a:t>    客户需求反应即客户决策的结果，表明物流客户是否接受该物流服务的行为路径，也是物流企业能够直接接触物流客户态度并为之服务的基本出发点。</a:t>
            </a:r>
            <a:endParaRPr lang="zh-CN" altLang="en-US" dirty="0">
              <a:ea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任务二  物流客户开发流程</a:t>
            </a:r>
            <a:r>
              <a:rPr lang="zh-CN" altLang="en-US" sz="3200" dirty="0">
                <a:ea typeface="宋体" panose="02010600030101010101" pitchFamily="2" charset="-122"/>
              </a:rPr>
              <a:t> </a:t>
            </a:r>
            <a:endParaRPr lang="zh-CN" altLang="en-US" sz="3200" dirty="0">
              <a:ea typeface="宋体" panose="02010600030101010101" pitchFamily="2" charset="-122"/>
            </a:endParaRPr>
          </a:p>
        </p:txBody>
      </p:sp>
      <p:sp>
        <p:nvSpPr>
          <p:cNvPr id="37891" name="Rectangle 3"/>
          <p:cNvSpPr>
            <a:spLocks noGrp="1"/>
          </p:cNvSpPr>
          <p:nvPr>
            <p:ph idx="1"/>
          </p:nvPr>
        </p:nvSpPr>
        <p:spPr>
          <a:xfrm>
            <a:off x="457200" y="1828800"/>
            <a:ext cx="8291513" cy="4840288"/>
          </a:xfrm>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zh-CN" dirty="0">
                <a:ea typeface="宋体" panose="02010600030101010101" pitchFamily="2" charset="-122"/>
              </a:rPr>
              <a:t>宝供物流企业集团</a:t>
            </a:r>
            <a:r>
              <a:rPr lang="zh-CN" altLang="en-US" dirty="0">
                <a:ea typeface="宋体" panose="02010600030101010101" pitchFamily="2" charset="-122"/>
                <a:hlinkClick r:id="rId1"/>
              </a:rPr>
              <a:t>有限公司</a:t>
            </a:r>
            <a:r>
              <a:rPr lang="zh-CN" altLang="en-US" dirty="0">
                <a:ea typeface="宋体" panose="02010600030101010101" pitchFamily="2" charset="-122"/>
              </a:rPr>
              <a:t>，是我国第一家经国家工商总局批准以物流名称注册的企业集团，是我国最早运用现代物流理念为客户提供物流一体化服务的专业公司，也是目前我国最具规模、最具影响力、最领先的</a:t>
            </a:r>
            <a:r>
              <a:rPr lang="zh-CN" altLang="en-US" dirty="0">
                <a:ea typeface="宋体" panose="02010600030101010101" pitchFamily="2" charset="-122"/>
                <a:hlinkClick r:id="rId2"/>
              </a:rPr>
              <a:t>第三方物流企业</a:t>
            </a:r>
            <a:r>
              <a:rPr lang="zh-CN" altLang="en-US" dirty="0">
                <a:ea typeface="宋体" panose="02010600030101010101" pitchFamily="2" charset="-122"/>
              </a:rPr>
              <a:t>。请以该物流企业为例，详细分析其物流客户开发的流程。</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algn="just" eaLnBrk="1" hangingPunct="1">
              <a:buNone/>
            </a:pPr>
            <a:r>
              <a:rPr lang="zh-CN" altLang="en-US" dirty="0">
                <a:ea typeface="宋体" panose="02010600030101010101" pitchFamily="2" charset="-122"/>
              </a:rPr>
              <a:t>         能够根据不同物流企业类型，确定其物流客户的开发流程。</a:t>
            </a:r>
            <a:endParaRPr lang="zh-CN" altLang="en-US" dirty="0">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38915" name="Rectangle 3"/>
          <p:cNvSpPr>
            <a:spLocks noGrp="1"/>
          </p:cNvSpPr>
          <p:nvPr>
            <p:ph idx="1"/>
          </p:nvPr>
        </p:nvSpPr>
        <p:spPr>
          <a:ln/>
        </p:spPr>
        <p:txBody>
          <a:bodyPr vert="horz" wrap="square" lIns="91440" tIns="45720" rIns="91440" bIns="45720" anchor="t" anchorCtr="0"/>
          <a:p>
            <a:pPr marL="533400" indent="-533400">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zh-CN" altLang="en-US" dirty="0">
              <a:ea typeface="宋体" panose="02010600030101010101" pitchFamily="2" charset="-122"/>
            </a:endParaRPr>
          </a:p>
          <a:p>
            <a:pPr marL="533400" indent="-533400">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物流客户的选择与识别</a:t>
            </a:r>
            <a:endParaRPr lang="zh-CN" altLang="en-US" dirty="0">
              <a:ea typeface="宋体" panose="02010600030101010101" pitchFamily="2" charset="-122"/>
            </a:endParaRPr>
          </a:p>
          <a:p>
            <a:pPr marL="533400" indent="-533400">
              <a:buNone/>
            </a:pPr>
            <a:r>
              <a:rPr lang="zh-CN" altLang="en-US" dirty="0">
                <a:ea typeface="宋体" panose="02010600030101010101" pitchFamily="2" charset="-122"/>
              </a:rPr>
              <a:t>            物流客户的选择与识别是提出一个适合于本物流企业的客户标准与准则，为选择与识别新的物流客户提供一定的条件和基础，使之更符合物流企业的业务发展方向。 </a:t>
            </a:r>
            <a:endParaRPr lang="zh-CN" altLang="en-US" dirty="0">
              <a:ea typeface="宋体" panose="02010600030101010101" pitchFamily="2" charset="-122"/>
            </a:endParaRPr>
          </a:p>
          <a:p>
            <a:pPr marL="533400" indent="-533400">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）物流客户选择的内容</a:t>
            </a:r>
            <a:endParaRPr lang="zh-CN" altLang="en-US" dirty="0">
              <a:ea typeface="宋体" panose="02010600030101010101" pitchFamily="2" charset="-122"/>
            </a:endParaRPr>
          </a:p>
          <a:p>
            <a:pPr marL="533400" indent="-533400">
              <a:buNone/>
            </a:pPr>
            <a:r>
              <a:rPr lang="zh-CN" altLang="en-US" dirty="0">
                <a:ea typeface="宋体" panose="02010600030101010101" pitchFamily="2" charset="-122"/>
              </a:rPr>
              <a:t>        ①市场范围；②客户需求；③客户信誉；</a:t>
            </a:r>
            <a:endParaRPr lang="zh-CN" altLang="en-US" dirty="0">
              <a:ea typeface="宋体" panose="02010600030101010101" pitchFamily="2" charset="-122"/>
            </a:endParaRPr>
          </a:p>
          <a:p>
            <a:pPr marL="533400" indent="-533400">
              <a:buNone/>
            </a:pPr>
            <a:r>
              <a:rPr lang="zh-CN" altLang="en-US" dirty="0">
                <a:ea typeface="宋体" panose="02010600030101010101" pitchFamily="2" charset="-122"/>
              </a:rPr>
              <a:t>        ④合作态度；⑤财务状况；⑥连续性 。</a:t>
            </a:r>
            <a:endParaRPr lang="zh-CN" altLang="en-US" dirty="0">
              <a:ea typeface="宋体" panose="02010600030101010101"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39939" name="Rectangle 3"/>
          <p:cNvSpPr>
            <a:spLocks noGrp="1"/>
          </p:cNvSpPr>
          <p:nvPr>
            <p:ph idx="1"/>
          </p:nvPr>
        </p:nvSpPr>
        <p:spPr>
          <a:ln/>
        </p:spPr>
        <p:txBody>
          <a:bodyPr vert="horz" wrap="square" lIns="91440" tIns="45720" rIns="91440" bIns="45720" anchor="t" anchorCtr="0"/>
          <a:p>
            <a:pPr>
              <a:lnSpc>
                <a:spcPct val="115000"/>
              </a:lnSpc>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）选择和识别物流客户的方法</a:t>
            </a:r>
            <a:endParaRPr lang="zh-CN" altLang="en-US" dirty="0">
              <a:ea typeface="宋体" panose="02010600030101010101" pitchFamily="2" charset="-122"/>
            </a:endParaRPr>
          </a:p>
          <a:p>
            <a:pPr eaLnBrk="1" latinLnBrk="1" hangingPunct="1">
              <a:lnSpc>
                <a:spcPct val="115000"/>
              </a:lnSpc>
              <a:buNone/>
            </a:pPr>
            <a:r>
              <a:rPr lang="zh-CN" altLang="en-US" dirty="0">
                <a:ea typeface="宋体" panose="02010600030101010101" pitchFamily="2" charset="-122"/>
              </a:rPr>
              <a:t>   ①逐户拜访</a:t>
            </a:r>
            <a:r>
              <a:rPr lang="en-US" altLang="zh-CN" dirty="0">
                <a:ea typeface="宋体" panose="02010600030101010101" pitchFamily="2" charset="-122"/>
              </a:rPr>
              <a:t>——</a:t>
            </a:r>
            <a:r>
              <a:rPr lang="zh-CN" altLang="en-US" dirty="0">
                <a:ea typeface="宋体" panose="02010600030101010101" pitchFamily="2" charset="-122"/>
              </a:rPr>
              <a:t>又称地毯式访问法，是指物流客服人员在特定的区域内，挨门挨户地进行访问，以挖掘潜在客户，寻找客户线索的方法。</a:t>
            </a:r>
            <a:endParaRPr lang="en-US" altLang="zh-CN" dirty="0">
              <a:ea typeface="宋体" panose="02010600030101010101" pitchFamily="2" charset="-122"/>
            </a:endParaRPr>
          </a:p>
          <a:p>
            <a:pPr>
              <a:lnSpc>
                <a:spcPct val="115000"/>
              </a:lnSpc>
              <a:buNone/>
            </a:pPr>
            <a:r>
              <a:rPr lang="zh-CN" altLang="en-US" dirty="0">
                <a:ea typeface="宋体" panose="02010600030101010101" pitchFamily="2" charset="-122"/>
              </a:rPr>
              <a:t>   ②客户介绍</a:t>
            </a:r>
            <a:r>
              <a:rPr lang="en-US" altLang="zh-CN" dirty="0">
                <a:ea typeface="宋体" panose="02010600030101010101" pitchFamily="2" charset="-122"/>
              </a:rPr>
              <a:t>——</a:t>
            </a:r>
            <a:r>
              <a:rPr lang="zh-CN" altLang="en-US" dirty="0">
                <a:ea typeface="宋体" panose="02010600030101010101" pitchFamily="2" charset="-122"/>
              </a:rPr>
              <a:t>又称黄金客户开发法，就是通过老客户的介绍来寻找新客户的一种方法。 </a:t>
            </a:r>
            <a:endParaRPr lang="en-US" altLang="zh-CN" dirty="0">
              <a:ea typeface="宋体" panose="02010600030101010101" pitchFamily="2" charset="-122"/>
            </a:endParaRPr>
          </a:p>
          <a:p>
            <a:pPr>
              <a:lnSpc>
                <a:spcPct val="115000"/>
              </a:lnSpc>
              <a:buNone/>
            </a:pPr>
            <a:r>
              <a:rPr lang="zh-CN" altLang="en-US" dirty="0">
                <a:ea typeface="宋体" panose="02010600030101010101" pitchFamily="2" charset="-122"/>
              </a:rPr>
              <a:t>   ③市场咨询</a:t>
            </a:r>
            <a:r>
              <a:rPr lang="en-US" altLang="zh-CN" dirty="0">
                <a:ea typeface="宋体" panose="02010600030101010101" pitchFamily="2" charset="-122"/>
              </a:rPr>
              <a:t>——</a:t>
            </a:r>
            <a:r>
              <a:rPr lang="zh-CN" altLang="en-US" dirty="0">
                <a:ea typeface="宋体" panose="02010600030101010101" pitchFamily="2" charset="-122"/>
              </a:rPr>
              <a:t>指利用市场信息服务机构所提供的有偿咨询服务来寻找客户的一种方法。 </a:t>
            </a:r>
            <a:endParaRPr lang="zh-CN" altLang="en-US" dirty="0">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任务二  物流客户开发流程</a:t>
            </a:r>
            <a:endParaRPr lang="zh-CN" altLang="en-US" dirty="0">
              <a:solidFill>
                <a:schemeClr val="tx1"/>
              </a:solidFill>
              <a:latin typeface="华文新魏" pitchFamily="2" charset="-122"/>
              <a:ea typeface="华文新魏" pitchFamily="2" charset="-122"/>
            </a:endParaRPr>
          </a:p>
        </p:txBody>
      </p:sp>
      <p:sp>
        <p:nvSpPr>
          <p:cNvPr id="40963" name="Rectangle 3"/>
          <p:cNvSpPr>
            <a:spLocks noGrp="1"/>
          </p:cNvSpPr>
          <p:nvPr>
            <p:ph idx="1"/>
          </p:nvPr>
        </p:nvSpPr>
        <p:spPr>
          <a:xfrm>
            <a:off x="457200" y="1828800"/>
            <a:ext cx="8362950" cy="4495800"/>
          </a:xfrm>
          <a:ln/>
        </p:spPr>
        <p:txBody>
          <a:bodyPr vert="horz" wrap="square" lIns="91440" tIns="45720" rIns="91440" bIns="45720" anchor="t" anchorCtr="0"/>
          <a:p>
            <a:pPr eaLnBrk="1" latinLnBrk="1" hangingPunct="1">
              <a:lnSpc>
                <a:spcPct val="110000"/>
              </a:lnSpc>
              <a:buNone/>
            </a:pPr>
            <a:r>
              <a:rPr lang="zh-CN" altLang="en-US" dirty="0">
                <a:ea typeface="宋体" panose="02010600030101010101" pitchFamily="2" charset="-122"/>
              </a:rPr>
              <a:t>   ④直接邮寄</a:t>
            </a:r>
            <a:r>
              <a:rPr lang="en-US" altLang="zh-CN" dirty="0">
                <a:ea typeface="宋体" panose="02010600030101010101" pitchFamily="2" charset="-122"/>
              </a:rPr>
              <a:t>——</a:t>
            </a:r>
            <a:r>
              <a:rPr lang="zh-CN" altLang="en-US" dirty="0">
                <a:ea typeface="宋体" panose="02010600030101010101" pitchFamily="2" charset="-122"/>
              </a:rPr>
              <a:t>是以邮寄的方式来寻找目标客户的方法。对物流客服人员来说，直接邮寄是一种行之有效的方法。 </a:t>
            </a:r>
            <a:endParaRPr lang="en-US" altLang="zh-CN" dirty="0">
              <a:ea typeface="宋体" panose="02010600030101010101" pitchFamily="2" charset="-122"/>
            </a:endParaRPr>
          </a:p>
          <a:p>
            <a:pPr>
              <a:lnSpc>
                <a:spcPct val="110000"/>
              </a:lnSpc>
              <a:buNone/>
            </a:pPr>
            <a:r>
              <a:rPr lang="zh-CN" altLang="en-US" dirty="0">
                <a:ea typeface="宋体" panose="02010600030101010101" pitchFamily="2" charset="-122"/>
              </a:rPr>
              <a:t>   ⑤电话访问</a:t>
            </a:r>
            <a:r>
              <a:rPr lang="en-US" altLang="zh-CN" dirty="0">
                <a:ea typeface="宋体" panose="02010600030101010101" pitchFamily="2" charset="-122"/>
              </a:rPr>
              <a:t>——</a:t>
            </a:r>
            <a:r>
              <a:rPr lang="zh-CN" altLang="en-US" dirty="0">
                <a:ea typeface="宋体" panose="02010600030101010101" pitchFamily="2" charset="-122"/>
              </a:rPr>
              <a:t>利用电话形式进行地毯式访问，以寻找客户的方法。 </a:t>
            </a:r>
            <a:endParaRPr lang="en-US" altLang="zh-CN" dirty="0">
              <a:ea typeface="宋体" panose="02010600030101010101" pitchFamily="2" charset="-122"/>
            </a:endParaRPr>
          </a:p>
          <a:p>
            <a:pPr eaLnBrk="1" latinLnBrk="1" hangingPunct="1">
              <a:lnSpc>
                <a:spcPct val="110000"/>
              </a:lnSpc>
              <a:buNone/>
            </a:pPr>
            <a:r>
              <a:rPr lang="zh-CN" altLang="en-US" dirty="0">
                <a:ea typeface="宋体" panose="02010600030101010101" pitchFamily="2" charset="-122"/>
              </a:rPr>
              <a:t>   ⑥网上寻找</a:t>
            </a:r>
            <a:r>
              <a:rPr lang="en-US" altLang="zh-CN" dirty="0">
                <a:ea typeface="宋体" panose="02010600030101010101" pitchFamily="2" charset="-122"/>
              </a:rPr>
              <a:t>——</a:t>
            </a:r>
            <a:r>
              <a:rPr lang="zh-CN" altLang="en-US" dirty="0">
                <a:ea typeface="宋体" panose="02010600030101010101" pitchFamily="2" charset="-122"/>
              </a:rPr>
              <a:t>运用网络工具来寻找客户的方法。与传统的寻找客户渠道相比，网上寻找客户具有不受时间和空间的限制、双方互动即时性和成本低廉性等特点。 </a:t>
            </a:r>
            <a:endParaRPr lang="en-US" altLang="zh-CN" dirty="0">
              <a:ea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41987" name="Rectangle 3"/>
          <p:cNvSpPr>
            <a:spLocks noGrp="1"/>
          </p:cNvSpPr>
          <p:nvPr>
            <p:ph idx="1"/>
          </p:nvPr>
        </p:nvSpPr>
        <p:spPr>
          <a:ln/>
        </p:spPr>
        <p:txBody>
          <a:bodyPr vert="horz" wrap="square" lIns="91440" tIns="45720" rIns="91440" bIns="45720" anchor="t" anchorCtr="0"/>
          <a:p>
            <a:pPr marL="533400" indent="-533400">
              <a:lnSpc>
                <a:spcPct val="125000"/>
              </a:lnSpc>
              <a:buNone/>
            </a:pPr>
            <a:r>
              <a:rPr lang="en-US" altLang="zh-CN" dirty="0">
                <a:ea typeface="宋体" panose="02010600030101010101" pitchFamily="2" charset="-122"/>
              </a:rPr>
              <a:t>2.</a:t>
            </a:r>
            <a:r>
              <a:rPr lang="zh-CN" altLang="en-US" dirty="0">
                <a:ea typeface="宋体" panose="02010600030101010101" pitchFamily="2" charset="-122"/>
              </a:rPr>
              <a:t>建立物流客户资料库</a:t>
            </a:r>
            <a:endParaRPr lang="zh-CN" altLang="en-US" dirty="0">
              <a:ea typeface="宋体" panose="02010600030101010101" pitchFamily="2" charset="-122"/>
            </a:endParaRPr>
          </a:p>
          <a:p>
            <a:pPr marL="533400" indent="-533400">
              <a:lnSpc>
                <a:spcPct val="125000"/>
              </a:lnSpc>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）物流客户资料库的内容</a:t>
            </a:r>
            <a:endParaRPr lang="en-US" altLang="zh-CN" dirty="0">
              <a:ea typeface="宋体" panose="02010600030101010101" pitchFamily="2" charset="-122"/>
            </a:endParaRPr>
          </a:p>
          <a:p>
            <a:pPr marL="533400" indent="-533400">
              <a:lnSpc>
                <a:spcPct val="125000"/>
              </a:lnSpc>
              <a:buNone/>
            </a:pPr>
            <a:r>
              <a:rPr lang="en-US" altLang="zh-CN" dirty="0">
                <a:ea typeface="宋体" panose="02010600030101010101" pitchFamily="2" charset="-122"/>
              </a:rPr>
              <a:t>      </a:t>
            </a:r>
            <a:r>
              <a:rPr lang="zh-CN" altLang="en-US" dirty="0">
                <a:ea typeface="宋体" panose="02010600030101010101" pitchFamily="2" charset="-122"/>
              </a:rPr>
              <a:t>物流客户资料库的基本内容应包括：姓名、年龄、文化水平、居住地点、个人特点、职业、兴趣和爱好、公司管理、公司业务状况、公司财务情况等内容。 </a:t>
            </a:r>
            <a:endParaRPr lang="zh-CN" altLang="en-US" dirty="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nvPr>
        </p:nvSpPr>
        <p:spPr>
          <a:ln/>
        </p:spPr>
        <p:txBody>
          <a:bodyPr vert="horz" wrap="square" lIns="91440" tIns="45720" rIns="91440" bIns="45720" anchor="ctr" anchorCtr="0"/>
          <a:p>
            <a:pPr eaLnBrk="1" hangingPunct="1"/>
            <a:r>
              <a:rPr lang="zh-CN" altLang="en-US" dirty="0">
                <a:ea typeface="宋体" panose="02010600030101010101" pitchFamily="2" charset="-122"/>
              </a:rPr>
              <a:t>教学目标</a:t>
            </a:r>
            <a:endParaRPr lang="zh-CN" altLang="en-US" dirty="0">
              <a:ea typeface="宋体" panose="02010600030101010101" pitchFamily="2" charset="-122"/>
            </a:endParaRPr>
          </a:p>
        </p:txBody>
      </p:sp>
      <p:sp>
        <p:nvSpPr>
          <p:cNvPr id="6147" name="内容占位符 2"/>
          <p:cNvSpPr>
            <a:spLocks noGrp="1"/>
          </p:cNvSpPr>
          <p:nvPr>
            <p:ph idx="1"/>
          </p:nvPr>
        </p:nvSpPr>
        <p:spPr>
          <a:xfrm>
            <a:off x="428625" y="1428750"/>
            <a:ext cx="8229600" cy="5429250"/>
          </a:xfrm>
          <a:ln/>
        </p:spPr>
        <p:txBody>
          <a:bodyPr vert="horz" wrap="square" lIns="91440" tIns="45720" rIns="91440" bIns="45720" anchor="t" anchorCtr="0"/>
          <a:p>
            <a:pPr eaLnBrk="1" hangingPunct="1">
              <a:buNone/>
            </a:pPr>
            <a:r>
              <a:rPr lang="zh-CN" altLang="x-none" dirty="0">
                <a:ea typeface="宋体" panose="02010600030101010101" pitchFamily="2" charset="-122"/>
              </a:rPr>
              <a:t>知识目标：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）了解客户服务基本知识</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）掌握物流客户服务概念、物流客户服务包含的要素</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）掌握物流客户服务人员素质要求</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技能目标：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）能了解客户服务基本概念</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）能掌握物流客户服务包含要素</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）能编写物流客户服务人员岗位职责</a:t>
            </a:r>
            <a:endParaRPr lang="en-US" altLang="zh-CN"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）能编写物流客户服务人员岗位素质要求说明</a:t>
            </a: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任务二  物流客户开发流程</a:t>
            </a:r>
            <a:endParaRPr lang="zh-CN" altLang="en-US" dirty="0">
              <a:solidFill>
                <a:schemeClr val="tx1"/>
              </a:solidFill>
              <a:latin typeface="华文新魏" pitchFamily="2" charset="-122"/>
              <a:ea typeface="华文新魏" pitchFamily="2" charset="-122"/>
            </a:endParaRPr>
          </a:p>
        </p:txBody>
      </p:sp>
      <p:sp>
        <p:nvSpPr>
          <p:cNvPr id="43011" name="Rectangle 3"/>
          <p:cNvSpPr>
            <a:spLocks noGrp="1"/>
          </p:cNvSpPr>
          <p:nvPr>
            <p:ph idx="1"/>
          </p:nvPr>
        </p:nvSpPr>
        <p:spPr>
          <a:ln/>
        </p:spPr>
        <p:txBody>
          <a:bodyPr vert="horz" wrap="square" lIns="91440" tIns="45720" rIns="91440" bIns="45720" anchor="t" anchorCtr="0"/>
          <a:p>
            <a:pPr>
              <a:lnSpc>
                <a:spcPct val="125000"/>
              </a:lnSpc>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）物流客户资料库分析</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①标注客户重要信息</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物流企业在收集到客户的基本信息后，必须用软件或其他工具将客户的基本信息录入到客户数据库中，并将重要信息标注在物流客户资料表上，以帮助物流客服人员决定在何时何地、如何对客户进行拜访，从而提高拜访的效率和效果。</a:t>
            </a:r>
            <a:endParaRPr lang="zh-CN" altLang="en-US"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任务二  物流客户开发流程</a:t>
            </a:r>
            <a:endParaRPr lang="zh-CN" altLang="en-US" dirty="0">
              <a:solidFill>
                <a:schemeClr val="tx1"/>
              </a:solidFill>
              <a:latin typeface="华文新魏" pitchFamily="2" charset="-122"/>
              <a:ea typeface="华文新魏" pitchFamily="2" charset="-122"/>
            </a:endParaRPr>
          </a:p>
        </p:txBody>
      </p:sp>
      <p:sp>
        <p:nvSpPr>
          <p:cNvPr id="44035" name="Rectangle 3"/>
          <p:cNvSpPr>
            <a:spLocks noGrp="1"/>
          </p:cNvSpPr>
          <p:nvPr>
            <p:ph idx="1"/>
          </p:nvPr>
        </p:nvSpPr>
        <p:spPr>
          <a:ln/>
        </p:spPr>
        <p:txBody>
          <a:bodyPr vert="horz" wrap="square" lIns="91440" tIns="45720" rIns="91440" bIns="45720" anchor="t" anchorCtr="0"/>
          <a:p>
            <a:pPr>
              <a:lnSpc>
                <a:spcPct val="120000"/>
              </a:lnSpc>
              <a:buNone/>
            </a:pPr>
            <a:r>
              <a:rPr lang="zh-CN" altLang="en-US" dirty="0">
                <a:ea typeface="宋体" panose="02010600030101010101" pitchFamily="2" charset="-122"/>
              </a:rPr>
              <a:t>   ②物流客户分级管理</a:t>
            </a:r>
            <a:endParaRPr lang="zh-CN" altLang="en-US" dirty="0">
              <a:ea typeface="宋体" panose="02010600030101010101" pitchFamily="2" charset="-122"/>
            </a:endParaRPr>
          </a:p>
          <a:p>
            <a:pPr>
              <a:lnSpc>
                <a:spcPct val="120000"/>
              </a:lnSpc>
              <a:buNone/>
            </a:pPr>
            <a:r>
              <a:rPr lang="zh-CN" altLang="en-US" dirty="0">
                <a:ea typeface="宋体" panose="02010600030101010101" pitchFamily="2" charset="-122"/>
              </a:rPr>
              <a:t>          根据物流客户资料库的信息，为了有效地拜访潜在客户，可以将潜在客户划分为</a:t>
            </a:r>
            <a:r>
              <a:rPr lang="en-US" altLang="zh-CN" dirty="0">
                <a:ea typeface="宋体" panose="02010600030101010101" pitchFamily="2" charset="-122"/>
              </a:rPr>
              <a:t>ABC</a:t>
            </a:r>
            <a:r>
              <a:rPr lang="zh-CN" altLang="en-US" dirty="0">
                <a:ea typeface="宋体" panose="02010600030101010101" pitchFamily="2" charset="-122"/>
              </a:rPr>
              <a:t>三级，以便于分级管理。</a:t>
            </a:r>
            <a:endParaRPr lang="zh-CN" altLang="en-US" dirty="0">
              <a:ea typeface="宋体" panose="02010600030101010101" pitchFamily="2" charset="-122"/>
            </a:endParaRPr>
          </a:p>
          <a:p>
            <a:pPr>
              <a:lnSpc>
                <a:spcPct val="120000"/>
              </a:lnSpc>
              <a:buNone/>
            </a:pPr>
            <a:r>
              <a:rPr lang="en-US" altLang="zh-CN" dirty="0">
                <a:ea typeface="宋体" panose="02010600030101010101" pitchFamily="2" charset="-122"/>
              </a:rPr>
              <a:t>         A</a:t>
            </a:r>
            <a:r>
              <a:rPr lang="zh-CN" altLang="en-US" dirty="0">
                <a:ea typeface="宋体" panose="02010600030101010101" pitchFamily="2" charset="-122"/>
              </a:rPr>
              <a:t>级客户</a:t>
            </a:r>
            <a:r>
              <a:rPr lang="en-US" altLang="zh-CN" dirty="0">
                <a:ea typeface="宋体" panose="02010600030101010101" pitchFamily="2" charset="-122"/>
              </a:rPr>
              <a:t>——</a:t>
            </a:r>
            <a:r>
              <a:rPr lang="zh-CN" altLang="en-US" dirty="0">
                <a:ea typeface="宋体" panose="02010600030101010101" pitchFamily="2" charset="-122"/>
              </a:rPr>
              <a:t>应继续跟进访问的物流客户。   </a:t>
            </a:r>
            <a:endParaRPr lang="zh-CN" altLang="en-US" dirty="0">
              <a:ea typeface="宋体" panose="02010600030101010101" pitchFamily="2" charset="-122"/>
            </a:endParaRPr>
          </a:p>
          <a:p>
            <a:pPr>
              <a:lnSpc>
                <a:spcPct val="120000"/>
              </a:lnSpc>
              <a:buNone/>
            </a:pPr>
            <a:r>
              <a:rPr lang="en-US" altLang="zh-CN" dirty="0">
                <a:ea typeface="宋体" panose="02010600030101010101" pitchFamily="2" charset="-122"/>
              </a:rPr>
              <a:t>         B</a:t>
            </a:r>
            <a:r>
              <a:rPr lang="zh-CN" altLang="en-US" dirty="0">
                <a:ea typeface="宋体" panose="02010600030101010101" pitchFamily="2" charset="-122"/>
              </a:rPr>
              <a:t>级客户</a:t>
            </a:r>
            <a:r>
              <a:rPr lang="en-US" altLang="zh-CN" dirty="0">
                <a:ea typeface="宋体" panose="02010600030101010101" pitchFamily="2" charset="-122"/>
              </a:rPr>
              <a:t>——</a:t>
            </a:r>
            <a:r>
              <a:rPr lang="zh-CN" altLang="en-US" dirty="0">
                <a:ea typeface="宋体" panose="02010600030101010101" pitchFamily="2" charset="-122"/>
              </a:rPr>
              <a:t>间隔一段时间访问的物流客户。</a:t>
            </a:r>
            <a:endParaRPr lang="zh-CN" altLang="en-US" dirty="0">
              <a:ea typeface="宋体" panose="02010600030101010101" pitchFamily="2" charset="-122"/>
            </a:endParaRPr>
          </a:p>
          <a:p>
            <a:pPr>
              <a:lnSpc>
                <a:spcPct val="120000"/>
              </a:lnSpc>
              <a:buNone/>
            </a:pPr>
            <a:r>
              <a:rPr lang="en-US" altLang="zh-CN" dirty="0">
                <a:ea typeface="宋体" panose="02010600030101010101" pitchFamily="2" charset="-122"/>
              </a:rPr>
              <a:t>         C</a:t>
            </a:r>
            <a:r>
              <a:rPr lang="zh-CN" altLang="en-US" dirty="0">
                <a:ea typeface="宋体" panose="02010600030101010101" pitchFamily="2" charset="-122"/>
              </a:rPr>
              <a:t>级客户</a:t>
            </a:r>
            <a:r>
              <a:rPr lang="en-US" altLang="zh-CN" dirty="0">
                <a:ea typeface="宋体" panose="02010600030101010101" pitchFamily="2" charset="-122"/>
              </a:rPr>
              <a:t>——</a:t>
            </a:r>
            <a:r>
              <a:rPr lang="zh-CN" altLang="en-US" dirty="0">
                <a:ea typeface="宋体" panose="02010600030101010101" pitchFamily="2" charset="-122"/>
              </a:rPr>
              <a:t>应放弃访问的物流客户。</a:t>
            </a:r>
            <a:endParaRPr lang="zh-CN" altLang="en-US" dirty="0">
              <a:ea typeface="宋体" panose="02010600030101010101" pitchFamily="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45059" name="Rectangle 3"/>
          <p:cNvSpPr>
            <a:spLocks noGrp="1"/>
          </p:cNvSpPr>
          <p:nvPr>
            <p:ph idx="1"/>
          </p:nvPr>
        </p:nvSpPr>
        <p:spPr>
          <a:ln/>
        </p:spPr>
        <p:txBody>
          <a:bodyPr vert="horz" wrap="square" lIns="91440" tIns="45720" rIns="91440" bIns="45720" anchor="t" anchorCtr="0"/>
          <a:p>
            <a:pPr>
              <a:lnSpc>
                <a:spcPct val="135000"/>
              </a:lnSpc>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）建立物流客户资料库的意义</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①提升物流客户开发的业绩； </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②提高物流客户开发的效率； </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③降低物流客户开发的盲目性； </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④找到更合适的物流客户开发方法。 </a:t>
            </a:r>
            <a:endParaRPr lang="zh-CN" altLang="en-US" dirty="0">
              <a:ea typeface="宋体" panose="02010600030101010101"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46083" name="Rectangle 3"/>
          <p:cNvSpPr>
            <a:spLocks noGrp="1"/>
          </p:cNvSpPr>
          <p:nvPr>
            <p:ph type="body" sz="half" idx="1"/>
          </p:nvPr>
        </p:nvSpPr>
        <p:spPr>
          <a:xfrm>
            <a:off x="457200" y="1628775"/>
            <a:ext cx="8218488" cy="2663825"/>
          </a:xfrm>
          <a:ln/>
        </p:spPr>
        <p:txBody>
          <a:bodyPr vert="horz" wrap="square" lIns="91440" tIns="45720" rIns="91440" bIns="45720" anchor="t" anchorCtr="0"/>
          <a:p>
            <a:pPr marL="533400" indent="-533400">
              <a:buClr>
                <a:schemeClr val="hlink"/>
              </a:buClr>
              <a:buSzTx/>
              <a:buFont typeface="Wingdings" panose="05000000000000000000" pitchFamily="2" charset="2"/>
              <a:buNone/>
            </a:pPr>
            <a:r>
              <a:rPr lang="en-US" altLang="zh-CN" dirty="0">
                <a:ea typeface="宋体" panose="02010600030101010101" pitchFamily="2" charset="-122"/>
              </a:rPr>
              <a:t>3.</a:t>
            </a:r>
            <a:r>
              <a:rPr lang="zh-CN" altLang="en-US" dirty="0">
                <a:ea typeface="宋体" panose="02010600030101010101" pitchFamily="2" charset="-122"/>
              </a:rPr>
              <a:t>物流客户的分类管理</a:t>
            </a:r>
            <a:endParaRPr lang="zh-CN" altLang="en-US" dirty="0">
              <a:ea typeface="宋体" panose="02010600030101010101" pitchFamily="2" charset="-122"/>
            </a:endParaRPr>
          </a:p>
          <a:p>
            <a:pPr marL="533400" indent="-533400">
              <a:buClr>
                <a:schemeClr val="hlink"/>
              </a:buClr>
              <a:buSzTx/>
              <a:buFont typeface="Wingdings" panose="05000000000000000000" pitchFamily="2" charset="2"/>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）物流客户的分类</a:t>
            </a:r>
            <a:endParaRPr lang="zh-CN" altLang="en-US" dirty="0">
              <a:ea typeface="宋体" panose="02010600030101010101" pitchFamily="2" charset="-122"/>
            </a:endParaRPr>
          </a:p>
          <a:p>
            <a:pPr marL="533400" indent="-533400">
              <a:buClr>
                <a:schemeClr val="hlink"/>
              </a:buClr>
              <a:buSzTx/>
              <a:buFont typeface="Wingdings" panose="05000000000000000000" pitchFamily="2" charset="2"/>
              <a:buNone/>
            </a:pPr>
            <a:r>
              <a:rPr lang="zh-CN" altLang="en-US" dirty="0">
                <a:ea typeface="宋体" panose="02010600030101010101" pitchFamily="2" charset="-122"/>
              </a:rPr>
              <a:t>             物流客户是所有接受产品或服务的组织和个人的统称，不同的客户对物流企业的重要程度和价值是不同的，从物流客户角度可以将其分为以下三类：     </a:t>
            </a:r>
            <a:r>
              <a:rPr lang="zh-CN" altLang="en-US" sz="2400" dirty="0">
                <a:ea typeface="宋体" panose="02010600030101010101" pitchFamily="2" charset="-122"/>
              </a:rPr>
              <a:t>物流客户层次表</a:t>
            </a:r>
            <a:endParaRPr lang="zh-CN" altLang="en-US" sz="2400" dirty="0">
              <a:ea typeface="宋体" panose="02010600030101010101" pitchFamily="2" charset="-122"/>
            </a:endParaRPr>
          </a:p>
          <a:p>
            <a:pPr marL="533400" indent="-533400">
              <a:buClr>
                <a:schemeClr val="hlink"/>
              </a:buClr>
              <a:buSzTx/>
              <a:buFont typeface="Wingdings" panose="05000000000000000000" pitchFamily="2" charset="2"/>
              <a:buNone/>
            </a:pPr>
            <a:endParaRPr lang="zh-CN" altLang="en-US" sz="2400" dirty="0">
              <a:ea typeface="宋体" panose="02010600030101010101" pitchFamily="2" charset="-122"/>
            </a:endParaRPr>
          </a:p>
        </p:txBody>
      </p:sp>
      <p:graphicFrame>
        <p:nvGraphicFramePr>
          <p:cNvPr id="154628" name="Group 4"/>
          <p:cNvGraphicFramePr>
            <a:graphicFrameLocks noGrp="1"/>
          </p:cNvGraphicFramePr>
          <p:nvPr>
            <p:ph sz="half" idx="1"/>
          </p:nvPr>
        </p:nvGraphicFramePr>
        <p:xfrm>
          <a:off x="1692275" y="4581525"/>
          <a:ext cx="6048375" cy="1784350"/>
        </p:xfrm>
        <a:graphic>
          <a:graphicData uri="http://schemas.openxmlformats.org/drawingml/2006/table">
            <a:tbl>
              <a:tblPr/>
              <a:tblGrid>
                <a:gridCol w="1208088"/>
                <a:gridCol w="1211262"/>
                <a:gridCol w="1208088"/>
                <a:gridCol w="1212850"/>
                <a:gridCol w="1208087"/>
              </a:tblGrid>
              <a:tr h="431800">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客户层次</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比重</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档次</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利润</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目标性</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一般客户</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80%</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低</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客户满意度</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潜力客户</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15%</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中</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15%</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客户价值</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核心客户</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高</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80%</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财务利益</a:t>
                      </a:r>
                      <a:endParaRPr kumimoji="0" lang="zh-CN" altLang="en-US"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任务二  物流客户开发流程</a:t>
            </a:r>
            <a:endParaRPr lang="zh-CN" altLang="en-US" dirty="0">
              <a:solidFill>
                <a:schemeClr val="tx1"/>
              </a:solidFill>
              <a:latin typeface="华文新魏" pitchFamily="2" charset="-122"/>
              <a:ea typeface="华文新魏" pitchFamily="2" charset="-122"/>
            </a:endParaRPr>
          </a:p>
        </p:txBody>
      </p:sp>
      <p:sp>
        <p:nvSpPr>
          <p:cNvPr id="47107" name="Rectangle 3"/>
          <p:cNvSpPr>
            <a:spLocks noGrp="1"/>
          </p:cNvSpPr>
          <p:nvPr>
            <p:ph idx="1"/>
          </p:nvPr>
        </p:nvSpPr>
        <p:spPr>
          <a:ln/>
        </p:spPr>
        <p:txBody>
          <a:bodyPr vert="horz" wrap="square" lIns="91440" tIns="45720" rIns="91440" bIns="45720" anchor="t" anchorCtr="0"/>
          <a:p>
            <a:pPr>
              <a:lnSpc>
                <a:spcPct val="90000"/>
              </a:lnSpc>
              <a:buNone/>
            </a:pPr>
            <a:r>
              <a:rPr lang="zh-CN" altLang="en-US" dirty="0">
                <a:ea typeface="宋体" panose="02010600030101010101" pitchFamily="2" charset="-122"/>
              </a:rPr>
              <a:t>          一般客户</a:t>
            </a:r>
            <a:r>
              <a:rPr lang="en-US" altLang="zh-CN" dirty="0">
                <a:ea typeface="宋体" panose="02010600030101010101" pitchFamily="2" charset="-122"/>
              </a:rPr>
              <a:t>——</a:t>
            </a:r>
            <a:r>
              <a:rPr lang="zh-CN" altLang="en-US" dirty="0">
                <a:ea typeface="宋体" panose="02010600030101010101" pitchFamily="2" charset="-122"/>
              </a:rPr>
              <a:t>又称为常规客户，消费具有随机性，讲究实惠，看重价格优惠，是物流企业客户数量的最主要部分，可以直接决定物流企业短期的现实收益。 </a:t>
            </a:r>
            <a:endParaRPr lang="en-US" altLang="zh-CN" dirty="0">
              <a:ea typeface="宋体" panose="02010600030101010101" pitchFamily="2" charset="-122"/>
            </a:endParaRPr>
          </a:p>
          <a:p>
            <a:pPr>
              <a:lnSpc>
                <a:spcPct val="90000"/>
              </a:lnSpc>
              <a:buNone/>
            </a:pPr>
            <a:r>
              <a:rPr lang="zh-CN" altLang="en-US" dirty="0">
                <a:ea typeface="宋体" panose="02010600030101010101" pitchFamily="2" charset="-122"/>
              </a:rPr>
              <a:t>          潜力客户</a:t>
            </a:r>
            <a:r>
              <a:rPr lang="en-US" altLang="zh-CN" dirty="0">
                <a:ea typeface="宋体" panose="02010600030101010101" pitchFamily="2" charset="-122"/>
              </a:rPr>
              <a:t>——</a:t>
            </a:r>
            <a:r>
              <a:rPr lang="zh-CN" altLang="en-US" dirty="0">
                <a:ea typeface="宋体" panose="02010600030101010101" pitchFamily="2" charset="-122"/>
              </a:rPr>
              <a:t>潜力客户又称为合适客户，他们希望从企业的关系中增加价值，从而获得附加的财务利益和社会利益。 </a:t>
            </a:r>
            <a:endParaRPr lang="en-US" altLang="zh-CN" dirty="0">
              <a:ea typeface="宋体" panose="02010600030101010101" pitchFamily="2" charset="-122"/>
            </a:endParaRPr>
          </a:p>
          <a:p>
            <a:pPr>
              <a:lnSpc>
                <a:spcPct val="90000"/>
              </a:lnSpc>
              <a:buNone/>
            </a:pPr>
            <a:r>
              <a:rPr lang="zh-CN" altLang="en-US" dirty="0">
                <a:ea typeface="宋体" panose="02010600030101010101" pitchFamily="2" charset="-122"/>
              </a:rPr>
              <a:t>          核心客户</a:t>
            </a:r>
            <a:r>
              <a:rPr lang="en-US" altLang="zh-CN" dirty="0">
                <a:ea typeface="宋体" panose="02010600030101010101" pitchFamily="2" charset="-122"/>
              </a:rPr>
              <a:t>——</a:t>
            </a:r>
            <a:r>
              <a:rPr lang="zh-CN" altLang="en-US" dirty="0">
                <a:ea typeface="宋体" panose="02010600030101010101" pitchFamily="2" charset="-122"/>
              </a:rPr>
              <a:t>核心客户又称为关键客户，他们除了希望从企业那里获得客户价值外，还希望获得诸如社会利益等间接利益，从而达到一种精神满足。 </a:t>
            </a:r>
            <a:endParaRPr lang="en-US" altLang="zh-CN" dirty="0">
              <a:ea typeface="宋体" panose="02010600030101010101" pitchFamily="2" charset="-122"/>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48131" name="Rectangle 3"/>
          <p:cNvSpPr>
            <a:spLocks noGrp="1"/>
          </p:cNvSpPr>
          <p:nvPr>
            <p:ph idx="1"/>
          </p:nvPr>
        </p:nvSpPr>
        <p:spPr>
          <a:ln/>
        </p:spPr>
        <p:txBody>
          <a:bodyPr vert="horz" wrap="square" lIns="91440" tIns="45720" rIns="91440" bIns="45720" anchor="t" anchorCtr="0"/>
          <a:p>
            <a:pPr>
              <a:lnSpc>
                <a:spcPct val="135000"/>
              </a:lnSpc>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）物流核心客户管理</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①建立一套评价指标体系； </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②收集核心客户信息；</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③开发物流核心客户； </a:t>
            </a:r>
            <a:endParaRPr lang="zh-CN" altLang="en-US" dirty="0">
              <a:ea typeface="宋体" panose="02010600030101010101" pitchFamily="2" charset="-122"/>
            </a:endParaRPr>
          </a:p>
          <a:p>
            <a:pPr>
              <a:lnSpc>
                <a:spcPct val="135000"/>
              </a:lnSpc>
              <a:buNone/>
            </a:pPr>
            <a:r>
              <a:rPr lang="zh-CN" altLang="en-US" dirty="0">
                <a:ea typeface="宋体" panose="02010600030101010101" pitchFamily="2" charset="-122"/>
              </a:rPr>
              <a:t>       ④保持物流核心客户。 </a:t>
            </a:r>
            <a:endParaRPr lang="zh-CN" altLang="en-US" dirty="0">
              <a:ea typeface="宋体" panose="02010600030101010101" pitchFamily="2"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任务二  物流客户开发流程</a:t>
            </a:r>
            <a:endParaRPr lang="zh-CN" altLang="en-US" sz="4000" dirty="0">
              <a:solidFill>
                <a:schemeClr val="tx1"/>
              </a:solidFill>
              <a:latin typeface="华文新魏" pitchFamily="2" charset="-122"/>
              <a:ea typeface="华文新魏" pitchFamily="2" charset="-122"/>
            </a:endParaRPr>
          </a:p>
        </p:txBody>
      </p:sp>
      <p:sp>
        <p:nvSpPr>
          <p:cNvPr id="49155" name="Rectangle 3"/>
          <p:cNvSpPr>
            <a:spLocks noGrp="1"/>
          </p:cNvSpPr>
          <p:nvPr>
            <p:ph idx="1"/>
          </p:nvPr>
        </p:nvSpPr>
        <p:spPr>
          <a:xfrm>
            <a:off x="457200" y="1628775"/>
            <a:ext cx="8229600" cy="4695825"/>
          </a:xfrm>
          <a:ln/>
        </p:spPr>
        <p:txBody>
          <a:bodyPr vert="horz" wrap="square" lIns="91440" tIns="45720" rIns="91440" bIns="45720" anchor="t" anchorCtr="0"/>
          <a:p>
            <a:pPr>
              <a:lnSpc>
                <a:spcPct val="110000"/>
              </a:lnSpc>
              <a:buNone/>
            </a:pPr>
            <a:r>
              <a:rPr lang="en-US" altLang="zh-CN" dirty="0">
                <a:ea typeface="宋体" panose="02010600030101010101" pitchFamily="2" charset="-122"/>
              </a:rPr>
              <a:t>4.</a:t>
            </a:r>
            <a:r>
              <a:rPr lang="zh-CN" altLang="en-US" dirty="0">
                <a:ea typeface="宋体" panose="02010600030101010101" pitchFamily="2" charset="-122"/>
              </a:rPr>
              <a:t>物流核心客户的保持</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）提升物流企业服务标准</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服务是取得物流客户信任、开拓市场的基本手段，是企业获取利润、赢得市场的重要法宝。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）保持个性化核心业务</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核心业务是物流企业经营谋略和经营哲学的集中体现，它反映着一定时期企业经营的价值趋向及其对客户心理、市场需求的准确把握，是实现企业经营者与客户、市场有效连接的重要渠道。 </a:t>
            </a:r>
            <a:endParaRPr lang="zh-CN" altLang="en-US" dirty="0">
              <a:ea typeface="宋体" panose="02010600030101010101" pitchFamily="2"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任务二  物流客户开发流程</a:t>
            </a:r>
            <a:endParaRPr lang="zh-CN" altLang="en-US" dirty="0">
              <a:solidFill>
                <a:schemeClr val="tx1"/>
              </a:solidFill>
              <a:latin typeface="华文新魏" pitchFamily="2" charset="-122"/>
              <a:ea typeface="华文新魏" pitchFamily="2" charset="-122"/>
            </a:endParaRPr>
          </a:p>
        </p:txBody>
      </p:sp>
      <p:sp>
        <p:nvSpPr>
          <p:cNvPr id="50179" name="Rectangle 3"/>
          <p:cNvSpPr>
            <a:spLocks noGrp="1"/>
          </p:cNvSpPr>
          <p:nvPr>
            <p:ph idx="1"/>
          </p:nvPr>
        </p:nvSpPr>
        <p:spPr>
          <a:ln/>
        </p:spPr>
        <p:txBody>
          <a:bodyPr vert="horz" wrap="square" lIns="91440" tIns="45720" rIns="91440" bIns="45720" anchor="t" anchorCtr="0"/>
          <a:p>
            <a:pPr>
              <a:lnSpc>
                <a:spcPct val="110000"/>
              </a:lnSpc>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）建立学习型关系</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学习型关系，就是企业在每一次与客户接触的过程中，都会跟客户进行良好的沟通和交流，对于客户提出的要求，物流企业将全力对产品或服务进行改造。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）不断进行服务创新</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在物流行业中，企业所提供的服务是以客户为核心这种理念的实施反映得最集中的区域。 </a:t>
            </a:r>
            <a:endParaRPr lang="zh-CN" altLang="en-US"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任务三  物流客户拜访技巧</a:t>
            </a:r>
            <a:endParaRPr lang="zh-CN" altLang="en-US" dirty="0">
              <a:solidFill>
                <a:schemeClr val="tx1"/>
              </a:solidFill>
              <a:latin typeface="华文新魏" pitchFamily="2" charset="-122"/>
              <a:ea typeface="华文新魏" pitchFamily="2" charset="-122"/>
            </a:endParaRPr>
          </a:p>
        </p:txBody>
      </p:sp>
      <p:sp>
        <p:nvSpPr>
          <p:cNvPr id="51203" name="Rectangle 3"/>
          <p:cNvSpPr>
            <a:spLocks noGrp="1"/>
          </p:cNvSpPr>
          <p:nvPr>
            <p:ph idx="1"/>
          </p:nvPr>
        </p:nvSpPr>
        <p:spPr>
          <a:xfrm>
            <a:off x="457200" y="1628775"/>
            <a:ext cx="8229600" cy="4895850"/>
          </a:xfrm>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zh-CN" dirty="0">
                <a:ea typeface="宋体" panose="02010600030101010101" pitchFamily="2" charset="-122"/>
              </a:rPr>
              <a:t>联邦快递是全球最具规模的快递运输公司，总部设于</a:t>
            </a:r>
            <a:r>
              <a:rPr lang="zh-CN" altLang="en-US" dirty="0">
                <a:ea typeface="宋体" panose="02010600030101010101" pitchFamily="2" charset="-122"/>
                <a:hlinkClick r:id="rId1"/>
              </a:rPr>
              <a:t>美国</a:t>
            </a:r>
            <a:r>
              <a:rPr lang="zh-CN" altLang="en-US" dirty="0">
                <a:ea typeface="宋体" panose="02010600030101010101" pitchFamily="2" charset="-122"/>
              </a:rPr>
              <a:t>田纳西州，提供隔夜快递、地面快递、重型货物运送、文件复印及</a:t>
            </a:r>
            <a:r>
              <a:rPr lang="zh-CN" altLang="en-US" dirty="0">
                <a:ea typeface="宋体" panose="02010600030101010101" pitchFamily="2" charset="-122"/>
                <a:hlinkClick r:id="rId2"/>
              </a:rPr>
              <a:t>物流服务</a:t>
            </a:r>
            <a:r>
              <a:rPr lang="zh-CN" altLang="en-US" dirty="0">
                <a:ea typeface="宋体" panose="02010600030101010101" pitchFamily="2" charset="-122"/>
              </a:rPr>
              <a:t>，为全球超过</a:t>
            </a:r>
            <a:r>
              <a:rPr lang="en-US" altLang="zh-CN" dirty="0">
                <a:ea typeface="宋体" panose="02010600030101010101" pitchFamily="2" charset="-122"/>
              </a:rPr>
              <a:t>235</a:t>
            </a:r>
            <a:r>
              <a:rPr lang="zh-CN" altLang="en-US" dirty="0">
                <a:ea typeface="宋体" panose="02010600030101010101" pitchFamily="2" charset="-122"/>
              </a:rPr>
              <a:t>个</a:t>
            </a:r>
            <a:r>
              <a:rPr lang="zh-CN" altLang="en-US" dirty="0">
                <a:ea typeface="宋体" panose="02010600030101010101" pitchFamily="2" charset="-122"/>
                <a:hlinkClick r:id="rId3"/>
              </a:rPr>
              <a:t>国家</a:t>
            </a:r>
            <a:r>
              <a:rPr lang="zh-CN" altLang="en-US" dirty="0">
                <a:ea typeface="宋体" panose="02010600030101010101" pitchFamily="2" charset="-122"/>
              </a:rPr>
              <a:t>及地区提供快捷、可靠的快递服务。请以该物流公司为例，提出针对该公司物流客户的具体拜访方法。</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algn="just" eaLnBrk="1" hangingPunct="1">
              <a:buNone/>
            </a:pPr>
            <a:r>
              <a:rPr lang="zh-CN" altLang="en-US" dirty="0">
                <a:ea typeface="宋体" panose="02010600030101010101" pitchFamily="2" charset="-122"/>
              </a:rPr>
              <a:t>       能够根据物流企业的行业特征和发展状况，确定出适合自身发展的物流客户拜访方法。</a:t>
            </a:r>
            <a:endParaRPr lang="zh-CN" altLang="en-US" dirty="0">
              <a:ea typeface="宋体" panose="02010600030101010101" pitchFamily="2"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任务三  物流客户拜访技巧</a:t>
            </a:r>
            <a:endParaRPr lang="zh-CN" altLang="en-US" sz="4000" dirty="0">
              <a:solidFill>
                <a:schemeClr val="tx1"/>
              </a:solidFill>
              <a:latin typeface="华文新魏" pitchFamily="2" charset="-122"/>
              <a:ea typeface="华文新魏" pitchFamily="2" charset="-122"/>
            </a:endParaRPr>
          </a:p>
        </p:txBody>
      </p:sp>
      <p:sp>
        <p:nvSpPr>
          <p:cNvPr id="52227" name="Rectangle 3"/>
          <p:cNvSpPr>
            <a:spLocks noGrp="1"/>
          </p:cNvSpPr>
          <p:nvPr>
            <p:ph idx="1"/>
          </p:nvPr>
        </p:nvSpPr>
        <p:spPr>
          <a:xfrm>
            <a:off x="457200" y="1484313"/>
            <a:ext cx="8229600" cy="5040312"/>
          </a:xfrm>
          <a:ln/>
        </p:spPr>
        <p:txBody>
          <a:bodyPr vert="horz" wrap="square" lIns="91440" tIns="45720" rIns="91440" bIns="45720" anchor="t" anchorCtr="0"/>
          <a:p>
            <a:pPr>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zh-CN" altLang="en-US" dirty="0">
              <a:ea typeface="宋体" panose="02010600030101010101" pitchFamily="2" charset="-122"/>
            </a:endParaRPr>
          </a:p>
          <a:p>
            <a:pPr>
              <a:buNone/>
            </a:pPr>
            <a:r>
              <a:rPr lang="en-US" altLang="zh-CN" dirty="0">
                <a:ea typeface="宋体" panose="02010600030101010101" pitchFamily="2" charset="-122"/>
              </a:rPr>
              <a:t>1.</a:t>
            </a:r>
            <a:r>
              <a:rPr lang="zh-CN" altLang="en-US" dirty="0">
                <a:ea typeface="宋体" panose="02010600030101010101" pitchFamily="2" charset="-122"/>
              </a:rPr>
              <a:t>物流客户拜访目的</a:t>
            </a:r>
            <a:endParaRPr lang="zh-CN" altLang="en-US" dirty="0">
              <a:ea typeface="宋体" panose="02010600030101010101" pitchFamily="2" charset="-122"/>
            </a:endParaRPr>
          </a:p>
          <a:p>
            <a:pPr>
              <a:buNone/>
            </a:pPr>
            <a:r>
              <a:rPr lang="zh-CN" altLang="en-US" dirty="0">
                <a:ea typeface="宋体" panose="02010600030101010101" pitchFamily="2" charset="-122"/>
              </a:rPr>
              <a:t>         物流客户服务是以满足客户需求、开发客户需求和创造客户价值为基本出发点和终级目标的，其具体的目的如下：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）完成销售任务；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）维护市场；</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）收集信息；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）指导客户； </a:t>
            </a:r>
            <a:endParaRPr lang="zh-CN" altLang="en-US" dirty="0">
              <a:ea typeface="宋体" panose="02010600030101010101" pitchFamily="2" charset="-122"/>
            </a:endParaRPr>
          </a:p>
          <a:p>
            <a:pPr>
              <a:buNone/>
            </a:pPr>
            <a:r>
              <a:rPr lang="zh-CN" altLang="en-US" dirty="0">
                <a:ea typeface="宋体" panose="02010600030101010101" pitchFamily="2" charset="-122"/>
              </a:rPr>
              <a:t>     （</a:t>
            </a:r>
            <a:r>
              <a:rPr lang="en-US" altLang="zh-CN" dirty="0">
                <a:ea typeface="宋体" panose="02010600030101010101" pitchFamily="2" charset="-122"/>
              </a:rPr>
              <a:t>5</a:t>
            </a:r>
            <a:r>
              <a:rPr lang="zh-CN" altLang="en-US" dirty="0">
                <a:ea typeface="宋体" panose="02010600030101010101" pitchFamily="2" charset="-122"/>
              </a:rPr>
              <a:t>）建立品牌。 </a:t>
            </a:r>
            <a:endParaRPr lang="zh-CN" altLang="en-US" dirty="0">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a:ln/>
        </p:spPr>
        <p:txBody>
          <a:bodyPr vert="horz" wrap="square" lIns="91440" tIns="45720" rIns="91440" bIns="45720" anchor="ctr" anchorCtr="0"/>
          <a:p>
            <a:pPr eaLnBrk="1" hangingPunct="1"/>
            <a:r>
              <a:rPr lang="zh-CN" altLang="en-US" sz="4000" dirty="0">
                <a:solidFill>
                  <a:schemeClr val="tx1"/>
                </a:solidFill>
                <a:latin typeface="华文新魏" pitchFamily="2" charset="-122"/>
                <a:ea typeface="华文新魏" pitchFamily="2" charset="-122"/>
              </a:rPr>
              <a:t>任务一  认识客服</a:t>
            </a:r>
            <a:endParaRPr lang="zh-CN" altLang="en-US" sz="4000" dirty="0">
              <a:solidFill>
                <a:schemeClr val="tx1"/>
              </a:solidFill>
              <a:latin typeface="华文新魏" pitchFamily="2" charset="-122"/>
              <a:ea typeface="华文新魏" pitchFamily="2" charset="-122"/>
            </a:endParaRPr>
          </a:p>
        </p:txBody>
      </p:sp>
      <p:sp>
        <p:nvSpPr>
          <p:cNvPr id="41987" name="Rectangle 3"/>
          <p:cNvSpPr>
            <a:spLocks noGrp="1"/>
          </p:cNvSpPr>
          <p:nvPr>
            <p:ph idx="1"/>
          </p:nvPr>
        </p:nvSpPr>
        <p:spPr>
          <a:xfrm>
            <a:off x="71438" y="1643063"/>
            <a:ext cx="8964612" cy="4857750"/>
          </a:xfrm>
          <a:ln/>
        </p:spPr>
        <p:txBody>
          <a:bodyPr vert="horz" wrap="square" lIns="91440" tIns="45720" rIns="91440" bIns="45720" anchor="t" anchorCtr="0"/>
          <a:p>
            <a:pPr eaLnBrk="1" hangingPunct="1">
              <a:buNone/>
            </a:pPr>
            <a:r>
              <a:rPr lang="zh-CN" altLang="en-US" sz="3200" dirty="0">
                <a:latin typeface="隶书" pitchFamily="49" charset="-122"/>
                <a:ea typeface="隶书" pitchFamily="49" charset="-122"/>
              </a:rPr>
              <a:t>引导案例：</a:t>
            </a:r>
            <a:endParaRPr lang="en-US" altLang="zh-CN" sz="3200" dirty="0">
              <a:latin typeface="隶书" pitchFamily="49" charset="-122"/>
              <a:ea typeface="隶书" pitchFamily="49" charset="-122"/>
            </a:endParaRPr>
          </a:p>
          <a:p>
            <a:pPr eaLnBrk="1" hangingPunct="1">
              <a:buNone/>
            </a:pPr>
            <a:r>
              <a:rPr lang="en-US" altLang="zh-CN" sz="1600" dirty="0">
                <a:ea typeface="宋体" panose="02010600030101010101" pitchFamily="2" charset="-122"/>
              </a:rPr>
              <a:t>            </a:t>
            </a:r>
            <a:r>
              <a:rPr lang="zh-CN" altLang="x-none" sz="2000" dirty="0">
                <a:ea typeface="宋体" panose="02010600030101010101" pitchFamily="2" charset="-122"/>
              </a:rPr>
              <a:t>美国陆军第八师在修建水利工程时，客户服务人员给工地附近居民打电话，这段电话的录音是这样的：你好，夫人，请原谅打扰您。我们在炸掉这座水坝让河改道的过程中，不可避免地会产生一点尘土和噪音，敬请谅解。我们准备在我们施工区的外围栽种一些花草树木，您不反对吧</a:t>
            </a:r>
            <a:r>
              <a:rPr lang="en-US" altLang="zh-CN" sz="2000" dirty="0">
                <a:ea typeface="宋体" panose="02010600030101010101" pitchFamily="2" charset="-122"/>
              </a:rPr>
              <a:t>?</a:t>
            </a:r>
            <a:r>
              <a:rPr lang="zh-CN" altLang="x-none" sz="2000" dirty="0">
                <a:ea typeface="宋体" panose="02010600030101010101" pitchFamily="2" charset="-122"/>
              </a:rPr>
              <a:t>很高兴为您服务。如果您能顺便填写这份市民满意度调查，我们会非常感激。我们非常希望</a:t>
            </a:r>
            <a:r>
              <a:rPr lang="zh-CN" altLang="en-US" sz="2000" dirty="0">
                <a:ea typeface="宋体" panose="02010600030101010101" pitchFamily="2" charset="-122"/>
              </a:rPr>
              <a:t>您</a:t>
            </a:r>
            <a:r>
              <a:rPr lang="zh-CN" altLang="x-none" sz="2000" dirty="0">
                <a:ea typeface="宋体" panose="02010600030101010101" pitchFamily="2" charset="-122"/>
              </a:rPr>
              <a:t>成为</a:t>
            </a:r>
            <a:r>
              <a:rPr lang="zh-CN" altLang="en-US" sz="2000" dirty="0">
                <a:ea typeface="宋体" panose="02010600030101010101" pitchFamily="2" charset="-122"/>
              </a:rPr>
              <a:t>我们</a:t>
            </a:r>
            <a:r>
              <a:rPr lang="zh-CN" altLang="x-none" sz="2000" dirty="0">
                <a:ea typeface="宋体" panose="02010600030101010101" pitchFamily="2" charset="-122"/>
              </a:rPr>
              <a:t>在做决定时的帮手，祝您快乐。</a:t>
            </a:r>
            <a:br>
              <a:rPr lang="zh-CN" altLang="en-US" sz="2000" dirty="0">
                <a:ea typeface="宋体" panose="02010600030101010101" pitchFamily="2" charset="-122"/>
              </a:rPr>
            </a:br>
            <a:r>
              <a:rPr lang="zh-CN" altLang="en-US" sz="2000" dirty="0">
                <a:ea typeface="宋体" panose="02010600030101010101" pitchFamily="2" charset="-122"/>
              </a:rPr>
              <a:t>     </a:t>
            </a:r>
            <a:r>
              <a:rPr lang="zh-CN" altLang="x-none" sz="2000" dirty="0">
                <a:ea typeface="宋体" panose="02010600030101010101" pitchFamily="2" charset="-122"/>
              </a:rPr>
              <a:t>这段录音是美国工兵第八师在修建水坝之前，给施工区辐射周边居民每家打的一个电话。从这个电话你会发现一个有趣的现象，难道说做工兵的搞建筑的也需要做客户服务？他们专门有一个客户服务部门，而且是经过专业培训的客户服务部门，专门负责打电话。</a:t>
            </a:r>
            <a:endParaRPr lang="zh-CN" altLang="x-none" sz="2000" dirty="0">
              <a:ea typeface="宋体" panose="02010600030101010101" pitchFamily="2" charset="-122"/>
            </a:endParaRPr>
          </a:p>
          <a:p>
            <a:pPr eaLnBrk="1" hangingPunct="1">
              <a:buNone/>
            </a:pPr>
            <a:br>
              <a:rPr lang="zh-CN" altLang="en-US" sz="3200" dirty="0">
                <a:ea typeface="宋体" panose="02010600030101010101" pitchFamily="2" charset="-122"/>
              </a:rPr>
            </a:br>
            <a:endParaRPr lang="en-US" altLang="zh-CN" sz="3200" dirty="0">
              <a:latin typeface="隶书" pitchFamily="49" charset="-122"/>
              <a:ea typeface="隶书" pitchFamily="49" charset="-122"/>
            </a:endParaRPr>
          </a:p>
          <a:p>
            <a:pPr eaLnBrk="1" hangingPunct="1"/>
            <a:endParaRPr lang="en-US" altLang="zh-CN" sz="3600" dirty="0">
              <a:solidFill>
                <a:schemeClr val="tx2"/>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charRg st="0" end="6"/>
                                            </p:txEl>
                                          </p:spTgt>
                                        </p:tgtEl>
                                        <p:attrNameLst>
                                          <p:attrName>style.visibility</p:attrName>
                                        </p:attrNameLst>
                                      </p:cBhvr>
                                      <p:to>
                                        <p:strVal val="visible"/>
                                      </p:to>
                                    </p:set>
                                    <p:animEffect transition="in" filter="blinds(horizontal)">
                                      <p:cBhvr>
                                        <p:cTn id="7" dur="1000"/>
                                        <p:tgtEl>
                                          <p:spTgt spid="41987">
                                            <p:txEl>
                                              <p:charRg st="0"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charRg st="6" end="324"/>
                                            </p:txEl>
                                          </p:spTgt>
                                        </p:tgtEl>
                                        <p:attrNameLst>
                                          <p:attrName>style.visibility</p:attrName>
                                        </p:attrNameLst>
                                      </p:cBhvr>
                                      <p:to>
                                        <p:strVal val="visible"/>
                                      </p:to>
                                    </p:set>
                                    <p:animEffect transition="in" filter="blinds(horizontal)">
                                      <p:cBhvr>
                                        <p:cTn id="12" dur="1000"/>
                                        <p:tgtEl>
                                          <p:spTgt spid="41987">
                                            <p:txEl>
                                              <p:charRg st="6" end="32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charRg st="324" end="326"/>
                                            </p:txEl>
                                          </p:spTgt>
                                        </p:tgtEl>
                                        <p:attrNameLst>
                                          <p:attrName>style.visibility</p:attrName>
                                        </p:attrNameLst>
                                      </p:cBhvr>
                                      <p:to>
                                        <p:strVal val="visible"/>
                                      </p:to>
                                    </p:set>
                                    <p:animEffect transition="in" filter="blinds(horizontal)">
                                      <p:cBhvr>
                                        <p:cTn id="17" dur="1000"/>
                                        <p:tgtEl>
                                          <p:spTgt spid="41987">
                                            <p:txEl>
                                              <p:charRg st="324" end="3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任务三  物流客户拜访技巧</a:t>
            </a:r>
            <a:endParaRPr lang="zh-CN" altLang="en-US" sz="4000" dirty="0">
              <a:solidFill>
                <a:schemeClr val="tx1"/>
              </a:solidFill>
              <a:latin typeface="华文新魏" pitchFamily="2" charset="-122"/>
              <a:ea typeface="华文新魏" pitchFamily="2" charset="-122"/>
            </a:endParaRPr>
          </a:p>
        </p:txBody>
      </p:sp>
      <p:sp>
        <p:nvSpPr>
          <p:cNvPr id="53251" name="Rectangle 3"/>
          <p:cNvSpPr>
            <a:spLocks noGrp="1"/>
          </p:cNvSpPr>
          <p:nvPr>
            <p:ph idx="1"/>
          </p:nvPr>
        </p:nvSpPr>
        <p:spPr>
          <a:xfrm>
            <a:off x="457200" y="1628775"/>
            <a:ext cx="8435975" cy="4695825"/>
          </a:xfrm>
          <a:ln/>
        </p:spPr>
        <p:txBody>
          <a:bodyPr vert="horz" wrap="square" lIns="91440" tIns="45720" rIns="91440" bIns="45720" anchor="t" anchorCtr="0"/>
          <a:p>
            <a:pPr>
              <a:lnSpc>
                <a:spcPct val="9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拜访前的准备 </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）明确拜访目标</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拜访前，一定要明确拜访客户的姓名、职务、年龄、个人喜好、工作生活习惯以及客户单位的经营规模、与同行合作的历史情况等问题，并有针对性地制定谈话策略和方向。  </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）做好访前计划</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要明白此次拜访的目的，是完成销售任务，还是加强与客户之间的感情联系。如果是为了完成销售任务，则要做足功课，对于客户提出的每一个问题，都能及时、准确地予以答复。  </a:t>
            </a:r>
            <a:endParaRPr lang="zh-CN" altLang="en-US" dirty="0">
              <a:ea typeface="宋体" panose="02010600030101010101" pitchFamily="2" charset="-122"/>
            </a:endParaRPr>
          </a:p>
          <a:p>
            <a:pPr>
              <a:lnSpc>
                <a:spcPct val="90000"/>
              </a:lnSpc>
              <a:buNone/>
            </a:pPr>
            <a:endParaRPr lang="zh-CN" altLang="en-US" dirty="0">
              <a:ea typeface="宋体" panose="02010600030101010101" pitchFamily="2" charset="-122"/>
            </a:endParaRPr>
          </a:p>
          <a:p>
            <a:pPr>
              <a:lnSpc>
                <a:spcPct val="90000"/>
              </a:lnSpc>
              <a:buNone/>
            </a:pPr>
            <a:endParaRPr lang="zh-CN" altLang="en-US" dirty="0">
              <a:ea typeface="宋体" panose="02010600030101010101"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任务三  物流客户拜访技巧</a:t>
            </a:r>
            <a:endParaRPr lang="zh-CN" altLang="en-US" dirty="0">
              <a:solidFill>
                <a:schemeClr val="tx1"/>
              </a:solidFill>
              <a:latin typeface="华文新魏" pitchFamily="2" charset="-122"/>
              <a:ea typeface="华文新魏" pitchFamily="2" charset="-122"/>
            </a:endParaRPr>
          </a:p>
        </p:txBody>
      </p:sp>
      <p:sp>
        <p:nvSpPr>
          <p:cNvPr id="54275" name="Rectangle 3"/>
          <p:cNvSpPr>
            <a:spLocks noGrp="1"/>
          </p:cNvSpPr>
          <p:nvPr>
            <p:ph idx="1"/>
          </p:nvPr>
        </p:nvSpPr>
        <p:spPr>
          <a:ln/>
        </p:spPr>
        <p:txBody>
          <a:bodyPr vert="horz" wrap="square" lIns="91440" tIns="45720" rIns="91440" bIns="45720" anchor="t" anchorCtr="0"/>
          <a:p>
            <a:pPr>
              <a:lnSpc>
                <a:spcPct val="110000"/>
              </a:lnSpc>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）确定拜访时间</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寻找一个合适的时间去拜访客户十分重要，但也往往会被人忽视，我们需要提前了解客户单位的作息时间，以及业务量较为集中的时间段。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）备齐相关资料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在拜访客户前，要备齐所有的资料，特别是初次拜访的客户，例如企业宣传图册、多媒体演示光盘、报价单、合同等，以备不时之需。 </a:t>
            </a:r>
            <a:endParaRPr lang="zh-CN" altLang="en-US" dirty="0">
              <a:ea typeface="宋体" panose="02010600030101010101" pitchFamily="2" charset="-122"/>
            </a:endParaRPr>
          </a:p>
          <a:p>
            <a:pPr>
              <a:buNone/>
            </a:pPr>
            <a:endParaRPr lang="zh-CN" altLang="en-US"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物流客户拜访技巧</a:t>
            </a:r>
            <a:endParaRPr lang="zh-CN" altLang="en-US" sz="3200" dirty="0">
              <a:solidFill>
                <a:schemeClr val="tx1"/>
              </a:solidFill>
              <a:latin typeface="华文新魏" pitchFamily="2" charset="-122"/>
              <a:ea typeface="华文新魏" pitchFamily="2" charset="-122"/>
            </a:endParaRPr>
          </a:p>
        </p:txBody>
      </p:sp>
      <p:sp>
        <p:nvSpPr>
          <p:cNvPr id="55299" name="Rectangle 3"/>
          <p:cNvSpPr>
            <a:spLocks noGrp="1"/>
          </p:cNvSpPr>
          <p:nvPr>
            <p:ph idx="1"/>
          </p:nvPr>
        </p:nvSpPr>
        <p:spPr>
          <a:ln/>
        </p:spPr>
        <p:txBody>
          <a:bodyPr vert="horz" wrap="square" lIns="91440" tIns="45720" rIns="91440" bIns="45720" anchor="t" anchorCtr="0"/>
          <a:p>
            <a:pPr>
              <a:lnSpc>
                <a:spcPct val="95000"/>
              </a:lnSpc>
              <a:buNone/>
            </a:pPr>
            <a:r>
              <a:rPr lang="zh-CN" altLang="en-US" dirty="0">
                <a:ea typeface="宋体" panose="02010600030101010101" pitchFamily="2" charset="-122"/>
              </a:rPr>
              <a:t>（</a:t>
            </a:r>
            <a:r>
              <a:rPr lang="en-US" altLang="zh-CN" dirty="0">
                <a:ea typeface="宋体" panose="02010600030101010101" pitchFamily="2" charset="-122"/>
              </a:rPr>
              <a:t>5</a:t>
            </a:r>
            <a:r>
              <a:rPr lang="zh-CN" altLang="en-US" dirty="0">
                <a:ea typeface="宋体" panose="02010600030101010101" pitchFamily="2" charset="-122"/>
              </a:rPr>
              <a:t>）熟记相关数据</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对于本公司规模、渠道、设备情况、物流网点数量、物流配送时间、投递人员数量、市场价位、本公司报价、相关优惠政策等重点数据，要牢牢掌握。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a:t>
            </a:r>
            <a:r>
              <a:rPr lang="en-US" altLang="zh-CN" dirty="0">
                <a:ea typeface="宋体" panose="02010600030101010101" pitchFamily="2" charset="-122"/>
              </a:rPr>
              <a:t>6</a:t>
            </a:r>
            <a:r>
              <a:rPr lang="zh-CN" altLang="en-US" dirty="0">
                <a:ea typeface="宋体" panose="02010600030101010101" pitchFamily="2" charset="-122"/>
              </a:rPr>
              <a:t>）设计应急预案</a:t>
            </a:r>
            <a:endParaRPr lang="zh-CN" altLang="en-US" dirty="0">
              <a:ea typeface="宋体" panose="02010600030101010101" pitchFamily="2" charset="-122"/>
            </a:endParaRPr>
          </a:p>
          <a:p>
            <a:pPr eaLnBrk="1" latinLnBrk="1" hangingPunct="1">
              <a:lnSpc>
                <a:spcPct val="95000"/>
              </a:lnSpc>
              <a:buNone/>
            </a:pPr>
            <a:r>
              <a:rPr lang="zh-CN" altLang="en-US" dirty="0">
                <a:ea typeface="宋体" panose="02010600030101010101" pitchFamily="2" charset="-122"/>
              </a:rPr>
              <a:t>         要事先考虑到拜访中遇到的困难和问题，完善应急预案，做好后备计划，这样才能增强自信心、减少与客户沟通之间的障碍、加深客户对自己的印象等。 </a:t>
            </a:r>
            <a:endParaRPr lang="zh-CN" altLang="en-US" dirty="0">
              <a:ea typeface="宋体" panose="02010600030101010101" pitchFamily="2"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任务三  物流客户拜访技巧</a:t>
            </a:r>
            <a:endParaRPr lang="zh-CN" altLang="en-US" dirty="0">
              <a:solidFill>
                <a:schemeClr val="tx1"/>
              </a:solidFill>
              <a:latin typeface="华文新魏" pitchFamily="2" charset="-122"/>
              <a:ea typeface="华文新魏" pitchFamily="2" charset="-122"/>
            </a:endParaRPr>
          </a:p>
        </p:txBody>
      </p:sp>
      <p:sp>
        <p:nvSpPr>
          <p:cNvPr id="56323" name="Rectangle 3"/>
          <p:cNvSpPr>
            <a:spLocks noGrp="1"/>
          </p:cNvSpPr>
          <p:nvPr>
            <p:ph idx="1"/>
          </p:nvPr>
        </p:nvSpPr>
        <p:spPr>
          <a:ln/>
        </p:spPr>
        <p:txBody>
          <a:bodyPr vert="horz" wrap="square" lIns="91440" tIns="45720" rIns="91440" bIns="45720" anchor="t" anchorCtr="0"/>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拜访流程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）确定目标客户；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）通过电话、信函等渠道取得联系；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）确认拜访时间及地点；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）做好开场白；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5</a:t>
            </a:r>
            <a:r>
              <a:rPr lang="zh-CN" altLang="en-US" dirty="0">
                <a:ea typeface="宋体" panose="02010600030101010101" pitchFamily="2" charset="-122"/>
              </a:rPr>
              <a:t>）介绍本公司基本情况；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6</a:t>
            </a:r>
            <a:r>
              <a:rPr lang="zh-CN" altLang="en-US" dirty="0">
                <a:ea typeface="宋体" panose="02010600030101010101" pitchFamily="2" charset="-122"/>
              </a:rPr>
              <a:t>）了解客户需求；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7</a:t>
            </a:r>
            <a:r>
              <a:rPr lang="zh-CN" altLang="en-US" dirty="0">
                <a:ea typeface="宋体" panose="02010600030101010101" pitchFamily="2" charset="-122"/>
              </a:rPr>
              <a:t>）确定合作计划或约定后续内容； </a:t>
            </a:r>
            <a:endParaRPr lang="zh-CN" altLang="en-US" dirty="0">
              <a:ea typeface="宋体" panose="02010600030101010101" pitchFamily="2" charset="-122"/>
            </a:endParaRPr>
          </a:p>
          <a:p>
            <a:pPr>
              <a:lnSpc>
                <a:spcPct val="95000"/>
              </a:lnSpc>
              <a:buNone/>
            </a:pPr>
            <a:r>
              <a:rPr lang="zh-CN" altLang="en-US" dirty="0">
                <a:ea typeface="宋体" panose="02010600030101010101" pitchFamily="2" charset="-122"/>
              </a:rPr>
              <a:t>    （</a:t>
            </a:r>
            <a:r>
              <a:rPr lang="en-US" altLang="zh-CN" dirty="0">
                <a:ea typeface="宋体" panose="02010600030101010101" pitchFamily="2" charset="-122"/>
              </a:rPr>
              <a:t>8</a:t>
            </a:r>
            <a:r>
              <a:rPr lang="zh-CN" altLang="en-US" dirty="0">
                <a:ea typeface="宋体" panose="02010600030101010101" pitchFamily="2" charset="-122"/>
              </a:rPr>
              <a:t>）跟踪回访。 </a:t>
            </a:r>
            <a:endParaRPr lang="zh-CN" altLang="en-US" dirty="0">
              <a:ea typeface="宋体" panose="02010600030101010101"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任务三  物流客户拜访技巧</a:t>
            </a:r>
            <a:endParaRPr lang="zh-CN" altLang="en-US" dirty="0">
              <a:solidFill>
                <a:schemeClr val="tx1"/>
              </a:solidFill>
              <a:latin typeface="华文新魏" pitchFamily="2" charset="-122"/>
              <a:ea typeface="华文新魏" pitchFamily="2" charset="-122"/>
            </a:endParaRPr>
          </a:p>
        </p:txBody>
      </p:sp>
      <p:sp>
        <p:nvSpPr>
          <p:cNvPr id="57347" name="Rectangle 3"/>
          <p:cNvSpPr>
            <a:spLocks noGrp="1"/>
          </p:cNvSpPr>
          <p:nvPr>
            <p:ph idx="1"/>
          </p:nvPr>
        </p:nvSpPr>
        <p:spPr>
          <a:ln/>
        </p:spPr>
        <p:txBody>
          <a:bodyPr vert="horz" wrap="square" lIns="91440" tIns="45720" rIns="91440" bIns="45720" anchor="t" anchorCtr="0"/>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拜访注意事项</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）注意谈话技巧；</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）注意谈话内容；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）注意拜访细节；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）注意拜访后的回顾分析。 </a:t>
            </a:r>
            <a:endParaRPr lang="zh-CN" altLang="en-US" dirty="0">
              <a:ea typeface="宋体" panose="02010600030101010101" pitchFamily="2"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任务四  物流客户沟通技巧</a:t>
            </a:r>
            <a:endParaRPr lang="zh-CN" altLang="en-US" dirty="0">
              <a:solidFill>
                <a:schemeClr val="tx1"/>
              </a:solidFill>
              <a:latin typeface="华文新魏" pitchFamily="2" charset="-122"/>
              <a:ea typeface="华文新魏" pitchFamily="2" charset="-122"/>
            </a:endParaRPr>
          </a:p>
        </p:txBody>
      </p:sp>
      <p:sp>
        <p:nvSpPr>
          <p:cNvPr id="58371" name="Rectangle 3"/>
          <p:cNvSpPr>
            <a:spLocks noGrp="1"/>
          </p:cNvSpPr>
          <p:nvPr>
            <p:ph idx="1"/>
          </p:nvPr>
        </p:nvSpPr>
        <p:spPr>
          <a:xfrm>
            <a:off x="457200" y="1557338"/>
            <a:ext cx="8229600" cy="5040312"/>
          </a:xfrm>
          <a:ln/>
        </p:spPr>
        <p:txBody>
          <a:bodyPr vert="horz" wrap="square" lIns="91440" tIns="45720" rIns="91440" bIns="45720" anchor="t" anchorCtr="0"/>
          <a:p>
            <a:pPr eaLnBrk="1" hangingPunct="1">
              <a:lnSpc>
                <a:spcPct val="105000"/>
              </a:lnSpc>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lnSpc>
                <a:spcPct val="105000"/>
              </a:lnSpc>
              <a:buNone/>
            </a:pPr>
            <a:r>
              <a:rPr lang="zh-CN" altLang="en-US" dirty="0">
                <a:ea typeface="宋体" panose="02010600030101010101" pitchFamily="2" charset="-122"/>
              </a:rPr>
              <a:t>        </a:t>
            </a:r>
            <a:r>
              <a:rPr lang="zh-CN" altLang="zh-CN" dirty="0">
                <a:ea typeface="宋体" panose="02010600030101010101" pitchFamily="2" charset="-122"/>
              </a:rPr>
              <a:t>海尔集团作业家电行业的骄子，创立于</a:t>
            </a:r>
            <a:r>
              <a:rPr lang="en-US" altLang="zh-CN" dirty="0">
                <a:ea typeface="宋体" panose="02010600030101010101" pitchFamily="2" charset="-122"/>
              </a:rPr>
              <a:t>1984</a:t>
            </a:r>
            <a:r>
              <a:rPr lang="zh-CN" altLang="en-US" dirty="0">
                <a:ea typeface="宋体" panose="02010600030101010101" pitchFamily="2" charset="-122"/>
              </a:rPr>
              <a:t>年，坚持创业和创新精神创世界名牌，已经从一家濒临倒闭的小厂发展成为全球拥有</a:t>
            </a:r>
            <a:r>
              <a:rPr lang="en-US" altLang="zh-CN" dirty="0">
                <a:ea typeface="宋体" panose="02010600030101010101" pitchFamily="2" charset="-122"/>
              </a:rPr>
              <a:t>7</a:t>
            </a:r>
            <a:r>
              <a:rPr lang="zh-CN" altLang="en-US" dirty="0">
                <a:ea typeface="宋体" panose="02010600030101010101" pitchFamily="2" charset="-122"/>
              </a:rPr>
              <a:t>万多名员工、</a:t>
            </a:r>
            <a:r>
              <a:rPr lang="en-US" altLang="zh-CN" dirty="0">
                <a:ea typeface="宋体" panose="02010600030101010101" pitchFamily="2" charset="-122"/>
              </a:rPr>
              <a:t>2010</a:t>
            </a:r>
            <a:r>
              <a:rPr lang="zh-CN" altLang="en-US" dirty="0">
                <a:ea typeface="宋体" panose="02010600030101010101" pitchFamily="2" charset="-122"/>
              </a:rPr>
              <a:t>年营业额</a:t>
            </a:r>
            <a:r>
              <a:rPr lang="en-US" altLang="zh-CN" dirty="0">
                <a:ea typeface="宋体" panose="02010600030101010101" pitchFamily="2" charset="-122"/>
              </a:rPr>
              <a:t>1357</a:t>
            </a:r>
            <a:r>
              <a:rPr lang="zh-CN" altLang="en-US" dirty="0">
                <a:ea typeface="宋体" panose="02010600030101010101" pitchFamily="2" charset="-122"/>
              </a:rPr>
              <a:t>亿元的全球化集团公司，多年稳居中国企业</a:t>
            </a:r>
            <a:r>
              <a:rPr lang="en-US" altLang="zh-CN" dirty="0">
                <a:ea typeface="宋体" panose="02010600030101010101" pitchFamily="2" charset="-122"/>
              </a:rPr>
              <a:t>500</a:t>
            </a:r>
            <a:r>
              <a:rPr lang="zh-CN" altLang="en-US" dirty="0">
                <a:ea typeface="宋体" panose="02010600030101010101" pitchFamily="2" charset="-122"/>
              </a:rPr>
              <a:t>强前列。请根据家电业物流公司的特点，确定与其物流客户的沟通方法。</a:t>
            </a:r>
            <a:endParaRPr lang="en-US" altLang="zh-CN" dirty="0">
              <a:ea typeface="宋体" panose="02010600030101010101" pitchFamily="2" charset="-122"/>
            </a:endParaRPr>
          </a:p>
          <a:p>
            <a:pPr eaLnBrk="1" hangingPunct="1">
              <a:lnSpc>
                <a:spcPct val="105000"/>
              </a:lnSpc>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algn="just" eaLnBrk="1" hangingPunct="1">
              <a:lnSpc>
                <a:spcPct val="105000"/>
              </a:lnSpc>
              <a:buNone/>
            </a:pPr>
            <a:r>
              <a:rPr lang="zh-CN" altLang="en-US" dirty="0">
                <a:ea typeface="宋体" panose="02010600030101010101" pitchFamily="2" charset="-122"/>
              </a:rPr>
              <a:t>       能够根据物流企业的发展状况和行业特征，来确定该行业物流客户的沟通技巧。</a:t>
            </a:r>
            <a:endParaRPr lang="zh-CN" altLang="en-US" dirty="0">
              <a:ea typeface="宋体" panose="02010600030101010101"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任务四  物流客户沟通技巧</a:t>
            </a:r>
            <a:endParaRPr lang="zh-CN" altLang="en-US" sz="4000" dirty="0">
              <a:solidFill>
                <a:schemeClr val="tx1"/>
              </a:solidFill>
              <a:latin typeface="华文新魏" pitchFamily="2" charset="-122"/>
              <a:ea typeface="华文新魏" pitchFamily="2" charset="-122"/>
            </a:endParaRPr>
          </a:p>
        </p:txBody>
      </p:sp>
      <p:sp>
        <p:nvSpPr>
          <p:cNvPr id="59395" name="Rectangle 3"/>
          <p:cNvSpPr>
            <a:spLocks noGrp="1"/>
          </p:cNvSpPr>
          <p:nvPr>
            <p:ph idx="1"/>
          </p:nvPr>
        </p:nvSpPr>
        <p:spPr>
          <a:ln/>
        </p:spPr>
        <p:txBody>
          <a:bodyPr vert="horz" wrap="square" lIns="91440" tIns="45720" rIns="91440" bIns="45720" anchor="t" anchorCtr="0"/>
          <a:p>
            <a:pPr>
              <a:lnSpc>
                <a:spcPct val="110000"/>
              </a:lnSpc>
              <a:buNone/>
            </a:pPr>
            <a:r>
              <a:rPr lang="zh-CN" altLang="en-US" dirty="0">
                <a:ea typeface="宋体" panose="02010600030101010101" pitchFamily="2" charset="-122"/>
              </a:rPr>
              <a:t>三、</a:t>
            </a:r>
            <a:r>
              <a:rPr lang="zh-CN" altLang="x-none" dirty="0">
                <a:ea typeface="宋体" panose="02010600030101010101" pitchFamily="2" charset="-122"/>
              </a:rPr>
              <a:t>相关理论知识</a:t>
            </a:r>
            <a:endParaRPr lang="zh-CN" altLang="en-US" dirty="0">
              <a:ea typeface="宋体" panose="02010600030101010101" pitchFamily="2" charset="-122"/>
            </a:endParaRPr>
          </a:p>
          <a:p>
            <a:pPr>
              <a:lnSpc>
                <a:spcPct val="110000"/>
              </a:lnSpc>
              <a:buNone/>
            </a:pPr>
            <a:r>
              <a:rPr lang="en-US" altLang="zh-CN" dirty="0">
                <a:ea typeface="宋体" panose="02010600030101010101" pitchFamily="2" charset="-122"/>
              </a:rPr>
              <a:t>     1.</a:t>
            </a:r>
            <a:r>
              <a:rPr lang="zh-CN" altLang="en-US" dirty="0">
                <a:ea typeface="宋体" panose="02010600030101010101" pitchFamily="2" charset="-122"/>
              </a:rPr>
              <a:t>沟通的基本知识</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沟通是人与人、人与某一特定群体、群体与群体之间思想、情感和信息传递、互动和反馈的过程。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）沟通的过程</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沟通的过程包括：信息传收、信息处理和信息反馈三个步骤。</a:t>
            </a:r>
            <a:endParaRPr lang="zh-CN" altLang="en-US" dirty="0">
              <a:ea typeface="宋体" panose="02010600030101010101" pitchFamily="2" charset="-122"/>
            </a:endParaRPr>
          </a:p>
          <a:p>
            <a:pPr>
              <a:buNone/>
            </a:pPr>
            <a:endParaRPr lang="zh-CN" altLang="en-US" dirty="0">
              <a:ea typeface="宋体" panose="02010600030101010101"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Grp="1"/>
          </p:cNvSpPr>
          <p:nvPr>
            <p:ph type="title"/>
          </p:nvPr>
        </p:nvSpPr>
        <p:spPr>
          <a:ln/>
        </p:spPr>
        <p:txBody>
          <a:bodyPr vert="horz" wrap="square" lIns="91440" tIns="45720" rIns="91440" bIns="45720" anchor="ctr" anchorCtr="0"/>
          <a:p>
            <a:r>
              <a:rPr lang="zh-CN" altLang="en-US" dirty="0">
                <a:solidFill>
                  <a:schemeClr val="tx1"/>
                </a:solidFill>
                <a:latin typeface="华文新魏" pitchFamily="2" charset="-122"/>
                <a:ea typeface="华文新魏" pitchFamily="2" charset="-122"/>
              </a:rPr>
              <a:t>任务四  物流客户沟通技巧</a:t>
            </a:r>
            <a:endParaRPr lang="zh-CN" altLang="en-US" dirty="0">
              <a:solidFill>
                <a:schemeClr val="tx1"/>
              </a:solidFill>
              <a:latin typeface="华文新魏" pitchFamily="2" charset="-122"/>
              <a:ea typeface="华文新魏" pitchFamily="2" charset="-122"/>
            </a:endParaRPr>
          </a:p>
        </p:txBody>
      </p:sp>
      <p:sp>
        <p:nvSpPr>
          <p:cNvPr id="60419" name="Rectangle 3"/>
          <p:cNvSpPr>
            <a:spLocks noGrp="1"/>
          </p:cNvSpPr>
          <p:nvPr>
            <p:ph idx="1"/>
          </p:nvPr>
        </p:nvSpPr>
        <p:spPr>
          <a:xfrm>
            <a:off x="468313" y="1484313"/>
            <a:ext cx="8435975" cy="4967287"/>
          </a:xfrm>
          <a:ln/>
        </p:spPr>
        <p:txBody>
          <a:bodyPr vert="horz" wrap="square" lIns="91440" tIns="45720" rIns="91440" bIns="45720" anchor="t" anchorCtr="0"/>
          <a:p>
            <a:pPr>
              <a:lnSpc>
                <a:spcPct val="90000"/>
              </a:lnSpc>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）沟通的重要因素</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①沟通的内容</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沟通有别于与非正式场合的闲聊，双方首先要确立一个明确的目标，这是沟通最重要的前提。  </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②沟通的方式</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沟通的方式包括语言沟通、文字沟通和形体语言沟通。  </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③沟通的结果</a:t>
            </a:r>
            <a:endParaRPr lang="zh-CN" altLang="en-US" dirty="0">
              <a:ea typeface="宋体" panose="02010600030101010101" pitchFamily="2" charset="-122"/>
            </a:endParaRPr>
          </a:p>
          <a:p>
            <a:pPr>
              <a:lnSpc>
                <a:spcPct val="90000"/>
              </a:lnSpc>
              <a:buNone/>
            </a:pPr>
            <a:r>
              <a:rPr lang="zh-CN" altLang="en-US" dirty="0">
                <a:ea typeface="宋体" panose="02010600030101010101" pitchFamily="2" charset="-122"/>
              </a:rPr>
              <a:t>         沟通的结果即双方针对某一特定事宜取得相互理解，并达成双方一致认可的共同协议，这也是双方沟通是否真正结束的标志。 </a:t>
            </a:r>
            <a:endParaRPr lang="zh-CN" altLang="en-US" dirty="0">
              <a:ea typeface="宋体" panose="02010600030101010101" pitchFamily="2" charset="-122"/>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任务四  物流客户沟通技巧</a:t>
            </a:r>
            <a:endParaRPr lang="zh-CN" altLang="en-US" sz="4000" dirty="0">
              <a:solidFill>
                <a:schemeClr val="tx1"/>
              </a:solidFill>
              <a:latin typeface="华文新魏" pitchFamily="2" charset="-122"/>
              <a:ea typeface="华文新魏" pitchFamily="2" charset="-122"/>
            </a:endParaRPr>
          </a:p>
        </p:txBody>
      </p:sp>
      <p:sp>
        <p:nvSpPr>
          <p:cNvPr id="61443" name="Rectangle 3"/>
          <p:cNvSpPr>
            <a:spLocks noGrp="1"/>
          </p:cNvSpPr>
          <p:nvPr>
            <p:ph idx="1"/>
          </p:nvPr>
        </p:nvSpPr>
        <p:spPr>
          <a:ln/>
        </p:spPr>
        <p:txBody>
          <a:bodyPr vert="horz" wrap="square" lIns="91440" tIns="45720" rIns="91440" bIns="45720" anchor="t" anchorCtr="0"/>
          <a:p>
            <a:pPr>
              <a:lnSpc>
                <a:spcPct val="125000"/>
              </a:lnSpc>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）沟通的方法</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①注重目的、事实的表达； </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②注重沟通时的态度；</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③注重沟通对象的选择； </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④注重沟通地点的选择； </a:t>
            </a:r>
            <a:endParaRPr lang="zh-CN" altLang="en-US" dirty="0">
              <a:ea typeface="宋体" panose="02010600030101010101" pitchFamily="2" charset="-122"/>
            </a:endParaRPr>
          </a:p>
          <a:p>
            <a:pPr>
              <a:lnSpc>
                <a:spcPct val="125000"/>
              </a:lnSpc>
              <a:buNone/>
            </a:pPr>
            <a:r>
              <a:rPr lang="zh-CN" altLang="en-US" dirty="0">
                <a:ea typeface="宋体" panose="02010600030101010101" pitchFamily="2" charset="-122"/>
              </a:rPr>
              <a:t>       ⑤注重信息的反馈。</a:t>
            </a:r>
            <a:endParaRPr lang="zh-CN" altLang="en-US" dirty="0">
              <a:ea typeface="宋体" panose="02010600030101010101" pitchFamily="2" charset="-122"/>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任务四  物流客户沟通技巧</a:t>
            </a:r>
            <a:endParaRPr lang="zh-CN" altLang="en-US" sz="4000" dirty="0">
              <a:solidFill>
                <a:schemeClr val="tx1"/>
              </a:solidFill>
              <a:latin typeface="华文新魏" pitchFamily="2" charset="-122"/>
              <a:ea typeface="华文新魏" pitchFamily="2" charset="-122"/>
            </a:endParaRPr>
          </a:p>
        </p:txBody>
      </p:sp>
      <p:sp>
        <p:nvSpPr>
          <p:cNvPr id="62467" name="Rectangle 3"/>
          <p:cNvSpPr>
            <a:spLocks noGrp="1"/>
          </p:cNvSpPr>
          <p:nvPr>
            <p:ph idx="1"/>
          </p:nvPr>
        </p:nvSpPr>
        <p:spPr>
          <a:xfrm>
            <a:off x="457200" y="1557338"/>
            <a:ext cx="8229600" cy="4767262"/>
          </a:xfrm>
          <a:ln/>
        </p:spPr>
        <p:txBody>
          <a:bodyPr vert="horz" wrap="square" lIns="91440" tIns="45720" rIns="91440" bIns="45720" anchor="t" anchorCtr="0"/>
          <a:p>
            <a:pPr>
              <a:buNone/>
            </a:pPr>
            <a:r>
              <a:rPr lang="en-US" altLang="zh-CN" dirty="0">
                <a:ea typeface="宋体" panose="02010600030101010101" pitchFamily="2" charset="-122"/>
              </a:rPr>
              <a:t>2.</a:t>
            </a:r>
            <a:r>
              <a:rPr lang="zh-CN" altLang="en-US" dirty="0">
                <a:ea typeface="宋体" panose="02010600030101010101" pitchFamily="2" charset="-122"/>
              </a:rPr>
              <a:t>面对面的沟通技巧</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）面对面沟通的目的</a:t>
            </a:r>
            <a:endParaRPr lang="zh-CN" altLang="en-US" dirty="0">
              <a:ea typeface="宋体" panose="02010600030101010101" pitchFamily="2" charset="-122"/>
            </a:endParaRPr>
          </a:p>
          <a:p>
            <a:pPr>
              <a:buNone/>
            </a:pPr>
            <a:r>
              <a:rPr lang="zh-CN" altLang="en-US" dirty="0">
                <a:ea typeface="宋体" panose="02010600030101010101" pitchFamily="2" charset="-122"/>
              </a:rPr>
              <a:t>         一是为了使双方建立互相信任的关系；</a:t>
            </a:r>
            <a:endParaRPr lang="zh-CN" altLang="en-US" dirty="0">
              <a:ea typeface="宋体" panose="02010600030101010101" pitchFamily="2" charset="-122"/>
            </a:endParaRPr>
          </a:p>
          <a:p>
            <a:pPr>
              <a:buNone/>
            </a:pPr>
            <a:r>
              <a:rPr lang="zh-CN" altLang="en-US" dirty="0">
                <a:ea typeface="宋体" panose="02010600030101010101" pitchFamily="2" charset="-122"/>
              </a:rPr>
              <a:t>         二是为了完成双方对于某一事物的诉求，彼此了解对方需求，并从中建立平衡点。</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）面对面沟通的前期工作</a:t>
            </a:r>
            <a:endParaRPr lang="zh-CN" altLang="en-US" dirty="0">
              <a:ea typeface="宋体" panose="02010600030101010101" pitchFamily="2" charset="-122"/>
            </a:endParaRPr>
          </a:p>
          <a:p>
            <a:pPr>
              <a:buNone/>
            </a:pPr>
            <a:r>
              <a:rPr lang="zh-CN" altLang="en-US" dirty="0">
                <a:ea typeface="宋体" panose="02010600030101010101" pitchFamily="2" charset="-122"/>
              </a:rPr>
              <a:t>          ①做好准备工作； </a:t>
            </a:r>
            <a:endParaRPr lang="zh-CN" altLang="en-US" dirty="0">
              <a:ea typeface="宋体" panose="02010600030101010101" pitchFamily="2" charset="-122"/>
            </a:endParaRPr>
          </a:p>
          <a:p>
            <a:pPr>
              <a:buNone/>
            </a:pPr>
            <a:r>
              <a:rPr lang="zh-CN" altLang="en-US" dirty="0">
                <a:ea typeface="宋体" panose="02010600030101010101" pitchFamily="2" charset="-122"/>
              </a:rPr>
              <a:t>          ②注意自己的衣着、发型等； </a:t>
            </a:r>
            <a:endParaRPr lang="zh-CN" altLang="en-US" dirty="0">
              <a:ea typeface="宋体" panose="02010600030101010101" pitchFamily="2" charset="-122"/>
            </a:endParaRPr>
          </a:p>
          <a:p>
            <a:pPr>
              <a:buNone/>
            </a:pPr>
            <a:r>
              <a:rPr lang="zh-CN" altLang="en-US" dirty="0">
                <a:ea typeface="宋体" panose="02010600030101010101" pitchFamily="2" charset="-122"/>
              </a:rPr>
              <a:t>          ③了解沟通对象的基本情况。</a:t>
            </a:r>
            <a:endParaRPr lang="zh-CN" altLang="en-US" dirty="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1"/>
          <p:cNvSpPr>
            <a:spLocks noGrp="1"/>
          </p:cNvSpPr>
          <p:nvPr>
            <p:ph type="title"/>
          </p:nvPr>
        </p:nvSpPr>
        <p:spPr>
          <a:ln/>
        </p:spPr>
        <p:txBody>
          <a:bodyPr vert="horz" wrap="square" lIns="91440" tIns="45720" rIns="91440" bIns="45720" anchor="ctr" anchorCtr="0"/>
          <a:p>
            <a:pPr eaLnBrk="1" hangingPunct="1"/>
            <a:r>
              <a:rPr lang="zh-CN" altLang="en-US" dirty="0">
                <a:ea typeface="宋体" panose="02010600030101010101" pitchFamily="2" charset="-122"/>
              </a:rPr>
              <a:t>案例分析</a:t>
            </a:r>
            <a:endParaRPr lang="zh-CN" altLang="en-US" dirty="0">
              <a:ea typeface="宋体" panose="02010600030101010101" pitchFamily="2" charset="-122"/>
            </a:endParaRPr>
          </a:p>
        </p:txBody>
      </p:sp>
      <p:sp>
        <p:nvSpPr>
          <p:cNvPr id="8195" name="内容占位符 2"/>
          <p:cNvSpPr>
            <a:spLocks noGrp="1"/>
          </p:cNvSpPr>
          <p:nvPr>
            <p:ph idx="1"/>
          </p:nvPr>
        </p:nvSpPr>
        <p:spPr>
          <a:ln/>
        </p:spPr>
        <p:txBody>
          <a:bodyPr vert="horz" wrap="square" lIns="91440" tIns="45720" rIns="91440" bIns="45720" anchor="t" anchorCtr="0"/>
          <a:p>
            <a:pPr eaLnBrk="1" hangingPunct="1"/>
            <a:r>
              <a:rPr lang="zh-CN" altLang="x-none" dirty="0">
                <a:ea typeface="宋体" panose="02010600030101010101" pitchFamily="2" charset="-122"/>
              </a:rPr>
              <a:t>问题：</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）本案例中，美军如何对工地附近居民进行说服？</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）对我们服务企业有什么启示？</a:t>
            </a:r>
            <a:endParaRPr lang="zh-CN" altLang="en-US" dirty="0">
              <a:ea typeface="宋体" panose="02010600030101010101" pitchFamily="2"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任务四  物流客户沟通技巧</a:t>
            </a:r>
            <a:endParaRPr lang="zh-CN" altLang="en-US" sz="4000" dirty="0">
              <a:solidFill>
                <a:schemeClr val="tx1"/>
              </a:solidFill>
              <a:latin typeface="华文新魏" pitchFamily="2" charset="-122"/>
              <a:ea typeface="华文新魏" pitchFamily="2" charset="-122"/>
            </a:endParaRPr>
          </a:p>
        </p:txBody>
      </p:sp>
      <p:sp>
        <p:nvSpPr>
          <p:cNvPr id="63491" name="Rectangle 3"/>
          <p:cNvSpPr>
            <a:spLocks noGrp="1"/>
          </p:cNvSpPr>
          <p:nvPr>
            <p:ph idx="1"/>
          </p:nvPr>
        </p:nvSpPr>
        <p:spPr>
          <a:ln/>
        </p:spPr>
        <p:txBody>
          <a:bodyPr vert="horz" wrap="square" lIns="91440" tIns="45720" rIns="91440" bIns="45720" anchor="t" anchorCtr="0"/>
          <a:p>
            <a:pPr>
              <a:lnSpc>
                <a:spcPct val="140000"/>
              </a:lnSpc>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）面对面沟通过程中的细节问题</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①要学会“说”；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②要学会“听”；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③要学会“问”；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④学会“拒绝”。 </a:t>
            </a:r>
            <a:endParaRPr lang="zh-CN" altLang="en-US" dirty="0">
              <a:ea typeface="宋体" panose="02010600030101010101" pitchFamily="2" charset="-122"/>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任务四  物流客户沟通技巧</a:t>
            </a:r>
            <a:endParaRPr lang="zh-CN" altLang="en-US" sz="4000" dirty="0">
              <a:solidFill>
                <a:schemeClr val="tx1"/>
              </a:solidFill>
              <a:latin typeface="华文新魏" pitchFamily="2" charset="-122"/>
              <a:ea typeface="华文新魏" pitchFamily="2" charset="-122"/>
            </a:endParaRPr>
          </a:p>
        </p:txBody>
      </p:sp>
      <p:sp>
        <p:nvSpPr>
          <p:cNvPr id="64515" name="Rectangle 3"/>
          <p:cNvSpPr>
            <a:spLocks noGrp="1"/>
          </p:cNvSpPr>
          <p:nvPr>
            <p:ph idx="1"/>
          </p:nvPr>
        </p:nvSpPr>
        <p:spPr>
          <a:ln/>
        </p:spPr>
        <p:txBody>
          <a:bodyPr vert="horz" wrap="square" lIns="91440" tIns="45720" rIns="91440" bIns="45720" anchor="t" anchorCtr="0"/>
          <a:p>
            <a:pPr>
              <a:lnSpc>
                <a:spcPct val="110000"/>
              </a:lnSpc>
              <a:buNone/>
            </a:pPr>
            <a:r>
              <a:rPr lang="en-US" altLang="zh-CN" dirty="0">
                <a:ea typeface="宋体" panose="02010600030101010101" pitchFamily="2" charset="-122"/>
              </a:rPr>
              <a:t>3.</a:t>
            </a:r>
            <a:r>
              <a:rPr lang="zh-CN" altLang="en-US" dirty="0">
                <a:ea typeface="宋体" panose="02010600030101010101" pitchFamily="2" charset="-122"/>
              </a:rPr>
              <a:t>电话沟通技巧</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）电话沟通前的准备工作</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）电话沟通的细节问题</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①要掌握一定的电话礼仪知识；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②做好准备再打电话；</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③做好电话记录；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④要有重复内容的意识； </a:t>
            </a:r>
            <a:endParaRPr lang="zh-CN" altLang="en-US" dirty="0">
              <a:ea typeface="宋体" panose="02010600030101010101" pitchFamily="2" charset="-122"/>
            </a:endParaRPr>
          </a:p>
          <a:p>
            <a:pPr>
              <a:lnSpc>
                <a:spcPct val="110000"/>
              </a:lnSpc>
              <a:buNone/>
            </a:pPr>
            <a:r>
              <a:rPr lang="zh-CN" altLang="en-US" dirty="0">
                <a:ea typeface="宋体" panose="02010600030101010101" pitchFamily="2" charset="-122"/>
              </a:rPr>
              <a:t>          ⑤要有控制通话时间的意识。 </a:t>
            </a:r>
            <a:endParaRPr lang="zh-CN" altLang="en-US" dirty="0">
              <a:ea typeface="宋体" panose="02010600030101010101" pitchFamily="2"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Rectangle 2"/>
          <p:cNvSpPr>
            <a:spLocks noGrp="1"/>
          </p:cNvSpPr>
          <p:nvPr>
            <p:ph type="title"/>
          </p:nvPr>
        </p:nvSpPr>
        <p:spPr>
          <a:ln/>
        </p:spPr>
        <p:txBody>
          <a:bodyPr vert="horz" wrap="square" lIns="91440" tIns="45720" rIns="91440" bIns="45720" anchor="ctr" anchorCtr="0"/>
          <a:p>
            <a:r>
              <a:rPr lang="zh-CN" altLang="en-US" sz="4000" dirty="0">
                <a:solidFill>
                  <a:schemeClr val="tx1"/>
                </a:solidFill>
                <a:latin typeface="华文新魏" pitchFamily="2" charset="-122"/>
                <a:ea typeface="华文新魏" pitchFamily="2" charset="-122"/>
              </a:rPr>
              <a:t>任务四  物流客户沟通技巧</a:t>
            </a:r>
            <a:endParaRPr lang="zh-CN" altLang="en-US" sz="4000" dirty="0">
              <a:solidFill>
                <a:schemeClr val="tx1"/>
              </a:solidFill>
              <a:latin typeface="华文新魏" pitchFamily="2" charset="-122"/>
              <a:ea typeface="华文新魏" pitchFamily="2" charset="-122"/>
            </a:endParaRPr>
          </a:p>
        </p:txBody>
      </p:sp>
      <p:sp>
        <p:nvSpPr>
          <p:cNvPr id="65539" name="Rectangle 3"/>
          <p:cNvSpPr>
            <a:spLocks noGrp="1"/>
          </p:cNvSpPr>
          <p:nvPr>
            <p:ph idx="1"/>
          </p:nvPr>
        </p:nvSpPr>
        <p:spPr>
          <a:ln/>
        </p:spPr>
        <p:txBody>
          <a:bodyPr vert="horz" wrap="square" lIns="91440" tIns="45720" rIns="91440" bIns="45720" anchor="t" anchorCtr="0"/>
          <a:p>
            <a:pPr>
              <a:lnSpc>
                <a:spcPct val="140000"/>
              </a:lnSpc>
              <a:buNone/>
            </a:pPr>
            <a:r>
              <a:rPr lang="en-US" altLang="zh-CN" dirty="0">
                <a:ea typeface="宋体" panose="02010600030101010101" pitchFamily="2" charset="-122"/>
              </a:rPr>
              <a:t>4.</a:t>
            </a:r>
            <a:r>
              <a:rPr lang="zh-CN" altLang="en-US" dirty="0">
                <a:ea typeface="宋体" panose="02010600030101010101" pitchFamily="2" charset="-122"/>
              </a:rPr>
              <a:t>电子邮件沟通技巧</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1</a:t>
            </a:r>
            <a:r>
              <a:rPr lang="zh-CN" altLang="en-US" dirty="0">
                <a:ea typeface="宋体" panose="02010600030101010101" pitchFamily="2" charset="-122"/>
              </a:rPr>
              <a:t>）注重邮件标题的撰写；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）注意邮件内容的撰写； </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）在邮件正文对附件内容进行简短的总结；</a:t>
            </a:r>
            <a:endParaRPr lang="zh-CN" altLang="en-US" dirty="0">
              <a:ea typeface="宋体" panose="02010600030101010101" pitchFamily="2" charset="-122"/>
            </a:endParaRPr>
          </a:p>
          <a:p>
            <a:pPr>
              <a:lnSpc>
                <a:spcPct val="140000"/>
              </a:lnSpc>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）有邮件和电话沟通并行的意识。 </a:t>
            </a:r>
            <a:endParaRPr lang="zh-CN" altLang="en-US" dirty="0">
              <a:ea typeface="宋体" panose="02010600030101010101" pitchFamily="2" charset="-122"/>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2"/>
          <p:cNvSpPr>
            <a:spLocks noGrp="1"/>
          </p:cNvSpPr>
          <p:nvPr>
            <p:ph type="title" idx="4294967295"/>
          </p:nvPr>
        </p:nvSpPr>
        <p:spPr>
          <a:xfrm>
            <a:off x="1000125" y="785813"/>
            <a:ext cx="7391400" cy="635000"/>
          </a:xfrm>
          <a:ln/>
        </p:spPr>
        <p:txBody>
          <a:bodyPr vert="horz" wrap="square" lIns="91440" tIns="45720" rIns="91440" bIns="45720" anchor="ctr" anchorCtr="0"/>
          <a:p>
            <a:pPr eaLnBrk="1" hangingPunct="1"/>
            <a:br>
              <a:rPr lang="en-US" altLang="zh-CN" sz="4400" dirty="0">
                <a:solidFill>
                  <a:schemeClr val="tx1"/>
                </a:solidFill>
                <a:latin typeface="宋体" panose="02010600030101010101" pitchFamily="2" charset="-122"/>
                <a:ea typeface="宋体" panose="02010600030101010101" pitchFamily="2" charset="-122"/>
              </a:rPr>
            </a:br>
            <a:r>
              <a:rPr lang="zh-CN" altLang="en-US" sz="4000" dirty="0">
                <a:solidFill>
                  <a:schemeClr val="tx1"/>
                </a:solidFill>
                <a:latin typeface="宋体" panose="02010600030101010101" pitchFamily="2" charset="-122"/>
                <a:ea typeface="宋体" panose="02010600030101010101" pitchFamily="2" charset="-122"/>
              </a:rPr>
              <a:t>项目三</a:t>
            </a:r>
            <a:r>
              <a:rPr lang="en-US" altLang="zh-CN" sz="4000" dirty="0">
                <a:solidFill>
                  <a:schemeClr val="tx1"/>
                </a:solidFill>
                <a:latin typeface="宋体" panose="02010600030101010101" pitchFamily="2" charset="-122"/>
                <a:ea typeface="宋体" panose="02010600030101010101" pitchFamily="2" charset="-122"/>
              </a:rPr>
              <a:t>  </a:t>
            </a:r>
            <a:r>
              <a:rPr lang="zh-CN" altLang="en-US" dirty="0">
                <a:solidFill>
                  <a:schemeClr val="tx1"/>
                </a:solidFill>
                <a:ea typeface="宋体" panose="02010600030101010101" pitchFamily="2" charset="-122"/>
              </a:rPr>
              <a:t>物流客户接待</a:t>
            </a:r>
            <a:r>
              <a:rPr lang="zh-CN" altLang="en-US" dirty="0">
                <a:ea typeface="宋体" panose="02010600030101010101" pitchFamily="2" charset="-122"/>
              </a:rPr>
              <a:t> </a:t>
            </a:r>
            <a:br>
              <a:rPr lang="zh-CN" altLang="en-US" sz="4400" dirty="0">
                <a:ea typeface="宋体" panose="02010600030101010101" pitchFamily="2" charset="-122"/>
              </a:rPr>
            </a:br>
            <a:endParaRPr lang="zh-CN" altLang="en-US" sz="4400" dirty="0">
              <a:ea typeface="宋体" panose="02010600030101010101" pitchFamily="2" charset="-122"/>
            </a:endParaRPr>
          </a:p>
        </p:txBody>
      </p:sp>
      <p:grpSp>
        <p:nvGrpSpPr>
          <p:cNvPr id="66563" name="Group 3"/>
          <p:cNvGrpSpPr/>
          <p:nvPr/>
        </p:nvGrpSpPr>
        <p:grpSpPr>
          <a:xfrm>
            <a:off x="1828800" y="2024063"/>
            <a:ext cx="762000" cy="665162"/>
            <a:chOff x="1110" y="2656"/>
            <a:chExt cx="1549" cy="1351"/>
          </a:xfrm>
        </p:grpSpPr>
        <p:sp>
          <p:nvSpPr>
            <p:cNvPr id="66581" name="AutoShape 4"/>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66582" name="AutoShape 5"/>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66" name="AutoShape 6"/>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6564" name="Group 7"/>
          <p:cNvGrpSpPr/>
          <p:nvPr/>
        </p:nvGrpSpPr>
        <p:grpSpPr>
          <a:xfrm>
            <a:off x="1828800" y="2938463"/>
            <a:ext cx="762000" cy="665162"/>
            <a:chOff x="3174" y="2656"/>
            <a:chExt cx="1549" cy="1351"/>
          </a:xfrm>
        </p:grpSpPr>
        <p:sp>
          <p:nvSpPr>
            <p:cNvPr id="66578" name="AutoShape 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66579" name="AutoShape 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70" name="AutoShape 10"/>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6565" name="Line 11"/>
          <p:cNvSpPr/>
          <p:nvPr/>
        </p:nvSpPr>
        <p:spPr>
          <a:xfrm flipV="1">
            <a:off x="2438400" y="2571750"/>
            <a:ext cx="5419725" cy="61913"/>
          </a:xfrm>
          <a:prstGeom prst="line">
            <a:avLst/>
          </a:prstGeom>
          <a:ln w="25400" cap="flat" cmpd="sng">
            <a:solidFill>
              <a:srgbClr val="C0C0C0"/>
            </a:solidFill>
            <a:prstDash val="sysDot"/>
            <a:headEnd type="none" w="med" len="med"/>
            <a:tailEnd type="oval" w="med" len="med"/>
          </a:ln>
        </p:spPr>
      </p:sp>
      <p:sp>
        <p:nvSpPr>
          <p:cNvPr id="66566" name="Text Box 12"/>
          <p:cNvSpPr txBox="1"/>
          <p:nvPr/>
        </p:nvSpPr>
        <p:spPr>
          <a:xfrm>
            <a:off x="2667000" y="2100263"/>
            <a:ext cx="5073650" cy="579437"/>
          </a:xfrm>
          <a:prstGeom prst="rect">
            <a:avLst/>
          </a:prstGeom>
          <a:noFill/>
          <a:ln w="9525">
            <a:noFill/>
          </a:ln>
        </p:spPr>
        <p:txBody>
          <a:bodyPr>
            <a:spAutoFit/>
          </a:bodyPr>
          <a:p>
            <a:pPr eaLnBrk="0" hangingPunct="0"/>
            <a:r>
              <a:rPr lang="zh-CN" altLang="en-US" sz="3200" b="1" dirty="0">
                <a:latin typeface="Arial" panose="020B0604020202020204" pitchFamily="34" charset="0"/>
              </a:rPr>
              <a:t>任务一  客户接待礼仪知识</a:t>
            </a:r>
            <a:r>
              <a:rPr lang="zh-CN" altLang="en-US" sz="3200" dirty="0">
                <a:latin typeface="Arial" panose="020B0604020202020204" pitchFamily="34" charset="0"/>
              </a:rPr>
              <a:t> </a:t>
            </a:r>
            <a:endParaRPr lang="zh-CN" altLang="en-US" sz="3200" dirty="0">
              <a:latin typeface="Arial" panose="020B0604020202020204" pitchFamily="34" charset="0"/>
            </a:endParaRPr>
          </a:p>
        </p:txBody>
      </p:sp>
      <p:sp>
        <p:nvSpPr>
          <p:cNvPr id="66567" name="Text Box 13"/>
          <p:cNvSpPr txBox="1"/>
          <p:nvPr/>
        </p:nvSpPr>
        <p:spPr>
          <a:xfrm>
            <a:off x="2025650" y="21224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1</a:t>
            </a:r>
            <a:endParaRPr lang="en-US" altLang="zh-CN" sz="2400" b="1" dirty="0">
              <a:solidFill>
                <a:schemeClr val="bg1"/>
              </a:solidFill>
              <a:latin typeface="Arial" panose="020B0604020202020204" pitchFamily="34" charset="0"/>
            </a:endParaRPr>
          </a:p>
        </p:txBody>
      </p:sp>
      <p:sp>
        <p:nvSpPr>
          <p:cNvPr id="66568" name="Line 14"/>
          <p:cNvSpPr/>
          <p:nvPr/>
        </p:nvSpPr>
        <p:spPr>
          <a:xfrm flipV="1">
            <a:off x="2357438" y="3429000"/>
            <a:ext cx="5572125" cy="71438"/>
          </a:xfrm>
          <a:prstGeom prst="line">
            <a:avLst/>
          </a:prstGeom>
          <a:ln w="25400" cap="flat" cmpd="sng">
            <a:solidFill>
              <a:srgbClr val="C0C0C0"/>
            </a:solidFill>
            <a:prstDash val="sysDot"/>
            <a:headEnd type="none" w="med" len="med"/>
            <a:tailEnd type="oval" w="med" len="med"/>
          </a:ln>
        </p:spPr>
      </p:sp>
      <p:sp>
        <p:nvSpPr>
          <p:cNvPr id="66569" name="Text Box 15"/>
          <p:cNvSpPr txBox="1"/>
          <p:nvPr/>
        </p:nvSpPr>
        <p:spPr>
          <a:xfrm>
            <a:off x="2714625" y="2857500"/>
            <a:ext cx="4976813" cy="579438"/>
          </a:xfrm>
          <a:prstGeom prst="rect">
            <a:avLst/>
          </a:prstGeom>
          <a:noFill/>
          <a:ln w="9525">
            <a:noFill/>
          </a:ln>
        </p:spPr>
        <p:txBody>
          <a:bodyPr>
            <a:spAutoFit/>
          </a:bodyPr>
          <a:p>
            <a:pPr eaLnBrk="0" hangingPunct="0"/>
            <a:r>
              <a:rPr lang="zh-CN" altLang="en-US" sz="3200" b="1" dirty="0">
                <a:latin typeface="Arial" panose="020B0604020202020204" pitchFamily="34" charset="0"/>
              </a:rPr>
              <a:t>任务二  物流客户接待流程 </a:t>
            </a:r>
            <a:endParaRPr lang="zh-CN" altLang="en-US" sz="3200" b="1" dirty="0">
              <a:latin typeface="Arial" panose="020B0604020202020204" pitchFamily="34" charset="0"/>
            </a:endParaRPr>
          </a:p>
        </p:txBody>
      </p:sp>
      <p:sp>
        <p:nvSpPr>
          <p:cNvPr id="66570" name="Text Box 16"/>
          <p:cNvSpPr txBox="1"/>
          <p:nvPr/>
        </p:nvSpPr>
        <p:spPr>
          <a:xfrm>
            <a:off x="2025650" y="3036888"/>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2</a:t>
            </a:r>
            <a:endParaRPr lang="en-US" altLang="zh-CN" sz="2400" b="1" dirty="0">
              <a:solidFill>
                <a:schemeClr val="bg1"/>
              </a:solidFill>
              <a:latin typeface="Arial" panose="020B0604020202020204" pitchFamily="34" charset="0"/>
            </a:endParaRPr>
          </a:p>
        </p:txBody>
      </p:sp>
      <p:grpSp>
        <p:nvGrpSpPr>
          <p:cNvPr id="66571" name="Group 17"/>
          <p:cNvGrpSpPr/>
          <p:nvPr/>
        </p:nvGrpSpPr>
        <p:grpSpPr>
          <a:xfrm>
            <a:off x="1828800" y="3830638"/>
            <a:ext cx="762000" cy="665162"/>
            <a:chOff x="1110" y="2656"/>
            <a:chExt cx="1549" cy="1351"/>
          </a:xfrm>
        </p:grpSpPr>
        <p:sp>
          <p:nvSpPr>
            <p:cNvPr id="66575" name="AutoShape 18"/>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66576" name="AutoShape 19"/>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80"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6572" name="Line 25"/>
          <p:cNvSpPr/>
          <p:nvPr/>
        </p:nvSpPr>
        <p:spPr>
          <a:xfrm flipV="1">
            <a:off x="2357438" y="4357688"/>
            <a:ext cx="5786437" cy="71437"/>
          </a:xfrm>
          <a:prstGeom prst="line">
            <a:avLst/>
          </a:prstGeom>
          <a:ln w="25400" cap="flat" cmpd="sng">
            <a:solidFill>
              <a:srgbClr val="C0C0C0"/>
            </a:solidFill>
            <a:prstDash val="sysDot"/>
            <a:headEnd type="none" w="med" len="med"/>
            <a:tailEnd type="oval" w="med" len="med"/>
          </a:ln>
        </p:spPr>
      </p:sp>
      <p:sp>
        <p:nvSpPr>
          <p:cNvPr id="66573" name="Text Box 26"/>
          <p:cNvSpPr txBox="1"/>
          <p:nvPr/>
        </p:nvSpPr>
        <p:spPr>
          <a:xfrm>
            <a:off x="2643188" y="3786188"/>
            <a:ext cx="6105525" cy="579437"/>
          </a:xfrm>
          <a:prstGeom prst="rect">
            <a:avLst/>
          </a:prstGeom>
          <a:noFill/>
          <a:ln w="9525">
            <a:noFill/>
          </a:ln>
        </p:spPr>
        <p:txBody>
          <a:bodyPr>
            <a:spAutoFit/>
          </a:bodyPr>
          <a:p>
            <a:pPr eaLnBrk="0" hangingPunct="0"/>
            <a:r>
              <a:rPr lang="zh-CN" altLang="en-US" sz="3200" b="1" dirty="0">
                <a:latin typeface="Arial" panose="020B0604020202020204" pitchFamily="34" charset="0"/>
              </a:rPr>
              <a:t> 任务三  物流客户处理 </a:t>
            </a:r>
            <a:endParaRPr lang="zh-CN" altLang="en-US" sz="3200" b="1" dirty="0">
              <a:latin typeface="Arial" panose="020B0604020202020204" pitchFamily="34" charset="0"/>
            </a:endParaRPr>
          </a:p>
        </p:txBody>
      </p:sp>
      <p:sp>
        <p:nvSpPr>
          <p:cNvPr id="66574" name="Text Box 27"/>
          <p:cNvSpPr txBox="1"/>
          <p:nvPr/>
        </p:nvSpPr>
        <p:spPr>
          <a:xfrm>
            <a:off x="2025650" y="3929063"/>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3</a:t>
            </a:r>
            <a:endParaRPr lang="en-US" altLang="zh-CN" sz="2400" b="1" dirty="0">
              <a:solidFill>
                <a:schemeClr val="bg1"/>
              </a:solidFill>
              <a:latin typeface="Arial" panose="020B0604020202020204"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教学目标</a:t>
            </a:r>
            <a:endParaRPr lang="zh-CN" altLang="en-US" dirty="0">
              <a:ea typeface="宋体" panose="02010600030101010101" pitchFamily="2" charset="-122"/>
            </a:endParaRPr>
          </a:p>
        </p:txBody>
      </p:sp>
      <p:sp>
        <p:nvSpPr>
          <p:cNvPr id="67587" name="内容占位符 2"/>
          <p:cNvSpPr>
            <a:spLocks noGrp="1"/>
          </p:cNvSpPr>
          <p:nvPr>
            <p:ph idx="1"/>
          </p:nvPr>
        </p:nvSpPr>
        <p:spPr>
          <a:xfrm>
            <a:off x="428625" y="1428750"/>
            <a:ext cx="8229600" cy="5429250"/>
          </a:xfrm>
          <a:ln/>
        </p:spPr>
        <p:txBody>
          <a:bodyPr vert="horz" wrap="square" lIns="91440" tIns="45720" rIns="91440" bIns="45720" anchor="t" anchorCtr="0"/>
          <a:p>
            <a:pPr eaLnBrk="1" hangingPunct="1">
              <a:buNone/>
            </a:pPr>
            <a:r>
              <a:rPr lang="zh-CN" altLang="x-none" dirty="0">
                <a:ea typeface="宋体" panose="02010600030101010101" pitchFamily="2" charset="-122"/>
              </a:rPr>
              <a:t>知识目标：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a:t>
            </a:r>
            <a:r>
              <a:rPr lang="zh-CN" altLang="en-US" dirty="0">
                <a:ea typeface="宋体" panose="02010600030101010101" pitchFamily="2" charset="-122"/>
              </a:rPr>
              <a:t>了解客户接待（来访来电）时要注意的礼仪</a:t>
            </a:r>
            <a:endParaRPr lang="zh-CN" altLang="en-US"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a:t>
            </a:r>
            <a:r>
              <a:rPr lang="zh-CN" altLang="en-US" dirty="0">
                <a:ea typeface="宋体" panose="02010600030101010101" pitchFamily="2" charset="-122"/>
              </a:rPr>
              <a:t>掌握物流客户接待的流程与方法 </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技能目标：</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a:t>
            </a:r>
            <a:r>
              <a:rPr lang="zh-CN" altLang="en-US" dirty="0">
                <a:ea typeface="宋体" panose="02010600030101010101" pitchFamily="2" charset="-122"/>
              </a:rPr>
              <a:t>能按照客户接待礼仪的要求接待客户 </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a:t>
            </a:r>
            <a:r>
              <a:rPr lang="zh-CN" altLang="en-US" dirty="0">
                <a:ea typeface="宋体" panose="02010600030101010101" pitchFamily="2" charset="-122"/>
              </a:rPr>
              <a:t>能在客户接待时礼貌并准确的介绍企业情况，满足客户需求 </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3</a:t>
            </a:r>
            <a:r>
              <a:rPr lang="zh-CN" altLang="x-none" dirty="0">
                <a:ea typeface="宋体" panose="02010600030101010101" pitchFamily="2" charset="-122"/>
              </a:rPr>
              <a:t>）</a:t>
            </a:r>
            <a:r>
              <a:rPr lang="zh-CN" altLang="en-US" dirty="0">
                <a:ea typeface="宋体" panose="02010600030101010101" pitchFamily="2" charset="-122"/>
              </a:rPr>
              <a:t>能制作物流客户接待流程 </a:t>
            </a:r>
            <a:endParaRPr lang="en-US" altLang="zh-CN"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4</a:t>
            </a:r>
            <a:r>
              <a:rPr lang="zh-CN" altLang="x-none" dirty="0">
                <a:ea typeface="宋体" panose="02010600030101010101" pitchFamily="2" charset="-122"/>
              </a:rPr>
              <a:t>）</a:t>
            </a:r>
            <a:r>
              <a:rPr lang="zh-CN" altLang="en-US" dirty="0">
                <a:ea typeface="宋体" panose="02010600030101010101" pitchFamily="2" charset="-122"/>
              </a:rPr>
              <a:t>能对物流客户的来访、来电、来函做有效处理 </a:t>
            </a: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Rectangle 2"/>
          <p:cNvSpPr>
            <a:spLocks noGrp="1"/>
          </p:cNvSpPr>
          <p:nvPr>
            <p:ph type="title" idx="4294967295"/>
          </p:nvPr>
        </p:nvSpPr>
        <p:spPr>
          <a:ln/>
        </p:spPr>
        <p:txBody>
          <a:bodyPr vert="horz" wrap="square" lIns="91440" tIns="45720" rIns="91440" bIns="45720" anchor="ctr" anchorCtr="0"/>
          <a:p>
            <a:pPr eaLnBrk="1" hangingPunct="1"/>
            <a:r>
              <a:rPr lang="zh-CN" altLang="en-US" sz="4000" dirty="0">
                <a:solidFill>
                  <a:schemeClr val="tx1"/>
                </a:solidFill>
                <a:latin typeface="华文新魏" pitchFamily="2" charset="-122"/>
                <a:ea typeface="华文新魏" pitchFamily="2" charset="-122"/>
              </a:rPr>
              <a:t>任务一</a:t>
            </a:r>
            <a:r>
              <a:rPr lang="zh-CN" altLang="en-US" dirty="0">
                <a:solidFill>
                  <a:schemeClr val="tx1"/>
                </a:solidFill>
                <a:ea typeface="宋体" panose="02010600030101010101" pitchFamily="2" charset="-122"/>
              </a:rPr>
              <a:t>客户接待礼仪知识</a:t>
            </a:r>
            <a:r>
              <a:rPr lang="zh-CN" altLang="en-US" dirty="0">
                <a:ea typeface="宋体" panose="02010600030101010101" pitchFamily="2" charset="-122"/>
              </a:rPr>
              <a:t> </a:t>
            </a:r>
            <a:endParaRPr lang="zh-CN" altLang="en-US" dirty="0">
              <a:ea typeface="宋体" panose="02010600030101010101" pitchFamily="2" charset="-122"/>
            </a:endParaRPr>
          </a:p>
        </p:txBody>
      </p:sp>
      <p:sp>
        <p:nvSpPr>
          <p:cNvPr id="41987" name="Rectangle 3"/>
          <p:cNvSpPr>
            <a:spLocks noGrp="1"/>
          </p:cNvSpPr>
          <p:nvPr>
            <p:ph type="body" idx="4294967295"/>
          </p:nvPr>
        </p:nvSpPr>
        <p:spPr>
          <a:xfrm>
            <a:off x="71438" y="1643063"/>
            <a:ext cx="8964612" cy="4857750"/>
          </a:xfrm>
          <a:ln/>
        </p:spPr>
        <p:txBody>
          <a:bodyPr vert="horz" wrap="square" lIns="91440" tIns="45720" rIns="91440" bIns="45720" anchor="t" anchorCtr="0"/>
          <a:p>
            <a:pPr eaLnBrk="1" hangingPunct="1">
              <a:lnSpc>
                <a:spcPct val="80000"/>
              </a:lnSpc>
              <a:buNone/>
            </a:pPr>
            <a:r>
              <a:rPr lang="zh-CN" altLang="en-US" dirty="0">
                <a:latin typeface="隶书" pitchFamily="49" charset="-122"/>
                <a:ea typeface="隶书" pitchFamily="49" charset="-122"/>
              </a:rPr>
              <a:t>引导案例：</a:t>
            </a:r>
            <a:endParaRPr lang="en-US" altLang="zh-CN" dirty="0">
              <a:latin typeface="隶书" pitchFamily="49" charset="-122"/>
              <a:ea typeface="隶书" pitchFamily="49" charset="-122"/>
            </a:endParaRPr>
          </a:p>
          <a:p>
            <a:pPr>
              <a:lnSpc>
                <a:spcPct val="80000"/>
              </a:lnSpc>
            </a:pPr>
            <a:r>
              <a:rPr lang="zh-CN" altLang="x-none" sz="2400" dirty="0">
                <a:ea typeface="宋体" panose="02010600030101010101" pitchFamily="2" charset="-122"/>
              </a:rPr>
              <a:t>被遗忘的客人</a:t>
            </a:r>
            <a:endParaRPr lang="zh-CN" altLang="en-US" sz="2400" dirty="0">
              <a:ea typeface="宋体" panose="02010600030101010101" pitchFamily="2" charset="-122"/>
            </a:endParaRPr>
          </a:p>
          <a:p>
            <a:pPr>
              <a:lnSpc>
                <a:spcPct val="80000"/>
              </a:lnSpc>
            </a:pPr>
            <a:r>
              <a:rPr lang="zh-CN" altLang="en-US" sz="2400" dirty="0">
                <a:ea typeface="宋体" panose="02010600030101010101" pitchFamily="2" charset="-122"/>
              </a:rPr>
              <a:t>某大学张教授打长途电话给某市某物流公司，告知他同意接受邀请，并于明天飞抵该市，前来为公司讲课，并请届时到机场接站。该公司办公室秘书小姐小范接了电话，满口答应。第二天，当张教授走出机场时，左右环顾，静等了十几分钟，仍无人前来接站。张教授就打电话到该公司办公室，询问是否知道他来，怎么没有来接站。这时，范秘书接了电话才想起该事，“哦”了一声，连忙道歉，说“忘了”。张教授十分不高兴，但出于职业道德考虑，仍然自己乘坐出租车前往该公司。原来事情是这样的，当天，范秘书在接完电话后，正准备安排落实接待车辆和食宿事宜，这时公司领导突然让她外出办理意见重要事情，回来后，已有好几个人正等着她办理其他事情，范秘书忙于处理，最后竟把接待张教授的事情给忘记了。</a:t>
            </a:r>
            <a:endParaRPr lang="en-US" altLang="zh-CN" dirty="0">
              <a:latin typeface="隶书" pitchFamily="49" charset="-122"/>
              <a:ea typeface="隶书" pitchFamily="49" charset="-122"/>
            </a:endParaRPr>
          </a:p>
          <a:p>
            <a:pPr eaLnBrk="1" hangingPunct="1">
              <a:lnSpc>
                <a:spcPct val="80000"/>
              </a:lnSpc>
            </a:pPr>
            <a:endParaRPr lang="en-US" altLang="zh-CN" sz="3200" dirty="0">
              <a:solidFill>
                <a:schemeClr val="tx2"/>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charRg st="0" end="6"/>
                                            </p:txEl>
                                          </p:spTgt>
                                        </p:tgtEl>
                                        <p:attrNameLst>
                                          <p:attrName>style.visibility</p:attrName>
                                        </p:attrNameLst>
                                      </p:cBhvr>
                                      <p:to>
                                        <p:strVal val="visible"/>
                                      </p:to>
                                    </p:set>
                                    <p:animEffect transition="in" filter="blinds(horizontal)">
                                      <p:cBhvr>
                                        <p:cTn id="7" dur="1000"/>
                                        <p:tgtEl>
                                          <p:spTgt spid="41987">
                                            <p:txEl>
                                              <p:charRg st="0"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charRg st="6" end="13"/>
                                            </p:txEl>
                                          </p:spTgt>
                                        </p:tgtEl>
                                        <p:attrNameLst>
                                          <p:attrName>style.visibility</p:attrName>
                                        </p:attrNameLst>
                                      </p:cBhvr>
                                      <p:to>
                                        <p:strVal val="visible"/>
                                      </p:to>
                                    </p:set>
                                    <p:animEffect transition="in" filter="blinds(horizontal)">
                                      <p:cBhvr>
                                        <p:cTn id="12" dur="1000"/>
                                        <p:tgtEl>
                                          <p:spTgt spid="41987">
                                            <p:txEl>
                                              <p:charRg st="6" end="1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charRg st="13" end="334"/>
                                            </p:txEl>
                                          </p:spTgt>
                                        </p:tgtEl>
                                        <p:attrNameLst>
                                          <p:attrName>style.visibility</p:attrName>
                                        </p:attrNameLst>
                                      </p:cBhvr>
                                      <p:to>
                                        <p:strVal val="visible"/>
                                      </p:to>
                                    </p:set>
                                    <p:animEffect transition="in" filter="blinds(horizontal)">
                                      <p:cBhvr>
                                        <p:cTn id="17" dur="1000"/>
                                        <p:tgtEl>
                                          <p:spTgt spid="41987">
                                            <p:txEl>
                                              <p:charRg st="13" end="33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案例分析</a:t>
            </a:r>
            <a:endParaRPr lang="zh-CN" altLang="en-US" dirty="0">
              <a:ea typeface="宋体" panose="02010600030101010101" pitchFamily="2" charset="-122"/>
            </a:endParaRPr>
          </a:p>
        </p:txBody>
      </p:sp>
      <p:sp>
        <p:nvSpPr>
          <p:cNvPr id="69635" name="内容占位符 2"/>
          <p:cNvSpPr>
            <a:spLocks noGrp="1"/>
          </p:cNvSpPr>
          <p:nvPr>
            <p:ph idx="1"/>
          </p:nvPr>
        </p:nvSpPr>
        <p:spPr>
          <a:ln/>
        </p:spPr>
        <p:txBody>
          <a:bodyPr vert="horz" wrap="square" lIns="91440" tIns="45720" rIns="91440" bIns="45720" anchor="t" anchorCtr="0"/>
          <a:p>
            <a:pPr eaLnBrk="1" hangingPunct="1"/>
            <a:r>
              <a:rPr lang="zh-CN" altLang="x-none" dirty="0">
                <a:ea typeface="宋体" panose="02010600030101010101" pitchFamily="2" charset="-122"/>
              </a:rPr>
              <a:t>问题：</a:t>
            </a:r>
            <a:endParaRPr lang="zh-CN" altLang="x-none"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1</a:t>
            </a:r>
            <a:r>
              <a:rPr lang="zh-CN" altLang="x-none" dirty="0">
                <a:ea typeface="宋体" panose="02010600030101010101" pitchFamily="2" charset="-122"/>
              </a:rPr>
              <a:t>）</a:t>
            </a:r>
            <a:r>
              <a:rPr lang="zh-CN" altLang="en-US" dirty="0">
                <a:ea typeface="宋体" panose="02010600030101010101" pitchFamily="2" charset="-122"/>
              </a:rPr>
              <a:t>该公司范秘书的失误在哪里 </a:t>
            </a:r>
            <a:r>
              <a:rPr lang="en-US" altLang="zh-CN" dirty="0">
                <a:ea typeface="宋体" panose="02010600030101010101" pitchFamily="2" charset="-122"/>
              </a:rPr>
              <a:t>? </a:t>
            </a:r>
            <a:endParaRPr lang="zh-CN" altLang="zh-CN" dirty="0">
              <a:ea typeface="宋体" panose="02010600030101010101" pitchFamily="2" charset="-122"/>
            </a:endParaRPr>
          </a:p>
          <a:p>
            <a:pPr eaLnBrk="1" hangingPunct="1">
              <a:buNone/>
            </a:pPr>
            <a:r>
              <a:rPr lang="zh-CN" altLang="x-none" dirty="0">
                <a:ea typeface="宋体" panose="02010600030101010101" pitchFamily="2" charset="-122"/>
              </a:rPr>
              <a:t>（</a:t>
            </a:r>
            <a:r>
              <a:rPr lang="en-US" altLang="zh-CN" dirty="0">
                <a:ea typeface="宋体" panose="02010600030101010101" pitchFamily="2" charset="-122"/>
              </a:rPr>
              <a:t>2</a:t>
            </a:r>
            <a:r>
              <a:rPr lang="zh-CN" altLang="x-none" dirty="0">
                <a:ea typeface="宋体" panose="02010600030101010101" pitchFamily="2" charset="-122"/>
              </a:rPr>
              <a:t>）</a:t>
            </a:r>
            <a:r>
              <a:rPr lang="zh-CN" altLang="en-US" dirty="0">
                <a:ea typeface="宋体" panose="02010600030101010101" pitchFamily="2" charset="-122"/>
              </a:rPr>
              <a:t>如果是你，要如何安排此次接待工作，尽量让张教授满意 </a:t>
            </a:r>
            <a:r>
              <a:rPr lang="en-US" altLang="zh-CN" dirty="0">
                <a:ea typeface="宋体" panose="02010600030101010101" pitchFamily="2" charset="-122"/>
              </a:rPr>
              <a:t>?</a:t>
            </a:r>
            <a:endParaRPr lang="zh-CN" altLang="en-US" dirty="0">
              <a:ea typeface="宋体" panose="02010600030101010101" pitchFamily="2"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a:t>
            </a:r>
            <a:r>
              <a:rPr lang="zh-CN" altLang="en-US" dirty="0">
                <a:solidFill>
                  <a:schemeClr val="tx1"/>
                </a:solidFill>
                <a:ea typeface="宋体" panose="02010600030101010101" pitchFamily="2" charset="-122"/>
              </a:rPr>
              <a:t>客户接待礼仪知识</a:t>
            </a:r>
            <a:r>
              <a:rPr lang="zh-CN" altLang="en-US" dirty="0">
                <a:ea typeface="宋体" panose="02010600030101010101" pitchFamily="2" charset="-122"/>
              </a:rPr>
              <a:t> </a:t>
            </a:r>
            <a:endParaRPr lang="zh-CN" altLang="en-US" dirty="0">
              <a:ea typeface="宋体" panose="02010600030101010101" pitchFamily="2" charset="-122"/>
            </a:endParaRPr>
          </a:p>
        </p:txBody>
      </p:sp>
      <p:sp>
        <p:nvSpPr>
          <p:cNvPr id="70659" name="内容占位符 2"/>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en-US" sz="2000" dirty="0">
                <a:ea typeface="宋体" panose="02010600030101010101" pitchFamily="2" charset="-122"/>
              </a:rPr>
              <a:t>兴发物流公司已成立多年，随着公司规模的不断扩大，客户范围的不断增加，为了提高公司的服务质量与工作效率，提升公司总体形象，需要公司全体员工提升整体形象，从妆容、仪表、谈吐及行为上都更符合职业要求。请根据该公司的要求，收集与客户接待相关的礼仪知识，做好客户接待的礼仪训练 </a:t>
            </a:r>
            <a:endParaRPr lang="en-US" altLang="zh-CN" sz="2000"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x-none" dirty="0">
                <a:ea typeface="宋体" panose="02010600030101010101" pitchFamily="2" charset="-122"/>
              </a:rPr>
              <a:t>根据物流企业客户接待的要求，认识在进行客户接待时礼仪的重要性和必要性。</a:t>
            </a:r>
            <a:endParaRPr lang="zh-CN" altLang="x-none" dirty="0">
              <a:ea typeface="宋体" panose="02010600030101010101" pitchFamily="2" charset="-122"/>
            </a:endParaRPr>
          </a:p>
          <a:p>
            <a:pPr eaLnBrk="1" hangingPunct="1">
              <a:buNone/>
            </a:pP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2"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a:t>
            </a:r>
            <a:r>
              <a:rPr lang="zh-CN" altLang="en-US" dirty="0">
                <a:solidFill>
                  <a:schemeClr val="tx1"/>
                </a:solidFill>
                <a:ea typeface="宋体" panose="02010600030101010101" pitchFamily="2" charset="-122"/>
              </a:rPr>
              <a:t>客户接待礼仪知识</a:t>
            </a:r>
            <a:r>
              <a:rPr lang="zh-CN" altLang="en-US" dirty="0">
                <a:ea typeface="宋体" panose="02010600030101010101" pitchFamily="2" charset="-122"/>
              </a:rPr>
              <a:t> </a:t>
            </a:r>
            <a:endParaRPr lang="zh-CN" altLang="en-US" dirty="0">
              <a:ea typeface="宋体" panose="02010600030101010101" pitchFamily="2" charset="-122"/>
            </a:endParaRPr>
          </a:p>
        </p:txBody>
      </p:sp>
      <p:sp>
        <p:nvSpPr>
          <p:cNvPr id="71683" name="内容占位符 2"/>
          <p:cNvSpPr>
            <a:spLocks noGrp="1"/>
          </p:cNvSpPr>
          <p:nvPr>
            <p:ph idx="1"/>
          </p:nvPr>
        </p:nvSpPr>
        <p:spPr>
          <a:xfrm>
            <a:off x="571500" y="1428750"/>
            <a:ext cx="8229600" cy="5029200"/>
          </a:xfrm>
          <a:ln/>
        </p:spPr>
        <p:txBody>
          <a:bodyPr vert="horz" wrap="square" lIns="91440" tIns="45720" rIns="91440" bIns="45720" anchor="t" anchorCtr="0"/>
          <a:p>
            <a:pPr eaLnBrk="1" hangingPunct="1"/>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zh-CN" b="1" dirty="0">
                <a:ea typeface="宋体" panose="02010600030101010101" pitchFamily="2" charset="-122"/>
              </a:rPr>
              <a:t>客户接待礼仪的基本概念</a:t>
            </a:r>
            <a:endParaRPr lang="en-US" altLang="zh-CN" sz="2400" b="1" dirty="0">
              <a:ea typeface="宋体" panose="02010600030101010101" pitchFamily="2" charset="-122"/>
            </a:endParaRPr>
          </a:p>
          <a:p>
            <a:pPr eaLnBrk="1" hangingPunct="1">
              <a:buNone/>
            </a:pPr>
            <a:r>
              <a:rPr lang="en-US" altLang="zh-CN" sz="2400" b="1" dirty="0">
                <a:ea typeface="宋体" panose="02010600030101010101" pitchFamily="2" charset="-122"/>
              </a:rPr>
              <a:t>           </a:t>
            </a:r>
            <a:r>
              <a:rPr lang="zh-CN" altLang="en-US" dirty="0">
                <a:ea typeface="宋体" panose="02010600030101010101" pitchFamily="2" charset="-122"/>
              </a:rPr>
              <a:t>礼仪属于道德范畴，是人类社会活动的行为规范，是人们在社交活动中应该遵守的行为准则。 </a:t>
            </a:r>
            <a:r>
              <a:rPr lang="en-US" altLang="zh-CN" sz="2400" dirty="0">
                <a:ea typeface="宋体" panose="02010600030101010101" pitchFamily="2" charset="-122"/>
              </a:rPr>
              <a:t>                </a:t>
            </a:r>
            <a:r>
              <a:rPr lang="zh-CN" altLang="en-US" dirty="0">
                <a:ea typeface="宋体" panose="02010600030101010101" pitchFamily="2" charset="-122"/>
              </a:rPr>
              <a:t>客户接待礼仪的基本内容 ：</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zh-CN"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）接待礼仪的主体；</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a:t>
            </a:r>
            <a:r>
              <a:rPr lang="en-US" altLang="zh-CN" dirty="0">
                <a:ea typeface="宋体" panose="02010600030101010101" pitchFamily="2" charset="-122"/>
              </a:rPr>
              <a:t>2</a:t>
            </a:r>
            <a:r>
              <a:rPr lang="zh-CN" altLang="en-US" dirty="0">
                <a:ea typeface="宋体" panose="02010600030101010101" pitchFamily="2" charset="-122"/>
              </a:rPr>
              <a:t>）接待礼仪的客体 ；</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a:t>
            </a:r>
            <a:r>
              <a:rPr lang="en-US" altLang="zh-CN" dirty="0">
                <a:ea typeface="宋体" panose="02010600030101010101" pitchFamily="2" charset="-122"/>
              </a:rPr>
              <a:t>3</a:t>
            </a:r>
            <a:r>
              <a:rPr lang="zh-CN" altLang="en-US" dirty="0">
                <a:ea typeface="宋体" panose="02010600030101010101" pitchFamily="2" charset="-122"/>
              </a:rPr>
              <a:t>）接待礼仪的媒体；</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     （</a:t>
            </a:r>
            <a:r>
              <a:rPr lang="en-US" altLang="zh-CN" dirty="0">
                <a:ea typeface="宋体" panose="02010600030101010101" pitchFamily="2" charset="-122"/>
              </a:rPr>
              <a:t>4</a:t>
            </a:r>
            <a:r>
              <a:rPr lang="zh-CN" altLang="en-US" dirty="0">
                <a:ea typeface="宋体" panose="02010600030101010101" pitchFamily="2" charset="-122"/>
              </a:rPr>
              <a:t>）接待礼仪的环境</a:t>
            </a:r>
            <a:endParaRPr lang="en-US" altLang="zh-CN" sz="2400" dirty="0">
              <a:ea typeface="宋体" panose="02010600030101010101" pitchFamily="2" charset="-122"/>
            </a:endParaRPr>
          </a:p>
          <a:p>
            <a:pPr eaLnBrk="1" hangingPunct="1">
              <a:buNone/>
            </a:pPr>
            <a:r>
              <a:rPr lang="en-US" altLang="zh-CN" sz="2400" dirty="0">
                <a:ea typeface="宋体" panose="02010600030101010101" pitchFamily="2" charset="-122"/>
              </a:rPr>
              <a:t>    </a:t>
            </a:r>
            <a:endParaRPr lang="zh-CN" altLang="en-US" sz="2400" dirty="0">
              <a:ea typeface="宋体" panose="02010600030101010101" pitchFamily="2"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任务一  </a:t>
            </a:r>
            <a:r>
              <a:rPr lang="zh-CN" altLang="en-US" sz="3200" dirty="0">
                <a:solidFill>
                  <a:schemeClr val="tx1"/>
                </a:solidFill>
                <a:ea typeface="宋体" panose="02010600030101010101" pitchFamily="2" charset="-122"/>
              </a:rPr>
              <a:t>客户接待礼仪知识</a:t>
            </a:r>
            <a:endParaRPr lang="zh-CN" altLang="en-US" sz="3200" dirty="0">
              <a:solidFill>
                <a:schemeClr val="tx1"/>
              </a:solidFill>
              <a:ea typeface="宋体" panose="02010600030101010101" pitchFamily="2" charset="-122"/>
            </a:endParaRPr>
          </a:p>
        </p:txBody>
      </p:sp>
      <p:sp>
        <p:nvSpPr>
          <p:cNvPr id="72707"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接待礼仪的特征及原则 ：</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 特征</a:t>
            </a:r>
            <a:endParaRPr lang="zh-CN" altLang="en-US" dirty="0">
              <a:ea typeface="宋体" panose="02010600030101010101" pitchFamily="2" charset="-122"/>
            </a:endParaRPr>
          </a:p>
          <a:p>
            <a:pPr>
              <a:buNone/>
            </a:pPr>
            <a:r>
              <a:rPr lang="zh-CN" altLang="en-US" dirty="0">
                <a:ea typeface="宋体" panose="02010600030101010101" pitchFamily="2" charset="-122"/>
              </a:rPr>
              <a:t>具有规范性 ；具有对象性 ；具有技巧性 。</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）原则</a:t>
            </a:r>
            <a:endParaRPr lang="zh-CN" altLang="en-US" dirty="0">
              <a:ea typeface="宋体" panose="02010600030101010101" pitchFamily="2" charset="-122"/>
            </a:endParaRPr>
          </a:p>
          <a:p>
            <a:pPr>
              <a:buNone/>
            </a:pPr>
            <a:r>
              <a:rPr lang="zh-CN" altLang="en-US" dirty="0">
                <a:ea typeface="宋体" panose="02010600030101010101" pitchFamily="2" charset="-122"/>
              </a:rPr>
              <a:t> 接受对方 ；重视对方 ；赞美对方 。</a:t>
            </a:r>
            <a:endParaRPr lang="zh-CN" altLang="en-US" dirty="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1"/>
          <p:cNvSpPr>
            <a:spLocks noGrp="1"/>
          </p:cNvSpPr>
          <p:nvPr>
            <p:ph type="title"/>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认识客服</a:t>
            </a:r>
            <a:endParaRPr lang="zh-CN" altLang="en-US" dirty="0">
              <a:ea typeface="宋体" panose="02010600030101010101" pitchFamily="2" charset="-122"/>
            </a:endParaRPr>
          </a:p>
        </p:txBody>
      </p:sp>
      <p:sp>
        <p:nvSpPr>
          <p:cNvPr id="9219" name="内容占位符 2"/>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在老师统一指导下，对有关服务企业的客户服务部门进行调查，了解客户服务方面的相关资料，并以小组为单位组织研讨、分析，在充分讨论基础上，形成小组的课题报告。</a:t>
            </a:r>
            <a:endParaRPr lang="en-US" altLang="zh-CN"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en-US" altLang="zh-CN" dirty="0">
                <a:ea typeface="宋体" panose="02010600030101010101" pitchFamily="2" charset="-122"/>
              </a:rPr>
              <a:t>    </a:t>
            </a:r>
            <a:r>
              <a:rPr lang="zh-CN" altLang="x-none" dirty="0">
                <a:ea typeface="宋体" panose="02010600030101010101" pitchFamily="2" charset="-122"/>
              </a:rPr>
              <a:t>了解客户服务的定义、重点明确客户服务的核心</a:t>
            </a:r>
            <a:r>
              <a:rPr lang="zh-CN" altLang="en-US" dirty="0">
                <a:ea typeface="宋体" panose="02010600030101010101" pitchFamily="2" charset="-122"/>
              </a:rPr>
              <a:t>。</a:t>
            </a:r>
            <a:endParaRPr lang="zh-CN" altLang="x-none" dirty="0">
              <a:ea typeface="宋体" panose="02010600030101010101" pitchFamily="2" charset="-122"/>
            </a:endParaRPr>
          </a:p>
          <a:p>
            <a:pPr eaLnBrk="1" hangingPunct="1">
              <a:buNone/>
            </a:pPr>
            <a:endParaRPr lang="zh-CN" altLang="x-none"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a:t>
            </a:r>
            <a:r>
              <a:rPr lang="zh-CN" altLang="en-US" dirty="0">
                <a:solidFill>
                  <a:schemeClr val="tx1"/>
                </a:solidFill>
                <a:ea typeface="宋体" panose="02010600030101010101" pitchFamily="2" charset="-122"/>
              </a:rPr>
              <a:t>客户接待礼仪知识</a:t>
            </a:r>
            <a:endParaRPr lang="zh-CN" altLang="en-US" dirty="0">
              <a:solidFill>
                <a:schemeClr val="tx1"/>
              </a:solidFill>
              <a:ea typeface="宋体" panose="02010600030101010101" pitchFamily="2" charset="-122"/>
            </a:endParaRPr>
          </a:p>
        </p:txBody>
      </p:sp>
      <p:sp>
        <p:nvSpPr>
          <p:cNvPr id="73731" name="内容占位符 2"/>
          <p:cNvSpPr>
            <a:spLocks noGrp="1"/>
          </p:cNvSpPr>
          <p:nvPr>
            <p:ph idx="1"/>
          </p:nvPr>
        </p:nvSpPr>
        <p:spPr>
          <a:ln/>
        </p:spPr>
        <p:txBody>
          <a:bodyPr vert="horz" wrap="square" lIns="91440" tIns="45720" rIns="91440" bIns="45720" anchor="t" anchorCtr="0"/>
          <a:p>
            <a:pPr eaLnBrk="1" hangingPunct="1">
              <a:buNone/>
            </a:pPr>
            <a:r>
              <a:rPr lang="en-US" altLang="zh-CN" sz="3600" dirty="0">
                <a:ea typeface="宋体" panose="02010600030101010101" pitchFamily="2" charset="-122"/>
              </a:rPr>
              <a:t>2</a:t>
            </a:r>
            <a:r>
              <a:rPr lang="en-US" altLang="zh-CN" sz="3600" b="1" dirty="0">
                <a:ea typeface="宋体" panose="02010600030101010101" pitchFamily="2" charset="-122"/>
              </a:rPr>
              <a:t>.</a:t>
            </a:r>
            <a:r>
              <a:rPr lang="zh-CN" altLang="en-US" sz="3600" b="1" dirty="0">
                <a:ea typeface="宋体" panose="02010600030101010101" pitchFamily="2" charset="-122"/>
              </a:rPr>
              <a:t>客户接待礼仪</a:t>
            </a:r>
            <a:endParaRPr lang="en-US" altLang="zh-CN" sz="3600" b="1" dirty="0">
              <a:ea typeface="宋体" panose="02010600030101010101" pitchFamily="2" charset="-122"/>
            </a:endParaRPr>
          </a:p>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a:t>
            </a:r>
            <a:r>
              <a:rPr lang="zh-CN" altLang="en-US" sz="2400" dirty="0">
                <a:ea typeface="宋体" panose="02010600030101010101" pitchFamily="2" charset="-122"/>
              </a:rPr>
              <a:t>兴发物流公司成立</a:t>
            </a:r>
            <a:r>
              <a:rPr lang="en-US" altLang="zh-CN" sz="2400" dirty="0">
                <a:ea typeface="宋体" panose="02010600030101010101" pitchFamily="2" charset="-122"/>
              </a:rPr>
              <a:t>10</a:t>
            </a:r>
            <a:r>
              <a:rPr lang="zh-CN" altLang="en-US" sz="2400" dirty="0">
                <a:ea typeface="宋体" panose="02010600030101010101" pitchFamily="2" charset="-122"/>
              </a:rPr>
              <a:t>周年了，为了答谢长久以来客户们的支持，兴发物流公司决定举办“公司成立</a:t>
            </a:r>
            <a:r>
              <a:rPr lang="en-US" altLang="zh-CN" sz="2400" dirty="0">
                <a:ea typeface="宋体" panose="02010600030101010101" pitchFamily="2" charset="-122"/>
              </a:rPr>
              <a:t>10</a:t>
            </a:r>
            <a:r>
              <a:rPr lang="zh-CN" altLang="en-US" sz="2400" dirty="0">
                <a:ea typeface="宋体" panose="02010600030101010101" pitchFamily="2" charset="-122"/>
              </a:rPr>
              <a:t>周年庆典”，届时将邀请一些老顾客出席庆典。请根据公司的这一情况，做好接待客户的礼仪训练。</a:t>
            </a:r>
            <a:endParaRPr lang="zh-CN" altLang="en-US" sz="2400" dirty="0">
              <a:ea typeface="宋体" panose="02010600030101010101" pitchFamily="2" charset="-122"/>
            </a:endParaRPr>
          </a:p>
          <a:p>
            <a:pPr eaLnBrk="1" hangingPunct="1">
              <a:buNone/>
            </a:pPr>
            <a:r>
              <a:rPr lang="zh-CN" altLang="en-US" sz="2400" dirty="0">
                <a:ea typeface="宋体" panose="02010600030101010101" pitchFamily="2" charset="-122"/>
              </a:rPr>
              <a:t>二</a:t>
            </a:r>
            <a:r>
              <a:rPr lang="zh-CN" altLang="x-none" sz="2400" dirty="0">
                <a:ea typeface="宋体" panose="02010600030101010101" pitchFamily="2" charset="-122"/>
              </a:rPr>
              <a:t>、技能训练目标</a:t>
            </a:r>
            <a:r>
              <a:rPr lang="zh-CN" altLang="en-US" sz="2400" dirty="0">
                <a:ea typeface="宋体" panose="02010600030101010101" pitchFamily="2" charset="-122"/>
              </a:rPr>
              <a:t> </a:t>
            </a:r>
            <a:endParaRPr lang="zh-CN" altLang="x-none" sz="2400" dirty="0">
              <a:ea typeface="宋体" panose="02010600030101010101" pitchFamily="2" charset="-122"/>
            </a:endParaRPr>
          </a:p>
          <a:p>
            <a:pPr eaLnBrk="1" hangingPunct="1">
              <a:buNone/>
            </a:pPr>
            <a:r>
              <a:rPr lang="zh-CN" altLang="en-US" sz="2400" dirty="0">
                <a:ea typeface="宋体" panose="02010600030101010101" pitchFamily="2" charset="-122"/>
              </a:rPr>
              <a:t>        根据公司要求，认识客户接待时要注意的礼仪，学会礼仪的实际运用技巧，并能完成模拟客户接待训练。 </a:t>
            </a:r>
            <a:endParaRPr lang="zh-CN" altLang="x-none" sz="2400" dirty="0">
              <a:ea typeface="宋体" panose="02010600030101010101" pitchFamily="2" charset="-122"/>
            </a:endParaRPr>
          </a:p>
          <a:p>
            <a:pPr eaLnBrk="1" hangingPunct="1">
              <a:buNone/>
            </a:pPr>
            <a:endParaRPr lang="zh-CN" altLang="en-US" sz="2400" dirty="0">
              <a:ea typeface="宋体" panose="02010600030101010101" pitchFamily="2"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任务一  </a:t>
            </a:r>
            <a:r>
              <a:rPr lang="zh-CN" altLang="en-US" sz="3200" dirty="0">
                <a:solidFill>
                  <a:schemeClr val="tx1"/>
                </a:solidFill>
                <a:ea typeface="宋体" panose="02010600030101010101" pitchFamily="2" charset="-122"/>
              </a:rPr>
              <a:t>客户接待礼仪知识</a:t>
            </a:r>
            <a:endParaRPr lang="zh-CN" altLang="en-US" sz="3200" dirty="0">
              <a:solidFill>
                <a:schemeClr val="tx1"/>
              </a:solidFill>
              <a:ea typeface="宋体" panose="02010600030101010101" pitchFamily="2" charset="-122"/>
            </a:endParaRPr>
          </a:p>
        </p:txBody>
      </p:sp>
      <p:sp>
        <p:nvSpPr>
          <p:cNvPr id="74755"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三、</a:t>
            </a:r>
            <a:r>
              <a:rPr lang="zh-CN" altLang="x-none" dirty="0">
                <a:ea typeface="宋体" panose="02010600030101010101" pitchFamily="2" charset="-122"/>
              </a:rPr>
              <a:t>相关理论知识</a:t>
            </a:r>
            <a:endParaRPr lang="zh-CN" altLang="en-US" dirty="0">
              <a:ea typeface="宋体" panose="02010600030101010101" pitchFamily="2" charset="-122"/>
            </a:endParaRPr>
          </a:p>
          <a:p>
            <a:r>
              <a:rPr lang="zh-CN" altLang="en-US" sz="2000" dirty="0">
                <a:ea typeface="宋体" panose="02010600030101010101" pitchFamily="2" charset="-122"/>
              </a:rPr>
              <a:t>    接待宾客来访是公司企业在日常工作中的一项经常性的工作，在接待中的礼仪表现，不仅关系到个人形象，还涉及公司和部门的形象。因此，接待礼仪历来受到各公司及部门的重视，在客户日常接待中，应该遵守以下礼仪规范：</a:t>
            </a:r>
            <a:endParaRPr lang="zh-CN" altLang="en-US" sz="2000" dirty="0">
              <a:ea typeface="宋体" panose="02010600030101010101" pitchFamily="2" charset="-122"/>
            </a:endParaRPr>
          </a:p>
          <a:p>
            <a:r>
              <a:rPr lang="en-US" altLang="zh-CN" dirty="0">
                <a:ea typeface="宋体" panose="02010600030101010101" pitchFamily="2" charset="-122"/>
              </a:rPr>
              <a:t>1</a:t>
            </a:r>
            <a:r>
              <a:rPr lang="zh-CN" altLang="en-US" dirty="0">
                <a:ea typeface="宋体" panose="02010600030101010101" pitchFamily="2" charset="-122"/>
              </a:rPr>
              <a:t>）个人仪表 </a:t>
            </a:r>
            <a:endParaRPr lang="zh-CN" altLang="en-US" dirty="0">
              <a:ea typeface="宋体" panose="02010600030101010101" pitchFamily="2" charset="-122"/>
            </a:endParaRPr>
          </a:p>
          <a:p>
            <a:r>
              <a:rPr lang="en-US" altLang="zh-CN" dirty="0">
                <a:ea typeface="宋体" panose="02010600030101010101" pitchFamily="2" charset="-122"/>
              </a:rPr>
              <a:t>2</a:t>
            </a:r>
            <a:r>
              <a:rPr lang="zh-CN" altLang="en-US" dirty="0">
                <a:ea typeface="宋体" panose="02010600030101010101" pitchFamily="2" charset="-122"/>
              </a:rPr>
              <a:t>）迎接礼仪 </a:t>
            </a:r>
            <a:endParaRPr lang="zh-CN" altLang="en-US" dirty="0">
              <a:ea typeface="宋体" panose="02010600030101010101" pitchFamily="2" charset="-122"/>
            </a:endParaRPr>
          </a:p>
          <a:p>
            <a:r>
              <a:rPr lang="en-US" altLang="zh-CN" dirty="0">
                <a:ea typeface="宋体" panose="02010600030101010101" pitchFamily="2" charset="-122"/>
              </a:rPr>
              <a:t>3</a:t>
            </a:r>
            <a:r>
              <a:rPr lang="zh-CN" altLang="en-US" dirty="0">
                <a:ea typeface="宋体" panose="02010600030101010101" pitchFamily="2" charset="-122"/>
              </a:rPr>
              <a:t>）客人来访时的接待礼仪 </a:t>
            </a:r>
            <a:endParaRPr lang="zh-CN" altLang="en-US" dirty="0">
              <a:ea typeface="宋体" panose="02010600030101010101" pitchFamily="2"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标题 1"/>
          <p:cNvSpPr>
            <a:spLocks noGrp="1"/>
          </p:cNvSpPr>
          <p:nvPr>
            <p:ph type="title" idx="4294967295"/>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任务二  </a:t>
            </a:r>
            <a:r>
              <a:rPr lang="zh-CN" altLang="en-US" dirty="0">
                <a:solidFill>
                  <a:schemeClr val="tx1"/>
                </a:solidFill>
                <a:ea typeface="宋体" panose="02010600030101010101" pitchFamily="2" charset="-122"/>
              </a:rPr>
              <a:t>物流客户接待流程</a:t>
            </a:r>
            <a:r>
              <a:rPr lang="zh-CN" altLang="en-US" dirty="0">
                <a:ea typeface="宋体" panose="02010600030101010101" pitchFamily="2" charset="-122"/>
              </a:rPr>
              <a:t> </a:t>
            </a:r>
            <a:endParaRPr lang="zh-CN" altLang="en-US" dirty="0">
              <a:ea typeface="宋体" panose="02010600030101010101" pitchFamily="2" charset="-122"/>
            </a:endParaRPr>
          </a:p>
        </p:txBody>
      </p:sp>
      <p:sp>
        <p:nvSpPr>
          <p:cNvPr id="75779" name="内容占位符 2"/>
          <p:cNvSpPr>
            <a:spLocks noGrp="1"/>
          </p:cNvSpPr>
          <p:nvPr>
            <p:ph idx="1"/>
          </p:nvPr>
        </p:nvSpPr>
        <p:spPr>
          <a:xfrm>
            <a:off x="428625" y="1571625"/>
            <a:ext cx="8229600" cy="4495800"/>
          </a:xfrm>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风速物流公司准备正式开门营业，公司在货物的运输、储存和配送等主要业务方面都做了长时间的准备，公司决定在正式营业之前完善公司接待客户的内容及顺序。请根据物流公司接待的特点，决定物流客户接待的内容</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够根据物流企业的经营特点，来确定物流客户接待时应涉及的内容 </a:t>
            </a:r>
            <a:endParaRPr lang="zh-CN" altLang="x-none" dirty="0">
              <a:ea typeface="宋体" panose="02010600030101010101" pitchFamily="2" charset="-122"/>
            </a:endParaRPr>
          </a:p>
          <a:p>
            <a:pPr eaLnBrk="1" hangingPunct="1">
              <a:buNone/>
            </a:pPr>
            <a:endParaRPr lang="zh-CN" altLang="zh-CN" dirty="0">
              <a:ea typeface="宋体" panose="02010600030101010101" pitchFamily="2"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2"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物流客户接待流程</a:t>
            </a:r>
            <a:endParaRPr lang="zh-CN" altLang="en-US" sz="3200" dirty="0">
              <a:solidFill>
                <a:schemeClr val="tx1"/>
              </a:solidFill>
              <a:ea typeface="宋体" panose="02010600030101010101" pitchFamily="2" charset="-122"/>
            </a:endParaRPr>
          </a:p>
        </p:txBody>
      </p:sp>
      <p:sp>
        <p:nvSpPr>
          <p:cNvPr id="77827"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1" fontAlgn="base" latinLnBrk="1" hangingPunct="1">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a:t>
            </a:r>
            <a:r>
              <a:rPr kumimoji="0" 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物流客户接待流程的含义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物流客户接待是物流企业将自己展现给客户的第一次机会，也是最重要的机会。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1" hangingPunct="1">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接待流程就是为当物流客户来访、来电、来函以及受邀参加活动时，物流公司的工作人员抱着尊重客户、服务客户的原则来接待客户、为客户解决问题、加深客户与公司之间的了解，以达到与客户形成长期稳定合作的目的而制定的规范的接待项目及顺序。</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物流客户接待流程</a:t>
            </a:r>
            <a:endParaRPr lang="zh-CN" altLang="en-US" sz="3200" dirty="0">
              <a:solidFill>
                <a:schemeClr val="tx1"/>
              </a:solidFill>
              <a:ea typeface="宋体" panose="02010600030101010101" pitchFamily="2" charset="-122"/>
            </a:endParaRPr>
          </a:p>
        </p:txBody>
      </p:sp>
      <p:sp>
        <p:nvSpPr>
          <p:cNvPr id="77827" name="Rectangle 3"/>
          <p:cNvSpPr>
            <a:spLocks noGrp="1"/>
          </p:cNvSpPr>
          <p:nvPr>
            <p:ph idx="1"/>
          </p:nvPr>
        </p:nvSpPr>
        <p:spPr>
          <a:ln/>
        </p:spPr>
        <p:txBody>
          <a:bodyPr vert="horz" wrap="square" lIns="91440" tIns="45720" rIns="91440" bIns="45720" anchor="t" anchorCtr="0"/>
          <a:p>
            <a:pPr>
              <a:buNone/>
            </a:pPr>
            <a:r>
              <a:rPr lang="en-US" altLang="zh-CN" dirty="0">
                <a:ea typeface="宋体" panose="02010600030101010101" pitchFamily="2" charset="-122"/>
              </a:rPr>
              <a:t>2.</a:t>
            </a:r>
            <a:r>
              <a:rPr lang="zh-CN" altLang="en-US" dirty="0">
                <a:ea typeface="宋体" panose="02010600030101010101" pitchFamily="2" charset="-122"/>
              </a:rPr>
              <a:t>物流客户接待流程的作用</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）使客户接待规范化 ；</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）使客户接待标准化 ；</a:t>
            </a:r>
            <a:endParaRPr lang="zh-CN" altLang="en-US" dirty="0">
              <a:ea typeface="宋体" panose="02010600030101010101" pitchFamily="2" charset="-122"/>
            </a:endParaRPr>
          </a:p>
          <a:p>
            <a:pPr>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）规范物流企业接待过程，可以提升企业形象，维护客户关系、提高客户满意度 。</a:t>
            </a:r>
            <a:endParaRPr lang="zh-CN" altLang="en-US" dirty="0">
              <a:ea typeface="宋体" panose="02010600030101010101" pitchFamily="2"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物流客户接待流程</a:t>
            </a:r>
            <a:endParaRPr lang="zh-CN" altLang="en-US" sz="3200" dirty="0">
              <a:solidFill>
                <a:schemeClr val="tx1"/>
              </a:solidFill>
              <a:ea typeface="宋体" panose="02010600030101010101" pitchFamily="2" charset="-122"/>
            </a:endParaRPr>
          </a:p>
        </p:txBody>
      </p:sp>
      <p:sp>
        <p:nvSpPr>
          <p:cNvPr id="79875"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物流客户接待流程的内容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流程的内容、步骤一般如下：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）确定接待事宜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）提出接待申请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）制订接待计划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）实施接待工作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）赠送礼品，欢送客户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6</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）接待结束，报销接待费用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7</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）做接待工作总结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日常物流客户接待流程制作</a:t>
            </a:r>
            <a:r>
              <a:rPr lang="zh-CN" altLang="en-US" sz="3200" dirty="0">
                <a:ea typeface="宋体" panose="02010600030101010101" pitchFamily="2" charset="-122"/>
              </a:rPr>
              <a:t> </a:t>
            </a:r>
            <a:endParaRPr lang="zh-CN" altLang="en-US" sz="3200" dirty="0">
              <a:ea typeface="宋体" panose="02010600030101010101" pitchFamily="2" charset="-122"/>
            </a:endParaRPr>
          </a:p>
        </p:txBody>
      </p:sp>
      <p:sp>
        <p:nvSpPr>
          <p:cNvPr id="79875" name="Rectangle 3"/>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风速物流公司为了规范日常物流客户的来访接待，需要制定一份公司日常客户接待流程。请根据公司的这一需求，确定接待内容，制定一份</a:t>
            </a:r>
            <a:r>
              <a:rPr lang="en-US" altLang="zh-CN" dirty="0">
                <a:ea typeface="宋体" panose="02010600030101010101" pitchFamily="2" charset="-122"/>
              </a:rPr>
              <a:t>《</a:t>
            </a:r>
            <a:r>
              <a:rPr lang="zh-CN" altLang="en-US" dirty="0">
                <a:ea typeface="宋体" panose="02010600030101010101" pitchFamily="2" charset="-122"/>
              </a:rPr>
              <a:t>风速物流公司日常客户接待流程</a:t>
            </a:r>
            <a:r>
              <a:rPr lang="en-US" altLang="zh-CN" dirty="0">
                <a:ea typeface="宋体" panose="02010600030101010101" pitchFamily="2" charset="-122"/>
              </a:rPr>
              <a:t>》</a:t>
            </a:r>
            <a:r>
              <a:rPr lang="zh-CN" altLang="en-US" dirty="0">
                <a:ea typeface="宋体" panose="02010600030101010101" pitchFamily="2" charset="-122"/>
              </a:rPr>
              <a:t>。</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根据公司的要求，选择确定接待内容及操作顺序，制作一份日常客户来访时适用的接待流程。</a:t>
            </a:r>
            <a:endParaRPr lang="zh-CN" altLang="en-US" dirty="0">
              <a:ea typeface="宋体" panose="02010600030101010101" pitchFamily="2" charset="-122"/>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日常物流客户接待流程制作</a:t>
            </a:r>
            <a:endParaRPr lang="zh-CN" altLang="en-US" sz="3200" dirty="0">
              <a:solidFill>
                <a:schemeClr val="tx1"/>
              </a:solidFill>
              <a:ea typeface="宋体" panose="02010600030101010101" pitchFamily="2" charset="-122"/>
            </a:endParaRPr>
          </a:p>
        </p:txBody>
      </p:sp>
      <p:sp>
        <p:nvSpPr>
          <p:cNvPr id="81923"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a:t>
            </a:r>
            <a:r>
              <a:rPr kumimoji="0" 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日常物流客户接待流程的含义及作用</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含义：日常物流客户接待流程是指在物流公司正常营业的情况下，客户自由来访时客户服务人员对客户进行接待服务的规范操作准则。日常物流客户接待流程的制定及使用将会规范客户日常接待管理工作，提高公司客户接待水平，提高客户满意度。它适用于客户服务人员（部门）日常接待来访客户的情况。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2"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日常物流客户接待流程制作</a:t>
            </a:r>
            <a:endParaRPr lang="zh-CN" altLang="en-US" sz="3200" dirty="0">
              <a:solidFill>
                <a:schemeClr val="tx1"/>
              </a:solidFill>
              <a:ea typeface="宋体" panose="02010600030101010101" pitchFamily="2" charset="-122"/>
            </a:endParaRPr>
          </a:p>
        </p:txBody>
      </p:sp>
      <p:sp>
        <p:nvSpPr>
          <p:cNvPr id="82947"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日常物流客户接待的原则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）平等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）周到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）注重效率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）节约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）保密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日常物流客户接待流程制作</a:t>
            </a:r>
            <a:endParaRPr lang="zh-CN" altLang="en-US" sz="3200" dirty="0">
              <a:solidFill>
                <a:schemeClr val="tx1"/>
              </a:solidFill>
              <a:ea typeface="宋体" panose="02010600030101010101" pitchFamily="2" charset="-122"/>
            </a:endParaRPr>
          </a:p>
        </p:txBody>
      </p:sp>
      <p:sp>
        <p:nvSpPr>
          <p:cNvPr id="82947" name="Rectangle 3"/>
          <p:cNvSpPr>
            <a:spLocks noGrp="1"/>
          </p:cNvSpPr>
          <p:nvPr>
            <p:ph idx="1"/>
          </p:nvPr>
        </p:nvSpPr>
        <p:spPr>
          <a:ln/>
        </p:spPr>
        <p:txBody>
          <a:bodyPr vert="horz" wrap="square" lIns="91440" tIns="45720" rIns="91440" bIns="45720" anchor="t" anchorCtr="0"/>
          <a:p>
            <a:pPr>
              <a:lnSpc>
                <a:spcPct val="90000"/>
              </a:lnSpc>
              <a:buNone/>
            </a:pPr>
            <a:r>
              <a:rPr lang="en-US" altLang="zh-CN" dirty="0">
                <a:ea typeface="宋体" panose="02010600030101010101" pitchFamily="2" charset="-122"/>
              </a:rPr>
              <a:t>3.</a:t>
            </a:r>
            <a:r>
              <a:rPr lang="zh-CN" altLang="en-US" dirty="0">
                <a:ea typeface="宋体" panose="02010600030101010101" pitchFamily="2" charset="-122"/>
              </a:rPr>
              <a:t>物流日常客户接待流程的制作 </a:t>
            </a:r>
            <a:endParaRPr lang="zh-CN" altLang="en-US" dirty="0">
              <a:ea typeface="宋体" panose="02010600030101010101" pitchFamily="2" charset="-122"/>
            </a:endParaRPr>
          </a:p>
          <a:p>
            <a:pPr>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1</a:t>
            </a:r>
            <a:r>
              <a:rPr lang="zh-CN" altLang="en-US" sz="2400" dirty="0">
                <a:ea typeface="宋体" panose="02010600030101010101" pitchFamily="2" charset="-122"/>
              </a:rPr>
              <a:t>）客户来访，进入公司，先由前台人员进行接待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2</a:t>
            </a:r>
            <a:r>
              <a:rPr lang="zh-CN" altLang="en-US" sz="2400" dirty="0">
                <a:ea typeface="宋体" panose="02010600030101010101" pitchFamily="2" charset="-122"/>
              </a:rPr>
              <a:t>）向客人询问来意，并根据客人的需求让相关部门的客户服务人员进行接待</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3</a:t>
            </a:r>
            <a:r>
              <a:rPr lang="zh-CN" altLang="en-US" sz="2400" dirty="0">
                <a:ea typeface="宋体" panose="02010600030101010101" pitchFamily="2" charset="-122"/>
              </a:rPr>
              <a:t>）部门人员继续在会客厅接待顾客，详细了解客户来访的目的和要求 </a:t>
            </a:r>
            <a:endParaRPr lang="zh-CN" altLang="en-US" sz="2400" dirty="0">
              <a:ea typeface="宋体" panose="02010600030101010101" pitchFamily="2" charset="-122"/>
            </a:endParaRPr>
          </a:p>
          <a:p>
            <a:pPr eaLnBrk="1" latinLnBrk="1" hangingPunct="1">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4</a:t>
            </a:r>
            <a:r>
              <a:rPr lang="zh-CN" altLang="en-US" sz="2400" dirty="0">
                <a:ea typeface="宋体" panose="02010600030101010101" pitchFamily="2" charset="-122"/>
              </a:rPr>
              <a:t>）客户服务人员对客户的来访目的和要求进行详细记录，并根据客户要求给予答复，尽量满足客户的需求 </a:t>
            </a:r>
            <a:endParaRPr lang="zh-CN" altLang="en-US" sz="2400" dirty="0">
              <a:ea typeface="宋体" panose="02010600030101010101" pitchFamily="2" charset="-122"/>
            </a:endParaRPr>
          </a:p>
          <a:p>
            <a:pPr>
              <a:lnSpc>
                <a:spcPct val="90000"/>
              </a:lnSpc>
              <a:buNone/>
            </a:pPr>
            <a:r>
              <a:rPr lang="zh-CN" altLang="en-US" sz="2400" dirty="0">
                <a:ea typeface="宋体" panose="02010600030101010101" pitchFamily="2" charset="-122"/>
              </a:rPr>
              <a:t>（</a:t>
            </a:r>
            <a:r>
              <a:rPr lang="en-US" altLang="zh-CN" sz="2400" dirty="0">
                <a:ea typeface="宋体" panose="02010600030101010101" pitchFamily="2" charset="-122"/>
              </a:rPr>
              <a:t>5</a:t>
            </a:r>
            <a:r>
              <a:rPr lang="zh-CN" altLang="en-US" sz="2400" dirty="0">
                <a:ea typeface="宋体" panose="02010600030101010101" pitchFamily="2" charset="-122"/>
              </a:rPr>
              <a:t>）客服人员将访客送出门并表示感谢 </a:t>
            </a:r>
            <a:endParaRPr lang="zh-CN" altLang="en-US" sz="2400" dirty="0">
              <a:ea typeface="宋体" panose="02010600030101010101" pitchFamily="2" charset="-122"/>
            </a:endParaRPr>
          </a:p>
          <a:p>
            <a:pPr>
              <a:lnSpc>
                <a:spcPct val="90000"/>
              </a:lnSpc>
              <a:buNone/>
            </a:pPr>
            <a:r>
              <a:rPr lang="zh-CN" altLang="en-US" dirty="0">
                <a:ea typeface="宋体" panose="02010600030101010101" pitchFamily="2" charset="-122"/>
              </a:rPr>
              <a:t>        </a:t>
            </a:r>
            <a:r>
              <a:rPr lang="zh-CN" altLang="en-US" b="1" dirty="0">
                <a:ea typeface="宋体" panose="02010600030101010101" pitchFamily="2" charset="-122"/>
              </a:rPr>
              <a:t>根据以上的接待行程，我们可以将其做成流程图或者流程表的形式，让内容、顺序更加明确。</a:t>
            </a:r>
            <a:r>
              <a:rPr lang="zh-CN" altLang="en-US" dirty="0">
                <a:ea typeface="宋体" panose="02010600030101010101" pitchFamily="2" charset="-122"/>
              </a:rPr>
              <a:t> </a:t>
            </a:r>
            <a:endParaRPr lang="zh-CN" altLang="en-US" sz="2400" dirty="0">
              <a:ea typeface="宋体" panose="02010600030101010101" pitchFamily="2" charset="-122"/>
            </a:endParaRPr>
          </a:p>
          <a:p>
            <a:pPr>
              <a:lnSpc>
                <a:spcPct val="90000"/>
              </a:lnSpc>
              <a:buNone/>
            </a:pPr>
            <a:endParaRPr lang="zh-CN" altLang="en-US" sz="2400" dirty="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
          <p:cNvSpPr>
            <a:spLocks noGrp="1"/>
          </p:cNvSpPr>
          <p:nvPr>
            <p:ph type="title"/>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认识客服</a:t>
            </a:r>
            <a:endParaRPr lang="zh-CN" altLang="en-US" dirty="0">
              <a:ea typeface="宋体" panose="02010600030101010101" pitchFamily="2" charset="-122"/>
            </a:endParaRPr>
          </a:p>
        </p:txBody>
      </p:sp>
      <p:sp>
        <p:nvSpPr>
          <p:cNvPr id="10243" name="内容占位符 2"/>
          <p:cNvSpPr>
            <a:spLocks noGrp="1"/>
          </p:cNvSpPr>
          <p:nvPr>
            <p:ph idx="1"/>
          </p:nvPr>
        </p:nvSpPr>
        <p:spPr>
          <a:xfrm>
            <a:off x="571500" y="1428750"/>
            <a:ext cx="8229600" cy="5029200"/>
          </a:xfrm>
          <a:ln/>
        </p:spPr>
        <p:txBody>
          <a:bodyPr vert="horz" wrap="square" lIns="91440" tIns="45720" rIns="91440" bIns="45720" anchor="t" anchorCtr="0"/>
          <a:p>
            <a:pPr eaLnBrk="1" hangingPunct="1"/>
            <a:r>
              <a:rPr lang="zh-CN" altLang="en-US" dirty="0">
                <a:ea typeface="宋体" panose="02010600030101010101" pitchFamily="2" charset="-122"/>
              </a:rPr>
              <a:t>三、</a:t>
            </a:r>
            <a:r>
              <a:rPr lang="zh-CN" altLang="x-none" dirty="0">
                <a:ea typeface="宋体" panose="02010600030101010101" pitchFamily="2" charset="-122"/>
              </a:rPr>
              <a:t>相关理论知识</a:t>
            </a:r>
            <a:endParaRPr lang="en-US" altLang="zh-CN" dirty="0">
              <a:ea typeface="宋体" panose="02010600030101010101" pitchFamily="2" charset="-122"/>
            </a:endParaRPr>
          </a:p>
          <a:p>
            <a:pPr eaLnBrk="1" hangingPunct="1">
              <a:buNone/>
            </a:pPr>
            <a:r>
              <a:rPr lang="en-US" altLang="zh-CN" b="1" dirty="0">
                <a:ea typeface="宋体" panose="02010600030101010101" pitchFamily="2" charset="-122"/>
              </a:rPr>
              <a:t>1.</a:t>
            </a:r>
            <a:r>
              <a:rPr lang="zh-CN" altLang="x-none" sz="2400" b="1" dirty="0">
                <a:ea typeface="宋体" panose="02010600030101010101" pitchFamily="2" charset="-122"/>
              </a:rPr>
              <a:t>客户服务的几种理解</a:t>
            </a:r>
            <a:endParaRPr lang="en-US" altLang="zh-CN" sz="2400" b="1" dirty="0">
              <a:ea typeface="宋体" panose="02010600030101010101" pitchFamily="2" charset="-122"/>
            </a:endParaRPr>
          </a:p>
          <a:p>
            <a:pPr eaLnBrk="1" hangingPunct="1">
              <a:buNone/>
            </a:pPr>
            <a:r>
              <a:rPr lang="en-US" altLang="zh-CN" sz="2400" b="1" dirty="0">
                <a:ea typeface="宋体" panose="02010600030101010101" pitchFamily="2" charset="-122"/>
              </a:rPr>
              <a:t>  </a:t>
            </a:r>
            <a:r>
              <a:rPr lang="zh-CN" altLang="en-US" sz="2400" b="1" dirty="0">
                <a:ea typeface="宋体" panose="02010600030101010101" pitchFamily="2" charset="-122"/>
              </a:rPr>
              <a:t>（</a:t>
            </a:r>
            <a:r>
              <a:rPr lang="en-US" altLang="zh-CN" sz="2400" dirty="0">
                <a:ea typeface="宋体" panose="02010600030101010101" pitchFamily="2" charset="-122"/>
              </a:rPr>
              <a:t>1</a:t>
            </a:r>
            <a:r>
              <a:rPr lang="zh-CN" altLang="x-none" sz="2400" dirty="0">
                <a:ea typeface="宋体" panose="02010600030101010101" pitchFamily="2" charset="-122"/>
              </a:rPr>
              <a:t>）科特勒：服务是一方能够向另一方提供的基本上是无形的任何行为或绩效，并且不导致任何所有权的产生。</a:t>
            </a:r>
            <a:endParaRPr lang="en-US" altLang="zh-CN" sz="2400" dirty="0">
              <a:ea typeface="宋体" panose="02010600030101010101" pitchFamily="2" charset="-122"/>
            </a:endParaRPr>
          </a:p>
          <a:p>
            <a:pPr ea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a:t>
            </a:r>
            <a:r>
              <a:rPr lang="en-US" altLang="zh-CN" sz="2400" dirty="0">
                <a:ea typeface="宋体" panose="02010600030101010101" pitchFamily="2" charset="-122"/>
              </a:rPr>
              <a:t>2</a:t>
            </a:r>
            <a:r>
              <a:rPr lang="zh-CN" altLang="x-none" sz="2400" dirty="0">
                <a:ea typeface="宋体" panose="02010600030101010101" pitchFamily="2" charset="-122"/>
              </a:rPr>
              <a:t>）莱维特：能够使客户更加了解核心产品或服务的潜在价值的各种行为和信息。</a:t>
            </a:r>
            <a:endParaRPr lang="en-US" altLang="zh-CN" sz="2400" dirty="0">
              <a:ea typeface="宋体" panose="02010600030101010101" pitchFamily="2" charset="-122"/>
            </a:endParaRPr>
          </a:p>
          <a:p>
            <a:pPr ea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a:t>
            </a:r>
            <a:r>
              <a:rPr lang="en-US" altLang="zh-CN" sz="2400" dirty="0">
                <a:ea typeface="宋体" panose="02010600030101010101" pitchFamily="2" charset="-122"/>
              </a:rPr>
              <a:t>3</a:t>
            </a:r>
            <a:r>
              <a:rPr lang="zh-CN" altLang="x-none" sz="2400" dirty="0">
                <a:ea typeface="宋体" panose="02010600030101010101" pitchFamily="2" charset="-122"/>
              </a:rPr>
              <a:t>）管理专家：客户服务是一种活动、绩效水平和管理理念。</a:t>
            </a:r>
            <a:endParaRPr lang="en-US" altLang="zh-CN" sz="2400" dirty="0">
              <a:ea typeface="宋体" panose="02010600030101010101" pitchFamily="2" charset="-122"/>
            </a:endParaRPr>
          </a:p>
          <a:p>
            <a:pPr eaLnBrk="1" hangingPunct="1">
              <a:buNone/>
            </a:pPr>
            <a:r>
              <a:rPr lang="en-US" altLang="zh-CN" sz="2400" dirty="0">
                <a:ea typeface="宋体" panose="02010600030101010101" pitchFamily="2" charset="-122"/>
              </a:rPr>
              <a:t>    </a:t>
            </a:r>
            <a:r>
              <a:rPr lang="zh-CN" altLang="x-none" sz="2400" dirty="0">
                <a:ea typeface="宋体" panose="02010600030101010101" pitchFamily="2" charset="-122"/>
              </a:rPr>
              <a:t>我们的定义：真正的客户服务就是根据客户本人的喜好使他获得满足，而最终使客户感觉到他受到重视，把这种好感铭刻在他的心里，成为企业的忠实的客户。</a:t>
            </a:r>
            <a:br>
              <a:rPr lang="zh-CN" altLang="en-US" sz="2400" dirty="0">
                <a:ea typeface="宋体" panose="02010600030101010101" pitchFamily="2" charset="-122"/>
              </a:rPr>
            </a:br>
            <a:endParaRPr lang="zh-CN" altLang="x-none" sz="2400" dirty="0">
              <a:ea typeface="宋体" panose="02010600030101010101" pitchFamily="2" charset="-122"/>
            </a:endParaRPr>
          </a:p>
          <a:p>
            <a:pPr eaLnBrk="1" hangingPunct="1">
              <a:buNone/>
            </a:pPr>
            <a:endParaRPr lang="zh-CN" altLang="en-US" dirty="0">
              <a:ea typeface="宋体" panose="02010600030101010101" pitchFamily="2" charset="-122"/>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70"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会议（活动）接待流程制作</a:t>
            </a:r>
            <a:r>
              <a:rPr lang="zh-CN" altLang="en-US" sz="3200" dirty="0">
                <a:ea typeface="宋体" panose="02010600030101010101" pitchFamily="2" charset="-122"/>
              </a:rPr>
              <a:t> </a:t>
            </a:r>
            <a:endParaRPr lang="zh-CN" altLang="en-US" sz="3200" dirty="0">
              <a:ea typeface="宋体" panose="02010600030101010101" pitchFamily="2" charset="-122"/>
            </a:endParaRPr>
          </a:p>
        </p:txBody>
      </p:sp>
      <p:sp>
        <p:nvSpPr>
          <p:cNvPr id="83971" name="Rectangle 3"/>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大兴物流公司将在新开发区开设新的子公司，开业时间在一个月之后，现在公司需要邀请一些公司老客户来参加剪彩仪式。请根据这一情况，拟定一份客户接待流程 </a:t>
            </a:r>
            <a:endParaRPr lang="zh-CN" altLang="en-US" sz="2000" dirty="0">
              <a:ea typeface="宋体" panose="02010600030101010101" pitchFamily="2" charset="-122"/>
            </a:endParaRPr>
          </a:p>
          <a:p>
            <a:pPr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根据公司的活动主题，制定一份客户接待流程 。</a:t>
            </a:r>
            <a:endParaRPr lang="zh-CN" altLang="en-US" dirty="0">
              <a:ea typeface="宋体" panose="02010600030101010101" pitchFamily="2" charset="-122"/>
            </a:endParaRPr>
          </a:p>
          <a:p>
            <a:endParaRPr lang="zh-CN" altLang="en-US" dirty="0">
              <a:ea typeface="宋体" panose="02010600030101010101" pitchFamily="2" charset="-122"/>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会议（活动）接待流程制作</a:t>
            </a:r>
            <a:endParaRPr lang="zh-CN" altLang="en-US" sz="3200" dirty="0">
              <a:solidFill>
                <a:schemeClr val="tx1"/>
              </a:solidFill>
              <a:ea typeface="宋体" panose="02010600030101010101" pitchFamily="2" charset="-122"/>
            </a:endParaRPr>
          </a:p>
        </p:txBody>
      </p:sp>
      <p:sp>
        <p:nvSpPr>
          <p:cNvPr id="86019"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a:t>
            </a:r>
            <a:r>
              <a:rPr kumimoji="0" 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制作公司会议（活动）客户接待流程的目的</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规范客户接待工作，做好客户关系维护</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通过接待工作了解客户想法，促进合作关系的发展</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）提高公司在客户心中的形象，增加信任感</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任务二  </a:t>
            </a:r>
            <a:r>
              <a:rPr lang="zh-CN" altLang="en-US" sz="3200" dirty="0">
                <a:solidFill>
                  <a:schemeClr val="tx1"/>
                </a:solidFill>
                <a:ea typeface="宋体" panose="02010600030101010101" pitchFamily="2" charset="-122"/>
              </a:rPr>
              <a:t>会议（活动）接待流程制作</a:t>
            </a:r>
            <a:endParaRPr lang="zh-CN" altLang="en-US" sz="3200" dirty="0">
              <a:solidFill>
                <a:schemeClr val="tx1"/>
              </a:solidFill>
              <a:ea typeface="宋体" panose="02010600030101010101" pitchFamily="2" charset="-122"/>
            </a:endParaRPr>
          </a:p>
        </p:txBody>
      </p:sp>
      <p:sp>
        <p:nvSpPr>
          <p:cNvPr id="87043"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接待流程制作要注意时间顺序的安排</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）做好客户接待的前期安排；</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按照计划接待客户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）结束接待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a:t>
            </a: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接待工作结束后，要进行客户接待总结，包括客户信息意见整理汇总等，在流程中可以备注出总结所需的所有资料，例如总结报告、客户信息登记表、客户建议表等 </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物流客户来访来电来函处理</a:t>
            </a:r>
            <a:r>
              <a:rPr lang="zh-CN" altLang="en-US" sz="3200" dirty="0">
                <a:ea typeface="宋体" panose="02010600030101010101" pitchFamily="2" charset="-122"/>
              </a:rPr>
              <a:t> </a:t>
            </a:r>
            <a:endParaRPr lang="zh-CN" altLang="en-US" sz="3200" dirty="0">
              <a:ea typeface="宋体" panose="02010600030101010101" pitchFamily="2" charset="-122"/>
            </a:endParaRPr>
          </a:p>
        </p:txBody>
      </p:sp>
      <p:sp>
        <p:nvSpPr>
          <p:cNvPr id="87043" name="Rectangle 3"/>
          <p:cNvSpPr>
            <a:spLocks noGrp="1"/>
          </p:cNvSpPr>
          <p:nvPr>
            <p:ph idx="1"/>
          </p:nvPr>
        </p:nvSpPr>
        <p:spPr>
          <a:ln/>
        </p:spPr>
        <p:txBody>
          <a:bodyPr vert="horz" wrap="square" lIns="91440" tIns="45720" rIns="91440" bIns="45720" anchor="t" anchorCtr="0"/>
          <a:p>
            <a:pPr eaLnBrk="1" hangingPunct="1">
              <a:lnSpc>
                <a:spcPct val="90000"/>
              </a:lnSpc>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lnSpc>
                <a:spcPct val="90000"/>
              </a:lnSpc>
              <a:buNone/>
            </a:pPr>
            <a:r>
              <a:rPr lang="zh-CN" altLang="en-US" dirty="0">
                <a:ea typeface="宋体" panose="02010600030101010101" pitchFamily="2" charset="-122"/>
              </a:rPr>
              <a:t>        某物流公司成立后，很快经营就上了轨道，在日常工作中也有很多客户会主动到公司了解公司近况及货物运输储存的情况。请根据公司这一情况，思考客户来访时对客户要求的处理方法，力求在稳定老客户的基础上招募新客户，提升公司工作效率及对外形象</a:t>
            </a:r>
            <a:endParaRPr lang="zh-CN" altLang="en-US" dirty="0">
              <a:ea typeface="宋体" panose="02010600030101010101" pitchFamily="2" charset="-122"/>
            </a:endParaRPr>
          </a:p>
          <a:p>
            <a:pPr eaLnBrk="1" hangingPunct="1">
              <a:lnSpc>
                <a:spcPct val="90000"/>
              </a:lnSpc>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lnSpc>
                <a:spcPct val="90000"/>
              </a:lnSpc>
              <a:buNone/>
            </a:pPr>
            <a:r>
              <a:rPr lang="zh-CN" altLang="en-US" dirty="0">
                <a:ea typeface="宋体" panose="02010600030101010101" pitchFamily="2" charset="-122"/>
              </a:rPr>
              <a:t>        能规范接待来访客户，处理来访客户的意见，满足来访客户要求。 </a:t>
            </a:r>
            <a:endParaRPr lang="zh-CN" altLang="en-US" dirty="0">
              <a:ea typeface="宋体" panose="02010600030101010101" pitchFamily="2" charset="-122"/>
            </a:endParaRPr>
          </a:p>
          <a:p>
            <a:pPr>
              <a:lnSpc>
                <a:spcPct val="90000"/>
              </a:lnSpc>
            </a:pPr>
            <a:endParaRPr lang="zh-CN" altLang="en-US" dirty="0">
              <a:ea typeface="宋体" panose="02010600030101010101" pitchFamily="2" charset="-122"/>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物流客户来访来电来函处理</a:t>
            </a:r>
            <a:endParaRPr lang="zh-CN" altLang="en-US" sz="3200" dirty="0">
              <a:solidFill>
                <a:schemeClr val="tx1"/>
              </a:solidFill>
              <a:ea typeface="宋体" panose="02010600030101010101" pitchFamily="2" charset="-122"/>
            </a:endParaRPr>
          </a:p>
        </p:txBody>
      </p:sp>
      <p:sp>
        <p:nvSpPr>
          <p:cNvPr id="88067" name="Rectangle 3"/>
          <p:cNvSpPr>
            <a:spLocks noGrp="1"/>
          </p:cNvSpPr>
          <p:nvPr>
            <p:ph idx="1"/>
          </p:nvPr>
        </p:nvSpPr>
        <p:spPr>
          <a:ln/>
        </p:spPr>
        <p:txBody>
          <a:bodyPr vert="horz" wrap="square" lIns="91440" tIns="45720" rIns="91440" bIns="45720" anchor="t" anchorCtr="0"/>
          <a:p>
            <a:pPr>
              <a:buNone/>
            </a:pPr>
            <a:r>
              <a:rPr lang="zh-CN" altLang="en-US" dirty="0">
                <a:ea typeface="宋体" panose="02010600030101010101" pitchFamily="2" charset="-122"/>
              </a:rPr>
              <a:t> 三、</a:t>
            </a:r>
            <a:r>
              <a:rPr lang="zh-CN" altLang="x-none" dirty="0">
                <a:ea typeface="宋体" panose="02010600030101010101" pitchFamily="2" charset="-122"/>
              </a:rPr>
              <a:t>相关理论知识</a:t>
            </a:r>
            <a:endParaRPr lang="zh-CN" altLang="en-US" dirty="0">
              <a:ea typeface="宋体" panose="02010600030101010101" pitchFamily="2" charset="-122"/>
            </a:endParaRPr>
          </a:p>
          <a:p>
            <a:pPr>
              <a:buNone/>
            </a:pPr>
            <a:r>
              <a:rPr lang="en-US" altLang="zh-CN" dirty="0">
                <a:ea typeface="宋体" panose="02010600030101010101" pitchFamily="2" charset="-122"/>
              </a:rPr>
              <a:t>   1.</a:t>
            </a:r>
            <a:r>
              <a:rPr lang="zh-CN" altLang="en-US" dirty="0">
                <a:ea typeface="宋体" panose="02010600030101010101" pitchFamily="2" charset="-122"/>
              </a:rPr>
              <a:t>物流客户的含义 </a:t>
            </a:r>
            <a:endParaRPr lang="zh-CN" altLang="en-US" dirty="0">
              <a:ea typeface="宋体" panose="02010600030101010101" pitchFamily="2" charset="-122"/>
            </a:endParaRPr>
          </a:p>
          <a:p>
            <a:pPr>
              <a:buNone/>
            </a:pPr>
            <a:r>
              <a:rPr lang="zh-CN" altLang="en-US" dirty="0">
                <a:ea typeface="宋体" panose="02010600030101010101" pitchFamily="2" charset="-122"/>
              </a:rPr>
              <a:t>   物流客户指物流企业或者公司服务的所有对象，它是企业经营活动得以维持的根本保证。 </a:t>
            </a:r>
            <a:endParaRPr lang="zh-CN" altLang="en-US" dirty="0">
              <a:ea typeface="宋体" panose="02010600030101010101" pitchFamily="2" charset="-122"/>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物流客户来访来电来函处理</a:t>
            </a:r>
            <a:endParaRPr lang="zh-CN" altLang="en-US" sz="3200" dirty="0">
              <a:solidFill>
                <a:schemeClr val="tx1"/>
              </a:solidFill>
              <a:ea typeface="宋体" panose="02010600030101010101" pitchFamily="2" charset="-122"/>
            </a:endParaRPr>
          </a:p>
        </p:txBody>
      </p:sp>
      <p:sp>
        <p:nvSpPr>
          <p:cNvPr id="90115"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物流企业客户</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）概述</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物流企业客户指的是物流公司或物流企业所有的服务对象。不管是个体的客户还是组织的客户。</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）物流客户的分类</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常规客户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潜在客户或伙伴客户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关键客户或重量级客户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物流客户来访来电来函处理</a:t>
            </a:r>
            <a:endParaRPr lang="zh-CN" altLang="en-US" sz="3200" dirty="0">
              <a:solidFill>
                <a:schemeClr val="tx1"/>
              </a:solidFill>
              <a:ea typeface="宋体" panose="02010600030101010101" pitchFamily="2" charset="-122"/>
            </a:endParaRPr>
          </a:p>
        </p:txBody>
      </p:sp>
      <p:sp>
        <p:nvSpPr>
          <p:cNvPr id="91139"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物流客户来访的一般目的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1" fontAlgn="base" latinLnBrk="1" hangingPunct="1">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第一</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考察公司以便了解公司的规模、业务能力、业务类型等基本运作情况，同时了解公司的运输生产体系、质量效率控制体系和创新信息等等</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第二</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进行项目洽谈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第三</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了解货物情况为主，顺便了解公司最新发展情况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第四</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投诉为主，顺便对公司进行深入考察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第五</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客户来与公司人员（以合作沟通过的业务人员或某类业务的负责人）进行基本的人际沟通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a:t>
            </a:r>
            <a:r>
              <a:rPr lang="zh-CN" altLang="en-US" sz="3200" dirty="0">
                <a:solidFill>
                  <a:schemeClr val="tx1"/>
                </a:solidFill>
                <a:ea typeface="宋体" panose="02010600030101010101" pitchFamily="2" charset="-122"/>
              </a:rPr>
              <a:t>物流客户来访来电来函处理</a:t>
            </a:r>
            <a:endParaRPr lang="zh-CN" altLang="en-US" sz="3200" dirty="0">
              <a:solidFill>
                <a:schemeClr val="tx1"/>
              </a:solidFill>
              <a:ea typeface="宋体" panose="02010600030101010101" pitchFamily="2" charset="-122"/>
            </a:endParaRPr>
          </a:p>
        </p:txBody>
      </p:sp>
      <p:sp>
        <p:nvSpPr>
          <p:cNvPr id="92163"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物流客户来访处理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第一，要了解客户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第二，做好客户来访登记</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第三，安排客户行程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第四，安排参与接待的所有人员的对接</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第五，资料准备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第六，做好会谈准备及会谈流程</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2"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物流客户来电处理</a:t>
            </a:r>
            <a:endParaRPr lang="zh-CN" altLang="en-US" sz="3200" dirty="0">
              <a:solidFill>
                <a:schemeClr val="tx1"/>
              </a:solidFill>
              <a:ea typeface="宋体" panose="02010600030101010101" pitchFamily="2" charset="-122"/>
            </a:endParaRPr>
          </a:p>
        </p:txBody>
      </p:sp>
      <p:sp>
        <p:nvSpPr>
          <p:cNvPr id="92163" name="Rectangle 3"/>
          <p:cNvSpPr>
            <a:spLocks noGrp="1"/>
          </p:cNvSpPr>
          <p:nvPr>
            <p:ph idx="1"/>
          </p:nvPr>
        </p:nvSpPr>
        <p:spPr>
          <a:ln/>
        </p:spPr>
        <p:txBody>
          <a:bodyPr vert="horz" wrap="square" lIns="91440" tIns="45720" rIns="91440" bIns="45720" anchor="t" anchorCtr="0"/>
          <a:p>
            <a:pPr eaLnBrk="1" hangingPunct="1">
              <a:lnSpc>
                <a:spcPct val="90000"/>
              </a:lnSpc>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algn="just" eaLnBrk="1" hangingPunct="1">
              <a:lnSpc>
                <a:spcPct val="90000"/>
              </a:lnSpc>
              <a:buNone/>
            </a:pPr>
            <a:r>
              <a:rPr lang="zh-CN" altLang="en-US" dirty="0">
                <a:ea typeface="宋体" panose="02010600030101010101" pitchFamily="2" charset="-122"/>
              </a:rPr>
              <a:t>       在物流公司的日常工作期间，很多客户由于种种原因无法亲自前来公司进行访问，在客户对公司有所需求的时候，客户往往会采用电话、短信等形式对公司、对货物的情况进行了解。所以，接待人员也必须掌握对客户来电时的应对、处理方法。</a:t>
            </a:r>
            <a:endParaRPr lang="zh-CN" altLang="en-US" dirty="0">
              <a:ea typeface="宋体" panose="02010600030101010101" pitchFamily="2" charset="-122"/>
            </a:endParaRPr>
          </a:p>
          <a:p>
            <a:pPr algn="just" eaLnBrk="1" hangingPunct="1">
              <a:lnSpc>
                <a:spcPct val="90000"/>
              </a:lnSpc>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lnSpc>
                <a:spcPct val="90000"/>
              </a:lnSpc>
              <a:buNone/>
            </a:pPr>
            <a:r>
              <a:rPr lang="zh-CN" altLang="en-US" dirty="0">
                <a:ea typeface="宋体" panose="02010600030101010101" pitchFamily="2" charset="-122"/>
              </a:rPr>
              <a:t>           能在客户来电进行询问、咨询时，有礼貌的、有效的服务客户，满足客户需求 </a:t>
            </a:r>
            <a:endParaRPr lang="zh-CN" altLang="en-US" dirty="0">
              <a:ea typeface="宋体" panose="02010600030101010101" pitchFamily="2" charset="-122"/>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物流客户来电处理</a:t>
            </a:r>
            <a:endParaRPr lang="zh-CN" altLang="en-US" sz="3200" dirty="0">
              <a:solidFill>
                <a:schemeClr val="tx1"/>
              </a:solidFill>
              <a:ea typeface="宋体" panose="02010600030101010101" pitchFamily="2" charset="-122"/>
            </a:endParaRPr>
          </a:p>
        </p:txBody>
      </p:sp>
      <p:sp>
        <p:nvSpPr>
          <p:cNvPr id="94211"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None/>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a:t>
            </a:r>
            <a:r>
              <a:rPr kumimoji="0" lang="zh-CN"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相关理论知识</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None/>
              <a:defRPr/>
            </a:pPr>
            <a:r>
              <a:rPr kumimoji="0" lang="en-US" altLang="zh-CN"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电话的由来 </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None/>
              <a:defRPr/>
            </a:pPr>
            <a:r>
              <a:rPr kumimoji="0" lang="en-US" altLang="zh-CN"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电话语言使用要规范</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使用基本礼貌用语</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问候的语言：早晨好；您早；晚上好；晚安。</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致谢的语言：谢谢您的来电；多谢您；十分感谢。</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拜托的语言：请多关照；承蒙您的关照；拜托了。</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慰问的语言：辛苦了；受累了；麻烦您了。</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赞赏的语言：太好了；真是太棒了。</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谢罪的语言：对不起；实在抱歉；劳驾；真过意不去；请原谅。</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同情的语言：您真是太忙啦；这可怎么好呢。</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挂念的语言：身体好吗；怎么样了；还好吧。</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祝福的语言：您真福气。</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理解的语言：只能如此了；深有同感。</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祝贺用语：祝您生意兴隆；祝您马到成功。</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征询用语：您有什么事情吗；需要我帮您做什么；您还有其他需要吗；能将请您说慢一点吗。</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应答用语：没有关系；不必客气；做的不好的地方还请您多指正；非常感谢您的好意。</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道歉用语：实在对不起，请原谅；打搅您了；失礼了；对不起，谢谢您的建议，我们会采取措施改进工作，使您满意。</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婉言推脱语：很遗憾，不能帮到您；承您的好意，但最近还有很多事情要忙，下次一定找机会。</a:t>
            </a:r>
            <a:endParaRPr kumimoji="0" lang="zh-CN" altLang="en-US" sz="1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
          <p:cNvSpPr>
            <a:spLocks noGrp="1"/>
          </p:cNvSpPr>
          <p:nvPr>
            <p:ph type="title"/>
          </p:nvPr>
        </p:nvSpPr>
        <p:spPr>
          <a:ln/>
        </p:spPr>
        <p:txBody>
          <a:bodyPr vert="horz" wrap="square" lIns="91440" tIns="45720" rIns="91440" bIns="45720" anchor="ctr" anchorCtr="0"/>
          <a:p>
            <a:pPr eaLnBrk="1" hangingPunct="1"/>
            <a:r>
              <a:rPr lang="zh-CN" altLang="en-US" dirty="0">
                <a:solidFill>
                  <a:schemeClr val="tx1"/>
                </a:solidFill>
                <a:latin typeface="华文新魏" pitchFamily="2" charset="-122"/>
                <a:ea typeface="华文新魏" pitchFamily="2" charset="-122"/>
              </a:rPr>
              <a:t>任务一  认识客服</a:t>
            </a:r>
            <a:endParaRPr lang="zh-CN" altLang="en-US" dirty="0">
              <a:ea typeface="宋体" panose="02010600030101010101" pitchFamily="2" charset="-122"/>
            </a:endParaRPr>
          </a:p>
        </p:txBody>
      </p:sp>
      <p:sp>
        <p:nvSpPr>
          <p:cNvPr id="11267" name="内容占位符 2"/>
          <p:cNvSpPr>
            <a:spLocks noGrp="1"/>
          </p:cNvSpPr>
          <p:nvPr>
            <p:ph idx="1"/>
          </p:nvPr>
        </p:nvSpPr>
        <p:spPr>
          <a:ln/>
        </p:spPr>
        <p:txBody>
          <a:bodyPr vert="horz" wrap="square" lIns="91440" tIns="45720" rIns="91440" bIns="45720" anchor="t" anchorCtr="0"/>
          <a:p>
            <a:pPr eaLnBrk="1" hangingPunct="1">
              <a:buNone/>
            </a:pPr>
            <a:r>
              <a:rPr lang="en-US" altLang="zh-CN" sz="3600" dirty="0">
                <a:ea typeface="宋体" panose="02010600030101010101" pitchFamily="2" charset="-122"/>
              </a:rPr>
              <a:t>2</a:t>
            </a:r>
            <a:r>
              <a:rPr lang="en-US" altLang="zh-CN" sz="3600" b="1" dirty="0">
                <a:ea typeface="宋体" panose="02010600030101010101" pitchFamily="2" charset="-122"/>
              </a:rPr>
              <a:t>.</a:t>
            </a:r>
            <a:r>
              <a:rPr lang="zh-CN" altLang="x-none" sz="3600" b="1" dirty="0">
                <a:ea typeface="宋体" panose="02010600030101010101" pitchFamily="2" charset="-122"/>
              </a:rPr>
              <a:t>客户服务的重要性</a:t>
            </a:r>
            <a:endParaRPr lang="en-US" altLang="zh-CN" sz="3600" b="1" dirty="0">
              <a:ea typeface="宋体" panose="02010600030101010101" pitchFamily="2" charset="-122"/>
            </a:endParaRPr>
          </a:p>
          <a:p>
            <a:pPr eaLnBrk="1" hangingPunct="1">
              <a:buNone/>
            </a:pPr>
            <a:r>
              <a:rPr lang="en-US" altLang="zh-CN" sz="3600" dirty="0">
                <a:ea typeface="宋体" panose="02010600030101010101" pitchFamily="2" charset="-122"/>
              </a:rPr>
              <a:t>(1) </a:t>
            </a:r>
            <a:r>
              <a:rPr lang="zh-CN" altLang="x-none" sz="3600" dirty="0">
                <a:ea typeface="宋体" panose="02010600030101010101" pitchFamily="2" charset="-122"/>
              </a:rPr>
              <a:t>全面满足客户的需求</a:t>
            </a:r>
            <a:endParaRPr lang="en-US" altLang="zh-CN" sz="3600" dirty="0">
              <a:ea typeface="宋体" panose="02010600030101010101" pitchFamily="2" charset="-122"/>
            </a:endParaRPr>
          </a:p>
          <a:p>
            <a:pPr eaLnBrk="1" hangingPunct="1">
              <a:buNone/>
            </a:pPr>
            <a:r>
              <a:rPr lang="en-US" altLang="zh-CN" sz="3600" dirty="0">
                <a:ea typeface="宋体" panose="02010600030101010101" pitchFamily="2" charset="-122"/>
              </a:rPr>
              <a:t>(2) </a:t>
            </a:r>
            <a:r>
              <a:rPr lang="zh-CN" altLang="x-none" sz="3600" dirty="0">
                <a:ea typeface="宋体" panose="02010600030101010101" pitchFamily="2" charset="-122"/>
              </a:rPr>
              <a:t>扩大产品销售。</a:t>
            </a:r>
            <a:endParaRPr lang="zh-CN" altLang="x-none" sz="3600" dirty="0">
              <a:ea typeface="宋体" panose="02010600030101010101" pitchFamily="2" charset="-122"/>
            </a:endParaRPr>
          </a:p>
          <a:p>
            <a:pPr eaLnBrk="1" hangingPunct="1">
              <a:buNone/>
            </a:pPr>
            <a:r>
              <a:rPr lang="en-US" altLang="zh-CN" sz="3600" dirty="0">
                <a:ea typeface="宋体" panose="02010600030101010101" pitchFamily="2" charset="-122"/>
              </a:rPr>
              <a:t>(3) </a:t>
            </a:r>
            <a:r>
              <a:rPr lang="zh-CN" altLang="x-none" sz="3600" dirty="0">
                <a:ea typeface="宋体" panose="02010600030101010101" pitchFamily="2" charset="-122"/>
              </a:rPr>
              <a:t>塑造企业品牌。</a:t>
            </a:r>
            <a:endParaRPr lang="zh-CN" altLang="x-none" sz="3600" dirty="0">
              <a:ea typeface="宋体" panose="02010600030101010101" pitchFamily="2" charset="-122"/>
            </a:endParaRPr>
          </a:p>
          <a:p>
            <a:pPr eaLnBrk="1" hangingPunct="1">
              <a:buNone/>
            </a:pPr>
            <a:r>
              <a:rPr lang="en-US" altLang="zh-CN" sz="3600" dirty="0">
                <a:ea typeface="宋体" panose="02010600030101010101" pitchFamily="2" charset="-122"/>
              </a:rPr>
              <a:t>(4) </a:t>
            </a:r>
            <a:r>
              <a:rPr lang="zh-CN" altLang="x-none" sz="3600" dirty="0">
                <a:ea typeface="宋体" panose="02010600030101010101" pitchFamily="2" charset="-122"/>
              </a:rPr>
              <a:t>提高企业竞争力。</a:t>
            </a:r>
            <a:endParaRPr lang="zh-CN" altLang="x-none" sz="3600" dirty="0">
              <a:ea typeface="宋体" panose="02010600030101010101" pitchFamily="2" charset="-122"/>
            </a:endParaRPr>
          </a:p>
          <a:p>
            <a:pPr eaLnBrk="1" hangingPunct="1">
              <a:buNone/>
            </a:pPr>
            <a:endParaRPr lang="zh-CN" altLang="en-US" dirty="0">
              <a:ea typeface="宋体" panose="02010600030101010101" pitchFamily="2" charset="-122"/>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物流客户来电处理</a:t>
            </a:r>
            <a:endParaRPr lang="zh-CN" altLang="en-US" sz="3200" dirty="0">
              <a:solidFill>
                <a:schemeClr val="tx1"/>
              </a:solidFill>
              <a:ea typeface="宋体" panose="02010600030101010101" pitchFamily="2" charset="-122"/>
            </a:endParaRPr>
          </a:p>
        </p:txBody>
      </p:sp>
      <p:sp>
        <p:nvSpPr>
          <p:cNvPr id="95235"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None/>
              <a:defRPr/>
            </a:pP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接电话的技巧</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）注意重要的第一声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）要保持喜悦的心情</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）用清晰明朗的声音与客户交谈</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）要迅速准确的接听电话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）认真聆听顾客的话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6</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）认真清楚的记录</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7</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）请对方先挂电话</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8</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）在转接电话时，拿着话筒和放下话筒的状态要一致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9</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）未经同意不要轻易将他人的手机号码告诉来电者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8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10</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）在转接电话之后，不要将电话内容当有趣的谈资传播给他人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物流客户来电处理</a:t>
            </a:r>
            <a:endParaRPr lang="zh-CN" altLang="en-US" sz="3200" dirty="0">
              <a:solidFill>
                <a:schemeClr val="tx1"/>
              </a:solidFill>
              <a:ea typeface="宋体" panose="02010600030101010101" pitchFamily="2" charset="-122"/>
            </a:endParaRPr>
          </a:p>
        </p:txBody>
      </p:sp>
      <p:sp>
        <p:nvSpPr>
          <p:cNvPr id="96259"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认真填写客户来电记录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在接听客户电话时，若客户来电是询问合作、提出建议或者进行投诉时，接待人员都应该做好客户来电记录。</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填写</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客户来电记录表</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（图 </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）时，应详细记录下客户来电的日期、时间、联系电话、客户所在单位、来电事由以及解决情况，最后一定要有记录人署名，以方便日后进行归档查询。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物流客户来电处理</a:t>
            </a:r>
            <a:endParaRPr lang="zh-CN" altLang="en-US" sz="3200" dirty="0">
              <a:solidFill>
                <a:schemeClr val="tx1"/>
              </a:solidFill>
              <a:ea typeface="宋体" panose="02010600030101010101" pitchFamily="2" charset="-122"/>
            </a:endParaRPr>
          </a:p>
        </p:txBody>
      </p:sp>
      <p:sp>
        <p:nvSpPr>
          <p:cNvPr id="97283"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5.</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主动联系客户时的注意事项</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）拨打客户电话时的注意事项</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）向客户发送短信息时的注意事项</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2"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客户来函处理</a:t>
            </a:r>
            <a:r>
              <a:rPr lang="zh-CN" altLang="en-US" sz="3200" dirty="0">
                <a:ea typeface="宋体" panose="02010600030101010101" pitchFamily="2" charset="-122"/>
              </a:rPr>
              <a:t> </a:t>
            </a:r>
            <a:endParaRPr lang="zh-CN" altLang="en-US" sz="3200" dirty="0">
              <a:ea typeface="宋体" panose="02010600030101010101" pitchFamily="2" charset="-122"/>
            </a:endParaRPr>
          </a:p>
        </p:txBody>
      </p:sp>
      <p:sp>
        <p:nvSpPr>
          <p:cNvPr id="97283" name="Rectangle 3"/>
          <p:cNvSpPr>
            <a:spLocks noGrp="1"/>
          </p:cNvSpPr>
          <p:nvPr>
            <p:ph idx="1"/>
          </p:nvPr>
        </p:nvSpPr>
        <p:spPr>
          <a:ln/>
        </p:spPr>
        <p:txBody>
          <a:bodyPr vert="horz" wrap="square" lIns="91440" tIns="45720" rIns="91440" bIns="45720" anchor="t" anchorCtr="0"/>
          <a:p>
            <a:pPr eaLnBrk="1" hangingPunct="1">
              <a:buNone/>
            </a:pPr>
            <a:r>
              <a:rPr lang="zh-CN" altLang="en-US" dirty="0">
                <a:ea typeface="宋体" panose="02010600030101010101" pitchFamily="2" charset="-122"/>
              </a:rPr>
              <a:t>一</a:t>
            </a:r>
            <a:r>
              <a:rPr lang="zh-CN" altLang="x-none" dirty="0">
                <a:ea typeface="宋体" panose="02010600030101010101" pitchFamily="2" charset="-122"/>
              </a:rPr>
              <a:t>、情景设置</a:t>
            </a:r>
            <a:r>
              <a:rPr lang="zh-CN" altLang="en-US" dirty="0">
                <a:ea typeface="宋体" panose="02010600030101010101" pitchFamily="2" charset="-122"/>
              </a:rPr>
              <a:t> </a:t>
            </a:r>
            <a:endParaRPr lang="zh-CN" altLang="x-none" dirty="0">
              <a:ea typeface="宋体" panose="02010600030101010101" pitchFamily="2" charset="-122"/>
            </a:endParaRPr>
          </a:p>
          <a:p>
            <a:pPr algn="just" eaLnBrk="1" hangingPunct="1">
              <a:buNone/>
            </a:pPr>
            <a:r>
              <a:rPr lang="zh-CN" altLang="en-US" dirty="0">
                <a:ea typeface="宋体" panose="02010600030101010101" pitchFamily="2" charset="-122"/>
              </a:rPr>
              <a:t>           在物流公司的日常工作期间，很多客户也会由于距离、工作安排等原因运用邮寄商务函件、电子邮件公司、对货物的情况进行了解。所以，接待人员也必须掌握对客户来函时的应对、处理方法</a:t>
            </a:r>
            <a:endParaRPr lang="zh-CN" altLang="en-US" dirty="0">
              <a:ea typeface="宋体" panose="02010600030101010101" pitchFamily="2" charset="-122"/>
            </a:endParaRPr>
          </a:p>
          <a:p>
            <a:pPr algn="just" eaLnBrk="1" hangingPunct="1">
              <a:buNone/>
            </a:pPr>
            <a:r>
              <a:rPr lang="zh-CN" altLang="en-US" dirty="0">
                <a:ea typeface="宋体" panose="02010600030101010101" pitchFamily="2" charset="-122"/>
              </a:rPr>
              <a:t>二</a:t>
            </a:r>
            <a:r>
              <a:rPr lang="zh-CN" altLang="x-none" dirty="0">
                <a:ea typeface="宋体" panose="02010600030101010101" pitchFamily="2" charset="-122"/>
              </a:rPr>
              <a:t>、技能训练目标</a:t>
            </a:r>
            <a:r>
              <a:rPr lang="zh-CN" altLang="en-US" dirty="0">
                <a:ea typeface="宋体" panose="02010600030101010101" pitchFamily="2" charset="-122"/>
              </a:rPr>
              <a:t> </a:t>
            </a:r>
            <a:endParaRPr lang="zh-CN" altLang="x-none" dirty="0">
              <a:ea typeface="宋体" panose="02010600030101010101" pitchFamily="2" charset="-122"/>
            </a:endParaRPr>
          </a:p>
          <a:p>
            <a:pPr eaLnBrk="1" hangingPunct="1">
              <a:buNone/>
            </a:pPr>
            <a:r>
              <a:rPr lang="zh-CN" altLang="en-US" dirty="0">
                <a:ea typeface="宋体" panose="02010600030101010101" pitchFamily="2" charset="-122"/>
              </a:rPr>
              <a:t>           能在客户来函进行询问、咨询时，有礼貌的、有效的服务客户，满足客户需求。 </a:t>
            </a:r>
            <a:endParaRPr lang="zh-CN" altLang="en-US" dirty="0">
              <a:ea typeface="宋体" panose="02010600030101010101" pitchFamily="2" charset="-122"/>
            </a:endParaRPr>
          </a:p>
          <a:p>
            <a:endParaRPr lang="zh-CN" altLang="en-US" dirty="0">
              <a:ea typeface="宋体" panose="02010600030101010101" pitchFamily="2" charset="-122"/>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6"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客户来函处理</a:t>
            </a:r>
            <a:endParaRPr lang="zh-CN" altLang="en-US" sz="3200" dirty="0">
              <a:solidFill>
                <a:schemeClr val="tx1"/>
              </a:solidFill>
              <a:ea typeface="宋体" panose="02010600030101010101" pitchFamily="2" charset="-122"/>
            </a:endParaRPr>
          </a:p>
        </p:txBody>
      </p:sp>
      <p:sp>
        <p:nvSpPr>
          <p:cNvPr id="99331"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三、</a:t>
            </a:r>
            <a:r>
              <a:rPr kumimoji="0" 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相关理论知识</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商务函件的定义</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商务函件是用来商洽工作、联系业务、询问和答复有关具体实际问题的一种公文。</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0"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客户来函处理</a:t>
            </a:r>
            <a:endParaRPr lang="zh-CN" altLang="en-US" sz="3200" dirty="0">
              <a:solidFill>
                <a:schemeClr val="tx1"/>
              </a:solidFill>
              <a:ea typeface="宋体" panose="02010600030101010101" pitchFamily="2" charset="-122"/>
            </a:endParaRPr>
          </a:p>
        </p:txBody>
      </p:sp>
      <p:sp>
        <p:nvSpPr>
          <p:cNvPr id="100355"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客户来函的形式</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）利用邮政系统进行函件的传递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）利用电脑网络进行函件的传送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        电子邮件是整个网络间以至所有其他网络系统中直接面向人与人之间信息交流的系统，它的数据发送方和接收方都是人，所以极大地满足了大量存在的人与人之间的通信需求 </a:t>
            </a:r>
            <a:endParaRPr kumimoji="0" lang="zh-CN" altLang="en-US" sz="2800" b="1"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4"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客户来函处理</a:t>
            </a:r>
            <a:endParaRPr lang="zh-CN" altLang="en-US" sz="3200" dirty="0">
              <a:solidFill>
                <a:schemeClr val="tx1"/>
              </a:solidFill>
              <a:ea typeface="宋体" panose="02010600030101010101" pitchFamily="2" charset="-122"/>
            </a:endParaRPr>
          </a:p>
        </p:txBody>
      </p:sp>
      <p:sp>
        <p:nvSpPr>
          <p:cNvPr id="101379"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客户来函处理</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None/>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在处理客户来函时，注意以下几点：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）在收取到信件之后，要做好信件的分类，无论是纸质信件还是电子信件，需要分发给其他部门的，要做好信件交接的记录或必须通知到收件者本人；</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）接收到客户来函后，要仔细阅读客户来信函中的内容。 </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）若是客户来函是向公司祝贺或者表扬的，要将信件做具体登记，上报领导，并按照领导安排在公司进行张贴公示。</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anose="05000000000000000000" pitchFamily="2" charset="2"/>
              <a:buChar char="v"/>
              <a:defRPr/>
            </a:pPr>
            <a:r>
              <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在处理客户来函的过程中，一定要对客户来函重视，对客户提出的问题、要求要尽快处理予以回复。</a:t>
            </a:r>
            <a:endParaRPr kumimoji="0" lang="zh-CN" altLang="en-US" sz="24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Rectangle 2"/>
          <p:cNvSpPr>
            <a:spLocks noGrp="1"/>
          </p:cNvSpPr>
          <p:nvPr>
            <p:ph type="title"/>
          </p:nvPr>
        </p:nvSpPr>
        <p:spPr>
          <a:ln/>
        </p:spPr>
        <p:txBody>
          <a:bodyPr vert="horz" wrap="square" lIns="91440" tIns="45720" rIns="91440" bIns="45720" anchor="ctr" anchorCtr="0"/>
          <a:p>
            <a:r>
              <a:rPr lang="zh-CN" altLang="en-US" sz="3200" dirty="0">
                <a:solidFill>
                  <a:schemeClr val="tx1"/>
                </a:solidFill>
                <a:latin typeface="华文新魏" pitchFamily="2" charset="-122"/>
                <a:ea typeface="华文新魏" pitchFamily="2" charset="-122"/>
              </a:rPr>
              <a:t>任务三  </a:t>
            </a:r>
            <a:r>
              <a:rPr lang="zh-CN" altLang="en-US" sz="3200" dirty="0">
                <a:solidFill>
                  <a:schemeClr val="tx1"/>
                </a:solidFill>
                <a:ea typeface="宋体" panose="02010600030101010101" pitchFamily="2" charset="-122"/>
              </a:rPr>
              <a:t>客户来函处理</a:t>
            </a:r>
            <a:endParaRPr lang="zh-CN" altLang="en-US" sz="3200" dirty="0">
              <a:solidFill>
                <a:schemeClr val="tx1"/>
              </a:solidFill>
              <a:ea typeface="宋体" panose="02010600030101010101" pitchFamily="2" charset="-122"/>
            </a:endParaRPr>
          </a:p>
        </p:txBody>
      </p:sp>
      <p:sp>
        <p:nvSpPr>
          <p:cNvPr id="102403" name="Rectangle 3"/>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回函书信写作</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）商务函件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2</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）贺信 </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）感谢信</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4</a:t>
            </a:r>
            <a:r>
              <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rPr>
              <a:t>）请柬</a:t>
            </a: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2" name="Rectangle 2"/>
          <p:cNvSpPr>
            <a:spLocks noGrp="1"/>
          </p:cNvSpPr>
          <p:nvPr>
            <p:ph type="title" idx="4294967295"/>
          </p:nvPr>
        </p:nvSpPr>
        <p:spPr>
          <a:xfrm>
            <a:off x="1000125" y="785813"/>
            <a:ext cx="7391400" cy="635000"/>
          </a:xfrm>
          <a:ln/>
        </p:spPr>
        <p:txBody>
          <a:bodyPr vert="horz" wrap="square" lIns="91440" tIns="45720" rIns="91440" bIns="45720" anchor="ctr" anchorCtr="0"/>
          <a:p>
            <a:pPr eaLnBrk="1" hangingPunct="1"/>
            <a:br>
              <a:rPr lang="zh-CN" altLang="en-US" sz="4000" dirty="0">
                <a:solidFill>
                  <a:schemeClr val="tx1"/>
                </a:solidFill>
                <a:latin typeface="宋体" panose="02010600030101010101" pitchFamily="2" charset="-122"/>
                <a:ea typeface="宋体" panose="02010600030101010101" pitchFamily="2" charset="-122"/>
              </a:rPr>
            </a:br>
            <a:r>
              <a:rPr lang="zh-CN" altLang="en-US" dirty="0">
                <a:solidFill>
                  <a:schemeClr val="tx1"/>
                </a:solidFill>
                <a:latin typeface="宋体" panose="02010600030101010101" pitchFamily="2" charset="-122"/>
                <a:ea typeface="宋体" panose="02010600030101010101" pitchFamily="2" charset="-122"/>
              </a:rPr>
              <a:t>项目四 </a:t>
            </a:r>
            <a:r>
              <a:rPr lang="zh-CN" altLang="en-US" dirty="0">
                <a:solidFill>
                  <a:schemeClr val="tx1"/>
                </a:solidFill>
                <a:ea typeface="宋体" panose="02010600030101010101" pitchFamily="2" charset="-122"/>
              </a:rPr>
              <a:t>物流客户投诉处理</a:t>
            </a:r>
            <a:br>
              <a:rPr lang="zh-CN" altLang="en-US" sz="4000" dirty="0">
                <a:ea typeface="宋体" panose="02010600030101010101" pitchFamily="2" charset="-122"/>
              </a:rPr>
            </a:br>
            <a:endParaRPr lang="zh-CN" altLang="en-US" sz="4000" dirty="0">
              <a:solidFill>
                <a:schemeClr val="tx1"/>
              </a:solidFill>
              <a:latin typeface="宋体" panose="02010600030101010101" pitchFamily="2" charset="-122"/>
              <a:ea typeface="宋体" panose="02010600030101010101" pitchFamily="2" charset="-122"/>
            </a:endParaRPr>
          </a:p>
        </p:txBody>
      </p:sp>
      <p:grpSp>
        <p:nvGrpSpPr>
          <p:cNvPr id="102403" name="Group 3"/>
          <p:cNvGrpSpPr/>
          <p:nvPr/>
        </p:nvGrpSpPr>
        <p:grpSpPr>
          <a:xfrm>
            <a:off x="1790700" y="2562225"/>
            <a:ext cx="762000" cy="663575"/>
            <a:chOff x="0" y="0"/>
            <a:chExt cx="1549" cy="1351"/>
          </a:xfrm>
        </p:grpSpPr>
        <p:sp>
          <p:nvSpPr>
            <p:cNvPr id="102421" name="AutoShape 4"/>
            <p:cNvSpPr/>
            <p:nvPr/>
          </p:nvSpPr>
          <p:spPr>
            <a:xfrm>
              <a:off x="13" y="23"/>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02422" name="AutoShape 5"/>
            <p:cNvSpPr/>
            <p:nvPr/>
          </p:nvSpPr>
          <p:spPr>
            <a:xfrm>
              <a:off x="0" y="0"/>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189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02423" name="AutoShape 6"/>
            <p:cNvSpPr/>
            <p:nvPr/>
          </p:nvSpPr>
          <p:spPr>
            <a:xfrm>
              <a:off x="90" y="80"/>
              <a:ext cx="1350" cy="1168"/>
            </a:xfrm>
            <a:prstGeom prst="hexagon">
              <a:avLst>
                <a:gd name="adj" fmla="val 28895"/>
                <a:gd name="vf" fmla="val 115470"/>
              </a:avLst>
            </a:prstGeom>
            <a:gradFill rotWithShape="1">
              <a:gsLst>
                <a:gs pos="0">
                  <a:srgbClr val="52693E"/>
                </a:gs>
                <a:gs pos="100000">
                  <a:schemeClr val="folHlink"/>
                </a:gs>
              </a:gsLst>
              <a:lin ang="18900000" scaled="1"/>
              <a:tileRect/>
            </a:gra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grpSp>
        <p:nvGrpSpPr>
          <p:cNvPr id="102404" name="Group 7"/>
          <p:cNvGrpSpPr/>
          <p:nvPr/>
        </p:nvGrpSpPr>
        <p:grpSpPr>
          <a:xfrm>
            <a:off x="1790700" y="3476625"/>
            <a:ext cx="762000" cy="663575"/>
            <a:chOff x="0" y="0"/>
            <a:chExt cx="1549" cy="1351"/>
          </a:xfrm>
        </p:grpSpPr>
        <p:sp>
          <p:nvSpPr>
            <p:cNvPr id="102418" name="AutoShape 8"/>
            <p:cNvSpPr/>
            <p:nvPr/>
          </p:nvSpPr>
          <p:spPr>
            <a:xfrm>
              <a:off x="13" y="23"/>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02419" name="AutoShape 9"/>
            <p:cNvSpPr/>
            <p:nvPr/>
          </p:nvSpPr>
          <p:spPr>
            <a:xfrm>
              <a:off x="0" y="0"/>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189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02420" name="AutoShape 10"/>
            <p:cNvSpPr/>
            <p:nvPr/>
          </p:nvSpPr>
          <p:spPr>
            <a:xfrm>
              <a:off x="90" y="80"/>
              <a:ext cx="1350" cy="1168"/>
            </a:xfrm>
            <a:prstGeom prst="hexagon">
              <a:avLst>
                <a:gd name="adj" fmla="val 28895"/>
                <a:gd name="vf" fmla="val 115470"/>
              </a:avLst>
            </a:prstGeom>
            <a:gradFill rotWithShape="1">
              <a:gsLst>
                <a:gs pos="0">
                  <a:srgbClr val="2F4F6C"/>
                </a:gs>
                <a:gs pos="100000">
                  <a:schemeClr val="accent1"/>
                </a:gs>
              </a:gsLst>
              <a:lin ang="18900000" scaled="1"/>
              <a:tileRect/>
            </a:gra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sp>
        <p:nvSpPr>
          <p:cNvPr id="102405" name="Line 11"/>
          <p:cNvSpPr/>
          <p:nvPr/>
        </p:nvSpPr>
        <p:spPr>
          <a:xfrm flipV="1">
            <a:off x="2400300" y="3108325"/>
            <a:ext cx="5419725" cy="63500"/>
          </a:xfrm>
          <a:prstGeom prst="line">
            <a:avLst/>
          </a:prstGeom>
          <a:ln w="25400" cap="flat" cmpd="sng">
            <a:solidFill>
              <a:srgbClr val="C0C0C0"/>
            </a:solidFill>
            <a:prstDash val="sysDot"/>
            <a:headEnd type="none" w="med" len="med"/>
            <a:tailEnd type="oval" w="med" len="med"/>
          </a:ln>
        </p:spPr>
      </p:sp>
      <p:sp>
        <p:nvSpPr>
          <p:cNvPr id="102406" name="Text Box 12"/>
          <p:cNvSpPr txBox="1"/>
          <p:nvPr/>
        </p:nvSpPr>
        <p:spPr>
          <a:xfrm>
            <a:off x="2628900" y="2638425"/>
            <a:ext cx="5073650" cy="584200"/>
          </a:xfrm>
          <a:prstGeom prst="rect">
            <a:avLst/>
          </a:prstGeom>
          <a:noFill/>
          <a:ln w="9525">
            <a:noFill/>
          </a:ln>
        </p:spPr>
        <p:txBody>
          <a:bodyPr>
            <a:spAutoFit/>
          </a:bodyPr>
          <a:p>
            <a:pPr eaLnBrk="0" hangingPunct="0"/>
            <a:r>
              <a:rPr lang="zh-CN" altLang="en-US" sz="3200" b="1" dirty="0">
                <a:latin typeface="Arial" panose="020B0604020202020204" pitchFamily="34" charset="0"/>
              </a:rPr>
              <a:t>任务一 受理物流客户投诉</a:t>
            </a:r>
            <a:endParaRPr lang="zh-CN" altLang="en-US" sz="3200" b="1" dirty="0">
              <a:latin typeface="Arial" panose="020B0604020202020204" pitchFamily="34" charset="0"/>
            </a:endParaRPr>
          </a:p>
        </p:txBody>
      </p:sp>
      <p:sp>
        <p:nvSpPr>
          <p:cNvPr id="102407" name="Text Box 13"/>
          <p:cNvSpPr txBox="1"/>
          <p:nvPr/>
        </p:nvSpPr>
        <p:spPr>
          <a:xfrm>
            <a:off x="1987550" y="2660650"/>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1</a:t>
            </a:r>
            <a:endParaRPr lang="en-US" altLang="zh-CN" sz="2400" b="1" dirty="0">
              <a:solidFill>
                <a:schemeClr val="bg1"/>
              </a:solidFill>
              <a:latin typeface="Arial" panose="020B0604020202020204" pitchFamily="34" charset="0"/>
            </a:endParaRPr>
          </a:p>
        </p:txBody>
      </p:sp>
      <p:sp>
        <p:nvSpPr>
          <p:cNvPr id="102408" name="Line 14"/>
          <p:cNvSpPr/>
          <p:nvPr/>
        </p:nvSpPr>
        <p:spPr>
          <a:xfrm flipV="1">
            <a:off x="2319338" y="3965575"/>
            <a:ext cx="5572125" cy="73025"/>
          </a:xfrm>
          <a:prstGeom prst="line">
            <a:avLst/>
          </a:prstGeom>
          <a:ln w="25400" cap="flat" cmpd="sng">
            <a:solidFill>
              <a:srgbClr val="C0C0C0"/>
            </a:solidFill>
            <a:prstDash val="sysDot"/>
            <a:headEnd type="none" w="med" len="med"/>
            <a:tailEnd type="oval" w="med" len="med"/>
          </a:ln>
        </p:spPr>
      </p:sp>
      <p:sp>
        <p:nvSpPr>
          <p:cNvPr id="102409" name="Text Box 15"/>
          <p:cNvSpPr txBox="1"/>
          <p:nvPr/>
        </p:nvSpPr>
        <p:spPr>
          <a:xfrm>
            <a:off x="2676525" y="3394075"/>
            <a:ext cx="4976813" cy="579438"/>
          </a:xfrm>
          <a:prstGeom prst="rect">
            <a:avLst/>
          </a:prstGeom>
          <a:noFill/>
          <a:ln w="9525">
            <a:noFill/>
          </a:ln>
        </p:spPr>
        <p:txBody>
          <a:bodyPr>
            <a:spAutoFit/>
          </a:bodyPr>
          <a:p>
            <a:pPr eaLnBrk="0" hangingPunct="0"/>
            <a:r>
              <a:rPr lang="zh-CN" altLang="en-US" sz="3200" b="1" dirty="0">
                <a:latin typeface="Arial" panose="020B0604020202020204" pitchFamily="34" charset="0"/>
              </a:rPr>
              <a:t>任务二 处理物流客户投诉</a:t>
            </a:r>
            <a:endParaRPr lang="zh-CN" altLang="en-US" sz="3200" b="1" dirty="0">
              <a:latin typeface="Arial" panose="020B0604020202020204" pitchFamily="34" charset="0"/>
            </a:endParaRPr>
          </a:p>
        </p:txBody>
      </p:sp>
      <p:sp>
        <p:nvSpPr>
          <p:cNvPr id="102410" name="Text Box 16"/>
          <p:cNvSpPr txBox="1"/>
          <p:nvPr/>
        </p:nvSpPr>
        <p:spPr>
          <a:xfrm>
            <a:off x="1987550" y="3575050"/>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2</a:t>
            </a:r>
            <a:endParaRPr lang="en-US" altLang="zh-CN" sz="2400" b="1" dirty="0">
              <a:solidFill>
                <a:schemeClr val="bg1"/>
              </a:solidFill>
              <a:latin typeface="Arial" panose="020B0604020202020204" pitchFamily="34" charset="0"/>
            </a:endParaRPr>
          </a:p>
        </p:txBody>
      </p:sp>
      <p:grpSp>
        <p:nvGrpSpPr>
          <p:cNvPr id="102411" name="Group 17"/>
          <p:cNvGrpSpPr/>
          <p:nvPr/>
        </p:nvGrpSpPr>
        <p:grpSpPr>
          <a:xfrm>
            <a:off x="1790700" y="4368800"/>
            <a:ext cx="762000" cy="663575"/>
            <a:chOff x="0" y="0"/>
            <a:chExt cx="1549" cy="1351"/>
          </a:xfrm>
        </p:grpSpPr>
        <p:sp>
          <p:nvSpPr>
            <p:cNvPr id="102415" name="AutoShape 18"/>
            <p:cNvSpPr/>
            <p:nvPr/>
          </p:nvSpPr>
          <p:spPr>
            <a:xfrm>
              <a:off x="13" y="23"/>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ndParaRPr>
            </a:p>
          </p:txBody>
        </p:sp>
        <p:sp>
          <p:nvSpPr>
            <p:cNvPr id="102416" name="AutoShape 19"/>
            <p:cNvSpPr/>
            <p:nvPr/>
          </p:nvSpPr>
          <p:spPr>
            <a:xfrm>
              <a:off x="0" y="0"/>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189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02417" name="AutoShape 20"/>
            <p:cNvSpPr/>
            <p:nvPr/>
          </p:nvSpPr>
          <p:spPr>
            <a:xfrm>
              <a:off x="90" y="80"/>
              <a:ext cx="1350" cy="1168"/>
            </a:xfrm>
            <a:prstGeom prst="hexagon">
              <a:avLst>
                <a:gd name="adj" fmla="val 28895"/>
                <a:gd name="vf" fmla="val 115470"/>
              </a:avLst>
            </a:prstGeom>
            <a:gradFill rotWithShape="1">
              <a:gsLst>
                <a:gs pos="0">
                  <a:srgbClr val="52693E"/>
                </a:gs>
                <a:gs pos="100000">
                  <a:schemeClr val="folHlink"/>
                </a:gs>
              </a:gsLst>
              <a:lin ang="18900000" scaled="1"/>
              <a:tileRect/>
            </a:gra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sp>
        <p:nvSpPr>
          <p:cNvPr id="102412" name="Line 25"/>
          <p:cNvSpPr/>
          <p:nvPr/>
        </p:nvSpPr>
        <p:spPr>
          <a:xfrm flipV="1">
            <a:off x="2319338" y="4895850"/>
            <a:ext cx="5786437" cy="69850"/>
          </a:xfrm>
          <a:prstGeom prst="line">
            <a:avLst/>
          </a:prstGeom>
          <a:ln w="25400" cap="flat" cmpd="sng">
            <a:solidFill>
              <a:srgbClr val="C0C0C0"/>
            </a:solidFill>
            <a:prstDash val="sysDot"/>
            <a:headEnd type="none" w="med" len="med"/>
            <a:tailEnd type="oval" w="med" len="med"/>
          </a:ln>
        </p:spPr>
      </p:sp>
      <p:sp>
        <p:nvSpPr>
          <p:cNvPr id="102413" name="Text Box 26"/>
          <p:cNvSpPr txBox="1"/>
          <p:nvPr/>
        </p:nvSpPr>
        <p:spPr>
          <a:xfrm>
            <a:off x="2605088" y="4324350"/>
            <a:ext cx="5905500" cy="584200"/>
          </a:xfrm>
          <a:prstGeom prst="rect">
            <a:avLst/>
          </a:prstGeom>
          <a:noFill/>
          <a:ln w="9525">
            <a:noFill/>
          </a:ln>
        </p:spPr>
        <p:txBody>
          <a:bodyPr>
            <a:spAutoFit/>
          </a:bodyPr>
          <a:p>
            <a:pPr eaLnBrk="0" hangingPunct="0"/>
            <a:r>
              <a:rPr lang="zh-CN" altLang="en-US" sz="3200" b="1" dirty="0">
                <a:latin typeface="Arial" panose="020B0604020202020204" pitchFamily="34" charset="0"/>
              </a:rPr>
              <a:t> 任务三 投诉处理后服务跟进</a:t>
            </a:r>
            <a:endParaRPr lang="zh-CN" altLang="en-US" sz="3200" b="1" dirty="0">
              <a:latin typeface="Arial" panose="020B0604020202020204" pitchFamily="34" charset="0"/>
            </a:endParaRPr>
          </a:p>
        </p:txBody>
      </p:sp>
      <p:sp>
        <p:nvSpPr>
          <p:cNvPr id="102414" name="Text Box 27"/>
          <p:cNvSpPr txBox="1"/>
          <p:nvPr/>
        </p:nvSpPr>
        <p:spPr>
          <a:xfrm>
            <a:off x="1987550" y="4467225"/>
            <a:ext cx="354013" cy="457200"/>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rPr>
              <a:t>3</a:t>
            </a:r>
            <a:endParaRPr lang="en-US" altLang="zh-CN" sz="2400" b="1" dirty="0">
              <a:solidFill>
                <a:schemeClr val="bg1"/>
              </a:solidFill>
              <a:latin typeface="Arial" panose="020B0604020202020204" pitchFamily="34"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6" name="标题 1"/>
          <p:cNvSpPr>
            <a:spLocks noGrp="1"/>
          </p:cNvSpPr>
          <p:nvPr>
            <p:ph type="title" idx="4294967295"/>
          </p:nvPr>
        </p:nvSpPr>
        <p:spPr>
          <a:ln/>
        </p:spPr>
        <p:txBody>
          <a:bodyPr vert="horz" wrap="square" lIns="91440" tIns="45720" rIns="91440" bIns="45720" anchor="ctr" anchorCtr="0"/>
          <a:p>
            <a:pPr eaLnBrk="1" hangingPunct="1"/>
            <a:r>
              <a:rPr lang="zh-CN" altLang="en-US" dirty="0">
                <a:ea typeface="宋体" panose="02010600030101010101" pitchFamily="2" charset="-122"/>
              </a:rPr>
              <a:t>教学目标</a:t>
            </a:r>
            <a:endParaRPr lang="zh-CN" altLang="en-US" dirty="0">
              <a:ea typeface="宋体" panose="02010600030101010101" pitchFamily="2" charset="-122"/>
            </a:endParaRPr>
          </a:p>
        </p:txBody>
      </p:sp>
      <p:sp>
        <p:nvSpPr>
          <p:cNvPr id="103427" name="内容占位符 2"/>
          <p:cNvSpPr>
            <a:spLocks noGrp="1"/>
          </p:cNvSpPr>
          <p:nvPr>
            <p:ph idx="1"/>
          </p:nvPr>
        </p:nvSpPr>
        <p:spPr>
          <a:xfrm>
            <a:off x="428625" y="1428750"/>
            <a:ext cx="8229600" cy="5429250"/>
          </a:xfrm>
          <a:ln/>
        </p:spPr>
        <p:txBody>
          <a:bodyPr vert="horz" wrap="square" lIns="91440" tIns="45720" rIns="91440" bIns="45720" anchor="t" anchorCtr="0"/>
          <a:p>
            <a:pPr eaLnBrk="1" hangingPunct="1">
              <a:buNone/>
            </a:pPr>
            <a:r>
              <a:rPr lang="zh-CN" altLang="en-US" b="1" dirty="0">
                <a:ea typeface="宋体" panose="02010600030101010101" pitchFamily="2" charset="-122"/>
              </a:rPr>
              <a:t>知识目标：</a:t>
            </a:r>
            <a:endParaRPr lang="zh-CN" altLang="en-US" b="1"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）掌握投诉的概念；</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）掌握投诉产生的原因和客户的反应。</a:t>
            </a:r>
            <a:endParaRPr lang="zh-CN" altLang="en-US" dirty="0">
              <a:ea typeface="宋体" panose="02010600030101010101" pitchFamily="2" charset="-122"/>
            </a:endParaRPr>
          </a:p>
          <a:p>
            <a:pPr eaLnBrk="1" hangingPunct="1">
              <a:buNone/>
            </a:pPr>
            <a:r>
              <a:rPr lang="zh-CN" altLang="en-US" b="1" dirty="0">
                <a:ea typeface="宋体" panose="02010600030101010101" pitchFamily="2" charset="-122"/>
              </a:rPr>
              <a:t>技能目标：</a:t>
            </a:r>
            <a:endParaRPr lang="zh-CN" altLang="en-US" b="1"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1</a:t>
            </a:r>
            <a:r>
              <a:rPr lang="zh-CN" altLang="en-US" dirty="0">
                <a:ea typeface="宋体" panose="02010600030101010101" pitchFamily="2" charset="-122"/>
              </a:rPr>
              <a:t>）灵活使用受理投诉的技巧；</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2</a:t>
            </a:r>
            <a:r>
              <a:rPr lang="zh-CN" altLang="en-US" dirty="0">
                <a:ea typeface="宋体" panose="02010600030101010101" pitchFamily="2" charset="-122"/>
              </a:rPr>
              <a:t>）灵活掌握处理投诉的程序；</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3</a:t>
            </a:r>
            <a:r>
              <a:rPr lang="zh-CN" altLang="en-US" dirty="0">
                <a:ea typeface="宋体" panose="02010600030101010101" pitchFamily="2" charset="-122"/>
              </a:rPr>
              <a:t>）掌握客户回访的谈话技术；</a:t>
            </a:r>
            <a:endParaRPr lang="zh-CN" altLang="en-US" dirty="0">
              <a:ea typeface="宋体" panose="02010600030101010101" pitchFamily="2" charset="-122"/>
            </a:endParaRPr>
          </a:p>
          <a:p>
            <a:pPr eaLnBrk="1" hangingPunct="1">
              <a:buNone/>
            </a:pPr>
            <a:r>
              <a:rPr lang="zh-CN" altLang="en-US" dirty="0">
                <a:ea typeface="宋体" panose="02010600030101010101" pitchFamily="2" charset="-122"/>
              </a:rPr>
              <a:t>（</a:t>
            </a:r>
            <a:r>
              <a:rPr lang="en-US" altLang="zh-CN" dirty="0">
                <a:ea typeface="宋体" panose="02010600030101010101" pitchFamily="2" charset="-122"/>
              </a:rPr>
              <a:t>4</a:t>
            </a:r>
            <a:r>
              <a:rPr lang="zh-CN" altLang="en-US" dirty="0">
                <a:ea typeface="宋体" panose="02010600030101010101" pitchFamily="2" charset="-122"/>
              </a:rPr>
              <a:t>）能熟练填写相关表格。</a:t>
            </a:r>
            <a:endParaRPr lang="zh-CN" altLang="en-US" dirty="0">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commondata" val="eyJoZGlkIjoiNjkyYThkNDM2M2NlOGFhZmNhZjFlOTE2NzY4ZjhmYjkifQ=="/>
</p:tagLst>
</file>

<file path=ppt/theme/theme1.xml><?xml version="1.0" encoding="utf-8"?>
<a:theme xmlns:a="http://schemas.openxmlformats.org/drawingml/2006/main" name="cdb2004169gl">
  <a:themeElements>
    <a:clrScheme name="cdb2004169gl 1">
      <a:dk1>
        <a:srgbClr val="000000"/>
      </a:dk1>
      <a:lt1>
        <a:srgbClr val="FFFFFF"/>
      </a:lt1>
      <a:dk2>
        <a:srgbClr val="233DA9"/>
      </a:dk2>
      <a:lt2>
        <a:srgbClr val="DDDDDD"/>
      </a:lt2>
      <a:accent1>
        <a:srgbClr val="65AAE9"/>
      </a:accent1>
      <a:accent2>
        <a:srgbClr val="B2B2B2"/>
      </a:accent2>
      <a:accent3>
        <a:srgbClr val="FFFFFF"/>
      </a:accent3>
      <a:accent4>
        <a:srgbClr val="000000"/>
      </a:accent4>
      <a:accent5>
        <a:srgbClr val="B8D2F2"/>
      </a:accent5>
      <a:accent6>
        <a:srgbClr val="A1A1A1"/>
      </a:accent6>
      <a:hlink>
        <a:srgbClr val="7DA0D3"/>
      </a:hlink>
      <a:folHlink>
        <a:srgbClr val="B2E385"/>
      </a:folHlink>
    </a:clrScheme>
    <a:fontScheme name="cdb2004169g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cdb2004169gl 1">
        <a:dk1>
          <a:srgbClr val="000000"/>
        </a:dk1>
        <a:lt1>
          <a:srgbClr val="FFFFFF"/>
        </a:lt1>
        <a:dk2>
          <a:srgbClr val="233DA9"/>
        </a:dk2>
        <a:lt2>
          <a:srgbClr val="DDDDDD"/>
        </a:lt2>
        <a:accent1>
          <a:srgbClr val="65AAE9"/>
        </a:accent1>
        <a:accent2>
          <a:srgbClr val="B2B2B2"/>
        </a:accent2>
        <a:accent3>
          <a:srgbClr val="FFFFFF"/>
        </a:accent3>
        <a:accent4>
          <a:srgbClr val="000000"/>
        </a:accent4>
        <a:accent5>
          <a:srgbClr val="B8D2F2"/>
        </a:accent5>
        <a:accent6>
          <a:srgbClr val="A1A1A1"/>
        </a:accent6>
        <a:hlink>
          <a:srgbClr val="7DA0D3"/>
        </a:hlink>
        <a:folHlink>
          <a:srgbClr val="B2E385"/>
        </a:folHlink>
      </a:clrScheme>
      <a:clrMap bg1="lt1" tx1="dk1" bg2="lt2" tx2="dk2" accent1="accent1" accent2="accent2" accent3="accent3" accent4="accent4" accent5="accent5" accent6="accent6" hlink="hlink" folHlink="folHlink"/>
    </a:extraClrScheme>
    <a:extraClrScheme>
      <a:clrScheme name="cdb2004169gl 2">
        <a:dk1>
          <a:srgbClr val="000000"/>
        </a:dk1>
        <a:lt1>
          <a:srgbClr val="FFFFFF"/>
        </a:lt1>
        <a:dk2>
          <a:srgbClr val="632769"/>
        </a:dk2>
        <a:lt2>
          <a:srgbClr val="DDDDDD"/>
        </a:lt2>
        <a:accent1>
          <a:srgbClr val="8B8DE1"/>
        </a:accent1>
        <a:accent2>
          <a:srgbClr val="FF997D"/>
        </a:accent2>
        <a:accent3>
          <a:srgbClr val="FFFFFF"/>
        </a:accent3>
        <a:accent4>
          <a:srgbClr val="000000"/>
        </a:accent4>
        <a:accent5>
          <a:srgbClr val="C4C5EE"/>
        </a:accent5>
        <a:accent6>
          <a:srgbClr val="E78A71"/>
        </a:accent6>
        <a:hlink>
          <a:srgbClr val="58AFD2"/>
        </a:hlink>
        <a:folHlink>
          <a:srgbClr val="BFDF63"/>
        </a:folHlink>
      </a:clrScheme>
      <a:clrMap bg1="lt1" tx1="dk1" bg2="lt2" tx2="dk2" accent1="accent1" accent2="accent2" accent3="accent3" accent4="accent4" accent5="accent5" accent6="accent6" hlink="hlink" folHlink="folHlink"/>
    </a:extraClrScheme>
    <a:extraClrScheme>
      <a:clrScheme name="cdb2004169gl 3">
        <a:dk1>
          <a:srgbClr val="000000"/>
        </a:dk1>
        <a:lt1>
          <a:srgbClr val="FFFFFF"/>
        </a:lt1>
        <a:dk2>
          <a:srgbClr val="37737F"/>
        </a:dk2>
        <a:lt2>
          <a:srgbClr val="DDDDDD"/>
        </a:lt2>
        <a:accent1>
          <a:srgbClr val="52BCB2"/>
        </a:accent1>
        <a:accent2>
          <a:srgbClr val="E0A56A"/>
        </a:accent2>
        <a:accent3>
          <a:srgbClr val="FFFFFF"/>
        </a:accent3>
        <a:accent4>
          <a:srgbClr val="000000"/>
        </a:accent4>
        <a:accent5>
          <a:srgbClr val="B3DAD5"/>
        </a:accent5>
        <a:accent6>
          <a:srgbClr val="CB955F"/>
        </a:accent6>
        <a:hlink>
          <a:srgbClr val="A0C264"/>
        </a:hlink>
        <a:folHlink>
          <a:srgbClr val="DCDC2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cdb2004169gl</Template>
  <TotalTime>0</TotalTime>
  <Words>29102</Words>
  <Application>WPS 演示</Application>
  <PresentationFormat>全屏显示(4:3)</PresentationFormat>
  <Paragraphs>1757</Paragraphs>
  <Slides>182</Slides>
  <Notes>1</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182</vt:i4>
      </vt:variant>
    </vt:vector>
  </HeadingPairs>
  <TitlesOfParts>
    <vt:vector size="196" baseType="lpstr">
      <vt:lpstr>Arial</vt:lpstr>
      <vt:lpstr>宋体</vt:lpstr>
      <vt:lpstr>Wingdings</vt:lpstr>
      <vt:lpstr>仿宋</vt:lpstr>
      <vt:lpstr>黑体</vt:lpstr>
      <vt:lpstr>华文新魏</vt:lpstr>
      <vt:lpstr>隶书</vt:lpstr>
      <vt:lpstr>微软雅黑</vt:lpstr>
      <vt:lpstr>Times New Roman</vt:lpstr>
      <vt:lpstr>Arial Unicode MS</vt:lpstr>
      <vt:lpstr>Times New Roman</vt:lpstr>
      <vt:lpstr>Verdana</vt:lpstr>
      <vt:lpstr>cdb2004169gl</vt:lpstr>
      <vt:lpstr>Photoshop.Image.6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微软用户</dc:creator>
  <cp:lastModifiedBy>李萍</cp:lastModifiedBy>
  <cp:revision>55</cp:revision>
  <dcterms:created xsi:type="dcterms:W3CDTF">2011-09-19T02:15:33Z</dcterms:created>
  <dcterms:modified xsi:type="dcterms:W3CDTF">2024-01-19T09:09:40Z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CEAD77B8E86E41F682E3E34A42704C75_12</vt:lpwstr>
  </property>
  <property fmtid="{D5CDD505-2E9C-101B-9397-08002B2CF9AE}" pid="3" name="KSOProductBuildVer">
    <vt:lpwstr>2052-12.1.0.16120</vt:lpwstr>
  </property>
</Properties>
</file>