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79" r:id="rId2"/>
    <p:sldId id="312" r:id="rId3"/>
    <p:sldId id="324" r:id="rId4"/>
    <p:sldId id="311" r:id="rId5"/>
    <p:sldId id="281" r:id="rId6"/>
    <p:sldId id="282" r:id="rId7"/>
    <p:sldId id="327" r:id="rId8"/>
    <p:sldId id="326"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1" r:id="rId41"/>
    <p:sldId id="362" r:id="rId42"/>
    <p:sldId id="363" r:id="rId43"/>
    <p:sldId id="364" r:id="rId44"/>
    <p:sldId id="365" r:id="rId45"/>
    <p:sldId id="366" r:id="rId46"/>
    <p:sldId id="367" r:id="rId47"/>
    <p:sldId id="368" r:id="rId48"/>
    <p:sldId id="369" r:id="rId49"/>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楷体" panose="02010609060101010101" pitchFamily="49" charset="-122"/>
      <p:regular r:id="rId56"/>
    </p:embeddedFont>
    <p:embeddedFont>
      <p:font typeface="微软雅黑" panose="020B0503020204020204" pitchFamily="34" charset="-122"/>
      <p:regular r:id="rId57"/>
      <p:bold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3" autoAdjust="0"/>
    <p:restoredTop sz="94660"/>
  </p:normalViewPr>
  <p:slideViewPr>
    <p:cSldViewPr snapToGrid="0">
      <p:cViewPr varScale="1">
        <p:scale>
          <a:sx n="83" d="100"/>
          <a:sy n="83" d="100"/>
        </p:scale>
        <p:origin x="10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2023年09月20日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2023年09月20日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3258000" y="3070361"/>
            <a:ext cx="5962650"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渠道构建</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全渠道战略多维布局</a:t>
            </a: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项目四</a:t>
            </a:r>
            <a:endParaRPr lang="en-US" altLang="zh-CN" sz="5000" b="1"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9915C71E-8968-A0A0-BB8E-981EBE5F13F5}"/>
              </a:ext>
            </a:extLst>
          </p:cNvPr>
          <p:cNvSpPr/>
          <p:nvPr/>
        </p:nvSpPr>
        <p:spPr>
          <a:xfrm>
            <a:off x="533168" y="505158"/>
            <a:ext cx="3378432" cy="432000"/>
          </a:xfrm>
          <a:prstGeom prst="roundRect">
            <a:avLst>
              <a:gd name="adj" fmla="val 50000"/>
            </a:avLst>
          </a:prstGeom>
          <a:solidFill>
            <a:schemeClr val="accent2"/>
          </a:solidFill>
          <a:ln w="12700" cap="flat" cmpd="sng" algn="ctr">
            <a:noFill/>
            <a:prstDash val="solid"/>
            <a:miter lim="800000"/>
          </a:ln>
          <a:effectLst/>
        </p:spPr>
        <p:txBody>
          <a:bodyPr rtlCol="0" anchor="ctr"/>
          <a:lstStyle/>
          <a:p>
            <a:pPr lvl="0" algn="r">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新零售运营管理（第</a:t>
            </a:r>
            <a:r>
              <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版）</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7405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全渠道零售的特点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9562AECA-1183-91C0-1CB0-10E1689341CF}"/>
              </a:ext>
            </a:extLst>
          </p:cNvPr>
          <p:cNvGrpSpPr/>
          <p:nvPr/>
        </p:nvGrpSpPr>
        <p:grpSpPr>
          <a:xfrm>
            <a:off x="866860" y="1364243"/>
            <a:ext cx="10406882" cy="4460820"/>
            <a:chOff x="866860" y="1780934"/>
            <a:chExt cx="10406882" cy="4460820"/>
          </a:xfrm>
        </p:grpSpPr>
        <p:sp>
          <p:nvSpPr>
            <p:cNvPr id="5" name="矩形 4">
              <a:extLst>
                <a:ext uri="{FF2B5EF4-FFF2-40B4-BE49-F238E27FC236}">
                  <a16:creationId xmlns:a16="http://schemas.microsoft.com/office/drawing/2014/main" id="{34585A31-6F2B-DEDB-B447-238EEAC9CA97}"/>
                </a:ext>
              </a:extLst>
            </p:cNvPr>
            <p:cNvSpPr/>
            <p:nvPr/>
          </p:nvSpPr>
          <p:spPr>
            <a:xfrm>
              <a:off x="866860" y="2943149"/>
              <a:ext cx="10406882" cy="3049681"/>
            </a:xfrm>
            <a:prstGeom prst="rect">
              <a:avLst/>
            </a:prstGeom>
          </p:spPr>
          <p:txBody>
            <a:bodyPr wrap="square">
              <a:sp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乐友孕婴童（以下简称“乐友”）是安全、健康母婴用品的全渠道零售商，它创新地采用“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网上商城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连锁店”的“互联网</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全渠道经营模式，通过线上线下融合，把实体门店的服务通过互联网无限延伸，为消费者提供一站式专业服务及便捷、舒适的购物体验。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）线下门店、网上商城、</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三位一体</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）坚守商品质量，线上线下商品互通</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）打通物流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）信息系统互通</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）会员互通</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6</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）营销打通</a:t>
              </a:r>
            </a:p>
          </p:txBody>
        </p:sp>
        <p:grpSp>
          <p:nvGrpSpPr>
            <p:cNvPr id="3" name="组合 2">
              <a:extLst>
                <a:ext uri="{FF2B5EF4-FFF2-40B4-BE49-F238E27FC236}">
                  <a16:creationId xmlns:a16="http://schemas.microsoft.com/office/drawing/2014/main" id="{CE9DC51E-0687-045A-3CDE-B59301DECE3D}"/>
                </a:ext>
              </a:extLst>
            </p:cNvPr>
            <p:cNvGrpSpPr/>
            <p:nvPr/>
          </p:nvGrpSpPr>
          <p:grpSpPr>
            <a:xfrm>
              <a:off x="866860" y="1780934"/>
              <a:ext cx="10406882" cy="4460820"/>
              <a:chOff x="1386112" y="1190625"/>
              <a:chExt cx="10406882" cy="4460820"/>
            </a:xfrm>
          </p:grpSpPr>
          <p:cxnSp>
            <p:nvCxnSpPr>
              <p:cNvPr id="6" name="直接连接符 5">
                <a:extLst>
                  <a:ext uri="{FF2B5EF4-FFF2-40B4-BE49-F238E27FC236}">
                    <a16:creationId xmlns:a16="http://schemas.microsoft.com/office/drawing/2014/main" id="{5EEFBDFF-385F-D61E-FBC5-0862D5734747}"/>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6119AAC2-0D7E-CE4D-1034-BE7F493D9B73}"/>
                  </a:ext>
                </a:extLst>
              </p:cNvPr>
              <p:cNvGrpSpPr/>
              <p:nvPr/>
            </p:nvGrpSpPr>
            <p:grpSpPr>
              <a:xfrm>
                <a:off x="1386112" y="1190625"/>
                <a:ext cx="1818007" cy="491492"/>
                <a:chOff x="1386113" y="1223329"/>
                <a:chExt cx="1697036" cy="458788"/>
              </a:xfrm>
            </p:grpSpPr>
            <p:sp>
              <p:nvSpPr>
                <p:cNvPr id="9" name="Rectangle 13" descr="FD1DDF730CE4456e89755B07FE1653D0# #Rectangle 13">
                  <a:extLst>
                    <a:ext uri="{FF2B5EF4-FFF2-40B4-BE49-F238E27FC236}">
                      <a16:creationId xmlns:a16="http://schemas.microsoft.com/office/drawing/2014/main" id="{AF424063-7505-3B33-5EC0-D31277F5245B}"/>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0" name="îŝḻide">
                  <a:extLst>
                    <a:ext uri="{FF2B5EF4-FFF2-40B4-BE49-F238E27FC236}">
                      <a16:creationId xmlns:a16="http://schemas.microsoft.com/office/drawing/2014/main" id="{E1E623DE-B634-B632-8413-6F2A931FE1B4}"/>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1" name="Freeform 44">
                  <a:extLst>
                    <a:ext uri="{FF2B5EF4-FFF2-40B4-BE49-F238E27FC236}">
                      <a16:creationId xmlns:a16="http://schemas.microsoft.com/office/drawing/2014/main" id="{8CBF49EE-4AAC-D668-CF7D-3857FFE4EAA6}"/>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8" name="直接连接符 7">
                <a:extLst>
                  <a:ext uri="{FF2B5EF4-FFF2-40B4-BE49-F238E27FC236}">
                    <a16:creationId xmlns:a16="http://schemas.microsoft.com/office/drawing/2014/main" id="{7D3DEAD2-E77F-BEF4-1819-5D698DDA9B74}"/>
                  </a:ext>
                </a:extLst>
              </p:cNvPr>
              <p:cNvCxnSpPr>
                <a:cxnSpLocks/>
              </p:cNvCxnSpPr>
              <p:nvPr/>
            </p:nvCxnSpPr>
            <p:spPr>
              <a:xfrm>
                <a:off x="1386112" y="5651445"/>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F82F6BD1-D1F6-ADFC-4D88-944C6D552E16}"/>
                </a:ext>
              </a:extLst>
            </p:cNvPr>
            <p:cNvSpPr txBox="1"/>
            <p:nvPr/>
          </p:nvSpPr>
          <p:spPr>
            <a:xfrm>
              <a:off x="2675783" y="2544009"/>
              <a:ext cx="6789038"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乐友孕婴童，“</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App+</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网上商城</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连锁店”三位一体的全渠道运营</a:t>
              </a:r>
            </a:p>
          </p:txBody>
        </p:sp>
      </p:grpSp>
    </p:spTree>
    <p:extLst>
      <p:ext uri="{BB962C8B-B14F-4D97-AF65-F5344CB8AC3E}">
        <p14:creationId xmlns:p14="http://schemas.microsoft.com/office/powerpoint/2010/main" val="34109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5953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537545" y="2759920"/>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新零售环境下的各类渠道</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及其特点</a:t>
            </a:r>
          </a:p>
        </p:txBody>
      </p:sp>
      <p:sp>
        <p:nvSpPr>
          <p:cNvPr id="20" name="矩形 19"/>
          <p:cNvSpPr/>
          <p:nvPr/>
        </p:nvSpPr>
        <p:spPr>
          <a:xfrm>
            <a:off x="2537545" y="4477146"/>
            <a:ext cx="7025555" cy="1705403"/>
          </a:xfrm>
          <a:prstGeom prst="rect">
            <a:avLst/>
          </a:prstGeom>
        </p:spPr>
        <p:txBody>
          <a:bodyPr wrap="square">
            <a:spAutoFit/>
          </a:bodyPr>
          <a:lstStyle/>
          <a:p>
            <a:pPr indent="457200" algn="just">
              <a:lnSpc>
                <a:spcPct val="150000"/>
              </a:lnSpc>
            </a:pPr>
            <a:r>
              <a:rPr lang="zh-CN" altLang="en-US" dirty="0"/>
              <a:t>依据功能的不同，新零售环境下的各类渠道可以分为线下实体门店渠道、电子商务渠道、内容分享型渠道、短视频渠道、</a:t>
            </a:r>
            <a:r>
              <a:rPr lang="en-US" altLang="zh-CN" dirty="0"/>
              <a:t>O2O</a:t>
            </a:r>
            <a:r>
              <a:rPr lang="zh-CN" altLang="en-US" dirty="0"/>
              <a:t>平台渠道、社交媒体渠道等类型。在不同渠道下，不同的场景能够为消费者带来不同的购物体验。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7688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新零售环境下的各类渠道及其特点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DB70DF2-FBFA-6DEE-C98A-51079F90C2EE}"/>
              </a:ext>
            </a:extLst>
          </p:cNvPr>
          <p:cNvGrpSpPr/>
          <p:nvPr/>
        </p:nvGrpSpPr>
        <p:grpSpPr>
          <a:xfrm>
            <a:off x="942081" y="1166038"/>
            <a:ext cx="10171705" cy="2166485"/>
            <a:chOff x="1103446" y="2450941"/>
            <a:chExt cx="10171705" cy="2166485"/>
          </a:xfrm>
        </p:grpSpPr>
        <p:sp>
          <p:nvSpPr>
            <p:cNvPr id="11" name="Text Placeholder 27">
              <a:extLst>
                <a:ext uri="{FF2B5EF4-FFF2-40B4-BE49-F238E27FC236}">
                  <a16:creationId xmlns:a16="http://schemas.microsoft.com/office/drawing/2014/main" id="{9EF9E441-C4AF-D4F9-3092-5143838AF527}"/>
                </a:ext>
              </a:extLst>
            </p:cNvPr>
            <p:cNvSpPr txBox="1">
              <a:spLocks/>
            </p:cNvSpPr>
            <p:nvPr/>
          </p:nvSpPr>
          <p:spPr>
            <a:xfrm>
              <a:off x="1103446" y="2835426"/>
              <a:ext cx="10171705" cy="1782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499F079F-2221-98D6-4294-1FC645F90619}"/>
                </a:ext>
              </a:extLst>
            </p:cNvPr>
            <p:cNvSpPr/>
            <p:nvPr/>
          </p:nvSpPr>
          <p:spPr>
            <a:xfrm>
              <a:off x="1103446" y="2450941"/>
              <a:ext cx="2472451"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线下实体门店渠道</a:t>
              </a:r>
            </a:p>
          </p:txBody>
        </p:sp>
        <p:sp>
          <p:nvSpPr>
            <p:cNvPr id="13" name="TextBox 53">
              <a:extLst>
                <a:ext uri="{FF2B5EF4-FFF2-40B4-BE49-F238E27FC236}">
                  <a16:creationId xmlns:a16="http://schemas.microsoft.com/office/drawing/2014/main" id="{33E055A8-F3F3-A805-C1D9-BA4D33F07D02}"/>
                </a:ext>
              </a:extLst>
            </p:cNvPr>
            <p:cNvSpPr txBox="1"/>
            <p:nvPr/>
          </p:nvSpPr>
          <p:spPr>
            <a:xfrm>
              <a:off x="1295795" y="2986404"/>
              <a:ext cx="9775617" cy="1452321"/>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线下实体门店是传统的零售渠道。随着各类技术的发展，线下实体门店也在不断迭代升级，呈现出数字化、场景化、智能化的趋势，能够为消费者带来更好的消费体验。</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实体门店能够为消费者提供真实的商品体验，能够让消费者更加真实地了解商品。</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在实体门店中，消费者能够与商家进行面对面的交流，享受一对一的服务。</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消费者去实体门店购物很方便，可以直接获得所要购买的商品，无须等待物流配送。</a:t>
              </a:r>
            </a:p>
          </p:txBody>
        </p:sp>
      </p:grpSp>
      <p:grpSp>
        <p:nvGrpSpPr>
          <p:cNvPr id="16" name="组合 15">
            <a:extLst>
              <a:ext uri="{FF2B5EF4-FFF2-40B4-BE49-F238E27FC236}">
                <a16:creationId xmlns:a16="http://schemas.microsoft.com/office/drawing/2014/main" id="{572D7CC9-59C4-F790-D7BD-5E68997C51CE}"/>
              </a:ext>
            </a:extLst>
          </p:cNvPr>
          <p:cNvGrpSpPr/>
          <p:nvPr/>
        </p:nvGrpSpPr>
        <p:grpSpPr>
          <a:xfrm>
            <a:off x="942081" y="3793490"/>
            <a:ext cx="10171705" cy="2456841"/>
            <a:chOff x="1103446" y="2450941"/>
            <a:chExt cx="10171705" cy="2456841"/>
          </a:xfrm>
        </p:grpSpPr>
        <p:sp>
          <p:nvSpPr>
            <p:cNvPr id="17" name="Text Placeholder 27">
              <a:extLst>
                <a:ext uri="{FF2B5EF4-FFF2-40B4-BE49-F238E27FC236}">
                  <a16:creationId xmlns:a16="http://schemas.microsoft.com/office/drawing/2014/main" id="{D40B6031-A876-A817-D64C-67A85ED7E6BD}"/>
                </a:ext>
              </a:extLst>
            </p:cNvPr>
            <p:cNvSpPr txBox="1">
              <a:spLocks/>
            </p:cNvSpPr>
            <p:nvPr/>
          </p:nvSpPr>
          <p:spPr>
            <a:xfrm>
              <a:off x="1103446" y="2835426"/>
              <a:ext cx="10171705" cy="207235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8" name="同侧圆角矩形 14">
              <a:extLst>
                <a:ext uri="{FF2B5EF4-FFF2-40B4-BE49-F238E27FC236}">
                  <a16:creationId xmlns:a16="http://schemas.microsoft.com/office/drawing/2014/main" id="{0E8BAACB-A22B-B1FB-A1AE-EFE4ACF0259D}"/>
                </a:ext>
              </a:extLst>
            </p:cNvPr>
            <p:cNvSpPr/>
            <p:nvPr/>
          </p:nvSpPr>
          <p:spPr>
            <a:xfrm>
              <a:off x="1103446" y="2450941"/>
              <a:ext cx="1974739"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电子商务渠道</a:t>
              </a:r>
            </a:p>
          </p:txBody>
        </p:sp>
        <p:sp>
          <p:nvSpPr>
            <p:cNvPr id="19" name="TextBox 53">
              <a:extLst>
                <a:ext uri="{FF2B5EF4-FFF2-40B4-BE49-F238E27FC236}">
                  <a16:creationId xmlns:a16="http://schemas.microsoft.com/office/drawing/2014/main" id="{60A33E44-BB5F-7930-7FAD-72F7C6EA6948}"/>
                </a:ext>
              </a:extLst>
            </p:cNvPr>
            <p:cNvSpPr txBox="1"/>
            <p:nvPr/>
          </p:nvSpPr>
          <p:spPr>
            <a:xfrm>
              <a:off x="1295795" y="2986404"/>
              <a:ext cx="9775617" cy="1747786"/>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电子商务渠道是品牌商和消费者使用频率很高的线上渠道，包括企业自建电子商务网站和入驻第三方电子商务平台。随着移动互联网技术的迅速发展，电子商务渠道从</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PC</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端扩展到移动端，从网页延伸到</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App</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。与其他渠道相比，电子商务渠道具有以下特点。</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平台类型多样化，流量大</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满足消费者的个性化需求</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商品展示方式多样化</a:t>
              </a:r>
            </a:p>
          </p:txBody>
        </p:sp>
      </p:grpSp>
      <p:grpSp>
        <p:nvGrpSpPr>
          <p:cNvPr id="3" name="组合 2">
            <a:extLst>
              <a:ext uri="{FF2B5EF4-FFF2-40B4-BE49-F238E27FC236}">
                <a16:creationId xmlns:a16="http://schemas.microsoft.com/office/drawing/2014/main" id="{E12A4DC6-C05C-741E-6F79-B6364038DF8B}"/>
              </a:ext>
            </a:extLst>
          </p:cNvPr>
          <p:cNvGrpSpPr/>
          <p:nvPr/>
        </p:nvGrpSpPr>
        <p:grpSpPr>
          <a:xfrm>
            <a:off x="7151386" y="1166038"/>
            <a:ext cx="3962400" cy="4936729"/>
            <a:chOff x="7151386" y="1166038"/>
            <a:chExt cx="3962400" cy="4936729"/>
          </a:xfrm>
        </p:grpSpPr>
        <p:pic>
          <p:nvPicPr>
            <p:cNvPr id="1026" name="图片 1">
              <a:extLst>
                <a:ext uri="{FF2B5EF4-FFF2-40B4-BE49-F238E27FC236}">
                  <a16:creationId xmlns:a16="http://schemas.microsoft.com/office/drawing/2014/main" id="{563836B5-CA2B-0C46-370B-325284BF3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386" y="1166038"/>
              <a:ext cx="3962400" cy="463867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70382E25-C007-08FF-1FF3-7B3C6D05EE45}"/>
                </a:ext>
              </a:extLst>
            </p:cNvPr>
            <p:cNvSpPr txBox="1"/>
            <p:nvPr/>
          </p:nvSpPr>
          <p:spPr>
            <a:xfrm>
              <a:off x="7692586" y="5871669"/>
              <a:ext cx="288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以短视频的方式展示商品</a:t>
              </a:r>
            </a:p>
          </p:txBody>
        </p:sp>
      </p:grpSp>
    </p:spTree>
    <p:extLst>
      <p:ext uri="{BB962C8B-B14F-4D97-AF65-F5344CB8AC3E}">
        <p14:creationId xmlns:p14="http://schemas.microsoft.com/office/powerpoint/2010/main" val="220571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650"/>
                                        <p:tgtEl>
                                          <p:spTgt spid="10"/>
                                        </p:tgtEl>
                                      </p:cBhvr>
                                    </p:animEffect>
                                  </p:childTnLst>
                                </p:cTn>
                              </p:par>
                            </p:childTnLst>
                          </p:cTn>
                        </p:par>
                        <p:par>
                          <p:cTn id="8" fill="hold">
                            <p:stCondLst>
                              <p:cond delay="650"/>
                            </p:stCondLst>
                            <p:childTnLst>
                              <p:par>
                                <p:cTn id="9" presetID="22" presetClass="entr" presetSubtype="1" fill="hold" nodeType="afterEffect">
                                  <p:stCondLst>
                                    <p:cond delay="1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新零售环境下的各类渠道及其特点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DB70DF2-FBFA-6DEE-C98A-51079F90C2EE}"/>
              </a:ext>
            </a:extLst>
          </p:cNvPr>
          <p:cNvGrpSpPr/>
          <p:nvPr/>
        </p:nvGrpSpPr>
        <p:grpSpPr>
          <a:xfrm>
            <a:off x="942081" y="1328083"/>
            <a:ext cx="10171705" cy="2166485"/>
            <a:chOff x="1103446" y="2450941"/>
            <a:chExt cx="10171705" cy="2166485"/>
          </a:xfrm>
        </p:grpSpPr>
        <p:sp>
          <p:nvSpPr>
            <p:cNvPr id="11" name="Text Placeholder 27">
              <a:extLst>
                <a:ext uri="{FF2B5EF4-FFF2-40B4-BE49-F238E27FC236}">
                  <a16:creationId xmlns:a16="http://schemas.microsoft.com/office/drawing/2014/main" id="{9EF9E441-C4AF-D4F9-3092-5143838AF527}"/>
                </a:ext>
              </a:extLst>
            </p:cNvPr>
            <p:cNvSpPr txBox="1">
              <a:spLocks/>
            </p:cNvSpPr>
            <p:nvPr/>
          </p:nvSpPr>
          <p:spPr>
            <a:xfrm>
              <a:off x="1103446" y="2835426"/>
              <a:ext cx="10171705" cy="1782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499F079F-2221-98D6-4294-1FC645F90619}"/>
                </a:ext>
              </a:extLst>
            </p:cNvPr>
            <p:cNvSpPr/>
            <p:nvPr/>
          </p:nvSpPr>
          <p:spPr>
            <a:xfrm>
              <a:off x="1103447" y="2450941"/>
              <a:ext cx="2217808"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内容分享型渠道</a:t>
              </a:r>
            </a:p>
          </p:txBody>
        </p:sp>
        <p:sp>
          <p:nvSpPr>
            <p:cNvPr id="13" name="TextBox 53">
              <a:extLst>
                <a:ext uri="{FF2B5EF4-FFF2-40B4-BE49-F238E27FC236}">
                  <a16:creationId xmlns:a16="http://schemas.microsoft.com/office/drawing/2014/main" id="{33E055A8-F3F3-A805-C1D9-BA4D33F07D02}"/>
                </a:ext>
              </a:extLst>
            </p:cNvPr>
            <p:cNvSpPr txBox="1"/>
            <p:nvPr/>
          </p:nvSpPr>
          <p:spPr>
            <a:xfrm>
              <a:off x="1295795" y="2986404"/>
              <a:ext cx="9775617" cy="1452321"/>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现在很多消费者并不是为了购物而购物，他们更愿意通过分享的方式向其他人推荐好物，而品牌商也愿意通过深挖商品特点，以内容分享的方式来吸引消费者，这些因素催生了蘑菇街等内容分享型平台。</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以年轻女性为目标消费群体</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注重内容分享</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深挖商品特点</a:t>
              </a:r>
            </a:p>
          </p:txBody>
        </p:sp>
      </p:grpSp>
      <p:grpSp>
        <p:nvGrpSpPr>
          <p:cNvPr id="16" name="组合 15">
            <a:extLst>
              <a:ext uri="{FF2B5EF4-FFF2-40B4-BE49-F238E27FC236}">
                <a16:creationId xmlns:a16="http://schemas.microsoft.com/office/drawing/2014/main" id="{572D7CC9-59C4-F790-D7BD-5E68997C51CE}"/>
              </a:ext>
            </a:extLst>
          </p:cNvPr>
          <p:cNvGrpSpPr/>
          <p:nvPr/>
        </p:nvGrpSpPr>
        <p:grpSpPr>
          <a:xfrm>
            <a:off x="942081" y="4147806"/>
            <a:ext cx="10171705" cy="1878485"/>
            <a:chOff x="1103446" y="2450941"/>
            <a:chExt cx="10171705" cy="1878485"/>
          </a:xfrm>
        </p:grpSpPr>
        <p:sp>
          <p:nvSpPr>
            <p:cNvPr id="17" name="Text Placeholder 27">
              <a:extLst>
                <a:ext uri="{FF2B5EF4-FFF2-40B4-BE49-F238E27FC236}">
                  <a16:creationId xmlns:a16="http://schemas.microsoft.com/office/drawing/2014/main" id="{D40B6031-A876-A817-D64C-67A85ED7E6BD}"/>
                </a:ext>
              </a:extLst>
            </p:cNvPr>
            <p:cNvSpPr txBox="1">
              <a:spLocks/>
            </p:cNvSpPr>
            <p:nvPr/>
          </p:nvSpPr>
          <p:spPr>
            <a:xfrm>
              <a:off x="1103446" y="2835426"/>
              <a:ext cx="10171705" cy="149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8" name="同侧圆角矩形 14">
              <a:extLst>
                <a:ext uri="{FF2B5EF4-FFF2-40B4-BE49-F238E27FC236}">
                  <a16:creationId xmlns:a16="http://schemas.microsoft.com/office/drawing/2014/main" id="{0E8BAACB-A22B-B1FB-A1AE-EFE4ACF0259D}"/>
                </a:ext>
              </a:extLst>
            </p:cNvPr>
            <p:cNvSpPr/>
            <p:nvPr/>
          </p:nvSpPr>
          <p:spPr>
            <a:xfrm>
              <a:off x="1103447" y="2450941"/>
              <a:ext cx="1720096"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短视频渠道</a:t>
              </a:r>
            </a:p>
          </p:txBody>
        </p:sp>
        <p:sp>
          <p:nvSpPr>
            <p:cNvPr id="19" name="TextBox 53">
              <a:extLst>
                <a:ext uri="{FF2B5EF4-FFF2-40B4-BE49-F238E27FC236}">
                  <a16:creationId xmlns:a16="http://schemas.microsoft.com/office/drawing/2014/main" id="{60A33E44-BB5F-7930-7FAD-72F7C6EA6948}"/>
                </a:ext>
              </a:extLst>
            </p:cNvPr>
            <p:cNvSpPr txBox="1"/>
            <p:nvPr/>
          </p:nvSpPr>
          <p:spPr>
            <a:xfrm>
              <a:off x="1295795" y="298640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移动互联网技术的发展催生并推动了短视频</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App</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的快速发展，抖音和快手已经成为短视频领域的典型代表和流行的“带货”渠道。</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流量大、传播范围广、速度快</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强大的“带货”能力</a:t>
              </a:r>
            </a:p>
          </p:txBody>
        </p:sp>
      </p:grpSp>
    </p:spTree>
    <p:extLst>
      <p:ext uri="{BB962C8B-B14F-4D97-AF65-F5344CB8AC3E}">
        <p14:creationId xmlns:p14="http://schemas.microsoft.com/office/powerpoint/2010/main" val="11685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650"/>
                                        <p:tgtEl>
                                          <p:spTgt spid="10"/>
                                        </p:tgtEl>
                                      </p:cBhvr>
                                    </p:animEffect>
                                  </p:childTnLst>
                                </p:cTn>
                              </p:par>
                            </p:childTnLst>
                          </p:cTn>
                        </p:par>
                        <p:par>
                          <p:cTn id="8" fill="hold">
                            <p:stCondLst>
                              <p:cond delay="650"/>
                            </p:stCondLst>
                            <p:childTnLst>
                              <p:par>
                                <p:cTn id="9" presetID="22" presetClass="entr" presetSubtype="1" fill="hold" nodeType="afterEffect">
                                  <p:stCondLst>
                                    <p:cond delay="1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新零售环境下的各类渠道及其特点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DB70DF2-FBFA-6DEE-C98A-51079F90C2EE}"/>
              </a:ext>
            </a:extLst>
          </p:cNvPr>
          <p:cNvGrpSpPr/>
          <p:nvPr/>
        </p:nvGrpSpPr>
        <p:grpSpPr>
          <a:xfrm>
            <a:off x="942081" y="1409108"/>
            <a:ext cx="10171705" cy="1878485"/>
            <a:chOff x="1103446" y="2450941"/>
            <a:chExt cx="10171705" cy="1878485"/>
          </a:xfrm>
        </p:grpSpPr>
        <p:sp>
          <p:nvSpPr>
            <p:cNvPr id="11" name="Text Placeholder 27">
              <a:extLst>
                <a:ext uri="{FF2B5EF4-FFF2-40B4-BE49-F238E27FC236}">
                  <a16:creationId xmlns:a16="http://schemas.microsoft.com/office/drawing/2014/main" id="{9EF9E441-C4AF-D4F9-3092-5143838AF527}"/>
                </a:ext>
              </a:extLst>
            </p:cNvPr>
            <p:cNvSpPr txBox="1">
              <a:spLocks/>
            </p:cNvSpPr>
            <p:nvPr/>
          </p:nvSpPr>
          <p:spPr>
            <a:xfrm>
              <a:off x="1103446" y="2835426"/>
              <a:ext cx="10171705" cy="149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499F079F-2221-98D6-4294-1FC645F90619}"/>
                </a:ext>
              </a:extLst>
            </p:cNvPr>
            <p:cNvSpPr/>
            <p:nvPr/>
          </p:nvSpPr>
          <p:spPr>
            <a:xfrm>
              <a:off x="1103447" y="2450941"/>
              <a:ext cx="2055761"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en-US" altLang="zh-CN" sz="2000" b="1" dirty="0">
                  <a:solidFill>
                    <a:schemeClr val="lt1"/>
                  </a:solidFill>
                  <a:latin typeface="微软雅黑" panose="020B0503020204020204" pitchFamily="34" charset="-122"/>
                  <a:ea typeface="微软雅黑" panose="020B0503020204020204" pitchFamily="34" charset="-122"/>
                  <a:cs typeface="+mn-ea"/>
                  <a:sym typeface="+mn-lt"/>
                </a:rPr>
                <a:t>O2O</a:t>
              </a:r>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平台渠道</a:t>
              </a:r>
            </a:p>
          </p:txBody>
        </p:sp>
        <p:sp>
          <p:nvSpPr>
            <p:cNvPr id="13" name="TextBox 53">
              <a:extLst>
                <a:ext uri="{FF2B5EF4-FFF2-40B4-BE49-F238E27FC236}">
                  <a16:creationId xmlns:a16="http://schemas.microsoft.com/office/drawing/2014/main" id="{33E055A8-F3F3-A805-C1D9-BA4D33F07D02}"/>
                </a:ext>
              </a:extLst>
            </p:cNvPr>
            <p:cNvSpPr txBox="1"/>
            <p:nvPr/>
          </p:nvSpPr>
          <p:spPr>
            <a:xfrm>
              <a:off x="1295795" y="298640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以美团、饿了么、大众点评为代表的</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O2O</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平台能够为消费者提供吃、穿、住、行等生活各领域的服务，不仅带动了“懒人经济”的发展，也为消费者节省了很多时间。</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直接连接消费者</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注重消费者体验</a:t>
              </a:r>
            </a:p>
          </p:txBody>
        </p:sp>
      </p:grpSp>
      <p:grpSp>
        <p:nvGrpSpPr>
          <p:cNvPr id="16" name="组合 15">
            <a:extLst>
              <a:ext uri="{FF2B5EF4-FFF2-40B4-BE49-F238E27FC236}">
                <a16:creationId xmlns:a16="http://schemas.microsoft.com/office/drawing/2014/main" id="{572D7CC9-59C4-F790-D7BD-5E68997C51CE}"/>
              </a:ext>
            </a:extLst>
          </p:cNvPr>
          <p:cNvGrpSpPr/>
          <p:nvPr/>
        </p:nvGrpSpPr>
        <p:grpSpPr>
          <a:xfrm>
            <a:off x="942081" y="4043631"/>
            <a:ext cx="10171705" cy="1878485"/>
            <a:chOff x="1103446" y="2450941"/>
            <a:chExt cx="10171705" cy="1878485"/>
          </a:xfrm>
        </p:grpSpPr>
        <p:sp>
          <p:nvSpPr>
            <p:cNvPr id="17" name="Text Placeholder 27">
              <a:extLst>
                <a:ext uri="{FF2B5EF4-FFF2-40B4-BE49-F238E27FC236}">
                  <a16:creationId xmlns:a16="http://schemas.microsoft.com/office/drawing/2014/main" id="{D40B6031-A876-A817-D64C-67A85ED7E6BD}"/>
                </a:ext>
              </a:extLst>
            </p:cNvPr>
            <p:cNvSpPr txBox="1">
              <a:spLocks/>
            </p:cNvSpPr>
            <p:nvPr/>
          </p:nvSpPr>
          <p:spPr>
            <a:xfrm>
              <a:off x="1103446" y="2835426"/>
              <a:ext cx="10171705" cy="1494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8" name="同侧圆角矩形 14">
              <a:extLst>
                <a:ext uri="{FF2B5EF4-FFF2-40B4-BE49-F238E27FC236}">
                  <a16:creationId xmlns:a16="http://schemas.microsoft.com/office/drawing/2014/main" id="{0E8BAACB-A22B-B1FB-A1AE-EFE4ACF0259D}"/>
                </a:ext>
              </a:extLst>
            </p:cNvPr>
            <p:cNvSpPr/>
            <p:nvPr/>
          </p:nvSpPr>
          <p:spPr>
            <a:xfrm>
              <a:off x="1103447" y="2450941"/>
              <a:ext cx="19764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社交媒体渠道</a:t>
              </a:r>
            </a:p>
          </p:txBody>
        </p:sp>
        <p:sp>
          <p:nvSpPr>
            <p:cNvPr id="19" name="TextBox 53">
              <a:extLst>
                <a:ext uri="{FF2B5EF4-FFF2-40B4-BE49-F238E27FC236}">
                  <a16:creationId xmlns:a16="http://schemas.microsoft.com/office/drawing/2014/main" id="{60A33E44-BB5F-7930-7FAD-72F7C6EA6948}"/>
                </a:ext>
              </a:extLst>
            </p:cNvPr>
            <p:cNvSpPr txBox="1"/>
            <p:nvPr/>
          </p:nvSpPr>
          <p:spPr>
            <a:xfrm>
              <a:off x="1295795" y="298640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社交媒体是人们彼此分享意见、见解、经验和观点的工具和平台，如社交网站、微博、微信、论坛等。社交媒体与电子商务的融合形成了社交电商。</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获客成本低</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商品信息即时推广和裂变式扩张</a:t>
              </a:r>
            </a:p>
          </p:txBody>
        </p:sp>
      </p:grpSp>
    </p:spTree>
    <p:extLst>
      <p:ext uri="{BB962C8B-B14F-4D97-AF65-F5344CB8AC3E}">
        <p14:creationId xmlns:p14="http://schemas.microsoft.com/office/powerpoint/2010/main" val="13337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650"/>
                                        <p:tgtEl>
                                          <p:spTgt spid="10"/>
                                        </p:tgtEl>
                                      </p:cBhvr>
                                    </p:animEffect>
                                  </p:childTnLst>
                                </p:cTn>
                              </p:par>
                            </p:childTnLst>
                          </p:cTn>
                        </p:par>
                        <p:par>
                          <p:cTn id="8" fill="hold">
                            <p:stCondLst>
                              <p:cond delay="650"/>
                            </p:stCondLst>
                            <p:childTnLst>
                              <p:par>
                                <p:cTn id="9" presetID="22" presetClass="entr" presetSubtype="1" fill="hold" nodeType="afterEffect">
                                  <p:stCondLst>
                                    <p:cond delay="1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新零售环境下的各类渠道及其特点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71C17110-D526-F23A-E8F2-F81AC92677D3}"/>
              </a:ext>
            </a:extLst>
          </p:cNvPr>
          <p:cNvGrpSpPr/>
          <p:nvPr/>
        </p:nvGrpSpPr>
        <p:grpSpPr>
          <a:xfrm>
            <a:off x="1140988" y="2427653"/>
            <a:ext cx="9673578" cy="1604211"/>
            <a:chOff x="886345" y="1003967"/>
            <a:chExt cx="9673578" cy="1604211"/>
          </a:xfrm>
        </p:grpSpPr>
        <p:sp>
          <p:nvSpPr>
            <p:cNvPr id="3" name="矩形: 圆角 2">
              <a:extLst>
                <a:ext uri="{FF2B5EF4-FFF2-40B4-BE49-F238E27FC236}">
                  <a16:creationId xmlns:a16="http://schemas.microsoft.com/office/drawing/2014/main" id="{06825A23-51C6-6736-6DB6-308E1AF0B174}"/>
                </a:ext>
              </a:extLst>
            </p:cNvPr>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你是否在除了实体门店、电子商务平台以外的其他渠道购买过商品？说一说你在这些渠道的购物体验。</a:t>
              </a:r>
            </a:p>
          </p:txBody>
        </p:sp>
        <p:sp>
          <p:nvSpPr>
            <p:cNvPr id="4" name="文本框 3">
              <a:extLst>
                <a:ext uri="{FF2B5EF4-FFF2-40B4-BE49-F238E27FC236}">
                  <a16:creationId xmlns:a16="http://schemas.microsoft.com/office/drawing/2014/main" id="{EE747300-415A-01FD-EAC4-94E356B4E2C1}"/>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5" name="组合 4">
              <a:extLst>
                <a:ext uri="{FF2B5EF4-FFF2-40B4-BE49-F238E27FC236}">
                  <a16:creationId xmlns:a16="http://schemas.microsoft.com/office/drawing/2014/main" id="{2510860F-9E14-E5FB-8E50-85C3F32EABAB}"/>
                </a:ext>
              </a:extLst>
            </p:cNvPr>
            <p:cNvGrpSpPr/>
            <p:nvPr/>
          </p:nvGrpSpPr>
          <p:grpSpPr>
            <a:xfrm>
              <a:off x="886345" y="1003967"/>
              <a:ext cx="746632" cy="746632"/>
              <a:chOff x="1118840" y="4462463"/>
              <a:chExt cx="746632" cy="746632"/>
            </a:xfrm>
          </p:grpSpPr>
          <p:pic>
            <p:nvPicPr>
              <p:cNvPr id="6" name="图形 5" descr="聊天">
                <a:extLst>
                  <a:ext uri="{FF2B5EF4-FFF2-40B4-BE49-F238E27FC236}">
                    <a16:creationId xmlns:a16="http://schemas.microsoft.com/office/drawing/2014/main" id="{2D917C6F-3847-FC27-F8B9-AE3A1EAF03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7" name="组合 6">
                <a:extLst>
                  <a:ext uri="{FF2B5EF4-FFF2-40B4-BE49-F238E27FC236}">
                    <a16:creationId xmlns:a16="http://schemas.microsoft.com/office/drawing/2014/main" id="{3459B788-15EF-BCEA-B50D-A17DCBE101C3}"/>
                  </a:ext>
                </a:extLst>
              </p:cNvPr>
              <p:cNvGrpSpPr/>
              <p:nvPr/>
            </p:nvGrpSpPr>
            <p:grpSpPr>
              <a:xfrm>
                <a:off x="1490660" y="4810123"/>
                <a:ext cx="251644" cy="54000"/>
                <a:chOff x="1473993" y="4800599"/>
                <a:chExt cx="251644" cy="54000"/>
              </a:xfrm>
            </p:grpSpPr>
            <p:sp>
              <p:nvSpPr>
                <p:cNvPr id="8" name="椭圆 7">
                  <a:extLst>
                    <a:ext uri="{FF2B5EF4-FFF2-40B4-BE49-F238E27FC236}">
                      <a16:creationId xmlns:a16="http://schemas.microsoft.com/office/drawing/2014/main" id="{883921BC-062B-80DE-24FF-4017E288EFB5}"/>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15134EC5-C8A4-2AF2-FE3F-4CF9B8C24C7F}"/>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CC72DCBA-8A25-2ADA-841D-6DA5054F702F}"/>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1233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6416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2537545" y="2806220"/>
            <a:ext cx="6955750"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传统企业全渠道战略转型</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的策略</a:t>
            </a:r>
          </a:p>
        </p:txBody>
      </p:sp>
      <p:sp>
        <p:nvSpPr>
          <p:cNvPr id="20" name="矩形 19"/>
          <p:cNvSpPr/>
          <p:nvPr/>
        </p:nvSpPr>
        <p:spPr>
          <a:xfrm>
            <a:off x="2537545" y="4488721"/>
            <a:ext cx="7025555" cy="1705403"/>
          </a:xfrm>
          <a:prstGeom prst="rect">
            <a:avLst/>
          </a:prstGeom>
        </p:spPr>
        <p:txBody>
          <a:bodyPr wrap="square">
            <a:spAutoFit/>
          </a:bodyPr>
          <a:lstStyle/>
          <a:p>
            <a:pPr indent="457200" algn="just">
              <a:lnSpc>
                <a:spcPct val="150000"/>
              </a:lnSpc>
            </a:pPr>
            <a:r>
              <a:rPr lang="zh-CN" altLang="en-US" dirty="0"/>
              <a:t>全渠道零售促使品牌商和企业的经营理念从以前的“终端为王”转变为“消费者为王”，品牌商和企业的定位、渠道建立、终端建设、服务流程、商品规划、物流配送、生产采购、组织结构等环节都应该以消费者的需求和习惯为核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7911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传统企业全渠道战略转型的策略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DB70DF2-FBFA-6DEE-C98A-51079F90C2EE}"/>
              </a:ext>
            </a:extLst>
          </p:cNvPr>
          <p:cNvGrpSpPr/>
          <p:nvPr/>
        </p:nvGrpSpPr>
        <p:grpSpPr>
          <a:xfrm>
            <a:off x="942081" y="1166038"/>
            <a:ext cx="10171705" cy="2166485"/>
            <a:chOff x="1103446" y="2450941"/>
            <a:chExt cx="10171705" cy="2166485"/>
          </a:xfrm>
        </p:grpSpPr>
        <p:sp>
          <p:nvSpPr>
            <p:cNvPr id="11" name="Text Placeholder 27">
              <a:extLst>
                <a:ext uri="{FF2B5EF4-FFF2-40B4-BE49-F238E27FC236}">
                  <a16:creationId xmlns:a16="http://schemas.microsoft.com/office/drawing/2014/main" id="{9EF9E441-C4AF-D4F9-3092-5143838AF527}"/>
                </a:ext>
              </a:extLst>
            </p:cNvPr>
            <p:cNvSpPr txBox="1">
              <a:spLocks/>
            </p:cNvSpPr>
            <p:nvPr/>
          </p:nvSpPr>
          <p:spPr>
            <a:xfrm>
              <a:off x="1103446" y="2835426"/>
              <a:ext cx="10171705" cy="1782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499F079F-2221-98D6-4294-1FC645F90619}"/>
                </a:ext>
              </a:extLst>
            </p:cNvPr>
            <p:cNvSpPr/>
            <p:nvPr/>
          </p:nvSpPr>
          <p:spPr>
            <a:xfrm>
              <a:off x="1103446" y="2450941"/>
              <a:ext cx="5261949"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量体裁衣，选择适合自己的全渠道业务模式</a:t>
              </a:r>
            </a:p>
          </p:txBody>
        </p:sp>
        <p:sp>
          <p:nvSpPr>
            <p:cNvPr id="13" name="TextBox 53">
              <a:extLst>
                <a:ext uri="{FF2B5EF4-FFF2-40B4-BE49-F238E27FC236}">
                  <a16:creationId xmlns:a16="http://schemas.microsoft.com/office/drawing/2014/main" id="{33E055A8-F3F3-A805-C1D9-BA4D33F07D02}"/>
                </a:ext>
              </a:extLst>
            </p:cNvPr>
            <p:cNvSpPr txBox="1"/>
            <p:nvPr/>
          </p:nvSpPr>
          <p:spPr>
            <a:xfrm>
              <a:off x="1295795" y="2986404"/>
              <a:ext cx="9775617" cy="1452321"/>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全渠道涉及的环节非常复杂，零售企业应在统筹全局的基础上，根据自身的特点选择适合自己的全渠道业务模式和全渠道业务场景。</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业态不同，全渠道业务模式不同</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核心优势和资源不同，全渠道业务模式不同</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合理协调线上线下关系</a:t>
              </a:r>
            </a:p>
          </p:txBody>
        </p:sp>
      </p:grpSp>
      <p:grpSp>
        <p:nvGrpSpPr>
          <p:cNvPr id="16" name="组合 15">
            <a:extLst>
              <a:ext uri="{FF2B5EF4-FFF2-40B4-BE49-F238E27FC236}">
                <a16:creationId xmlns:a16="http://schemas.microsoft.com/office/drawing/2014/main" id="{572D7CC9-59C4-F790-D7BD-5E68997C51CE}"/>
              </a:ext>
            </a:extLst>
          </p:cNvPr>
          <p:cNvGrpSpPr/>
          <p:nvPr/>
        </p:nvGrpSpPr>
        <p:grpSpPr>
          <a:xfrm>
            <a:off x="942081" y="3793490"/>
            <a:ext cx="10171705" cy="2456841"/>
            <a:chOff x="1103446" y="2450941"/>
            <a:chExt cx="10171705" cy="2456841"/>
          </a:xfrm>
        </p:grpSpPr>
        <p:sp>
          <p:nvSpPr>
            <p:cNvPr id="17" name="Text Placeholder 27">
              <a:extLst>
                <a:ext uri="{FF2B5EF4-FFF2-40B4-BE49-F238E27FC236}">
                  <a16:creationId xmlns:a16="http://schemas.microsoft.com/office/drawing/2014/main" id="{D40B6031-A876-A817-D64C-67A85ED7E6BD}"/>
                </a:ext>
              </a:extLst>
            </p:cNvPr>
            <p:cNvSpPr txBox="1">
              <a:spLocks/>
            </p:cNvSpPr>
            <p:nvPr/>
          </p:nvSpPr>
          <p:spPr>
            <a:xfrm>
              <a:off x="1103446" y="2835426"/>
              <a:ext cx="10171705" cy="2072356"/>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8" name="同侧圆角矩形 14">
              <a:extLst>
                <a:ext uri="{FF2B5EF4-FFF2-40B4-BE49-F238E27FC236}">
                  <a16:creationId xmlns:a16="http://schemas.microsoft.com/office/drawing/2014/main" id="{0E8BAACB-A22B-B1FB-A1AE-EFE4ACF0259D}"/>
                </a:ext>
              </a:extLst>
            </p:cNvPr>
            <p:cNvSpPr/>
            <p:nvPr/>
          </p:nvSpPr>
          <p:spPr>
            <a:xfrm>
              <a:off x="1103446" y="2450941"/>
              <a:ext cx="4243377"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培养深度洞察和分析消费者的能力</a:t>
              </a:r>
            </a:p>
          </p:txBody>
        </p:sp>
        <p:sp>
          <p:nvSpPr>
            <p:cNvPr id="19" name="TextBox 53">
              <a:extLst>
                <a:ext uri="{FF2B5EF4-FFF2-40B4-BE49-F238E27FC236}">
                  <a16:creationId xmlns:a16="http://schemas.microsoft.com/office/drawing/2014/main" id="{60A33E44-BB5F-7930-7FAD-72F7C6EA6948}"/>
                </a:ext>
              </a:extLst>
            </p:cNvPr>
            <p:cNvSpPr txBox="1"/>
            <p:nvPr/>
          </p:nvSpPr>
          <p:spPr>
            <a:xfrm>
              <a:off x="1295795" y="2986404"/>
              <a:ext cx="9775617" cy="1747786"/>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通过深度洞察和分析消费者，零售企业能够了解消费者的需求和消费行为特征，从而更好地开展营销推广，优化商品设计，进行个性化推荐，最终提高消费者的满意度和忠诚度，实现销量和利润的提升。对消费者进行深度洞察和分析主要包括两个方面的内容</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消费者偏好分析：消费者搜索、浏览、收藏、购买商品的品类、价位、品牌等</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50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消费者画像分析：消费者年龄、性别、学历、职业、所在地区、兴趣爱好、购物时间、购物频率、月均消费金额、媒体使用习惯等</a:t>
              </a:r>
            </a:p>
          </p:txBody>
        </p:sp>
      </p:grpSp>
      <p:grpSp>
        <p:nvGrpSpPr>
          <p:cNvPr id="9" name="组合 8">
            <a:extLst>
              <a:ext uri="{FF2B5EF4-FFF2-40B4-BE49-F238E27FC236}">
                <a16:creationId xmlns:a16="http://schemas.microsoft.com/office/drawing/2014/main" id="{EDBDF3E4-112A-80B3-86ED-BBA78DF2ADC2}"/>
              </a:ext>
            </a:extLst>
          </p:cNvPr>
          <p:cNvGrpSpPr/>
          <p:nvPr/>
        </p:nvGrpSpPr>
        <p:grpSpPr>
          <a:xfrm>
            <a:off x="5664512" y="3793490"/>
            <a:ext cx="5449274" cy="2715189"/>
            <a:chOff x="5664512" y="3793490"/>
            <a:chExt cx="5449274" cy="2715189"/>
          </a:xfrm>
        </p:grpSpPr>
        <p:sp>
          <p:nvSpPr>
            <p:cNvPr id="6" name="文本框 5">
              <a:extLst>
                <a:ext uri="{FF2B5EF4-FFF2-40B4-BE49-F238E27FC236}">
                  <a16:creationId xmlns:a16="http://schemas.microsoft.com/office/drawing/2014/main" id="{CC7F6781-7A2E-ED2C-C2B2-4346305942F7}"/>
                </a:ext>
              </a:extLst>
            </p:cNvPr>
            <p:cNvSpPr txBox="1"/>
            <p:nvPr/>
          </p:nvSpPr>
          <p:spPr>
            <a:xfrm>
              <a:off x="6949149" y="6277581"/>
              <a:ext cx="288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消费者数据的来源</a:t>
              </a:r>
            </a:p>
          </p:txBody>
        </p:sp>
        <p:pic>
          <p:nvPicPr>
            <p:cNvPr id="8" name="图片 7">
              <a:extLst>
                <a:ext uri="{FF2B5EF4-FFF2-40B4-BE49-F238E27FC236}">
                  <a16:creationId xmlns:a16="http://schemas.microsoft.com/office/drawing/2014/main" id="{3D87B5AC-C0C2-388E-8D48-77355C3B1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512" y="3793490"/>
              <a:ext cx="5449274" cy="2456841"/>
            </a:xfrm>
            <a:prstGeom prst="rect">
              <a:avLst/>
            </a:prstGeom>
            <a:solidFill>
              <a:schemeClr val="bg1"/>
            </a:solidFill>
            <a:ln>
              <a:solidFill>
                <a:schemeClr val="bg1">
                  <a:lumMod val="50000"/>
                </a:schemeClr>
              </a:solidFill>
            </a:ln>
          </p:spPr>
        </p:pic>
      </p:grpSp>
    </p:spTree>
    <p:extLst>
      <p:ext uri="{BB962C8B-B14F-4D97-AF65-F5344CB8AC3E}">
        <p14:creationId xmlns:p14="http://schemas.microsoft.com/office/powerpoint/2010/main" val="37107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650"/>
                                        <p:tgtEl>
                                          <p:spTgt spid="10"/>
                                        </p:tgtEl>
                                      </p:cBhvr>
                                    </p:animEffect>
                                  </p:childTnLst>
                                </p:cTn>
                              </p:par>
                            </p:childTnLst>
                          </p:cTn>
                        </p:par>
                        <p:par>
                          <p:cTn id="8" fill="hold">
                            <p:stCondLst>
                              <p:cond delay="650"/>
                            </p:stCondLst>
                            <p:childTnLst>
                              <p:par>
                                <p:cTn id="9" presetID="22" presetClass="entr" presetSubtype="1" fill="hold" nodeType="afterEffect">
                                  <p:stCondLst>
                                    <p:cond delay="1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传统企业全渠道战略转型的策略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DB70DF2-FBFA-6DEE-C98A-51079F90C2EE}"/>
              </a:ext>
            </a:extLst>
          </p:cNvPr>
          <p:cNvGrpSpPr/>
          <p:nvPr/>
        </p:nvGrpSpPr>
        <p:grpSpPr>
          <a:xfrm>
            <a:off x="942081" y="1536431"/>
            <a:ext cx="10171705" cy="1610705"/>
            <a:chOff x="1103446" y="2450941"/>
            <a:chExt cx="10171705" cy="1610705"/>
          </a:xfrm>
        </p:grpSpPr>
        <p:sp>
          <p:nvSpPr>
            <p:cNvPr id="11" name="Text Placeholder 27">
              <a:extLst>
                <a:ext uri="{FF2B5EF4-FFF2-40B4-BE49-F238E27FC236}">
                  <a16:creationId xmlns:a16="http://schemas.microsoft.com/office/drawing/2014/main" id="{9EF9E441-C4AF-D4F9-3092-5143838AF527}"/>
                </a:ext>
              </a:extLst>
            </p:cNvPr>
            <p:cNvSpPr txBox="1">
              <a:spLocks/>
            </p:cNvSpPr>
            <p:nvPr/>
          </p:nvSpPr>
          <p:spPr>
            <a:xfrm>
              <a:off x="1103446" y="2835426"/>
              <a:ext cx="10171705" cy="122622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2" name="同侧圆角矩形 14">
              <a:extLst>
                <a:ext uri="{FF2B5EF4-FFF2-40B4-BE49-F238E27FC236}">
                  <a16:creationId xmlns:a16="http://schemas.microsoft.com/office/drawing/2014/main" id="{499F079F-2221-98D6-4294-1FC645F90619}"/>
                </a:ext>
              </a:extLst>
            </p:cNvPr>
            <p:cNvSpPr/>
            <p:nvPr/>
          </p:nvSpPr>
          <p:spPr>
            <a:xfrm>
              <a:off x="1103446" y="2450941"/>
              <a:ext cx="5526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建立与全渠道业务模式相适应的线下业务流程</a:t>
              </a:r>
            </a:p>
          </p:txBody>
        </p:sp>
        <p:sp>
          <p:nvSpPr>
            <p:cNvPr id="13" name="TextBox 53">
              <a:extLst>
                <a:ext uri="{FF2B5EF4-FFF2-40B4-BE49-F238E27FC236}">
                  <a16:creationId xmlns:a16="http://schemas.microsoft.com/office/drawing/2014/main" id="{33E055A8-F3F3-A805-C1D9-BA4D33F07D02}"/>
                </a:ext>
              </a:extLst>
            </p:cNvPr>
            <p:cNvSpPr txBox="1"/>
            <p:nvPr/>
          </p:nvSpPr>
          <p:spPr>
            <a:xfrm>
              <a:off x="1295795" y="2986404"/>
              <a:ext cx="9775617"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建立与全渠道业务模式相适应的线下业务流程如下。</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6000">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1</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）线下门店为在线上购物的消费者提供无差别服务</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6000">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2</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）线上所购商品支持线下退换货</a:t>
              </a:r>
            </a:p>
          </p:txBody>
        </p:sp>
      </p:grpSp>
      <p:grpSp>
        <p:nvGrpSpPr>
          <p:cNvPr id="16" name="组合 15">
            <a:extLst>
              <a:ext uri="{FF2B5EF4-FFF2-40B4-BE49-F238E27FC236}">
                <a16:creationId xmlns:a16="http://schemas.microsoft.com/office/drawing/2014/main" id="{572D7CC9-59C4-F790-D7BD-5E68997C51CE}"/>
              </a:ext>
            </a:extLst>
          </p:cNvPr>
          <p:cNvGrpSpPr/>
          <p:nvPr/>
        </p:nvGrpSpPr>
        <p:grpSpPr>
          <a:xfrm>
            <a:off x="942081" y="3979983"/>
            <a:ext cx="10171705" cy="1610705"/>
            <a:chOff x="1103446" y="2450941"/>
            <a:chExt cx="10171705" cy="1610705"/>
          </a:xfrm>
        </p:grpSpPr>
        <p:sp>
          <p:nvSpPr>
            <p:cNvPr id="17" name="Text Placeholder 27">
              <a:extLst>
                <a:ext uri="{FF2B5EF4-FFF2-40B4-BE49-F238E27FC236}">
                  <a16:creationId xmlns:a16="http://schemas.microsoft.com/office/drawing/2014/main" id="{D40B6031-A876-A817-D64C-67A85ED7E6BD}"/>
                </a:ext>
              </a:extLst>
            </p:cNvPr>
            <p:cNvSpPr txBox="1">
              <a:spLocks/>
            </p:cNvSpPr>
            <p:nvPr/>
          </p:nvSpPr>
          <p:spPr>
            <a:xfrm>
              <a:off x="1103446" y="2835426"/>
              <a:ext cx="10171705" cy="122622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8" name="同侧圆角矩形 14">
              <a:extLst>
                <a:ext uri="{FF2B5EF4-FFF2-40B4-BE49-F238E27FC236}">
                  <a16:creationId xmlns:a16="http://schemas.microsoft.com/office/drawing/2014/main" id="{0E8BAACB-A22B-B1FB-A1AE-EFE4ACF0259D}"/>
                </a:ext>
              </a:extLst>
            </p:cNvPr>
            <p:cNvSpPr/>
            <p:nvPr/>
          </p:nvSpPr>
          <p:spPr>
            <a:xfrm>
              <a:off x="1103447" y="2450941"/>
              <a:ext cx="3988734"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建立整合线上线下业务的</a:t>
              </a:r>
              <a:r>
                <a:rPr lang="en-US" altLang="zh-CN" sz="2000" b="1" dirty="0">
                  <a:solidFill>
                    <a:schemeClr val="lt1"/>
                  </a:solidFill>
                  <a:latin typeface="微软雅黑" panose="020B0503020204020204" pitchFamily="34" charset="-122"/>
                  <a:ea typeface="微软雅黑" panose="020B0503020204020204" pitchFamily="34" charset="-122"/>
                  <a:cs typeface="+mn-ea"/>
                  <a:sym typeface="+mn-lt"/>
                </a:rPr>
                <a:t>IT</a:t>
              </a:r>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系统</a:t>
              </a:r>
            </a:p>
          </p:txBody>
        </p:sp>
        <p:sp>
          <p:nvSpPr>
            <p:cNvPr id="19" name="TextBox 53">
              <a:extLst>
                <a:ext uri="{FF2B5EF4-FFF2-40B4-BE49-F238E27FC236}">
                  <a16:creationId xmlns:a16="http://schemas.microsoft.com/office/drawing/2014/main" id="{60A33E44-BB5F-7930-7FAD-72F7C6EA6948}"/>
                </a:ext>
              </a:extLst>
            </p:cNvPr>
            <p:cNvSpPr txBox="1"/>
            <p:nvPr/>
          </p:nvSpPr>
          <p:spPr>
            <a:xfrm>
              <a:off x="1295795" y="2986404"/>
              <a:ext cx="9775617"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完善、成熟的</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IT</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系统是支持零售企业发展全渠道零售业务的有力保障。零售企业需要根据自身全渠道业务的模式来改造或重新构建企业的</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IT</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系统，逐步建立覆盖生产、采购、物流、仓储、渠道、销售和财务等各个环节的，整合线上线下的一体化的</a:t>
              </a: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IT</a:t>
              </a: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系统。</a:t>
              </a:r>
            </a:p>
          </p:txBody>
        </p:sp>
      </p:grpSp>
    </p:spTree>
    <p:extLst>
      <p:ext uri="{BB962C8B-B14F-4D97-AF65-F5344CB8AC3E}">
        <p14:creationId xmlns:p14="http://schemas.microsoft.com/office/powerpoint/2010/main" val="363908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650"/>
                                        <p:tgtEl>
                                          <p:spTgt spid="10"/>
                                        </p:tgtEl>
                                      </p:cBhvr>
                                    </p:animEffect>
                                  </p:childTnLst>
                                </p:cTn>
                              </p:par>
                            </p:childTnLst>
                          </p:cTn>
                        </p:par>
                        <p:par>
                          <p:cTn id="8" fill="hold">
                            <p:stCondLst>
                              <p:cond delay="650"/>
                            </p:stCondLst>
                            <p:childTnLst>
                              <p:par>
                                <p:cTn id="9" presetID="22" presetClass="entr" presetSubtype="1" fill="hold" nodeType="afterEffect">
                                  <p:stCondLst>
                                    <p:cond delay="1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传统企业全渠道战略转型的策略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59F4CDC9-CA1E-CF3B-6CCC-53664D9DE066}"/>
              </a:ext>
            </a:extLst>
          </p:cNvPr>
          <p:cNvGrpSpPr/>
          <p:nvPr/>
        </p:nvGrpSpPr>
        <p:grpSpPr>
          <a:xfrm>
            <a:off x="866860" y="1190618"/>
            <a:ext cx="10406882" cy="5016405"/>
            <a:chOff x="866860" y="1780934"/>
            <a:chExt cx="10406882" cy="5016405"/>
          </a:xfrm>
        </p:grpSpPr>
        <p:sp>
          <p:nvSpPr>
            <p:cNvPr id="20" name="矩形 19">
              <a:extLst>
                <a:ext uri="{FF2B5EF4-FFF2-40B4-BE49-F238E27FC236}">
                  <a16:creationId xmlns:a16="http://schemas.microsoft.com/office/drawing/2014/main" id="{661172A0-0C42-B313-4A2A-A5C419A6F1D7}"/>
                </a:ext>
              </a:extLst>
            </p:cNvPr>
            <p:cNvSpPr/>
            <p:nvPr/>
          </p:nvSpPr>
          <p:spPr>
            <a:xfrm>
              <a:off x="866860" y="2896849"/>
              <a:ext cx="10406882" cy="3714478"/>
            </a:xfrm>
            <a:prstGeom prst="rect">
              <a:avLst/>
            </a:prstGeom>
          </p:spPr>
          <p:txBody>
            <a:bodyPr wrap="square">
              <a:sp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百联集团是一家融合了主题百货、购物中心、奥特莱斯、大型卖场、标准超市、便利店、专卖店等零售业态的大型零售企业集团。随着零售行业的快速迭代，为了应对新的消费趋势，百联集团搭建了全渠道购物平台</a:t>
              </a: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百联，成功地构建了全渠道新零售生态圈。</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en-US" altLang="zh-CN" sz="1600" dirty="0" err="1">
                  <a:latin typeface="微软雅黑" panose="020B0503020204020204" pitchFamily="34" charset="-122"/>
                  <a:ea typeface="微软雅黑" panose="020B0503020204020204" pitchFamily="34" charset="-122"/>
                  <a:sym typeface="汉仪旗黑-55简" panose="00020600040101010101" charset="-128"/>
                </a:rPr>
                <a:t>i</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百联由大数据、物流、组织、</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IT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四大支撑要素相辅而成，围绕引流、转化、交易、交付、售后五个业务环节展开布局，突破了线上线下、地域、供应链、品类等边界，实现了线上、线下及移动端的互通，形成了全渠道业务</a:t>
              </a:r>
              <a:br>
                <a:rPr lang="en-US" altLang="zh-CN" sz="1600" dirty="0">
                  <a:latin typeface="微软雅黑" panose="020B0503020204020204" pitchFamily="34" charset="-122"/>
                  <a:ea typeface="微软雅黑" panose="020B0503020204020204" pitchFamily="34" charset="-122"/>
                  <a:sym typeface="汉仪旗黑-55简" panose="00020600040101010101" charset="-128"/>
                </a:rPr>
              </a:br>
              <a:r>
                <a:rPr lang="zh-CN" altLang="en-US" sz="1600" dirty="0">
                  <a:latin typeface="微软雅黑" panose="020B0503020204020204" pitchFamily="34" charset="-122"/>
                  <a:ea typeface="微软雅黑" panose="020B0503020204020204" pitchFamily="34" charset="-122"/>
                  <a:sym typeface="汉仪旗黑-55简" panose="00020600040101010101" charset="-128"/>
                </a:rPr>
                <a:t>布局。</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）精选商品，为消费者提供全渠道购物体验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）线上线下双向导流</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）精准绘制消费者画像</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4</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）多种支付方式，为消费者提供便捷的支付体验</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5</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）线上线下会员通</a:t>
              </a:r>
            </a:p>
          </p:txBody>
        </p:sp>
        <p:grpSp>
          <p:nvGrpSpPr>
            <p:cNvPr id="21" name="组合 20">
              <a:extLst>
                <a:ext uri="{FF2B5EF4-FFF2-40B4-BE49-F238E27FC236}">
                  <a16:creationId xmlns:a16="http://schemas.microsoft.com/office/drawing/2014/main" id="{3404D40E-91F1-52FE-9E01-373CFE237B3E}"/>
                </a:ext>
              </a:extLst>
            </p:cNvPr>
            <p:cNvGrpSpPr/>
            <p:nvPr/>
          </p:nvGrpSpPr>
          <p:grpSpPr>
            <a:xfrm>
              <a:off x="866860" y="1780934"/>
              <a:ext cx="10406882" cy="5016405"/>
              <a:chOff x="1386112" y="1190625"/>
              <a:chExt cx="10406882" cy="5016405"/>
            </a:xfrm>
          </p:grpSpPr>
          <p:cxnSp>
            <p:nvCxnSpPr>
              <p:cNvPr id="23" name="直接连接符 22">
                <a:extLst>
                  <a:ext uri="{FF2B5EF4-FFF2-40B4-BE49-F238E27FC236}">
                    <a16:creationId xmlns:a16="http://schemas.microsoft.com/office/drawing/2014/main" id="{887C8487-E066-6931-27CC-99FFC661582F}"/>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F9DD02D6-6D56-6CE8-7111-987664DC2A95}"/>
                  </a:ext>
                </a:extLst>
              </p:cNvPr>
              <p:cNvGrpSpPr/>
              <p:nvPr/>
            </p:nvGrpSpPr>
            <p:grpSpPr>
              <a:xfrm>
                <a:off x="1386112" y="1190625"/>
                <a:ext cx="1818007" cy="491492"/>
                <a:chOff x="1386113" y="1223329"/>
                <a:chExt cx="1697036" cy="458788"/>
              </a:xfrm>
            </p:grpSpPr>
            <p:sp>
              <p:nvSpPr>
                <p:cNvPr id="26" name="Rectangle 13" descr="FD1DDF730CE4456e89755B07FE1653D0# #Rectangle 13">
                  <a:extLst>
                    <a:ext uri="{FF2B5EF4-FFF2-40B4-BE49-F238E27FC236}">
                      <a16:creationId xmlns:a16="http://schemas.microsoft.com/office/drawing/2014/main" id="{7B59A65C-B6BB-FA07-1355-2F56130CBE58}"/>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7" name="îŝḻide">
                  <a:extLst>
                    <a:ext uri="{FF2B5EF4-FFF2-40B4-BE49-F238E27FC236}">
                      <a16:creationId xmlns:a16="http://schemas.microsoft.com/office/drawing/2014/main" id="{0505AAB7-528E-FDBC-3804-1ECB49EE0B07}"/>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Freeform 44">
                  <a:extLst>
                    <a:ext uri="{FF2B5EF4-FFF2-40B4-BE49-F238E27FC236}">
                      <a16:creationId xmlns:a16="http://schemas.microsoft.com/office/drawing/2014/main" id="{09FF16B6-EA62-F046-4927-BA170470752F}"/>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5" name="直接连接符 24">
                <a:extLst>
                  <a:ext uri="{FF2B5EF4-FFF2-40B4-BE49-F238E27FC236}">
                    <a16:creationId xmlns:a16="http://schemas.microsoft.com/office/drawing/2014/main" id="{88FF95A2-BA27-D73A-7299-B9E59AF36FC7}"/>
                  </a:ext>
                </a:extLst>
              </p:cNvPr>
              <p:cNvCxnSpPr>
                <a:cxnSpLocks/>
              </p:cNvCxnSpPr>
              <p:nvPr/>
            </p:nvCxnSpPr>
            <p:spPr>
              <a:xfrm>
                <a:off x="1386112" y="6207030"/>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22" name="文本框 21">
              <a:extLst>
                <a:ext uri="{FF2B5EF4-FFF2-40B4-BE49-F238E27FC236}">
                  <a16:creationId xmlns:a16="http://schemas.microsoft.com/office/drawing/2014/main" id="{F4422BA7-7FFE-AA48-2DEF-B84C5A5AB1BD}"/>
                </a:ext>
              </a:extLst>
            </p:cNvPr>
            <p:cNvSpPr txBox="1"/>
            <p:nvPr/>
          </p:nvSpPr>
          <p:spPr>
            <a:xfrm>
              <a:off x="4327678" y="2509284"/>
              <a:ext cx="3485248"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百联集团，</a:t>
              </a:r>
              <a:r>
                <a:rPr lang="en-US" altLang="zh-CN" b="1" dirty="0" err="1">
                  <a:solidFill>
                    <a:schemeClr val="accent3"/>
                  </a:solidFill>
                  <a:latin typeface="微软雅黑" panose="020B0503020204020204" pitchFamily="34" charset="-122"/>
                  <a:ea typeface="微软雅黑" panose="020B0503020204020204" pitchFamily="34" charset="-122"/>
                  <a:cs typeface="+mn-ea"/>
                  <a:sym typeface="+mn-lt"/>
                </a:rPr>
                <a:t>i</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百联全渠道增量赋能</a:t>
              </a:r>
            </a:p>
          </p:txBody>
        </p:sp>
      </p:grpSp>
    </p:spTree>
    <p:extLst>
      <p:ext uri="{BB962C8B-B14F-4D97-AF65-F5344CB8AC3E}">
        <p14:creationId xmlns:p14="http://schemas.microsoft.com/office/powerpoint/2010/main" val="39214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BF23643-D0EE-ABD3-C2EB-7BB581B36F0F}"/>
              </a:ext>
            </a:extLst>
          </p:cNvPr>
          <p:cNvGrpSpPr/>
          <p:nvPr/>
        </p:nvGrpSpPr>
        <p:grpSpPr>
          <a:xfrm>
            <a:off x="800100" y="1230528"/>
            <a:ext cx="10591800" cy="3781220"/>
            <a:chOff x="800100" y="1213328"/>
            <a:chExt cx="10591800" cy="3781220"/>
          </a:xfrm>
        </p:grpSpPr>
        <p:sp>
          <p:nvSpPr>
            <p:cNvPr id="9" name="文本框 8">
              <a:extLst>
                <a:ext uri="{FF2B5EF4-FFF2-40B4-BE49-F238E27FC236}">
                  <a16:creationId xmlns:a16="http://schemas.microsoft.com/office/drawing/2014/main" id="{6166E706-54E3-6BF1-DF0C-28432F1FFE61}"/>
                </a:ext>
              </a:extLst>
            </p:cNvPr>
            <p:cNvSpPr txBox="1"/>
            <p:nvPr/>
          </p:nvSpPr>
          <p:spPr>
            <a:xfrm>
              <a:off x="3418025" y="1213328"/>
              <a:ext cx="5355953"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屈臣氏</a:t>
              </a:r>
              <a:r>
                <a:rPr lang="en-US" altLang="zh-CN" sz="2000"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门店变身前置仓，即时物流成标配</a:t>
              </a:r>
            </a:p>
          </p:txBody>
        </p:sp>
        <p:sp>
          <p:nvSpPr>
            <p:cNvPr id="10" name="矩形 9">
              <a:extLst>
                <a:ext uri="{FF2B5EF4-FFF2-40B4-BE49-F238E27FC236}">
                  <a16:creationId xmlns:a16="http://schemas.microsoft.com/office/drawing/2014/main" id="{34BA03A8-3C87-5D62-4CB6-E098F667A8D5}"/>
                </a:ext>
              </a:extLst>
            </p:cNvPr>
            <p:cNvSpPr/>
            <p:nvPr/>
          </p:nvSpPr>
          <p:spPr>
            <a:xfrm>
              <a:off x="800100" y="1612468"/>
              <a:ext cx="10591800" cy="3382080"/>
            </a:xfrm>
            <a:prstGeom prst="rect">
              <a:avLst/>
            </a:prstGeom>
          </p:spPr>
          <p:txBody>
            <a:bodyPr wrap="square">
              <a:sp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在新零售业态下，天猫与菜鸟联合物流伙伴和商家开通了基于门店发货的“定时达”服务，即消费者网购下单时可以选择就近的实体门店送货，商品最快</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小时可以送达。此外，消费者还可以预约特定时段送货。</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目前，屈臣氏的天猫旗舰店已经开通了“定时达”服务，屈臣氏在多个城市的上百家门店变身前置仓，可以为距离门店</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千米范围内的网购消费者提供门店送货服务。</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消费者在屈臣氏的天猫旗舰店购物时，系统将根据消费者的收货地址定位该地址附近</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3</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千米范围内的屈臣氏门店，同时，根据消费者所选购的商品查询门店内的库存。如果消费者所选购的商品在该门店有库存，系统将在消费者确认订单信息的页面上显示“定时达”字样。消费者选择“定时达”服务后，可以根据自己的情况选择送货上门的时间段，最快在下单</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小时后即可收到商品。</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屈臣氏的“电商平台（销售）</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商家门店（前置仓）</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即时达物流”模式是新零售模式下线上线下物流融合的一大突破，从此消费者在屈臣氏购买的商品不仅可以由专属的电商仓库发出，还可以灵活地由消费者附近门店发货。</a:t>
              </a:r>
            </a:p>
          </p:txBody>
        </p:sp>
      </p:grpSp>
      <p:grpSp>
        <p:nvGrpSpPr>
          <p:cNvPr id="30" name="组合 29">
            <a:extLst>
              <a:ext uri="{FF2B5EF4-FFF2-40B4-BE49-F238E27FC236}">
                <a16:creationId xmlns:a16="http://schemas.microsoft.com/office/drawing/2014/main" id="{46589C23-6EF9-A0BD-F37B-0D66BF5907A0}"/>
              </a:ext>
            </a:extLst>
          </p:cNvPr>
          <p:cNvGrpSpPr/>
          <p:nvPr/>
        </p:nvGrpSpPr>
        <p:grpSpPr>
          <a:xfrm>
            <a:off x="571501" y="471288"/>
            <a:ext cx="2299239" cy="515937"/>
            <a:chOff x="571501" y="436563"/>
            <a:chExt cx="2299239" cy="515937"/>
          </a:xfrm>
        </p:grpSpPr>
        <p:grpSp>
          <p:nvGrpSpPr>
            <p:cNvPr id="2" name="组合 1">
              <a:extLst>
                <a:ext uri="{FF2B5EF4-FFF2-40B4-BE49-F238E27FC236}">
                  <a16:creationId xmlns:a16="http://schemas.microsoft.com/office/drawing/2014/main" id="{1D5F5FBE-7F65-BA31-F9D5-F651911C736C}"/>
                </a:ext>
              </a:extLst>
            </p:cNvPr>
            <p:cNvGrpSpPr>
              <a:grpSpLocks/>
            </p:cNvGrpSpPr>
            <p:nvPr/>
          </p:nvGrpSpPr>
          <p:grpSpPr bwMode="auto">
            <a:xfrm>
              <a:off x="571501" y="436563"/>
              <a:ext cx="2299239" cy="515937"/>
              <a:chOff x="1071565" y="5353051"/>
              <a:chExt cx="5078953" cy="1139825"/>
            </a:xfrm>
          </p:grpSpPr>
          <p:sp>
            <p:nvSpPr>
              <p:cNvPr id="5" name="Freeform 31">
                <a:extLst>
                  <a:ext uri="{FF2B5EF4-FFF2-40B4-BE49-F238E27FC236}">
                    <a16:creationId xmlns:a16="http://schemas.microsoft.com/office/drawing/2014/main" id="{989ED7A0-0BCB-30E7-8AD7-B752BF4EC20F}"/>
                  </a:ext>
                </a:extLst>
              </p:cNvPr>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4" name="Freeform 30">
                <a:extLst>
                  <a:ext uri="{FF2B5EF4-FFF2-40B4-BE49-F238E27FC236}">
                    <a16:creationId xmlns:a16="http://schemas.microsoft.com/office/drawing/2014/main" id="{AFD87B84-A18A-E943-2037-6144A6AC9667}"/>
                  </a:ext>
                </a:extLst>
              </p:cNvPr>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marL="180000" algn="just" eaLnBrk="0" hangingPunct="0"/>
                <a:r>
                  <a:rPr lang="zh-CN" altLang="en-US" sz="2200" b="1" dirty="0"/>
                  <a:t>引导案例</a:t>
                </a:r>
              </a:p>
            </p:txBody>
          </p:sp>
        </p:grpSp>
        <p:pic>
          <p:nvPicPr>
            <p:cNvPr id="14" name="图片 13">
              <a:extLst>
                <a:ext uri="{FF2B5EF4-FFF2-40B4-BE49-F238E27FC236}">
                  <a16:creationId xmlns:a16="http://schemas.microsoft.com/office/drawing/2014/main" id="{150D09B1-F75E-2936-6089-3D39FFA44A4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323170" y="448450"/>
              <a:ext cx="485000" cy="485000"/>
            </a:xfrm>
            <a:prstGeom prst="rect">
              <a:avLst/>
            </a:prstGeom>
          </p:spPr>
        </p:pic>
      </p:grpSp>
      <p:grpSp>
        <p:nvGrpSpPr>
          <p:cNvPr id="16" name="组合 15">
            <a:extLst>
              <a:ext uri="{FF2B5EF4-FFF2-40B4-BE49-F238E27FC236}">
                <a16:creationId xmlns:a16="http://schemas.microsoft.com/office/drawing/2014/main" id="{E83A7CDF-BB34-6EDE-9F96-5BC2CDE958D3}"/>
              </a:ext>
            </a:extLst>
          </p:cNvPr>
          <p:cNvGrpSpPr/>
          <p:nvPr/>
        </p:nvGrpSpPr>
        <p:grpSpPr>
          <a:xfrm>
            <a:off x="850900" y="5236164"/>
            <a:ext cx="10490200" cy="977950"/>
            <a:chOff x="6184901" y="3678665"/>
            <a:chExt cx="10490200" cy="977950"/>
          </a:xfrm>
          <a:effectLst>
            <a:outerShdw blurRad="101600" dist="38100" dir="2700000" algn="tl" rotWithShape="0">
              <a:prstClr val="black">
                <a:alpha val="20000"/>
              </a:prstClr>
            </a:outerShdw>
          </a:effectLst>
        </p:grpSpPr>
        <p:sp>
          <p:nvSpPr>
            <p:cNvPr id="21" name="矩形 20">
              <a:extLst>
                <a:ext uri="{FF2B5EF4-FFF2-40B4-BE49-F238E27FC236}">
                  <a16:creationId xmlns:a16="http://schemas.microsoft.com/office/drawing/2014/main" id="{974C6DE8-CDE7-690A-C5BD-B05EA0378637}"/>
                </a:ext>
              </a:extLst>
            </p:cNvPr>
            <p:cNvSpPr/>
            <p:nvPr/>
          </p:nvSpPr>
          <p:spPr>
            <a:xfrm>
              <a:off x="6184901" y="3922713"/>
              <a:ext cx="10490200" cy="73390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a:extLst>
                <a:ext uri="{FF2B5EF4-FFF2-40B4-BE49-F238E27FC236}">
                  <a16:creationId xmlns:a16="http://schemas.microsoft.com/office/drawing/2014/main" id="{4AF8BBDB-15A8-1E46-A7BC-1062A1AA33D8}"/>
                </a:ext>
              </a:extLst>
            </p:cNvPr>
            <p:cNvGrpSpPr/>
            <p:nvPr/>
          </p:nvGrpSpPr>
          <p:grpSpPr>
            <a:xfrm>
              <a:off x="6491543" y="3678665"/>
              <a:ext cx="9876916" cy="874124"/>
              <a:chOff x="7405946" y="2720700"/>
              <a:chExt cx="9876916" cy="874124"/>
            </a:xfrm>
          </p:grpSpPr>
          <p:sp>
            <p:nvSpPr>
              <p:cNvPr id="19" name="矩形 18">
                <a:extLst>
                  <a:ext uri="{FF2B5EF4-FFF2-40B4-BE49-F238E27FC236}">
                    <a16:creationId xmlns:a16="http://schemas.microsoft.com/office/drawing/2014/main" id="{14BDE176-9E84-24BA-EDDD-01A24427A3C7}"/>
                  </a:ext>
                </a:extLst>
              </p:cNvPr>
              <p:cNvSpPr/>
              <p:nvPr/>
            </p:nvSpPr>
            <p:spPr>
              <a:xfrm>
                <a:off x="7405946" y="3235302"/>
                <a:ext cx="9876916" cy="359522"/>
              </a:xfrm>
              <a:prstGeom prst="rect">
                <a:avLst/>
              </a:prstGeom>
              <a:ln>
                <a:noFill/>
              </a:ln>
            </p:spPr>
            <p:txBody>
              <a:bodyPr wrap="square">
                <a:spAutoFit/>
                <a:scene3d>
                  <a:camera prst="orthographicFront"/>
                  <a:lightRig rig="threePt" dir="t"/>
                </a:scene3d>
                <a:sp3d contourW="12700"/>
              </a:bodyPr>
              <a:lstStyle/>
              <a:p>
                <a:pPr indent="406800"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屈臣氏为什么能够实现店仓一体化？</a:t>
                </a:r>
              </a:p>
            </p:txBody>
          </p:sp>
          <p:sp>
            <p:nvSpPr>
              <p:cNvPr id="20" name="对话气泡: 圆角矩形 19">
                <a:extLst>
                  <a:ext uri="{FF2B5EF4-FFF2-40B4-BE49-F238E27FC236}">
                    <a16:creationId xmlns:a16="http://schemas.microsoft.com/office/drawing/2014/main" id="{3A9C8E78-5AD2-5443-73B5-69863D179075}"/>
                  </a:ext>
                </a:extLst>
              </p:cNvPr>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p>
            </p:txBody>
          </p:sp>
        </p:grpSp>
      </p:grpSp>
    </p:spTree>
    <p:extLst>
      <p:ext uri="{BB962C8B-B14F-4D97-AF65-F5344CB8AC3E}">
        <p14:creationId xmlns:p14="http://schemas.microsoft.com/office/powerpoint/2010/main" val="12209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6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2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1110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p>
        </p:txBody>
      </p:sp>
      <p:sp>
        <p:nvSpPr>
          <p:cNvPr id="19" name="文本框 18"/>
          <p:cNvSpPr txBox="1"/>
          <p:nvPr/>
        </p:nvSpPr>
        <p:spPr>
          <a:xfrm>
            <a:off x="3460874" y="2875670"/>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改革物流管理体系</a:t>
            </a:r>
          </a:p>
        </p:txBody>
      </p:sp>
      <p:sp>
        <p:nvSpPr>
          <p:cNvPr id="20" name="矩形 19"/>
          <p:cNvSpPr/>
          <p:nvPr/>
        </p:nvSpPr>
        <p:spPr>
          <a:xfrm>
            <a:off x="2537545" y="3854233"/>
            <a:ext cx="7025555" cy="2120902"/>
          </a:xfrm>
          <a:prstGeom prst="rect">
            <a:avLst/>
          </a:prstGeom>
        </p:spPr>
        <p:txBody>
          <a:bodyPr wrap="square">
            <a:spAutoFit/>
          </a:bodyPr>
          <a:lstStyle/>
          <a:p>
            <a:pPr indent="457200" algn="just">
              <a:lnSpc>
                <a:spcPct val="150000"/>
              </a:lnSpc>
            </a:pPr>
            <a:r>
              <a:rPr lang="zh-CN" altLang="en-US" dirty="0"/>
              <a:t>全渠道模式强调以消费者为中心，企业通过打通各个渠道，使渠道之间形成内在的联系，进而为消费者提供最佳的消费体验。物流服务是消费体验中的一个关键环节，是全渠道零售的终端服务。基于全渠道模式的特点，零售企业应该对物流体系进行改革，构建适于全渠道模式发展的物流管理体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1337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改革物流管理体系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38F5E6F0-36EC-AE5B-16D5-B1FDA00442C3}"/>
              </a:ext>
            </a:extLst>
          </p:cNvPr>
          <p:cNvGrpSpPr/>
          <p:nvPr/>
        </p:nvGrpSpPr>
        <p:grpSpPr>
          <a:xfrm>
            <a:off x="1679155" y="3108844"/>
            <a:ext cx="3506966" cy="2701646"/>
            <a:chOff x="1679155" y="3108844"/>
            <a:chExt cx="3506966" cy="2701646"/>
          </a:xfrm>
        </p:grpSpPr>
        <p:grpSp>
          <p:nvGrpSpPr>
            <p:cNvPr id="2" name="组合 1">
              <a:extLst>
                <a:ext uri="{FF2B5EF4-FFF2-40B4-BE49-F238E27FC236}">
                  <a16:creationId xmlns:a16="http://schemas.microsoft.com/office/drawing/2014/main" id="{F2559F52-59D9-30F4-7EDE-E037ED96A06D}"/>
                </a:ext>
              </a:extLst>
            </p:cNvPr>
            <p:cNvGrpSpPr/>
            <p:nvPr/>
          </p:nvGrpSpPr>
          <p:grpSpPr>
            <a:xfrm>
              <a:off x="1679155" y="3108844"/>
              <a:ext cx="3506966" cy="2701646"/>
              <a:chOff x="1101239" y="3846635"/>
              <a:chExt cx="3506966" cy="2701646"/>
            </a:xfrm>
          </p:grpSpPr>
          <p:sp>
            <p:nvSpPr>
              <p:cNvPr id="3" name="等腰三角形 2">
                <a:extLst>
                  <a:ext uri="{FF2B5EF4-FFF2-40B4-BE49-F238E27FC236}">
                    <a16:creationId xmlns:a16="http://schemas.microsoft.com/office/drawing/2014/main" id="{E121B6E0-74EB-2661-A0A5-3F02ECAFBB3C}"/>
                  </a:ext>
                </a:extLst>
              </p:cNvPr>
              <p:cNvSpPr/>
              <p:nvPr/>
            </p:nvSpPr>
            <p:spPr>
              <a:xfrm>
                <a:off x="2697802" y="3846635"/>
                <a:ext cx="313840" cy="146049"/>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4" name="矩形 3">
                <a:extLst>
                  <a:ext uri="{FF2B5EF4-FFF2-40B4-BE49-F238E27FC236}">
                    <a16:creationId xmlns:a16="http://schemas.microsoft.com/office/drawing/2014/main" id="{3F4E8AF0-3E1A-701A-060D-9488D8FD5754}"/>
                  </a:ext>
                </a:extLst>
              </p:cNvPr>
              <p:cNvSpPr/>
              <p:nvPr/>
            </p:nvSpPr>
            <p:spPr>
              <a:xfrm>
                <a:off x="1101239" y="3992683"/>
                <a:ext cx="3506966" cy="2555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sp>
          <p:nvSpPr>
            <p:cNvPr id="5" name="矩形 4">
              <a:extLst>
                <a:ext uri="{FF2B5EF4-FFF2-40B4-BE49-F238E27FC236}">
                  <a16:creationId xmlns:a16="http://schemas.microsoft.com/office/drawing/2014/main" id="{4B5EA8D0-7408-DA38-9766-5C4690EF8CE1}"/>
                </a:ext>
              </a:extLst>
            </p:cNvPr>
            <p:cNvSpPr/>
            <p:nvPr/>
          </p:nvSpPr>
          <p:spPr>
            <a:xfrm>
              <a:off x="1797852" y="3417509"/>
              <a:ext cx="3269573" cy="1903726"/>
            </a:xfrm>
            <a:prstGeom prst="rect">
              <a:avLst/>
            </a:prstGeom>
          </p:spPr>
          <p:txBody>
            <a:bodyPr wrap="square">
              <a:spAutoFit/>
            </a:bodyPr>
            <a:lstStyle/>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更高的物流效率</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更低的物流成本</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更高的灵活性</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更高的资源共享度</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更高的兼容性</a:t>
              </a:r>
            </a:p>
          </p:txBody>
        </p:sp>
      </p:grpSp>
      <p:sp>
        <p:nvSpPr>
          <p:cNvPr id="6" name="Shape 41">
            <a:extLst>
              <a:ext uri="{FF2B5EF4-FFF2-40B4-BE49-F238E27FC236}">
                <a16:creationId xmlns:a16="http://schemas.microsoft.com/office/drawing/2014/main" id="{52448D0F-0725-1EF3-8603-345590B13F87}"/>
              </a:ext>
            </a:extLst>
          </p:cNvPr>
          <p:cNvSpPr/>
          <p:nvPr/>
        </p:nvSpPr>
        <p:spPr>
          <a:xfrm>
            <a:off x="2610038" y="1438737"/>
            <a:ext cx="1645200" cy="164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lgn="ctr">
              <a:lnSpc>
                <a:spcPct val="110000"/>
              </a:lnSpc>
              <a:defRPr sz="3200">
                <a:solidFill>
                  <a:srgbClr val="FFFFFF"/>
                </a:solidFill>
                <a:latin typeface="+mn-lt"/>
                <a:ea typeface="+mn-ea"/>
                <a:cs typeface="+mn-cs"/>
                <a:sym typeface="Helvetica Light"/>
              </a:defRPr>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全渠道下的</a:t>
            </a:r>
            <a:br>
              <a:rPr lang="en-US" altLang="zh-CN"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物流新诉求</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7" name="组合 6">
            <a:extLst>
              <a:ext uri="{FF2B5EF4-FFF2-40B4-BE49-F238E27FC236}">
                <a16:creationId xmlns:a16="http://schemas.microsoft.com/office/drawing/2014/main" id="{A0995440-DB64-6B85-4647-5B4A5B04896D}"/>
              </a:ext>
            </a:extLst>
          </p:cNvPr>
          <p:cNvGrpSpPr/>
          <p:nvPr/>
        </p:nvGrpSpPr>
        <p:grpSpPr>
          <a:xfrm>
            <a:off x="7005881" y="3108844"/>
            <a:ext cx="3506966" cy="2701646"/>
            <a:chOff x="7162800" y="3247739"/>
            <a:chExt cx="3506966" cy="2701646"/>
          </a:xfrm>
        </p:grpSpPr>
        <p:grpSp>
          <p:nvGrpSpPr>
            <p:cNvPr id="8" name="组合 7">
              <a:extLst>
                <a:ext uri="{FF2B5EF4-FFF2-40B4-BE49-F238E27FC236}">
                  <a16:creationId xmlns:a16="http://schemas.microsoft.com/office/drawing/2014/main" id="{0037EBF3-29A3-7373-2FE1-89366EEFFC96}"/>
                </a:ext>
              </a:extLst>
            </p:cNvPr>
            <p:cNvGrpSpPr/>
            <p:nvPr/>
          </p:nvGrpSpPr>
          <p:grpSpPr>
            <a:xfrm>
              <a:off x="7162800" y="3247739"/>
              <a:ext cx="3506966" cy="2701646"/>
              <a:chOff x="1101239" y="3846635"/>
              <a:chExt cx="3506966" cy="2701646"/>
            </a:xfrm>
          </p:grpSpPr>
          <p:sp>
            <p:nvSpPr>
              <p:cNvPr id="10" name="等腰三角形 9">
                <a:extLst>
                  <a:ext uri="{FF2B5EF4-FFF2-40B4-BE49-F238E27FC236}">
                    <a16:creationId xmlns:a16="http://schemas.microsoft.com/office/drawing/2014/main" id="{81590E27-F253-68D8-3FB9-0F52C3EBF625}"/>
                  </a:ext>
                </a:extLst>
              </p:cNvPr>
              <p:cNvSpPr/>
              <p:nvPr/>
            </p:nvSpPr>
            <p:spPr>
              <a:xfrm>
                <a:off x="2697802" y="3846635"/>
                <a:ext cx="313840" cy="146049"/>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11" name="矩形 10">
                <a:extLst>
                  <a:ext uri="{FF2B5EF4-FFF2-40B4-BE49-F238E27FC236}">
                    <a16:creationId xmlns:a16="http://schemas.microsoft.com/office/drawing/2014/main" id="{7A4BC85F-6967-C297-8794-E6AD3385A509}"/>
                  </a:ext>
                </a:extLst>
              </p:cNvPr>
              <p:cNvSpPr/>
              <p:nvPr/>
            </p:nvSpPr>
            <p:spPr>
              <a:xfrm>
                <a:off x="1101239" y="3992682"/>
                <a:ext cx="3506966" cy="2555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sp>
          <p:nvSpPr>
            <p:cNvPr id="9" name="矩形 8">
              <a:extLst>
                <a:ext uri="{FF2B5EF4-FFF2-40B4-BE49-F238E27FC236}">
                  <a16:creationId xmlns:a16="http://schemas.microsoft.com/office/drawing/2014/main" id="{906DAEA2-D30D-DFA4-A9A2-F854167D7396}"/>
                </a:ext>
              </a:extLst>
            </p:cNvPr>
            <p:cNvSpPr/>
            <p:nvPr/>
          </p:nvSpPr>
          <p:spPr>
            <a:xfrm>
              <a:off x="7281497" y="3556404"/>
              <a:ext cx="3269573" cy="2250488"/>
            </a:xfrm>
            <a:prstGeom prst="rect">
              <a:avLst/>
            </a:prstGeom>
          </p:spPr>
          <p:txBody>
            <a:bodyPr wrap="square">
              <a:spAutoFit/>
            </a:bodyPr>
            <a:lstStyle/>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以大数据为依托</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对物流资源进行整合</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建立并加强物流中心的可视化与柔性化管理</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调整线下门店职能</a:t>
              </a:r>
              <a:endParaRPr lang="en-US" altLang="zh-CN" sz="1600" dirty="0">
                <a:solidFill>
                  <a:prstClr val="black"/>
                </a:solidFill>
                <a:cs typeface="+mn-ea"/>
                <a:sym typeface="+mn-lt"/>
              </a:endParaRPr>
            </a:p>
            <a:p>
              <a:pPr marL="234000" indent="-180000" algn="just" defTabSz="457200">
                <a:lnSpc>
                  <a:spcPct val="120000"/>
                </a:lnSpc>
                <a:spcAft>
                  <a:spcPts val="700"/>
                </a:spcAft>
                <a:buFont typeface="Arial" panose="020B0604020202020204" pitchFamily="34" charset="0"/>
                <a:buChar char="•"/>
              </a:pPr>
              <a:r>
                <a:rPr lang="zh-CN" altLang="en-US" sz="1600" dirty="0">
                  <a:solidFill>
                    <a:prstClr val="black"/>
                  </a:solidFill>
                  <a:cs typeface="+mn-ea"/>
                  <a:sym typeface="+mn-lt"/>
                </a:rPr>
                <a:t>重视“最后一公里”配送</a:t>
              </a:r>
            </a:p>
          </p:txBody>
        </p:sp>
      </p:grpSp>
      <p:sp>
        <p:nvSpPr>
          <p:cNvPr id="12" name="Shape 41">
            <a:extLst>
              <a:ext uri="{FF2B5EF4-FFF2-40B4-BE49-F238E27FC236}">
                <a16:creationId xmlns:a16="http://schemas.microsoft.com/office/drawing/2014/main" id="{38FD7AA2-5FBB-2AB1-96D6-E4FA9AB27A8B}"/>
              </a:ext>
            </a:extLst>
          </p:cNvPr>
          <p:cNvSpPr/>
          <p:nvPr/>
        </p:nvSpPr>
        <p:spPr>
          <a:xfrm>
            <a:off x="7936764" y="1438737"/>
            <a:ext cx="1645200" cy="164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gn="ctr">
              <a:lnSpc>
                <a:spcPct val="110000"/>
              </a:lnSpc>
              <a:defRPr sz="3200">
                <a:solidFill>
                  <a:srgbClr val="FFFFFF"/>
                </a:solidFill>
                <a:latin typeface="+mn-lt"/>
                <a:ea typeface="+mn-ea"/>
                <a:cs typeface="+mn-cs"/>
                <a:sym typeface="Helvetica Light"/>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推进物流</a:t>
            </a:r>
            <a:br>
              <a:rPr lang="en-US"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b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体系变革</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0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650"/>
                                        <p:tgtEl>
                                          <p:spTgt spid="13"/>
                                        </p:tgtEl>
                                      </p:cBhvr>
                                    </p:animEffect>
                                  </p:childTnLst>
                                </p:cTn>
                              </p:par>
                            </p:childTnLst>
                          </p:cTn>
                        </p:par>
                        <p:par>
                          <p:cTn id="14" fill="hold">
                            <p:stCondLst>
                              <p:cond delay="1150"/>
                            </p:stCondLst>
                            <p:childTnLst>
                              <p:par>
                                <p:cTn id="15" presetID="53" presetClass="entr" presetSubtype="16" fill="hold" grpId="0" nodeType="afterEffect">
                                  <p:stCondLst>
                                    <p:cond delay="1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6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以消费者为核心，构建</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物流新格局</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669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3088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537545" y="2895457"/>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新零售对物流提出新需求</a:t>
            </a:r>
          </a:p>
        </p:txBody>
      </p:sp>
      <p:sp>
        <p:nvSpPr>
          <p:cNvPr id="20" name="矩形 19"/>
          <p:cNvSpPr/>
          <p:nvPr/>
        </p:nvSpPr>
        <p:spPr>
          <a:xfrm>
            <a:off x="2364952" y="3863531"/>
            <a:ext cx="7300936" cy="2120902"/>
          </a:xfrm>
          <a:prstGeom prst="rect">
            <a:avLst/>
          </a:prstGeom>
        </p:spPr>
        <p:txBody>
          <a:bodyPr wrap="square">
            <a:spAutoFit/>
          </a:bodyPr>
          <a:lstStyle/>
          <a:p>
            <a:pPr indent="457200" algn="just">
              <a:lnSpc>
                <a:spcPct val="150000"/>
              </a:lnSpc>
            </a:pPr>
            <a:r>
              <a:rPr lang="zh-CN" altLang="en-US" dirty="0"/>
              <a:t>在推进新零售发展的进程中，物流作为连接线上与线下的重要纽带，是促使线下实体商业与线上电商走向融合的关键因素之一。物流体系的升级将为消费者带来更好的购物体验，推动新零售模式的顺利发展。</a:t>
            </a:r>
          </a:p>
          <a:p>
            <a:pPr indent="457200" algn="just">
              <a:lnSpc>
                <a:spcPct val="150000"/>
              </a:lnSpc>
            </a:pPr>
            <a:r>
              <a:rPr lang="zh-CN" altLang="en-US" dirty="0"/>
              <a:t>在新零售环境下，零售企业端、物流企业端、消费者端都对物流体系提出了新的需求。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9759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新零售对物流提出新需求</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4" name="组合 23">
            <a:extLst>
              <a:ext uri="{FF2B5EF4-FFF2-40B4-BE49-F238E27FC236}">
                <a16:creationId xmlns:a16="http://schemas.microsoft.com/office/drawing/2014/main" id="{3B06C190-10E3-3106-601B-627C34E66DB2}"/>
              </a:ext>
            </a:extLst>
          </p:cNvPr>
          <p:cNvGrpSpPr/>
          <p:nvPr/>
        </p:nvGrpSpPr>
        <p:grpSpPr>
          <a:xfrm>
            <a:off x="672337" y="1452022"/>
            <a:ext cx="11029668" cy="4388311"/>
            <a:chOff x="672337" y="1255252"/>
            <a:chExt cx="11029668" cy="4388311"/>
          </a:xfrm>
        </p:grpSpPr>
        <p:sp>
          <p:nvSpPr>
            <p:cNvPr id="10" name="MH_Other_1">
              <a:extLst>
                <a:ext uri="{FF2B5EF4-FFF2-40B4-BE49-F238E27FC236}">
                  <a16:creationId xmlns:a16="http://schemas.microsoft.com/office/drawing/2014/main" id="{E94B51BE-10BD-FDA1-230A-E98CF030B9CB}"/>
                </a:ext>
              </a:extLst>
            </p:cNvPr>
            <p:cNvSpPr/>
            <p:nvPr>
              <p:custDataLst>
                <p:tags r:id="rId1"/>
              </p:custDataLst>
            </p:nvPr>
          </p:nvSpPr>
          <p:spPr>
            <a:xfrm>
              <a:off x="4310263" y="2414589"/>
              <a:ext cx="3497262" cy="1749425"/>
            </a:xfrm>
            <a:custGeom>
              <a:avLst/>
              <a:gdLst/>
              <a:ahLst/>
              <a:cxnLst/>
              <a:rect l="l" t="t"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1" name="MH_Other_2">
              <a:extLst>
                <a:ext uri="{FF2B5EF4-FFF2-40B4-BE49-F238E27FC236}">
                  <a16:creationId xmlns:a16="http://schemas.microsoft.com/office/drawing/2014/main" id="{05A20CA7-7399-DE37-F90E-4DCF894E47DC}"/>
                </a:ext>
              </a:extLst>
            </p:cNvPr>
            <p:cNvSpPr/>
            <p:nvPr>
              <p:custDataLst>
                <p:tags r:id="rId2"/>
              </p:custDataLst>
            </p:nvPr>
          </p:nvSpPr>
          <p:spPr>
            <a:xfrm>
              <a:off x="4578550" y="2684463"/>
              <a:ext cx="2959100" cy="2959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2" name="MH_SubTitle_1">
              <a:extLst>
                <a:ext uri="{FF2B5EF4-FFF2-40B4-BE49-F238E27FC236}">
                  <a16:creationId xmlns:a16="http://schemas.microsoft.com/office/drawing/2014/main" id="{B801F47E-5165-9ADC-2075-91294388DC1F}"/>
                </a:ext>
              </a:extLst>
            </p:cNvPr>
            <p:cNvSpPr/>
            <p:nvPr>
              <p:custDataLst>
                <p:tags r:id="rId3"/>
              </p:custDataLst>
            </p:nvPr>
          </p:nvSpPr>
          <p:spPr>
            <a:xfrm>
              <a:off x="3973714" y="3625851"/>
              <a:ext cx="1076325" cy="1076325"/>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accent2"/>
                  </a:solidFill>
                </a:rPr>
                <a:t>零售</a:t>
              </a:r>
              <a:br>
                <a:rPr lang="en-US" altLang="zh-CN" b="1" dirty="0">
                  <a:solidFill>
                    <a:schemeClr val="accent2"/>
                  </a:solidFill>
                </a:rPr>
              </a:br>
              <a:r>
                <a:rPr lang="zh-CN" altLang="en-US" b="1" dirty="0">
                  <a:solidFill>
                    <a:schemeClr val="accent2"/>
                  </a:solidFill>
                </a:rPr>
                <a:t>企业端</a:t>
              </a:r>
            </a:p>
          </p:txBody>
        </p:sp>
        <p:sp>
          <p:nvSpPr>
            <p:cNvPr id="13" name="MH_SubTitle_3">
              <a:extLst>
                <a:ext uri="{FF2B5EF4-FFF2-40B4-BE49-F238E27FC236}">
                  <a16:creationId xmlns:a16="http://schemas.microsoft.com/office/drawing/2014/main" id="{53047457-CB07-3993-6815-B536ED3C9BE2}"/>
                </a:ext>
              </a:extLst>
            </p:cNvPr>
            <p:cNvSpPr/>
            <p:nvPr>
              <p:custDataLst>
                <p:tags r:id="rId4"/>
              </p:custDataLst>
            </p:nvPr>
          </p:nvSpPr>
          <p:spPr>
            <a:xfrm>
              <a:off x="7067751" y="3625851"/>
              <a:ext cx="1076325" cy="1076325"/>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accent2"/>
                  </a:solidFill>
                </a:rPr>
                <a:t>消费者端</a:t>
              </a:r>
            </a:p>
          </p:txBody>
        </p:sp>
        <p:sp>
          <p:nvSpPr>
            <p:cNvPr id="16" name="MH_SubTitle_2">
              <a:extLst>
                <a:ext uri="{FF2B5EF4-FFF2-40B4-BE49-F238E27FC236}">
                  <a16:creationId xmlns:a16="http://schemas.microsoft.com/office/drawing/2014/main" id="{EFF9E505-F25E-3418-478D-21B1E12AAAC1}"/>
                </a:ext>
              </a:extLst>
            </p:cNvPr>
            <p:cNvSpPr/>
            <p:nvPr>
              <p:custDataLst>
                <p:tags r:id="rId5"/>
              </p:custDataLst>
            </p:nvPr>
          </p:nvSpPr>
          <p:spPr>
            <a:xfrm>
              <a:off x="5519939" y="2079625"/>
              <a:ext cx="1076325" cy="1074738"/>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accent2"/>
                  </a:solidFill>
                </a:rPr>
                <a:t>物流</a:t>
              </a:r>
              <a:br>
                <a:rPr lang="en-US" altLang="zh-CN" b="1" dirty="0">
                  <a:solidFill>
                    <a:schemeClr val="accent2"/>
                  </a:solidFill>
                </a:rPr>
              </a:br>
              <a:r>
                <a:rPr lang="zh-CN" altLang="en-US" b="1" dirty="0">
                  <a:solidFill>
                    <a:schemeClr val="accent2"/>
                  </a:solidFill>
                </a:rPr>
                <a:t>企业端</a:t>
              </a:r>
            </a:p>
          </p:txBody>
        </p:sp>
        <p:sp>
          <p:nvSpPr>
            <p:cNvPr id="17" name="MH_Other_3">
              <a:extLst>
                <a:ext uri="{FF2B5EF4-FFF2-40B4-BE49-F238E27FC236}">
                  <a16:creationId xmlns:a16="http://schemas.microsoft.com/office/drawing/2014/main" id="{5F252665-F84E-8426-12DD-B631BE030404}"/>
                </a:ext>
              </a:extLst>
            </p:cNvPr>
            <p:cNvSpPr/>
            <p:nvPr>
              <p:custDataLst>
                <p:tags r:id="rId6"/>
              </p:custDataLst>
            </p:nvPr>
          </p:nvSpPr>
          <p:spPr>
            <a:xfrm>
              <a:off x="5861250" y="3205163"/>
              <a:ext cx="407988" cy="1898650"/>
            </a:xfrm>
            <a:prstGeom prst="upArrow">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8" name="MH_Other_4">
              <a:extLst>
                <a:ext uri="{FF2B5EF4-FFF2-40B4-BE49-F238E27FC236}">
                  <a16:creationId xmlns:a16="http://schemas.microsoft.com/office/drawing/2014/main" id="{3A00B16E-7892-863C-8D07-855A27A93457}"/>
                </a:ext>
              </a:extLst>
            </p:cNvPr>
            <p:cNvSpPr/>
            <p:nvPr>
              <p:custDataLst>
                <p:tags r:id="rId7"/>
              </p:custDataLst>
            </p:nvPr>
          </p:nvSpPr>
          <p:spPr>
            <a:xfrm>
              <a:off x="6207325" y="3954463"/>
              <a:ext cx="755650" cy="1149350"/>
            </a:xfrm>
            <a:prstGeom prst="bentArrow">
              <a:avLst>
                <a:gd name="adj1" fmla="val 25000"/>
                <a:gd name="adj2" fmla="val 25000"/>
                <a:gd name="adj3" fmla="val 34946"/>
                <a:gd name="adj4" fmla="val 4375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9" name="MH_Other_5">
              <a:extLst>
                <a:ext uri="{FF2B5EF4-FFF2-40B4-BE49-F238E27FC236}">
                  <a16:creationId xmlns:a16="http://schemas.microsoft.com/office/drawing/2014/main" id="{1279DA3D-FC52-5495-D59A-0E2F3E5D44E9}"/>
                </a:ext>
              </a:extLst>
            </p:cNvPr>
            <p:cNvSpPr/>
            <p:nvPr>
              <p:custDataLst>
                <p:tags r:id="rId8"/>
              </p:custDataLst>
            </p:nvPr>
          </p:nvSpPr>
          <p:spPr>
            <a:xfrm flipH="1">
              <a:off x="5162750" y="3954463"/>
              <a:ext cx="757238" cy="1149350"/>
            </a:xfrm>
            <a:prstGeom prst="bentArrow">
              <a:avLst>
                <a:gd name="adj1" fmla="val 25000"/>
                <a:gd name="adj2" fmla="val 25000"/>
                <a:gd name="adj3" fmla="val 34946"/>
                <a:gd name="adj4" fmla="val 4375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20" name="MH_Title_1">
              <a:extLst>
                <a:ext uri="{FF2B5EF4-FFF2-40B4-BE49-F238E27FC236}">
                  <a16:creationId xmlns:a16="http://schemas.microsoft.com/office/drawing/2014/main" id="{B75485BC-9191-B0C6-6CFD-FFCDEE7C7EAD}"/>
                </a:ext>
              </a:extLst>
            </p:cNvPr>
            <p:cNvSpPr txBox="1">
              <a:spLocks noChangeArrowheads="1"/>
            </p:cNvSpPr>
            <p:nvPr>
              <p:custDataLst>
                <p:tags r:id="rId9"/>
              </p:custDataLst>
            </p:nvPr>
          </p:nvSpPr>
          <p:spPr bwMode="auto">
            <a:xfrm>
              <a:off x="5359600" y="5071076"/>
              <a:ext cx="1430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10000"/>
                </a:lnSpc>
                <a:spcBef>
                  <a:spcPct val="0"/>
                </a:spcBef>
                <a:buFontTx/>
                <a:buNone/>
                <a:defRPr/>
              </a:pPr>
              <a:r>
                <a:rPr lang="zh-CN" altLang="en-US" sz="2000" b="1" dirty="0">
                  <a:solidFill>
                    <a:srgbClr val="FFFFFF"/>
                  </a:solidFill>
                  <a:latin typeface="+mn-lt"/>
                  <a:ea typeface="+mn-ea"/>
                </a:rPr>
                <a:t>新物流</a:t>
              </a:r>
            </a:p>
          </p:txBody>
        </p:sp>
        <p:sp>
          <p:nvSpPr>
            <p:cNvPr id="21" name="MH_Text_1">
              <a:extLst>
                <a:ext uri="{FF2B5EF4-FFF2-40B4-BE49-F238E27FC236}">
                  <a16:creationId xmlns:a16="http://schemas.microsoft.com/office/drawing/2014/main" id="{4BCAEC21-2092-D073-BDB5-4F67BA43F1F5}"/>
                </a:ext>
              </a:extLst>
            </p:cNvPr>
            <p:cNvSpPr txBox="1"/>
            <p:nvPr>
              <p:custDataLst>
                <p:tags r:id="rId10"/>
              </p:custDataLst>
            </p:nvPr>
          </p:nvSpPr>
          <p:spPr>
            <a:xfrm>
              <a:off x="672337" y="3820052"/>
              <a:ext cx="3272742" cy="985976"/>
            </a:xfrm>
            <a:prstGeom prst="rect">
              <a:avLst/>
            </a:prstGeom>
            <a:noFill/>
          </p:spPr>
          <p:txBody>
            <a:bodyPr anchor="t" anchorCtr="0">
              <a:noAutofit/>
            </a:bodyPr>
            <a:lstStyle/>
            <a:p>
              <a:pPr>
                <a:lnSpc>
                  <a:spcPct val="130000"/>
                </a:lnSpc>
                <a:defRPr/>
              </a:pPr>
              <a:r>
                <a:rPr lang="zh-CN" altLang="en-US" sz="1600" dirty="0"/>
                <a:t>①能够对销售情况和库存进行预测②实现零库存</a:t>
              </a:r>
              <a:endParaRPr lang="en-US" altLang="zh-CN" sz="1600" dirty="0"/>
            </a:p>
            <a:p>
              <a:pPr>
                <a:lnSpc>
                  <a:spcPct val="130000"/>
                </a:lnSpc>
                <a:defRPr/>
              </a:pPr>
              <a:r>
                <a:rPr lang="zh-CN" altLang="en-US" sz="1600" dirty="0"/>
                <a:t>③降低物流成本</a:t>
              </a:r>
            </a:p>
          </p:txBody>
        </p:sp>
        <p:sp>
          <p:nvSpPr>
            <p:cNvPr id="22" name="MH_Text_3">
              <a:extLst>
                <a:ext uri="{FF2B5EF4-FFF2-40B4-BE49-F238E27FC236}">
                  <a16:creationId xmlns:a16="http://schemas.microsoft.com/office/drawing/2014/main" id="{C50D3758-4E41-FD7E-E288-C9ADD9995822}"/>
                </a:ext>
              </a:extLst>
            </p:cNvPr>
            <p:cNvSpPr txBox="1"/>
            <p:nvPr>
              <p:custDataLst>
                <p:tags r:id="rId11"/>
              </p:custDataLst>
            </p:nvPr>
          </p:nvSpPr>
          <p:spPr>
            <a:xfrm>
              <a:off x="8184766" y="3820052"/>
              <a:ext cx="3517239" cy="985976"/>
            </a:xfrm>
            <a:prstGeom prst="rect">
              <a:avLst/>
            </a:prstGeom>
            <a:noFill/>
          </p:spPr>
          <p:txBody>
            <a:bodyPr anchor="t" anchorCtr="0">
              <a:noAutofit/>
            </a:bodyPr>
            <a:lstStyle/>
            <a:p>
              <a:pPr>
                <a:lnSpc>
                  <a:spcPct val="130000"/>
                </a:lnSpc>
                <a:defRPr/>
              </a:pPr>
              <a:r>
                <a:rPr lang="zh-CN" altLang="en-US" sz="1600" dirty="0"/>
                <a:t>①满足消费者个性化、碎片化的需求</a:t>
              </a:r>
              <a:endParaRPr lang="en-US" altLang="zh-CN" sz="1600" dirty="0"/>
            </a:p>
            <a:p>
              <a:pPr>
                <a:lnSpc>
                  <a:spcPct val="130000"/>
                </a:lnSpc>
                <a:defRPr/>
              </a:pPr>
              <a:r>
                <a:rPr lang="zh-CN" altLang="en-US" sz="1600" dirty="0"/>
                <a:t>②提供精准、快速的商品配送服务</a:t>
              </a:r>
              <a:endParaRPr lang="en-US" altLang="zh-CN" sz="1600" dirty="0"/>
            </a:p>
            <a:p>
              <a:pPr>
                <a:lnSpc>
                  <a:spcPct val="130000"/>
                </a:lnSpc>
                <a:defRPr/>
              </a:pPr>
              <a:r>
                <a:rPr lang="zh-CN" altLang="en-US" sz="1600" dirty="0"/>
                <a:t>③提供体验式的物流配送服务</a:t>
              </a:r>
            </a:p>
          </p:txBody>
        </p:sp>
        <p:sp>
          <p:nvSpPr>
            <p:cNvPr id="23" name="MH_Text_2">
              <a:extLst>
                <a:ext uri="{FF2B5EF4-FFF2-40B4-BE49-F238E27FC236}">
                  <a16:creationId xmlns:a16="http://schemas.microsoft.com/office/drawing/2014/main" id="{F197B7C4-44CF-8226-C7F1-2239933A556D}"/>
                </a:ext>
              </a:extLst>
            </p:cNvPr>
            <p:cNvSpPr txBox="1"/>
            <p:nvPr>
              <p:custDataLst>
                <p:tags r:id="rId12"/>
              </p:custDataLst>
            </p:nvPr>
          </p:nvSpPr>
          <p:spPr>
            <a:xfrm>
              <a:off x="2727866" y="1255252"/>
              <a:ext cx="6660467" cy="799959"/>
            </a:xfrm>
            <a:prstGeom prst="rect">
              <a:avLst/>
            </a:prstGeom>
            <a:noFill/>
          </p:spPr>
          <p:txBody>
            <a:bodyPr anchor="ctr">
              <a:noAutofit/>
            </a:bodyPr>
            <a:lstStyle/>
            <a:p>
              <a:pPr>
                <a:lnSpc>
                  <a:spcPct val="130000"/>
                </a:lnSpc>
                <a:defRPr/>
              </a:pPr>
              <a:r>
                <a:rPr lang="zh-CN" altLang="en-US" sz="1600" dirty="0"/>
                <a:t>①以行业全链条的大数据为支持，向自动化、智能化的方向优化升级</a:t>
              </a:r>
              <a:endParaRPr lang="en-US" altLang="zh-CN" sz="1600" dirty="0"/>
            </a:p>
            <a:p>
              <a:pPr>
                <a:lnSpc>
                  <a:spcPct val="130000"/>
                </a:lnSpc>
                <a:defRPr/>
              </a:pPr>
              <a:r>
                <a:rPr lang="zh-CN" altLang="en-US" sz="1600" dirty="0"/>
                <a:t>②运用智能设备，实现仓储、运输等全方位的智能化管理和服务</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fltVal val="0"/>
                                          </p:val>
                                        </p:tav>
                                        <p:tav tm="100000">
                                          <p:val>
                                            <p:strVal val="#ppt_h"/>
                                          </p:val>
                                        </p:tav>
                                      </p:tavLst>
                                    </p:anim>
                                    <p:animEffect transition="in" filter="fade">
                                      <p:cBhvr>
                                        <p:cTn id="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87314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1921991" y="3037717"/>
            <a:ext cx="8186858"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打造个性化、定制化物流服务</a:t>
            </a:r>
          </a:p>
        </p:txBody>
      </p:sp>
      <p:sp>
        <p:nvSpPr>
          <p:cNvPr id="20" name="矩形 19"/>
          <p:cNvSpPr/>
          <p:nvPr/>
        </p:nvSpPr>
        <p:spPr>
          <a:xfrm>
            <a:off x="1921991" y="4085730"/>
            <a:ext cx="8186858" cy="1705403"/>
          </a:xfrm>
          <a:prstGeom prst="rect">
            <a:avLst/>
          </a:prstGeom>
        </p:spPr>
        <p:txBody>
          <a:bodyPr wrap="square">
            <a:spAutoFit/>
          </a:bodyPr>
          <a:lstStyle/>
          <a:p>
            <a:pPr indent="457200" algn="just">
              <a:lnSpc>
                <a:spcPct val="150000"/>
              </a:lnSpc>
            </a:pPr>
            <a:r>
              <a:rPr lang="zh-CN" altLang="en-US" dirty="0"/>
              <a:t>在新零售时代，零售企业的研发、生产、营销、物流等活动都要以消费者数据作为驱动力和决策依据。为了满足消费者多样化、精致化的物流需求，零售企业需要通过分析消费者的消费行为特征，展开个性化、定制化的物流服务，甚至展开科学预测，提前备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86560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6588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打造个性化、定制化物流服务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834198F6-9438-9AC8-7BC7-9BA1CF43EE86}"/>
              </a:ext>
            </a:extLst>
          </p:cNvPr>
          <p:cNvGrpSpPr/>
          <p:nvPr/>
        </p:nvGrpSpPr>
        <p:grpSpPr>
          <a:xfrm>
            <a:off x="7856219" y="1122474"/>
            <a:ext cx="1783517" cy="1727992"/>
            <a:chOff x="8396696" y="1243869"/>
            <a:chExt cx="1783517" cy="1727992"/>
          </a:xfrm>
        </p:grpSpPr>
        <p:sp>
          <p:nvSpPr>
            <p:cNvPr id="3" name="椭圆 2">
              <a:extLst>
                <a:ext uri="{FF2B5EF4-FFF2-40B4-BE49-F238E27FC236}">
                  <a16:creationId xmlns:a16="http://schemas.microsoft.com/office/drawing/2014/main" id="{A1B2AEFC-2DDF-CAF4-AD6E-F4BDEBB9F5CF}"/>
                </a:ext>
              </a:extLst>
            </p:cNvPr>
            <p:cNvSpPr/>
            <p:nvPr/>
          </p:nvSpPr>
          <p:spPr>
            <a:xfrm>
              <a:off x="8425355" y="1243869"/>
              <a:ext cx="1726199" cy="172799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dirty="0">
                <a:solidFill>
                  <a:srgbClr val="0070C0"/>
                </a:solidFill>
                <a:cs typeface="+mn-ea"/>
                <a:sym typeface="+mn-lt"/>
              </a:endParaRPr>
            </a:p>
          </p:txBody>
        </p:sp>
        <p:sp>
          <p:nvSpPr>
            <p:cNvPr id="4" name="Text Box 10">
              <a:extLst>
                <a:ext uri="{FF2B5EF4-FFF2-40B4-BE49-F238E27FC236}">
                  <a16:creationId xmlns:a16="http://schemas.microsoft.com/office/drawing/2014/main" id="{B2D49B44-ECCB-017A-E3D7-2DEBFCB37F90}"/>
                </a:ext>
              </a:extLst>
            </p:cNvPr>
            <p:cNvSpPr txBox="1">
              <a:spLocks noChangeArrowheads="1"/>
            </p:cNvSpPr>
            <p:nvPr/>
          </p:nvSpPr>
          <p:spPr bwMode="auto">
            <a:xfrm>
              <a:off x="8396696" y="1600034"/>
              <a:ext cx="1783517" cy="1015663"/>
            </a:xfrm>
            <a:prstGeom prst="rect">
              <a:avLst/>
            </a:prstGeom>
            <a:noFill/>
            <a:ln w="9525">
              <a:noFill/>
              <a:miter lim="800000"/>
              <a:headEnd/>
              <a:tailEnd/>
            </a:ln>
          </p:spPr>
          <p:txBody>
            <a:bodyPr wrap="square">
              <a:spAutoFit/>
            </a:bodyPr>
            <a:lstStyle/>
            <a:p>
              <a:pPr algn="ctr"/>
              <a:r>
                <a:rPr lang="zh-CN" altLang="en-US" sz="2000" b="1" dirty="0">
                  <a:solidFill>
                    <a:schemeClr val="bg1"/>
                  </a:solidFill>
                  <a:cs typeface="+mn-ea"/>
                  <a:sym typeface="+mn-lt"/>
                </a:rPr>
                <a:t>从消费者需求出发，打造高效供应链</a:t>
              </a:r>
            </a:p>
          </p:txBody>
        </p:sp>
      </p:grpSp>
      <p:grpSp>
        <p:nvGrpSpPr>
          <p:cNvPr id="5" name="组合 4">
            <a:extLst>
              <a:ext uri="{FF2B5EF4-FFF2-40B4-BE49-F238E27FC236}">
                <a16:creationId xmlns:a16="http://schemas.microsoft.com/office/drawing/2014/main" id="{E99C447A-6CA0-E3ED-1891-B37DCA91A63E}"/>
              </a:ext>
            </a:extLst>
          </p:cNvPr>
          <p:cNvGrpSpPr/>
          <p:nvPr/>
        </p:nvGrpSpPr>
        <p:grpSpPr>
          <a:xfrm>
            <a:off x="2389908" y="1122475"/>
            <a:ext cx="1726198" cy="1727991"/>
            <a:chOff x="1935844" y="1243869"/>
            <a:chExt cx="1726198" cy="1727991"/>
          </a:xfrm>
        </p:grpSpPr>
        <p:sp>
          <p:nvSpPr>
            <p:cNvPr id="6" name="椭圆 5">
              <a:extLst>
                <a:ext uri="{FF2B5EF4-FFF2-40B4-BE49-F238E27FC236}">
                  <a16:creationId xmlns:a16="http://schemas.microsoft.com/office/drawing/2014/main" id="{D411AC69-8281-5601-E072-1320CC4A5D55}"/>
                </a:ext>
              </a:extLst>
            </p:cNvPr>
            <p:cNvSpPr/>
            <p:nvPr/>
          </p:nvSpPr>
          <p:spPr>
            <a:xfrm>
              <a:off x="1935844" y="1243869"/>
              <a:ext cx="1726198" cy="17279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dirty="0">
                <a:cs typeface="+mn-ea"/>
                <a:sym typeface="+mn-lt"/>
              </a:endParaRPr>
            </a:p>
          </p:txBody>
        </p:sp>
        <p:sp>
          <p:nvSpPr>
            <p:cNvPr id="7" name="Text Box 15">
              <a:extLst>
                <a:ext uri="{FF2B5EF4-FFF2-40B4-BE49-F238E27FC236}">
                  <a16:creationId xmlns:a16="http://schemas.microsoft.com/office/drawing/2014/main" id="{9B139798-4F91-6E82-9866-4E01A2F7FD5E}"/>
                </a:ext>
              </a:extLst>
            </p:cNvPr>
            <p:cNvSpPr txBox="1">
              <a:spLocks noChangeArrowheads="1"/>
            </p:cNvSpPr>
            <p:nvPr/>
          </p:nvSpPr>
          <p:spPr bwMode="auto">
            <a:xfrm>
              <a:off x="2034562" y="1753921"/>
              <a:ext cx="1528762" cy="707886"/>
            </a:xfrm>
            <a:prstGeom prst="rect">
              <a:avLst/>
            </a:prstGeom>
            <a:noFill/>
            <a:ln w="9525">
              <a:noFill/>
              <a:miter lim="800000"/>
              <a:headEnd/>
              <a:tailEnd/>
            </a:ln>
          </p:spPr>
          <p:txBody>
            <a:bodyPr wrap="square">
              <a:spAutoFit/>
            </a:bodyPr>
            <a:lstStyle/>
            <a:p>
              <a:pPr algn="ctr"/>
              <a:r>
                <a:rPr lang="zh-CN" altLang="en-US" sz="2000" b="1" dirty="0">
                  <a:solidFill>
                    <a:schemeClr val="bg1"/>
                  </a:solidFill>
                  <a:cs typeface="+mn-ea"/>
                  <a:sym typeface="+mn-lt"/>
                </a:rPr>
                <a:t>对消费者</a:t>
              </a:r>
              <a:br>
                <a:rPr lang="en-US" altLang="zh-CN" sz="2000" b="1" dirty="0">
                  <a:solidFill>
                    <a:schemeClr val="bg1"/>
                  </a:solidFill>
                  <a:cs typeface="+mn-ea"/>
                  <a:sym typeface="+mn-lt"/>
                </a:rPr>
              </a:br>
              <a:r>
                <a:rPr lang="zh-CN" altLang="en-US" sz="2000" b="1" dirty="0">
                  <a:solidFill>
                    <a:schemeClr val="bg1"/>
                  </a:solidFill>
                  <a:cs typeface="+mn-ea"/>
                  <a:sym typeface="+mn-lt"/>
                </a:rPr>
                <a:t>进行画像</a:t>
              </a:r>
            </a:p>
          </p:txBody>
        </p:sp>
      </p:grpSp>
      <p:sp>
        <p:nvSpPr>
          <p:cNvPr id="8" name="Freeform 10">
            <a:extLst>
              <a:ext uri="{FF2B5EF4-FFF2-40B4-BE49-F238E27FC236}">
                <a16:creationId xmlns:a16="http://schemas.microsoft.com/office/drawing/2014/main" id="{4C5404AE-D534-9E75-50C2-D93EB63F92BF}"/>
              </a:ext>
            </a:extLst>
          </p:cNvPr>
          <p:cNvSpPr>
            <a:spLocks/>
          </p:cNvSpPr>
          <p:nvPr/>
        </p:nvSpPr>
        <p:spPr bwMode="gray">
          <a:xfrm>
            <a:off x="4342066" y="1827720"/>
            <a:ext cx="3310431" cy="317500"/>
          </a:xfrm>
          <a:prstGeom prst="rightArrow">
            <a:avLst>
              <a:gd name="adj1" fmla="val 50000"/>
              <a:gd name="adj2" fmla="val 123412"/>
            </a:avLst>
          </a:prstGeom>
          <a:solidFill>
            <a:schemeClr val="accent6">
              <a:lumMod val="40000"/>
              <a:lumOff val="60000"/>
            </a:schemeClr>
          </a:solidFill>
          <a:ln>
            <a:noFill/>
          </a:ln>
        </p:spPr>
        <p:txBody>
          <a:bodyPr wrap="none" anchor="ctr"/>
          <a:lstStyle/>
          <a:p>
            <a:pPr>
              <a:defRPr/>
            </a:pPr>
            <a:endParaRPr lang="zh-CN" altLang="en-US" sz="1351" dirty="0">
              <a:solidFill>
                <a:srgbClr val="0070C0"/>
              </a:solidFill>
              <a:cs typeface="+mn-ea"/>
              <a:sym typeface="+mn-lt"/>
            </a:endParaRPr>
          </a:p>
        </p:txBody>
      </p:sp>
      <p:sp>
        <p:nvSpPr>
          <p:cNvPr id="9" name="Text Box 18">
            <a:extLst>
              <a:ext uri="{FF2B5EF4-FFF2-40B4-BE49-F238E27FC236}">
                <a16:creationId xmlns:a16="http://schemas.microsoft.com/office/drawing/2014/main" id="{119B4E4B-7197-43F4-6E52-FCBAEE723D49}"/>
              </a:ext>
            </a:extLst>
          </p:cNvPr>
          <p:cNvSpPr txBox="1">
            <a:spLocks noChangeArrowheads="1"/>
          </p:cNvSpPr>
          <p:nvPr/>
        </p:nvSpPr>
        <p:spPr bwMode="auto">
          <a:xfrm>
            <a:off x="1317210" y="2892159"/>
            <a:ext cx="3871594" cy="3581141"/>
          </a:xfrm>
          <a:prstGeom prst="rect">
            <a:avLst/>
          </a:prstGeom>
          <a:noFill/>
          <a:ln>
            <a:noFill/>
          </a:ln>
          <a:effectLst/>
        </p:spPr>
        <p:txBody>
          <a:bodyPr wrap="square" anchor="t" anchorCtr="0">
            <a:noAutofit/>
          </a:bodyPr>
          <a:lstStyle/>
          <a:p>
            <a:pPr indent="414000" algn="just">
              <a:lnSpc>
                <a:spcPct val="130000"/>
              </a:lnSpc>
              <a:defRPr/>
            </a:pPr>
            <a:r>
              <a:rPr lang="zh-CN" altLang="en-US" sz="1600" dirty="0">
                <a:cs typeface="+mn-ea"/>
                <a:sym typeface="+mn-lt"/>
              </a:rPr>
              <a:t>消费者画像是指通过对消费者的基本信息、消费行为等进行分析来描述消费者的特征，进而洞察消费者需求的过程。</a:t>
            </a:r>
            <a:endParaRPr lang="en-US" altLang="zh-CN" sz="1600" dirty="0">
              <a:cs typeface="+mn-ea"/>
              <a:sym typeface="+mn-lt"/>
            </a:endParaRPr>
          </a:p>
          <a:p>
            <a:pPr indent="414000" algn="just">
              <a:lnSpc>
                <a:spcPct val="130000"/>
              </a:lnSpc>
              <a:defRPr/>
            </a:pPr>
            <a:r>
              <a:rPr lang="zh-CN" altLang="en-US" sz="1600" dirty="0">
                <a:cs typeface="+mn-ea"/>
                <a:sym typeface="+mn-lt"/>
              </a:rPr>
              <a:t>消费者的消费行为特征对零售企业运营的指导意义主要表现在六个方面：</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战略决策和管理</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品牌建设</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定价策略</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营销策略</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个性化陈列</a:t>
            </a:r>
            <a:endParaRPr lang="en-US" altLang="zh-CN" sz="1600" dirty="0">
              <a:cs typeface="+mn-ea"/>
              <a:sym typeface="+mn-lt"/>
            </a:endParaRPr>
          </a:p>
          <a:p>
            <a:pPr marL="702000" indent="-216000" algn="just">
              <a:lnSpc>
                <a:spcPct val="130000"/>
              </a:lnSpc>
              <a:buFont typeface="Arial" panose="020B0604020202020204" pitchFamily="34" charset="0"/>
              <a:buChar char="•"/>
              <a:defRPr/>
            </a:pPr>
            <a:r>
              <a:rPr lang="zh-CN" altLang="en-US" sz="1600" dirty="0">
                <a:cs typeface="+mn-ea"/>
                <a:sym typeface="+mn-lt"/>
              </a:rPr>
              <a:t>物流服务</a:t>
            </a:r>
          </a:p>
        </p:txBody>
      </p:sp>
      <p:sp>
        <p:nvSpPr>
          <p:cNvPr id="10" name="Text Box 20">
            <a:extLst>
              <a:ext uri="{FF2B5EF4-FFF2-40B4-BE49-F238E27FC236}">
                <a16:creationId xmlns:a16="http://schemas.microsoft.com/office/drawing/2014/main" id="{D468F3F2-FE1B-F536-0335-95DCD78B2C90}"/>
              </a:ext>
            </a:extLst>
          </p:cNvPr>
          <p:cNvSpPr txBox="1">
            <a:spLocks noChangeArrowheads="1"/>
          </p:cNvSpPr>
          <p:nvPr/>
        </p:nvSpPr>
        <p:spPr bwMode="auto">
          <a:xfrm>
            <a:off x="6812977" y="2892159"/>
            <a:ext cx="3870000" cy="1436815"/>
          </a:xfrm>
          <a:prstGeom prst="rect">
            <a:avLst/>
          </a:prstGeom>
          <a:noFill/>
          <a:ln>
            <a:noFill/>
          </a:ln>
          <a:effectLst/>
        </p:spPr>
        <p:txBody>
          <a:bodyPr anchor="t" anchorCtr="0">
            <a:noAutofit/>
          </a:bodyPr>
          <a:lstStyle/>
          <a:p>
            <a:pPr indent="414000" algn="just">
              <a:lnSpc>
                <a:spcPct val="130000"/>
              </a:lnSpc>
              <a:spcAft>
                <a:spcPts val="1000"/>
              </a:spcAft>
              <a:defRPr/>
            </a:pPr>
            <a:r>
              <a:rPr lang="zh-CN" altLang="en-US" sz="1600" dirty="0">
                <a:cs typeface="+mn-ea"/>
                <a:sym typeface="+mn-lt"/>
              </a:rPr>
              <a:t>零售企业需要根据消费者画像洞察消费者需求，打造以消费者为中心的需求链数据管理体系，为备货和物流配送提供科学的指导。</a:t>
            </a:r>
          </a:p>
        </p:txBody>
      </p:sp>
    </p:spTree>
    <p:extLst>
      <p:ext uri="{BB962C8B-B14F-4D97-AF65-F5344CB8AC3E}">
        <p14:creationId xmlns:p14="http://schemas.microsoft.com/office/powerpoint/2010/main" val="330150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3*#ppt_w"/>
                                          </p:val>
                                        </p:tav>
                                        <p:tav tm="100000">
                                          <p:val>
                                            <p:strVal val="#ppt_w"/>
                                          </p:val>
                                        </p:tav>
                                      </p:tavLst>
                                    </p:anim>
                                    <p:anim calcmode="lin" valueType="num">
                                      <p:cBhvr>
                                        <p:cTn id="12" dur="500" fill="hold"/>
                                        <p:tgtEl>
                                          <p:spTgt spid="2"/>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right)">
                                      <p:cBhvr>
                                        <p:cTn id="17" dur="500"/>
                                        <p:tgtEl>
                                          <p:spTgt spid="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65884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打造个性化、定制化物流服务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11B48E40-04CA-B84A-B296-9B233F81BF64}"/>
              </a:ext>
            </a:extLst>
          </p:cNvPr>
          <p:cNvGrpSpPr/>
          <p:nvPr/>
        </p:nvGrpSpPr>
        <p:grpSpPr>
          <a:xfrm>
            <a:off x="2357377" y="1039459"/>
            <a:ext cx="7477245" cy="5386318"/>
            <a:chOff x="2013995" y="1004734"/>
            <a:chExt cx="7477245" cy="5386318"/>
          </a:xfrm>
        </p:grpSpPr>
        <p:pic>
          <p:nvPicPr>
            <p:cNvPr id="12" name="图片 11">
              <a:extLst>
                <a:ext uri="{FF2B5EF4-FFF2-40B4-BE49-F238E27FC236}">
                  <a16:creationId xmlns:a16="http://schemas.microsoft.com/office/drawing/2014/main" id="{E18A745D-00F6-A701-E104-E3104DC19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995" y="1004734"/>
              <a:ext cx="7477245" cy="5089197"/>
            </a:xfrm>
            <a:prstGeom prst="rect">
              <a:avLst/>
            </a:prstGeom>
          </p:spPr>
        </p:pic>
        <p:sp>
          <p:nvSpPr>
            <p:cNvPr id="2" name="文本框 1">
              <a:extLst>
                <a:ext uri="{FF2B5EF4-FFF2-40B4-BE49-F238E27FC236}">
                  <a16:creationId xmlns:a16="http://schemas.microsoft.com/office/drawing/2014/main" id="{A42A04DF-D951-7632-176B-411044FB15D8}"/>
                </a:ext>
              </a:extLst>
            </p:cNvPr>
            <p:cNvSpPr txBox="1"/>
            <p:nvPr/>
          </p:nvSpPr>
          <p:spPr>
            <a:xfrm>
              <a:off x="3772617" y="6159954"/>
              <a:ext cx="39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以消费者需求为中心的高效供应链运作模式</a:t>
              </a:r>
            </a:p>
          </p:txBody>
        </p:sp>
      </p:grpSp>
    </p:spTree>
    <p:extLst>
      <p:ext uri="{BB962C8B-B14F-4D97-AF65-F5344CB8AC3E}">
        <p14:creationId xmlns:p14="http://schemas.microsoft.com/office/powerpoint/2010/main" val="299854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805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3153098" y="2945120"/>
            <a:ext cx="5724644"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构建逆向物流业务和</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售后服务体系</a:t>
            </a:r>
          </a:p>
        </p:txBody>
      </p:sp>
      <p:sp>
        <p:nvSpPr>
          <p:cNvPr id="20" name="矩形 19"/>
          <p:cNvSpPr/>
          <p:nvPr/>
        </p:nvSpPr>
        <p:spPr>
          <a:xfrm>
            <a:off x="2537545" y="4627621"/>
            <a:ext cx="7025555" cy="1289905"/>
          </a:xfrm>
          <a:prstGeom prst="rect">
            <a:avLst/>
          </a:prstGeom>
        </p:spPr>
        <p:txBody>
          <a:bodyPr wrap="square">
            <a:spAutoFit/>
          </a:bodyPr>
          <a:lstStyle/>
          <a:p>
            <a:pPr indent="457200" algn="just">
              <a:lnSpc>
                <a:spcPct val="150000"/>
              </a:lnSpc>
            </a:pPr>
            <a:r>
              <a:rPr lang="zh-CN" altLang="en-US" dirty="0"/>
              <a:t>随着消费者的消费需求向更加多元化、更注重体验的方向转变，构建逆向物流业务和售后服务体系已经成为品牌商和零售企业向新零售转型过程中必不可少的一个环节。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8409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构建逆向物流业务和售后服务体系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7A64F454-7C42-5243-B51A-4E2A5FB7A7CD}"/>
              </a:ext>
            </a:extLst>
          </p:cNvPr>
          <p:cNvGrpSpPr/>
          <p:nvPr/>
        </p:nvGrpSpPr>
        <p:grpSpPr>
          <a:xfrm>
            <a:off x="1061821" y="1329170"/>
            <a:ext cx="10084602" cy="3083186"/>
            <a:chOff x="957646" y="1526395"/>
            <a:chExt cx="10084602" cy="3083186"/>
          </a:xfrm>
        </p:grpSpPr>
        <p:sp>
          <p:nvSpPr>
            <p:cNvPr id="3" name="任意多边形 23">
              <a:extLst>
                <a:ext uri="{FF2B5EF4-FFF2-40B4-BE49-F238E27FC236}">
                  <a16:creationId xmlns:a16="http://schemas.microsoft.com/office/drawing/2014/main" id="{A9E2BF22-C46D-44BF-BF2C-4DC308F8B196}"/>
                </a:ext>
              </a:extLst>
            </p:cNvPr>
            <p:cNvSpPr/>
            <p:nvPr/>
          </p:nvSpPr>
          <p:spPr>
            <a:xfrm>
              <a:off x="1381162" y="1885798"/>
              <a:ext cx="423513" cy="757072"/>
            </a:xfrm>
            <a:custGeom>
              <a:avLst/>
              <a:gdLst/>
              <a:ahLst/>
              <a:cxnLst/>
              <a:rect l="0" t="0" r="0" b="0"/>
              <a:pathLst>
                <a:path>
                  <a:moveTo>
                    <a:pt x="0" y="0"/>
                  </a:moveTo>
                  <a:lnTo>
                    <a:pt x="0" y="772138"/>
                  </a:lnTo>
                  <a:lnTo>
                    <a:pt x="356124" y="772138"/>
                  </a:lnTo>
                </a:path>
              </a:pathLst>
            </a:custGeom>
            <a:noFill/>
            <a:ln>
              <a:solidFill>
                <a:schemeClr val="tx1">
                  <a:lumMod val="85000"/>
                  <a:lumOff val="15000"/>
                  <a:alpha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cs typeface="+mn-ea"/>
                <a:sym typeface="+mn-lt"/>
              </a:endParaRPr>
            </a:p>
          </p:txBody>
        </p:sp>
        <p:sp>
          <p:nvSpPr>
            <p:cNvPr id="4" name="圆角矩形 24">
              <a:extLst>
                <a:ext uri="{FF2B5EF4-FFF2-40B4-BE49-F238E27FC236}">
                  <a16:creationId xmlns:a16="http://schemas.microsoft.com/office/drawing/2014/main" id="{C9048589-4FA6-3502-4C69-D3767F722F02}"/>
                </a:ext>
              </a:extLst>
            </p:cNvPr>
            <p:cNvSpPr/>
            <p:nvPr/>
          </p:nvSpPr>
          <p:spPr>
            <a:xfrm>
              <a:off x="1804674" y="2432273"/>
              <a:ext cx="9237574" cy="2177308"/>
            </a:xfrm>
            <a:prstGeom prst="rect">
              <a:avLst/>
            </a:prstGeom>
            <a:solidFill>
              <a:schemeClr val="bg1">
                <a:alpha val="5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t" anchorCtr="0">
              <a:noAutofit/>
            </a:bodyPr>
            <a:lstStyle/>
            <a:p>
              <a:pPr algn="just">
                <a:lnSpc>
                  <a:spcPct val="120000"/>
                </a:lnSpc>
                <a:spcBef>
                  <a:spcPct val="50000"/>
                </a:spcBef>
              </a:pPr>
              <a:r>
                <a:rPr lang="zh-CN" altLang="en-US" sz="1600" cap="all" dirty="0">
                  <a:solidFill>
                    <a:schemeClr val="tx1"/>
                  </a:solidFill>
                  <a:cs typeface="+mn-ea"/>
                  <a:sym typeface="+mn-lt"/>
                </a:rPr>
                <a:t>逆向物流是指从消费者到零售商</a:t>
              </a:r>
              <a:r>
                <a:rPr lang="en-US" altLang="zh-CN" sz="1600" cap="all" dirty="0">
                  <a:solidFill>
                    <a:schemeClr val="tx1"/>
                  </a:solidFill>
                  <a:cs typeface="+mn-ea"/>
                  <a:sym typeface="+mn-lt"/>
                </a:rPr>
                <a:t>/</a:t>
              </a:r>
              <a:r>
                <a:rPr lang="zh-CN" altLang="en-US" sz="1600" cap="all" dirty="0">
                  <a:solidFill>
                    <a:schemeClr val="tx1"/>
                  </a:solidFill>
                  <a:cs typeface="+mn-ea"/>
                  <a:sym typeface="+mn-lt"/>
                </a:rPr>
                <a:t>生产商的物流服务，主要涵盖商品退换货和商品零部件维修两个</a:t>
              </a:r>
              <a:br>
                <a:rPr lang="en-US" altLang="zh-CN" sz="1600" cap="all" dirty="0">
                  <a:solidFill>
                    <a:schemeClr val="tx1"/>
                  </a:solidFill>
                  <a:cs typeface="+mn-ea"/>
                  <a:sym typeface="+mn-lt"/>
                </a:rPr>
              </a:br>
              <a:r>
                <a:rPr lang="zh-CN" altLang="en-US" sz="1600" cap="all" dirty="0">
                  <a:solidFill>
                    <a:schemeClr val="tx1"/>
                  </a:solidFill>
                  <a:cs typeface="+mn-ea"/>
                  <a:sym typeface="+mn-lt"/>
                </a:rPr>
                <a:t>方面。</a:t>
              </a:r>
              <a:endParaRPr lang="en-US" altLang="zh-CN" sz="1600" cap="all" dirty="0">
                <a:solidFill>
                  <a:schemeClr val="tx1"/>
                </a:solidFill>
                <a:cs typeface="+mn-ea"/>
                <a:sym typeface="+mn-lt"/>
              </a:endParaRPr>
            </a:p>
            <a:p>
              <a:pPr marL="306000" indent="-216000" algn="just">
                <a:lnSpc>
                  <a:spcPct val="120000"/>
                </a:lnSpc>
                <a:spcBef>
                  <a:spcPct val="50000"/>
                </a:spcBef>
                <a:buFont typeface="Arial" panose="020B0604020202020204" pitchFamily="34" charset="0"/>
                <a:buChar char="•"/>
              </a:pPr>
              <a:r>
                <a:rPr lang="zh-CN" altLang="en-US" sz="1600" b="1" cap="all" dirty="0">
                  <a:solidFill>
                    <a:schemeClr val="tx1"/>
                  </a:solidFill>
                  <a:cs typeface="+mn-ea"/>
                  <a:sym typeface="+mn-lt"/>
                </a:rPr>
                <a:t>退换货：</a:t>
              </a:r>
              <a:r>
                <a:rPr lang="zh-CN" altLang="en-US" sz="1600" cap="all" dirty="0">
                  <a:solidFill>
                    <a:schemeClr val="tx1"/>
                  </a:solidFill>
                  <a:cs typeface="+mn-ea"/>
                  <a:sym typeface="+mn-lt"/>
                </a:rPr>
                <a:t>涉及的主要是网购商品，例如服饰鞋包类商品，计算机类、通信类和消费类电子产品（统称“</a:t>
              </a:r>
              <a:r>
                <a:rPr lang="en-US" altLang="zh-CN" sz="1600" cap="all" dirty="0">
                  <a:solidFill>
                    <a:schemeClr val="tx1"/>
                  </a:solidFill>
                  <a:cs typeface="+mn-ea"/>
                  <a:sym typeface="+mn-lt"/>
                </a:rPr>
                <a:t>3C</a:t>
              </a:r>
              <a:r>
                <a:rPr lang="zh-CN" altLang="en-US" sz="1600" cap="all" dirty="0">
                  <a:solidFill>
                    <a:schemeClr val="tx1"/>
                  </a:solidFill>
                  <a:cs typeface="+mn-ea"/>
                  <a:sym typeface="+mn-lt"/>
                </a:rPr>
                <a:t>产品”）及化妆品等，这些商品一般对退换货的物流时效要求较低。</a:t>
              </a:r>
              <a:endParaRPr lang="en-US" altLang="zh-CN" sz="1600" cap="all" dirty="0">
                <a:solidFill>
                  <a:schemeClr val="tx1"/>
                </a:solidFill>
                <a:cs typeface="+mn-ea"/>
                <a:sym typeface="+mn-lt"/>
              </a:endParaRPr>
            </a:p>
            <a:p>
              <a:pPr marL="306000" indent="-216000" algn="just">
                <a:lnSpc>
                  <a:spcPct val="120000"/>
                </a:lnSpc>
                <a:spcBef>
                  <a:spcPct val="50000"/>
                </a:spcBef>
                <a:buFont typeface="Arial" panose="020B0604020202020204" pitchFamily="34" charset="0"/>
                <a:buChar char="•"/>
              </a:pPr>
              <a:r>
                <a:rPr lang="zh-CN" altLang="en-US" sz="1600" b="1" cap="all" dirty="0">
                  <a:solidFill>
                    <a:schemeClr val="tx1"/>
                  </a:solidFill>
                  <a:cs typeface="+mn-ea"/>
                  <a:sym typeface="+mn-lt"/>
                </a:rPr>
                <a:t>零部件维修：</a:t>
              </a:r>
              <a:r>
                <a:rPr lang="zh-CN" altLang="en-US" sz="1600" cap="all" dirty="0">
                  <a:solidFill>
                    <a:schemeClr val="tx1"/>
                  </a:solidFill>
                  <a:cs typeface="+mn-ea"/>
                  <a:sym typeface="+mn-lt"/>
                </a:rPr>
                <a:t>涉及的主要是价值较高的中小型</a:t>
              </a:r>
              <a:r>
                <a:rPr lang="en-US" altLang="zh-CN" sz="1600" cap="all" dirty="0">
                  <a:solidFill>
                    <a:schemeClr val="tx1"/>
                  </a:solidFill>
                  <a:cs typeface="+mn-ea"/>
                  <a:sym typeface="+mn-lt"/>
                </a:rPr>
                <a:t>3C</a:t>
              </a:r>
              <a:r>
                <a:rPr lang="zh-CN" altLang="en-US" sz="1600" cap="all" dirty="0">
                  <a:solidFill>
                    <a:schemeClr val="tx1"/>
                  </a:solidFill>
                  <a:cs typeface="+mn-ea"/>
                  <a:sym typeface="+mn-lt"/>
                </a:rPr>
                <a:t>产品、首饰手表、服饰箱包等。零部件从消费者手中返回商家完成维修后，还需要由商家寄回给消费者。</a:t>
              </a:r>
              <a:endParaRPr lang="en-US" altLang="zh-CN" sz="1600" cap="all" dirty="0">
                <a:solidFill>
                  <a:schemeClr val="tx1"/>
                </a:solidFill>
                <a:cs typeface="+mn-ea"/>
                <a:sym typeface="+mn-lt"/>
              </a:endParaRPr>
            </a:p>
          </p:txBody>
        </p:sp>
        <p:sp>
          <p:nvSpPr>
            <p:cNvPr id="5" name="圆角矩形 22">
              <a:extLst>
                <a:ext uri="{FF2B5EF4-FFF2-40B4-BE49-F238E27FC236}">
                  <a16:creationId xmlns:a16="http://schemas.microsoft.com/office/drawing/2014/main" id="{99102C50-5926-0DC4-0830-E019F2F071E4}"/>
                </a:ext>
              </a:extLst>
            </p:cNvPr>
            <p:cNvSpPr/>
            <p:nvPr/>
          </p:nvSpPr>
          <p:spPr>
            <a:xfrm>
              <a:off x="957646" y="1526395"/>
              <a:ext cx="1600355" cy="569625"/>
            </a:xfrm>
            <a:prstGeom prst="roundRect">
              <a:avLst/>
            </a:prstGeom>
            <a:solidFill>
              <a:schemeClr val="accent6">
                <a:lumMod val="60000"/>
                <a:lumOff val="4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0861" tIns="20861" rIns="20861" bIns="20861" numCol="1" spcCol="1270" rtlCol="0" fromWordArt="0" anchor="ctr" anchorCtr="0" forceAA="0" compatLnSpc="1">
              <a:noAutofit/>
            </a:bodyPr>
            <a:lstStyle/>
            <a:p>
              <a:pPr algn="ctr">
                <a:spcBef>
                  <a:spcPct val="50000"/>
                </a:spcBef>
                <a:buSzPct val="25000"/>
                <a:defRPr/>
              </a:pPr>
              <a:r>
                <a:rPr lang="zh-CN" altLang="en-US" sz="2000" b="1" cap="all" dirty="0">
                  <a:solidFill>
                    <a:schemeClr val="bg1"/>
                  </a:solidFill>
                  <a:effectLst>
                    <a:outerShdw blurRad="50800" dist="38100" dir="2700000" algn="tl" rotWithShape="0">
                      <a:prstClr val="black">
                        <a:alpha val="60000"/>
                      </a:prstClr>
                    </a:outerShdw>
                  </a:effectLst>
                  <a:cs typeface="+mn-ea"/>
                  <a:sym typeface="+mn-lt"/>
                </a:rPr>
                <a:t>逆向物流</a:t>
              </a:r>
            </a:p>
          </p:txBody>
        </p:sp>
      </p:grpSp>
    </p:spTree>
    <p:extLst>
      <p:ext uri="{BB962C8B-B14F-4D97-AF65-F5344CB8AC3E}">
        <p14:creationId xmlns:p14="http://schemas.microsoft.com/office/powerpoint/2010/main" val="420055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855761" y="1652579"/>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p>
        </p:txBody>
      </p:sp>
      <p:grpSp>
        <p:nvGrpSpPr>
          <p:cNvPr id="5" name="组合 4">
            <a:extLst>
              <a:ext uri="{FF2B5EF4-FFF2-40B4-BE49-F238E27FC236}">
                <a16:creationId xmlns:a16="http://schemas.microsoft.com/office/drawing/2014/main" id="{56E2ABA3-6315-4FAB-D773-CAB3933B4BAF}"/>
              </a:ext>
            </a:extLst>
          </p:cNvPr>
          <p:cNvGrpSpPr/>
          <p:nvPr/>
        </p:nvGrpSpPr>
        <p:grpSpPr>
          <a:xfrm>
            <a:off x="4529600" y="1742467"/>
            <a:ext cx="6859888" cy="3627721"/>
            <a:chOff x="5797296" y="1973961"/>
            <a:chExt cx="6859888" cy="3627721"/>
          </a:xfrm>
        </p:grpSpPr>
        <p:sp>
          <p:nvSpPr>
            <p:cNvPr id="9" name="圆角矩形 8"/>
            <p:cNvSpPr/>
            <p:nvPr/>
          </p:nvSpPr>
          <p:spPr>
            <a:xfrm>
              <a:off x="5797296" y="1973961"/>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圆角矩形 9"/>
            <p:cNvSpPr/>
            <p:nvPr/>
          </p:nvSpPr>
          <p:spPr>
            <a:xfrm>
              <a:off x="5797296" y="3279648"/>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1" name="圆角矩形 10"/>
            <p:cNvSpPr/>
            <p:nvPr/>
          </p:nvSpPr>
          <p:spPr>
            <a:xfrm>
              <a:off x="5797296" y="4585335"/>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3" name="文本框 12"/>
            <p:cNvSpPr txBox="1"/>
            <p:nvPr/>
          </p:nvSpPr>
          <p:spPr>
            <a:xfrm>
              <a:off x="6998857" y="2036201"/>
              <a:ext cx="4969251"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为消费者创造无缝全渠道体验</a:t>
              </a:r>
            </a:p>
          </p:txBody>
        </p:sp>
        <p:sp>
          <p:nvSpPr>
            <p:cNvPr id="14" name="文本框 13"/>
            <p:cNvSpPr txBox="1"/>
            <p:nvPr/>
          </p:nvSpPr>
          <p:spPr>
            <a:xfrm>
              <a:off x="6998857" y="3341888"/>
              <a:ext cx="565832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以消费者为核心，构建物流新格局</a:t>
              </a:r>
            </a:p>
          </p:txBody>
        </p:sp>
        <p:sp>
          <p:nvSpPr>
            <p:cNvPr id="15" name="文本框 14"/>
            <p:cNvSpPr txBox="1"/>
            <p:nvPr/>
          </p:nvSpPr>
          <p:spPr>
            <a:xfrm>
              <a:off x="6998856" y="4647575"/>
              <a:ext cx="5658326" cy="954107"/>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以数据为驱动，构建数字化供应链网络</a:t>
              </a:r>
            </a:p>
          </p:txBody>
        </p:sp>
      </p:grpSp>
      <p:sp>
        <p:nvSpPr>
          <p:cNvPr id="17" name="文本框 16"/>
          <p:cNvSpPr txBox="1"/>
          <p:nvPr/>
        </p:nvSpPr>
        <p:spPr>
          <a:xfrm>
            <a:off x="663040" y="2551341"/>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p>
        </p:txBody>
      </p:sp>
      <p:sp>
        <p:nvSpPr>
          <p:cNvPr id="20" name="等腰三角形 19"/>
          <p:cNvSpPr/>
          <p:nvPr/>
        </p:nvSpPr>
        <p:spPr>
          <a:xfrm rot="5400000">
            <a:off x="3314831" y="1950116"/>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60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650" fill="hold"/>
                                        <p:tgtEl>
                                          <p:spTgt spid="5"/>
                                        </p:tgtEl>
                                        <p:attrNameLst>
                                          <p:attrName>ppt_x</p:attrName>
                                        </p:attrNameLst>
                                      </p:cBhvr>
                                      <p:tavLst>
                                        <p:tav tm="0">
                                          <p:val>
                                            <p:strVal val="1+#ppt_w/2"/>
                                          </p:val>
                                        </p:tav>
                                        <p:tav tm="100000">
                                          <p:val>
                                            <p:strVal val="#ppt_x"/>
                                          </p:val>
                                        </p:tav>
                                      </p:tavLst>
                                    </p:anim>
                                    <p:anim calcmode="lin" valueType="num">
                                      <p:cBhvr additive="base">
                                        <p:cTn id="23" dur="6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构建逆向物流业务和售后服务体系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2" name="组合 21">
            <a:extLst>
              <a:ext uri="{FF2B5EF4-FFF2-40B4-BE49-F238E27FC236}">
                <a16:creationId xmlns:a16="http://schemas.microsoft.com/office/drawing/2014/main" id="{1D5A17BF-2D95-5CA9-59AB-D6788155ABE0}"/>
              </a:ext>
            </a:extLst>
          </p:cNvPr>
          <p:cNvGrpSpPr/>
          <p:nvPr/>
        </p:nvGrpSpPr>
        <p:grpSpPr>
          <a:xfrm>
            <a:off x="1614935" y="1836840"/>
            <a:ext cx="8962129" cy="3454579"/>
            <a:chOff x="1316192" y="1825265"/>
            <a:chExt cx="8962129" cy="3454579"/>
          </a:xfrm>
        </p:grpSpPr>
        <p:grpSp>
          <p:nvGrpSpPr>
            <p:cNvPr id="19" name="组合 18">
              <a:extLst>
                <a:ext uri="{FF2B5EF4-FFF2-40B4-BE49-F238E27FC236}">
                  <a16:creationId xmlns:a16="http://schemas.microsoft.com/office/drawing/2014/main" id="{D9AFEFAB-0B11-9BF5-C512-E3C1A6E1150C}"/>
                </a:ext>
              </a:extLst>
            </p:cNvPr>
            <p:cNvGrpSpPr/>
            <p:nvPr/>
          </p:nvGrpSpPr>
          <p:grpSpPr>
            <a:xfrm>
              <a:off x="1316192" y="1825265"/>
              <a:ext cx="8962129" cy="3454579"/>
              <a:chOff x="1524536" y="2311401"/>
              <a:chExt cx="8962129" cy="3454579"/>
            </a:xfrm>
          </p:grpSpPr>
          <p:sp>
            <p:nvSpPr>
              <p:cNvPr id="6" name="MH_Other_4">
                <a:extLst>
                  <a:ext uri="{FF2B5EF4-FFF2-40B4-BE49-F238E27FC236}">
                    <a16:creationId xmlns:a16="http://schemas.microsoft.com/office/drawing/2014/main" id="{C1FEBF10-13B2-594A-1BAE-6A139DC13F57}"/>
                  </a:ext>
                </a:extLst>
              </p:cNvPr>
              <p:cNvSpPr/>
              <p:nvPr>
                <p:custDataLst>
                  <p:tags r:id="rId1"/>
                </p:custDataLst>
              </p:nvPr>
            </p:nvSpPr>
            <p:spPr>
              <a:xfrm rot="3485961">
                <a:off x="5521326" y="4106864"/>
                <a:ext cx="1577975" cy="1577975"/>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7" name="MH_Other_5">
                <a:extLst>
                  <a:ext uri="{FF2B5EF4-FFF2-40B4-BE49-F238E27FC236}">
                    <a16:creationId xmlns:a16="http://schemas.microsoft.com/office/drawing/2014/main" id="{A32D375A-1AF2-A02C-1EC3-D98C5D18AE57}"/>
                  </a:ext>
                </a:extLst>
              </p:cNvPr>
              <p:cNvSpPr/>
              <p:nvPr>
                <p:custDataLst>
                  <p:tags r:id="rId2"/>
                </p:custDataLst>
              </p:nvPr>
            </p:nvSpPr>
            <p:spPr>
              <a:xfrm rot="2221913">
                <a:off x="6040923" y="4414647"/>
                <a:ext cx="929998" cy="1230059"/>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rgbClr val="FFFFFF">
                      <a:alpha val="0"/>
                    </a:srgbClr>
                  </a:gs>
                  <a:gs pos="100000">
                    <a:schemeClr val="accent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8" name="MH_SubTitle_3">
                <a:extLst>
                  <a:ext uri="{FF2B5EF4-FFF2-40B4-BE49-F238E27FC236}">
                    <a16:creationId xmlns:a16="http://schemas.microsoft.com/office/drawing/2014/main" id="{3DC4259F-DD71-A76E-DE8C-CED10EAD967D}"/>
                  </a:ext>
                </a:extLst>
              </p:cNvPr>
              <p:cNvSpPr/>
              <p:nvPr>
                <p:custDataLst>
                  <p:tags r:id="rId3"/>
                </p:custDataLst>
              </p:nvPr>
            </p:nvSpPr>
            <p:spPr bwMode="auto">
              <a:xfrm>
                <a:off x="5800725" y="4365625"/>
                <a:ext cx="1062038" cy="1062038"/>
              </a:xfrm>
              <a:prstGeom prst="ellipse">
                <a:avLst/>
              </a:prstGeom>
              <a:solidFill>
                <a:srgbClr val="FFFFFF"/>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tx1"/>
                    </a:solidFill>
                  </a:rPr>
                  <a:t>安全性</a:t>
                </a:r>
              </a:p>
            </p:txBody>
          </p:sp>
          <p:sp>
            <p:nvSpPr>
              <p:cNvPr id="9" name="MH_Other_8">
                <a:extLst>
                  <a:ext uri="{FF2B5EF4-FFF2-40B4-BE49-F238E27FC236}">
                    <a16:creationId xmlns:a16="http://schemas.microsoft.com/office/drawing/2014/main" id="{A5981981-6313-928D-EC5E-D713BF6B5136}"/>
                  </a:ext>
                </a:extLst>
              </p:cNvPr>
              <p:cNvSpPr/>
              <p:nvPr>
                <p:custDataLst>
                  <p:tags r:id="rId4"/>
                </p:custDataLst>
              </p:nvPr>
            </p:nvSpPr>
            <p:spPr>
              <a:xfrm rot="13938104">
                <a:off x="4090988" y="2652713"/>
                <a:ext cx="1579562" cy="1579562"/>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0" name="MH_Other_9">
                <a:extLst>
                  <a:ext uri="{FF2B5EF4-FFF2-40B4-BE49-F238E27FC236}">
                    <a16:creationId xmlns:a16="http://schemas.microsoft.com/office/drawing/2014/main" id="{BFFAB6B4-A3FA-EC4F-11BA-E9438F910E47}"/>
                  </a:ext>
                </a:extLst>
              </p:cNvPr>
              <p:cNvSpPr/>
              <p:nvPr>
                <p:custDataLst>
                  <p:tags r:id="rId5"/>
                </p:custDataLst>
              </p:nvPr>
            </p:nvSpPr>
            <p:spPr>
              <a:xfrm>
                <a:off x="6324601" y="2311401"/>
                <a:ext cx="1579563" cy="1577975"/>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1" name="MH_Other_10">
                <a:extLst>
                  <a:ext uri="{FF2B5EF4-FFF2-40B4-BE49-F238E27FC236}">
                    <a16:creationId xmlns:a16="http://schemas.microsoft.com/office/drawing/2014/main" id="{8A372CF0-E7D3-939F-0043-BBFEAB0E858C}"/>
                  </a:ext>
                </a:extLst>
              </p:cNvPr>
              <p:cNvSpPr/>
              <p:nvPr>
                <p:custDataLst>
                  <p:tags r:id="rId6"/>
                </p:custDataLst>
              </p:nvPr>
            </p:nvSpPr>
            <p:spPr>
              <a:xfrm rot="20335952">
                <a:off x="6866517" y="2390092"/>
                <a:ext cx="929998" cy="1230059"/>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rgbClr val="FFFFFF">
                      <a:alpha val="0"/>
                    </a:srgbClr>
                  </a:gs>
                  <a:gs pos="100000">
                    <a:schemeClr val="accent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2" name="MH_SubTitle_2">
                <a:extLst>
                  <a:ext uri="{FF2B5EF4-FFF2-40B4-BE49-F238E27FC236}">
                    <a16:creationId xmlns:a16="http://schemas.microsoft.com/office/drawing/2014/main" id="{49529016-429E-DC75-D96B-BC67F4D1DE9C}"/>
                  </a:ext>
                </a:extLst>
              </p:cNvPr>
              <p:cNvSpPr/>
              <p:nvPr>
                <p:custDataLst>
                  <p:tags r:id="rId7"/>
                </p:custDataLst>
              </p:nvPr>
            </p:nvSpPr>
            <p:spPr bwMode="auto">
              <a:xfrm>
                <a:off x="6594476" y="2551114"/>
                <a:ext cx="1063625" cy="1063625"/>
              </a:xfrm>
              <a:prstGeom prst="ellipse">
                <a:avLst/>
              </a:prstGeom>
              <a:solidFill>
                <a:srgbClr val="FFFFFF"/>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tx1"/>
                    </a:solidFill>
                  </a:rPr>
                  <a:t>时效性</a:t>
                </a:r>
              </a:p>
            </p:txBody>
          </p:sp>
          <p:sp>
            <p:nvSpPr>
              <p:cNvPr id="13" name="MH_Title_1">
                <a:extLst>
                  <a:ext uri="{FF2B5EF4-FFF2-40B4-BE49-F238E27FC236}">
                    <a16:creationId xmlns:a16="http://schemas.microsoft.com/office/drawing/2014/main" id="{12210F63-26B9-FBAC-BC0E-08969343D70F}"/>
                  </a:ext>
                </a:extLst>
              </p:cNvPr>
              <p:cNvSpPr/>
              <p:nvPr>
                <p:custDataLst>
                  <p:tags r:id="rId8"/>
                </p:custDataLst>
              </p:nvPr>
            </p:nvSpPr>
            <p:spPr>
              <a:xfrm>
                <a:off x="5187950" y="2854325"/>
                <a:ext cx="1760538" cy="1760538"/>
              </a:xfrm>
              <a:prstGeom prst="ellipse">
                <a:avLst/>
              </a:prstGeom>
              <a:solidFill>
                <a:srgbClr val="FFFFFF"/>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b="1" dirty="0">
                  <a:solidFill>
                    <a:schemeClr val="accent1"/>
                  </a:solidFill>
                </a:endParaRPr>
              </a:p>
            </p:txBody>
          </p:sp>
          <p:sp>
            <p:nvSpPr>
              <p:cNvPr id="14" name="MH_Other_15">
                <a:extLst>
                  <a:ext uri="{FF2B5EF4-FFF2-40B4-BE49-F238E27FC236}">
                    <a16:creationId xmlns:a16="http://schemas.microsoft.com/office/drawing/2014/main" id="{FF80E308-26A6-106E-5A7D-6C3610229234}"/>
                  </a:ext>
                </a:extLst>
              </p:cNvPr>
              <p:cNvSpPr/>
              <p:nvPr>
                <p:custDataLst>
                  <p:tags r:id="rId9"/>
                </p:custDataLst>
              </p:nvPr>
            </p:nvSpPr>
            <p:spPr>
              <a:xfrm rot="12674056">
                <a:off x="4207575" y="2713677"/>
                <a:ext cx="929998" cy="1230059"/>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gradFill>
                <a:gsLst>
                  <a:gs pos="15000">
                    <a:srgbClr val="FFFFFF">
                      <a:alpha val="0"/>
                    </a:srgbClr>
                  </a:gs>
                  <a:gs pos="100000">
                    <a:schemeClr val="accent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5" name="MH_SubTitle_1">
                <a:extLst>
                  <a:ext uri="{FF2B5EF4-FFF2-40B4-BE49-F238E27FC236}">
                    <a16:creationId xmlns:a16="http://schemas.microsoft.com/office/drawing/2014/main" id="{69CAEC38-232F-979C-3AEA-6B5E4B3E4695}"/>
                  </a:ext>
                </a:extLst>
              </p:cNvPr>
              <p:cNvSpPr/>
              <p:nvPr>
                <p:custDataLst>
                  <p:tags r:id="rId10"/>
                </p:custDataLst>
              </p:nvPr>
            </p:nvSpPr>
            <p:spPr bwMode="auto">
              <a:xfrm>
                <a:off x="4327526" y="2911476"/>
                <a:ext cx="1063625" cy="1063625"/>
              </a:xfrm>
              <a:prstGeom prst="ellipse">
                <a:avLst/>
              </a:prstGeom>
              <a:solidFill>
                <a:srgbClr val="FFFFFF"/>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dirty="0">
                    <a:solidFill>
                      <a:schemeClr val="tx1"/>
                    </a:solidFill>
                  </a:rPr>
                  <a:t>便利性</a:t>
                </a:r>
              </a:p>
            </p:txBody>
          </p:sp>
          <p:sp>
            <p:nvSpPr>
              <p:cNvPr id="16" name="MH_Text_3">
                <a:extLst>
                  <a:ext uri="{FF2B5EF4-FFF2-40B4-BE49-F238E27FC236}">
                    <a16:creationId xmlns:a16="http://schemas.microsoft.com/office/drawing/2014/main" id="{0F1F8FD7-45A2-6088-6AA9-E1A3D44DF5B0}"/>
                  </a:ext>
                </a:extLst>
              </p:cNvPr>
              <p:cNvSpPr txBox="1"/>
              <p:nvPr>
                <p:custDataLst>
                  <p:tags r:id="rId11"/>
                </p:custDataLst>
              </p:nvPr>
            </p:nvSpPr>
            <p:spPr>
              <a:xfrm>
                <a:off x="7194614" y="4669018"/>
                <a:ext cx="3292051" cy="1096962"/>
              </a:xfrm>
              <a:prstGeom prst="rect">
                <a:avLst/>
              </a:prstGeom>
              <a:noFill/>
            </p:spPr>
            <p:txBody>
              <a:bodyPr>
                <a:noAutofit/>
              </a:bodyPr>
              <a:lstStyle/>
              <a:p>
                <a:pPr marL="216000" indent="-216000">
                  <a:lnSpc>
                    <a:spcPct val="130000"/>
                  </a:lnSpc>
                  <a:spcAft>
                    <a:spcPts val="500"/>
                  </a:spcAft>
                  <a:buFont typeface="Arial" panose="020B0604020202020204" pitchFamily="34" charset="0"/>
                  <a:buChar char="•"/>
                  <a:defRPr/>
                </a:pPr>
                <a:r>
                  <a:rPr lang="zh-CN" altLang="en-US" sz="1600" kern="0" dirty="0"/>
                  <a:t>对高价值商品提供安保加强服务</a:t>
                </a:r>
                <a:endParaRPr lang="en-US" altLang="zh-CN" sz="1600" kern="0" dirty="0"/>
              </a:p>
              <a:p>
                <a:pPr marL="216000" indent="-216000">
                  <a:lnSpc>
                    <a:spcPct val="130000"/>
                  </a:lnSpc>
                  <a:spcAft>
                    <a:spcPts val="500"/>
                  </a:spcAft>
                  <a:buFont typeface="Arial" panose="020B0604020202020204" pitchFamily="34" charset="0"/>
                  <a:buChar char="•"/>
                  <a:defRPr/>
                </a:pPr>
                <a:r>
                  <a:rPr lang="zh-CN" altLang="en-US" sz="1600" kern="0" dirty="0"/>
                  <a:t>建立完善的保价机制与专业的理赔机制</a:t>
                </a:r>
                <a:endParaRPr lang="en-US" altLang="zh-CN" sz="1600" kern="0" dirty="0"/>
              </a:p>
            </p:txBody>
          </p:sp>
          <p:sp>
            <p:nvSpPr>
              <p:cNvPr id="17" name="MH_Text_2">
                <a:extLst>
                  <a:ext uri="{FF2B5EF4-FFF2-40B4-BE49-F238E27FC236}">
                    <a16:creationId xmlns:a16="http://schemas.microsoft.com/office/drawing/2014/main" id="{FC3F747A-C1E6-C4D3-5D6A-767B3CF41DF9}"/>
                  </a:ext>
                </a:extLst>
              </p:cNvPr>
              <p:cNvSpPr txBox="1"/>
              <p:nvPr>
                <p:custDataLst>
                  <p:tags r:id="rId12"/>
                </p:custDataLst>
              </p:nvPr>
            </p:nvSpPr>
            <p:spPr>
              <a:xfrm>
                <a:off x="7998289" y="2533291"/>
                <a:ext cx="2185987" cy="756370"/>
              </a:xfrm>
              <a:prstGeom prst="rect">
                <a:avLst/>
              </a:prstGeom>
              <a:noFill/>
            </p:spPr>
            <p:txBody>
              <a:bodyPr>
                <a:normAutofit/>
              </a:bodyPr>
              <a:lstStyle/>
              <a:p>
                <a:pPr marL="216000" indent="-216000">
                  <a:lnSpc>
                    <a:spcPct val="120000"/>
                  </a:lnSpc>
                  <a:spcAft>
                    <a:spcPts val="500"/>
                  </a:spcAft>
                  <a:buFont typeface="Arial" panose="020B0604020202020204" pitchFamily="34" charset="0"/>
                  <a:buChar char="•"/>
                  <a:defRPr/>
                </a:pPr>
                <a:r>
                  <a:rPr lang="zh-CN" altLang="en-US" sz="1600" kern="0" dirty="0"/>
                  <a:t>提供限时取件服务</a:t>
                </a:r>
                <a:endParaRPr lang="en-US" altLang="zh-CN" sz="1600" kern="0" dirty="0"/>
              </a:p>
              <a:p>
                <a:pPr marL="216000" indent="-216000">
                  <a:lnSpc>
                    <a:spcPct val="120000"/>
                  </a:lnSpc>
                  <a:spcAft>
                    <a:spcPts val="500"/>
                  </a:spcAft>
                  <a:buFont typeface="Arial" panose="020B0604020202020204" pitchFamily="34" charset="0"/>
                  <a:buChar char="•"/>
                  <a:defRPr/>
                </a:pPr>
                <a:r>
                  <a:rPr lang="zh-CN" altLang="en-US" sz="1600" kern="0" dirty="0"/>
                  <a:t>提供加急运送服务</a:t>
                </a:r>
                <a:endParaRPr lang="en-US" altLang="zh-CN" sz="1600" kern="0" dirty="0"/>
              </a:p>
            </p:txBody>
          </p:sp>
          <p:sp>
            <p:nvSpPr>
              <p:cNvPr id="18" name="MH_Text_1">
                <a:extLst>
                  <a:ext uri="{FF2B5EF4-FFF2-40B4-BE49-F238E27FC236}">
                    <a16:creationId xmlns:a16="http://schemas.microsoft.com/office/drawing/2014/main" id="{E27FA0AA-9723-CFA0-D68B-4E28796A6363}"/>
                  </a:ext>
                </a:extLst>
              </p:cNvPr>
              <p:cNvSpPr txBox="1"/>
              <p:nvPr>
                <p:custDataLst>
                  <p:tags r:id="rId13"/>
                </p:custDataLst>
              </p:nvPr>
            </p:nvSpPr>
            <p:spPr>
              <a:xfrm>
                <a:off x="1524536" y="2616201"/>
                <a:ext cx="2511114" cy="1652586"/>
              </a:xfrm>
              <a:prstGeom prst="rect">
                <a:avLst/>
              </a:prstGeom>
              <a:noFill/>
            </p:spPr>
            <p:txBody>
              <a:bodyPr>
                <a:noAutofit/>
              </a:bodyPr>
              <a:lstStyle/>
              <a:p>
                <a:pPr marL="216000" indent="-216000" algn="just">
                  <a:lnSpc>
                    <a:spcPct val="120000"/>
                  </a:lnSpc>
                  <a:spcAft>
                    <a:spcPts val="500"/>
                  </a:spcAft>
                  <a:buFont typeface="Arial" panose="020B0604020202020204" pitchFamily="34" charset="0"/>
                  <a:buChar char="•"/>
                  <a:defRPr/>
                </a:pPr>
                <a:r>
                  <a:rPr lang="zh-CN" altLang="en-US" sz="1600" kern="0" dirty="0"/>
                  <a:t>提供上门取件服务</a:t>
                </a:r>
                <a:endParaRPr lang="en-US" altLang="zh-CN" sz="1600" kern="0" dirty="0"/>
              </a:p>
              <a:p>
                <a:pPr marL="216000" indent="-216000">
                  <a:lnSpc>
                    <a:spcPct val="120000"/>
                  </a:lnSpc>
                  <a:spcAft>
                    <a:spcPts val="500"/>
                  </a:spcAft>
                  <a:buFont typeface="Arial" panose="020B0604020202020204" pitchFamily="34" charset="0"/>
                  <a:buChar char="•"/>
                  <a:defRPr/>
                </a:pPr>
                <a:r>
                  <a:rPr lang="zh-CN" altLang="en-US" sz="1600" kern="0" dirty="0"/>
                  <a:t>使用智能标签，提升消</a:t>
                </a:r>
                <a:br>
                  <a:rPr lang="en-US" altLang="zh-CN" sz="1600" kern="0" dirty="0"/>
                </a:br>
                <a:r>
                  <a:rPr lang="zh-CN" altLang="en-US" sz="1600" kern="0" dirty="0"/>
                  <a:t>费者的满意度</a:t>
                </a:r>
                <a:endParaRPr lang="en-US" altLang="zh-CN" sz="1600" kern="0" dirty="0"/>
              </a:p>
              <a:p>
                <a:pPr marL="216000" indent="-216000">
                  <a:lnSpc>
                    <a:spcPct val="120000"/>
                  </a:lnSpc>
                  <a:spcAft>
                    <a:spcPts val="500"/>
                  </a:spcAft>
                  <a:buFont typeface="Arial" panose="020B0604020202020204" pitchFamily="34" charset="0"/>
                  <a:buChar char="•"/>
                  <a:defRPr/>
                </a:pPr>
                <a:r>
                  <a:rPr lang="zh-CN" altLang="en-US" sz="1600" kern="0" dirty="0"/>
                  <a:t>提供维修完成后的发件</a:t>
                </a:r>
                <a:br>
                  <a:rPr lang="en-US" altLang="zh-CN" sz="1600" kern="0" dirty="0"/>
                </a:br>
                <a:r>
                  <a:rPr lang="zh-CN" altLang="en-US" sz="1600" kern="0" dirty="0"/>
                  <a:t>和取件通知</a:t>
                </a:r>
                <a:endParaRPr lang="en-US" altLang="zh-CN" sz="1600" kern="0" dirty="0"/>
              </a:p>
            </p:txBody>
          </p:sp>
        </p:grpSp>
        <p:sp>
          <p:nvSpPr>
            <p:cNvPr id="21" name="文本框 20">
              <a:extLst>
                <a:ext uri="{FF2B5EF4-FFF2-40B4-BE49-F238E27FC236}">
                  <a16:creationId xmlns:a16="http://schemas.microsoft.com/office/drawing/2014/main" id="{5BD5E2C7-17D5-8904-4240-01075C6B5297}"/>
                </a:ext>
              </a:extLst>
            </p:cNvPr>
            <p:cNvSpPr txBox="1"/>
            <p:nvPr/>
          </p:nvSpPr>
          <p:spPr>
            <a:xfrm>
              <a:off x="5057919" y="2775157"/>
              <a:ext cx="1570968" cy="923330"/>
            </a:xfrm>
            <a:prstGeom prst="rect">
              <a:avLst/>
            </a:prstGeom>
            <a:noFill/>
          </p:spPr>
          <p:txBody>
            <a:bodyPr wrap="square">
              <a:spAutoFit/>
            </a:bodyPr>
            <a:lstStyle/>
            <a:p>
              <a:pPr algn="ctr">
                <a:defRPr/>
              </a:pPr>
              <a:r>
                <a:rPr lang="zh-CN" altLang="en-US" sz="1800" b="1" dirty="0">
                  <a:solidFill>
                    <a:schemeClr val="accent1"/>
                  </a:solidFill>
                </a:rPr>
                <a:t>构建逆向</a:t>
              </a:r>
              <a:br>
                <a:rPr lang="en-US" altLang="zh-CN" sz="1800" b="1" dirty="0">
                  <a:solidFill>
                    <a:schemeClr val="accent1"/>
                  </a:solidFill>
                </a:rPr>
              </a:br>
              <a:r>
                <a:rPr lang="zh-CN" altLang="en-US" sz="1800" b="1" dirty="0">
                  <a:solidFill>
                    <a:schemeClr val="accent1"/>
                  </a:solidFill>
                </a:rPr>
                <a:t>物流业务与</a:t>
              </a:r>
              <a:br>
                <a:rPr lang="en-US" altLang="zh-CN" sz="1800" b="1" dirty="0">
                  <a:solidFill>
                    <a:schemeClr val="accent1"/>
                  </a:solidFill>
                </a:rPr>
              </a:br>
              <a:r>
                <a:rPr lang="zh-CN" altLang="en-US" sz="1800" b="1" dirty="0">
                  <a:solidFill>
                    <a:schemeClr val="accent1"/>
                  </a:solidFill>
                </a:rPr>
                <a:t>售后服务体系</a:t>
              </a:r>
            </a:p>
          </p:txBody>
        </p:sp>
      </p:grpSp>
    </p:spTree>
    <p:extLst>
      <p:ext uri="{BB962C8B-B14F-4D97-AF65-F5344CB8AC3E}">
        <p14:creationId xmlns:p14="http://schemas.microsoft.com/office/powerpoint/2010/main" val="272770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1110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p>
        </p:txBody>
      </p:sp>
      <p:sp>
        <p:nvSpPr>
          <p:cNvPr id="19" name="文本框 18"/>
          <p:cNvSpPr txBox="1"/>
          <p:nvPr/>
        </p:nvSpPr>
        <p:spPr>
          <a:xfrm>
            <a:off x="1614215" y="2875670"/>
            <a:ext cx="880241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降低物流成本，提高物流性价比</a:t>
            </a:r>
          </a:p>
        </p:txBody>
      </p:sp>
      <p:sp>
        <p:nvSpPr>
          <p:cNvPr id="20" name="矩形 19"/>
          <p:cNvSpPr/>
          <p:nvPr/>
        </p:nvSpPr>
        <p:spPr>
          <a:xfrm>
            <a:off x="1689905" y="3854233"/>
            <a:ext cx="8657862" cy="2120902"/>
          </a:xfrm>
          <a:prstGeom prst="rect">
            <a:avLst/>
          </a:prstGeom>
        </p:spPr>
        <p:txBody>
          <a:bodyPr wrap="square">
            <a:spAutoFit/>
          </a:bodyPr>
          <a:lstStyle/>
          <a:p>
            <a:pPr indent="457200" algn="just">
              <a:lnSpc>
                <a:spcPct val="150000"/>
              </a:lnSpc>
            </a:pPr>
            <a:r>
              <a:rPr lang="zh-CN" altLang="en-US" dirty="0"/>
              <a:t>党的二十大报告提出，加快发展物联网，建设高效顺畅的流通体系，降低物流成本。在新零售模式下，零售企业要想建立能够满足消费者碎片化、多样化和急速送达需求的物流服务体系，必然要在物流服务上投入大量的资金，这必将增加零售企业的运营成本。因此，为了有效控制企业的运营成本，零售企业可以通过采取三种手段来有效控制物流成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41018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降低物流成本，提高物流性价比</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出自【趣你的PPT】(微信:qunideppt)：最优质的PPT资源库">
            <a:extLst>
              <a:ext uri="{FF2B5EF4-FFF2-40B4-BE49-F238E27FC236}">
                <a16:creationId xmlns:a16="http://schemas.microsoft.com/office/drawing/2014/main" id="{755DE66B-F4E4-433E-E2D4-BBA217E8D88F}"/>
              </a:ext>
            </a:extLst>
          </p:cNvPr>
          <p:cNvSpPr/>
          <p:nvPr/>
        </p:nvSpPr>
        <p:spPr>
          <a:xfrm flipH="1" flipV="1">
            <a:off x="2751280" y="3666766"/>
            <a:ext cx="811092" cy="1"/>
          </a:xfrm>
          <a:prstGeom prst="line">
            <a:avLst/>
          </a:pr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a:defRPr sz="1200">
                <a:solidFill>
                  <a:srgbClr val="000000"/>
                </a:solidFill>
                <a:latin typeface="Helvetica"/>
                <a:ea typeface="Helvetica"/>
                <a:cs typeface="Helvetica"/>
                <a:sym typeface="Helvetica"/>
              </a:defRPr>
            </a:pPr>
            <a:endParaRPr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7" name="出自【趣你的PPT】(微信:qunideppt)：最优质的PPT资源库">
            <a:extLst>
              <a:ext uri="{FF2B5EF4-FFF2-40B4-BE49-F238E27FC236}">
                <a16:creationId xmlns:a16="http://schemas.microsoft.com/office/drawing/2014/main" id="{BF72F0D5-8665-86EA-9235-A57B12E3A6A4}"/>
              </a:ext>
            </a:extLst>
          </p:cNvPr>
          <p:cNvSpPr/>
          <p:nvPr/>
        </p:nvSpPr>
        <p:spPr>
          <a:xfrm>
            <a:off x="2409909" y="2139631"/>
            <a:ext cx="1153370" cy="541568"/>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出自【趣你的PPT】(微信:qunideppt)：最优质的PPT资源库">
            <a:extLst>
              <a:ext uri="{FF2B5EF4-FFF2-40B4-BE49-F238E27FC236}">
                <a16:creationId xmlns:a16="http://schemas.microsoft.com/office/drawing/2014/main" id="{24B131A6-0261-2C29-F791-E85963D1E144}"/>
              </a:ext>
            </a:extLst>
          </p:cNvPr>
          <p:cNvSpPr/>
          <p:nvPr/>
        </p:nvSpPr>
        <p:spPr>
          <a:xfrm rot="10800000" flipH="1">
            <a:off x="2409909" y="4674531"/>
            <a:ext cx="1153370" cy="541568"/>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出自【趣你的PPT】(微信:qunideppt)：最优质的PPT资源库">
            <a:extLst>
              <a:ext uri="{FF2B5EF4-FFF2-40B4-BE49-F238E27FC236}">
                <a16:creationId xmlns:a16="http://schemas.microsoft.com/office/drawing/2014/main" id="{BA4AD2DC-29C9-E260-2FAE-355327FB484F}"/>
              </a:ext>
            </a:extLst>
          </p:cNvPr>
          <p:cNvSpPr/>
          <p:nvPr/>
        </p:nvSpPr>
        <p:spPr>
          <a:xfrm>
            <a:off x="1271874" y="2704349"/>
            <a:ext cx="1874910" cy="1949922"/>
          </a:xfrm>
          <a:prstGeom prst="ellipse">
            <a:avLst/>
          </a:prstGeom>
          <a:solidFill>
            <a:srgbClr val="1B88CB"/>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a:lnSpc>
                <a:spcPct val="90000"/>
              </a:lnSpc>
              <a:defRPr sz="4000">
                <a:solidFill>
                  <a:srgbClr val="FFFFFF"/>
                </a:solidFill>
              </a:defRPr>
            </a:lvl1pPr>
          </a:lstStyle>
          <a:p>
            <a:pPr algn="ct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控制物流</a:t>
            </a:r>
            <a:b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成本的手段</a:t>
            </a:r>
            <a:endParaRPr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文本框 19">
            <a:extLst>
              <a:ext uri="{FF2B5EF4-FFF2-40B4-BE49-F238E27FC236}">
                <a16:creationId xmlns:a16="http://schemas.microsoft.com/office/drawing/2014/main" id="{C12AD242-00DD-D07A-CA05-EB30B723E551}"/>
              </a:ext>
            </a:extLst>
          </p:cNvPr>
          <p:cNvSpPr txBox="1"/>
          <p:nvPr/>
        </p:nvSpPr>
        <p:spPr>
          <a:xfrm>
            <a:off x="4934941" y="1675568"/>
            <a:ext cx="6066230" cy="701346"/>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通过使用无人机、末端配送智能机器人、仓内分拣机器人、新式扫描标枪等智能设备，降低人工成本。</a:t>
            </a:r>
          </a:p>
        </p:txBody>
      </p:sp>
      <p:sp>
        <p:nvSpPr>
          <p:cNvPr id="21" name="文本框 20">
            <a:extLst>
              <a:ext uri="{FF2B5EF4-FFF2-40B4-BE49-F238E27FC236}">
                <a16:creationId xmlns:a16="http://schemas.microsoft.com/office/drawing/2014/main" id="{78491C16-B6B3-B980-1770-F82356D8BF7C}"/>
              </a:ext>
            </a:extLst>
          </p:cNvPr>
          <p:cNvSpPr txBox="1"/>
          <p:nvPr/>
        </p:nvSpPr>
        <p:spPr>
          <a:xfrm>
            <a:off x="4910158" y="3148945"/>
            <a:ext cx="6066230" cy="1021433"/>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通过采取闲置运能共享、闲置仓储空间共享、平台资源共享、数据共享、社会资源共享等方式，最大限度地整合各方资源，为自身物流业务的发展提供助力。</a:t>
            </a:r>
          </a:p>
        </p:txBody>
      </p:sp>
      <p:sp>
        <p:nvSpPr>
          <p:cNvPr id="22" name="文本框 21">
            <a:extLst>
              <a:ext uri="{FF2B5EF4-FFF2-40B4-BE49-F238E27FC236}">
                <a16:creationId xmlns:a16="http://schemas.microsoft.com/office/drawing/2014/main" id="{D225B54C-F867-96B8-7BD4-77BB1647C7C1}"/>
              </a:ext>
            </a:extLst>
          </p:cNvPr>
          <p:cNvSpPr txBox="1"/>
          <p:nvPr/>
        </p:nvSpPr>
        <p:spPr>
          <a:xfrm>
            <a:off x="4910157" y="4831759"/>
            <a:ext cx="6066230" cy="701346"/>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通过优化物流路径、改善物流内部流程等方式，进一步提升物流的运营效率。</a:t>
            </a:r>
          </a:p>
        </p:txBody>
      </p:sp>
      <p:grpSp>
        <p:nvGrpSpPr>
          <p:cNvPr id="25" name="组合 24">
            <a:extLst>
              <a:ext uri="{FF2B5EF4-FFF2-40B4-BE49-F238E27FC236}">
                <a16:creationId xmlns:a16="http://schemas.microsoft.com/office/drawing/2014/main" id="{0E6C20BB-C810-296D-8BFF-4284B93C381C}"/>
              </a:ext>
            </a:extLst>
          </p:cNvPr>
          <p:cNvGrpSpPr/>
          <p:nvPr/>
        </p:nvGrpSpPr>
        <p:grpSpPr>
          <a:xfrm>
            <a:off x="3537025" y="1412679"/>
            <a:ext cx="1277337" cy="1328438"/>
            <a:chOff x="3548600" y="1412679"/>
            <a:chExt cx="1277337" cy="1328438"/>
          </a:xfrm>
        </p:grpSpPr>
        <p:sp>
          <p:nvSpPr>
            <p:cNvPr id="13" name="出自【趣你的PPT】(微信:qunideppt)：最优质的PPT资源库">
              <a:extLst>
                <a:ext uri="{FF2B5EF4-FFF2-40B4-BE49-F238E27FC236}">
                  <a16:creationId xmlns:a16="http://schemas.microsoft.com/office/drawing/2014/main" id="{9DD273EB-4098-4649-9798-E05142FB0DE6}"/>
                </a:ext>
              </a:extLst>
            </p:cNvPr>
            <p:cNvSpPr/>
            <p:nvPr/>
          </p:nvSpPr>
          <p:spPr>
            <a:xfrm>
              <a:off x="3548600" y="1412679"/>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endParaRPr sz="1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文本框 23">
              <a:extLst>
                <a:ext uri="{FF2B5EF4-FFF2-40B4-BE49-F238E27FC236}">
                  <a16:creationId xmlns:a16="http://schemas.microsoft.com/office/drawing/2014/main" id="{7459E78D-7D4D-F071-E192-F46ABC86CA55}"/>
                </a:ext>
              </a:extLst>
            </p:cNvPr>
            <p:cNvSpPr txBox="1"/>
            <p:nvPr/>
          </p:nvSpPr>
          <p:spPr>
            <a:xfrm>
              <a:off x="3610583" y="1730583"/>
              <a:ext cx="1153370" cy="646331"/>
            </a:xfrm>
            <a:prstGeom prst="rect">
              <a:avLst/>
            </a:prstGeom>
            <a:noFill/>
          </p:spPr>
          <p:txBody>
            <a:bodyPr wrap="square" lIns="0" rIns="0">
              <a:noAutofit/>
            </a:bodyPr>
            <a:lstStyle/>
            <a:p>
              <a:pPr algn="ctr" defTabSz="438150"/>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建立</a:t>
              </a:r>
              <a:br>
                <a:rPr lang="en-US" altLang="zh-CN" sz="1800" b="1"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智慧物流</a:t>
              </a:r>
            </a:p>
          </p:txBody>
        </p:sp>
      </p:grpSp>
      <p:grpSp>
        <p:nvGrpSpPr>
          <p:cNvPr id="31" name="组合 30">
            <a:extLst>
              <a:ext uri="{FF2B5EF4-FFF2-40B4-BE49-F238E27FC236}">
                <a16:creationId xmlns:a16="http://schemas.microsoft.com/office/drawing/2014/main" id="{C7F41139-545C-67E1-D347-52C7587E1F8B}"/>
              </a:ext>
            </a:extLst>
          </p:cNvPr>
          <p:cNvGrpSpPr/>
          <p:nvPr/>
        </p:nvGrpSpPr>
        <p:grpSpPr>
          <a:xfrm>
            <a:off x="3537025" y="3013373"/>
            <a:ext cx="1277337" cy="1328438"/>
            <a:chOff x="3548600" y="3013373"/>
            <a:chExt cx="1277337" cy="1328438"/>
          </a:xfrm>
        </p:grpSpPr>
        <p:sp>
          <p:nvSpPr>
            <p:cNvPr id="14" name="出自【趣你的PPT】(微信:qunideppt)：最优质的PPT资源库">
              <a:extLst>
                <a:ext uri="{FF2B5EF4-FFF2-40B4-BE49-F238E27FC236}">
                  <a16:creationId xmlns:a16="http://schemas.microsoft.com/office/drawing/2014/main" id="{E8E5D9A3-3F98-7068-10FE-687CF6888EBC}"/>
                </a:ext>
              </a:extLst>
            </p:cNvPr>
            <p:cNvSpPr/>
            <p:nvPr/>
          </p:nvSpPr>
          <p:spPr>
            <a:xfrm>
              <a:off x="3548600" y="3013373"/>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endParaRPr lang="zh-CN" altLang="en-US" sz="1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文本框 26">
              <a:extLst>
                <a:ext uri="{FF2B5EF4-FFF2-40B4-BE49-F238E27FC236}">
                  <a16:creationId xmlns:a16="http://schemas.microsoft.com/office/drawing/2014/main" id="{03ADB9B7-6009-E0E1-C087-E159B68D7FDA}"/>
                </a:ext>
              </a:extLst>
            </p:cNvPr>
            <p:cNvSpPr txBox="1"/>
            <p:nvPr/>
          </p:nvSpPr>
          <p:spPr>
            <a:xfrm>
              <a:off x="3610583" y="3491271"/>
              <a:ext cx="1153370" cy="372642"/>
            </a:xfrm>
            <a:prstGeom prst="rect">
              <a:avLst/>
            </a:prstGeom>
            <a:noFill/>
          </p:spPr>
          <p:txBody>
            <a:bodyPr wrap="square" lIns="0" rIns="0">
              <a:noAutofit/>
            </a:bodyPr>
            <a:lstStyle/>
            <a:p>
              <a:pPr algn="ctr" defTabSz="438150"/>
              <a:r>
                <a:rPr lang="zh-CN" altLang="en-US" b="1" dirty="0">
                  <a:solidFill>
                    <a:schemeClr val="bg1"/>
                  </a:solidFill>
                  <a:latin typeface="微软雅黑" panose="020B0503020204020204" pitchFamily="34" charset="-122"/>
                  <a:ea typeface="微软雅黑" panose="020B0503020204020204" pitchFamily="34" charset="-122"/>
                  <a:cs typeface="+mn-ea"/>
                  <a:sym typeface="+mn-lt"/>
                </a:rPr>
                <a:t>资源共享</a:t>
              </a:r>
              <a:endParaRPr lang="zh-CN" altLang="en-US" sz="1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a:extLst>
              <a:ext uri="{FF2B5EF4-FFF2-40B4-BE49-F238E27FC236}">
                <a16:creationId xmlns:a16="http://schemas.microsoft.com/office/drawing/2014/main" id="{4E0C457A-B009-79F4-E822-3F85DD405E80}"/>
              </a:ext>
            </a:extLst>
          </p:cNvPr>
          <p:cNvGrpSpPr/>
          <p:nvPr/>
        </p:nvGrpSpPr>
        <p:grpSpPr>
          <a:xfrm>
            <a:off x="3537025" y="4574487"/>
            <a:ext cx="1277337" cy="1328438"/>
            <a:chOff x="3548600" y="4574487"/>
            <a:chExt cx="1277337" cy="1328438"/>
          </a:xfrm>
        </p:grpSpPr>
        <p:sp>
          <p:nvSpPr>
            <p:cNvPr id="15" name="出自【趣你的PPT】(微信:qunideppt)：最优质的PPT资源库">
              <a:extLst>
                <a:ext uri="{FF2B5EF4-FFF2-40B4-BE49-F238E27FC236}">
                  <a16:creationId xmlns:a16="http://schemas.microsoft.com/office/drawing/2014/main" id="{A915C566-ACD5-39ED-DC87-2966DED5ADC2}"/>
                </a:ext>
              </a:extLst>
            </p:cNvPr>
            <p:cNvSpPr/>
            <p:nvPr/>
          </p:nvSpPr>
          <p:spPr>
            <a:xfrm>
              <a:off x="3548600" y="4574487"/>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endParaRPr lang="zh-CN" altLang="en-US" sz="1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文本框 29">
              <a:extLst>
                <a:ext uri="{FF2B5EF4-FFF2-40B4-BE49-F238E27FC236}">
                  <a16:creationId xmlns:a16="http://schemas.microsoft.com/office/drawing/2014/main" id="{0CF1489B-5F86-6FC7-E62D-4A4AC30EADF8}"/>
                </a:ext>
              </a:extLst>
            </p:cNvPr>
            <p:cNvSpPr txBox="1"/>
            <p:nvPr/>
          </p:nvSpPr>
          <p:spPr>
            <a:xfrm>
              <a:off x="3610583" y="5052385"/>
              <a:ext cx="1153370" cy="372642"/>
            </a:xfrm>
            <a:prstGeom prst="rect">
              <a:avLst/>
            </a:prstGeom>
            <a:noFill/>
          </p:spPr>
          <p:txBody>
            <a:bodyPr wrap="square" lIns="0" rIns="0">
              <a:noAutofit/>
            </a:bodyPr>
            <a:lstStyle/>
            <a:p>
              <a:pPr algn="ctr" defTabSz="438150"/>
              <a:r>
                <a:rPr lang="zh-CN" altLang="en-US" b="1" dirty="0">
                  <a:solidFill>
                    <a:schemeClr val="bg1"/>
                  </a:solidFill>
                  <a:latin typeface="微软雅黑" panose="020B0503020204020204" pitchFamily="34" charset="-122"/>
                  <a:ea typeface="微软雅黑" panose="020B0503020204020204" pitchFamily="34" charset="-122"/>
                  <a:cs typeface="+mn-ea"/>
                  <a:sym typeface="+mn-lt"/>
                </a:rPr>
                <a:t>提升效率</a:t>
              </a:r>
              <a:endParaRPr lang="zh-CN" altLang="en-US" sz="18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4759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9450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降低物流成本，提高物流性价比</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745AB113-9D72-305B-FA09-CE081955ED7E}"/>
              </a:ext>
            </a:extLst>
          </p:cNvPr>
          <p:cNvGrpSpPr/>
          <p:nvPr/>
        </p:nvGrpSpPr>
        <p:grpSpPr>
          <a:xfrm>
            <a:off x="1140988" y="2635997"/>
            <a:ext cx="9673578" cy="1229947"/>
            <a:chOff x="886345" y="1003967"/>
            <a:chExt cx="9673578" cy="1229947"/>
          </a:xfrm>
        </p:grpSpPr>
        <p:sp>
          <p:nvSpPr>
            <p:cNvPr id="3" name="矩形: 圆角 2">
              <a:extLst>
                <a:ext uri="{FF2B5EF4-FFF2-40B4-BE49-F238E27FC236}">
                  <a16:creationId xmlns:a16="http://schemas.microsoft.com/office/drawing/2014/main" id="{D2425AF0-9E0E-FF43-7FA1-C9258FC2A6A0}"/>
                </a:ext>
              </a:extLst>
            </p:cNvPr>
            <p:cNvSpPr/>
            <p:nvPr/>
          </p:nvSpPr>
          <p:spPr>
            <a:xfrm>
              <a:off x="935581" y="1648009"/>
              <a:ext cx="9624342" cy="585905"/>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思源黑体 CN Bold" panose="020B0800000000000000" pitchFamily="34" charset="-122"/>
                </a:rPr>
                <a:t>你认为零售企业还可以采用哪些手段来降低物流成本？</a:t>
              </a:r>
            </a:p>
          </p:txBody>
        </p:sp>
        <p:sp>
          <p:nvSpPr>
            <p:cNvPr id="4" name="文本框 3">
              <a:extLst>
                <a:ext uri="{FF2B5EF4-FFF2-40B4-BE49-F238E27FC236}">
                  <a16:creationId xmlns:a16="http://schemas.microsoft.com/office/drawing/2014/main" id="{D0BA743C-4263-109C-7E20-172EBFDC1308}"/>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5" name="组合 4">
              <a:extLst>
                <a:ext uri="{FF2B5EF4-FFF2-40B4-BE49-F238E27FC236}">
                  <a16:creationId xmlns:a16="http://schemas.microsoft.com/office/drawing/2014/main" id="{68F0EDF5-C61F-77F8-6FA2-B3E84DD0BA7E}"/>
                </a:ext>
              </a:extLst>
            </p:cNvPr>
            <p:cNvGrpSpPr/>
            <p:nvPr/>
          </p:nvGrpSpPr>
          <p:grpSpPr>
            <a:xfrm>
              <a:off x="886345" y="1003967"/>
              <a:ext cx="746632" cy="746632"/>
              <a:chOff x="1118840" y="4462463"/>
              <a:chExt cx="746632" cy="746632"/>
            </a:xfrm>
          </p:grpSpPr>
          <p:pic>
            <p:nvPicPr>
              <p:cNvPr id="6" name="图形 5" descr="聊天">
                <a:extLst>
                  <a:ext uri="{FF2B5EF4-FFF2-40B4-BE49-F238E27FC236}">
                    <a16:creationId xmlns:a16="http://schemas.microsoft.com/office/drawing/2014/main" id="{4F8CB10C-A993-E602-6DB2-8EE7ADE062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7" name="组合 6">
                <a:extLst>
                  <a:ext uri="{FF2B5EF4-FFF2-40B4-BE49-F238E27FC236}">
                    <a16:creationId xmlns:a16="http://schemas.microsoft.com/office/drawing/2014/main" id="{D1E9E9BE-909D-CC68-6F1A-143B043AA1CE}"/>
                  </a:ext>
                </a:extLst>
              </p:cNvPr>
              <p:cNvGrpSpPr/>
              <p:nvPr/>
            </p:nvGrpSpPr>
            <p:grpSpPr>
              <a:xfrm>
                <a:off x="1490660" y="4810123"/>
                <a:ext cx="251644" cy="54000"/>
                <a:chOff x="1473993" y="4800599"/>
                <a:chExt cx="251644" cy="54000"/>
              </a:xfrm>
            </p:grpSpPr>
            <p:sp>
              <p:nvSpPr>
                <p:cNvPr id="8" name="椭圆 7">
                  <a:extLst>
                    <a:ext uri="{FF2B5EF4-FFF2-40B4-BE49-F238E27FC236}">
                      <a16:creationId xmlns:a16="http://schemas.microsoft.com/office/drawing/2014/main" id="{F3536BA8-53F9-0471-E991-DB1446BE12FD}"/>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1B6E1CB-1F09-E464-E9E5-0E588F672D9C}"/>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14180C61-F1E8-F9B9-44F0-6EB4DB8B2928}"/>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85067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1110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5</a:t>
            </a:r>
          </a:p>
        </p:txBody>
      </p:sp>
      <p:sp>
        <p:nvSpPr>
          <p:cNvPr id="19" name="文本框 18"/>
          <p:cNvSpPr txBox="1"/>
          <p:nvPr/>
        </p:nvSpPr>
        <p:spPr>
          <a:xfrm>
            <a:off x="2229768" y="2875670"/>
            <a:ext cx="7571303"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提供更高效的物流配送服务</a:t>
            </a:r>
          </a:p>
        </p:txBody>
      </p:sp>
      <p:sp>
        <p:nvSpPr>
          <p:cNvPr id="20" name="矩形 19"/>
          <p:cNvSpPr/>
          <p:nvPr/>
        </p:nvSpPr>
        <p:spPr>
          <a:xfrm>
            <a:off x="2229767" y="3854233"/>
            <a:ext cx="7571304" cy="2120902"/>
          </a:xfrm>
          <a:prstGeom prst="rect">
            <a:avLst/>
          </a:prstGeom>
        </p:spPr>
        <p:txBody>
          <a:bodyPr wrap="square">
            <a:spAutoFit/>
          </a:bodyPr>
          <a:lstStyle/>
          <a:p>
            <a:pPr indent="457200" algn="just">
              <a:lnSpc>
                <a:spcPct val="150000"/>
              </a:lnSpc>
            </a:pPr>
            <a:r>
              <a:rPr lang="zh-CN" altLang="en-US" dirty="0"/>
              <a:t>新零售的核心在于提升消费者的体验，让消费者能够快速地获得自己想要的商品。“最后一公里”是新零售模式中一个重要的环节，一些行业领先者正在通过采取店仓一体化、众包物流、设置快递自提点、设置智能快递柜等手段优化新零售模式中的“最后一公里”，提供更高效的商品配送服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62574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25372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提供更高效的物流配送服务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Group 25">
            <a:extLst>
              <a:ext uri="{FF2B5EF4-FFF2-40B4-BE49-F238E27FC236}">
                <a16:creationId xmlns:a16="http://schemas.microsoft.com/office/drawing/2014/main" id="{83BBBC3F-1CD4-09FD-1BD0-10B7909FB2B0}"/>
              </a:ext>
            </a:extLst>
          </p:cNvPr>
          <p:cNvGrpSpPr/>
          <p:nvPr/>
        </p:nvGrpSpPr>
        <p:grpSpPr>
          <a:xfrm>
            <a:off x="870308" y="2943314"/>
            <a:ext cx="2232000" cy="2161120"/>
            <a:chOff x="630872" y="1553242"/>
            <a:chExt cx="1820797" cy="1769714"/>
          </a:xfrm>
        </p:grpSpPr>
        <p:sp>
          <p:nvSpPr>
            <p:cNvPr id="3" name="Text Placeholder 3">
              <a:extLst>
                <a:ext uri="{FF2B5EF4-FFF2-40B4-BE49-F238E27FC236}">
                  <a16:creationId xmlns:a16="http://schemas.microsoft.com/office/drawing/2014/main" id="{08ED2C9F-0DA3-3CA1-94A9-0BDAC3518A51}"/>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店仓一体化</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4" name="Text Placeholder 3">
              <a:extLst>
                <a:ext uri="{FF2B5EF4-FFF2-40B4-BE49-F238E27FC236}">
                  <a16:creationId xmlns:a16="http://schemas.microsoft.com/office/drawing/2014/main" id="{F465FD26-5B2B-E2A1-B80B-920B42CFD65C}"/>
                </a:ext>
              </a:extLst>
            </p:cNvPr>
            <p:cNvSpPr txBox="1"/>
            <p:nvPr/>
          </p:nvSpPr>
          <p:spPr>
            <a:xfrm>
              <a:off x="630872" y="1845221"/>
              <a:ext cx="1820797" cy="1477735"/>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店仓一体化是指线上线下全渠道融合的多功能门店不仅承担着展示商品的职能，还兼具仓储、商品分拣、配送等职能。</a:t>
              </a:r>
            </a:p>
          </p:txBody>
        </p:sp>
      </p:grpSp>
      <p:grpSp>
        <p:nvGrpSpPr>
          <p:cNvPr id="5" name="组合 4">
            <a:extLst>
              <a:ext uri="{FF2B5EF4-FFF2-40B4-BE49-F238E27FC236}">
                <a16:creationId xmlns:a16="http://schemas.microsoft.com/office/drawing/2014/main" id="{9C48DE32-34AE-1CE0-B720-6C49AEE62086}"/>
              </a:ext>
            </a:extLst>
          </p:cNvPr>
          <p:cNvGrpSpPr/>
          <p:nvPr/>
        </p:nvGrpSpPr>
        <p:grpSpPr>
          <a:xfrm>
            <a:off x="1304002" y="1389128"/>
            <a:ext cx="1364612" cy="1364612"/>
            <a:chOff x="1753330" y="2473859"/>
            <a:chExt cx="1364612" cy="1364612"/>
          </a:xfrm>
        </p:grpSpPr>
        <p:sp>
          <p:nvSpPr>
            <p:cNvPr id="6" name="Teardrop 17">
              <a:extLst>
                <a:ext uri="{FF2B5EF4-FFF2-40B4-BE49-F238E27FC236}">
                  <a16:creationId xmlns:a16="http://schemas.microsoft.com/office/drawing/2014/main" id="{A671B008-E96E-5E51-85C1-ABE9494A775F}"/>
                </a:ext>
              </a:extLst>
            </p:cNvPr>
            <p:cNvSpPr>
              <a:spLocks noChangeAspect="1"/>
            </p:cNvSpPr>
            <p:nvPr/>
          </p:nvSpPr>
          <p:spPr>
            <a:xfrm>
              <a:off x="1753330" y="2473859"/>
              <a:ext cx="1364612" cy="1364612"/>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Teardrop 17">
              <a:extLst>
                <a:ext uri="{FF2B5EF4-FFF2-40B4-BE49-F238E27FC236}">
                  <a16:creationId xmlns:a16="http://schemas.microsoft.com/office/drawing/2014/main" id="{CC7BC78A-C16C-3E91-DEE4-4B16108B5656}"/>
                </a:ext>
              </a:extLst>
            </p:cNvPr>
            <p:cNvSpPr>
              <a:spLocks noChangeAspect="1"/>
            </p:cNvSpPr>
            <p:nvPr/>
          </p:nvSpPr>
          <p:spPr>
            <a:xfrm>
              <a:off x="2027601"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01</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9">
            <a:extLst>
              <a:ext uri="{FF2B5EF4-FFF2-40B4-BE49-F238E27FC236}">
                <a16:creationId xmlns:a16="http://schemas.microsoft.com/office/drawing/2014/main" id="{F6EBA5DD-15C6-BA60-25E8-1DC06530B5E1}"/>
              </a:ext>
            </a:extLst>
          </p:cNvPr>
          <p:cNvGrpSpPr/>
          <p:nvPr/>
        </p:nvGrpSpPr>
        <p:grpSpPr>
          <a:xfrm>
            <a:off x="3390593" y="2753740"/>
            <a:ext cx="6083699" cy="3231661"/>
            <a:chOff x="3390593" y="2753740"/>
            <a:chExt cx="6083699" cy="3231661"/>
          </a:xfrm>
        </p:grpSpPr>
        <p:pic>
          <p:nvPicPr>
            <p:cNvPr id="9" name="图片 8">
              <a:extLst>
                <a:ext uri="{FF2B5EF4-FFF2-40B4-BE49-F238E27FC236}">
                  <a16:creationId xmlns:a16="http://schemas.microsoft.com/office/drawing/2014/main" id="{49E7C176-1F32-CC79-E834-7B64F0A0D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593" y="2753740"/>
              <a:ext cx="6083699" cy="3112453"/>
            </a:xfrm>
            <a:prstGeom prst="rect">
              <a:avLst/>
            </a:prstGeom>
          </p:spPr>
        </p:pic>
        <p:sp>
          <p:nvSpPr>
            <p:cNvPr id="26" name="文本框 25">
              <a:extLst>
                <a:ext uri="{FF2B5EF4-FFF2-40B4-BE49-F238E27FC236}">
                  <a16:creationId xmlns:a16="http://schemas.microsoft.com/office/drawing/2014/main" id="{FE59B24C-A63B-0561-07DD-2E9C6EE086C1}"/>
                </a:ext>
              </a:extLst>
            </p:cNvPr>
            <p:cNvSpPr txBox="1"/>
            <p:nvPr/>
          </p:nvSpPr>
          <p:spPr>
            <a:xfrm>
              <a:off x="5352442" y="5754303"/>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店仓一体化商品销售模式</a:t>
              </a:r>
            </a:p>
          </p:txBody>
        </p:sp>
      </p:grpSp>
    </p:spTree>
    <p:extLst>
      <p:ext uri="{BB962C8B-B14F-4D97-AF65-F5344CB8AC3E}">
        <p14:creationId xmlns:p14="http://schemas.microsoft.com/office/powerpoint/2010/main" val="23127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25372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提供更高效的物流配送服务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Group 25">
            <a:extLst>
              <a:ext uri="{FF2B5EF4-FFF2-40B4-BE49-F238E27FC236}">
                <a16:creationId xmlns:a16="http://schemas.microsoft.com/office/drawing/2014/main" id="{83BBBC3F-1CD4-09FD-1BD0-10B7909FB2B0}"/>
              </a:ext>
            </a:extLst>
          </p:cNvPr>
          <p:cNvGrpSpPr/>
          <p:nvPr/>
        </p:nvGrpSpPr>
        <p:grpSpPr>
          <a:xfrm>
            <a:off x="870308" y="2943314"/>
            <a:ext cx="2232000" cy="2161120"/>
            <a:chOff x="630872" y="1553242"/>
            <a:chExt cx="1820797" cy="1769714"/>
          </a:xfrm>
        </p:grpSpPr>
        <p:sp>
          <p:nvSpPr>
            <p:cNvPr id="3" name="Text Placeholder 3">
              <a:extLst>
                <a:ext uri="{FF2B5EF4-FFF2-40B4-BE49-F238E27FC236}">
                  <a16:creationId xmlns:a16="http://schemas.microsoft.com/office/drawing/2014/main" id="{08ED2C9F-0DA3-3CA1-94A9-0BDAC3518A51}"/>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店仓一体化</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4" name="Text Placeholder 3">
              <a:extLst>
                <a:ext uri="{FF2B5EF4-FFF2-40B4-BE49-F238E27FC236}">
                  <a16:creationId xmlns:a16="http://schemas.microsoft.com/office/drawing/2014/main" id="{F465FD26-5B2B-E2A1-B80B-920B42CFD65C}"/>
                </a:ext>
              </a:extLst>
            </p:cNvPr>
            <p:cNvSpPr txBox="1"/>
            <p:nvPr/>
          </p:nvSpPr>
          <p:spPr>
            <a:xfrm>
              <a:off x="630872" y="1845221"/>
              <a:ext cx="1820797" cy="1477735"/>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店仓一体化是指线上线下全渠道融合的多功能门店不仅承担着展示商品的职能，还兼具仓储、商品分拣、配送等职能。</a:t>
              </a:r>
            </a:p>
          </p:txBody>
        </p:sp>
      </p:grpSp>
      <p:grpSp>
        <p:nvGrpSpPr>
          <p:cNvPr id="5" name="组合 4">
            <a:extLst>
              <a:ext uri="{FF2B5EF4-FFF2-40B4-BE49-F238E27FC236}">
                <a16:creationId xmlns:a16="http://schemas.microsoft.com/office/drawing/2014/main" id="{9C48DE32-34AE-1CE0-B720-6C49AEE62086}"/>
              </a:ext>
            </a:extLst>
          </p:cNvPr>
          <p:cNvGrpSpPr/>
          <p:nvPr/>
        </p:nvGrpSpPr>
        <p:grpSpPr>
          <a:xfrm>
            <a:off x="1304002" y="1389128"/>
            <a:ext cx="1364612" cy="1364612"/>
            <a:chOff x="1753330" y="2473859"/>
            <a:chExt cx="1364612" cy="1364612"/>
          </a:xfrm>
        </p:grpSpPr>
        <p:sp>
          <p:nvSpPr>
            <p:cNvPr id="6" name="Teardrop 17">
              <a:extLst>
                <a:ext uri="{FF2B5EF4-FFF2-40B4-BE49-F238E27FC236}">
                  <a16:creationId xmlns:a16="http://schemas.microsoft.com/office/drawing/2014/main" id="{A671B008-E96E-5E51-85C1-ABE9494A775F}"/>
                </a:ext>
              </a:extLst>
            </p:cNvPr>
            <p:cNvSpPr>
              <a:spLocks noChangeAspect="1"/>
            </p:cNvSpPr>
            <p:nvPr/>
          </p:nvSpPr>
          <p:spPr>
            <a:xfrm>
              <a:off x="1753330" y="2473859"/>
              <a:ext cx="1364612" cy="1364612"/>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Teardrop 17">
              <a:extLst>
                <a:ext uri="{FF2B5EF4-FFF2-40B4-BE49-F238E27FC236}">
                  <a16:creationId xmlns:a16="http://schemas.microsoft.com/office/drawing/2014/main" id="{CC7BC78A-C16C-3E91-DEE4-4B16108B5656}"/>
                </a:ext>
              </a:extLst>
            </p:cNvPr>
            <p:cNvSpPr>
              <a:spLocks noChangeAspect="1"/>
            </p:cNvSpPr>
            <p:nvPr/>
          </p:nvSpPr>
          <p:spPr>
            <a:xfrm>
              <a:off x="2027601"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01</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7">
            <a:extLst>
              <a:ext uri="{FF2B5EF4-FFF2-40B4-BE49-F238E27FC236}">
                <a16:creationId xmlns:a16="http://schemas.microsoft.com/office/drawing/2014/main" id="{562FE9D7-063F-7E06-B417-42F5948698F4}"/>
              </a:ext>
            </a:extLst>
          </p:cNvPr>
          <p:cNvGrpSpPr/>
          <p:nvPr/>
        </p:nvGrpSpPr>
        <p:grpSpPr>
          <a:xfrm>
            <a:off x="4034578" y="1389128"/>
            <a:ext cx="1364612" cy="1364612"/>
            <a:chOff x="4119063" y="2473859"/>
            <a:chExt cx="1364612" cy="1364612"/>
          </a:xfrm>
        </p:grpSpPr>
        <p:sp>
          <p:nvSpPr>
            <p:cNvPr id="9" name="Teardrop 17">
              <a:extLst>
                <a:ext uri="{FF2B5EF4-FFF2-40B4-BE49-F238E27FC236}">
                  <a16:creationId xmlns:a16="http://schemas.microsoft.com/office/drawing/2014/main" id="{3DEC4E2A-9FD9-BB97-EB99-618E6F786E60}"/>
                </a:ext>
              </a:extLst>
            </p:cNvPr>
            <p:cNvSpPr>
              <a:spLocks noChangeAspect="1"/>
            </p:cNvSpPr>
            <p:nvPr/>
          </p:nvSpPr>
          <p:spPr>
            <a:xfrm>
              <a:off x="4119063" y="2473859"/>
              <a:ext cx="1364612" cy="1364612"/>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Teardrop 17">
              <a:extLst>
                <a:ext uri="{FF2B5EF4-FFF2-40B4-BE49-F238E27FC236}">
                  <a16:creationId xmlns:a16="http://schemas.microsoft.com/office/drawing/2014/main" id="{66F4E76B-60B7-7E1E-819B-680FBD4D06DB}"/>
                </a:ext>
              </a:extLst>
            </p:cNvPr>
            <p:cNvSpPr>
              <a:spLocks noChangeAspect="1"/>
            </p:cNvSpPr>
            <p:nvPr/>
          </p:nvSpPr>
          <p:spPr>
            <a:xfrm>
              <a:off x="4393334" y="2770094"/>
              <a:ext cx="816070" cy="816070"/>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02</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7" name="Group 25">
            <a:extLst>
              <a:ext uri="{FF2B5EF4-FFF2-40B4-BE49-F238E27FC236}">
                <a16:creationId xmlns:a16="http://schemas.microsoft.com/office/drawing/2014/main" id="{F2334FDA-1107-631E-6E43-8F9EBCC73727}"/>
              </a:ext>
            </a:extLst>
          </p:cNvPr>
          <p:cNvGrpSpPr/>
          <p:nvPr/>
        </p:nvGrpSpPr>
        <p:grpSpPr>
          <a:xfrm>
            <a:off x="3600884" y="2943316"/>
            <a:ext cx="2232000" cy="2426781"/>
            <a:chOff x="632230" y="1553243"/>
            <a:chExt cx="1820795" cy="1987259"/>
          </a:xfrm>
        </p:grpSpPr>
        <p:sp>
          <p:nvSpPr>
            <p:cNvPr id="18" name="Text Placeholder 3">
              <a:extLst>
                <a:ext uri="{FF2B5EF4-FFF2-40B4-BE49-F238E27FC236}">
                  <a16:creationId xmlns:a16="http://schemas.microsoft.com/office/drawing/2014/main" id="{F0CEEB1F-C9C6-DBC7-C13E-D1BD48B89E50}"/>
                </a:ext>
              </a:extLst>
            </p:cNvPr>
            <p:cNvSpPr txBox="1"/>
            <p:nvPr/>
          </p:nvSpPr>
          <p:spPr>
            <a:xfrm>
              <a:off x="773149" y="1553243"/>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众包物流</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19" name="Text Placeholder 3">
              <a:extLst>
                <a:ext uri="{FF2B5EF4-FFF2-40B4-BE49-F238E27FC236}">
                  <a16:creationId xmlns:a16="http://schemas.microsoft.com/office/drawing/2014/main" id="{E649A45F-009F-52BC-41A5-45AAB05F9DAD}"/>
                </a:ext>
              </a:extLst>
            </p:cNvPr>
            <p:cNvSpPr txBox="1"/>
            <p:nvPr/>
          </p:nvSpPr>
          <p:spPr>
            <a:xfrm>
              <a:off x="632230" y="1845730"/>
              <a:ext cx="1820795" cy="1694772"/>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众包模式是指一个公司或机构把过去由员工执行的工作任务，以自由、自愿的形式外包给非特定的大众网络来完成的模式。众包的任务通常由个人承担。</a:t>
              </a:r>
            </a:p>
          </p:txBody>
        </p:sp>
      </p:grpSp>
      <p:grpSp>
        <p:nvGrpSpPr>
          <p:cNvPr id="31" name="组合 30">
            <a:extLst>
              <a:ext uri="{FF2B5EF4-FFF2-40B4-BE49-F238E27FC236}">
                <a16:creationId xmlns:a16="http://schemas.microsoft.com/office/drawing/2014/main" id="{C3B971A8-A627-5DC8-5DEA-4B7FCB131266}"/>
              </a:ext>
            </a:extLst>
          </p:cNvPr>
          <p:cNvGrpSpPr/>
          <p:nvPr/>
        </p:nvGrpSpPr>
        <p:grpSpPr>
          <a:xfrm>
            <a:off x="6034168" y="3391382"/>
            <a:ext cx="5806032" cy="1823558"/>
            <a:chOff x="5987868" y="3500239"/>
            <a:chExt cx="5806032" cy="1823558"/>
          </a:xfrm>
        </p:grpSpPr>
        <p:sp>
          <p:nvSpPr>
            <p:cNvPr id="26" name="文本框 25">
              <a:extLst>
                <a:ext uri="{FF2B5EF4-FFF2-40B4-BE49-F238E27FC236}">
                  <a16:creationId xmlns:a16="http://schemas.microsoft.com/office/drawing/2014/main" id="{7C8403BA-B4E4-358B-3624-7A17EDD66ED6}"/>
                </a:ext>
              </a:extLst>
            </p:cNvPr>
            <p:cNvSpPr txBox="1"/>
            <p:nvPr/>
          </p:nvSpPr>
          <p:spPr>
            <a:xfrm>
              <a:off x="7810884" y="5092699"/>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众包物流的基本运作流程</a:t>
              </a:r>
            </a:p>
          </p:txBody>
        </p:sp>
        <p:pic>
          <p:nvPicPr>
            <p:cNvPr id="30" name="图片 29">
              <a:extLst>
                <a:ext uri="{FF2B5EF4-FFF2-40B4-BE49-F238E27FC236}">
                  <a16:creationId xmlns:a16="http://schemas.microsoft.com/office/drawing/2014/main" id="{A580EFA4-A4CD-E4E3-D699-4439C5AA3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868" y="3500239"/>
              <a:ext cx="5806032" cy="1632491"/>
            </a:xfrm>
            <a:prstGeom prst="rect">
              <a:avLst/>
            </a:prstGeom>
          </p:spPr>
        </p:pic>
      </p:grpSp>
    </p:spTree>
    <p:extLst>
      <p:ext uri="{BB962C8B-B14F-4D97-AF65-F5344CB8AC3E}">
        <p14:creationId xmlns:p14="http://schemas.microsoft.com/office/powerpoint/2010/main" val="29115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25372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提供更高效的物流配送服务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Group 25">
            <a:extLst>
              <a:ext uri="{FF2B5EF4-FFF2-40B4-BE49-F238E27FC236}">
                <a16:creationId xmlns:a16="http://schemas.microsoft.com/office/drawing/2014/main" id="{83BBBC3F-1CD4-09FD-1BD0-10B7909FB2B0}"/>
              </a:ext>
            </a:extLst>
          </p:cNvPr>
          <p:cNvGrpSpPr/>
          <p:nvPr/>
        </p:nvGrpSpPr>
        <p:grpSpPr>
          <a:xfrm>
            <a:off x="870308" y="2943314"/>
            <a:ext cx="2232000" cy="2161120"/>
            <a:chOff x="630872" y="1553242"/>
            <a:chExt cx="1820797" cy="1769714"/>
          </a:xfrm>
        </p:grpSpPr>
        <p:sp>
          <p:nvSpPr>
            <p:cNvPr id="3" name="Text Placeholder 3">
              <a:extLst>
                <a:ext uri="{FF2B5EF4-FFF2-40B4-BE49-F238E27FC236}">
                  <a16:creationId xmlns:a16="http://schemas.microsoft.com/office/drawing/2014/main" id="{08ED2C9F-0DA3-3CA1-94A9-0BDAC3518A51}"/>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店仓一体化</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4" name="Text Placeholder 3">
              <a:extLst>
                <a:ext uri="{FF2B5EF4-FFF2-40B4-BE49-F238E27FC236}">
                  <a16:creationId xmlns:a16="http://schemas.microsoft.com/office/drawing/2014/main" id="{F465FD26-5B2B-E2A1-B80B-920B42CFD65C}"/>
                </a:ext>
              </a:extLst>
            </p:cNvPr>
            <p:cNvSpPr txBox="1"/>
            <p:nvPr/>
          </p:nvSpPr>
          <p:spPr>
            <a:xfrm>
              <a:off x="630872" y="1845221"/>
              <a:ext cx="1820797" cy="1477735"/>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店仓一体化是指线上线下全渠道融合的多功能门店不仅承担着展示商品的职能，还兼具仓储、商品分拣、配送等职能。</a:t>
              </a:r>
            </a:p>
          </p:txBody>
        </p:sp>
      </p:grpSp>
      <p:grpSp>
        <p:nvGrpSpPr>
          <p:cNvPr id="5" name="组合 4">
            <a:extLst>
              <a:ext uri="{FF2B5EF4-FFF2-40B4-BE49-F238E27FC236}">
                <a16:creationId xmlns:a16="http://schemas.microsoft.com/office/drawing/2014/main" id="{9C48DE32-34AE-1CE0-B720-6C49AEE62086}"/>
              </a:ext>
            </a:extLst>
          </p:cNvPr>
          <p:cNvGrpSpPr/>
          <p:nvPr/>
        </p:nvGrpSpPr>
        <p:grpSpPr>
          <a:xfrm>
            <a:off x="1304002" y="1389128"/>
            <a:ext cx="1364612" cy="1364612"/>
            <a:chOff x="1753330" y="2473859"/>
            <a:chExt cx="1364612" cy="1364612"/>
          </a:xfrm>
        </p:grpSpPr>
        <p:sp>
          <p:nvSpPr>
            <p:cNvPr id="6" name="Teardrop 17">
              <a:extLst>
                <a:ext uri="{FF2B5EF4-FFF2-40B4-BE49-F238E27FC236}">
                  <a16:creationId xmlns:a16="http://schemas.microsoft.com/office/drawing/2014/main" id="{A671B008-E96E-5E51-85C1-ABE9494A775F}"/>
                </a:ext>
              </a:extLst>
            </p:cNvPr>
            <p:cNvSpPr>
              <a:spLocks noChangeAspect="1"/>
            </p:cNvSpPr>
            <p:nvPr/>
          </p:nvSpPr>
          <p:spPr>
            <a:xfrm>
              <a:off x="1753330" y="2473859"/>
              <a:ext cx="1364612" cy="1364612"/>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Teardrop 17">
              <a:extLst>
                <a:ext uri="{FF2B5EF4-FFF2-40B4-BE49-F238E27FC236}">
                  <a16:creationId xmlns:a16="http://schemas.microsoft.com/office/drawing/2014/main" id="{CC7BC78A-C16C-3E91-DEE4-4B16108B5656}"/>
                </a:ext>
              </a:extLst>
            </p:cNvPr>
            <p:cNvSpPr>
              <a:spLocks noChangeAspect="1"/>
            </p:cNvSpPr>
            <p:nvPr/>
          </p:nvSpPr>
          <p:spPr>
            <a:xfrm>
              <a:off x="2027601"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01</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7">
            <a:extLst>
              <a:ext uri="{FF2B5EF4-FFF2-40B4-BE49-F238E27FC236}">
                <a16:creationId xmlns:a16="http://schemas.microsoft.com/office/drawing/2014/main" id="{562FE9D7-063F-7E06-B417-42F5948698F4}"/>
              </a:ext>
            </a:extLst>
          </p:cNvPr>
          <p:cNvGrpSpPr/>
          <p:nvPr/>
        </p:nvGrpSpPr>
        <p:grpSpPr>
          <a:xfrm>
            <a:off x="4034578" y="1389128"/>
            <a:ext cx="1364612" cy="1364612"/>
            <a:chOff x="4119063" y="2473859"/>
            <a:chExt cx="1364612" cy="1364612"/>
          </a:xfrm>
        </p:grpSpPr>
        <p:sp>
          <p:nvSpPr>
            <p:cNvPr id="9" name="Teardrop 17">
              <a:extLst>
                <a:ext uri="{FF2B5EF4-FFF2-40B4-BE49-F238E27FC236}">
                  <a16:creationId xmlns:a16="http://schemas.microsoft.com/office/drawing/2014/main" id="{3DEC4E2A-9FD9-BB97-EB99-618E6F786E60}"/>
                </a:ext>
              </a:extLst>
            </p:cNvPr>
            <p:cNvSpPr>
              <a:spLocks noChangeAspect="1"/>
            </p:cNvSpPr>
            <p:nvPr/>
          </p:nvSpPr>
          <p:spPr>
            <a:xfrm>
              <a:off x="4119063" y="2473859"/>
              <a:ext cx="1364612" cy="1364612"/>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Teardrop 17">
              <a:extLst>
                <a:ext uri="{FF2B5EF4-FFF2-40B4-BE49-F238E27FC236}">
                  <a16:creationId xmlns:a16="http://schemas.microsoft.com/office/drawing/2014/main" id="{66F4E76B-60B7-7E1E-819B-680FBD4D06DB}"/>
                </a:ext>
              </a:extLst>
            </p:cNvPr>
            <p:cNvSpPr>
              <a:spLocks noChangeAspect="1"/>
            </p:cNvSpPr>
            <p:nvPr/>
          </p:nvSpPr>
          <p:spPr>
            <a:xfrm>
              <a:off x="4393334" y="2770094"/>
              <a:ext cx="816070" cy="816070"/>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02</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0">
            <a:extLst>
              <a:ext uri="{FF2B5EF4-FFF2-40B4-BE49-F238E27FC236}">
                <a16:creationId xmlns:a16="http://schemas.microsoft.com/office/drawing/2014/main" id="{F6082110-B583-4A1D-C9AD-6A98E85D7B29}"/>
              </a:ext>
            </a:extLst>
          </p:cNvPr>
          <p:cNvGrpSpPr/>
          <p:nvPr/>
        </p:nvGrpSpPr>
        <p:grpSpPr>
          <a:xfrm>
            <a:off x="6765154" y="1389126"/>
            <a:ext cx="1364613" cy="1364613"/>
            <a:chOff x="6472096" y="2473857"/>
            <a:chExt cx="1364613" cy="1364613"/>
          </a:xfrm>
        </p:grpSpPr>
        <p:sp>
          <p:nvSpPr>
            <p:cNvPr id="12" name="Teardrop 17">
              <a:extLst>
                <a:ext uri="{FF2B5EF4-FFF2-40B4-BE49-F238E27FC236}">
                  <a16:creationId xmlns:a16="http://schemas.microsoft.com/office/drawing/2014/main" id="{E9AF3C99-B356-8505-ED90-E2B657FE686E}"/>
                </a:ext>
              </a:extLst>
            </p:cNvPr>
            <p:cNvSpPr>
              <a:spLocks noChangeAspect="1"/>
            </p:cNvSpPr>
            <p:nvPr/>
          </p:nvSpPr>
          <p:spPr>
            <a:xfrm>
              <a:off x="6472096" y="2473857"/>
              <a:ext cx="1364613" cy="1364613"/>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Teardrop 17">
              <a:extLst>
                <a:ext uri="{FF2B5EF4-FFF2-40B4-BE49-F238E27FC236}">
                  <a16:creationId xmlns:a16="http://schemas.microsoft.com/office/drawing/2014/main" id="{95C1221C-B3D3-B61F-E434-A1FFBB9001CD}"/>
                </a:ext>
              </a:extLst>
            </p:cNvPr>
            <p:cNvSpPr>
              <a:spLocks noChangeAspect="1"/>
            </p:cNvSpPr>
            <p:nvPr/>
          </p:nvSpPr>
          <p:spPr>
            <a:xfrm>
              <a:off x="6746367"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03</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7" name="Group 25">
            <a:extLst>
              <a:ext uri="{FF2B5EF4-FFF2-40B4-BE49-F238E27FC236}">
                <a16:creationId xmlns:a16="http://schemas.microsoft.com/office/drawing/2014/main" id="{F2334FDA-1107-631E-6E43-8F9EBCC73727}"/>
              </a:ext>
            </a:extLst>
          </p:cNvPr>
          <p:cNvGrpSpPr/>
          <p:nvPr/>
        </p:nvGrpSpPr>
        <p:grpSpPr>
          <a:xfrm>
            <a:off x="3600884" y="2943316"/>
            <a:ext cx="2232000" cy="2426781"/>
            <a:chOff x="632230" y="1553243"/>
            <a:chExt cx="1820795" cy="1987259"/>
          </a:xfrm>
        </p:grpSpPr>
        <p:sp>
          <p:nvSpPr>
            <p:cNvPr id="18" name="Text Placeholder 3">
              <a:extLst>
                <a:ext uri="{FF2B5EF4-FFF2-40B4-BE49-F238E27FC236}">
                  <a16:creationId xmlns:a16="http://schemas.microsoft.com/office/drawing/2014/main" id="{F0CEEB1F-C9C6-DBC7-C13E-D1BD48B89E50}"/>
                </a:ext>
              </a:extLst>
            </p:cNvPr>
            <p:cNvSpPr txBox="1"/>
            <p:nvPr/>
          </p:nvSpPr>
          <p:spPr>
            <a:xfrm>
              <a:off x="773149" y="1553243"/>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众包物流</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19" name="Text Placeholder 3">
              <a:extLst>
                <a:ext uri="{FF2B5EF4-FFF2-40B4-BE49-F238E27FC236}">
                  <a16:creationId xmlns:a16="http://schemas.microsoft.com/office/drawing/2014/main" id="{E649A45F-009F-52BC-41A5-45AAB05F9DAD}"/>
                </a:ext>
              </a:extLst>
            </p:cNvPr>
            <p:cNvSpPr txBox="1"/>
            <p:nvPr/>
          </p:nvSpPr>
          <p:spPr>
            <a:xfrm>
              <a:off x="632230" y="1845730"/>
              <a:ext cx="1820795" cy="1694772"/>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众包模式是指一个公司或机构把过去由员工执行的工作任务，以自由、自愿的形式外包给非特定的大众网络来完成的模式。众包的任务通常由个人承担。</a:t>
              </a:r>
            </a:p>
          </p:txBody>
        </p:sp>
      </p:grpSp>
      <p:grpSp>
        <p:nvGrpSpPr>
          <p:cNvPr id="20" name="Group 25">
            <a:extLst>
              <a:ext uri="{FF2B5EF4-FFF2-40B4-BE49-F238E27FC236}">
                <a16:creationId xmlns:a16="http://schemas.microsoft.com/office/drawing/2014/main" id="{38208230-13DD-8161-5FD4-65FA9577709D}"/>
              </a:ext>
            </a:extLst>
          </p:cNvPr>
          <p:cNvGrpSpPr/>
          <p:nvPr/>
        </p:nvGrpSpPr>
        <p:grpSpPr>
          <a:xfrm>
            <a:off x="6331460" y="2943317"/>
            <a:ext cx="2232000" cy="2161117"/>
            <a:chOff x="626802" y="1553242"/>
            <a:chExt cx="1820795" cy="1769708"/>
          </a:xfrm>
        </p:grpSpPr>
        <p:sp>
          <p:nvSpPr>
            <p:cNvPr id="21" name="Text Placeholder 3">
              <a:extLst>
                <a:ext uri="{FF2B5EF4-FFF2-40B4-BE49-F238E27FC236}">
                  <a16:creationId xmlns:a16="http://schemas.microsoft.com/office/drawing/2014/main" id="{09EB00D7-AADB-9FD4-78D8-038B03CE4529}"/>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设置快递自提点</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22" name="Text Placeholder 3">
              <a:extLst>
                <a:ext uri="{FF2B5EF4-FFF2-40B4-BE49-F238E27FC236}">
                  <a16:creationId xmlns:a16="http://schemas.microsoft.com/office/drawing/2014/main" id="{659932B0-DEDE-A126-250C-E2DC3C4A9967}"/>
                </a:ext>
              </a:extLst>
            </p:cNvPr>
            <p:cNvSpPr txBox="1"/>
            <p:nvPr/>
          </p:nvSpPr>
          <p:spPr>
            <a:xfrm>
              <a:off x="626802" y="1845730"/>
              <a:ext cx="1820795" cy="1477220"/>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目前，快递自提点有加盟和自建两种模式。</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306000" indent="-216000" algn="just">
                <a:lnSpc>
                  <a:spcPct val="120000"/>
                </a:lnSpc>
                <a:buFont typeface="Arial" panose="020B0604020202020204" pitchFamily="34" charset="0"/>
                <a:buChar cha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菜鸟驿站是加盟模式的代表</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306000" indent="-216000" algn="just">
                <a:lnSpc>
                  <a:spcPct val="120000"/>
                </a:lnSpc>
                <a:buFont typeface="Arial" panose="020B0604020202020204" pitchFamily="34" charset="0"/>
                <a:buChar cha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京东采取的是自建自提点的模式</a:t>
              </a:r>
            </a:p>
          </p:txBody>
        </p:sp>
      </p:grpSp>
      <p:grpSp>
        <p:nvGrpSpPr>
          <p:cNvPr id="26" name="组合 25">
            <a:extLst>
              <a:ext uri="{FF2B5EF4-FFF2-40B4-BE49-F238E27FC236}">
                <a16:creationId xmlns:a16="http://schemas.microsoft.com/office/drawing/2014/main" id="{1FE6DDA1-6379-12D2-CDF0-C6C3520A9BA2}"/>
              </a:ext>
            </a:extLst>
          </p:cNvPr>
          <p:cNvGrpSpPr/>
          <p:nvPr/>
        </p:nvGrpSpPr>
        <p:grpSpPr>
          <a:xfrm>
            <a:off x="501175" y="1331251"/>
            <a:ext cx="5342623" cy="4629948"/>
            <a:chOff x="6245258" y="1032093"/>
            <a:chExt cx="5342623" cy="4629948"/>
          </a:xfrm>
        </p:grpSpPr>
        <p:sp>
          <p:nvSpPr>
            <p:cNvPr id="27" name="矩形 26">
              <a:extLst>
                <a:ext uri="{FF2B5EF4-FFF2-40B4-BE49-F238E27FC236}">
                  <a16:creationId xmlns:a16="http://schemas.microsoft.com/office/drawing/2014/main" id="{13C97389-F2BD-80C8-9628-175753D79274}"/>
                </a:ext>
              </a:extLst>
            </p:cNvPr>
            <p:cNvSpPr/>
            <p:nvPr/>
          </p:nvSpPr>
          <p:spPr>
            <a:xfrm>
              <a:off x="6245258" y="1032093"/>
              <a:ext cx="5342366" cy="4629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BA85349F-AB37-0103-CA79-D0797F114A97}"/>
                </a:ext>
              </a:extLst>
            </p:cNvPr>
            <p:cNvGrpSpPr/>
            <p:nvPr/>
          </p:nvGrpSpPr>
          <p:grpSpPr>
            <a:xfrm>
              <a:off x="6245481" y="1050749"/>
              <a:ext cx="5342400" cy="4611291"/>
              <a:chOff x="866860" y="1780934"/>
              <a:chExt cx="5342400" cy="4611291"/>
            </a:xfrm>
          </p:grpSpPr>
          <p:sp>
            <p:nvSpPr>
              <p:cNvPr id="31" name="矩形 30">
                <a:extLst>
                  <a:ext uri="{FF2B5EF4-FFF2-40B4-BE49-F238E27FC236}">
                    <a16:creationId xmlns:a16="http://schemas.microsoft.com/office/drawing/2014/main" id="{CBE7E474-0825-F772-C14F-61B5575B778A}"/>
                  </a:ext>
                </a:extLst>
              </p:cNvPr>
              <p:cNvSpPr/>
              <p:nvPr/>
            </p:nvSpPr>
            <p:spPr>
              <a:xfrm>
                <a:off x="866860" y="2831682"/>
                <a:ext cx="5342142" cy="3407500"/>
              </a:xfrm>
              <a:prstGeom prst="rect">
                <a:avLst/>
              </a:prstGeom>
            </p:spPr>
            <p:txBody>
              <a:bodyPr wrap="square">
                <a:no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自提是京东为方便消费者收货（如存在消费者上班时不方便签收快递等情况），为消费者提供的一种固定地点提货的模式。</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消费者在订单结算页的支付及配送方式中选择“上门自提”后，系统会根据消费者之前填写的收货地址，显示其所在地区的全部自提点，消费者可以通过点击自提点后面的“详细地图”来查看自提点所在的位置，并选择符合自己需求的自提点。当订单到达指定自提点或自提柜后，系统会向消费者的手机发送自提码，消费者到自提点或自提柜通过自提码即可提货。</a:t>
                </a:r>
              </a:p>
            </p:txBody>
          </p:sp>
          <p:grpSp>
            <p:nvGrpSpPr>
              <p:cNvPr id="32" name="组合 31">
                <a:extLst>
                  <a:ext uri="{FF2B5EF4-FFF2-40B4-BE49-F238E27FC236}">
                    <a16:creationId xmlns:a16="http://schemas.microsoft.com/office/drawing/2014/main" id="{50AAF239-1F0A-EA9F-E3BA-3F0784D050F2}"/>
                  </a:ext>
                </a:extLst>
              </p:cNvPr>
              <p:cNvGrpSpPr/>
              <p:nvPr/>
            </p:nvGrpSpPr>
            <p:grpSpPr>
              <a:xfrm>
                <a:off x="866860" y="1780934"/>
                <a:ext cx="5342400" cy="4611291"/>
                <a:chOff x="1386112" y="1190625"/>
                <a:chExt cx="5342400" cy="4611291"/>
              </a:xfrm>
            </p:grpSpPr>
            <p:cxnSp>
              <p:nvCxnSpPr>
                <p:cNvPr id="34" name="直接连接符 33">
                  <a:extLst>
                    <a:ext uri="{FF2B5EF4-FFF2-40B4-BE49-F238E27FC236}">
                      <a16:creationId xmlns:a16="http://schemas.microsoft.com/office/drawing/2014/main" id="{E221E2B4-6045-53E3-C40A-643E445D2FE8}"/>
                    </a:ext>
                  </a:extLst>
                </p:cNvPr>
                <p:cNvCxnSpPr>
                  <a:cxnSpLocks/>
                </p:cNvCxnSpPr>
                <p:nvPr/>
              </p:nvCxnSpPr>
              <p:spPr>
                <a:xfrm>
                  <a:off x="1386112" y="1704478"/>
                  <a:ext cx="53424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3FFDC9FA-D483-7528-0B8F-C48E4321CABB}"/>
                    </a:ext>
                  </a:extLst>
                </p:cNvPr>
                <p:cNvGrpSpPr/>
                <p:nvPr/>
              </p:nvGrpSpPr>
              <p:grpSpPr>
                <a:xfrm>
                  <a:off x="1386112" y="1190625"/>
                  <a:ext cx="1818007" cy="491492"/>
                  <a:chOff x="1386113" y="1223329"/>
                  <a:chExt cx="1697036" cy="458788"/>
                </a:xfrm>
              </p:grpSpPr>
              <p:sp>
                <p:nvSpPr>
                  <p:cNvPr id="37" name="Rectangle 13" descr="FD1DDF730CE4456e89755B07FE1653D0# #Rectangle 13">
                    <a:extLst>
                      <a:ext uri="{FF2B5EF4-FFF2-40B4-BE49-F238E27FC236}">
                        <a16:creationId xmlns:a16="http://schemas.microsoft.com/office/drawing/2014/main" id="{C820F771-FB03-D069-7C5D-F778C17169D0}"/>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38" name="îŝḻide">
                    <a:extLst>
                      <a:ext uri="{FF2B5EF4-FFF2-40B4-BE49-F238E27FC236}">
                        <a16:creationId xmlns:a16="http://schemas.microsoft.com/office/drawing/2014/main" id="{4B213361-2AD9-6AFD-73BD-37E81A2E7FE3}"/>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 name="Freeform 44">
                    <a:extLst>
                      <a:ext uri="{FF2B5EF4-FFF2-40B4-BE49-F238E27FC236}">
                        <a16:creationId xmlns:a16="http://schemas.microsoft.com/office/drawing/2014/main" id="{EDF70810-7FDE-7A8D-B83A-CDB86760F8EA}"/>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36" name="直接连接符 35">
                  <a:extLst>
                    <a:ext uri="{FF2B5EF4-FFF2-40B4-BE49-F238E27FC236}">
                      <a16:creationId xmlns:a16="http://schemas.microsoft.com/office/drawing/2014/main" id="{77DBC0CE-5C88-A0A2-9A6A-4CFBCBCAA499}"/>
                    </a:ext>
                  </a:extLst>
                </p:cNvPr>
                <p:cNvCxnSpPr>
                  <a:cxnSpLocks/>
                </p:cNvCxnSpPr>
                <p:nvPr/>
              </p:nvCxnSpPr>
              <p:spPr>
                <a:xfrm>
                  <a:off x="1386112" y="5801916"/>
                  <a:ext cx="53424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6D5851B0-6867-A73A-1592-63258D76BBC1}"/>
                  </a:ext>
                </a:extLst>
              </p:cNvPr>
              <p:cNvSpPr txBox="1"/>
              <p:nvPr/>
            </p:nvSpPr>
            <p:spPr>
              <a:xfrm>
                <a:off x="1829771" y="2462984"/>
                <a:ext cx="3416320"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京东自提，灵活便利的取货方式</a:t>
                </a:r>
              </a:p>
            </p:txBody>
          </p:sp>
        </p:grpSp>
      </p:grpSp>
    </p:spTree>
    <p:extLst>
      <p:ext uri="{BB962C8B-B14F-4D97-AF65-F5344CB8AC3E}">
        <p14:creationId xmlns:p14="http://schemas.microsoft.com/office/powerpoint/2010/main" val="16917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3*#ppt_w"/>
                                          </p:val>
                                        </p:tav>
                                        <p:tav tm="100000">
                                          <p:val>
                                            <p:strVal val="#ppt_w"/>
                                          </p:val>
                                        </p:tav>
                                      </p:tavLst>
                                    </p:anim>
                                    <p:anim calcmode="lin" valueType="num">
                                      <p:cBhvr>
                                        <p:cTn id="8" dur="50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10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25372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提供更高效的物流配送服务</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Group 25">
            <a:extLst>
              <a:ext uri="{FF2B5EF4-FFF2-40B4-BE49-F238E27FC236}">
                <a16:creationId xmlns:a16="http://schemas.microsoft.com/office/drawing/2014/main" id="{83BBBC3F-1CD4-09FD-1BD0-10B7909FB2B0}"/>
              </a:ext>
            </a:extLst>
          </p:cNvPr>
          <p:cNvGrpSpPr/>
          <p:nvPr/>
        </p:nvGrpSpPr>
        <p:grpSpPr>
          <a:xfrm>
            <a:off x="870308" y="2943314"/>
            <a:ext cx="2232000" cy="2161120"/>
            <a:chOff x="630872" y="1553242"/>
            <a:chExt cx="1820797" cy="1769714"/>
          </a:xfrm>
        </p:grpSpPr>
        <p:sp>
          <p:nvSpPr>
            <p:cNvPr id="3" name="Text Placeholder 3">
              <a:extLst>
                <a:ext uri="{FF2B5EF4-FFF2-40B4-BE49-F238E27FC236}">
                  <a16:creationId xmlns:a16="http://schemas.microsoft.com/office/drawing/2014/main" id="{08ED2C9F-0DA3-3CA1-94A9-0BDAC3518A51}"/>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店仓一体化</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4" name="Text Placeholder 3">
              <a:extLst>
                <a:ext uri="{FF2B5EF4-FFF2-40B4-BE49-F238E27FC236}">
                  <a16:creationId xmlns:a16="http://schemas.microsoft.com/office/drawing/2014/main" id="{F465FD26-5B2B-E2A1-B80B-920B42CFD65C}"/>
                </a:ext>
              </a:extLst>
            </p:cNvPr>
            <p:cNvSpPr txBox="1"/>
            <p:nvPr/>
          </p:nvSpPr>
          <p:spPr>
            <a:xfrm>
              <a:off x="630872" y="1845221"/>
              <a:ext cx="1820797" cy="1477735"/>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店仓一体化是指线上线下全渠道融合的多功能门店不仅承担着展示商品的职能，还兼具仓储、商品分拣、配送等职能。</a:t>
              </a:r>
            </a:p>
          </p:txBody>
        </p:sp>
      </p:grpSp>
      <p:grpSp>
        <p:nvGrpSpPr>
          <p:cNvPr id="5" name="组合 4">
            <a:extLst>
              <a:ext uri="{FF2B5EF4-FFF2-40B4-BE49-F238E27FC236}">
                <a16:creationId xmlns:a16="http://schemas.microsoft.com/office/drawing/2014/main" id="{9C48DE32-34AE-1CE0-B720-6C49AEE62086}"/>
              </a:ext>
            </a:extLst>
          </p:cNvPr>
          <p:cNvGrpSpPr/>
          <p:nvPr/>
        </p:nvGrpSpPr>
        <p:grpSpPr>
          <a:xfrm>
            <a:off x="1304002" y="1389128"/>
            <a:ext cx="1364612" cy="1364612"/>
            <a:chOff x="1753330" y="2473859"/>
            <a:chExt cx="1364612" cy="1364612"/>
          </a:xfrm>
        </p:grpSpPr>
        <p:sp>
          <p:nvSpPr>
            <p:cNvPr id="6" name="Teardrop 17">
              <a:extLst>
                <a:ext uri="{FF2B5EF4-FFF2-40B4-BE49-F238E27FC236}">
                  <a16:creationId xmlns:a16="http://schemas.microsoft.com/office/drawing/2014/main" id="{A671B008-E96E-5E51-85C1-ABE9494A775F}"/>
                </a:ext>
              </a:extLst>
            </p:cNvPr>
            <p:cNvSpPr>
              <a:spLocks noChangeAspect="1"/>
            </p:cNvSpPr>
            <p:nvPr/>
          </p:nvSpPr>
          <p:spPr>
            <a:xfrm>
              <a:off x="1753330" y="2473859"/>
              <a:ext cx="1364612" cy="1364612"/>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Teardrop 17">
              <a:extLst>
                <a:ext uri="{FF2B5EF4-FFF2-40B4-BE49-F238E27FC236}">
                  <a16:creationId xmlns:a16="http://schemas.microsoft.com/office/drawing/2014/main" id="{CC7BC78A-C16C-3E91-DEE4-4B16108B5656}"/>
                </a:ext>
              </a:extLst>
            </p:cNvPr>
            <p:cNvSpPr>
              <a:spLocks noChangeAspect="1"/>
            </p:cNvSpPr>
            <p:nvPr/>
          </p:nvSpPr>
          <p:spPr>
            <a:xfrm>
              <a:off x="2027601"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01</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7">
            <a:extLst>
              <a:ext uri="{FF2B5EF4-FFF2-40B4-BE49-F238E27FC236}">
                <a16:creationId xmlns:a16="http://schemas.microsoft.com/office/drawing/2014/main" id="{562FE9D7-063F-7E06-B417-42F5948698F4}"/>
              </a:ext>
            </a:extLst>
          </p:cNvPr>
          <p:cNvGrpSpPr/>
          <p:nvPr/>
        </p:nvGrpSpPr>
        <p:grpSpPr>
          <a:xfrm>
            <a:off x="4034578" y="1389128"/>
            <a:ext cx="1364612" cy="1364612"/>
            <a:chOff x="4119063" y="2473859"/>
            <a:chExt cx="1364612" cy="1364612"/>
          </a:xfrm>
        </p:grpSpPr>
        <p:sp>
          <p:nvSpPr>
            <p:cNvPr id="9" name="Teardrop 17">
              <a:extLst>
                <a:ext uri="{FF2B5EF4-FFF2-40B4-BE49-F238E27FC236}">
                  <a16:creationId xmlns:a16="http://schemas.microsoft.com/office/drawing/2014/main" id="{3DEC4E2A-9FD9-BB97-EB99-618E6F786E60}"/>
                </a:ext>
              </a:extLst>
            </p:cNvPr>
            <p:cNvSpPr>
              <a:spLocks noChangeAspect="1"/>
            </p:cNvSpPr>
            <p:nvPr/>
          </p:nvSpPr>
          <p:spPr>
            <a:xfrm>
              <a:off x="4119063" y="2473859"/>
              <a:ext cx="1364612" cy="1364612"/>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Teardrop 17">
              <a:extLst>
                <a:ext uri="{FF2B5EF4-FFF2-40B4-BE49-F238E27FC236}">
                  <a16:creationId xmlns:a16="http://schemas.microsoft.com/office/drawing/2014/main" id="{66F4E76B-60B7-7E1E-819B-680FBD4D06DB}"/>
                </a:ext>
              </a:extLst>
            </p:cNvPr>
            <p:cNvSpPr>
              <a:spLocks noChangeAspect="1"/>
            </p:cNvSpPr>
            <p:nvPr/>
          </p:nvSpPr>
          <p:spPr>
            <a:xfrm>
              <a:off x="4393334" y="2770094"/>
              <a:ext cx="816070" cy="816070"/>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02</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0">
            <a:extLst>
              <a:ext uri="{FF2B5EF4-FFF2-40B4-BE49-F238E27FC236}">
                <a16:creationId xmlns:a16="http://schemas.microsoft.com/office/drawing/2014/main" id="{F6082110-B583-4A1D-C9AD-6A98E85D7B29}"/>
              </a:ext>
            </a:extLst>
          </p:cNvPr>
          <p:cNvGrpSpPr/>
          <p:nvPr/>
        </p:nvGrpSpPr>
        <p:grpSpPr>
          <a:xfrm>
            <a:off x="6765154" y="1389126"/>
            <a:ext cx="1364613" cy="1364613"/>
            <a:chOff x="6472096" y="2473857"/>
            <a:chExt cx="1364613" cy="1364613"/>
          </a:xfrm>
        </p:grpSpPr>
        <p:sp>
          <p:nvSpPr>
            <p:cNvPr id="12" name="Teardrop 17">
              <a:extLst>
                <a:ext uri="{FF2B5EF4-FFF2-40B4-BE49-F238E27FC236}">
                  <a16:creationId xmlns:a16="http://schemas.microsoft.com/office/drawing/2014/main" id="{E9AF3C99-B356-8505-ED90-E2B657FE686E}"/>
                </a:ext>
              </a:extLst>
            </p:cNvPr>
            <p:cNvSpPr>
              <a:spLocks noChangeAspect="1"/>
            </p:cNvSpPr>
            <p:nvPr/>
          </p:nvSpPr>
          <p:spPr>
            <a:xfrm>
              <a:off x="6472096" y="2473857"/>
              <a:ext cx="1364613" cy="1364613"/>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Teardrop 17">
              <a:extLst>
                <a:ext uri="{FF2B5EF4-FFF2-40B4-BE49-F238E27FC236}">
                  <a16:creationId xmlns:a16="http://schemas.microsoft.com/office/drawing/2014/main" id="{95C1221C-B3D3-B61F-E434-A1FFBB9001CD}"/>
                </a:ext>
              </a:extLst>
            </p:cNvPr>
            <p:cNvSpPr>
              <a:spLocks noChangeAspect="1"/>
            </p:cNvSpPr>
            <p:nvPr/>
          </p:nvSpPr>
          <p:spPr>
            <a:xfrm>
              <a:off x="6746367" y="2770094"/>
              <a:ext cx="816070" cy="816070"/>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03</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3">
            <a:extLst>
              <a:ext uri="{FF2B5EF4-FFF2-40B4-BE49-F238E27FC236}">
                <a16:creationId xmlns:a16="http://schemas.microsoft.com/office/drawing/2014/main" id="{CA64D57A-3C73-FE19-50CE-F142BAF1DF00}"/>
              </a:ext>
            </a:extLst>
          </p:cNvPr>
          <p:cNvGrpSpPr/>
          <p:nvPr/>
        </p:nvGrpSpPr>
        <p:grpSpPr>
          <a:xfrm>
            <a:off x="9495728" y="1389126"/>
            <a:ext cx="1364614" cy="1364614"/>
            <a:chOff x="8795109" y="2473857"/>
            <a:chExt cx="1364614" cy="1364614"/>
          </a:xfrm>
        </p:grpSpPr>
        <p:sp>
          <p:nvSpPr>
            <p:cNvPr id="15" name="Teardrop 17">
              <a:extLst>
                <a:ext uri="{FF2B5EF4-FFF2-40B4-BE49-F238E27FC236}">
                  <a16:creationId xmlns:a16="http://schemas.microsoft.com/office/drawing/2014/main" id="{3D79A195-EA03-56F8-4630-68EB0D38D6D5}"/>
                </a:ext>
              </a:extLst>
            </p:cNvPr>
            <p:cNvSpPr>
              <a:spLocks noChangeAspect="1"/>
            </p:cNvSpPr>
            <p:nvPr/>
          </p:nvSpPr>
          <p:spPr>
            <a:xfrm>
              <a:off x="8795109" y="2473857"/>
              <a:ext cx="1364614" cy="1364614"/>
            </a:xfrm>
            <a:prstGeom prst="teardrop">
              <a:avLst/>
            </a:prstGeom>
            <a:solidFill>
              <a:schemeClr val="accent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Teardrop 17">
              <a:extLst>
                <a:ext uri="{FF2B5EF4-FFF2-40B4-BE49-F238E27FC236}">
                  <a16:creationId xmlns:a16="http://schemas.microsoft.com/office/drawing/2014/main" id="{488BC441-07FF-2987-83C8-0847CA8EB465}"/>
                </a:ext>
              </a:extLst>
            </p:cNvPr>
            <p:cNvSpPr>
              <a:spLocks noChangeAspect="1"/>
            </p:cNvSpPr>
            <p:nvPr/>
          </p:nvSpPr>
          <p:spPr>
            <a:xfrm>
              <a:off x="9069381" y="2770094"/>
              <a:ext cx="816070" cy="816070"/>
            </a:xfrm>
            <a:prstGeom prst="teardrop">
              <a:avLst/>
            </a:prstGeom>
            <a:solidFill>
              <a:schemeClr val="accent6">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04</a:t>
              </a:r>
              <a:endParaRPr kumimoji="0"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7" name="Group 25">
            <a:extLst>
              <a:ext uri="{FF2B5EF4-FFF2-40B4-BE49-F238E27FC236}">
                <a16:creationId xmlns:a16="http://schemas.microsoft.com/office/drawing/2014/main" id="{F2334FDA-1107-631E-6E43-8F9EBCC73727}"/>
              </a:ext>
            </a:extLst>
          </p:cNvPr>
          <p:cNvGrpSpPr/>
          <p:nvPr/>
        </p:nvGrpSpPr>
        <p:grpSpPr>
          <a:xfrm>
            <a:off x="3600884" y="2943316"/>
            <a:ext cx="2232000" cy="2426781"/>
            <a:chOff x="632230" y="1553243"/>
            <a:chExt cx="1820795" cy="1987259"/>
          </a:xfrm>
        </p:grpSpPr>
        <p:sp>
          <p:nvSpPr>
            <p:cNvPr id="18" name="Text Placeholder 3">
              <a:extLst>
                <a:ext uri="{FF2B5EF4-FFF2-40B4-BE49-F238E27FC236}">
                  <a16:creationId xmlns:a16="http://schemas.microsoft.com/office/drawing/2014/main" id="{F0CEEB1F-C9C6-DBC7-C13E-D1BD48B89E50}"/>
                </a:ext>
              </a:extLst>
            </p:cNvPr>
            <p:cNvSpPr txBox="1"/>
            <p:nvPr/>
          </p:nvSpPr>
          <p:spPr>
            <a:xfrm>
              <a:off x="773149" y="1553243"/>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众包物流</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19" name="Text Placeholder 3">
              <a:extLst>
                <a:ext uri="{FF2B5EF4-FFF2-40B4-BE49-F238E27FC236}">
                  <a16:creationId xmlns:a16="http://schemas.microsoft.com/office/drawing/2014/main" id="{E649A45F-009F-52BC-41A5-45AAB05F9DAD}"/>
                </a:ext>
              </a:extLst>
            </p:cNvPr>
            <p:cNvSpPr txBox="1"/>
            <p:nvPr/>
          </p:nvSpPr>
          <p:spPr>
            <a:xfrm>
              <a:off x="632230" y="1845730"/>
              <a:ext cx="1820795" cy="1694772"/>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spcAft>
                  <a:spcPts val="30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众包模式是指一个公司或机构把过去由员工执行的工作任务，以自由、自愿的形式外包给非特定的大众网络来完成的模式。众包的任务通常由个人承担。</a:t>
              </a:r>
            </a:p>
          </p:txBody>
        </p:sp>
      </p:grpSp>
      <p:grpSp>
        <p:nvGrpSpPr>
          <p:cNvPr id="20" name="Group 25">
            <a:extLst>
              <a:ext uri="{FF2B5EF4-FFF2-40B4-BE49-F238E27FC236}">
                <a16:creationId xmlns:a16="http://schemas.microsoft.com/office/drawing/2014/main" id="{38208230-13DD-8161-5FD4-65FA9577709D}"/>
              </a:ext>
            </a:extLst>
          </p:cNvPr>
          <p:cNvGrpSpPr/>
          <p:nvPr/>
        </p:nvGrpSpPr>
        <p:grpSpPr>
          <a:xfrm>
            <a:off x="6331460" y="2943317"/>
            <a:ext cx="2232000" cy="2161117"/>
            <a:chOff x="626802" y="1553242"/>
            <a:chExt cx="1820795" cy="1769708"/>
          </a:xfrm>
        </p:grpSpPr>
        <p:sp>
          <p:nvSpPr>
            <p:cNvPr id="21" name="Text Placeholder 3">
              <a:extLst>
                <a:ext uri="{FF2B5EF4-FFF2-40B4-BE49-F238E27FC236}">
                  <a16:creationId xmlns:a16="http://schemas.microsoft.com/office/drawing/2014/main" id="{09EB00D7-AADB-9FD4-78D8-038B03CE4529}"/>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设置快递自提点</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22" name="Text Placeholder 3">
              <a:extLst>
                <a:ext uri="{FF2B5EF4-FFF2-40B4-BE49-F238E27FC236}">
                  <a16:creationId xmlns:a16="http://schemas.microsoft.com/office/drawing/2014/main" id="{659932B0-DEDE-A126-250C-E2DC3C4A9967}"/>
                </a:ext>
              </a:extLst>
            </p:cNvPr>
            <p:cNvSpPr txBox="1"/>
            <p:nvPr/>
          </p:nvSpPr>
          <p:spPr>
            <a:xfrm>
              <a:off x="626802" y="1845730"/>
              <a:ext cx="1820795" cy="1477220"/>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目前，快递自提点有加盟和自建两种模式。</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306000" indent="-216000" algn="just">
                <a:lnSpc>
                  <a:spcPct val="120000"/>
                </a:lnSpc>
                <a:buFont typeface="Arial" panose="020B0604020202020204" pitchFamily="34" charset="0"/>
                <a:buChar cha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菜鸟驿站是加盟模式的代表</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306000" indent="-216000" algn="just">
                <a:lnSpc>
                  <a:spcPct val="120000"/>
                </a:lnSpc>
                <a:buFont typeface="Arial" panose="020B0604020202020204" pitchFamily="34" charset="0"/>
                <a:buChar cha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京东采取的是自建自提点的模式</a:t>
              </a:r>
            </a:p>
          </p:txBody>
        </p:sp>
      </p:grpSp>
      <p:grpSp>
        <p:nvGrpSpPr>
          <p:cNvPr id="23" name="Group 25">
            <a:extLst>
              <a:ext uri="{FF2B5EF4-FFF2-40B4-BE49-F238E27FC236}">
                <a16:creationId xmlns:a16="http://schemas.microsoft.com/office/drawing/2014/main" id="{16110993-3E92-0302-87C9-0ECCAE7ADF7F}"/>
              </a:ext>
            </a:extLst>
          </p:cNvPr>
          <p:cNvGrpSpPr/>
          <p:nvPr/>
        </p:nvGrpSpPr>
        <p:grpSpPr>
          <a:xfrm>
            <a:off x="9062035" y="2943322"/>
            <a:ext cx="2232000" cy="3040789"/>
            <a:chOff x="628159" y="1553242"/>
            <a:chExt cx="1820794" cy="2490057"/>
          </a:xfrm>
        </p:grpSpPr>
        <p:sp>
          <p:nvSpPr>
            <p:cNvPr id="24" name="Text Placeholder 3">
              <a:extLst>
                <a:ext uri="{FF2B5EF4-FFF2-40B4-BE49-F238E27FC236}">
                  <a16:creationId xmlns:a16="http://schemas.microsoft.com/office/drawing/2014/main" id="{F4F57BA3-097E-E938-BDFC-27B7163F5D61}"/>
                </a:ext>
              </a:extLst>
            </p:cNvPr>
            <p:cNvSpPr txBox="1"/>
            <p:nvPr/>
          </p:nvSpPr>
          <p:spPr>
            <a:xfrm>
              <a:off x="773149" y="1553242"/>
              <a:ext cx="1531729" cy="232135"/>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10000"/>
                </a:lnSpc>
                <a:spcBef>
                  <a:spcPct val="20000"/>
                </a:spcBef>
                <a:defRPr/>
              </a:pPr>
              <a:r>
                <a:rPr lang="zh-CN" altLang="en-US" sz="1800" b="1" dirty="0">
                  <a:latin typeface="微软雅黑" panose="020B0503020204020204" pitchFamily="34" charset="-122"/>
                  <a:ea typeface="微软雅黑" panose="020B0503020204020204" pitchFamily="34" charset="-122"/>
                  <a:cs typeface="+mn-ea"/>
                  <a:sym typeface="+mn-lt"/>
                </a:rPr>
                <a:t>设置智能快递柜</a:t>
              </a:r>
              <a:endParaRPr lang="en-US" sz="1800" b="1" dirty="0">
                <a:latin typeface="微软雅黑" panose="020B0503020204020204" pitchFamily="34" charset="-122"/>
                <a:ea typeface="微软雅黑" panose="020B0503020204020204" pitchFamily="34" charset="-122"/>
                <a:cs typeface="+mn-ea"/>
                <a:sym typeface="+mn-lt"/>
              </a:endParaRPr>
            </a:p>
          </p:txBody>
        </p:sp>
        <p:sp>
          <p:nvSpPr>
            <p:cNvPr id="25" name="Text Placeholder 3">
              <a:extLst>
                <a:ext uri="{FF2B5EF4-FFF2-40B4-BE49-F238E27FC236}">
                  <a16:creationId xmlns:a16="http://schemas.microsoft.com/office/drawing/2014/main" id="{7A2B83D4-C50F-79F1-EB78-57D16174263E}"/>
                </a:ext>
              </a:extLst>
            </p:cNvPr>
            <p:cNvSpPr txBox="1"/>
            <p:nvPr/>
          </p:nvSpPr>
          <p:spPr>
            <a:xfrm>
              <a:off x="628159" y="1845220"/>
              <a:ext cx="1820794" cy="2198079"/>
            </a:xfrm>
            <a:prstGeom prst="rect">
              <a:avLst/>
            </a:prstGeom>
            <a:noFill/>
            <a:ln>
              <a:noFill/>
            </a:ln>
          </p:spPr>
          <p:txBody>
            <a:bodyPr wrap="square">
              <a:noAutofit/>
            </a:bodyPr>
            <a:lstStyle>
              <a:defPPr>
                <a:defRPr lang="zh-CN"/>
              </a:defPPr>
              <a:lvl1pPr algn="ctr">
                <a:lnSpc>
                  <a:spcPts val="2500"/>
                </a:lnSpc>
                <a:defRPr sz="1200">
                  <a:solidFill>
                    <a:srgbClr val="7F7F7F">
                      <a:lumMod val="10000"/>
                    </a:srgbClr>
                  </a:solidFill>
                  <a:latin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在大数据、云计算等新科技的推动下，为了深入挖掘末端配送服务潜藏的商业价值，智能快递柜的运营者要通过拓展智能快递柜的其他辅助功能和增值服务探寻新的利润增长点，以此来提高末端收益。</a:t>
              </a:r>
            </a:p>
          </p:txBody>
        </p:sp>
      </p:grpSp>
    </p:spTree>
    <p:extLst>
      <p:ext uri="{BB962C8B-B14F-4D97-AF65-F5344CB8AC3E}">
        <p14:creationId xmlns:p14="http://schemas.microsoft.com/office/powerpoint/2010/main" val="174237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以数据为驱动，</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构建数字化供应链网络</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329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为消费者</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创造无缝全渠道体验</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461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99711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3153098" y="3161680"/>
            <a:ext cx="572464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数字化供应链的优势</a:t>
            </a:r>
          </a:p>
        </p:txBody>
      </p:sp>
      <p:sp>
        <p:nvSpPr>
          <p:cNvPr id="20" name="矩形 19"/>
          <p:cNvSpPr/>
          <p:nvPr/>
        </p:nvSpPr>
        <p:spPr>
          <a:xfrm>
            <a:off x="2364952" y="4187629"/>
            <a:ext cx="7300936" cy="1289905"/>
          </a:xfrm>
          <a:prstGeom prst="rect">
            <a:avLst/>
          </a:prstGeom>
        </p:spPr>
        <p:txBody>
          <a:bodyPr wrap="square">
            <a:spAutoFit/>
          </a:bodyPr>
          <a:lstStyle/>
          <a:p>
            <a:pPr indent="457200" algn="just">
              <a:lnSpc>
                <a:spcPct val="150000"/>
              </a:lnSpc>
            </a:pPr>
            <a:r>
              <a:rPr lang="zh-CN" altLang="en-US" dirty="0"/>
              <a:t>以数据为驱动的供应链，依托全供应链数据的共享，将上下游的采购订单预测、生产订单预测、销售订单预测等环节打通，实现需求、库存、供应各个环节的透明和平衡。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9759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数字化供应链的优势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 name="图形">
            <a:extLst>
              <a:ext uri="{FF2B5EF4-FFF2-40B4-BE49-F238E27FC236}">
                <a16:creationId xmlns:a16="http://schemas.microsoft.com/office/drawing/2014/main" id="{845E371F-7A61-3158-2133-F4F75119E69D}"/>
              </a:ext>
            </a:extLst>
          </p:cNvPr>
          <p:cNvSpPr txBox="1">
            <a:spLocks noChangeArrowheads="1"/>
          </p:cNvSpPr>
          <p:nvPr/>
        </p:nvSpPr>
        <p:spPr bwMode="auto">
          <a:xfrm>
            <a:off x="4051210" y="1855534"/>
            <a:ext cx="4089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20000"/>
              </a:spcBef>
              <a:spcAft>
                <a:spcPct val="0"/>
              </a:spcAft>
              <a:defRPr/>
            </a:pPr>
            <a:r>
              <a:rPr lang="zh-CN" altLang="en-US" sz="2000" b="1" dirty="0">
                <a:solidFill>
                  <a:schemeClr val="accent1"/>
                </a:solidFill>
                <a:latin typeface="Arial"/>
                <a:ea typeface="微软雅黑"/>
                <a:cs typeface="+mn-ea"/>
                <a:sym typeface="+mn-lt"/>
              </a:rPr>
              <a:t>以数据为驱动的供应链的运作流程</a:t>
            </a:r>
            <a:endPar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pic>
        <p:nvPicPr>
          <p:cNvPr id="4" name="图片 3">
            <a:extLst>
              <a:ext uri="{FF2B5EF4-FFF2-40B4-BE49-F238E27FC236}">
                <a16:creationId xmlns:a16="http://schemas.microsoft.com/office/drawing/2014/main" id="{4FB2F2DE-2B76-D1AB-E5CE-E00CF704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445" y="2524014"/>
            <a:ext cx="9113109" cy="2383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975935"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数字化供应链的优势</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7">
            <a:extLst>
              <a:ext uri="{FF2B5EF4-FFF2-40B4-BE49-F238E27FC236}">
                <a16:creationId xmlns:a16="http://schemas.microsoft.com/office/drawing/2014/main" id="{382F9FFE-4A61-AB0A-E59A-DB8CE6402942}"/>
              </a:ext>
            </a:extLst>
          </p:cNvPr>
          <p:cNvGraphicFramePr>
            <a:graphicFrameLocks noGrp="1"/>
          </p:cNvGraphicFramePr>
          <p:nvPr/>
        </p:nvGraphicFramePr>
        <p:xfrm>
          <a:off x="955713" y="2211409"/>
          <a:ext cx="10294879" cy="2918520"/>
        </p:xfrm>
        <a:graphic>
          <a:graphicData uri="http://schemas.openxmlformats.org/drawingml/2006/table">
            <a:tbl>
              <a:tblPr firstRow="1" bandRow="1">
                <a:tableStyleId>{9DCAF9ED-07DC-4A11-8D7F-57B35C25682E}</a:tableStyleId>
              </a:tblPr>
              <a:tblGrid>
                <a:gridCol w="1729614">
                  <a:extLst>
                    <a:ext uri="{9D8B030D-6E8A-4147-A177-3AD203B41FA5}">
                      <a16:colId xmlns:a16="http://schemas.microsoft.com/office/drawing/2014/main" val="20000"/>
                    </a:ext>
                  </a:extLst>
                </a:gridCol>
                <a:gridCol w="8565265">
                  <a:extLst>
                    <a:ext uri="{9D8B030D-6E8A-4147-A177-3AD203B41FA5}">
                      <a16:colId xmlns:a16="http://schemas.microsoft.com/office/drawing/2014/main" val="582212129"/>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优势</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具体描述</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时刻在线</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依托物联网和大数据的支持，数字化供应链将时刻在线，并具备自主适应决策变化的能力</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互联互通</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消除信息孤岛，实现供应商、生产商、品牌商、零售商、物流方之间的合作，供应链的各个环节实现资源共享和数据共享</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智能化管理</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将可视化、人工智能技术管理纳入供应链的日常运营流程，为企业的决策管理提供指导，并持续优化和发展供应链</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供应链透明管理</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依靠传感器和基于位置的服务提高供应链网络的透明度，实现对商品从源头到消费者整个路径的跟踪</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265444"/>
                  </a:ext>
                </a:extLst>
              </a:tr>
            </a:tbl>
          </a:graphicData>
        </a:graphic>
      </p:graphicFrame>
      <p:sp>
        <p:nvSpPr>
          <p:cNvPr id="3" name="文本框 2">
            <a:extLst>
              <a:ext uri="{FF2B5EF4-FFF2-40B4-BE49-F238E27FC236}">
                <a16:creationId xmlns:a16="http://schemas.microsoft.com/office/drawing/2014/main" id="{127886E8-80B9-1C9F-6DE8-D8E6948DFE5E}"/>
              </a:ext>
            </a:extLst>
          </p:cNvPr>
          <p:cNvSpPr txBox="1"/>
          <p:nvPr/>
        </p:nvSpPr>
        <p:spPr>
          <a:xfrm>
            <a:off x="3403152" y="188490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数字化供应链的优势</a:t>
            </a:r>
          </a:p>
        </p:txBody>
      </p:sp>
    </p:spTree>
    <p:extLst>
      <p:ext uri="{BB962C8B-B14F-4D97-AF65-F5344CB8AC3E}">
        <p14:creationId xmlns:p14="http://schemas.microsoft.com/office/powerpoint/2010/main" val="37953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6046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845322" y="2867154"/>
            <a:ext cx="634019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提高供应链的透明度和</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服务水平</a:t>
            </a:r>
          </a:p>
        </p:txBody>
      </p:sp>
      <p:sp>
        <p:nvSpPr>
          <p:cNvPr id="20" name="矩形 19"/>
          <p:cNvSpPr/>
          <p:nvPr/>
        </p:nvSpPr>
        <p:spPr>
          <a:xfrm>
            <a:off x="2773483" y="4621224"/>
            <a:ext cx="6483874" cy="1289905"/>
          </a:xfrm>
          <a:prstGeom prst="rect">
            <a:avLst/>
          </a:prstGeom>
        </p:spPr>
        <p:txBody>
          <a:bodyPr wrap="square">
            <a:spAutoFit/>
          </a:bodyPr>
          <a:lstStyle/>
          <a:p>
            <a:pPr indent="457200" algn="just">
              <a:lnSpc>
                <a:spcPct val="150000"/>
              </a:lnSpc>
            </a:pPr>
            <a:r>
              <a:rPr lang="zh-CN" altLang="en-US" dirty="0"/>
              <a:t>在新零售模式下，一部分企业由商品生产中心转变为设计中心，商品可以从品牌商直达消费者，这种直通直达的供应链模式改变了品牌商对物流的诉求。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309821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53AC0B52-50FA-FD3F-E169-A5506EAA2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73" y="1632382"/>
            <a:ext cx="8508197" cy="4684212"/>
          </a:xfrm>
          <a:prstGeom prst="rect">
            <a:avLst/>
          </a:prstGeom>
        </p:spPr>
      </p:pic>
      <p:sp>
        <p:nvSpPr>
          <p:cNvPr id="28" name="文本框 27"/>
          <p:cNvSpPr txBox="1"/>
          <p:nvPr/>
        </p:nvSpPr>
        <p:spPr>
          <a:xfrm>
            <a:off x="866860" y="423052"/>
            <a:ext cx="387159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提高供应链的透明度和服务水平</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1" name="图形">
            <a:extLst>
              <a:ext uri="{FF2B5EF4-FFF2-40B4-BE49-F238E27FC236}">
                <a16:creationId xmlns:a16="http://schemas.microsoft.com/office/drawing/2014/main" id="{2A167B7A-551C-BE3F-6FA6-B87F37147B4E}"/>
              </a:ext>
            </a:extLst>
          </p:cNvPr>
          <p:cNvSpPr txBox="1">
            <a:spLocks noChangeArrowheads="1"/>
          </p:cNvSpPr>
          <p:nvPr/>
        </p:nvSpPr>
        <p:spPr bwMode="auto">
          <a:xfrm>
            <a:off x="3956282" y="1127746"/>
            <a:ext cx="4089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20000"/>
              </a:spcBef>
              <a:spcAft>
                <a:spcPct val="0"/>
              </a:spcAft>
              <a:defRPr/>
            </a:pPr>
            <a:r>
              <a:rPr lang="zh-CN" altLang="en-US" sz="2000" b="1" dirty="0">
                <a:solidFill>
                  <a:schemeClr val="accent1"/>
                </a:solidFill>
                <a:latin typeface="Arial"/>
                <a:ea typeface="微软雅黑"/>
                <a:cs typeface="+mn-ea"/>
                <a:sym typeface="+mn-lt"/>
              </a:rPr>
              <a:t>商品流通路径的演变</a:t>
            </a:r>
            <a:endPar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spTree>
    <p:extLst>
      <p:ext uri="{BB962C8B-B14F-4D97-AF65-F5344CB8AC3E}">
        <p14:creationId xmlns:p14="http://schemas.microsoft.com/office/powerpoint/2010/main" val="239725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78055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1921992" y="2945120"/>
            <a:ext cx="8186857"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第三方贸易平台，协调供应链</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的有力助手</a:t>
            </a:r>
          </a:p>
        </p:txBody>
      </p:sp>
      <p:sp>
        <p:nvSpPr>
          <p:cNvPr id="20" name="矩形 19"/>
          <p:cNvSpPr/>
          <p:nvPr/>
        </p:nvSpPr>
        <p:spPr>
          <a:xfrm>
            <a:off x="2537545" y="4627621"/>
            <a:ext cx="7025555" cy="1705403"/>
          </a:xfrm>
          <a:prstGeom prst="rect">
            <a:avLst/>
          </a:prstGeom>
        </p:spPr>
        <p:txBody>
          <a:bodyPr wrap="square">
            <a:spAutoFit/>
          </a:bodyPr>
          <a:lstStyle/>
          <a:p>
            <a:pPr indent="457200" algn="just">
              <a:lnSpc>
                <a:spcPct val="150000"/>
              </a:lnSpc>
            </a:pPr>
            <a:r>
              <a:rPr lang="zh-CN" altLang="en-US" dirty="0"/>
              <a:t>为了应对品牌商和企业在物流环节中的新需求，物流行业出现了第三方贸易平台这一新型业态。第三方贸易平台凭借自身强大的数据和供应链资源，为中小零售企业提供物流支持，帮助它们实现直达消费者和降低库存的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71967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7700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第三方贸易平台，协调供应链的有力助手</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图形">
            <a:extLst>
              <a:ext uri="{FF2B5EF4-FFF2-40B4-BE49-F238E27FC236}">
                <a16:creationId xmlns:a16="http://schemas.microsoft.com/office/drawing/2014/main" id="{541F0100-4068-F8ED-E6B7-8ACAE1C3CB70}"/>
              </a:ext>
            </a:extLst>
          </p:cNvPr>
          <p:cNvSpPr txBox="1">
            <a:spLocks noChangeArrowheads="1"/>
          </p:cNvSpPr>
          <p:nvPr/>
        </p:nvSpPr>
        <p:spPr bwMode="auto">
          <a:xfrm>
            <a:off x="3664693" y="1914824"/>
            <a:ext cx="4770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fontAlgn="base">
              <a:spcBef>
                <a:spcPct val="20000"/>
              </a:spcBef>
              <a:spcAft>
                <a:spcPct val="0"/>
              </a:spcAft>
              <a:defRPr/>
            </a:pPr>
            <a:r>
              <a:rPr lang="zh-CN" altLang="en-US" sz="2000" b="1" dirty="0">
                <a:solidFill>
                  <a:schemeClr val="accent1"/>
                </a:solidFill>
                <a:latin typeface="Arial"/>
                <a:ea typeface="微软雅黑"/>
                <a:cs typeface="+mn-ea"/>
                <a:sym typeface="+mn-lt"/>
              </a:rPr>
              <a:t>第三方贸易平台协助中小零售企业运营</a:t>
            </a:r>
            <a:endPar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pic>
        <p:nvPicPr>
          <p:cNvPr id="10" name="图片 9">
            <a:extLst>
              <a:ext uri="{FF2B5EF4-FFF2-40B4-BE49-F238E27FC236}">
                <a16:creationId xmlns:a16="http://schemas.microsoft.com/office/drawing/2014/main" id="{677AD647-9D97-A327-A5B2-C243ECA6C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384" y="2671227"/>
            <a:ext cx="9008629" cy="2369551"/>
          </a:xfrm>
          <a:prstGeom prst="rect">
            <a:avLst/>
          </a:prstGeom>
        </p:spPr>
      </p:pic>
    </p:spTree>
    <p:extLst>
      <p:ext uri="{BB962C8B-B14F-4D97-AF65-F5344CB8AC3E}">
        <p14:creationId xmlns:p14="http://schemas.microsoft.com/office/powerpoint/2010/main" val="22671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47700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第三方贸易平台，协调供应链的有力助手</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DB11157E-AB68-6EA4-7A12-1C1CD9EFBA60}"/>
              </a:ext>
            </a:extLst>
          </p:cNvPr>
          <p:cNvGrpSpPr/>
          <p:nvPr/>
        </p:nvGrpSpPr>
        <p:grpSpPr>
          <a:xfrm>
            <a:off x="866860" y="1214727"/>
            <a:ext cx="10406882" cy="4981681"/>
            <a:chOff x="866860" y="1780934"/>
            <a:chExt cx="10406882" cy="4981681"/>
          </a:xfrm>
        </p:grpSpPr>
        <p:sp>
          <p:nvSpPr>
            <p:cNvPr id="5" name="矩形 4">
              <a:extLst>
                <a:ext uri="{FF2B5EF4-FFF2-40B4-BE49-F238E27FC236}">
                  <a16:creationId xmlns:a16="http://schemas.microsoft.com/office/drawing/2014/main" id="{409530A9-04D4-2F08-DB9E-9D38F70BB517}"/>
                </a:ext>
              </a:extLst>
            </p:cNvPr>
            <p:cNvSpPr/>
            <p:nvPr/>
          </p:nvSpPr>
          <p:spPr>
            <a:xfrm>
              <a:off x="866860" y="2943149"/>
              <a:ext cx="10406882" cy="3587264"/>
            </a:xfrm>
            <a:prstGeom prst="rect">
              <a:avLst/>
            </a:prstGeom>
          </p:spPr>
          <p:txBody>
            <a:bodyPr wrap="square">
              <a:spAutoFit/>
            </a:bodyPr>
            <a:lstStyle/>
            <a:p>
              <a:pPr indent="406800" algn="just">
                <a:lnSpc>
                  <a:spcPct val="135000"/>
                </a:lnSpc>
                <a:spcAft>
                  <a:spcPts val="8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作为京东面向企业客户服务的窗口，京东企业业务一直以来都在关注中小企业的发展，针对中小企业数字化转型面临的困难和问题，提出了“采购即服务”的理念，即以采购管理作为服务起点，以数字化转型为路径实现服务的边界性扩展，深化企业内部协同，加强企业外部产业链上下游耦合与链接，携手众多产业合作伙伴，构建大中小融通发展生态，助力企业真正做到采购成本的显著下降与资产效能的明显提升。</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spcAft>
                  <a:spcPts val="8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针对中小企业的采购管理，京东企业业务推出了“快采购、轻管理、一站式”数字化采购服务平台，深度构建包括账号协同、智能选品、智能结算、发票管理等在内的十大核心采购服务能力，能够将事前的预算申请、需求收集，事中的选品、议价、签约、支付、开票，事后的报销、对账、报税等环节的数据打通，实现全流程数字化管理。</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spcAft>
                  <a:spcPts val="8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以企业采购为原点，京东企业业务还结合企业客户从生产、运营到服务三个核心阶段的需求，将服务边界由采购扩展至企业经营全生命周期、全场景，通过连接供需“双端”协助中小企业构建柔性供应链，通过一系列的“补链、强链、固链”举措，有效提升中小企业的经营韧性，进一步推动企业的数字化进程。</a:t>
              </a:r>
            </a:p>
          </p:txBody>
        </p:sp>
        <p:grpSp>
          <p:nvGrpSpPr>
            <p:cNvPr id="3" name="组合 2">
              <a:extLst>
                <a:ext uri="{FF2B5EF4-FFF2-40B4-BE49-F238E27FC236}">
                  <a16:creationId xmlns:a16="http://schemas.microsoft.com/office/drawing/2014/main" id="{ADE9D6FE-A2F4-CF45-819D-379BA35E33C0}"/>
                </a:ext>
              </a:extLst>
            </p:cNvPr>
            <p:cNvGrpSpPr/>
            <p:nvPr/>
          </p:nvGrpSpPr>
          <p:grpSpPr>
            <a:xfrm>
              <a:off x="866860" y="1780934"/>
              <a:ext cx="10406882" cy="4981681"/>
              <a:chOff x="1386112" y="1190625"/>
              <a:chExt cx="10406882" cy="4981681"/>
            </a:xfrm>
          </p:grpSpPr>
          <p:cxnSp>
            <p:nvCxnSpPr>
              <p:cNvPr id="7" name="直接连接符 6">
                <a:extLst>
                  <a:ext uri="{FF2B5EF4-FFF2-40B4-BE49-F238E27FC236}">
                    <a16:creationId xmlns:a16="http://schemas.microsoft.com/office/drawing/2014/main" id="{ABE64046-646B-B242-174B-46DB024A01FA}"/>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8CE0CC46-9787-8BA7-2A47-68D0EBD61846}"/>
                  </a:ext>
                </a:extLst>
              </p:cNvPr>
              <p:cNvGrpSpPr/>
              <p:nvPr/>
            </p:nvGrpSpPr>
            <p:grpSpPr>
              <a:xfrm>
                <a:off x="1386112" y="1190625"/>
                <a:ext cx="1818007" cy="491492"/>
                <a:chOff x="1386113" y="1223329"/>
                <a:chExt cx="1697036" cy="458788"/>
              </a:xfrm>
            </p:grpSpPr>
            <p:sp>
              <p:nvSpPr>
                <p:cNvPr id="11" name="Rectangle 13" descr="FD1DDF730CE4456e89755B07FE1653D0# #Rectangle 13">
                  <a:extLst>
                    <a:ext uri="{FF2B5EF4-FFF2-40B4-BE49-F238E27FC236}">
                      <a16:creationId xmlns:a16="http://schemas.microsoft.com/office/drawing/2014/main" id="{3EA3F7DC-7E7D-DA03-A5A4-E1A7D84887C1}"/>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2" name="îŝḻide">
                  <a:extLst>
                    <a:ext uri="{FF2B5EF4-FFF2-40B4-BE49-F238E27FC236}">
                      <a16:creationId xmlns:a16="http://schemas.microsoft.com/office/drawing/2014/main" id="{396B9B48-649A-7EA8-2C72-09DB4F28205E}"/>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Freeform 44">
                  <a:extLst>
                    <a:ext uri="{FF2B5EF4-FFF2-40B4-BE49-F238E27FC236}">
                      <a16:creationId xmlns:a16="http://schemas.microsoft.com/office/drawing/2014/main" id="{C650B504-9DBF-49E9-E051-7C3745D73258}"/>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9" name="直接连接符 8">
                <a:extLst>
                  <a:ext uri="{FF2B5EF4-FFF2-40B4-BE49-F238E27FC236}">
                    <a16:creationId xmlns:a16="http://schemas.microsoft.com/office/drawing/2014/main" id="{9ABEE238-76F6-9CF4-8600-C65F5B021615}"/>
                  </a:ext>
                </a:extLst>
              </p:cNvPr>
              <p:cNvCxnSpPr>
                <a:cxnSpLocks/>
              </p:cNvCxnSpPr>
              <p:nvPr/>
            </p:nvCxnSpPr>
            <p:spPr>
              <a:xfrm>
                <a:off x="1386112" y="6172306"/>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8F8D82EE-AF0F-8304-A23C-D9FC676286C5}"/>
                </a:ext>
              </a:extLst>
            </p:cNvPr>
            <p:cNvSpPr txBox="1"/>
            <p:nvPr/>
          </p:nvSpPr>
          <p:spPr>
            <a:xfrm>
              <a:off x="3304160" y="2544009"/>
              <a:ext cx="5532284"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京东企业业务</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助力中小企业实现数字化转型升级</a:t>
              </a:r>
            </a:p>
          </p:txBody>
        </p:sp>
      </p:grpSp>
    </p:spTree>
    <p:extLst>
      <p:ext uri="{BB962C8B-B14F-4D97-AF65-F5344CB8AC3E}">
        <p14:creationId xmlns:p14="http://schemas.microsoft.com/office/powerpoint/2010/main" val="389429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3F4627D-C94A-D7F3-85EF-4CB74D5768DD}"/>
              </a:ext>
            </a:extLst>
          </p:cNvPr>
          <p:cNvGrpSpPr/>
          <p:nvPr/>
        </p:nvGrpSpPr>
        <p:grpSpPr>
          <a:xfrm rot="10800000">
            <a:off x="0" y="464571"/>
            <a:ext cx="694482" cy="569840"/>
            <a:chOff x="-97423" y="0"/>
            <a:chExt cx="1735601" cy="1424104"/>
          </a:xfrm>
        </p:grpSpPr>
        <p:sp>
          <p:nvSpPr>
            <p:cNvPr id="11" name="iṡḻiďè">
              <a:extLst>
                <a:ext uri="{FF2B5EF4-FFF2-40B4-BE49-F238E27FC236}">
                  <a16:creationId xmlns:a16="http://schemas.microsoft.com/office/drawing/2014/main" id="{35726B44-156B-6146-06B9-E3553DE6A8AA}"/>
                </a:ext>
              </a:extLst>
            </p:cNvPr>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a:extLst>
                <a:ext uri="{FF2B5EF4-FFF2-40B4-BE49-F238E27FC236}">
                  <a16:creationId xmlns:a16="http://schemas.microsoft.com/office/drawing/2014/main" id="{CF719D2C-7755-47AA-DDE9-06334F43E0FD}"/>
                </a:ext>
              </a:extLst>
            </p:cNvPr>
            <p:cNvSpPr>
              <a:spLocks/>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a:extLst>
              <a:ext uri="{FF2B5EF4-FFF2-40B4-BE49-F238E27FC236}">
                <a16:creationId xmlns:a16="http://schemas.microsoft.com/office/drawing/2014/main" id="{F922ACA7-6CD3-852E-A6C8-3944ACB4ED27}"/>
              </a:ext>
            </a:extLst>
          </p:cNvPr>
          <p:cNvSpPr txBox="1"/>
          <p:nvPr/>
        </p:nvSpPr>
        <p:spPr>
          <a:xfrm>
            <a:off x="847542" y="450106"/>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a:extLst>
              <a:ext uri="{FF2B5EF4-FFF2-40B4-BE49-F238E27FC236}">
                <a16:creationId xmlns:a16="http://schemas.microsoft.com/office/drawing/2014/main" id="{4B813B32-E50D-90EE-AF62-6B7B32CD9E62}"/>
              </a:ext>
            </a:extLst>
          </p:cNvPr>
          <p:cNvSpPr txBox="1"/>
          <p:nvPr/>
        </p:nvSpPr>
        <p:spPr>
          <a:xfrm>
            <a:off x="891247" y="1269045"/>
            <a:ext cx="10289897" cy="2249744"/>
          </a:xfrm>
          <a:prstGeom prst="rect">
            <a:avLst/>
          </a:prstGeom>
          <a:noFill/>
        </p:spPr>
        <p:txBody>
          <a:bodyPr wrap="square" rtlCol="0">
            <a:noAutofit/>
          </a:bodyPr>
          <a:lstStyle/>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）通过搜集相关案例和对周边市场的观察，总结新零售环境下各零售企业使用的各类渠道，并分析它们是如何使用这些渠道的。</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）结合自身实际，请分析新零售模式下，更高效的物流配送服务有何体现。</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p>
          <a:p>
            <a:pPr indent="414000" algn="just" hangingPunct="0">
              <a:lnSpc>
                <a:spcPct val="130000"/>
              </a:lnSpc>
              <a:spcAft>
                <a:spcPts val="5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p>
        </p:txBody>
      </p:sp>
      <p:graphicFrame>
        <p:nvGraphicFramePr>
          <p:cNvPr id="5" name="表格 7">
            <a:extLst>
              <a:ext uri="{FF2B5EF4-FFF2-40B4-BE49-F238E27FC236}">
                <a16:creationId xmlns:a16="http://schemas.microsoft.com/office/drawing/2014/main" id="{8853F60B-EF86-DEFF-AC4F-59E27084350C}"/>
              </a:ext>
            </a:extLst>
          </p:cNvPr>
          <p:cNvGraphicFramePr>
            <a:graphicFrameLocks noGrp="1"/>
          </p:cNvGraphicFramePr>
          <p:nvPr/>
        </p:nvGraphicFramePr>
        <p:xfrm>
          <a:off x="949122" y="4276363"/>
          <a:ext cx="10162572" cy="1719000"/>
        </p:xfrm>
        <a:graphic>
          <a:graphicData uri="http://schemas.openxmlformats.org/drawingml/2006/table">
            <a:tbl>
              <a:tblPr firstRow="1" bandRow="1">
                <a:tableStyleId>{9DCAF9ED-07DC-4A11-8D7F-57B35C25682E}</a:tableStyleId>
              </a:tblPr>
              <a:tblGrid>
                <a:gridCol w="1693762">
                  <a:extLst>
                    <a:ext uri="{9D8B030D-6E8A-4147-A177-3AD203B41FA5}">
                      <a16:colId xmlns:a16="http://schemas.microsoft.com/office/drawing/2014/main" val="20000"/>
                    </a:ext>
                  </a:extLst>
                </a:gridCol>
                <a:gridCol w="1693762">
                  <a:extLst>
                    <a:ext uri="{9D8B030D-6E8A-4147-A177-3AD203B41FA5}">
                      <a16:colId xmlns:a16="http://schemas.microsoft.com/office/drawing/2014/main" val="20001"/>
                    </a:ext>
                  </a:extLst>
                </a:gridCol>
                <a:gridCol w="1693762">
                  <a:extLst>
                    <a:ext uri="{9D8B030D-6E8A-4147-A177-3AD203B41FA5}">
                      <a16:colId xmlns:a16="http://schemas.microsoft.com/office/drawing/2014/main" val="2970466793"/>
                    </a:ext>
                  </a:extLst>
                </a:gridCol>
                <a:gridCol w="1693762">
                  <a:extLst>
                    <a:ext uri="{9D8B030D-6E8A-4147-A177-3AD203B41FA5}">
                      <a16:colId xmlns:a16="http://schemas.microsoft.com/office/drawing/2014/main" val="4212972504"/>
                    </a:ext>
                  </a:extLst>
                </a:gridCol>
                <a:gridCol w="1693762">
                  <a:extLst>
                    <a:ext uri="{9D8B030D-6E8A-4147-A177-3AD203B41FA5}">
                      <a16:colId xmlns:a16="http://schemas.microsoft.com/office/drawing/2014/main" val="886202785"/>
                    </a:ext>
                  </a:extLst>
                </a:gridCol>
                <a:gridCol w="1693762">
                  <a:extLst>
                    <a:ext uri="{9D8B030D-6E8A-4147-A177-3AD203B41FA5}">
                      <a16:colId xmlns:a16="http://schemas.microsoft.com/office/drawing/2014/main" val="1411414957"/>
                    </a:ext>
                  </a:extLst>
                </a:gridCol>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搜集案例</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观察分析</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592836"/>
                  </a:ext>
                </a:extLst>
              </a:tr>
            </a:tbl>
          </a:graphicData>
        </a:graphic>
      </p:graphicFrame>
      <p:sp>
        <p:nvSpPr>
          <p:cNvPr id="6" name="文本框 5">
            <a:extLst>
              <a:ext uri="{FF2B5EF4-FFF2-40B4-BE49-F238E27FC236}">
                <a16:creationId xmlns:a16="http://schemas.microsoft.com/office/drawing/2014/main" id="{94D63445-5129-7585-80E4-D8B2D15EAB48}"/>
              </a:ext>
            </a:extLst>
          </p:cNvPr>
          <p:cNvSpPr txBox="1"/>
          <p:nvPr/>
        </p:nvSpPr>
        <p:spPr>
          <a:xfrm>
            <a:off x="3359229" y="394986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分析零售行业渠道构建的训练评分标准</a:t>
            </a:r>
          </a:p>
        </p:txBody>
      </p:sp>
    </p:spTree>
    <p:extLst>
      <p:ext uri="{BB962C8B-B14F-4D97-AF65-F5344CB8AC3E}">
        <p14:creationId xmlns:p14="http://schemas.microsoft.com/office/powerpoint/2010/main" val="169048779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4" y="1020253"/>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3460875" y="3184822"/>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全渠道零售的特点</a:t>
            </a:r>
          </a:p>
        </p:txBody>
      </p:sp>
      <p:sp>
        <p:nvSpPr>
          <p:cNvPr id="20" name="矩形 19"/>
          <p:cNvSpPr/>
          <p:nvPr/>
        </p:nvSpPr>
        <p:spPr>
          <a:xfrm>
            <a:off x="1906407" y="4152896"/>
            <a:ext cx="8218026" cy="1705403"/>
          </a:xfrm>
          <a:prstGeom prst="rect">
            <a:avLst/>
          </a:prstGeom>
        </p:spPr>
        <p:txBody>
          <a:bodyPr wrap="square">
            <a:spAutoFit/>
          </a:bodyPr>
          <a:lstStyle/>
          <a:p>
            <a:pPr indent="457200" algn="just">
              <a:lnSpc>
                <a:spcPct val="150000"/>
              </a:lnSpc>
            </a:pPr>
            <a:r>
              <a:rPr lang="zh-CN" altLang="en-US" dirty="0"/>
              <a:t>全渠道零售，就是企业为了让消费者能够在任何时间、任何地点以任何方式获得商品或服务信息并进行购买，采取实体门店渠道、电子商务渠道、社交媒体渠道、短视频渠道等多种渠道整合的方式销售商品或服务，为消费者提供无差别的购买体验和售后服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7405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全渠道零售的特点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1EC51F2-55FD-D39B-BC19-8635E488CC9D}"/>
              </a:ext>
            </a:extLst>
          </p:cNvPr>
          <p:cNvGrpSpPr/>
          <p:nvPr/>
        </p:nvGrpSpPr>
        <p:grpSpPr>
          <a:xfrm>
            <a:off x="840014" y="1387226"/>
            <a:ext cx="10420777" cy="991193"/>
            <a:chOff x="840014" y="1548591"/>
            <a:chExt cx="10420777" cy="991193"/>
          </a:xfrm>
        </p:grpSpPr>
        <p:sp>
          <p:nvSpPr>
            <p:cNvPr id="3" name="矩形 2">
              <a:extLst>
                <a:ext uri="{FF2B5EF4-FFF2-40B4-BE49-F238E27FC236}">
                  <a16:creationId xmlns:a16="http://schemas.microsoft.com/office/drawing/2014/main" id="{64CD908E-5444-24E8-6AEF-EE4959D711DD}"/>
                </a:ext>
              </a:extLst>
            </p:cNvPr>
            <p:cNvSpPr/>
            <p:nvPr/>
          </p:nvSpPr>
          <p:spPr>
            <a:xfrm>
              <a:off x="1658470" y="1549187"/>
              <a:ext cx="9602321" cy="9900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96EC28-2C43-6D9A-D717-8AD0F4F07991}"/>
                </a:ext>
              </a:extLst>
            </p:cNvPr>
            <p:cNvSpPr/>
            <p:nvPr/>
          </p:nvSpPr>
          <p:spPr>
            <a:xfrm>
              <a:off x="840014" y="1548591"/>
              <a:ext cx="991193" cy="9911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latin typeface="微软雅黑" panose="020B0503020204020204" pitchFamily="34" charset="-122"/>
                  <a:ea typeface="微软雅黑" panose="020B0503020204020204" pitchFamily="34" charset="-122"/>
                  <a:cs typeface="+mn-ea"/>
                  <a:sym typeface="+mn-lt"/>
                </a:rPr>
                <a:t>全线性</a:t>
              </a:r>
            </a:p>
          </p:txBody>
        </p:sp>
        <p:sp>
          <p:nvSpPr>
            <p:cNvPr id="5" name="文本框 4">
              <a:extLst>
                <a:ext uri="{FF2B5EF4-FFF2-40B4-BE49-F238E27FC236}">
                  <a16:creationId xmlns:a16="http://schemas.microsoft.com/office/drawing/2014/main" id="{DC44F703-7161-78BB-4C1D-E5D705EF12FE}"/>
                </a:ext>
              </a:extLst>
            </p:cNvPr>
            <p:cNvSpPr txBox="1"/>
            <p:nvPr/>
          </p:nvSpPr>
          <p:spPr>
            <a:xfrm>
              <a:off x="1935925" y="1715059"/>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零售渠道由单渠道转向多渠道，实现了实体门店渠道、电子商务渠道、社交媒体渠道、短视频渠道等多渠道下的线上线下渠道的全覆盖。</a:t>
              </a:r>
            </a:p>
          </p:txBody>
        </p:sp>
      </p:grpSp>
      <p:grpSp>
        <p:nvGrpSpPr>
          <p:cNvPr id="6" name="组合 5">
            <a:extLst>
              <a:ext uri="{FF2B5EF4-FFF2-40B4-BE49-F238E27FC236}">
                <a16:creationId xmlns:a16="http://schemas.microsoft.com/office/drawing/2014/main" id="{6AB71EF3-9C8A-6ACA-4CC6-27D20EBA7447}"/>
              </a:ext>
            </a:extLst>
          </p:cNvPr>
          <p:cNvGrpSpPr/>
          <p:nvPr/>
        </p:nvGrpSpPr>
        <p:grpSpPr>
          <a:xfrm>
            <a:off x="840014" y="3048766"/>
            <a:ext cx="10420778" cy="991193"/>
            <a:chOff x="840014" y="3075070"/>
            <a:chExt cx="10420778" cy="991193"/>
          </a:xfrm>
        </p:grpSpPr>
        <p:sp>
          <p:nvSpPr>
            <p:cNvPr id="7" name="矩形 6">
              <a:extLst>
                <a:ext uri="{FF2B5EF4-FFF2-40B4-BE49-F238E27FC236}">
                  <a16:creationId xmlns:a16="http://schemas.microsoft.com/office/drawing/2014/main" id="{4E03C2E0-F6F4-7C32-D236-6DC96B407591}"/>
                </a:ext>
              </a:extLst>
            </p:cNvPr>
            <p:cNvSpPr/>
            <p:nvPr/>
          </p:nvSpPr>
          <p:spPr>
            <a:xfrm>
              <a:off x="1658470" y="3075666"/>
              <a:ext cx="9602322" cy="99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A27F03E6-08D3-9FB4-849F-412E551A4247}"/>
                </a:ext>
              </a:extLst>
            </p:cNvPr>
            <p:cNvSpPr/>
            <p:nvPr/>
          </p:nvSpPr>
          <p:spPr>
            <a:xfrm>
              <a:off x="840014" y="3075070"/>
              <a:ext cx="991193" cy="99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effectLst/>
                  <a:latin typeface="微软雅黑" panose="020B0503020204020204" pitchFamily="34" charset="-122"/>
                  <a:ea typeface="微软雅黑" panose="020B0503020204020204" pitchFamily="34" charset="-122"/>
                  <a:cs typeface="Times New Roman" panose="02020603050405020304" pitchFamily="18" charset="0"/>
                </a:rPr>
                <a:t>全程性</a:t>
              </a:r>
              <a:endParaRPr lang="zh-CN" altLang="en-US" b="1" dirty="0">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F2564940-B950-7008-CDB2-A0D73F72F482}"/>
                </a:ext>
              </a:extLst>
            </p:cNvPr>
            <p:cNvSpPr txBox="1"/>
            <p:nvPr/>
          </p:nvSpPr>
          <p:spPr>
            <a:xfrm>
              <a:off x="1935924" y="3241538"/>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在全渠道零售中，零售企业必须要全程保持与消费者的零距离接触，以更好地满足消费者在购买流程各个环节中的需求和体验。</a:t>
              </a:r>
            </a:p>
          </p:txBody>
        </p:sp>
      </p:grpSp>
      <p:graphicFrame>
        <p:nvGraphicFramePr>
          <p:cNvPr id="14" name="表格 7">
            <a:extLst>
              <a:ext uri="{FF2B5EF4-FFF2-40B4-BE49-F238E27FC236}">
                <a16:creationId xmlns:a16="http://schemas.microsoft.com/office/drawing/2014/main" id="{3DBD9353-56BD-54F6-A1D2-4524A513CC28}"/>
              </a:ext>
            </a:extLst>
          </p:cNvPr>
          <p:cNvGraphicFramePr>
            <a:graphicFrameLocks noGrp="1"/>
          </p:cNvGraphicFramePr>
          <p:nvPr>
            <p:extLst>
              <p:ext uri="{D42A27DB-BD31-4B8C-83A1-F6EECF244321}">
                <p14:modId xmlns:p14="http://schemas.microsoft.com/office/powerpoint/2010/main" val="430029058"/>
              </p:ext>
            </p:extLst>
          </p:nvPr>
        </p:nvGraphicFramePr>
        <p:xfrm>
          <a:off x="468072" y="1308586"/>
          <a:ext cx="11257083" cy="3816000"/>
        </p:xfrm>
        <a:graphic>
          <a:graphicData uri="http://schemas.openxmlformats.org/drawingml/2006/table">
            <a:tbl>
              <a:tblPr firstRow="1" bandRow="1">
                <a:tableStyleId>{9DCAF9ED-07DC-4A11-8D7F-57B35C25682E}</a:tableStyleId>
              </a:tblPr>
              <a:tblGrid>
                <a:gridCol w="978763">
                  <a:extLst>
                    <a:ext uri="{9D8B030D-6E8A-4147-A177-3AD203B41FA5}">
                      <a16:colId xmlns:a16="http://schemas.microsoft.com/office/drawing/2014/main" val="20000"/>
                    </a:ext>
                  </a:extLst>
                </a:gridCol>
                <a:gridCol w="1169043">
                  <a:extLst>
                    <a:ext uri="{9D8B030D-6E8A-4147-A177-3AD203B41FA5}">
                      <a16:colId xmlns:a16="http://schemas.microsoft.com/office/drawing/2014/main" val="4284508192"/>
                    </a:ext>
                  </a:extLst>
                </a:gridCol>
                <a:gridCol w="3125165">
                  <a:extLst>
                    <a:ext uri="{9D8B030D-6E8A-4147-A177-3AD203B41FA5}">
                      <a16:colId xmlns:a16="http://schemas.microsoft.com/office/drawing/2014/main" val="2149599266"/>
                    </a:ext>
                  </a:extLst>
                </a:gridCol>
                <a:gridCol w="3900668">
                  <a:extLst>
                    <a:ext uri="{9D8B030D-6E8A-4147-A177-3AD203B41FA5}">
                      <a16:colId xmlns:a16="http://schemas.microsoft.com/office/drawing/2014/main" val="582212129"/>
                    </a:ext>
                  </a:extLst>
                </a:gridCol>
                <a:gridCol w="1099596">
                  <a:extLst>
                    <a:ext uri="{9D8B030D-6E8A-4147-A177-3AD203B41FA5}">
                      <a16:colId xmlns:a16="http://schemas.microsoft.com/office/drawing/2014/main" val="734867154"/>
                    </a:ext>
                  </a:extLst>
                </a:gridCol>
                <a:gridCol w="983848">
                  <a:extLst>
                    <a:ext uri="{9D8B030D-6E8A-4147-A177-3AD203B41FA5}">
                      <a16:colId xmlns:a16="http://schemas.microsoft.com/office/drawing/2014/main" val="1572189317"/>
                    </a:ext>
                  </a:extLst>
                </a:gridCol>
              </a:tblGrid>
              <a:tr h="0">
                <a:tc gridSpan="3">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消费者</a:t>
                      </a:r>
                    </a:p>
                  </a:txBody>
                  <a:tcPr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零售企业</a:t>
                      </a:r>
                    </a:p>
                  </a:txBody>
                  <a:tcPr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0">
                <a:tc rowSpan="4">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购买决策阶段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pPr>
                      <a:r>
                        <a:rPr lang="zh-CN" altLang="en-US" sz="15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购买流程</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pPr>
                      <a:r>
                        <a:rPr lang="zh-CN" altLang="en-US" sz="15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消费需求</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渠道策略</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销售流程</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触发需求阶段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产生需求</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从多方面受到影响</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消费者个性化需求和偏好</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了解消费者的需求和个人偏好</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为消费者提供个性化、精准化的信息推送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触发需求和导入客流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寻找商品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商品搜索便捷</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商品搜索渠道多</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商品信息展示完整、清晰</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多渠道展示商品信息</a:t>
                      </a:r>
                    </a:p>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商品信息展示完整、清晰</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展示商品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选择商品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商品能满足个性化需求</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商品品质有保证</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商品价格合适</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④ 商家服务好</a:t>
                      </a:r>
                    </a:p>
                    <a:p>
                      <a:pPr marL="291600" marR="0" lvl="0" indent="-29160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⑤ 商品购买方式和支付方式简单、便捷</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⑥ 商品配送快捷</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能够多渠道、无差别地记录消费者的消费行为数据，并对其进行分析，充分了解并掌握消费者的消费行为特征</a:t>
                      </a:r>
                    </a:p>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主动采取措施，并吸引消费者下单</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说服购买</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bl>
          </a:graphicData>
        </a:graphic>
      </p:graphicFrame>
      <p:sp>
        <p:nvSpPr>
          <p:cNvPr id="15" name="文本框 14">
            <a:extLst>
              <a:ext uri="{FF2B5EF4-FFF2-40B4-BE49-F238E27FC236}">
                <a16:creationId xmlns:a16="http://schemas.microsoft.com/office/drawing/2014/main" id="{E4E3AAE9-4B60-2365-2D8A-541305CB5B00}"/>
              </a:ext>
            </a:extLst>
          </p:cNvPr>
          <p:cNvSpPr txBox="1"/>
          <p:nvPr/>
        </p:nvSpPr>
        <p:spPr>
          <a:xfrm>
            <a:off x="3396613" y="982086"/>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全渠道零售购买流程、销售流程中各个环节的关键因素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7405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全渠道零售的特点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1EC51F2-55FD-D39B-BC19-8635E488CC9D}"/>
              </a:ext>
            </a:extLst>
          </p:cNvPr>
          <p:cNvGrpSpPr/>
          <p:nvPr/>
        </p:nvGrpSpPr>
        <p:grpSpPr>
          <a:xfrm>
            <a:off x="840014" y="1387226"/>
            <a:ext cx="10420777" cy="991193"/>
            <a:chOff x="840014" y="1548591"/>
            <a:chExt cx="10420777" cy="991193"/>
          </a:xfrm>
        </p:grpSpPr>
        <p:sp>
          <p:nvSpPr>
            <p:cNvPr id="3" name="矩形 2">
              <a:extLst>
                <a:ext uri="{FF2B5EF4-FFF2-40B4-BE49-F238E27FC236}">
                  <a16:creationId xmlns:a16="http://schemas.microsoft.com/office/drawing/2014/main" id="{64CD908E-5444-24E8-6AEF-EE4959D711DD}"/>
                </a:ext>
              </a:extLst>
            </p:cNvPr>
            <p:cNvSpPr/>
            <p:nvPr/>
          </p:nvSpPr>
          <p:spPr>
            <a:xfrm>
              <a:off x="1658470" y="1549187"/>
              <a:ext cx="9602321" cy="9900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96EC28-2C43-6D9A-D717-8AD0F4F07991}"/>
                </a:ext>
              </a:extLst>
            </p:cNvPr>
            <p:cNvSpPr/>
            <p:nvPr/>
          </p:nvSpPr>
          <p:spPr>
            <a:xfrm>
              <a:off x="840014" y="1548591"/>
              <a:ext cx="991193" cy="9911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latin typeface="微软雅黑" panose="020B0503020204020204" pitchFamily="34" charset="-122"/>
                  <a:ea typeface="微软雅黑" panose="020B0503020204020204" pitchFamily="34" charset="-122"/>
                  <a:cs typeface="+mn-ea"/>
                  <a:sym typeface="+mn-lt"/>
                </a:rPr>
                <a:t>全线性</a:t>
              </a:r>
            </a:p>
          </p:txBody>
        </p:sp>
        <p:sp>
          <p:nvSpPr>
            <p:cNvPr id="5" name="文本框 4">
              <a:extLst>
                <a:ext uri="{FF2B5EF4-FFF2-40B4-BE49-F238E27FC236}">
                  <a16:creationId xmlns:a16="http://schemas.microsoft.com/office/drawing/2014/main" id="{DC44F703-7161-78BB-4C1D-E5D705EF12FE}"/>
                </a:ext>
              </a:extLst>
            </p:cNvPr>
            <p:cNvSpPr txBox="1"/>
            <p:nvPr/>
          </p:nvSpPr>
          <p:spPr>
            <a:xfrm>
              <a:off x="1935925" y="1715059"/>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零售渠道由单渠道转向多渠道，实现了实体门店渠道、电子商务渠道、社交媒体渠道、短视频渠道等多渠道下的线上线下渠道的全覆盖。</a:t>
              </a:r>
            </a:p>
          </p:txBody>
        </p:sp>
      </p:grpSp>
      <p:grpSp>
        <p:nvGrpSpPr>
          <p:cNvPr id="6" name="组合 5">
            <a:extLst>
              <a:ext uri="{FF2B5EF4-FFF2-40B4-BE49-F238E27FC236}">
                <a16:creationId xmlns:a16="http://schemas.microsoft.com/office/drawing/2014/main" id="{6AB71EF3-9C8A-6ACA-4CC6-27D20EBA7447}"/>
              </a:ext>
            </a:extLst>
          </p:cNvPr>
          <p:cNvGrpSpPr/>
          <p:nvPr/>
        </p:nvGrpSpPr>
        <p:grpSpPr>
          <a:xfrm>
            <a:off x="840014" y="3048766"/>
            <a:ext cx="10420778" cy="991193"/>
            <a:chOff x="840014" y="3075070"/>
            <a:chExt cx="10420778" cy="991193"/>
          </a:xfrm>
        </p:grpSpPr>
        <p:sp>
          <p:nvSpPr>
            <p:cNvPr id="7" name="矩形 6">
              <a:extLst>
                <a:ext uri="{FF2B5EF4-FFF2-40B4-BE49-F238E27FC236}">
                  <a16:creationId xmlns:a16="http://schemas.microsoft.com/office/drawing/2014/main" id="{4E03C2E0-F6F4-7C32-D236-6DC96B407591}"/>
                </a:ext>
              </a:extLst>
            </p:cNvPr>
            <p:cNvSpPr/>
            <p:nvPr/>
          </p:nvSpPr>
          <p:spPr>
            <a:xfrm>
              <a:off x="1658470" y="3075666"/>
              <a:ext cx="9602322" cy="99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A27F03E6-08D3-9FB4-849F-412E551A4247}"/>
                </a:ext>
              </a:extLst>
            </p:cNvPr>
            <p:cNvSpPr/>
            <p:nvPr/>
          </p:nvSpPr>
          <p:spPr>
            <a:xfrm>
              <a:off x="840014" y="3075070"/>
              <a:ext cx="991193" cy="99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effectLst/>
                  <a:latin typeface="微软雅黑" panose="020B0503020204020204" pitchFamily="34" charset="-122"/>
                  <a:ea typeface="微软雅黑" panose="020B0503020204020204" pitchFamily="34" charset="-122"/>
                  <a:cs typeface="Times New Roman" panose="02020603050405020304" pitchFamily="18" charset="0"/>
                </a:rPr>
                <a:t>全程性</a:t>
              </a:r>
              <a:endParaRPr lang="zh-CN" altLang="en-US" b="1" dirty="0">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F2564940-B950-7008-CDB2-A0D73F72F482}"/>
                </a:ext>
              </a:extLst>
            </p:cNvPr>
            <p:cNvSpPr txBox="1"/>
            <p:nvPr/>
          </p:nvSpPr>
          <p:spPr>
            <a:xfrm>
              <a:off x="1935924" y="3241538"/>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在全渠道零售中，零售企业必须要全程保持与消费者的零距离接触，以更好地满足消费者在购买流程各个环节中的需求和体验。</a:t>
              </a:r>
            </a:p>
          </p:txBody>
        </p:sp>
      </p:grpSp>
      <p:graphicFrame>
        <p:nvGraphicFramePr>
          <p:cNvPr id="10" name="表格 7">
            <a:extLst>
              <a:ext uri="{FF2B5EF4-FFF2-40B4-BE49-F238E27FC236}">
                <a16:creationId xmlns:a16="http://schemas.microsoft.com/office/drawing/2014/main" id="{A27B11BD-A0CF-EF5B-5D87-762FB5E8C0BE}"/>
              </a:ext>
            </a:extLst>
          </p:cNvPr>
          <p:cNvGraphicFramePr>
            <a:graphicFrameLocks noGrp="1"/>
          </p:cNvGraphicFramePr>
          <p:nvPr>
            <p:extLst>
              <p:ext uri="{D42A27DB-BD31-4B8C-83A1-F6EECF244321}">
                <p14:modId xmlns:p14="http://schemas.microsoft.com/office/powerpoint/2010/main" val="2848625775"/>
              </p:ext>
            </p:extLst>
          </p:nvPr>
        </p:nvGraphicFramePr>
        <p:xfrm>
          <a:off x="468072" y="1308586"/>
          <a:ext cx="11257083" cy="5085000"/>
        </p:xfrm>
        <a:graphic>
          <a:graphicData uri="http://schemas.openxmlformats.org/drawingml/2006/table">
            <a:tbl>
              <a:tblPr firstRow="1" bandRow="1">
                <a:tableStyleId>{9DCAF9ED-07DC-4A11-8D7F-57B35C25682E}</a:tableStyleId>
              </a:tblPr>
              <a:tblGrid>
                <a:gridCol w="978763">
                  <a:extLst>
                    <a:ext uri="{9D8B030D-6E8A-4147-A177-3AD203B41FA5}">
                      <a16:colId xmlns:a16="http://schemas.microsoft.com/office/drawing/2014/main" val="20000"/>
                    </a:ext>
                  </a:extLst>
                </a:gridCol>
                <a:gridCol w="1169043">
                  <a:extLst>
                    <a:ext uri="{9D8B030D-6E8A-4147-A177-3AD203B41FA5}">
                      <a16:colId xmlns:a16="http://schemas.microsoft.com/office/drawing/2014/main" val="4284508192"/>
                    </a:ext>
                  </a:extLst>
                </a:gridCol>
                <a:gridCol w="3125165">
                  <a:extLst>
                    <a:ext uri="{9D8B030D-6E8A-4147-A177-3AD203B41FA5}">
                      <a16:colId xmlns:a16="http://schemas.microsoft.com/office/drawing/2014/main" val="2149599266"/>
                    </a:ext>
                  </a:extLst>
                </a:gridCol>
                <a:gridCol w="3900668">
                  <a:extLst>
                    <a:ext uri="{9D8B030D-6E8A-4147-A177-3AD203B41FA5}">
                      <a16:colId xmlns:a16="http://schemas.microsoft.com/office/drawing/2014/main" val="582212129"/>
                    </a:ext>
                  </a:extLst>
                </a:gridCol>
                <a:gridCol w="1099596">
                  <a:extLst>
                    <a:ext uri="{9D8B030D-6E8A-4147-A177-3AD203B41FA5}">
                      <a16:colId xmlns:a16="http://schemas.microsoft.com/office/drawing/2014/main" val="734867154"/>
                    </a:ext>
                  </a:extLst>
                </a:gridCol>
                <a:gridCol w="983848">
                  <a:extLst>
                    <a:ext uri="{9D8B030D-6E8A-4147-A177-3AD203B41FA5}">
                      <a16:colId xmlns:a16="http://schemas.microsoft.com/office/drawing/2014/main" val="1572189317"/>
                    </a:ext>
                  </a:extLst>
                </a:gridCol>
              </a:tblGrid>
              <a:tr h="0">
                <a:tc gridSpan="3">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消费者</a:t>
                      </a:r>
                    </a:p>
                  </a:txBody>
                  <a:tcPr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零售企业</a:t>
                      </a:r>
                    </a:p>
                  </a:txBody>
                  <a:tcPr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0">
                <a:tc rowSpan="4">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商品购买阶段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pPr>
                      <a:r>
                        <a:rPr lang="zh-CN" altLang="en-US" sz="15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购买流程</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pPr>
                      <a:r>
                        <a:rPr lang="zh-CN" altLang="en-US" sz="15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消费需求</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渠道策略</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销售流程</a:t>
                      </a:r>
                    </a:p>
                  </a:txBody>
                  <a:tcPr marL="72000" marR="72000" marT="540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商品交易阶段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下单</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下单简单、方便</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商家有足够的备货</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为消费者提供多种便捷的下单方式，各种下单方式能够实现无缝对接</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通过品类管理和库存管理保证商品供应，使消费者能够在各个渠道买到商品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接受订单</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支付</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支付方式简单、方便</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为消费者提供多种便捷的支付方式，各种支付方式要能实现无缝对接</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收款</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提货或收货</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提货或收货方便、快速</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流程透明</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为消费者提供多种配送方式</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基于消费者的位置和商品库存，为消费者提供最佳配送方式</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订单履行</a:t>
                      </a:r>
                      <a:br>
                        <a:rPr lang="en-US" altLang="zh-CN"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b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或送货</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rowSpan="2">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商品使用阶段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使用商品</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退换货方便</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服务支持到位</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为消费者提供多渠道的服务支持，能够对消费者的售后问题做出及时、快速的应答和处理</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为消费者提供便捷的退换货服务</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③ 在售后服务中，多方挖掘和触发消费者新的需求</a:t>
                      </a:r>
                    </a:p>
                    <a:p>
                      <a:pPr marL="291600" marR="0" lvl="0" indent="-29160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④ 引导消费者对商品或服务做出反馈，并在各个社交媒体进行分享</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售后服务</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售后跟踪阶段</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823043"/>
                  </a:ext>
                </a:extLst>
              </a:tr>
              <a:tr h="0">
                <a:tc vMerge="1">
                  <a:txBody>
                    <a:bodyPr/>
                    <a:lstStyle/>
                    <a:p>
                      <a:pPr marL="0" algn="ctr">
                        <a:lnSpc>
                          <a:spcPct val="100000"/>
                        </a:lnSpc>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反馈</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① 反馈公开、透明</a:t>
                      </a: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楷体" panose="02010609060101010101" pitchFamily="49" charset="-122"/>
                          <a:ea typeface="楷体" panose="02010609060101010101" pitchFamily="49" charset="-122"/>
                          <a:cs typeface="Times New Roman" panose="02020603050405020304" pitchFamily="18" charset="0"/>
                        </a:rPr>
                        <a:t>② 反馈渠道多样化</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91600" marR="0" lvl="0" indent="-29160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反馈回应</a:t>
                      </a:r>
                    </a:p>
                  </a:txBody>
                  <a:tcPr marL="72000" marR="72000" marT="54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112865"/>
                  </a:ext>
                </a:extLst>
              </a:tr>
            </a:tbl>
          </a:graphicData>
        </a:graphic>
      </p:graphicFrame>
      <p:sp>
        <p:nvSpPr>
          <p:cNvPr id="11" name="文本框 10">
            <a:extLst>
              <a:ext uri="{FF2B5EF4-FFF2-40B4-BE49-F238E27FC236}">
                <a16:creationId xmlns:a16="http://schemas.microsoft.com/office/drawing/2014/main" id="{1D24019B-8BFD-0877-AF82-C7BF827F4266}"/>
              </a:ext>
            </a:extLst>
          </p:cNvPr>
          <p:cNvSpPr txBox="1"/>
          <p:nvPr/>
        </p:nvSpPr>
        <p:spPr>
          <a:xfrm>
            <a:off x="3396613" y="982086"/>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全渠道零售购买流程、销售流程中各个环节的关键因素</a:t>
            </a:r>
          </a:p>
        </p:txBody>
      </p:sp>
    </p:spTree>
    <p:extLst>
      <p:ext uri="{BB962C8B-B14F-4D97-AF65-F5344CB8AC3E}">
        <p14:creationId xmlns:p14="http://schemas.microsoft.com/office/powerpoint/2010/main" val="26606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7405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全渠道零售的特点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41EC51F2-55FD-D39B-BC19-8635E488CC9D}"/>
              </a:ext>
            </a:extLst>
          </p:cNvPr>
          <p:cNvGrpSpPr/>
          <p:nvPr/>
        </p:nvGrpSpPr>
        <p:grpSpPr>
          <a:xfrm>
            <a:off x="840014" y="1387226"/>
            <a:ext cx="10420777" cy="991193"/>
            <a:chOff x="840014" y="1548591"/>
            <a:chExt cx="10420777" cy="991193"/>
          </a:xfrm>
        </p:grpSpPr>
        <p:sp>
          <p:nvSpPr>
            <p:cNvPr id="3" name="矩形 2">
              <a:extLst>
                <a:ext uri="{FF2B5EF4-FFF2-40B4-BE49-F238E27FC236}">
                  <a16:creationId xmlns:a16="http://schemas.microsoft.com/office/drawing/2014/main" id="{64CD908E-5444-24E8-6AEF-EE4959D711DD}"/>
                </a:ext>
              </a:extLst>
            </p:cNvPr>
            <p:cNvSpPr/>
            <p:nvPr/>
          </p:nvSpPr>
          <p:spPr>
            <a:xfrm>
              <a:off x="1658470" y="1549187"/>
              <a:ext cx="9602321" cy="9900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96EC28-2C43-6D9A-D717-8AD0F4F07991}"/>
                </a:ext>
              </a:extLst>
            </p:cNvPr>
            <p:cNvSpPr/>
            <p:nvPr/>
          </p:nvSpPr>
          <p:spPr>
            <a:xfrm>
              <a:off x="840014" y="1548591"/>
              <a:ext cx="991193" cy="9911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latin typeface="微软雅黑" panose="020B0503020204020204" pitchFamily="34" charset="-122"/>
                  <a:ea typeface="微软雅黑" panose="020B0503020204020204" pitchFamily="34" charset="-122"/>
                  <a:cs typeface="+mn-ea"/>
                  <a:sym typeface="+mn-lt"/>
                </a:rPr>
                <a:t>全线性</a:t>
              </a:r>
            </a:p>
          </p:txBody>
        </p:sp>
        <p:sp>
          <p:nvSpPr>
            <p:cNvPr id="5" name="文本框 4">
              <a:extLst>
                <a:ext uri="{FF2B5EF4-FFF2-40B4-BE49-F238E27FC236}">
                  <a16:creationId xmlns:a16="http://schemas.microsoft.com/office/drawing/2014/main" id="{DC44F703-7161-78BB-4C1D-E5D705EF12FE}"/>
                </a:ext>
              </a:extLst>
            </p:cNvPr>
            <p:cNvSpPr txBox="1"/>
            <p:nvPr/>
          </p:nvSpPr>
          <p:spPr>
            <a:xfrm>
              <a:off x="1935925" y="1715059"/>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零售渠道由单渠道转向多渠道，实现了实体门店渠道、电子商务渠道、社交媒体渠道、短视频渠道等多渠道下的线上线下渠道的全覆盖。</a:t>
              </a:r>
            </a:p>
          </p:txBody>
        </p:sp>
      </p:grpSp>
      <p:grpSp>
        <p:nvGrpSpPr>
          <p:cNvPr id="6" name="组合 5">
            <a:extLst>
              <a:ext uri="{FF2B5EF4-FFF2-40B4-BE49-F238E27FC236}">
                <a16:creationId xmlns:a16="http://schemas.microsoft.com/office/drawing/2014/main" id="{6AB71EF3-9C8A-6ACA-4CC6-27D20EBA7447}"/>
              </a:ext>
            </a:extLst>
          </p:cNvPr>
          <p:cNvGrpSpPr/>
          <p:nvPr/>
        </p:nvGrpSpPr>
        <p:grpSpPr>
          <a:xfrm>
            <a:off x="840014" y="3048766"/>
            <a:ext cx="10420778" cy="991193"/>
            <a:chOff x="840014" y="3075070"/>
            <a:chExt cx="10420778" cy="991193"/>
          </a:xfrm>
        </p:grpSpPr>
        <p:sp>
          <p:nvSpPr>
            <p:cNvPr id="7" name="矩形 6">
              <a:extLst>
                <a:ext uri="{FF2B5EF4-FFF2-40B4-BE49-F238E27FC236}">
                  <a16:creationId xmlns:a16="http://schemas.microsoft.com/office/drawing/2014/main" id="{4E03C2E0-F6F4-7C32-D236-6DC96B407591}"/>
                </a:ext>
              </a:extLst>
            </p:cNvPr>
            <p:cNvSpPr/>
            <p:nvPr/>
          </p:nvSpPr>
          <p:spPr>
            <a:xfrm>
              <a:off x="1658470" y="3075666"/>
              <a:ext cx="9602322" cy="990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A27F03E6-08D3-9FB4-849F-412E551A4247}"/>
                </a:ext>
              </a:extLst>
            </p:cNvPr>
            <p:cNvSpPr/>
            <p:nvPr/>
          </p:nvSpPr>
          <p:spPr>
            <a:xfrm>
              <a:off x="840014" y="3075070"/>
              <a:ext cx="991193" cy="9911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effectLst/>
                  <a:latin typeface="微软雅黑" panose="020B0503020204020204" pitchFamily="34" charset="-122"/>
                  <a:ea typeface="微软雅黑" panose="020B0503020204020204" pitchFamily="34" charset="-122"/>
                  <a:cs typeface="Times New Roman" panose="02020603050405020304" pitchFamily="18" charset="0"/>
                </a:rPr>
                <a:t>全程性</a:t>
              </a:r>
              <a:endParaRPr lang="zh-CN" altLang="en-US" b="1" dirty="0">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F2564940-B950-7008-CDB2-A0D73F72F482}"/>
                </a:ext>
              </a:extLst>
            </p:cNvPr>
            <p:cNvSpPr txBox="1"/>
            <p:nvPr/>
          </p:nvSpPr>
          <p:spPr>
            <a:xfrm>
              <a:off x="1935924" y="3241538"/>
              <a:ext cx="9135487" cy="658257"/>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在全渠道零售中，零售企业必须要全程保持与消费者的零距离接触，以更好地满足消费者在购买流程各个环节中的需求和体验。</a:t>
              </a:r>
            </a:p>
          </p:txBody>
        </p:sp>
      </p:grpSp>
      <p:grpSp>
        <p:nvGrpSpPr>
          <p:cNvPr id="10" name="组合 9">
            <a:extLst>
              <a:ext uri="{FF2B5EF4-FFF2-40B4-BE49-F238E27FC236}">
                <a16:creationId xmlns:a16="http://schemas.microsoft.com/office/drawing/2014/main" id="{A85BBE9F-CA06-B3DE-3DB8-42435C0252D8}"/>
              </a:ext>
            </a:extLst>
          </p:cNvPr>
          <p:cNvGrpSpPr/>
          <p:nvPr/>
        </p:nvGrpSpPr>
        <p:grpSpPr>
          <a:xfrm>
            <a:off x="840014" y="4710306"/>
            <a:ext cx="10420777" cy="1188000"/>
            <a:chOff x="840014" y="4501107"/>
            <a:chExt cx="10420777" cy="1188000"/>
          </a:xfrm>
        </p:grpSpPr>
        <p:sp>
          <p:nvSpPr>
            <p:cNvPr id="11" name="矩形 10">
              <a:extLst>
                <a:ext uri="{FF2B5EF4-FFF2-40B4-BE49-F238E27FC236}">
                  <a16:creationId xmlns:a16="http://schemas.microsoft.com/office/drawing/2014/main" id="{8C9C5E0D-53C6-C2E2-E601-9735386E5F76}"/>
                </a:ext>
              </a:extLst>
            </p:cNvPr>
            <p:cNvSpPr/>
            <p:nvPr/>
          </p:nvSpPr>
          <p:spPr>
            <a:xfrm>
              <a:off x="1658468" y="4501107"/>
              <a:ext cx="9602323" cy="11880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32EB4A56-E0C7-35FC-3AAB-D9393C162F01}"/>
                </a:ext>
              </a:extLst>
            </p:cNvPr>
            <p:cNvSpPr/>
            <p:nvPr/>
          </p:nvSpPr>
          <p:spPr>
            <a:xfrm>
              <a:off x="840014" y="4599511"/>
              <a:ext cx="991193" cy="9911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effectLst/>
                  <a:latin typeface="微软雅黑" panose="020B0503020204020204" pitchFamily="34" charset="-122"/>
                  <a:ea typeface="微软雅黑" panose="020B0503020204020204" pitchFamily="34" charset="-122"/>
                  <a:cs typeface="Times New Roman" panose="02020603050405020304" pitchFamily="18" charset="0"/>
                </a:rPr>
                <a:t>全面性</a:t>
              </a:r>
              <a:endParaRPr lang="zh-CN" altLang="en-US" b="1" dirty="0">
                <a:latin typeface="微软雅黑" panose="020B0503020204020204" pitchFamily="34" charset="-122"/>
                <a:ea typeface="微软雅黑" panose="020B0503020204020204" pitchFamily="34" charset="-122"/>
                <a:cs typeface="+mn-ea"/>
                <a:sym typeface="+mn-lt"/>
              </a:endParaRPr>
            </a:p>
          </p:txBody>
        </p:sp>
        <p:sp>
          <p:nvSpPr>
            <p:cNvPr id="13" name="文本框 12">
              <a:extLst>
                <a:ext uri="{FF2B5EF4-FFF2-40B4-BE49-F238E27FC236}">
                  <a16:creationId xmlns:a16="http://schemas.microsoft.com/office/drawing/2014/main" id="{5EF37A54-C0A4-7242-4A01-22240891D8CA}"/>
                </a:ext>
              </a:extLst>
            </p:cNvPr>
            <p:cNvSpPr txBox="1"/>
            <p:nvPr/>
          </p:nvSpPr>
          <p:spPr>
            <a:xfrm>
              <a:off x="1935925" y="4618246"/>
              <a:ext cx="9135486" cy="953723"/>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cs typeface="+mn-ea"/>
                  <a:sym typeface="+mn-lt"/>
                </a:rPr>
                <a:t>在消费者的购物过程中，品牌商和零售企业需要收集并分析消费者在各个渠道中购物全过程的数据，了解和掌握消费者的购物行为特征，并在消费者的购物过程中与其互动，及时为消费者提供个性化的建议，提升消费者的购物体验。</a:t>
              </a:r>
            </a:p>
          </p:txBody>
        </p:sp>
      </p:grpSp>
    </p:spTree>
    <p:extLst>
      <p:ext uri="{BB962C8B-B14F-4D97-AF65-F5344CB8AC3E}">
        <p14:creationId xmlns:p14="http://schemas.microsoft.com/office/powerpoint/2010/main" val="409094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37405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全渠道零售的特点</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3" name="组合 22">
            <a:extLst>
              <a:ext uri="{FF2B5EF4-FFF2-40B4-BE49-F238E27FC236}">
                <a16:creationId xmlns:a16="http://schemas.microsoft.com/office/drawing/2014/main" id="{ADD3E77A-D7F2-1F60-17EA-91BF0E6412AA}"/>
              </a:ext>
            </a:extLst>
          </p:cNvPr>
          <p:cNvGrpSpPr/>
          <p:nvPr/>
        </p:nvGrpSpPr>
        <p:grpSpPr>
          <a:xfrm>
            <a:off x="1140988" y="2427653"/>
            <a:ext cx="9673578" cy="1604211"/>
            <a:chOff x="886345" y="1003967"/>
            <a:chExt cx="9673578" cy="1604211"/>
          </a:xfrm>
        </p:grpSpPr>
        <p:sp>
          <p:nvSpPr>
            <p:cNvPr id="24" name="矩形: 圆角 23">
              <a:extLst>
                <a:ext uri="{FF2B5EF4-FFF2-40B4-BE49-F238E27FC236}">
                  <a16:creationId xmlns:a16="http://schemas.microsoft.com/office/drawing/2014/main" id="{9778D4DB-7F5C-3859-0415-A684251C2F69}"/>
                </a:ext>
              </a:extLst>
            </p:cNvPr>
            <p:cNvSpPr/>
            <p:nvPr/>
          </p:nvSpPr>
          <p:spPr>
            <a:xfrm>
              <a:off x="935581" y="1648009"/>
              <a:ext cx="9624342"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从消费者的角度说一说全渠道零售与单渠道零售在商品决策阶段、商品购买阶段、商品使用阶段的不同之处。</a:t>
              </a:r>
            </a:p>
          </p:txBody>
        </p:sp>
        <p:sp>
          <p:nvSpPr>
            <p:cNvPr id="25" name="文本框 24">
              <a:extLst>
                <a:ext uri="{FF2B5EF4-FFF2-40B4-BE49-F238E27FC236}">
                  <a16:creationId xmlns:a16="http://schemas.microsoft.com/office/drawing/2014/main" id="{B9C0FC84-9B6F-2C9D-E995-DC0456AC7D21}"/>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26" name="组合 25">
              <a:extLst>
                <a:ext uri="{FF2B5EF4-FFF2-40B4-BE49-F238E27FC236}">
                  <a16:creationId xmlns:a16="http://schemas.microsoft.com/office/drawing/2014/main" id="{07F38BB8-08E9-89DF-6E79-8786E1F5AD11}"/>
                </a:ext>
              </a:extLst>
            </p:cNvPr>
            <p:cNvGrpSpPr/>
            <p:nvPr/>
          </p:nvGrpSpPr>
          <p:grpSpPr>
            <a:xfrm>
              <a:off x="886345" y="1003967"/>
              <a:ext cx="746632" cy="746632"/>
              <a:chOff x="1118840" y="4462463"/>
              <a:chExt cx="746632" cy="746632"/>
            </a:xfrm>
          </p:grpSpPr>
          <p:pic>
            <p:nvPicPr>
              <p:cNvPr id="27" name="图形 26" descr="聊天">
                <a:extLst>
                  <a:ext uri="{FF2B5EF4-FFF2-40B4-BE49-F238E27FC236}">
                    <a16:creationId xmlns:a16="http://schemas.microsoft.com/office/drawing/2014/main" id="{715072AC-E9C8-291F-8BF1-76721C1FA5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30" name="组合 29">
                <a:extLst>
                  <a:ext uri="{FF2B5EF4-FFF2-40B4-BE49-F238E27FC236}">
                    <a16:creationId xmlns:a16="http://schemas.microsoft.com/office/drawing/2014/main" id="{24BB89F9-BFE1-4C77-44BB-E63D7E13C746}"/>
                  </a:ext>
                </a:extLst>
              </p:cNvPr>
              <p:cNvGrpSpPr/>
              <p:nvPr/>
            </p:nvGrpSpPr>
            <p:grpSpPr>
              <a:xfrm>
                <a:off x="1490660" y="4810123"/>
                <a:ext cx="251644" cy="54000"/>
                <a:chOff x="1473993" y="4800599"/>
                <a:chExt cx="251644" cy="54000"/>
              </a:xfrm>
            </p:grpSpPr>
            <p:sp>
              <p:nvSpPr>
                <p:cNvPr id="31" name="椭圆 30">
                  <a:extLst>
                    <a:ext uri="{FF2B5EF4-FFF2-40B4-BE49-F238E27FC236}">
                      <a16:creationId xmlns:a16="http://schemas.microsoft.com/office/drawing/2014/main" id="{369B10F3-408A-A0B6-AC03-A61E9EFCBD27}"/>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8B843700-8FA1-3015-77EE-30BC27F29B19}"/>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35C53E7-02E6-F890-EC15-DCA4A361BB56}"/>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6049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6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Text"/>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Other"/>
  <p:tag name="MH_ORDER" val="15"/>
</p:tagLst>
</file>

<file path=ppt/tags/tag22.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Text"/>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Text"/>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230812122811"/>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230812105159"/>
  <p:tag name="MH_LIBRARY" val="GRAPHIC"/>
  <p:tag name="MH_TYPE" val="Title"/>
  <p:tag name="MH_ORDER" val="1"/>
</p:tagLst>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5188</Words>
  <Application>Microsoft Office PowerPoint</Application>
  <PresentationFormat>宽屏</PresentationFormat>
  <Paragraphs>381</Paragraphs>
  <Slides>48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48</vt:i4>
      </vt:variant>
    </vt:vector>
  </HeadingPairs>
  <TitlesOfParts>
    <vt:vector size="54" baseType="lpstr">
      <vt:lpstr>Arial</vt:lpstr>
      <vt:lpstr>Calibri</vt:lpstr>
      <vt:lpstr>微软雅黑</vt:lpstr>
      <vt:lpstr>Times New Roman</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Administrator</cp:lastModifiedBy>
  <cp:revision>359</cp:revision>
  <dcterms:created xsi:type="dcterms:W3CDTF">2023-05-26T13:15:29Z</dcterms:created>
  <dcterms:modified xsi:type="dcterms:W3CDTF">2023-09-20T09:02:12Z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2052-5.4.1.7920</vt:lpwstr>
  </property>
  <property fmtid="{D5CDD505-2E9C-101B-9397-08002B2CF9AE}" pid="4" name="KSOTemplateUUID">
    <vt:lpwstr>v1.0_mb_z3TxSKS6Xpl6OrSGJCWs3A==</vt:lpwstr>
  </property>
</Properties>
</file>